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3" r:id="rId8"/>
    <p:sldId id="264" r:id="rId9"/>
    <p:sldId id="265" r:id="rId10"/>
    <p:sldId id="266" r:id="rId11"/>
    <p:sldId id="290" r:id="rId12"/>
    <p:sldId id="291"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46"/>
    <a:srgbClr val="007A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7" d="100"/>
          <a:sy n="37" d="100"/>
        </p:scale>
        <p:origin x="950" y="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Subtítulo"/>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Título"/>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s-ES" smtClean="0"/>
              <a:t>Haga clic para modificar el estilo de título del patrón</a:t>
            </a:r>
            <a:endParaRPr kumimoji="0" lang="en-US"/>
          </a:p>
        </p:txBody>
      </p:sp>
      <p:cxnSp>
        <p:nvCxnSpPr>
          <p:cNvPr id="8" name="7 Conector recto"/>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14 Marcador de fecha"/>
          <p:cNvSpPr>
            <a:spLocks noGrp="1"/>
          </p:cNvSpPr>
          <p:nvPr>
            <p:ph type="dt" sz="half" idx="10"/>
          </p:nvPr>
        </p:nvSpPr>
        <p:spPr/>
        <p:txBody>
          <a:bodyPr/>
          <a:lstStyle/>
          <a:p>
            <a:fld id="{D78A544E-6E31-415B-89F0-420A1F82C0B6}" type="datetimeFigureOut">
              <a:rPr lang="es-EC" smtClean="0"/>
              <a:t>20/1/2021</a:t>
            </a:fld>
            <a:endParaRPr lang="es-EC"/>
          </a:p>
        </p:txBody>
      </p:sp>
      <p:sp>
        <p:nvSpPr>
          <p:cNvPr id="16" name="15 Marcador de número de diapositiva"/>
          <p:cNvSpPr>
            <a:spLocks noGrp="1"/>
          </p:cNvSpPr>
          <p:nvPr>
            <p:ph type="sldNum" sz="quarter" idx="11"/>
          </p:nvPr>
        </p:nvSpPr>
        <p:spPr/>
        <p:txBody>
          <a:bodyPr/>
          <a:lstStyle/>
          <a:p>
            <a:fld id="{BFD7C80F-9CA1-4BBB-B998-6F139D29BE42}" type="slidenum">
              <a:rPr lang="es-EC" smtClean="0"/>
              <a:t>‹Nº›</a:t>
            </a:fld>
            <a:endParaRPr lang="es-EC"/>
          </a:p>
        </p:txBody>
      </p:sp>
      <p:sp>
        <p:nvSpPr>
          <p:cNvPr id="17" name="16 Marcador de pie de página"/>
          <p:cNvSpPr>
            <a:spLocks noGrp="1"/>
          </p:cNvSpPr>
          <p:nvPr>
            <p:ph type="ftr" sz="quarter" idx="12"/>
          </p:nvPr>
        </p:nvSpPr>
        <p:spPr/>
        <p:txBody>
          <a:bodyPr/>
          <a:lstStyle/>
          <a:p>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78A544E-6E31-415B-89F0-420A1F82C0B6}" type="datetimeFigureOut">
              <a:rPr lang="es-EC" smtClean="0"/>
              <a:t>20/1/2021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FD7C80F-9CA1-4BBB-B998-6F139D29BE42}"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78A544E-6E31-415B-89F0-420A1F82C0B6}" type="datetimeFigureOut">
              <a:rPr lang="es-EC" smtClean="0"/>
              <a:t>20/1/2021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FD7C80F-9CA1-4BBB-B998-6F139D29BE42}"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8 Marcador de contenido"/>
          <p:cNvSpPr>
            <a:spLocks noGrp="1"/>
          </p:cNvSpPr>
          <p:nvPr>
            <p:ph idx="1"/>
          </p:nvPr>
        </p:nvSpPr>
        <p:spPr>
          <a:xfrm>
            <a:off x="457200" y="1524000"/>
            <a:ext cx="8229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4" name="13 Marcador de fecha"/>
          <p:cNvSpPr>
            <a:spLocks noGrp="1"/>
          </p:cNvSpPr>
          <p:nvPr>
            <p:ph type="dt" sz="half" idx="14"/>
          </p:nvPr>
        </p:nvSpPr>
        <p:spPr/>
        <p:txBody>
          <a:bodyPr/>
          <a:lstStyle/>
          <a:p>
            <a:fld id="{D78A544E-6E31-415B-89F0-420A1F82C0B6}" type="datetimeFigureOut">
              <a:rPr lang="es-EC" smtClean="0"/>
              <a:t>20/1/2021</a:t>
            </a:fld>
            <a:endParaRPr lang="es-EC"/>
          </a:p>
        </p:txBody>
      </p:sp>
      <p:sp>
        <p:nvSpPr>
          <p:cNvPr id="15" name="14 Marcador de número de diapositiva"/>
          <p:cNvSpPr>
            <a:spLocks noGrp="1"/>
          </p:cNvSpPr>
          <p:nvPr>
            <p:ph type="sldNum" sz="quarter" idx="15"/>
          </p:nvPr>
        </p:nvSpPr>
        <p:spPr/>
        <p:txBody>
          <a:bodyPr/>
          <a:lstStyle>
            <a:lvl1pPr algn="ctr">
              <a:defRPr/>
            </a:lvl1pPr>
          </a:lstStyle>
          <a:p>
            <a:fld id="{BFD7C80F-9CA1-4BBB-B998-6F139D29BE42}" type="slidenum">
              <a:rPr lang="es-EC" smtClean="0"/>
              <a:t>‹Nº›</a:t>
            </a:fld>
            <a:endParaRPr lang="es-EC"/>
          </a:p>
        </p:txBody>
      </p:sp>
      <p:sp>
        <p:nvSpPr>
          <p:cNvPr id="16" name="15 Marcador de pie de página"/>
          <p:cNvSpPr>
            <a:spLocks noGrp="1"/>
          </p:cNvSpPr>
          <p:nvPr>
            <p:ph type="ftr" sz="quarter" idx="16"/>
          </p:nvPr>
        </p:nvSpPr>
        <p:spPr/>
        <p:txBody>
          <a:bodyPr/>
          <a:lstStyle/>
          <a:p>
            <a:endParaRPr lang="es-EC"/>
          </a:p>
        </p:txBody>
      </p:sp>
      <p:sp>
        <p:nvSpPr>
          <p:cNvPr id="17" name="16 Título"/>
          <p:cNvSpPr>
            <a:spLocks noGrp="1"/>
          </p:cNvSpPr>
          <p:nvPr>
            <p:ph type="title"/>
          </p:nvPr>
        </p:nvSpPr>
        <p:spPr/>
        <p:txBody>
          <a:bodyPr rtlCol="0" anchor="b" anchorCtr="0"/>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78A544E-6E31-415B-89F0-420A1F82C0B6}" type="datetimeFigureOut">
              <a:rPr lang="es-EC" smtClean="0"/>
              <a:t>20/1/2021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FD7C80F-9CA1-4BBB-B998-6F139D29BE42}" type="slidenum">
              <a:rPr lang="es-EC" smtClean="0"/>
              <a:t>‹Nº›</a:t>
            </a:fld>
            <a:endParaRPr lang="es-EC"/>
          </a:p>
        </p:txBody>
      </p:sp>
      <p:sp>
        <p:nvSpPr>
          <p:cNvPr id="2" name="1 Título"/>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cxnSp>
        <p:nvCxnSpPr>
          <p:cNvPr id="7" name="6 Conector recto"/>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4 Marcador de fecha"/>
          <p:cNvSpPr>
            <a:spLocks noGrp="1"/>
          </p:cNvSpPr>
          <p:nvPr>
            <p:ph type="dt" sz="half" idx="10"/>
          </p:nvPr>
        </p:nvSpPr>
        <p:spPr/>
        <p:txBody>
          <a:bodyPr/>
          <a:lstStyle/>
          <a:p>
            <a:fld id="{D78A544E-6E31-415B-89F0-420A1F82C0B6}" type="datetimeFigureOut">
              <a:rPr lang="es-EC" smtClean="0"/>
              <a:t>20/1/2021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BFD7C80F-9CA1-4BBB-B998-6F139D29BE42}" type="slidenum">
              <a:rPr lang="es-EC" smtClean="0"/>
              <a:t>‹Nº›</a:t>
            </a:fld>
            <a:endParaRPr lang="es-EC"/>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11" name="10 Marcador de contenido"/>
          <p:cNvSpPr>
            <a:spLocks noGrp="1"/>
          </p:cNvSpPr>
          <p:nvPr>
            <p:ph sz="half" idx="1"/>
          </p:nvPr>
        </p:nvSpPr>
        <p:spPr>
          <a:xfrm>
            <a:off x="457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9" name="8 Marcador de número de diapositiva"/>
          <p:cNvSpPr>
            <a:spLocks noGrp="1"/>
          </p:cNvSpPr>
          <p:nvPr>
            <p:ph type="sldNum" sz="quarter" idx="12"/>
          </p:nvPr>
        </p:nvSpPr>
        <p:spPr/>
        <p:txBody>
          <a:bodyPr/>
          <a:lstStyle/>
          <a:p>
            <a:fld id="{BFD7C80F-9CA1-4BBB-B998-6F139D29BE42}" type="slidenum">
              <a:rPr lang="es-EC" smtClean="0"/>
              <a:t>‹Nº›</a:t>
            </a:fld>
            <a:endParaRPr lang="es-EC"/>
          </a:p>
        </p:txBody>
      </p:sp>
      <p:sp>
        <p:nvSpPr>
          <p:cNvPr id="8" name="7 Marcador de pie de página"/>
          <p:cNvSpPr>
            <a:spLocks noGrp="1"/>
          </p:cNvSpPr>
          <p:nvPr>
            <p:ph type="ftr" sz="quarter" idx="11"/>
          </p:nvPr>
        </p:nvSpPr>
        <p:spPr/>
        <p:txBody>
          <a:bodyPr/>
          <a:lstStyle/>
          <a:p>
            <a:endParaRPr lang="es-EC"/>
          </a:p>
        </p:txBody>
      </p:sp>
      <p:sp>
        <p:nvSpPr>
          <p:cNvPr id="7" name="6 Marcador de fecha"/>
          <p:cNvSpPr>
            <a:spLocks noGrp="1"/>
          </p:cNvSpPr>
          <p:nvPr>
            <p:ph type="dt" sz="half" idx="10"/>
          </p:nvPr>
        </p:nvSpPr>
        <p:spPr/>
        <p:txBody>
          <a:bodyPr/>
          <a:lstStyle/>
          <a:p>
            <a:fld id="{D78A544E-6E31-415B-89F0-420A1F82C0B6}" type="datetimeFigureOut">
              <a:rPr lang="es-EC" smtClean="0"/>
              <a:t>20/1/2021</a:t>
            </a:fld>
            <a:endParaRPr lang="es-EC"/>
          </a:p>
        </p:txBody>
      </p:sp>
      <p:sp>
        <p:nvSpPr>
          <p:cNvPr id="3" name="2 Marcador de texto"/>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32" name="31 Marcador de contenido"/>
          <p:cNvSpPr>
            <a:spLocks noGrp="1"/>
          </p:cNvSpPr>
          <p:nvPr>
            <p:ph sz="half" idx="2"/>
          </p:nvPr>
        </p:nvSpPr>
        <p:spPr>
          <a:xfrm>
            <a:off x="457200"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4" name="33 Marcador de contenido"/>
          <p:cNvSpPr>
            <a:spLocks noGrp="1"/>
          </p:cNvSpPr>
          <p:nvPr>
            <p:ph sz="quarter" idx="4"/>
          </p:nvPr>
        </p:nvSpPr>
        <p:spPr>
          <a:xfrm>
            <a:off x="4649788"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 name="1 Título"/>
          <p:cNvSpPr>
            <a:spLocks noGrp="1"/>
          </p:cNvSpPr>
          <p:nvPr>
            <p:ph type="title"/>
          </p:nvPr>
        </p:nvSpPr>
        <p:spPr>
          <a:xfrm>
            <a:off x="457200" y="155448"/>
            <a:ext cx="8229600" cy="1143000"/>
          </a:xfrm>
        </p:spPr>
        <p:txBody>
          <a:bodyPr anchor="b" anchorCtr="0"/>
          <a:lstStyle>
            <a:lvl1pPr>
              <a:defRPr/>
            </a:lvl1pPr>
          </a:lstStyle>
          <a:p>
            <a:r>
              <a:rPr kumimoji="0" lang="es-ES" smtClean="0"/>
              <a:t>Haga clic para modificar el estilo de título del patrón</a:t>
            </a:r>
            <a:endParaRPr kumimoji="0" lang="en-US"/>
          </a:p>
        </p:txBody>
      </p:sp>
      <p:sp>
        <p:nvSpPr>
          <p:cNvPr id="12" name="11 Marcador de texto"/>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cxnSp>
        <p:nvCxnSpPr>
          <p:cNvPr id="10" name="9 Conector recto"/>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D78A544E-6E31-415B-89F0-420A1F82C0B6}" type="datetimeFigureOut">
              <a:rPr lang="es-EC" smtClean="0"/>
              <a:t>20/1/2021</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BFD7C80F-9CA1-4BBB-B998-6F139D29BE42}" type="slidenum">
              <a:rPr lang="es-EC" smtClean="0"/>
              <a:t>‹Nº›</a:t>
            </a:fld>
            <a:endParaRPr lang="es-EC"/>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78A544E-6E31-415B-89F0-420A1F82C0B6}" type="datetimeFigureOut">
              <a:rPr lang="es-EC" smtClean="0"/>
              <a:t>20/1/2021</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BFD7C80F-9CA1-4BBB-B998-6F139D29BE42}"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9" name="28 Marcador de contenido"/>
          <p:cNvSpPr>
            <a:spLocks noGrp="1"/>
          </p:cNvSpPr>
          <p:nvPr>
            <p:ph sz="quarter" idx="1"/>
          </p:nvPr>
        </p:nvSpPr>
        <p:spPr>
          <a:xfrm>
            <a:off x="457200" y="457200"/>
            <a:ext cx="6248400" cy="5715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 name="2 Marcador de texto"/>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31" name="30 Título"/>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8" name="7 Marcador de fecha"/>
          <p:cNvSpPr>
            <a:spLocks noGrp="1"/>
          </p:cNvSpPr>
          <p:nvPr>
            <p:ph type="dt" sz="half" idx="14"/>
          </p:nvPr>
        </p:nvSpPr>
        <p:spPr/>
        <p:txBody>
          <a:bodyPr/>
          <a:lstStyle/>
          <a:p>
            <a:fld id="{D78A544E-6E31-415B-89F0-420A1F82C0B6}" type="datetimeFigureOut">
              <a:rPr lang="es-EC" smtClean="0"/>
              <a:t>20/1/2021</a:t>
            </a:fld>
            <a:endParaRPr lang="es-EC"/>
          </a:p>
        </p:txBody>
      </p:sp>
      <p:sp>
        <p:nvSpPr>
          <p:cNvPr id="9" name="8 Marcador de número de diapositiva"/>
          <p:cNvSpPr>
            <a:spLocks noGrp="1"/>
          </p:cNvSpPr>
          <p:nvPr>
            <p:ph type="sldNum" sz="quarter" idx="15"/>
          </p:nvPr>
        </p:nvSpPr>
        <p:spPr/>
        <p:txBody>
          <a:bodyPr/>
          <a:lstStyle/>
          <a:p>
            <a:fld id="{BFD7C80F-9CA1-4BBB-B998-6F139D29BE42}" type="slidenum">
              <a:rPr lang="es-EC" smtClean="0"/>
              <a:t>‹Nº›</a:t>
            </a:fld>
            <a:endParaRPr lang="es-EC"/>
          </a:p>
        </p:txBody>
      </p:sp>
      <p:sp>
        <p:nvSpPr>
          <p:cNvPr id="10" name="9 Marcador de pie de página"/>
          <p:cNvSpPr>
            <a:spLocks noGrp="1"/>
          </p:cNvSpPr>
          <p:nvPr>
            <p:ph type="ftr" sz="quarter" idx="16"/>
          </p:nvPr>
        </p:nvSpPr>
        <p:spPr/>
        <p:txBody>
          <a:bodyPr/>
          <a:lstStyle/>
          <a:p>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s-ES" smtClean="0"/>
              <a:t>Haga clic en el icono para agregar una imagen</a:t>
            </a:r>
            <a:endParaRPr kumimoji="0" lang="en-US"/>
          </a:p>
        </p:txBody>
      </p:sp>
      <p:sp>
        <p:nvSpPr>
          <p:cNvPr id="4" name="3 Marcador de texto"/>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p:txBody>
          <a:bodyPr/>
          <a:lstStyle/>
          <a:p>
            <a:fld id="{D78A544E-6E31-415B-89F0-420A1F82C0B6}" type="datetimeFigureOut">
              <a:rPr lang="es-EC" smtClean="0"/>
              <a:t>20/1/2021</a:t>
            </a:fld>
            <a:endParaRPr lang="es-EC"/>
          </a:p>
        </p:txBody>
      </p:sp>
      <p:sp>
        <p:nvSpPr>
          <p:cNvPr id="9" name="8 Marcador de número de diapositiva"/>
          <p:cNvSpPr>
            <a:spLocks noGrp="1"/>
          </p:cNvSpPr>
          <p:nvPr>
            <p:ph type="sldNum" sz="quarter" idx="11"/>
          </p:nvPr>
        </p:nvSpPr>
        <p:spPr/>
        <p:txBody>
          <a:bodyPr/>
          <a:lstStyle/>
          <a:p>
            <a:fld id="{BFD7C80F-9CA1-4BBB-B998-6F139D29BE42}" type="slidenum">
              <a:rPr lang="es-EC" smtClean="0"/>
              <a:t>‹Nº›</a:t>
            </a:fld>
            <a:endParaRPr lang="es-EC"/>
          </a:p>
        </p:txBody>
      </p:sp>
      <p:sp>
        <p:nvSpPr>
          <p:cNvPr id="10" name="9 Marcador de pie de página"/>
          <p:cNvSpPr>
            <a:spLocks noGrp="1"/>
          </p:cNvSpPr>
          <p:nvPr>
            <p:ph type="ftr" sz="quarter" idx="12"/>
          </p:nvPr>
        </p:nvSpPr>
        <p:spPr/>
        <p:txBody>
          <a:bodyPr/>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Marcador de texto"/>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D78A544E-6E31-415B-89F0-420A1F82C0B6}" type="datetimeFigureOut">
              <a:rPr lang="es-EC" smtClean="0"/>
              <a:t>20/1/2021</a:t>
            </a:fld>
            <a:endParaRPr lang="es-EC"/>
          </a:p>
        </p:txBody>
      </p:sp>
      <p:sp>
        <p:nvSpPr>
          <p:cNvPr id="10" name="9 Marcador de pie de página"/>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s-EC"/>
          </a:p>
        </p:txBody>
      </p:sp>
      <p:sp>
        <p:nvSpPr>
          <p:cNvPr id="22" name="21 Marcador de número de diapositiva"/>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FD7C80F-9CA1-4BBB-B998-6F139D29BE42}" type="slidenum">
              <a:rPr lang="es-EC" smtClean="0"/>
              <a:t>‹Nº›</a:t>
            </a:fld>
            <a:endParaRPr lang="es-EC"/>
          </a:p>
        </p:txBody>
      </p:sp>
      <p:sp>
        <p:nvSpPr>
          <p:cNvPr id="5" name="4 Marcador de título"/>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s-ES" smtClean="0"/>
              <a:t>Haga clic para modificar el estilo de título del patrón</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p:cNvPicPr>
            <a:picLocks noChangeAspect="1"/>
          </p:cNvPicPr>
          <p:nvPr/>
        </p:nvPicPr>
        <p:blipFill>
          <a:blip r:embed="rId2"/>
          <a:stretch>
            <a:fillRect/>
          </a:stretch>
        </p:blipFill>
        <p:spPr>
          <a:xfrm>
            <a:off x="1135631" y="404664"/>
            <a:ext cx="6460705" cy="1668592"/>
          </a:xfrm>
          <a:prstGeom prst="rect">
            <a:avLst/>
          </a:prstGeom>
        </p:spPr>
      </p:pic>
      <p:sp>
        <p:nvSpPr>
          <p:cNvPr id="8" name="7 CuadroTexto"/>
          <p:cNvSpPr txBox="1"/>
          <p:nvPr/>
        </p:nvSpPr>
        <p:spPr>
          <a:xfrm>
            <a:off x="683568" y="2132856"/>
            <a:ext cx="7776864" cy="492443"/>
          </a:xfrm>
          <a:prstGeom prst="rect">
            <a:avLst/>
          </a:prstGeom>
          <a:noFill/>
        </p:spPr>
        <p:txBody>
          <a:bodyPr wrap="square" rtlCol="0">
            <a:spAutoFit/>
          </a:bodyPr>
          <a:lstStyle/>
          <a:p>
            <a:pPr algn="ctr"/>
            <a:r>
              <a:rPr lang="" sz="2600" b="1" smtClean="0">
                <a:solidFill>
                  <a:srgbClr val="FFFF00"/>
                </a:solidFill>
                <a:latin typeface="Aharoni" panose="02010803020104030203" pitchFamily="2" charset="-79"/>
                <a:cs typeface="Aharoni" panose="02010803020104030203" pitchFamily="2" charset="-79"/>
              </a:rPr>
              <a:t>MAESTRÍA EN RECREACIÓN Y TIEMPO LIBRE</a:t>
            </a:r>
            <a:endParaRPr lang="es-EC" sz="2600" b="1" dirty="0">
              <a:solidFill>
                <a:srgbClr val="FFFF00"/>
              </a:solidFill>
              <a:latin typeface="Aharoni" panose="02010803020104030203" pitchFamily="2" charset="-79"/>
              <a:cs typeface="Aharoni" panose="02010803020104030203" pitchFamily="2" charset="-79"/>
            </a:endParaRPr>
          </a:p>
        </p:txBody>
      </p:sp>
      <p:sp>
        <p:nvSpPr>
          <p:cNvPr id="9" name="8 CuadroTexto"/>
          <p:cNvSpPr txBox="1"/>
          <p:nvPr/>
        </p:nvSpPr>
        <p:spPr>
          <a:xfrm>
            <a:off x="683568" y="2648525"/>
            <a:ext cx="7776864" cy="553998"/>
          </a:xfrm>
          <a:prstGeom prst="rect">
            <a:avLst/>
          </a:prstGeom>
          <a:noFill/>
        </p:spPr>
        <p:txBody>
          <a:bodyPr wrap="square" rtlCol="0">
            <a:spAutoFit/>
          </a:bodyPr>
          <a:lstStyle/>
          <a:p>
            <a:pPr algn="ctr"/>
            <a:r>
              <a:rPr lang="" sz="3000" b="1" smtClean="0">
                <a:solidFill>
                  <a:srgbClr val="FF0000"/>
                </a:solidFill>
                <a:latin typeface="Aharoni" panose="02010803020104030203" pitchFamily="2" charset="-79"/>
                <a:cs typeface="Aharoni" panose="02010803020104030203" pitchFamily="2" charset="-79"/>
              </a:rPr>
              <a:t>IX PROMOCIÓN</a:t>
            </a:r>
            <a:endParaRPr lang="es-EC" sz="3000" b="1" dirty="0">
              <a:solidFill>
                <a:srgbClr val="FF0000"/>
              </a:solidFill>
              <a:latin typeface="Aharoni" panose="02010803020104030203" pitchFamily="2" charset="-79"/>
              <a:cs typeface="Aharoni" panose="02010803020104030203" pitchFamily="2" charset="-79"/>
            </a:endParaRPr>
          </a:p>
        </p:txBody>
      </p:sp>
      <p:sp>
        <p:nvSpPr>
          <p:cNvPr id="10" name="9 CuadroTexto"/>
          <p:cNvSpPr txBox="1"/>
          <p:nvPr/>
        </p:nvSpPr>
        <p:spPr>
          <a:xfrm>
            <a:off x="467544" y="4160693"/>
            <a:ext cx="7776864" cy="492443"/>
          </a:xfrm>
          <a:prstGeom prst="rect">
            <a:avLst/>
          </a:prstGeom>
          <a:noFill/>
        </p:spPr>
        <p:txBody>
          <a:bodyPr wrap="square" rtlCol="0">
            <a:spAutoFit/>
          </a:bodyPr>
          <a:lstStyle/>
          <a:p>
            <a:pPr algn="ctr"/>
            <a:r>
              <a:rPr lang="" sz="2600" b="1" smtClean="0">
                <a:solidFill>
                  <a:schemeClr val="bg1"/>
                </a:solidFill>
                <a:latin typeface="Aharoni" panose="02010803020104030203" pitchFamily="2" charset="-79"/>
                <a:cs typeface="Aharoni" panose="02010803020104030203" pitchFamily="2" charset="-79"/>
              </a:rPr>
              <a:t>DIRECTOR:</a:t>
            </a:r>
            <a:r>
              <a:rPr lang="" sz="2600" b="1" smtClean="0">
                <a:solidFill>
                  <a:srgbClr val="FFFF00"/>
                </a:solidFill>
                <a:latin typeface="Aharoni" panose="02010803020104030203" pitchFamily="2" charset="-79"/>
                <a:cs typeface="Aharoni" panose="02010803020104030203" pitchFamily="2" charset="-79"/>
              </a:rPr>
              <a:t> Msc. EDISON CABEZAS MEJÍA</a:t>
            </a:r>
            <a:endParaRPr lang="es-EC" sz="2600" b="1" dirty="0">
              <a:solidFill>
                <a:srgbClr val="FFFF00"/>
              </a:solidFill>
              <a:latin typeface="Aharoni" panose="02010803020104030203" pitchFamily="2" charset="-79"/>
              <a:cs typeface="Aharoni" panose="02010803020104030203" pitchFamily="2" charset="-79"/>
            </a:endParaRPr>
          </a:p>
        </p:txBody>
      </p:sp>
      <p:sp>
        <p:nvSpPr>
          <p:cNvPr id="11" name="10 CuadroTexto"/>
          <p:cNvSpPr txBox="1"/>
          <p:nvPr/>
        </p:nvSpPr>
        <p:spPr>
          <a:xfrm>
            <a:off x="827584" y="4797152"/>
            <a:ext cx="6604721" cy="492443"/>
          </a:xfrm>
          <a:prstGeom prst="rect">
            <a:avLst/>
          </a:prstGeom>
          <a:noFill/>
        </p:spPr>
        <p:txBody>
          <a:bodyPr wrap="square" rtlCol="0">
            <a:spAutoFit/>
          </a:bodyPr>
          <a:lstStyle/>
          <a:p>
            <a:pPr algn="ctr"/>
            <a:r>
              <a:rPr lang="" sz="2600" b="1" dirty="0" smtClean="0">
                <a:solidFill>
                  <a:schemeClr val="bg1"/>
                </a:solidFill>
                <a:latin typeface="Aharoni" panose="02010803020104030203" pitchFamily="2" charset="-79"/>
                <a:cs typeface="Aharoni" panose="02010803020104030203" pitchFamily="2" charset="-79"/>
              </a:rPr>
              <a:t>OPONENTE:</a:t>
            </a:r>
            <a:r>
              <a:rPr lang="" sz="2600" b="1" dirty="0" smtClean="0">
                <a:solidFill>
                  <a:srgbClr val="FFFF00"/>
                </a:solidFill>
                <a:latin typeface="Aharoni" panose="02010803020104030203" pitchFamily="2" charset="-79"/>
                <a:cs typeface="Aharoni" panose="02010803020104030203" pitchFamily="2" charset="-79"/>
              </a:rPr>
              <a:t> Msc. ISABEL DEL HIERRO</a:t>
            </a:r>
            <a:endParaRPr lang="es-EC" sz="2600" b="1" dirty="0">
              <a:solidFill>
                <a:srgbClr val="FFFF00"/>
              </a:solidFill>
              <a:latin typeface="Aharoni" panose="02010803020104030203" pitchFamily="2" charset="-79"/>
              <a:cs typeface="Aharoni" panose="02010803020104030203" pitchFamily="2" charset="-79"/>
            </a:endParaRPr>
          </a:p>
        </p:txBody>
      </p:sp>
      <p:sp>
        <p:nvSpPr>
          <p:cNvPr id="12" name="11 CuadroTexto"/>
          <p:cNvSpPr txBox="1"/>
          <p:nvPr/>
        </p:nvSpPr>
        <p:spPr>
          <a:xfrm>
            <a:off x="683568" y="3584629"/>
            <a:ext cx="7776864" cy="492443"/>
          </a:xfrm>
          <a:prstGeom prst="rect">
            <a:avLst/>
          </a:prstGeom>
          <a:noFill/>
        </p:spPr>
        <p:txBody>
          <a:bodyPr wrap="square" rtlCol="0">
            <a:spAutoFit/>
          </a:bodyPr>
          <a:lstStyle/>
          <a:p>
            <a:pPr algn="ctr"/>
            <a:r>
              <a:rPr lang="" sz="2600" b="1" smtClean="0">
                <a:solidFill>
                  <a:schemeClr val="bg1"/>
                </a:solidFill>
                <a:latin typeface="Aharoni" panose="02010803020104030203" pitchFamily="2" charset="-79"/>
                <a:cs typeface="Aharoni" panose="02010803020104030203" pitchFamily="2" charset="-79"/>
              </a:rPr>
              <a:t>AUTOR: </a:t>
            </a:r>
            <a:r>
              <a:rPr lang="" sz="2600" b="1" smtClean="0">
                <a:solidFill>
                  <a:srgbClr val="FFFF00"/>
                </a:solidFill>
                <a:latin typeface="Aharoni" panose="02010803020104030203" pitchFamily="2" charset="-79"/>
                <a:cs typeface="Aharoni" panose="02010803020104030203" pitchFamily="2" charset="-79"/>
              </a:rPr>
              <a:t>LIC. FERNANDO GALLEGOS ARCOS</a:t>
            </a:r>
            <a:endParaRPr lang="es-EC" sz="2600" b="1" dirty="0">
              <a:solidFill>
                <a:srgbClr val="FFFF00"/>
              </a:solidFill>
              <a:latin typeface="Aharoni" panose="02010803020104030203" pitchFamily="2" charset="-79"/>
              <a:cs typeface="Aharoni" panose="02010803020104030203" pitchFamily="2" charset="-79"/>
            </a:endParaRPr>
          </a:p>
        </p:txBody>
      </p:sp>
      <p:sp>
        <p:nvSpPr>
          <p:cNvPr id="13" name="12 CuadroTexto"/>
          <p:cNvSpPr txBox="1"/>
          <p:nvPr/>
        </p:nvSpPr>
        <p:spPr>
          <a:xfrm>
            <a:off x="835968" y="5456837"/>
            <a:ext cx="7776864" cy="492443"/>
          </a:xfrm>
          <a:prstGeom prst="rect">
            <a:avLst/>
          </a:prstGeom>
          <a:noFill/>
        </p:spPr>
        <p:txBody>
          <a:bodyPr wrap="square" rtlCol="0">
            <a:spAutoFit/>
          </a:bodyPr>
          <a:lstStyle/>
          <a:p>
            <a:pPr algn="ctr"/>
            <a:r>
              <a:rPr lang="" sz="2600" b="1" smtClean="0">
                <a:solidFill>
                  <a:schemeClr val="bg1"/>
                </a:solidFill>
                <a:latin typeface="Algerian" panose="04020705040A02060702" pitchFamily="82" charset="0"/>
              </a:rPr>
              <a:t>SANGOLQUI  2020</a:t>
            </a:r>
            <a:endParaRPr lang="es-EC" sz="26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2931170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2411413" y="188913"/>
            <a:ext cx="4105275" cy="519112"/>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 altLang="es-EC" sz="2800" smtClean="0">
                <a:latin typeface="Algerian" pitchFamily="82" charset="0"/>
              </a:rPr>
              <a:t>VARIABLES</a:t>
            </a:r>
            <a:endParaRPr lang="es-ES" altLang="es-EC" sz="2800" dirty="0">
              <a:latin typeface="Algerian" pitchFamily="82" charset="0"/>
            </a:endParaRPr>
          </a:p>
        </p:txBody>
      </p:sp>
      <p:sp>
        <p:nvSpPr>
          <p:cNvPr id="6" name="5 Elipse"/>
          <p:cNvSpPr/>
          <p:nvPr/>
        </p:nvSpPr>
        <p:spPr>
          <a:xfrm>
            <a:off x="395536" y="1052736"/>
            <a:ext cx="3528318" cy="115212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b="1" smtClean="0">
                <a:solidFill>
                  <a:schemeClr val="bg1"/>
                </a:solidFill>
              </a:rPr>
              <a:t>VARIABLE INDEPENDIENTE</a:t>
            </a:r>
            <a:endParaRPr lang="es-EC" b="1" dirty="0">
              <a:solidFill>
                <a:schemeClr val="bg1"/>
              </a:solidFill>
            </a:endParaRPr>
          </a:p>
        </p:txBody>
      </p:sp>
      <p:sp>
        <p:nvSpPr>
          <p:cNvPr id="7" name="6 Elipse"/>
          <p:cNvSpPr/>
          <p:nvPr/>
        </p:nvSpPr>
        <p:spPr>
          <a:xfrm>
            <a:off x="5004122" y="1052736"/>
            <a:ext cx="3528318" cy="115212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b="1" smtClean="0">
                <a:solidFill>
                  <a:schemeClr val="bg1"/>
                </a:solidFill>
              </a:rPr>
              <a:t>VARIABLE DEPENDIENTE</a:t>
            </a:r>
            <a:endParaRPr lang="es-EC" b="1" dirty="0">
              <a:solidFill>
                <a:schemeClr val="bg1"/>
              </a:solidFill>
            </a:endParaRPr>
          </a:p>
        </p:txBody>
      </p:sp>
      <p:cxnSp>
        <p:nvCxnSpPr>
          <p:cNvPr id="8" name="7 Conector recto de flecha"/>
          <p:cNvCxnSpPr/>
          <p:nvPr/>
        </p:nvCxnSpPr>
        <p:spPr>
          <a:xfrm flipH="1">
            <a:off x="6840092" y="2204864"/>
            <a:ext cx="2" cy="576064"/>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2087377" y="2204864"/>
            <a:ext cx="0" cy="72008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H="1">
            <a:off x="3779913" y="728700"/>
            <a:ext cx="539972" cy="671117"/>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4680086" y="728700"/>
            <a:ext cx="648072" cy="648072"/>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14 Flecha a la derecha con bandas"/>
          <p:cNvSpPr/>
          <p:nvPr/>
        </p:nvSpPr>
        <p:spPr>
          <a:xfrm>
            <a:off x="683569" y="2636912"/>
            <a:ext cx="3240286" cy="1080120"/>
          </a:xfrm>
          <a:prstGeom prst="stripedRightArrow">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path path="circle">
              <a:fillToRect l="50000" t="50000" r="50000" b="50000"/>
            </a:path>
            <a:tileRect/>
          </a:gradFill>
          <a:ln>
            <a:solidFill>
              <a:schemeClr val="bg1">
                <a:lumMod val="75000"/>
                <a:lumOff val="25000"/>
              </a:schemeClr>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dirty="0" smtClean="0">
                <a:solidFill>
                  <a:schemeClr val="bg1"/>
                </a:solidFill>
              </a:rPr>
              <a:t>AJEDREZ RECREATIVO</a:t>
            </a:r>
            <a:endParaRPr lang="es-EC" dirty="0">
              <a:solidFill>
                <a:schemeClr val="bg1"/>
              </a:solidFill>
            </a:endParaRPr>
          </a:p>
        </p:txBody>
      </p:sp>
      <p:sp>
        <p:nvSpPr>
          <p:cNvPr id="16" name="15 Cilindro"/>
          <p:cNvSpPr/>
          <p:nvPr/>
        </p:nvSpPr>
        <p:spPr>
          <a:xfrm>
            <a:off x="6084168" y="2780928"/>
            <a:ext cx="1584176" cy="1584176"/>
          </a:xfrm>
          <a:prstGeom prst="can">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path path="circle">
              <a:fillToRect l="50000" t="50000" r="50000" b="50000"/>
            </a:path>
            <a:tileRect/>
          </a:gradFill>
          <a:ln>
            <a:solidFill>
              <a:schemeClr val="bg1">
                <a:lumMod val="85000"/>
                <a:lumOff val="15000"/>
              </a:schemeClr>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400" dirty="0" smtClean="0">
                <a:solidFill>
                  <a:schemeClr val="bg1"/>
                </a:solidFill>
              </a:rPr>
              <a:t>DESARROLLO DEL PENSAMIENTO LÓGICO</a:t>
            </a:r>
            <a:endParaRPr lang="es-EC" sz="1400" dirty="0">
              <a:solidFill>
                <a:schemeClr val="bg1"/>
              </a:solidFill>
            </a:endParaRPr>
          </a:p>
        </p:txBody>
      </p:sp>
      <p:pic>
        <p:nvPicPr>
          <p:cNvPr id="18" name="Picture 4" descr="IMAG00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712" y="4107066"/>
            <a:ext cx="2916201" cy="2274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Reactiva y entrena a tu cerebro con la neuroplasticidad | Alto Niv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4365104"/>
            <a:ext cx="2652031" cy="1795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22 Conector recto de flecha"/>
          <p:cNvCxnSpPr/>
          <p:nvPr/>
        </p:nvCxnSpPr>
        <p:spPr>
          <a:xfrm>
            <a:off x="3851920" y="4797152"/>
            <a:ext cx="1656184" cy="0"/>
          </a:xfrm>
          <a:prstGeom prst="straightConnector1">
            <a:avLst/>
          </a:prstGeom>
          <a:ln w="762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3851920" y="5733256"/>
            <a:ext cx="1656184" cy="0"/>
          </a:xfrm>
          <a:prstGeom prst="straightConnector1">
            <a:avLst/>
          </a:prstGeom>
          <a:ln w="762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xtLst/>
        </p:spPr>
      </p:pic>
      <p:sp>
        <p:nvSpPr>
          <p:cNvPr id="3" name="Text Box 2"/>
          <p:cNvSpPr txBox="1">
            <a:spLocks noChangeArrowheads="1"/>
          </p:cNvSpPr>
          <p:nvPr/>
        </p:nvSpPr>
        <p:spPr bwMode="auto">
          <a:xfrm>
            <a:off x="395537" y="188913"/>
            <a:ext cx="8136904" cy="52322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C" altLang="es-EC" sz="2800" dirty="0" smtClean="0">
                <a:latin typeface="Algerian" pitchFamily="82" charset="0"/>
              </a:rPr>
              <a:t>Operacionalización</a:t>
            </a:r>
            <a:r>
              <a:rPr lang="" altLang="es-EC" sz="2800" smtClean="0">
                <a:latin typeface="Algerian" pitchFamily="82" charset="0"/>
              </a:rPr>
              <a:t> de </a:t>
            </a:r>
            <a:r>
              <a:rPr lang="" altLang="es-EC" sz="2800" dirty="0" smtClean="0">
                <a:latin typeface="Algerian" pitchFamily="82" charset="0"/>
              </a:rPr>
              <a:t>VARIABLES</a:t>
            </a:r>
            <a:endParaRPr lang="es-ES" altLang="es-EC" sz="2800" dirty="0">
              <a:latin typeface="Algerian" pitchFamily="82" charset="0"/>
            </a:endParaRPr>
          </a:p>
        </p:txBody>
      </p:sp>
      <p:sp>
        <p:nvSpPr>
          <p:cNvPr id="6" name="5 Elipse"/>
          <p:cNvSpPr/>
          <p:nvPr/>
        </p:nvSpPr>
        <p:spPr>
          <a:xfrm>
            <a:off x="395535" y="908720"/>
            <a:ext cx="8019873" cy="72008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b="1" smtClean="0">
                <a:solidFill>
                  <a:schemeClr val="bg1"/>
                </a:solidFill>
              </a:rPr>
              <a:t>VARIABLE INDEPENDIENTE</a:t>
            </a:r>
            <a:endParaRPr lang="es-EC" b="1" dirty="0">
              <a:solidFill>
                <a:schemeClr val="bg1"/>
              </a:solidFill>
            </a:endParaRPr>
          </a:p>
        </p:txBody>
      </p:sp>
      <p:sp>
        <p:nvSpPr>
          <p:cNvPr id="15" name="14 Flecha a la derecha con bandas"/>
          <p:cNvSpPr/>
          <p:nvPr/>
        </p:nvSpPr>
        <p:spPr>
          <a:xfrm>
            <a:off x="2771874" y="1628800"/>
            <a:ext cx="3240286" cy="1152128"/>
          </a:xfrm>
          <a:prstGeom prst="stripedRightArrow">
            <a:avLst/>
          </a:prstGeom>
          <a:blipFill>
            <a:blip r:embed="rId3"/>
            <a:tile tx="0" ty="0" sx="100000" sy="100000" flip="none" algn="tl"/>
          </a:blipFill>
          <a:ln>
            <a:solidFill>
              <a:schemeClr val="tx1">
                <a:lumMod val="75000"/>
              </a:schemeClr>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2000" b="1" dirty="0" smtClean="0">
                <a:solidFill>
                  <a:schemeClr val="tx1"/>
                </a:solidFill>
              </a:rPr>
              <a:t>AJEDREZ RECREATIVO</a:t>
            </a:r>
            <a:endParaRPr lang="es-EC" sz="2000" b="1" dirty="0">
              <a:solidFill>
                <a:schemeClr val="tx1"/>
              </a:solidFill>
            </a:endParaRPr>
          </a:p>
        </p:txBody>
      </p:sp>
      <p:sp>
        <p:nvSpPr>
          <p:cNvPr id="17" name="Oval 10"/>
          <p:cNvSpPr/>
          <p:nvPr/>
        </p:nvSpPr>
        <p:spPr>
          <a:xfrm>
            <a:off x="3131840" y="3068960"/>
            <a:ext cx="2501180" cy="73949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b="1" dirty="0" smtClean="0">
                <a:ln w="0"/>
                <a:solidFill>
                  <a:schemeClr val="bg2"/>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INDICADORES</a:t>
            </a:r>
            <a:endParaRPr lang="es-EC" b="1" dirty="0">
              <a:ln w="0"/>
              <a:solidFill>
                <a:schemeClr val="bg2"/>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endParaRPr>
          </a:p>
        </p:txBody>
      </p:sp>
      <p:sp>
        <p:nvSpPr>
          <p:cNvPr id="19" name="Oval 13"/>
          <p:cNvSpPr/>
          <p:nvPr/>
        </p:nvSpPr>
        <p:spPr>
          <a:xfrm>
            <a:off x="6012160" y="3068960"/>
            <a:ext cx="2808312" cy="73949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b="1" dirty="0" smtClean="0">
                <a:ln w="0"/>
                <a:solidFill>
                  <a:schemeClr val="bg2"/>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INSTRUMENTOS</a:t>
            </a:r>
            <a:endParaRPr lang="es-EC" b="1" dirty="0">
              <a:ln w="0"/>
              <a:solidFill>
                <a:schemeClr val="bg2"/>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endParaRPr>
          </a:p>
        </p:txBody>
      </p:sp>
      <p:sp>
        <p:nvSpPr>
          <p:cNvPr id="20" name="TextBox 17"/>
          <p:cNvSpPr txBox="1"/>
          <p:nvPr/>
        </p:nvSpPr>
        <p:spPr>
          <a:xfrm>
            <a:off x="3407310" y="4259992"/>
            <a:ext cx="2020297" cy="160043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139700">
              <a:schemeClr val="accent6">
                <a:satMod val="175000"/>
                <a:alpha val="40000"/>
              </a:schemeClr>
            </a:glow>
          </a:effectLst>
        </p:spPr>
        <p:txBody>
          <a:bodyPr wrap="square" rtlCol="0">
            <a:spAutoFit/>
          </a:bodyPr>
          <a:lstStyle/>
          <a:p>
            <a:pPr marL="285750" indent="-285750" algn="ctr">
              <a:buFont typeface="Arial" panose="020B0604020202020204" pitchFamily="34" charset="0"/>
              <a:buChar char="•"/>
            </a:pPr>
            <a:r>
              <a:rPr lang="" sz="1400" b="1" smtClean="0">
                <a:solidFill>
                  <a:schemeClr val="bg2"/>
                </a:solidFill>
                <a:latin typeface="Arial Black" panose="020B0A04020102020204" pitchFamily="34" charset="0"/>
                <a:cs typeface="Aharoni" panose="02010803020104030203" pitchFamily="2" charset="-79"/>
              </a:rPr>
              <a:t>Clasificación en Torneo de Ajedrez Clásico</a:t>
            </a:r>
          </a:p>
          <a:p>
            <a:pPr marL="285750" indent="-285750" algn="ctr">
              <a:buFont typeface="Arial" panose="020B0604020202020204" pitchFamily="34" charset="0"/>
              <a:buChar char="•"/>
            </a:pPr>
            <a:endParaRPr lang="" sz="1400" b="1">
              <a:solidFill>
                <a:schemeClr val="bg2"/>
              </a:solidFill>
              <a:latin typeface="Arial Black" panose="020B0A04020102020204" pitchFamily="34" charset="0"/>
              <a:cs typeface="Aharoni" panose="02010803020104030203" pitchFamily="2" charset="-79"/>
            </a:endParaRPr>
          </a:p>
          <a:p>
            <a:pPr marL="285750" indent="-285750" algn="ctr">
              <a:buFont typeface="Arial" panose="020B0604020202020204" pitchFamily="34" charset="0"/>
              <a:buChar char="•"/>
            </a:pPr>
            <a:r>
              <a:rPr lang="" sz="1400" b="1" smtClean="0">
                <a:solidFill>
                  <a:schemeClr val="bg2"/>
                </a:solidFill>
                <a:latin typeface="Arial Black" panose="020B0A04020102020204" pitchFamily="34" charset="0"/>
                <a:cs typeface="Aharoni" panose="02010803020104030203" pitchFamily="2" charset="-79"/>
              </a:rPr>
              <a:t>Clasificación en Torneo de Ajedrez Blitz</a:t>
            </a:r>
            <a:endParaRPr lang="es-EC" sz="1400" b="1" dirty="0">
              <a:solidFill>
                <a:schemeClr val="bg2"/>
              </a:solidFill>
              <a:latin typeface="Arial Black" panose="020B0A04020102020204" pitchFamily="34" charset="0"/>
              <a:cs typeface="Aharoni" panose="02010803020104030203" pitchFamily="2" charset="-79"/>
            </a:endParaRPr>
          </a:p>
        </p:txBody>
      </p:sp>
      <p:sp>
        <p:nvSpPr>
          <p:cNvPr id="22" name="Oval 10"/>
          <p:cNvSpPr/>
          <p:nvPr/>
        </p:nvSpPr>
        <p:spPr>
          <a:xfrm>
            <a:off x="251520" y="3068960"/>
            <a:ext cx="2520354" cy="73949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 b="1" smtClean="0">
                <a:ln w="0"/>
                <a:solidFill>
                  <a:schemeClr val="bg2"/>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DIMENSIONES</a:t>
            </a:r>
            <a:endParaRPr lang="es-EC" b="1" dirty="0">
              <a:ln w="0"/>
              <a:solidFill>
                <a:schemeClr val="bg2"/>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endParaRPr>
          </a:p>
        </p:txBody>
      </p:sp>
      <p:sp>
        <p:nvSpPr>
          <p:cNvPr id="24" name="TextBox 15"/>
          <p:cNvSpPr txBox="1"/>
          <p:nvPr/>
        </p:nvSpPr>
        <p:spPr>
          <a:xfrm>
            <a:off x="251520" y="4287123"/>
            <a:ext cx="2559767" cy="116955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139700">
              <a:schemeClr val="accent6">
                <a:satMod val="175000"/>
                <a:alpha val="40000"/>
              </a:schemeClr>
            </a:glow>
          </a:effectLst>
        </p:spPr>
        <p:txBody>
          <a:bodyPr wrap="square" rtlCol="0">
            <a:spAutoFit/>
          </a:bodyPr>
          <a:lstStyle/>
          <a:p>
            <a:pPr marL="285750" indent="-285750" algn="ctr">
              <a:buFont typeface="Arial" panose="020B0604020202020204" pitchFamily="34" charset="0"/>
              <a:buChar char="•"/>
            </a:pPr>
            <a:r>
              <a:rPr lang="" sz="1400" b="1" smtClean="0">
                <a:solidFill>
                  <a:schemeClr val="bg2"/>
                </a:solidFill>
                <a:latin typeface="Arial Black" panose="020B0A04020102020204" pitchFamily="34" charset="0"/>
                <a:cs typeface="Aharoni" panose="02010803020104030203" pitchFamily="2" charset="-79"/>
              </a:rPr>
              <a:t>Juego de Ajedrez</a:t>
            </a:r>
            <a:r>
              <a:rPr lang="es-EC" sz="1400" b="1" dirty="0" smtClean="0">
                <a:solidFill>
                  <a:schemeClr val="bg2"/>
                </a:solidFill>
                <a:latin typeface="Arial Black" panose="020B0A04020102020204" pitchFamily="34" charset="0"/>
                <a:cs typeface="Aharoni" panose="02010803020104030203" pitchFamily="2" charset="-79"/>
              </a:rPr>
              <a:t> </a:t>
            </a:r>
            <a:r>
              <a:rPr lang="" sz="1400" b="1" smtClean="0">
                <a:solidFill>
                  <a:schemeClr val="bg2"/>
                </a:solidFill>
                <a:latin typeface="Arial Black" panose="020B0A04020102020204" pitchFamily="34" charset="0"/>
                <a:cs typeface="Aharoni" panose="02010803020104030203" pitchFamily="2" charset="-79"/>
              </a:rPr>
              <a:t>Clásico</a:t>
            </a:r>
          </a:p>
          <a:p>
            <a:pPr algn="ctr"/>
            <a:endParaRPr lang="es-EC" sz="1400" b="1" dirty="0" smtClean="0">
              <a:solidFill>
                <a:schemeClr val="bg2"/>
              </a:solidFill>
              <a:latin typeface="Arial Black" panose="020B0A04020102020204" pitchFamily="34" charset="0"/>
              <a:cs typeface="Aharoni" panose="02010803020104030203" pitchFamily="2" charset="-79"/>
            </a:endParaRPr>
          </a:p>
          <a:p>
            <a:pPr marL="285750" indent="-285750" algn="ctr">
              <a:buFont typeface="Arial" panose="020B0604020202020204" pitchFamily="34" charset="0"/>
              <a:buChar char="•"/>
            </a:pPr>
            <a:r>
              <a:rPr lang="" sz="1400" b="1" smtClean="0">
                <a:solidFill>
                  <a:schemeClr val="bg2"/>
                </a:solidFill>
                <a:latin typeface="Arial Black" panose="020B0A04020102020204" pitchFamily="34" charset="0"/>
                <a:cs typeface="Aharoni" panose="02010803020104030203" pitchFamily="2" charset="-79"/>
              </a:rPr>
              <a:t>Juego del Ajedrez Relámpago (Blitz)</a:t>
            </a:r>
            <a:endParaRPr lang="es-EC" sz="1400" b="1" dirty="0">
              <a:solidFill>
                <a:schemeClr val="bg2"/>
              </a:solidFill>
              <a:latin typeface="Arial Black" panose="020B0A04020102020204" pitchFamily="34" charset="0"/>
              <a:cs typeface="Aharoni" panose="02010803020104030203" pitchFamily="2" charset="-79"/>
            </a:endParaRPr>
          </a:p>
        </p:txBody>
      </p:sp>
      <p:sp>
        <p:nvSpPr>
          <p:cNvPr id="32" name="TextBox 17"/>
          <p:cNvSpPr txBox="1"/>
          <p:nvPr/>
        </p:nvSpPr>
        <p:spPr>
          <a:xfrm>
            <a:off x="6193107" y="4277995"/>
            <a:ext cx="2339334" cy="160043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139700">
              <a:schemeClr val="accent6">
                <a:satMod val="175000"/>
                <a:alpha val="40000"/>
              </a:schemeClr>
            </a:glow>
          </a:effectLst>
        </p:spPr>
        <p:txBody>
          <a:bodyPr wrap="square" rtlCol="0">
            <a:spAutoFit/>
          </a:bodyPr>
          <a:lstStyle/>
          <a:p>
            <a:pPr marL="285750" indent="-285750" algn="ctr">
              <a:buFont typeface="Arial" panose="020B0604020202020204" pitchFamily="34" charset="0"/>
              <a:buChar char="•"/>
            </a:pPr>
            <a:r>
              <a:rPr lang="" sz="1400" b="1" smtClean="0">
                <a:solidFill>
                  <a:schemeClr val="bg2"/>
                </a:solidFill>
                <a:latin typeface="Arial Black" panose="020B0A04020102020204" pitchFamily="34" charset="0"/>
                <a:cs typeface="Aharoni" panose="02010803020104030203" pitchFamily="2" charset="-79"/>
              </a:rPr>
              <a:t>Hoja - Resultados del  Torneo de Ajedrez Clásico</a:t>
            </a:r>
          </a:p>
          <a:p>
            <a:pPr marL="285750" indent="-285750" algn="ctr">
              <a:buFont typeface="Arial" panose="020B0604020202020204" pitchFamily="34" charset="0"/>
              <a:buChar char="•"/>
            </a:pPr>
            <a:endParaRPr lang="" sz="1400" b="1">
              <a:solidFill>
                <a:schemeClr val="bg2"/>
              </a:solidFill>
              <a:latin typeface="Arial Black" panose="020B0A04020102020204" pitchFamily="34" charset="0"/>
              <a:cs typeface="Aharoni" panose="02010803020104030203" pitchFamily="2" charset="-79"/>
            </a:endParaRPr>
          </a:p>
          <a:p>
            <a:pPr marL="285750" indent="-285750" algn="ctr">
              <a:buFont typeface="Arial" panose="020B0604020202020204" pitchFamily="34" charset="0"/>
              <a:buChar char="•"/>
            </a:pPr>
            <a:r>
              <a:rPr lang="" sz="1400" b="1" smtClean="0">
                <a:solidFill>
                  <a:schemeClr val="bg2"/>
                </a:solidFill>
                <a:latin typeface="Arial Black" panose="020B0A04020102020204" pitchFamily="34" charset="0"/>
                <a:cs typeface="Aharoni" panose="02010803020104030203" pitchFamily="2" charset="-79"/>
              </a:rPr>
              <a:t>Hoja - Resultados del  Torneo de Ajedrez Blitz</a:t>
            </a:r>
            <a:endParaRPr lang="es-EC" sz="1400" b="1" dirty="0">
              <a:solidFill>
                <a:schemeClr val="bg2"/>
              </a:solidFill>
              <a:latin typeface="Arial Black" panose="020B0A04020102020204" pitchFamily="34" charset="0"/>
              <a:cs typeface="Aharoni" panose="02010803020104030203" pitchFamily="2" charset="-79"/>
            </a:endParaRPr>
          </a:p>
        </p:txBody>
      </p:sp>
      <p:cxnSp>
        <p:nvCxnSpPr>
          <p:cNvPr id="33" name="32 Conector recto de flecha"/>
          <p:cNvCxnSpPr>
            <a:endCxn id="22" idx="0"/>
          </p:cNvCxnSpPr>
          <p:nvPr/>
        </p:nvCxnSpPr>
        <p:spPr>
          <a:xfrm flipH="1">
            <a:off x="1511697" y="2564904"/>
            <a:ext cx="2866818" cy="50405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a:off x="4378515" y="2564904"/>
            <a:ext cx="2797043" cy="50405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a:endCxn id="17" idx="0"/>
          </p:cNvCxnSpPr>
          <p:nvPr/>
        </p:nvCxnSpPr>
        <p:spPr>
          <a:xfrm>
            <a:off x="4247927" y="2708920"/>
            <a:ext cx="134503"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a:endCxn id="17" idx="0"/>
          </p:cNvCxnSpPr>
          <p:nvPr/>
        </p:nvCxnSpPr>
        <p:spPr>
          <a:xfrm>
            <a:off x="4378515" y="2564904"/>
            <a:ext cx="3915" cy="50405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0" name="59 Conector recto de flecha"/>
          <p:cNvCxnSpPr/>
          <p:nvPr/>
        </p:nvCxnSpPr>
        <p:spPr>
          <a:xfrm>
            <a:off x="1442447" y="3808455"/>
            <a:ext cx="0" cy="478668"/>
          </a:xfrm>
          <a:prstGeom prst="straightConnector1">
            <a:avLst/>
          </a:prstGeom>
          <a:ln w="38100">
            <a:solidFill>
              <a:schemeClr val="bg1"/>
            </a:solidFill>
            <a:prstDash val="solid"/>
            <a:tailEnd type="arrow"/>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3" name="62 Conector recto de flecha"/>
          <p:cNvCxnSpPr/>
          <p:nvPr/>
        </p:nvCxnSpPr>
        <p:spPr>
          <a:xfrm>
            <a:off x="4394503" y="3789040"/>
            <a:ext cx="0" cy="478668"/>
          </a:xfrm>
          <a:prstGeom prst="straightConnector1">
            <a:avLst/>
          </a:prstGeom>
          <a:ln w="38100">
            <a:solidFill>
              <a:schemeClr val="bg1"/>
            </a:solidFill>
            <a:prstDash val="solid"/>
            <a:tailEnd type="arrow"/>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a:off x="7452320" y="3789040"/>
            <a:ext cx="0" cy="478668"/>
          </a:xfrm>
          <a:prstGeom prst="straightConnector1">
            <a:avLst/>
          </a:prstGeom>
          <a:ln w="38100">
            <a:solidFill>
              <a:schemeClr val="bg1"/>
            </a:solidFill>
            <a:prstDash val="solid"/>
            <a:tailEnd type="arrow"/>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314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a:effectLst>
            <a:glow rad="139700">
              <a:schemeClr val="accent6">
                <a:satMod val="175000"/>
                <a:alpha val="40000"/>
              </a:schemeClr>
            </a:glow>
          </a:effectLst>
          <a:extLst/>
        </p:spPr>
      </p:pic>
      <p:sp>
        <p:nvSpPr>
          <p:cNvPr id="3" name="Text Box 2"/>
          <p:cNvSpPr txBox="1">
            <a:spLocks noChangeArrowheads="1"/>
          </p:cNvSpPr>
          <p:nvPr/>
        </p:nvSpPr>
        <p:spPr bwMode="auto">
          <a:xfrm>
            <a:off x="395537" y="188913"/>
            <a:ext cx="8136904" cy="52322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C" altLang="es-EC" sz="2800" dirty="0" smtClean="0">
                <a:latin typeface="Algerian" pitchFamily="82" charset="0"/>
              </a:rPr>
              <a:t>Operacionalización</a:t>
            </a:r>
            <a:r>
              <a:rPr lang="" altLang="es-EC" sz="2800" smtClean="0">
                <a:latin typeface="Algerian" pitchFamily="82" charset="0"/>
              </a:rPr>
              <a:t> de </a:t>
            </a:r>
            <a:r>
              <a:rPr lang="" altLang="es-EC" sz="2800" dirty="0" smtClean="0">
                <a:latin typeface="Algerian" pitchFamily="82" charset="0"/>
              </a:rPr>
              <a:t>VARIABLES</a:t>
            </a:r>
            <a:endParaRPr lang="es-ES" altLang="es-EC" sz="2800" dirty="0">
              <a:latin typeface="Algerian" pitchFamily="82" charset="0"/>
            </a:endParaRPr>
          </a:p>
        </p:txBody>
      </p:sp>
      <p:sp>
        <p:nvSpPr>
          <p:cNvPr id="7" name="6 Elipse"/>
          <p:cNvSpPr/>
          <p:nvPr/>
        </p:nvSpPr>
        <p:spPr>
          <a:xfrm rot="16200000">
            <a:off x="-1368659" y="3032956"/>
            <a:ext cx="4320480" cy="936104"/>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2000" b="1" smtClean="0">
                <a:solidFill>
                  <a:schemeClr val="bg1"/>
                </a:solidFill>
              </a:rPr>
              <a:t>VARIABLE DEPENDIENTE</a:t>
            </a:r>
            <a:endParaRPr lang="es-EC" sz="2000" b="1" dirty="0">
              <a:solidFill>
                <a:schemeClr val="bg1"/>
              </a:solidFill>
            </a:endParaRPr>
          </a:p>
        </p:txBody>
      </p:sp>
      <p:sp>
        <p:nvSpPr>
          <p:cNvPr id="16" name="15 Cilindro"/>
          <p:cNvSpPr/>
          <p:nvPr/>
        </p:nvSpPr>
        <p:spPr>
          <a:xfrm>
            <a:off x="1475656" y="2780928"/>
            <a:ext cx="1584176" cy="1584176"/>
          </a:xfrm>
          <a:prstGeom prst="can">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path path="circle">
              <a:fillToRect l="50000" t="50000" r="50000" b="50000"/>
            </a:path>
            <a:tileRect/>
          </a:gradFill>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400" dirty="0" smtClean="0">
                <a:solidFill>
                  <a:schemeClr val="bg1"/>
                </a:solidFill>
              </a:rPr>
              <a:t>DESARROLLO DEL PENSAMIENTO LÓGICO</a:t>
            </a:r>
            <a:endParaRPr lang="es-EC" sz="1400" dirty="0">
              <a:solidFill>
                <a:schemeClr val="bg1"/>
              </a:solidFill>
            </a:endParaRPr>
          </a:p>
        </p:txBody>
      </p:sp>
      <p:sp>
        <p:nvSpPr>
          <p:cNvPr id="17" name="Oval 10"/>
          <p:cNvSpPr/>
          <p:nvPr/>
        </p:nvSpPr>
        <p:spPr>
          <a:xfrm>
            <a:off x="3663067" y="3211564"/>
            <a:ext cx="2205317" cy="73949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smtClean="0">
                <a:ln w="0"/>
                <a:solidFill>
                  <a:schemeClr val="bg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INDICADORES</a:t>
            </a:r>
            <a:endParaRPr lang="es-EC" sz="1400" b="1" dirty="0">
              <a:ln w="0"/>
              <a:solidFill>
                <a:schemeClr val="bg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9" name="Oval 13"/>
          <p:cNvSpPr/>
          <p:nvPr/>
        </p:nvSpPr>
        <p:spPr>
          <a:xfrm>
            <a:off x="3563888" y="5137777"/>
            <a:ext cx="2349093" cy="73949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smtClean="0">
                <a:ln w="0"/>
                <a:solidFill>
                  <a:schemeClr val="bg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INSTRUMENTOS</a:t>
            </a:r>
            <a:endParaRPr lang="es-EC" sz="1400" b="1" dirty="0">
              <a:ln w="0"/>
              <a:solidFill>
                <a:schemeClr val="bg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0" name="TextBox 17"/>
          <p:cNvSpPr txBox="1"/>
          <p:nvPr/>
        </p:nvSpPr>
        <p:spPr>
          <a:xfrm>
            <a:off x="6316338" y="3122965"/>
            <a:ext cx="2360118" cy="954107"/>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139700">
              <a:schemeClr val="accent6">
                <a:satMod val="175000"/>
                <a:alpha val="40000"/>
              </a:schemeClr>
            </a:glow>
          </a:effectLst>
        </p:spPr>
        <p:txBody>
          <a:bodyPr wrap="square" rtlCol="0">
            <a:spAutoFit/>
          </a:bodyPr>
          <a:lstStyle/>
          <a:p>
            <a:pPr algn="ctr"/>
            <a:r>
              <a:rPr lang="" sz="1400" b="1" smtClean="0">
                <a:solidFill>
                  <a:schemeClr val="bg2"/>
                </a:solidFill>
                <a:latin typeface="Arial Black" panose="020B0A04020102020204" pitchFamily="34" charset="0"/>
              </a:rPr>
              <a:t>- Porcentajes   </a:t>
            </a:r>
            <a:r>
              <a:rPr lang="es-EC" sz="1400" b="1" dirty="0" smtClean="0">
                <a:solidFill>
                  <a:schemeClr val="bg2"/>
                </a:solidFill>
                <a:latin typeface="Arial Black" panose="020B0A04020102020204" pitchFamily="34" charset="0"/>
              </a:rPr>
              <a:t> </a:t>
            </a:r>
            <a:r>
              <a:rPr lang="es-EC" sz="1400" b="1" dirty="0">
                <a:solidFill>
                  <a:schemeClr val="bg2"/>
                </a:solidFill>
                <a:latin typeface="Arial Black" panose="020B0A04020102020204" pitchFamily="34" charset="0"/>
              </a:rPr>
              <a:t>resultados </a:t>
            </a:r>
            <a:r>
              <a:rPr lang="es-EC" sz="1400" b="1" dirty="0" smtClean="0">
                <a:solidFill>
                  <a:schemeClr val="bg2"/>
                </a:solidFill>
                <a:latin typeface="Arial Black" panose="020B0A04020102020204" pitchFamily="34" charset="0"/>
              </a:rPr>
              <a:t>Test </a:t>
            </a:r>
            <a:r>
              <a:rPr lang="es-EC" sz="1400" b="1" dirty="0">
                <a:solidFill>
                  <a:schemeClr val="bg2"/>
                </a:solidFill>
                <a:latin typeface="Arial Black" panose="020B0A04020102020204" pitchFamily="34" charset="0"/>
              </a:rPr>
              <a:t>de </a:t>
            </a:r>
            <a:r>
              <a:rPr lang="es-EC" sz="1400" b="1" dirty="0" smtClean="0">
                <a:solidFill>
                  <a:schemeClr val="bg2"/>
                </a:solidFill>
                <a:latin typeface="Arial Black" panose="020B0A04020102020204" pitchFamily="34" charset="0"/>
              </a:rPr>
              <a:t>C</a:t>
            </a:r>
            <a:r>
              <a:rPr lang="" sz="1400" b="1" smtClean="0">
                <a:solidFill>
                  <a:schemeClr val="bg2"/>
                </a:solidFill>
                <a:latin typeface="Arial Black" panose="020B0A04020102020204" pitchFamily="34" charset="0"/>
              </a:rPr>
              <a:t>I</a:t>
            </a:r>
            <a:r>
              <a:rPr lang="es-EC" sz="1400" b="1" dirty="0" smtClean="0">
                <a:solidFill>
                  <a:schemeClr val="bg2"/>
                </a:solidFill>
                <a:latin typeface="Arial Black" panose="020B0A04020102020204" pitchFamily="34" charset="0"/>
              </a:rPr>
              <a:t>, </a:t>
            </a:r>
            <a:r>
              <a:rPr lang="es-EC" sz="1400" b="1" dirty="0">
                <a:solidFill>
                  <a:schemeClr val="bg2"/>
                </a:solidFill>
                <a:latin typeface="Arial Black" panose="020B0A04020102020204" pitchFamily="34" charset="0"/>
              </a:rPr>
              <a:t>matemático, verbal y </a:t>
            </a:r>
            <a:r>
              <a:rPr lang="es-EC" sz="1400" b="1" dirty="0" smtClean="0">
                <a:solidFill>
                  <a:schemeClr val="bg2"/>
                </a:solidFill>
                <a:latin typeface="Arial Black" panose="020B0A04020102020204" pitchFamily="34" charset="0"/>
              </a:rPr>
              <a:t>espacial</a:t>
            </a:r>
            <a:endParaRPr lang="es-EC" sz="1400" b="1" dirty="0">
              <a:solidFill>
                <a:schemeClr val="bg2"/>
              </a:solidFill>
              <a:latin typeface="Arial Black" panose="020B0A04020102020204" pitchFamily="34" charset="0"/>
              <a:cs typeface="Aharoni" panose="02010803020104030203" pitchFamily="2" charset="-79"/>
            </a:endParaRPr>
          </a:p>
        </p:txBody>
      </p:sp>
      <p:sp>
        <p:nvSpPr>
          <p:cNvPr id="21" name="TextBox 17"/>
          <p:cNvSpPr txBox="1"/>
          <p:nvPr/>
        </p:nvSpPr>
        <p:spPr>
          <a:xfrm>
            <a:off x="6317871" y="4923745"/>
            <a:ext cx="2358585" cy="116955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139700">
              <a:schemeClr val="accent6">
                <a:satMod val="175000"/>
                <a:alpha val="40000"/>
              </a:schemeClr>
            </a:glow>
          </a:effectLst>
        </p:spPr>
        <p:txBody>
          <a:bodyPr wrap="square" rtlCol="0">
            <a:spAutoFit/>
          </a:bodyPr>
          <a:lstStyle/>
          <a:p>
            <a:r>
              <a:rPr lang="" sz="1400" b="1" smtClean="0">
                <a:solidFill>
                  <a:schemeClr val="bg2"/>
                </a:solidFill>
                <a:latin typeface="Arial Black" panose="020B0A04020102020204" pitchFamily="34" charset="0"/>
              </a:rPr>
              <a:t>- </a:t>
            </a:r>
            <a:r>
              <a:rPr lang="es-EC" sz="1400" b="1" dirty="0" smtClean="0">
                <a:solidFill>
                  <a:schemeClr val="bg2"/>
                </a:solidFill>
                <a:latin typeface="Arial Black" panose="020B0A04020102020204" pitchFamily="34" charset="0"/>
              </a:rPr>
              <a:t>Encuesta </a:t>
            </a:r>
            <a:r>
              <a:rPr lang="es-EC" sz="1400" b="1" dirty="0">
                <a:solidFill>
                  <a:schemeClr val="bg2"/>
                </a:solidFill>
                <a:latin typeface="Arial Black" panose="020B0A04020102020204" pitchFamily="34" charset="0"/>
              </a:rPr>
              <a:t>a docentes de la institución</a:t>
            </a:r>
          </a:p>
          <a:p>
            <a:r>
              <a:rPr lang="es-EC" sz="1400" b="1" dirty="0">
                <a:solidFill>
                  <a:schemeClr val="bg2"/>
                </a:solidFill>
                <a:latin typeface="Arial Black" panose="020B0A04020102020204" pitchFamily="34" charset="0"/>
              </a:rPr>
              <a:t> </a:t>
            </a:r>
          </a:p>
          <a:p>
            <a:r>
              <a:rPr lang="" sz="1400" b="1" smtClean="0">
                <a:solidFill>
                  <a:schemeClr val="bg2"/>
                </a:solidFill>
                <a:latin typeface="Arial Black" panose="020B0A04020102020204" pitchFamily="34" charset="0"/>
              </a:rPr>
              <a:t>- </a:t>
            </a:r>
            <a:r>
              <a:rPr lang="es-EC" sz="1400" b="1" dirty="0" smtClean="0">
                <a:solidFill>
                  <a:schemeClr val="bg2"/>
                </a:solidFill>
                <a:latin typeface="Arial Black" panose="020B0A04020102020204" pitchFamily="34" charset="0"/>
              </a:rPr>
              <a:t>Diagnóstico </a:t>
            </a:r>
            <a:r>
              <a:rPr lang="" sz="1400" b="1" smtClean="0">
                <a:solidFill>
                  <a:schemeClr val="bg2"/>
                </a:solidFill>
                <a:latin typeface="Arial Black" panose="020B0A04020102020204" pitchFamily="34" charset="0"/>
              </a:rPr>
              <a:t>pre-</a:t>
            </a:r>
            <a:r>
              <a:rPr lang="es-EC" sz="1400" b="1" dirty="0" smtClean="0">
                <a:solidFill>
                  <a:schemeClr val="bg2"/>
                </a:solidFill>
                <a:latin typeface="Arial Black" panose="020B0A04020102020204" pitchFamily="34" charset="0"/>
              </a:rPr>
              <a:t>test </a:t>
            </a:r>
            <a:r>
              <a:rPr lang="" sz="1400" b="1" smtClean="0">
                <a:solidFill>
                  <a:schemeClr val="bg2"/>
                </a:solidFill>
                <a:latin typeface="Arial Black" panose="020B0A04020102020204" pitchFamily="34" charset="0"/>
              </a:rPr>
              <a:t>y post-test </a:t>
            </a:r>
            <a:r>
              <a:rPr lang="es-EC" sz="1400" b="1" dirty="0" smtClean="0">
                <a:solidFill>
                  <a:schemeClr val="bg2"/>
                </a:solidFill>
                <a:latin typeface="Arial Black" panose="020B0A04020102020204" pitchFamily="34" charset="0"/>
              </a:rPr>
              <a:t>de </a:t>
            </a:r>
            <a:r>
              <a:rPr lang="" sz="1400" b="1" smtClean="0">
                <a:solidFill>
                  <a:schemeClr val="bg2"/>
                </a:solidFill>
                <a:latin typeface="Arial Black" panose="020B0A04020102020204" pitchFamily="34" charset="0"/>
              </a:rPr>
              <a:t>C</a:t>
            </a:r>
            <a:r>
              <a:rPr lang="es-EC" sz="1400" b="1" dirty="0" smtClean="0">
                <a:solidFill>
                  <a:schemeClr val="bg2"/>
                </a:solidFill>
                <a:latin typeface="Arial Black" panose="020B0A04020102020204" pitchFamily="34" charset="0"/>
              </a:rPr>
              <a:t>I </a:t>
            </a:r>
            <a:endParaRPr lang="es-EC" sz="1400" b="1" dirty="0">
              <a:solidFill>
                <a:schemeClr val="bg2"/>
              </a:solidFill>
              <a:latin typeface="Arial Black" panose="020B0A04020102020204" pitchFamily="34" charset="0"/>
              <a:cs typeface="Aharoni" panose="02010803020104030203" pitchFamily="2" charset="-79"/>
            </a:endParaRPr>
          </a:p>
        </p:txBody>
      </p:sp>
      <p:sp>
        <p:nvSpPr>
          <p:cNvPr id="22" name="Oval 10"/>
          <p:cNvSpPr/>
          <p:nvPr/>
        </p:nvSpPr>
        <p:spPr>
          <a:xfrm>
            <a:off x="3563888" y="1268760"/>
            <a:ext cx="2326450" cy="73949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 sz="1400" b="1" smtClean="0">
                <a:ln w="0"/>
                <a:solidFill>
                  <a:schemeClr val="bg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DIMENSIONES</a:t>
            </a:r>
            <a:endParaRPr lang="es-EC" sz="1400" b="1" dirty="0">
              <a:ln w="0"/>
              <a:solidFill>
                <a:schemeClr val="bg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4" name="TextBox 15"/>
          <p:cNvSpPr txBox="1"/>
          <p:nvPr/>
        </p:nvSpPr>
        <p:spPr>
          <a:xfrm>
            <a:off x="6316098" y="963885"/>
            <a:ext cx="2360358" cy="138499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139700">
              <a:schemeClr val="accent6">
                <a:satMod val="175000"/>
                <a:alpha val="40000"/>
              </a:schemeClr>
            </a:glow>
          </a:effectLst>
        </p:spPr>
        <p:txBody>
          <a:bodyPr wrap="square" rtlCol="0">
            <a:spAutoFit/>
          </a:bodyPr>
          <a:lstStyle/>
          <a:p>
            <a:pPr algn="ctr"/>
            <a:r>
              <a:rPr lang="" sz="1400" b="1" smtClean="0">
                <a:solidFill>
                  <a:schemeClr val="bg2"/>
                </a:solidFill>
                <a:latin typeface="Arial Black" panose="020B0A04020102020204" pitchFamily="34" charset="0"/>
                <a:cs typeface="Aharoni" panose="02010803020104030203" pitchFamily="2" charset="-79"/>
              </a:rPr>
              <a:t>RAZONAMIENTOS</a:t>
            </a:r>
          </a:p>
          <a:p>
            <a:r>
              <a:rPr lang="" sz="1400" b="1" smtClean="0">
                <a:solidFill>
                  <a:schemeClr val="bg2"/>
                </a:solidFill>
                <a:latin typeface="Arial Black" panose="020B0A04020102020204" pitchFamily="34" charset="0"/>
                <a:cs typeface="Aharoni" panose="02010803020104030203" pitchFamily="2" charset="-79"/>
              </a:rPr>
              <a:t>- Lógico Matemático </a:t>
            </a:r>
          </a:p>
          <a:p>
            <a:pPr marL="285750" indent="-285750">
              <a:buFont typeface="Arial" panose="020B0604020202020204" pitchFamily="34" charset="0"/>
              <a:buChar char="•"/>
            </a:pPr>
            <a:endParaRPr lang="" sz="1400" b="1" smtClean="0">
              <a:solidFill>
                <a:schemeClr val="bg2"/>
              </a:solidFill>
              <a:latin typeface="Arial Black" panose="020B0A04020102020204" pitchFamily="34" charset="0"/>
              <a:cs typeface="Aharoni" panose="02010803020104030203" pitchFamily="2" charset="-79"/>
            </a:endParaRPr>
          </a:p>
          <a:p>
            <a:r>
              <a:rPr lang="" sz="1400" b="1" smtClean="0">
                <a:solidFill>
                  <a:schemeClr val="bg2"/>
                </a:solidFill>
                <a:latin typeface="Arial Black" panose="020B0A04020102020204" pitchFamily="34" charset="0"/>
                <a:cs typeface="Aharoni" panose="02010803020104030203" pitchFamily="2" charset="-79"/>
              </a:rPr>
              <a:t>- Lógico Verbal</a:t>
            </a:r>
          </a:p>
          <a:p>
            <a:pPr marL="285750" indent="-285750">
              <a:buFont typeface="Arial" panose="020B0604020202020204" pitchFamily="34" charset="0"/>
              <a:buChar char="•"/>
            </a:pPr>
            <a:endParaRPr lang="" sz="1400" b="1" smtClean="0">
              <a:solidFill>
                <a:schemeClr val="bg2"/>
              </a:solidFill>
              <a:latin typeface="Arial Black" panose="020B0A04020102020204" pitchFamily="34" charset="0"/>
              <a:cs typeface="Aharoni" panose="02010803020104030203" pitchFamily="2" charset="-79"/>
            </a:endParaRPr>
          </a:p>
          <a:p>
            <a:r>
              <a:rPr lang="" sz="1400" b="1" smtClean="0">
                <a:solidFill>
                  <a:schemeClr val="bg2"/>
                </a:solidFill>
                <a:latin typeface="Arial Black" panose="020B0A04020102020204" pitchFamily="34" charset="0"/>
                <a:cs typeface="Aharoni" panose="02010803020104030203" pitchFamily="2" charset="-79"/>
              </a:rPr>
              <a:t>- Lógico Espacial</a:t>
            </a:r>
            <a:endParaRPr lang="es-EC" sz="1400" b="1" dirty="0">
              <a:solidFill>
                <a:schemeClr val="bg2"/>
              </a:solidFill>
              <a:latin typeface="Arial Black" panose="020B0A04020102020204" pitchFamily="34" charset="0"/>
              <a:cs typeface="Aharoni" panose="02010803020104030203" pitchFamily="2" charset="-79"/>
            </a:endParaRPr>
          </a:p>
        </p:txBody>
      </p:sp>
      <p:cxnSp>
        <p:nvCxnSpPr>
          <p:cNvPr id="5" name="4 Conector recto de flecha"/>
          <p:cNvCxnSpPr>
            <a:stCxn id="16" idx="4"/>
            <a:endCxn id="22" idx="4"/>
          </p:cNvCxnSpPr>
          <p:nvPr/>
        </p:nvCxnSpPr>
        <p:spPr>
          <a:xfrm flipV="1">
            <a:off x="3059832" y="2008255"/>
            <a:ext cx="1667281" cy="156476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stCxn id="16" idx="4"/>
            <a:endCxn id="19" idx="0"/>
          </p:cNvCxnSpPr>
          <p:nvPr/>
        </p:nvCxnSpPr>
        <p:spPr>
          <a:xfrm>
            <a:off x="3059832" y="3573016"/>
            <a:ext cx="1678603" cy="156476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3104872" y="3581311"/>
            <a:ext cx="625878"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AutoShape 2" descr="Qué son las redes neuronales y sus funciones | ATRIA Innov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890487"/>
            <a:ext cx="1581835" cy="110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33 Conector recto de flecha"/>
          <p:cNvCxnSpPr/>
          <p:nvPr/>
        </p:nvCxnSpPr>
        <p:spPr>
          <a:xfrm>
            <a:off x="5890338" y="1668697"/>
            <a:ext cx="409854" cy="0"/>
          </a:xfrm>
          <a:prstGeom prst="straightConnector1">
            <a:avLst/>
          </a:prstGeom>
          <a:ln w="38100">
            <a:solidFill>
              <a:schemeClr val="bg1"/>
            </a:solidFill>
            <a:tailEnd type="arrow"/>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a:off x="5868144" y="3573016"/>
            <a:ext cx="409854" cy="0"/>
          </a:xfrm>
          <a:prstGeom prst="straightConnector1">
            <a:avLst/>
          </a:prstGeom>
          <a:ln w="38100">
            <a:solidFill>
              <a:schemeClr val="bg1"/>
            </a:solidFill>
            <a:tailEnd type="arrow"/>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p:nvPr/>
        </p:nvCxnSpPr>
        <p:spPr>
          <a:xfrm>
            <a:off x="5940152" y="5515963"/>
            <a:ext cx="409854" cy="0"/>
          </a:xfrm>
          <a:prstGeom prst="straightConnector1">
            <a:avLst/>
          </a:prstGeom>
          <a:ln w="38100">
            <a:solidFill>
              <a:schemeClr val="bg1"/>
            </a:solidFill>
            <a:tailEnd type="arrow"/>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834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3275037" y="260648"/>
            <a:ext cx="2737123" cy="40011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000" smtClean="0">
                <a:latin typeface="Algerian" pitchFamily="82" charset="0"/>
              </a:rPr>
              <a:t>MARCO TEÓRICO</a:t>
            </a:r>
            <a:endParaRPr lang="es-ES" altLang="es-EC" sz="2000" dirty="0">
              <a:latin typeface="Algerian" pitchFamily="82" charset="0"/>
            </a:endParaRPr>
          </a:p>
        </p:txBody>
      </p:sp>
      <p:sp>
        <p:nvSpPr>
          <p:cNvPr id="4" name="3 CuadroTexto"/>
          <p:cNvSpPr txBox="1"/>
          <p:nvPr/>
        </p:nvSpPr>
        <p:spPr>
          <a:xfrm>
            <a:off x="3851920" y="-27384"/>
            <a:ext cx="1584176" cy="338554"/>
          </a:xfrm>
          <a:prstGeom prst="rect">
            <a:avLst/>
          </a:prstGeom>
          <a:noFill/>
        </p:spPr>
        <p:txBody>
          <a:bodyPr wrap="square" rtlCol="0">
            <a:spAutoFit/>
          </a:bodyPr>
          <a:lstStyle/>
          <a:p>
            <a:r>
              <a:rPr lang="" sz="1600" b="1" dirty="0" smtClean="0">
                <a:solidFill>
                  <a:srgbClr val="FFFF00"/>
                </a:solidFill>
                <a:latin typeface="Arial Black" panose="020B0A04020102020204" pitchFamily="34" charset="0"/>
              </a:rPr>
              <a:t>CAPÍTULO II</a:t>
            </a:r>
            <a:endParaRPr lang="es-EC" sz="1600" b="1" dirty="0">
              <a:solidFill>
                <a:srgbClr val="FFFF00"/>
              </a:solidFill>
              <a:latin typeface="Arial Black" panose="020B0A04020102020204" pitchFamily="34" charset="0"/>
            </a:endParaRPr>
          </a:p>
        </p:txBody>
      </p:sp>
      <p:sp>
        <p:nvSpPr>
          <p:cNvPr id="5" name="Text Box 2"/>
          <p:cNvSpPr txBox="1">
            <a:spLocks noChangeArrowheads="1"/>
          </p:cNvSpPr>
          <p:nvPr/>
        </p:nvSpPr>
        <p:spPr bwMode="auto">
          <a:xfrm>
            <a:off x="1187623" y="692696"/>
            <a:ext cx="6768753" cy="461665"/>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400" smtClean="0">
                <a:latin typeface="Algerian" pitchFamily="82" charset="0"/>
              </a:rPr>
              <a:t>ANTECEDENTES DE LA INVESTIGACiÓN</a:t>
            </a:r>
            <a:endParaRPr lang="es-ES" altLang="es-EC" sz="2400" dirty="0">
              <a:latin typeface="Algerian" pitchFamily="82" charset="0"/>
            </a:endParaRPr>
          </a:p>
        </p:txBody>
      </p:sp>
      <p:sp>
        <p:nvSpPr>
          <p:cNvPr id="6" name="5 Rectángulo redondeado"/>
          <p:cNvSpPr/>
          <p:nvPr/>
        </p:nvSpPr>
        <p:spPr>
          <a:xfrm>
            <a:off x="179512" y="1412776"/>
            <a:ext cx="4032448" cy="100811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200" b="1" dirty="0">
                <a:solidFill>
                  <a:schemeClr val="bg1"/>
                </a:solidFill>
              </a:rPr>
              <a:t>Castro Wilson y Rondan María Esperanza Rondan “Incidencia del desarrollo del pensamiento en el razonamiento lógico matemático en los estudiantes del séptimo año de educación básica”. </a:t>
            </a:r>
            <a:endParaRPr lang="es-EC" sz="1200" dirty="0">
              <a:solidFill>
                <a:schemeClr val="bg1"/>
              </a:solidFill>
            </a:endParaRPr>
          </a:p>
        </p:txBody>
      </p:sp>
      <p:sp>
        <p:nvSpPr>
          <p:cNvPr id="7" name="6 Rectángulo redondeado"/>
          <p:cNvSpPr/>
          <p:nvPr/>
        </p:nvSpPr>
        <p:spPr>
          <a:xfrm>
            <a:off x="179512" y="2780928"/>
            <a:ext cx="4032448" cy="93610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 sz="1200" smtClean="0">
                <a:solidFill>
                  <a:schemeClr val="bg1"/>
                </a:solidFill>
              </a:rPr>
              <a:t>Desarrollar </a:t>
            </a:r>
            <a:r>
              <a:rPr lang="es-ES" sz="1200" dirty="0" smtClean="0">
                <a:solidFill>
                  <a:schemeClr val="bg1"/>
                </a:solidFill>
              </a:rPr>
              <a:t>la </a:t>
            </a:r>
            <a:r>
              <a:rPr lang="es-ES" sz="1200" dirty="0">
                <a:solidFill>
                  <a:schemeClr val="bg1"/>
                </a:solidFill>
              </a:rPr>
              <a:t>capacidad deductiva y análisis de los niños </a:t>
            </a:r>
            <a:r>
              <a:rPr lang="es-ES" sz="1200" dirty="0" smtClean="0">
                <a:solidFill>
                  <a:schemeClr val="bg1"/>
                </a:solidFill>
              </a:rPr>
              <a:t> </a:t>
            </a:r>
            <a:r>
              <a:rPr lang="es-ES" sz="1200" dirty="0">
                <a:solidFill>
                  <a:schemeClr val="bg1"/>
                </a:solidFill>
              </a:rPr>
              <a:t>mediante la implementación y aplicación de un manual de ejercicios de razonamiento para repotenciar el pensamiento lógico matemático.</a:t>
            </a:r>
            <a:endParaRPr lang="es-EC" sz="1200" dirty="0">
              <a:solidFill>
                <a:schemeClr val="bg1"/>
              </a:solidFill>
            </a:endParaRPr>
          </a:p>
        </p:txBody>
      </p:sp>
      <p:sp>
        <p:nvSpPr>
          <p:cNvPr id="18" name="17 Rectángulo redondeado"/>
          <p:cNvSpPr/>
          <p:nvPr/>
        </p:nvSpPr>
        <p:spPr>
          <a:xfrm>
            <a:off x="4932040" y="1412776"/>
            <a:ext cx="3960440" cy="100811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200" b="1" dirty="0">
                <a:solidFill>
                  <a:schemeClr val="bg1"/>
                </a:solidFill>
              </a:rPr>
              <a:t>Brito </a:t>
            </a:r>
            <a:r>
              <a:rPr lang="es-ES" sz="1200" b="1" dirty="0" smtClean="0">
                <a:solidFill>
                  <a:schemeClr val="bg1"/>
                </a:solidFill>
              </a:rPr>
              <a:t>Cárdena</a:t>
            </a:r>
            <a:r>
              <a:rPr lang="" sz="1200" b="1" smtClean="0">
                <a:solidFill>
                  <a:schemeClr val="bg1"/>
                </a:solidFill>
              </a:rPr>
              <a:t>s</a:t>
            </a:r>
            <a:r>
              <a:rPr lang="es-ES" sz="1200" b="1" dirty="0" smtClean="0">
                <a:solidFill>
                  <a:schemeClr val="bg1"/>
                </a:solidFill>
              </a:rPr>
              <a:t> </a:t>
            </a:r>
            <a:r>
              <a:rPr lang="es-ES" sz="1200" b="1" dirty="0">
                <a:solidFill>
                  <a:schemeClr val="bg1"/>
                </a:solidFill>
              </a:rPr>
              <a:t>Nancy Susana  (2014) “La Experiencia del aprendizaje mediado en el desarrollo de habilidades para el razonamiento matemático, verbal, abstracto y </a:t>
            </a:r>
            <a:r>
              <a:rPr lang="es-ES" sz="1200" b="1" dirty="0" smtClean="0">
                <a:solidFill>
                  <a:schemeClr val="bg1"/>
                </a:solidFill>
              </a:rPr>
              <a:t>cuantitativo</a:t>
            </a:r>
            <a:r>
              <a:rPr lang="" sz="1200" b="1" smtClean="0">
                <a:solidFill>
                  <a:schemeClr val="bg1"/>
                </a:solidFill>
              </a:rPr>
              <a:t>”.</a:t>
            </a:r>
            <a:r>
              <a:rPr lang="es-ES" sz="1200" b="1" dirty="0" smtClean="0">
                <a:solidFill>
                  <a:schemeClr val="bg1"/>
                </a:solidFill>
              </a:rPr>
              <a:t> </a:t>
            </a:r>
            <a:endParaRPr lang="es-EC" sz="1200" dirty="0">
              <a:solidFill>
                <a:schemeClr val="bg1"/>
              </a:solidFill>
            </a:endParaRPr>
          </a:p>
        </p:txBody>
      </p:sp>
      <p:sp>
        <p:nvSpPr>
          <p:cNvPr id="19" name="18 Rectángulo redondeado"/>
          <p:cNvSpPr/>
          <p:nvPr/>
        </p:nvSpPr>
        <p:spPr>
          <a:xfrm>
            <a:off x="4932040" y="2780928"/>
            <a:ext cx="4032448" cy="93610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200" dirty="0">
                <a:solidFill>
                  <a:schemeClr val="bg1"/>
                </a:solidFill>
              </a:rPr>
              <a:t>El Objetivo principal </a:t>
            </a:r>
            <a:r>
              <a:rPr lang="es-ES" sz="1200" dirty="0" smtClean="0">
                <a:solidFill>
                  <a:schemeClr val="bg1"/>
                </a:solidFill>
              </a:rPr>
              <a:t>es </a:t>
            </a:r>
            <a:r>
              <a:rPr lang="es-ES" sz="1200" dirty="0">
                <a:solidFill>
                  <a:schemeClr val="bg1"/>
                </a:solidFill>
              </a:rPr>
              <a:t>establecer cómo basados en la experiencia de aprendizaje mediado influye en el desarrollo de habilidades para el razonamiento matemático, verbal, abstracto y </a:t>
            </a:r>
            <a:r>
              <a:rPr lang="es-ES" sz="1200" dirty="0" smtClean="0">
                <a:solidFill>
                  <a:schemeClr val="bg1"/>
                </a:solidFill>
              </a:rPr>
              <a:t>cuantitativo</a:t>
            </a:r>
            <a:r>
              <a:rPr lang="" sz="1200" smtClean="0">
                <a:solidFill>
                  <a:schemeClr val="bg1"/>
                </a:solidFill>
              </a:rPr>
              <a:t>.</a:t>
            </a:r>
            <a:endParaRPr lang="es-EC" sz="1200" dirty="0">
              <a:solidFill>
                <a:schemeClr val="bg1"/>
              </a:solidFill>
            </a:endParaRPr>
          </a:p>
        </p:txBody>
      </p:sp>
      <p:sp>
        <p:nvSpPr>
          <p:cNvPr id="20" name="19 Rectángulo redondeado"/>
          <p:cNvSpPr/>
          <p:nvPr/>
        </p:nvSpPr>
        <p:spPr>
          <a:xfrm>
            <a:off x="2627784" y="4077072"/>
            <a:ext cx="4032448" cy="936104"/>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200" b="1" dirty="0">
                <a:solidFill>
                  <a:schemeClr val="bg1"/>
                </a:solidFill>
              </a:rPr>
              <a:t>Cruz Raúl José Cristopher </a:t>
            </a:r>
            <a:r>
              <a:rPr lang="es-ES" sz="1200" b="1" dirty="0">
                <a:solidFill>
                  <a:schemeClr val="bg1"/>
                </a:solidFill>
              </a:rPr>
              <a:t>“El ajedrez Recreativo una vía para el fortalecimiento del respeto</a:t>
            </a:r>
            <a:r>
              <a:rPr lang="es-ES" sz="1200" b="1" dirty="0" smtClean="0">
                <a:solidFill>
                  <a:schemeClr val="bg1"/>
                </a:solidFill>
              </a:rPr>
              <a:t>”.</a:t>
            </a:r>
            <a:endParaRPr lang="es-EC" sz="1200" dirty="0">
              <a:solidFill>
                <a:schemeClr val="bg1"/>
              </a:solidFill>
            </a:endParaRPr>
          </a:p>
        </p:txBody>
      </p:sp>
      <p:sp>
        <p:nvSpPr>
          <p:cNvPr id="21" name="20 Rectángulo redondeado"/>
          <p:cNvSpPr/>
          <p:nvPr/>
        </p:nvSpPr>
        <p:spPr>
          <a:xfrm>
            <a:off x="2627784" y="5373216"/>
            <a:ext cx="4032448" cy="927343"/>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 sz="1200" smtClean="0">
                <a:solidFill>
                  <a:schemeClr val="bg1"/>
                </a:solidFill>
              </a:rPr>
              <a:t>Objetivo: Aplicar</a:t>
            </a:r>
            <a:r>
              <a:rPr lang="es-ES" sz="1200" dirty="0" smtClean="0">
                <a:solidFill>
                  <a:schemeClr val="bg1"/>
                </a:solidFill>
              </a:rPr>
              <a:t> </a:t>
            </a:r>
            <a:r>
              <a:rPr lang="es-ES" sz="1200" dirty="0">
                <a:solidFill>
                  <a:schemeClr val="bg1"/>
                </a:solidFill>
              </a:rPr>
              <a:t>un plan de acción tendiente a utilizar el ajedrez recreativo, como una herramienta que ayude a los niños y niñas de 7 a 9 años a fortalecer el valor del </a:t>
            </a:r>
            <a:r>
              <a:rPr lang="es-ES" sz="1200" dirty="0" smtClean="0">
                <a:solidFill>
                  <a:schemeClr val="bg1"/>
                </a:solidFill>
              </a:rPr>
              <a:t>respeto</a:t>
            </a:r>
            <a:r>
              <a:rPr lang="" sz="1200" smtClean="0">
                <a:solidFill>
                  <a:schemeClr val="bg1"/>
                </a:solidFill>
              </a:rPr>
              <a:t>.</a:t>
            </a:r>
            <a:endParaRPr lang="es-EC" sz="1200" dirty="0">
              <a:solidFill>
                <a:schemeClr val="bg1"/>
              </a:solidFill>
            </a:endParaRPr>
          </a:p>
        </p:txBody>
      </p:sp>
      <p:cxnSp>
        <p:nvCxnSpPr>
          <p:cNvPr id="22" name="21 Conector recto de flecha"/>
          <p:cNvCxnSpPr/>
          <p:nvPr/>
        </p:nvCxnSpPr>
        <p:spPr>
          <a:xfrm>
            <a:off x="2123728" y="1124744"/>
            <a:ext cx="0" cy="28803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2123728" y="2420888"/>
            <a:ext cx="0" cy="349286"/>
          </a:xfrm>
          <a:prstGeom prst="straightConnector1">
            <a:avLst/>
          </a:prstGeom>
          <a:ln w="38100">
            <a:solidFill>
              <a:schemeClr val="bg1"/>
            </a:solidFill>
            <a:tailEnd type="arrow"/>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a:off x="7020272" y="1124744"/>
            <a:ext cx="0" cy="28803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7020272" y="2420888"/>
            <a:ext cx="0" cy="349286"/>
          </a:xfrm>
          <a:prstGeom prst="straightConnector1">
            <a:avLst/>
          </a:prstGeom>
          <a:ln w="38100">
            <a:solidFill>
              <a:schemeClr val="bg1"/>
            </a:solidFill>
            <a:tailEnd type="arrow"/>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a:stCxn id="5" idx="2"/>
          </p:cNvCxnSpPr>
          <p:nvPr/>
        </p:nvCxnSpPr>
        <p:spPr>
          <a:xfrm>
            <a:off x="4572000" y="1154361"/>
            <a:ext cx="0" cy="292271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4572000" y="5023930"/>
            <a:ext cx="0" cy="349286"/>
          </a:xfrm>
          <a:prstGeom prst="straightConnector1">
            <a:avLst/>
          </a:prstGeom>
          <a:ln w="38100">
            <a:solidFill>
              <a:schemeClr val="bg1"/>
            </a:solidFill>
            <a:tailEnd type="arrow"/>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2627784" y="260648"/>
            <a:ext cx="4032449" cy="461665"/>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400" dirty="0" smtClean="0">
                <a:latin typeface="Algerian" pitchFamily="82" charset="0"/>
              </a:rPr>
              <a:t>FUNDAMENTACIÓN LEGAL</a:t>
            </a:r>
            <a:endParaRPr lang="es-ES" altLang="es-EC" sz="2400" dirty="0">
              <a:latin typeface="Algerian" pitchFamily="82" charset="0"/>
            </a:endParaRPr>
          </a:p>
        </p:txBody>
      </p:sp>
      <p:sp>
        <p:nvSpPr>
          <p:cNvPr id="4" name="3 Rectángulo redondeado"/>
          <p:cNvSpPr/>
          <p:nvPr/>
        </p:nvSpPr>
        <p:spPr>
          <a:xfrm>
            <a:off x="179512" y="980728"/>
            <a:ext cx="5040560" cy="115212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bg1"/>
                </a:solidFill>
              </a:rPr>
              <a:t>Constitución </a:t>
            </a:r>
            <a:r>
              <a:rPr lang="es-ES" sz="1600" b="1" dirty="0">
                <a:solidFill>
                  <a:schemeClr val="bg1"/>
                </a:solidFill>
              </a:rPr>
              <a:t>de la República del Ecuador (2008</a:t>
            </a:r>
            <a:r>
              <a:rPr lang="es-ES" sz="1600" b="1" dirty="0" smtClean="0">
                <a:solidFill>
                  <a:schemeClr val="bg1"/>
                </a:solidFill>
              </a:rPr>
              <a:t>)</a:t>
            </a:r>
            <a:endParaRPr lang="es-EC" sz="1600" b="1" dirty="0">
              <a:solidFill>
                <a:schemeClr val="bg1"/>
              </a:solidFill>
            </a:endParaRPr>
          </a:p>
          <a:p>
            <a:pPr algn="just"/>
            <a:r>
              <a:rPr lang="es-ES" sz="1200" b="1" dirty="0">
                <a:solidFill>
                  <a:schemeClr val="bg1"/>
                </a:solidFill>
              </a:rPr>
              <a:t>Art. 381.-</a:t>
            </a:r>
            <a:r>
              <a:rPr lang="es-ES" sz="1200" dirty="0">
                <a:solidFill>
                  <a:schemeClr val="bg1"/>
                </a:solidFill>
              </a:rPr>
              <a:t> El Estado protegerá, promoverá y coordinará la cultura física, la educación física y la recreación, como actividades que contribuyen a la salud, formación y desarrollo integral de las personas</a:t>
            </a:r>
            <a:r>
              <a:rPr lang="es-ES" sz="1200" dirty="0" smtClean="0">
                <a:solidFill>
                  <a:schemeClr val="bg1"/>
                </a:solidFill>
              </a:rPr>
              <a:t>;</a:t>
            </a:r>
            <a:r>
              <a:rPr lang="" sz="1200" smtClean="0">
                <a:solidFill>
                  <a:schemeClr val="bg1"/>
                </a:solidFill>
              </a:rPr>
              <a:t>.........</a:t>
            </a:r>
            <a:endParaRPr lang="es-EC" sz="1200" dirty="0">
              <a:solidFill>
                <a:schemeClr val="bg1"/>
              </a:solidFill>
            </a:endParaRPr>
          </a:p>
        </p:txBody>
      </p:sp>
      <p:sp>
        <p:nvSpPr>
          <p:cNvPr id="5" name="4 Rectángulo redondeado"/>
          <p:cNvSpPr/>
          <p:nvPr/>
        </p:nvSpPr>
        <p:spPr>
          <a:xfrm>
            <a:off x="1835695" y="2708920"/>
            <a:ext cx="4824537" cy="108012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bg1"/>
                </a:solidFill>
              </a:rPr>
              <a:t>Plan </a:t>
            </a:r>
            <a:r>
              <a:rPr lang="es-ES" sz="1600" b="1" dirty="0">
                <a:solidFill>
                  <a:schemeClr val="bg1"/>
                </a:solidFill>
              </a:rPr>
              <a:t>Nacional de Desarrollo 2017 – 2021 Toda Una Vida</a:t>
            </a:r>
            <a:r>
              <a:rPr lang="es-ES" sz="1200" dirty="0">
                <a:solidFill>
                  <a:schemeClr val="bg1"/>
                </a:solidFill>
              </a:rPr>
              <a:t>.</a:t>
            </a:r>
            <a:endParaRPr lang="es-EC" sz="1200" dirty="0">
              <a:solidFill>
                <a:schemeClr val="bg1"/>
              </a:solidFill>
            </a:endParaRPr>
          </a:p>
          <a:p>
            <a:pPr algn="ctr"/>
            <a:r>
              <a:rPr lang="es-ES" sz="1200" b="1" dirty="0" smtClean="0">
                <a:solidFill>
                  <a:schemeClr val="bg1"/>
                </a:solidFill>
              </a:rPr>
              <a:t>Objetivo </a:t>
            </a:r>
            <a:r>
              <a:rPr lang="es-ES" sz="1200" b="1" dirty="0">
                <a:solidFill>
                  <a:schemeClr val="bg1"/>
                </a:solidFill>
              </a:rPr>
              <a:t>1:</a:t>
            </a:r>
            <a:r>
              <a:rPr lang="es-ES" sz="1200" dirty="0">
                <a:solidFill>
                  <a:schemeClr val="bg1"/>
                </a:solidFill>
              </a:rPr>
              <a:t> Garantizar una vida digna con iguales oportunidades para todas las personas</a:t>
            </a:r>
            <a:r>
              <a:rPr lang="es-ES" sz="1200" dirty="0" smtClean="0">
                <a:solidFill>
                  <a:schemeClr val="bg1"/>
                </a:solidFill>
              </a:rPr>
              <a:t>.</a:t>
            </a:r>
            <a:endParaRPr lang="es-EC" sz="1200" dirty="0">
              <a:solidFill>
                <a:schemeClr val="bg1"/>
              </a:solidFill>
            </a:endParaRPr>
          </a:p>
        </p:txBody>
      </p:sp>
      <p:sp>
        <p:nvSpPr>
          <p:cNvPr id="7" name="6 Rectángulo redondeado"/>
          <p:cNvSpPr/>
          <p:nvPr/>
        </p:nvSpPr>
        <p:spPr>
          <a:xfrm>
            <a:off x="3563888" y="4375543"/>
            <a:ext cx="4842285" cy="135771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bg1"/>
                </a:solidFill>
              </a:rPr>
              <a:t>La </a:t>
            </a:r>
            <a:r>
              <a:rPr lang="es-ES" sz="1600" b="1" dirty="0">
                <a:solidFill>
                  <a:schemeClr val="bg1"/>
                </a:solidFill>
              </a:rPr>
              <a:t>Ley Orgánica de Educación</a:t>
            </a:r>
            <a:r>
              <a:rPr lang="es-ES" sz="1200" dirty="0">
                <a:solidFill>
                  <a:schemeClr val="bg1"/>
                </a:solidFill>
              </a:rPr>
              <a:t> </a:t>
            </a:r>
            <a:endParaRPr lang="" sz="1200" smtClean="0">
              <a:solidFill>
                <a:schemeClr val="bg1"/>
              </a:solidFill>
            </a:endParaRPr>
          </a:p>
          <a:p>
            <a:pPr algn="just"/>
            <a:r>
              <a:rPr lang="es-ES" sz="1200" dirty="0" smtClean="0">
                <a:solidFill>
                  <a:schemeClr val="bg1"/>
                </a:solidFill>
              </a:rPr>
              <a:t>Art</a:t>
            </a:r>
            <a:r>
              <a:rPr lang="es-ES" sz="1200" dirty="0">
                <a:solidFill>
                  <a:schemeClr val="bg1"/>
                </a:solidFill>
              </a:rPr>
              <a:t>. 3.- Fines de la Educación, Incisos:</a:t>
            </a:r>
            <a:endParaRPr lang="es-EC" sz="1200" dirty="0">
              <a:solidFill>
                <a:schemeClr val="bg1"/>
              </a:solidFill>
            </a:endParaRPr>
          </a:p>
          <a:p>
            <a:pPr algn="just"/>
            <a:r>
              <a:rPr lang="es-ES" sz="1200" b="1" dirty="0">
                <a:solidFill>
                  <a:schemeClr val="bg1"/>
                </a:solidFill>
              </a:rPr>
              <a:t>a. </a:t>
            </a:r>
            <a:r>
              <a:rPr lang="es-ES" sz="1200" dirty="0">
                <a:solidFill>
                  <a:schemeClr val="bg1"/>
                </a:solidFill>
              </a:rPr>
              <a:t> </a:t>
            </a:r>
            <a:r>
              <a:rPr lang="" sz="1200" smtClean="0">
                <a:solidFill>
                  <a:schemeClr val="bg1"/>
                </a:solidFill>
              </a:rPr>
              <a:t>Contribuya</a:t>
            </a:r>
            <a:r>
              <a:rPr lang="es-ES" sz="1200" dirty="0" smtClean="0">
                <a:solidFill>
                  <a:schemeClr val="bg1"/>
                </a:solidFill>
              </a:rPr>
              <a:t> </a:t>
            </a:r>
            <a:r>
              <a:rPr lang="es-ES" sz="1200" dirty="0">
                <a:solidFill>
                  <a:schemeClr val="bg1"/>
                </a:solidFill>
              </a:rPr>
              <a:t>a lograr el conocimiento y ejercicio de sus </a:t>
            </a:r>
            <a:r>
              <a:rPr lang="es-ES" sz="1200" dirty="0" smtClean="0">
                <a:solidFill>
                  <a:schemeClr val="bg1"/>
                </a:solidFill>
              </a:rPr>
              <a:t>derechos</a:t>
            </a:r>
            <a:r>
              <a:rPr lang="" sz="1200" smtClean="0">
                <a:solidFill>
                  <a:schemeClr val="bg1"/>
                </a:solidFill>
              </a:rPr>
              <a:t>,....</a:t>
            </a:r>
            <a:endParaRPr lang="es-EC" sz="1200" dirty="0">
              <a:solidFill>
                <a:schemeClr val="bg1"/>
              </a:solidFill>
            </a:endParaRPr>
          </a:p>
          <a:p>
            <a:pPr algn="just"/>
            <a:r>
              <a:rPr lang="es-ES" sz="1200" b="1" dirty="0">
                <a:solidFill>
                  <a:schemeClr val="bg1"/>
                </a:solidFill>
              </a:rPr>
              <a:t>d.</a:t>
            </a:r>
            <a:r>
              <a:rPr lang="es-ES" sz="1200" dirty="0">
                <a:solidFill>
                  <a:schemeClr val="bg1"/>
                </a:solidFill>
              </a:rPr>
              <a:t> El desarrollo de capacidades de análisis y conciencia </a:t>
            </a:r>
            <a:r>
              <a:rPr lang="es-ES" sz="1200" dirty="0" smtClean="0">
                <a:solidFill>
                  <a:schemeClr val="bg1"/>
                </a:solidFill>
              </a:rPr>
              <a:t>crítica</a:t>
            </a:r>
            <a:r>
              <a:rPr lang="" sz="1200" smtClean="0">
                <a:solidFill>
                  <a:schemeClr val="bg1"/>
                </a:solidFill>
              </a:rPr>
              <a:t>......</a:t>
            </a:r>
            <a:endParaRPr lang="es-EC" sz="1200" dirty="0">
              <a:solidFill>
                <a:schemeClr val="bg1"/>
              </a:solidFill>
            </a:endParaRPr>
          </a:p>
          <a:p>
            <a:pPr algn="just"/>
            <a:r>
              <a:rPr lang="es-ES" sz="1200" b="1" dirty="0" smtClean="0">
                <a:solidFill>
                  <a:schemeClr val="bg1"/>
                </a:solidFill>
              </a:rPr>
              <a:t>g</a:t>
            </a:r>
            <a:r>
              <a:rPr lang="es-ES" sz="1200" b="1" dirty="0">
                <a:solidFill>
                  <a:schemeClr val="bg1"/>
                </a:solidFill>
              </a:rPr>
              <a:t>. </a:t>
            </a:r>
            <a:r>
              <a:rPr lang="es-ES" sz="1200" dirty="0">
                <a:solidFill>
                  <a:schemeClr val="bg1"/>
                </a:solidFill>
              </a:rPr>
              <a:t>La contribución al desarrollo integral, autónomo, sostenible e independiente de las </a:t>
            </a:r>
            <a:r>
              <a:rPr lang="es-ES" sz="1200" dirty="0" smtClean="0">
                <a:solidFill>
                  <a:schemeClr val="bg1"/>
                </a:solidFill>
              </a:rPr>
              <a:t>personas</a:t>
            </a:r>
            <a:r>
              <a:rPr lang="" sz="1200" smtClean="0">
                <a:solidFill>
                  <a:schemeClr val="bg1"/>
                </a:solidFill>
              </a:rPr>
              <a:t>.....</a:t>
            </a:r>
            <a:endParaRPr lang="es-EC" sz="1200" dirty="0">
              <a:solidFill>
                <a:schemeClr val="bg1"/>
              </a:solidFill>
            </a:endParaRPr>
          </a:p>
        </p:txBody>
      </p:sp>
      <p:sp>
        <p:nvSpPr>
          <p:cNvPr id="12" name="11 Flecha doblada hacia arriba"/>
          <p:cNvSpPr/>
          <p:nvPr/>
        </p:nvSpPr>
        <p:spPr>
          <a:xfrm rot="5400000">
            <a:off x="690865" y="2284169"/>
            <a:ext cx="1281549" cy="864096"/>
          </a:xfrm>
          <a:prstGeom prst="bentUpArrow">
            <a:avLst/>
          </a:prstGeom>
          <a:solidFill>
            <a:srgbClr val="00B050"/>
          </a:solidFill>
          <a:ln>
            <a:solidFill>
              <a:schemeClr val="bg1"/>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Flecha doblada hacia arriba"/>
          <p:cNvSpPr/>
          <p:nvPr/>
        </p:nvSpPr>
        <p:spPr>
          <a:xfrm rot="5400000">
            <a:off x="2491065" y="3940353"/>
            <a:ext cx="1281549" cy="864096"/>
          </a:xfrm>
          <a:prstGeom prst="bentUpArrow">
            <a:avLst/>
          </a:prstGeom>
          <a:solidFill>
            <a:srgbClr val="00B050"/>
          </a:solidFill>
          <a:ln>
            <a:solidFill>
              <a:schemeClr val="bg1"/>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15" y="1052736"/>
            <a:ext cx="7856917" cy="51125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2"/>
          <p:cNvSpPr txBox="1">
            <a:spLocks noChangeArrowheads="1"/>
          </p:cNvSpPr>
          <p:nvPr/>
        </p:nvSpPr>
        <p:spPr bwMode="auto">
          <a:xfrm>
            <a:off x="2627784" y="260648"/>
            <a:ext cx="4032449" cy="646331"/>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C" altLang="es-EC" sz="3600" dirty="0" smtClean="0">
                <a:latin typeface="Algerian" pitchFamily="82" charset="0"/>
              </a:rPr>
              <a:t>R</a:t>
            </a:r>
            <a:r>
              <a:rPr lang="" altLang="es-EC" sz="3600" smtClean="0">
                <a:latin typeface="Algerian" pitchFamily="82" charset="0"/>
              </a:rPr>
              <a:t>ed de inclusión</a:t>
            </a:r>
            <a:endParaRPr lang="es-ES" altLang="es-EC" sz="3600" dirty="0">
              <a:latin typeface="Algerian" pitchFamily="82" charset="0"/>
            </a:endParaRPr>
          </a:p>
        </p:txBody>
      </p: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2627783" y="44624"/>
            <a:ext cx="4032449" cy="461665"/>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C" altLang="es-EC" sz="2400" dirty="0" smtClean="0">
                <a:latin typeface="Algerian" pitchFamily="82" charset="0"/>
              </a:rPr>
              <a:t>D</a:t>
            </a:r>
            <a:r>
              <a:rPr lang="" altLang="es-EC" sz="2400" smtClean="0">
                <a:latin typeface="Algerian" pitchFamily="82" charset="0"/>
              </a:rPr>
              <a:t>efinición de variables</a:t>
            </a:r>
            <a:endParaRPr lang="es-ES" altLang="es-EC" sz="2400" dirty="0">
              <a:latin typeface="Algerian" pitchFamily="82" charset="0"/>
            </a:endParaRPr>
          </a:p>
        </p:txBody>
      </p:sp>
      <p:sp>
        <p:nvSpPr>
          <p:cNvPr id="4" name="Text Box 2"/>
          <p:cNvSpPr txBox="1">
            <a:spLocks noChangeArrowheads="1"/>
          </p:cNvSpPr>
          <p:nvPr/>
        </p:nvSpPr>
        <p:spPr bwMode="auto">
          <a:xfrm>
            <a:off x="251520" y="620688"/>
            <a:ext cx="4032449" cy="461665"/>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C" altLang="es-EC" sz="2400" dirty="0" smtClean="0">
                <a:latin typeface="Algerian" pitchFamily="82" charset="0"/>
              </a:rPr>
              <a:t>V</a:t>
            </a:r>
            <a:r>
              <a:rPr lang="" altLang="es-EC" sz="2400" smtClean="0">
                <a:latin typeface="Algerian" pitchFamily="82" charset="0"/>
              </a:rPr>
              <a:t>ariable independiente</a:t>
            </a:r>
            <a:endParaRPr lang="es-ES" altLang="es-EC" sz="2400" dirty="0">
              <a:latin typeface="Algerian" pitchFamily="82" charset="0"/>
            </a:endParaRPr>
          </a:p>
        </p:txBody>
      </p:sp>
      <p:sp>
        <p:nvSpPr>
          <p:cNvPr id="5" name="Text Box 2"/>
          <p:cNvSpPr txBox="1">
            <a:spLocks noChangeArrowheads="1"/>
          </p:cNvSpPr>
          <p:nvPr/>
        </p:nvSpPr>
        <p:spPr bwMode="auto">
          <a:xfrm>
            <a:off x="179512" y="3573016"/>
            <a:ext cx="4032449" cy="461665"/>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C" altLang="es-EC" sz="2400" dirty="0" smtClean="0">
                <a:latin typeface="Algerian" pitchFamily="82" charset="0"/>
              </a:rPr>
              <a:t>V</a:t>
            </a:r>
            <a:r>
              <a:rPr lang="" altLang="es-EC" sz="2400" smtClean="0">
                <a:latin typeface="Algerian" pitchFamily="82" charset="0"/>
              </a:rPr>
              <a:t>ariable dependiente</a:t>
            </a:r>
            <a:endParaRPr lang="es-ES" altLang="es-EC" sz="2400" dirty="0">
              <a:latin typeface="Algerian" pitchFamily="82" charset="0"/>
            </a:endParaRPr>
          </a:p>
        </p:txBody>
      </p:sp>
      <p:sp>
        <p:nvSpPr>
          <p:cNvPr id="6" name="5 Rectángulo"/>
          <p:cNvSpPr/>
          <p:nvPr/>
        </p:nvSpPr>
        <p:spPr>
          <a:xfrm>
            <a:off x="611560" y="4111912"/>
            <a:ext cx="7992888" cy="147732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txBody>
          <a:bodyPr wrap="square">
            <a:spAutoFit/>
          </a:bodyPr>
          <a:lstStyle/>
          <a:p>
            <a:pPr algn="just"/>
            <a:r>
              <a:rPr lang="es-ES" b="1" dirty="0">
                <a:solidFill>
                  <a:schemeClr val="bg1"/>
                </a:solidFill>
                <a:latin typeface="Arial" panose="020B0604020202020204" pitchFamily="34" charset="0"/>
                <a:cs typeface="Arial" panose="020B0604020202020204" pitchFamily="34" charset="0"/>
              </a:rPr>
              <a:t>Pensamiento </a:t>
            </a:r>
            <a:r>
              <a:rPr lang="" b="1" smtClean="0">
                <a:solidFill>
                  <a:schemeClr val="bg1"/>
                </a:solidFill>
                <a:latin typeface="Arial" panose="020B0604020202020204" pitchFamily="34" charset="0"/>
                <a:cs typeface="Arial" panose="020B0604020202020204" pitchFamily="34" charset="0"/>
              </a:rPr>
              <a:t>Lógico según David Ausubel:</a:t>
            </a:r>
            <a:endParaRPr lang="es-EC" dirty="0">
              <a:solidFill>
                <a:schemeClr val="bg1"/>
              </a:solidFill>
              <a:latin typeface="Arial" panose="020B0604020202020204" pitchFamily="34" charset="0"/>
              <a:cs typeface="Arial" panose="020B0604020202020204" pitchFamily="34" charset="0"/>
            </a:endParaRPr>
          </a:p>
          <a:p>
            <a:pPr algn="just"/>
            <a:r>
              <a:rPr lang="" smtClean="0">
                <a:solidFill>
                  <a:schemeClr val="bg1"/>
                </a:solidFill>
                <a:latin typeface="Arial" panose="020B0604020202020204" pitchFamily="34" charset="0"/>
                <a:cs typeface="Arial" panose="020B0604020202020204" pitchFamily="34" charset="0"/>
              </a:rPr>
              <a:t>E</a:t>
            </a:r>
            <a:r>
              <a:rPr lang="es-EC" dirty="0" smtClean="0">
                <a:solidFill>
                  <a:schemeClr val="bg1"/>
                </a:solidFill>
                <a:latin typeface="Arial" panose="020B0604020202020204" pitchFamily="34" charset="0"/>
                <a:cs typeface="Arial" panose="020B0604020202020204" pitchFamily="34" charset="0"/>
              </a:rPr>
              <a:t>s </a:t>
            </a:r>
            <a:r>
              <a:rPr lang="es-EC" dirty="0">
                <a:solidFill>
                  <a:schemeClr val="bg1"/>
                </a:solidFill>
                <a:latin typeface="Arial" panose="020B0604020202020204" pitchFamily="34" charset="0"/>
                <a:cs typeface="Arial" panose="020B0604020202020204" pitchFamily="34" charset="0"/>
              </a:rPr>
              <a:t>la </a:t>
            </a:r>
            <a:r>
              <a:rPr lang="es-EC" b="1" dirty="0">
                <a:solidFill>
                  <a:schemeClr val="bg1"/>
                </a:solidFill>
                <a:latin typeface="Arial" panose="020B0604020202020204" pitchFamily="34" charset="0"/>
                <a:cs typeface="Arial" panose="020B0604020202020204" pitchFamily="34" charset="0"/>
              </a:rPr>
              <a:t>capacidad que posee el ser humano para entender todo aquello que nos rodea y las relaciones o diferencias que existen entre las acciones, los objetos o los hechos</a:t>
            </a:r>
            <a:r>
              <a:rPr lang="es-EC" dirty="0">
                <a:solidFill>
                  <a:schemeClr val="bg1"/>
                </a:solidFill>
                <a:latin typeface="Arial" panose="020B0604020202020204" pitchFamily="34" charset="0"/>
                <a:cs typeface="Arial" panose="020B0604020202020204" pitchFamily="34" charset="0"/>
              </a:rPr>
              <a:t> observables a través del análisis, la comparación, la abstracción y la </a:t>
            </a:r>
            <a:r>
              <a:rPr lang="es-EC" dirty="0" smtClean="0">
                <a:solidFill>
                  <a:schemeClr val="bg1"/>
                </a:solidFill>
                <a:latin typeface="Arial" panose="020B0604020202020204" pitchFamily="34" charset="0"/>
                <a:cs typeface="Arial" panose="020B0604020202020204" pitchFamily="34" charset="0"/>
              </a:rPr>
              <a:t>imaginación.</a:t>
            </a:r>
            <a:endParaRPr lang="es-EC" dirty="0">
              <a:solidFill>
                <a:schemeClr val="bg1"/>
              </a:solidFill>
              <a:latin typeface="Arial" panose="020B0604020202020204" pitchFamily="34" charset="0"/>
              <a:cs typeface="Arial" panose="020B0604020202020204" pitchFamily="34" charset="0"/>
            </a:endParaRPr>
          </a:p>
        </p:txBody>
      </p:sp>
      <p:sp>
        <p:nvSpPr>
          <p:cNvPr id="7" name="6 CuadroTexto"/>
          <p:cNvSpPr txBox="1"/>
          <p:nvPr/>
        </p:nvSpPr>
        <p:spPr>
          <a:xfrm>
            <a:off x="1259632" y="5795972"/>
            <a:ext cx="6696744"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p:spPr>
        <p:txBody>
          <a:bodyPr wrap="square" rtlCol="0">
            <a:spAutoFit/>
          </a:bodyPr>
          <a:lstStyle/>
          <a:p>
            <a:r>
              <a:rPr lang="" smtClean="0">
                <a:solidFill>
                  <a:schemeClr val="bg1"/>
                </a:solidFill>
              </a:rPr>
              <a:t>Deductivo </a:t>
            </a:r>
            <a:r>
              <a:rPr lang="es-EC" dirty="0" smtClean="0">
                <a:solidFill>
                  <a:schemeClr val="bg1"/>
                </a:solidFill>
              </a:rPr>
              <a:t>–</a:t>
            </a:r>
            <a:r>
              <a:rPr lang="" smtClean="0">
                <a:solidFill>
                  <a:schemeClr val="bg1"/>
                </a:solidFill>
              </a:rPr>
              <a:t> Análítico </a:t>
            </a:r>
            <a:r>
              <a:rPr lang="es-EC" dirty="0" smtClean="0">
                <a:solidFill>
                  <a:schemeClr val="bg1"/>
                </a:solidFill>
              </a:rPr>
              <a:t>–</a:t>
            </a:r>
            <a:r>
              <a:rPr lang="" smtClean="0">
                <a:solidFill>
                  <a:schemeClr val="bg1"/>
                </a:solidFill>
              </a:rPr>
              <a:t> Organizado </a:t>
            </a:r>
            <a:r>
              <a:rPr lang="es-EC" dirty="0" smtClean="0">
                <a:solidFill>
                  <a:schemeClr val="bg1"/>
                </a:solidFill>
              </a:rPr>
              <a:t>–</a:t>
            </a:r>
            <a:r>
              <a:rPr lang="" smtClean="0">
                <a:solidFill>
                  <a:schemeClr val="bg1"/>
                </a:solidFill>
              </a:rPr>
              <a:t> Racional </a:t>
            </a:r>
            <a:r>
              <a:rPr lang="es-EC" dirty="0" smtClean="0">
                <a:solidFill>
                  <a:schemeClr val="bg1"/>
                </a:solidFill>
              </a:rPr>
              <a:t>–</a:t>
            </a:r>
            <a:r>
              <a:rPr lang="" smtClean="0">
                <a:solidFill>
                  <a:schemeClr val="bg1"/>
                </a:solidFill>
              </a:rPr>
              <a:t> Preciso y Exacto</a:t>
            </a:r>
            <a:endParaRPr lang="es-EC" dirty="0">
              <a:solidFill>
                <a:schemeClr val="bg1"/>
              </a:solidFill>
            </a:endParaRPr>
          </a:p>
        </p:txBody>
      </p:sp>
      <p:sp>
        <p:nvSpPr>
          <p:cNvPr id="8" name="7 Rectángulo"/>
          <p:cNvSpPr/>
          <p:nvPr/>
        </p:nvSpPr>
        <p:spPr>
          <a:xfrm>
            <a:off x="395536" y="1340768"/>
            <a:ext cx="8352928" cy="6463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txBody>
          <a:bodyPr wrap="square">
            <a:spAutoFit/>
          </a:bodyPr>
          <a:lstStyle/>
          <a:p>
            <a:pPr algn="just"/>
            <a:r>
              <a:rPr lang="es-EC" dirty="0">
                <a:solidFill>
                  <a:schemeClr val="bg1"/>
                </a:solidFill>
              </a:rPr>
              <a:t>Actividades planificadas con el juego del ajedrez, para el mejoramiento de habilidades y destrezas de los </a:t>
            </a:r>
            <a:r>
              <a:rPr lang="es-EC" dirty="0" smtClean="0">
                <a:solidFill>
                  <a:schemeClr val="bg1"/>
                </a:solidFill>
              </a:rPr>
              <a:t>estudiantes.</a:t>
            </a:r>
            <a:endParaRPr lang="es-EC" dirty="0">
              <a:solidFill>
                <a:schemeClr val="bg1"/>
              </a:solidFill>
            </a:endParaRPr>
          </a:p>
        </p:txBody>
      </p:sp>
      <p:sp>
        <p:nvSpPr>
          <p:cNvPr id="9" name="8 Rectángulo"/>
          <p:cNvSpPr/>
          <p:nvPr/>
        </p:nvSpPr>
        <p:spPr>
          <a:xfrm>
            <a:off x="395536" y="2145630"/>
            <a:ext cx="8352928"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txBody>
          <a:bodyPr wrap="square">
            <a:spAutoFit/>
          </a:bodyPr>
          <a:lstStyle/>
          <a:p>
            <a:pPr algn="just"/>
            <a:r>
              <a:rPr lang="es-ES" dirty="0" smtClean="0">
                <a:solidFill>
                  <a:schemeClr val="bg1"/>
                </a:solidFill>
              </a:rPr>
              <a:t>El </a:t>
            </a:r>
            <a:r>
              <a:rPr lang="es-ES" dirty="0">
                <a:solidFill>
                  <a:schemeClr val="bg1"/>
                </a:solidFill>
              </a:rPr>
              <a:t>Ajedrez Recreativo es un juego que se apoya en el ajedrez clásico y sus reglas, para ayudar a que las clases sean más divertidas y amenas, se lo puede aplicar con cualquier tema como: matemáticas, geografía, historia y temas de cultura general </a:t>
            </a:r>
            <a:r>
              <a:rPr lang="" dirty="0" smtClean="0">
                <a:solidFill>
                  <a:schemeClr val="bg1"/>
                </a:solidFill>
              </a:rPr>
              <a:t>.</a:t>
            </a:r>
            <a:endParaRPr lang="es-EC" dirty="0">
              <a:solidFill>
                <a:schemeClr val="bg1"/>
              </a:solidFill>
            </a:endParaRPr>
          </a:p>
        </p:txBody>
      </p: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251520" y="188640"/>
            <a:ext cx="8640960" cy="461665"/>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C" altLang="es-EC" sz="2400" dirty="0" smtClean="0">
                <a:latin typeface="Algerian" pitchFamily="82" charset="0"/>
              </a:rPr>
              <a:t>C</a:t>
            </a:r>
            <a:r>
              <a:rPr lang="" altLang="es-EC" sz="2400" smtClean="0">
                <a:latin typeface="Algerian" pitchFamily="82" charset="0"/>
              </a:rPr>
              <a:t>onstelación de ideas de la </a:t>
            </a:r>
            <a:r>
              <a:rPr lang="es-EC" altLang="es-EC" sz="2400" dirty="0" smtClean="0">
                <a:latin typeface="Algerian" pitchFamily="82" charset="0"/>
              </a:rPr>
              <a:t>V</a:t>
            </a:r>
            <a:r>
              <a:rPr lang="" altLang="es-EC" sz="2400" smtClean="0">
                <a:latin typeface="Algerian" pitchFamily="82" charset="0"/>
              </a:rPr>
              <a:t>ariable independiente</a:t>
            </a:r>
            <a:endParaRPr lang="es-ES" altLang="es-EC" sz="2400" dirty="0">
              <a:latin typeface="Algerian" pitchFamily="82" charset="0"/>
            </a:endParaRP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593812" y="764704"/>
            <a:ext cx="7938628" cy="5463847"/>
          </a:xfrm>
          <a:prstGeom prst="rect">
            <a:avLst/>
          </a:prstGeom>
          <a:ln>
            <a:noFill/>
          </a:ln>
          <a:effectLst>
            <a:softEdge rad="112500"/>
          </a:effectLst>
        </p:spPr>
      </p:pic>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251520" y="188640"/>
            <a:ext cx="8640960" cy="461665"/>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C" altLang="es-EC" sz="2400" dirty="0" smtClean="0">
                <a:latin typeface="Algerian" pitchFamily="82" charset="0"/>
              </a:rPr>
              <a:t>C</a:t>
            </a:r>
            <a:r>
              <a:rPr lang="" altLang="es-EC" sz="2400" smtClean="0">
                <a:latin typeface="Algerian" pitchFamily="82" charset="0"/>
              </a:rPr>
              <a:t>onstelación de ideas de la </a:t>
            </a:r>
            <a:r>
              <a:rPr lang="es-EC" altLang="es-EC" sz="2400" dirty="0" smtClean="0">
                <a:latin typeface="Algerian" pitchFamily="82" charset="0"/>
              </a:rPr>
              <a:t>V</a:t>
            </a:r>
            <a:r>
              <a:rPr lang="" altLang="es-EC" sz="2400" smtClean="0">
                <a:latin typeface="Algerian" pitchFamily="82" charset="0"/>
              </a:rPr>
              <a:t>ariable dependiente</a:t>
            </a:r>
            <a:endParaRPr lang="es-ES" altLang="es-EC" sz="2400" dirty="0">
              <a:latin typeface="Algerian" pitchFamily="82" charset="0"/>
            </a:endParaRP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51520" y="685800"/>
            <a:ext cx="8640960" cy="5486400"/>
          </a:xfrm>
          <a:prstGeom prst="rect">
            <a:avLst/>
          </a:prstGeom>
          <a:ln>
            <a:noFill/>
          </a:ln>
          <a:effectLst>
            <a:softEdge rad="112500"/>
          </a:effectLst>
        </p:spPr>
      </p:pic>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3059832" y="260648"/>
            <a:ext cx="3169171" cy="40011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000" dirty="0" smtClean="0">
                <a:latin typeface="Algerian" pitchFamily="82" charset="0"/>
              </a:rPr>
              <a:t>MARCO </a:t>
            </a:r>
            <a:r>
              <a:rPr lang="" altLang="es-EC" sz="2000" smtClean="0">
                <a:latin typeface="Algerian" pitchFamily="82" charset="0"/>
              </a:rPr>
              <a:t>metodológico</a:t>
            </a:r>
            <a:endParaRPr lang="es-ES" altLang="es-EC" sz="2000" dirty="0">
              <a:latin typeface="Algerian" pitchFamily="82" charset="0"/>
            </a:endParaRPr>
          </a:p>
        </p:txBody>
      </p:sp>
      <p:sp>
        <p:nvSpPr>
          <p:cNvPr id="4" name="3 CuadroTexto"/>
          <p:cNvSpPr txBox="1"/>
          <p:nvPr/>
        </p:nvSpPr>
        <p:spPr>
          <a:xfrm>
            <a:off x="3851920" y="-27384"/>
            <a:ext cx="1728192" cy="338554"/>
          </a:xfrm>
          <a:prstGeom prst="rect">
            <a:avLst/>
          </a:prstGeom>
          <a:noFill/>
        </p:spPr>
        <p:txBody>
          <a:bodyPr wrap="square" rtlCol="0">
            <a:spAutoFit/>
          </a:bodyPr>
          <a:lstStyle/>
          <a:p>
            <a:r>
              <a:rPr lang="" sz="1600" b="1" dirty="0" smtClean="0">
                <a:solidFill>
                  <a:srgbClr val="FFFF00"/>
                </a:solidFill>
                <a:latin typeface="Arial Black" panose="020B0A04020102020204" pitchFamily="34" charset="0"/>
              </a:rPr>
              <a:t>CAPÍTULO I</a:t>
            </a:r>
            <a:r>
              <a:rPr lang="" sz="1600" b="1" smtClean="0">
                <a:solidFill>
                  <a:srgbClr val="FFFF00"/>
                </a:solidFill>
                <a:latin typeface="Arial Black" panose="020B0A04020102020204" pitchFamily="34" charset="0"/>
              </a:rPr>
              <a:t>I</a:t>
            </a:r>
            <a:r>
              <a:rPr lang="" sz="1600" b="1" dirty="0" smtClean="0">
                <a:solidFill>
                  <a:srgbClr val="FFFF00"/>
                </a:solidFill>
                <a:latin typeface="Arial Black" panose="020B0A04020102020204" pitchFamily="34" charset="0"/>
              </a:rPr>
              <a:t>I</a:t>
            </a:r>
            <a:endParaRPr lang="es-EC" sz="1600" b="1" dirty="0">
              <a:solidFill>
                <a:srgbClr val="FFFF00"/>
              </a:solidFill>
              <a:latin typeface="Arial Black" panose="020B0A04020102020204" pitchFamily="34" charset="0"/>
            </a:endParaRPr>
          </a:p>
        </p:txBody>
      </p:sp>
      <p:sp>
        <p:nvSpPr>
          <p:cNvPr id="5" name="Text Box 2"/>
          <p:cNvSpPr txBox="1">
            <a:spLocks noChangeArrowheads="1"/>
          </p:cNvSpPr>
          <p:nvPr/>
        </p:nvSpPr>
        <p:spPr bwMode="auto">
          <a:xfrm>
            <a:off x="1187623" y="692696"/>
            <a:ext cx="6768753" cy="461665"/>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400" smtClean="0">
                <a:latin typeface="Algerian" pitchFamily="82" charset="0"/>
              </a:rPr>
              <a:t>METODOLOGÍA DE </a:t>
            </a:r>
            <a:r>
              <a:rPr lang="" altLang="es-EC" sz="2400" dirty="0" smtClean="0">
                <a:latin typeface="Algerian" pitchFamily="82" charset="0"/>
              </a:rPr>
              <a:t>LA INVESTIGACiÓN</a:t>
            </a:r>
            <a:endParaRPr lang="es-ES" altLang="es-EC" sz="2400" dirty="0">
              <a:latin typeface="Algerian" pitchFamily="82" charset="0"/>
            </a:endParaRPr>
          </a:p>
        </p:txBody>
      </p:sp>
      <p:sp>
        <p:nvSpPr>
          <p:cNvPr id="8" name="7 Rectángulo redondeado"/>
          <p:cNvSpPr/>
          <p:nvPr/>
        </p:nvSpPr>
        <p:spPr>
          <a:xfrm>
            <a:off x="107504" y="1844824"/>
            <a:ext cx="1622904" cy="93610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Enfoque de la Investigación</a:t>
            </a:r>
            <a:endParaRPr lang="es-EC" sz="1200" dirty="0">
              <a:solidFill>
                <a:schemeClr val="bg1"/>
              </a:solidFill>
            </a:endParaRPr>
          </a:p>
        </p:txBody>
      </p:sp>
      <p:sp>
        <p:nvSpPr>
          <p:cNvPr id="9" name="8 Rectángulo redondeado"/>
          <p:cNvSpPr/>
          <p:nvPr/>
        </p:nvSpPr>
        <p:spPr>
          <a:xfrm>
            <a:off x="1979712" y="1844824"/>
            <a:ext cx="1622904" cy="93610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Diseño de la Investigación</a:t>
            </a:r>
            <a:endParaRPr lang="es-EC" sz="1200" dirty="0">
              <a:solidFill>
                <a:schemeClr val="bg1"/>
              </a:solidFill>
            </a:endParaRPr>
          </a:p>
        </p:txBody>
      </p:sp>
      <p:sp>
        <p:nvSpPr>
          <p:cNvPr id="10" name="9 Rectángulo redondeado"/>
          <p:cNvSpPr/>
          <p:nvPr/>
        </p:nvSpPr>
        <p:spPr>
          <a:xfrm>
            <a:off x="3779912" y="1844824"/>
            <a:ext cx="1622904" cy="93610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Métodos de la Investigación</a:t>
            </a:r>
            <a:endParaRPr lang="es-EC" sz="1200" dirty="0">
              <a:solidFill>
                <a:schemeClr val="bg1"/>
              </a:solidFill>
            </a:endParaRPr>
          </a:p>
        </p:txBody>
      </p:sp>
      <p:sp>
        <p:nvSpPr>
          <p:cNvPr id="11" name="10 Rectángulo redondeado"/>
          <p:cNvSpPr/>
          <p:nvPr/>
        </p:nvSpPr>
        <p:spPr>
          <a:xfrm>
            <a:off x="5613392" y="1844824"/>
            <a:ext cx="1622904" cy="93610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Nivel de Investigación</a:t>
            </a:r>
            <a:endParaRPr lang="es-EC" sz="1200" dirty="0">
              <a:solidFill>
                <a:schemeClr val="bg1"/>
              </a:solidFill>
            </a:endParaRPr>
          </a:p>
        </p:txBody>
      </p:sp>
      <p:sp>
        <p:nvSpPr>
          <p:cNvPr id="12" name="11 Rectángulo redondeado"/>
          <p:cNvSpPr/>
          <p:nvPr/>
        </p:nvSpPr>
        <p:spPr>
          <a:xfrm>
            <a:off x="7413592" y="1844824"/>
            <a:ext cx="1622904" cy="93610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Técnicas de Recolección de datos</a:t>
            </a:r>
            <a:endParaRPr lang="es-EC" sz="1200" dirty="0">
              <a:solidFill>
                <a:schemeClr val="bg1"/>
              </a:solidFill>
            </a:endParaRPr>
          </a:p>
        </p:txBody>
      </p:sp>
      <p:sp>
        <p:nvSpPr>
          <p:cNvPr id="13" name="12 Rectángulo redondeado"/>
          <p:cNvSpPr/>
          <p:nvPr/>
        </p:nvSpPr>
        <p:spPr>
          <a:xfrm>
            <a:off x="107504" y="3356992"/>
            <a:ext cx="1622904" cy="109217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Paradigma Cualitativo - Cuantitativo</a:t>
            </a:r>
            <a:endParaRPr lang="es-EC" sz="1200" dirty="0">
              <a:solidFill>
                <a:schemeClr val="bg1"/>
              </a:solidFill>
            </a:endParaRPr>
          </a:p>
        </p:txBody>
      </p:sp>
      <p:sp>
        <p:nvSpPr>
          <p:cNvPr id="14" name="13 Rectángulo redondeado"/>
          <p:cNvSpPr/>
          <p:nvPr/>
        </p:nvSpPr>
        <p:spPr>
          <a:xfrm>
            <a:off x="1907704" y="3356992"/>
            <a:ext cx="1694912" cy="180020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Documental de campo y cuasi -experimental</a:t>
            </a:r>
            <a:endParaRPr lang="es-EC" sz="1200" dirty="0">
              <a:solidFill>
                <a:schemeClr val="bg1"/>
              </a:solidFill>
            </a:endParaRPr>
          </a:p>
        </p:txBody>
      </p:sp>
      <p:sp>
        <p:nvSpPr>
          <p:cNvPr id="15" name="14 Rectángulo redondeado"/>
          <p:cNvSpPr/>
          <p:nvPr/>
        </p:nvSpPr>
        <p:spPr>
          <a:xfrm>
            <a:off x="3779912" y="3356992"/>
            <a:ext cx="1622904" cy="216024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Científico, Empírico, Teórico y Observación</a:t>
            </a:r>
            <a:endParaRPr lang="es-EC" sz="1200" dirty="0">
              <a:solidFill>
                <a:schemeClr val="bg1"/>
              </a:solidFill>
            </a:endParaRPr>
          </a:p>
        </p:txBody>
      </p:sp>
      <p:sp>
        <p:nvSpPr>
          <p:cNvPr id="16" name="15 Rectángulo redondeado"/>
          <p:cNvSpPr/>
          <p:nvPr/>
        </p:nvSpPr>
        <p:spPr>
          <a:xfrm>
            <a:off x="5613392" y="3356992"/>
            <a:ext cx="1622904" cy="180020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400" b="1" dirty="0" smtClean="0">
                <a:solidFill>
                  <a:schemeClr val="bg1"/>
                </a:solidFill>
              </a:rPr>
              <a:t>Expl</a:t>
            </a:r>
            <a:r>
              <a:rPr lang="" sz="1400" b="1" smtClean="0">
                <a:solidFill>
                  <a:schemeClr val="bg1"/>
                </a:solidFill>
              </a:rPr>
              <a:t>oratoria, Descriptiva, Correlacional y Explicativa</a:t>
            </a:r>
            <a:endParaRPr lang="es-EC" sz="1100" dirty="0">
              <a:solidFill>
                <a:schemeClr val="bg1"/>
              </a:solidFill>
            </a:endParaRPr>
          </a:p>
        </p:txBody>
      </p:sp>
      <p:sp>
        <p:nvSpPr>
          <p:cNvPr id="17" name="16 Rectángulo redondeado"/>
          <p:cNvSpPr/>
          <p:nvPr/>
        </p:nvSpPr>
        <p:spPr>
          <a:xfrm>
            <a:off x="7413592" y="3356992"/>
            <a:ext cx="1622904" cy="108012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Test de Coeficiente Intelectual - Encuesta</a:t>
            </a:r>
            <a:endParaRPr lang="es-EC" sz="1200" dirty="0">
              <a:solidFill>
                <a:schemeClr val="bg1"/>
              </a:solidFill>
            </a:endParaRPr>
          </a:p>
        </p:txBody>
      </p:sp>
      <p:cxnSp>
        <p:nvCxnSpPr>
          <p:cNvPr id="19" name="18 Conector recto"/>
          <p:cNvCxnSpPr/>
          <p:nvPr/>
        </p:nvCxnSpPr>
        <p:spPr>
          <a:xfrm>
            <a:off x="918956" y="1484784"/>
            <a:ext cx="730608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a:stCxn id="12" idx="0"/>
          </p:cNvCxnSpPr>
          <p:nvPr/>
        </p:nvCxnSpPr>
        <p:spPr>
          <a:xfrm flipV="1">
            <a:off x="8225044" y="1484784"/>
            <a:ext cx="0" cy="3600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flipV="1">
            <a:off x="6444208" y="1484784"/>
            <a:ext cx="0" cy="3600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flipV="1">
            <a:off x="4572000" y="1484784"/>
            <a:ext cx="0" cy="3600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V="1">
            <a:off x="2771800" y="1484784"/>
            <a:ext cx="0" cy="3600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V="1">
            <a:off x="899592" y="1484784"/>
            <a:ext cx="0" cy="3600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V="1">
            <a:off x="4572000" y="1124744"/>
            <a:ext cx="0" cy="3600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a:stCxn id="17" idx="0"/>
          </p:cNvCxnSpPr>
          <p:nvPr/>
        </p:nvCxnSpPr>
        <p:spPr>
          <a:xfrm flipV="1">
            <a:off x="8225044" y="2780928"/>
            <a:ext cx="0" cy="57606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flipV="1">
            <a:off x="6444208" y="2780928"/>
            <a:ext cx="0" cy="57606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flipV="1">
            <a:off x="2771800" y="2780928"/>
            <a:ext cx="0" cy="57606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flipV="1">
            <a:off x="899592" y="2780928"/>
            <a:ext cx="0" cy="57606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flipV="1">
            <a:off x="4572000" y="2780928"/>
            <a:ext cx="0" cy="57606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043608" y="3789040"/>
            <a:ext cx="6995690" cy="2736304"/>
          </a:xfrm>
          <a:prstGeom prst="rect">
            <a:avLst/>
          </a:prstGeom>
          <a:solidFill>
            <a:srgbClr val="00B050"/>
          </a:solidFill>
          <a:ln>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32657"/>
            <a:ext cx="6995690" cy="3263008"/>
          </a:xfrm>
          <a:prstGeom prst="rect">
            <a:avLst/>
          </a:prstGeom>
          <a:solidFill>
            <a:srgbClr val="00B050"/>
          </a:solidFill>
          <a:ln w="9525">
            <a:solidFill>
              <a:srgbClr val="00B050"/>
            </a:solidFill>
            <a:miter lim="800000"/>
            <a:headEnd/>
            <a:tailEnd/>
          </a:ln>
          <a:effectLst>
            <a:glow rad="139700">
              <a:schemeClr val="accent6">
                <a:satMod val="175000"/>
                <a:alpha val="40000"/>
              </a:schemeClr>
            </a:glow>
          </a:effectLst>
        </p:spPr>
      </p:pic>
      <p:sp>
        <p:nvSpPr>
          <p:cNvPr id="2" name="1 Rectángulo"/>
          <p:cNvSpPr/>
          <p:nvPr/>
        </p:nvSpPr>
        <p:spPr>
          <a:xfrm>
            <a:off x="1115616" y="4379881"/>
            <a:ext cx="5148064" cy="1200329"/>
          </a:xfrm>
          <a:prstGeom prst="rect">
            <a:avLst/>
          </a:prstGeom>
        </p:spPr>
        <p:txBody>
          <a:bodyPr wrap="square">
            <a:spAutoFit/>
          </a:bodyPr>
          <a:lstStyle/>
          <a:p>
            <a:pPr algn="ctr"/>
            <a:r>
              <a:rPr lang="es-EC" b="1" dirty="0">
                <a:solidFill>
                  <a:schemeClr val="bg1"/>
                </a:solidFill>
              </a:rPr>
              <a:t>El estudio del ajedrez debe ser una educación de la facultad de pensar por sí mismo</a:t>
            </a:r>
            <a:r>
              <a:rPr lang="es-EC" b="1" dirty="0" smtClean="0">
                <a:solidFill>
                  <a:schemeClr val="bg1"/>
                </a:solidFill>
              </a:rPr>
              <a:t>.</a:t>
            </a:r>
            <a:endParaRPr lang="" b="1" smtClean="0">
              <a:solidFill>
                <a:schemeClr val="bg1"/>
              </a:solidFill>
            </a:endParaRPr>
          </a:p>
          <a:p>
            <a:pPr algn="ctr"/>
            <a:endParaRPr lang="es-EC" b="1" dirty="0">
              <a:solidFill>
                <a:schemeClr val="bg1"/>
              </a:solidFill>
            </a:endParaRPr>
          </a:p>
          <a:p>
            <a:pPr algn="ctr"/>
            <a:r>
              <a:rPr lang="" b="1" smtClean="0">
                <a:solidFill>
                  <a:schemeClr val="bg1"/>
                </a:solidFill>
              </a:rPr>
              <a:t>(</a:t>
            </a:r>
            <a:r>
              <a:rPr lang="es-EC" b="1" dirty="0" smtClean="0">
                <a:solidFill>
                  <a:schemeClr val="bg1"/>
                </a:solidFill>
              </a:rPr>
              <a:t>GM</a:t>
            </a:r>
            <a:r>
              <a:rPr lang="es-EC" b="1" dirty="0">
                <a:solidFill>
                  <a:schemeClr val="bg1"/>
                </a:solidFill>
              </a:rPr>
              <a:t>: Dr. Emanuel </a:t>
            </a:r>
            <a:r>
              <a:rPr lang="es-EC" b="1" dirty="0" smtClean="0">
                <a:solidFill>
                  <a:schemeClr val="bg1"/>
                </a:solidFill>
              </a:rPr>
              <a:t>Lasker</a:t>
            </a:r>
            <a:r>
              <a:rPr lang="" b="1" smtClean="0">
                <a:solidFill>
                  <a:schemeClr val="bg1"/>
                </a:solidFill>
              </a:rPr>
              <a:t>)</a:t>
            </a:r>
            <a:r>
              <a:rPr lang="es-EC" b="1" dirty="0" smtClean="0">
                <a:solidFill>
                  <a:schemeClr val="bg1"/>
                </a:solidFill>
              </a:rPr>
              <a:t> </a:t>
            </a:r>
            <a:endParaRPr lang="es-EC" b="1" dirty="0">
              <a:solidFill>
                <a:schemeClr val="bg1"/>
              </a:solidFill>
            </a:endParaRPr>
          </a:p>
        </p:txBody>
      </p:sp>
      <p:sp>
        <p:nvSpPr>
          <p:cNvPr id="4" name="AutoShape 5" descr="Emmanuel Lasker. Artículo de la Enciclo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4128555"/>
            <a:ext cx="1505322" cy="2057273"/>
          </a:xfrm>
          <a:prstGeom prst="rect">
            <a:avLst/>
          </a:prstGeom>
          <a:ln>
            <a:noFill/>
          </a:ln>
          <a:effectLst>
            <a:softEdge rad="112500"/>
          </a:effectLst>
        </p:spPr>
      </p:pic>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3059832" y="260648"/>
            <a:ext cx="3169171" cy="40011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000" smtClean="0">
                <a:latin typeface="Algerian" pitchFamily="82" charset="0"/>
              </a:rPr>
              <a:t>INSTRUMENTOS</a:t>
            </a:r>
            <a:endParaRPr lang="es-ES" altLang="es-EC" sz="2000" dirty="0">
              <a:latin typeface="Algerian" pitchFamily="82" charset="0"/>
            </a:endParaRPr>
          </a:p>
        </p:txBody>
      </p:sp>
      <p:sp>
        <p:nvSpPr>
          <p:cNvPr id="4" name="Text Box 2"/>
          <p:cNvSpPr txBox="1">
            <a:spLocks noChangeArrowheads="1"/>
          </p:cNvSpPr>
          <p:nvPr/>
        </p:nvSpPr>
        <p:spPr bwMode="auto">
          <a:xfrm>
            <a:off x="3059832" y="3645024"/>
            <a:ext cx="3169171" cy="40011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000" smtClean="0">
                <a:latin typeface="Algerian" pitchFamily="82" charset="0"/>
              </a:rPr>
              <a:t>POBLACIÓN Y MUESTRA</a:t>
            </a:r>
            <a:endParaRPr lang="es-ES" altLang="es-EC" sz="2000" dirty="0">
              <a:latin typeface="Algerian" pitchFamily="82" charset="0"/>
            </a:endParaRPr>
          </a:p>
        </p:txBody>
      </p:sp>
      <p:sp>
        <p:nvSpPr>
          <p:cNvPr id="5" name="4 Rectángulo redondeado"/>
          <p:cNvSpPr/>
          <p:nvPr/>
        </p:nvSpPr>
        <p:spPr>
          <a:xfrm>
            <a:off x="1907704" y="1340768"/>
            <a:ext cx="1622904" cy="57606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PRE TEST</a:t>
            </a:r>
            <a:endParaRPr lang="es-EC" sz="1200" dirty="0">
              <a:solidFill>
                <a:schemeClr val="bg1"/>
              </a:solidFill>
            </a:endParaRPr>
          </a:p>
        </p:txBody>
      </p:sp>
      <p:sp>
        <p:nvSpPr>
          <p:cNvPr id="6" name="5 Rectángulo redondeado"/>
          <p:cNvSpPr/>
          <p:nvPr/>
        </p:nvSpPr>
        <p:spPr>
          <a:xfrm>
            <a:off x="3779912" y="1340768"/>
            <a:ext cx="1622904" cy="57606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POST TEST</a:t>
            </a:r>
            <a:endParaRPr lang="es-EC" sz="1200" dirty="0">
              <a:solidFill>
                <a:schemeClr val="bg1"/>
              </a:solidFill>
            </a:endParaRPr>
          </a:p>
        </p:txBody>
      </p:sp>
      <p:sp>
        <p:nvSpPr>
          <p:cNvPr id="7" name="6 Rectángulo redondeado"/>
          <p:cNvSpPr/>
          <p:nvPr/>
        </p:nvSpPr>
        <p:spPr>
          <a:xfrm>
            <a:off x="5580112" y="1340768"/>
            <a:ext cx="1622904" cy="57606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ENCUESTA</a:t>
            </a:r>
            <a:endParaRPr lang="es-EC" sz="1200" dirty="0">
              <a:solidFill>
                <a:schemeClr val="bg1"/>
              </a:solidFill>
            </a:endParaRPr>
          </a:p>
        </p:txBody>
      </p:sp>
      <p:sp>
        <p:nvSpPr>
          <p:cNvPr id="8" name="7 Rectángulo redondeado"/>
          <p:cNvSpPr/>
          <p:nvPr/>
        </p:nvSpPr>
        <p:spPr>
          <a:xfrm>
            <a:off x="1907704" y="2348880"/>
            <a:ext cx="1622904" cy="109217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Mi Primer Test de Coeficiente Intelectual</a:t>
            </a:r>
            <a:endParaRPr lang="es-EC" sz="1200" dirty="0">
              <a:solidFill>
                <a:schemeClr val="bg1"/>
              </a:solidFill>
            </a:endParaRPr>
          </a:p>
        </p:txBody>
      </p:sp>
      <p:cxnSp>
        <p:nvCxnSpPr>
          <p:cNvPr id="11" name="10 Conector recto"/>
          <p:cNvCxnSpPr/>
          <p:nvPr/>
        </p:nvCxnSpPr>
        <p:spPr>
          <a:xfrm flipV="1">
            <a:off x="4572000" y="660758"/>
            <a:ext cx="0" cy="68001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flipV="1">
            <a:off x="2771800" y="1916832"/>
            <a:ext cx="0" cy="43204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4572000" y="1916832"/>
            <a:ext cx="0" cy="43204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17 Rectángulo redondeado"/>
          <p:cNvSpPr/>
          <p:nvPr/>
        </p:nvSpPr>
        <p:spPr>
          <a:xfrm>
            <a:off x="3779912" y="2348880"/>
            <a:ext cx="1622904" cy="109217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Mi Segundo  Test de Coeficiente Intelectual</a:t>
            </a:r>
            <a:endParaRPr lang="es-EC" sz="1200" dirty="0">
              <a:solidFill>
                <a:schemeClr val="bg1"/>
              </a:solidFill>
            </a:endParaRPr>
          </a:p>
        </p:txBody>
      </p:sp>
      <p:cxnSp>
        <p:nvCxnSpPr>
          <p:cNvPr id="20" name="19 Conector recto"/>
          <p:cNvCxnSpPr>
            <a:stCxn id="7" idx="0"/>
          </p:cNvCxnSpPr>
          <p:nvPr/>
        </p:nvCxnSpPr>
        <p:spPr>
          <a:xfrm flipH="1" flipV="1">
            <a:off x="4644008" y="620688"/>
            <a:ext cx="1747556" cy="72008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a:stCxn id="5" idx="0"/>
          </p:cNvCxnSpPr>
          <p:nvPr/>
        </p:nvCxnSpPr>
        <p:spPr>
          <a:xfrm flipV="1">
            <a:off x="2719156" y="620688"/>
            <a:ext cx="1780836" cy="72008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25 Rectángulo redondeado"/>
          <p:cNvSpPr/>
          <p:nvPr/>
        </p:nvSpPr>
        <p:spPr>
          <a:xfrm>
            <a:off x="5613392" y="2348880"/>
            <a:ext cx="1622904" cy="109217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Docentes de la U. E. Jesús de Nazareth</a:t>
            </a:r>
            <a:endParaRPr lang="es-EC" sz="1200" dirty="0">
              <a:solidFill>
                <a:schemeClr val="bg1"/>
              </a:solidFill>
            </a:endParaRPr>
          </a:p>
        </p:txBody>
      </p:sp>
      <p:cxnSp>
        <p:nvCxnSpPr>
          <p:cNvPr id="27" name="26 Conector recto"/>
          <p:cNvCxnSpPr/>
          <p:nvPr/>
        </p:nvCxnSpPr>
        <p:spPr>
          <a:xfrm flipV="1">
            <a:off x="6372200" y="1916832"/>
            <a:ext cx="0" cy="43204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aphicFrame>
        <p:nvGraphicFramePr>
          <p:cNvPr id="33" name="32 Tabla"/>
          <p:cNvGraphicFramePr>
            <a:graphicFrameLocks noGrp="1"/>
          </p:cNvGraphicFramePr>
          <p:nvPr>
            <p:extLst>
              <p:ext uri="{D42A27DB-BD31-4B8C-83A1-F6EECF244321}">
                <p14:modId xmlns:p14="http://schemas.microsoft.com/office/powerpoint/2010/main" val="2141411278"/>
              </p:ext>
            </p:extLst>
          </p:nvPr>
        </p:nvGraphicFramePr>
        <p:xfrm>
          <a:off x="1827530" y="4149080"/>
          <a:ext cx="5488940" cy="1463040"/>
        </p:xfrm>
        <a:graphic>
          <a:graphicData uri="http://schemas.openxmlformats.org/drawingml/2006/table">
            <a:tbl>
              <a:tblPr firstRow="1" firstCol="1" bandRow="1">
                <a:tableStyleId>{5C22544A-7EE6-4342-B048-85BDC9FD1C3A}</a:tableStyleId>
              </a:tblPr>
              <a:tblGrid>
                <a:gridCol w="1829435"/>
                <a:gridCol w="1829435"/>
                <a:gridCol w="1830070"/>
              </a:tblGrid>
              <a:tr h="0">
                <a:tc>
                  <a:txBody>
                    <a:bodyPr/>
                    <a:lstStyle/>
                    <a:p>
                      <a:pPr algn="ctr">
                        <a:lnSpc>
                          <a:spcPct val="200000"/>
                        </a:lnSpc>
                        <a:spcAft>
                          <a:spcPts val="0"/>
                        </a:spcAft>
                      </a:pPr>
                      <a:r>
                        <a:rPr lang="es-ES_tradnl" sz="1200" b="1" dirty="0">
                          <a:solidFill>
                            <a:schemeClr val="tx1"/>
                          </a:solidFill>
                          <a:effectLst/>
                        </a:rPr>
                        <a:t>POBLACIÓN</a:t>
                      </a:r>
                      <a:endParaRPr lang="es-EC" sz="1100" b="1" dirty="0">
                        <a:solidFill>
                          <a:schemeClr val="tx1"/>
                        </a:solidFill>
                        <a:effectLst/>
                        <a:latin typeface="Calibri"/>
                        <a:ea typeface="Calibri"/>
                        <a:cs typeface="Times New Roman"/>
                      </a:endParaRPr>
                    </a:p>
                  </a:txBody>
                  <a:tcPr marL="68580" marR="68580" marT="0" marB="0">
                    <a:solidFill>
                      <a:schemeClr val="bg1"/>
                    </a:solidFill>
                  </a:tcPr>
                </a:tc>
                <a:tc>
                  <a:txBody>
                    <a:bodyPr/>
                    <a:lstStyle/>
                    <a:p>
                      <a:pPr algn="ctr">
                        <a:lnSpc>
                          <a:spcPct val="200000"/>
                        </a:lnSpc>
                        <a:spcAft>
                          <a:spcPts val="0"/>
                        </a:spcAft>
                        <a:tabLst>
                          <a:tab pos="1692275" algn="r"/>
                        </a:tabLst>
                      </a:pPr>
                      <a:r>
                        <a:rPr lang="es-ES_tradnl" sz="1200" dirty="0">
                          <a:effectLst/>
                        </a:rPr>
                        <a:t>FRECUENCIA</a:t>
                      </a:r>
                      <a:endParaRPr lang="es-EC" sz="1100" dirty="0">
                        <a:effectLst/>
                        <a:latin typeface="Calibri"/>
                        <a:ea typeface="Calibri"/>
                        <a:cs typeface="Times New Roman"/>
                      </a:endParaRPr>
                    </a:p>
                  </a:txBody>
                  <a:tcPr marL="68580" marR="68580" marT="0" marB="0">
                    <a:solidFill>
                      <a:schemeClr val="bg1"/>
                    </a:solidFill>
                  </a:tcPr>
                </a:tc>
                <a:tc>
                  <a:txBody>
                    <a:bodyPr/>
                    <a:lstStyle/>
                    <a:p>
                      <a:pPr algn="ctr">
                        <a:lnSpc>
                          <a:spcPct val="200000"/>
                        </a:lnSpc>
                        <a:spcAft>
                          <a:spcPts val="0"/>
                        </a:spcAft>
                      </a:pPr>
                      <a:r>
                        <a:rPr lang="es-ES_tradnl" sz="1200" dirty="0">
                          <a:effectLst/>
                        </a:rPr>
                        <a:t>PORCENTAJE</a:t>
                      </a:r>
                      <a:endParaRPr lang="es-EC" sz="1100" dirty="0">
                        <a:effectLst/>
                        <a:latin typeface="Calibri"/>
                        <a:ea typeface="Calibri"/>
                        <a:cs typeface="Times New Roman"/>
                      </a:endParaRPr>
                    </a:p>
                  </a:txBody>
                  <a:tcPr marL="68580" marR="68580" marT="0" marB="0">
                    <a:solidFill>
                      <a:schemeClr val="bg1"/>
                    </a:solidFill>
                  </a:tcPr>
                </a:tc>
              </a:tr>
              <a:tr h="0">
                <a:tc>
                  <a:txBody>
                    <a:bodyPr/>
                    <a:lstStyle/>
                    <a:p>
                      <a:pPr algn="just">
                        <a:lnSpc>
                          <a:spcPct val="200000"/>
                        </a:lnSpc>
                        <a:spcAft>
                          <a:spcPts val="0"/>
                        </a:spcAft>
                      </a:pPr>
                      <a:r>
                        <a:rPr lang="es-ES_tradnl" sz="1200" dirty="0">
                          <a:solidFill>
                            <a:schemeClr val="bg1"/>
                          </a:solidFill>
                          <a:effectLst/>
                        </a:rPr>
                        <a:t>Docentes</a:t>
                      </a:r>
                      <a:endParaRPr lang="es-EC" sz="1100" dirty="0">
                        <a:solidFill>
                          <a:schemeClr val="bg1"/>
                        </a:solidFill>
                        <a:effectLst/>
                        <a:latin typeface="Calibri"/>
                        <a:ea typeface="Calibri"/>
                        <a:cs typeface="Times New Roman"/>
                      </a:endParaRPr>
                    </a:p>
                  </a:txBody>
                  <a:tcPr marL="68580" marR="6858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tcPr>
                </a:tc>
                <a:tc>
                  <a:txBody>
                    <a:bodyPr/>
                    <a:lstStyle/>
                    <a:p>
                      <a:pPr algn="ctr">
                        <a:lnSpc>
                          <a:spcPct val="200000"/>
                        </a:lnSpc>
                        <a:spcAft>
                          <a:spcPts val="0"/>
                        </a:spcAft>
                      </a:pPr>
                      <a:r>
                        <a:rPr lang="es-ES_tradnl" sz="1200">
                          <a:effectLst/>
                        </a:rPr>
                        <a:t>16</a:t>
                      </a:r>
                      <a:endParaRPr lang="es-EC" sz="1100">
                        <a:effectLst/>
                        <a:latin typeface="Calibri"/>
                        <a:ea typeface="Calibri"/>
                        <a:cs typeface="Times New Roman"/>
                      </a:endParaRPr>
                    </a:p>
                  </a:txBody>
                  <a:tcPr marL="68580" marR="68580" marT="0" marB="0"/>
                </a:tc>
                <a:tc>
                  <a:txBody>
                    <a:bodyPr/>
                    <a:lstStyle/>
                    <a:p>
                      <a:pPr algn="ctr">
                        <a:lnSpc>
                          <a:spcPct val="200000"/>
                        </a:lnSpc>
                        <a:spcAft>
                          <a:spcPts val="0"/>
                        </a:spcAft>
                      </a:pPr>
                      <a:r>
                        <a:rPr lang="es-ES_tradnl" sz="1200">
                          <a:effectLst/>
                        </a:rPr>
                        <a:t>46</a:t>
                      </a:r>
                      <a:endParaRPr lang="es-EC" sz="1100">
                        <a:effectLst/>
                        <a:latin typeface="Calibri"/>
                        <a:ea typeface="Calibri"/>
                        <a:cs typeface="Times New Roman"/>
                      </a:endParaRPr>
                    </a:p>
                  </a:txBody>
                  <a:tcPr marL="68580" marR="68580" marT="0" marB="0"/>
                </a:tc>
              </a:tr>
              <a:tr h="0">
                <a:tc>
                  <a:txBody>
                    <a:bodyPr/>
                    <a:lstStyle/>
                    <a:p>
                      <a:pPr algn="just">
                        <a:lnSpc>
                          <a:spcPct val="200000"/>
                        </a:lnSpc>
                        <a:spcAft>
                          <a:spcPts val="0"/>
                        </a:spcAft>
                      </a:pPr>
                      <a:r>
                        <a:rPr lang="es-ES_tradnl" sz="1200" dirty="0">
                          <a:solidFill>
                            <a:schemeClr val="bg1"/>
                          </a:solidFill>
                          <a:effectLst/>
                        </a:rPr>
                        <a:t>Estudiantes</a:t>
                      </a:r>
                      <a:endParaRPr lang="es-EC" sz="1100" dirty="0">
                        <a:solidFill>
                          <a:schemeClr val="bg1"/>
                        </a:solidFill>
                        <a:effectLst/>
                        <a:latin typeface="Calibri"/>
                        <a:ea typeface="Calibri"/>
                        <a:cs typeface="Times New Roman"/>
                      </a:endParaRPr>
                    </a:p>
                  </a:txBody>
                  <a:tcPr marL="68580" marR="6858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tcPr>
                </a:tc>
                <a:tc>
                  <a:txBody>
                    <a:bodyPr/>
                    <a:lstStyle/>
                    <a:p>
                      <a:pPr algn="ctr">
                        <a:lnSpc>
                          <a:spcPct val="200000"/>
                        </a:lnSpc>
                        <a:spcAft>
                          <a:spcPts val="0"/>
                        </a:spcAft>
                      </a:pPr>
                      <a:r>
                        <a:rPr lang="es-ES_tradnl" sz="1200">
                          <a:effectLst/>
                        </a:rPr>
                        <a:t>19</a:t>
                      </a:r>
                      <a:endParaRPr lang="es-EC" sz="1100">
                        <a:effectLst/>
                        <a:latin typeface="Calibri"/>
                        <a:ea typeface="Calibri"/>
                        <a:cs typeface="Times New Roman"/>
                      </a:endParaRPr>
                    </a:p>
                  </a:txBody>
                  <a:tcPr marL="68580" marR="68580" marT="0" marB="0"/>
                </a:tc>
                <a:tc>
                  <a:txBody>
                    <a:bodyPr/>
                    <a:lstStyle/>
                    <a:p>
                      <a:pPr algn="ctr">
                        <a:lnSpc>
                          <a:spcPct val="200000"/>
                        </a:lnSpc>
                        <a:spcAft>
                          <a:spcPts val="0"/>
                        </a:spcAft>
                      </a:pPr>
                      <a:r>
                        <a:rPr lang="es-ES_tradnl" sz="1200">
                          <a:effectLst/>
                        </a:rPr>
                        <a:t>54</a:t>
                      </a:r>
                      <a:endParaRPr lang="es-EC" sz="1100">
                        <a:effectLst/>
                        <a:latin typeface="Calibri"/>
                        <a:ea typeface="Calibri"/>
                        <a:cs typeface="Times New Roman"/>
                      </a:endParaRPr>
                    </a:p>
                  </a:txBody>
                  <a:tcPr marL="68580" marR="68580" marT="0" marB="0"/>
                </a:tc>
              </a:tr>
              <a:tr h="0">
                <a:tc>
                  <a:txBody>
                    <a:bodyPr/>
                    <a:lstStyle/>
                    <a:p>
                      <a:pPr algn="just">
                        <a:lnSpc>
                          <a:spcPct val="200000"/>
                        </a:lnSpc>
                        <a:spcAft>
                          <a:spcPts val="0"/>
                        </a:spcAft>
                      </a:pPr>
                      <a:r>
                        <a:rPr lang="es-ES_tradnl" sz="1200" dirty="0">
                          <a:solidFill>
                            <a:schemeClr val="bg1"/>
                          </a:solidFill>
                          <a:effectLst/>
                        </a:rPr>
                        <a:t>TOTAL</a:t>
                      </a:r>
                      <a:endParaRPr lang="es-EC" sz="1100" dirty="0">
                        <a:solidFill>
                          <a:schemeClr val="bg1"/>
                        </a:solidFill>
                        <a:effectLst/>
                        <a:latin typeface="Calibri"/>
                        <a:ea typeface="Calibri"/>
                        <a:cs typeface="Times New Roman"/>
                      </a:endParaRPr>
                    </a:p>
                  </a:txBody>
                  <a:tcPr marL="68580" marR="6858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tcPr>
                </a:tc>
                <a:tc>
                  <a:txBody>
                    <a:bodyPr/>
                    <a:lstStyle/>
                    <a:p>
                      <a:pPr algn="ctr">
                        <a:lnSpc>
                          <a:spcPct val="200000"/>
                        </a:lnSpc>
                        <a:spcAft>
                          <a:spcPts val="0"/>
                        </a:spcAft>
                      </a:pPr>
                      <a:r>
                        <a:rPr lang="es-ES_tradnl" sz="1200">
                          <a:effectLst/>
                        </a:rPr>
                        <a:t>35</a:t>
                      </a:r>
                      <a:endParaRPr lang="es-EC" sz="1100">
                        <a:effectLst/>
                        <a:latin typeface="Calibri"/>
                        <a:ea typeface="Calibri"/>
                        <a:cs typeface="Times New Roman"/>
                      </a:endParaRPr>
                    </a:p>
                  </a:txBody>
                  <a:tcPr marL="68580" marR="68580" marT="0" marB="0"/>
                </a:tc>
                <a:tc>
                  <a:txBody>
                    <a:bodyPr/>
                    <a:lstStyle/>
                    <a:p>
                      <a:pPr algn="ctr">
                        <a:lnSpc>
                          <a:spcPct val="200000"/>
                        </a:lnSpc>
                        <a:spcAft>
                          <a:spcPts val="0"/>
                        </a:spcAft>
                      </a:pPr>
                      <a:r>
                        <a:rPr lang="es-ES_tradnl" sz="1200" dirty="0">
                          <a:effectLst/>
                        </a:rPr>
                        <a:t>100</a:t>
                      </a:r>
                      <a:endParaRPr lang="es-EC" sz="1100" dirty="0">
                        <a:effectLst/>
                        <a:latin typeface="Calibri"/>
                        <a:ea typeface="Calibri"/>
                        <a:cs typeface="Times New Roman"/>
                      </a:endParaRPr>
                    </a:p>
                  </a:txBody>
                  <a:tcPr marL="68580" marR="68580" marT="0" marB="0"/>
                </a:tc>
              </a:tr>
            </a:tbl>
          </a:graphicData>
        </a:graphic>
      </p:graphicFrame>
      <p:sp>
        <p:nvSpPr>
          <p:cNvPr id="35" name="34 Rectángulo redondeado"/>
          <p:cNvSpPr/>
          <p:nvPr/>
        </p:nvSpPr>
        <p:spPr>
          <a:xfrm>
            <a:off x="3779912" y="5577182"/>
            <a:ext cx="1622904" cy="109217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Muestra 19 estudiantes</a:t>
            </a:r>
            <a:endParaRPr lang="es-EC" sz="1200" dirty="0">
              <a:solidFill>
                <a:schemeClr val="bg1"/>
              </a:solidFill>
            </a:endParaRPr>
          </a:p>
        </p:txBody>
      </p:sp>
      <p:sp>
        <p:nvSpPr>
          <p:cNvPr id="36" name="35 Rectángulo redondeado"/>
          <p:cNvSpPr/>
          <p:nvPr/>
        </p:nvSpPr>
        <p:spPr>
          <a:xfrm>
            <a:off x="1835696" y="5805264"/>
            <a:ext cx="1622904" cy="57606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10 niños</a:t>
            </a:r>
            <a:endParaRPr lang="es-EC" sz="1200" dirty="0">
              <a:solidFill>
                <a:schemeClr val="bg1"/>
              </a:solidFill>
            </a:endParaRPr>
          </a:p>
        </p:txBody>
      </p:sp>
      <p:sp>
        <p:nvSpPr>
          <p:cNvPr id="37" name="36 Rectángulo redondeado"/>
          <p:cNvSpPr/>
          <p:nvPr/>
        </p:nvSpPr>
        <p:spPr>
          <a:xfrm>
            <a:off x="5724128" y="5805264"/>
            <a:ext cx="1622904" cy="57606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smtClean="0">
                <a:solidFill>
                  <a:schemeClr val="bg1"/>
                </a:solidFill>
              </a:rPr>
              <a:t>9 niñas</a:t>
            </a:r>
            <a:endParaRPr lang="es-EC" sz="1200" dirty="0">
              <a:solidFill>
                <a:schemeClr val="bg1"/>
              </a:solidFill>
            </a:endParaRPr>
          </a:p>
        </p:txBody>
      </p: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755451"/>
            <a:ext cx="4176464" cy="4905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660" y="744304"/>
            <a:ext cx="4110283" cy="4865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115617" y="260648"/>
            <a:ext cx="2376263" cy="40011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000" smtClean="0">
                <a:latin typeface="Algerian" pitchFamily="82" charset="0"/>
              </a:rPr>
              <a:t>PRE - TEST</a:t>
            </a:r>
            <a:endParaRPr lang="es-ES" altLang="es-EC" sz="2000" dirty="0">
              <a:latin typeface="Algerian" pitchFamily="82" charset="0"/>
            </a:endParaRPr>
          </a:p>
        </p:txBody>
      </p:sp>
      <p:sp>
        <p:nvSpPr>
          <p:cNvPr id="7" name="Text Box 2"/>
          <p:cNvSpPr txBox="1">
            <a:spLocks noChangeArrowheads="1"/>
          </p:cNvSpPr>
          <p:nvPr/>
        </p:nvSpPr>
        <p:spPr bwMode="auto">
          <a:xfrm>
            <a:off x="5585669" y="286282"/>
            <a:ext cx="2376263" cy="40011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000" smtClean="0">
                <a:latin typeface="Algerian" pitchFamily="82" charset="0"/>
              </a:rPr>
              <a:t>POST - TEST</a:t>
            </a:r>
            <a:endParaRPr lang="es-ES" altLang="es-EC" sz="2000" dirty="0">
              <a:latin typeface="Algerian" pitchFamily="82" charset="0"/>
            </a:endParaRPr>
          </a:p>
        </p:txBody>
      </p:sp>
      <p:sp>
        <p:nvSpPr>
          <p:cNvPr id="8" name="7 CuadroTexto"/>
          <p:cNvSpPr txBox="1"/>
          <p:nvPr/>
        </p:nvSpPr>
        <p:spPr>
          <a:xfrm>
            <a:off x="3851920" y="-27384"/>
            <a:ext cx="1728192" cy="338554"/>
          </a:xfrm>
          <a:prstGeom prst="rect">
            <a:avLst/>
          </a:prstGeom>
          <a:noFill/>
        </p:spPr>
        <p:txBody>
          <a:bodyPr wrap="square" rtlCol="0">
            <a:spAutoFit/>
          </a:bodyPr>
          <a:lstStyle/>
          <a:p>
            <a:r>
              <a:rPr lang="" sz="1600" b="1" dirty="0" smtClean="0">
                <a:solidFill>
                  <a:srgbClr val="FFFF00"/>
                </a:solidFill>
                <a:latin typeface="Arial Black" panose="020B0A04020102020204" pitchFamily="34" charset="0"/>
              </a:rPr>
              <a:t>CAPÍTULO I</a:t>
            </a:r>
            <a:r>
              <a:rPr lang="" sz="1600" b="1" dirty="0">
                <a:solidFill>
                  <a:srgbClr val="FFFF00"/>
                </a:solidFill>
                <a:latin typeface="Arial Black" panose="020B0A04020102020204" pitchFamily="34" charset="0"/>
              </a:rPr>
              <a:t>V</a:t>
            </a:r>
            <a:endParaRPr lang="es-EC" sz="1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6713"/>
            <a:ext cx="4104456" cy="1646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33" y="3417472"/>
            <a:ext cx="4126235" cy="25318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115617" y="260648"/>
            <a:ext cx="2376263" cy="40011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000" smtClean="0">
                <a:latin typeface="Algerian" pitchFamily="82" charset="0"/>
              </a:rPr>
              <a:t>PRE - TEST</a:t>
            </a:r>
            <a:endParaRPr lang="es-ES" altLang="es-EC" sz="2000" dirty="0">
              <a:latin typeface="Algerian" pitchFamily="82" charset="0"/>
            </a:endParaRPr>
          </a:p>
        </p:txBody>
      </p:sp>
      <p:sp>
        <p:nvSpPr>
          <p:cNvPr id="7" name="Text Box 2"/>
          <p:cNvSpPr txBox="1">
            <a:spLocks noChangeArrowheads="1"/>
          </p:cNvSpPr>
          <p:nvPr/>
        </p:nvSpPr>
        <p:spPr bwMode="auto">
          <a:xfrm>
            <a:off x="5585669" y="286282"/>
            <a:ext cx="2376263" cy="40011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000" smtClean="0">
                <a:latin typeface="Algerian" pitchFamily="82" charset="0"/>
              </a:rPr>
              <a:t>POST - TEST</a:t>
            </a:r>
            <a:endParaRPr lang="es-ES" altLang="es-EC" sz="2000" dirty="0">
              <a:latin typeface="Algerian" pitchFamily="82" charset="0"/>
            </a:endParaRP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283" y="836714"/>
            <a:ext cx="4334197" cy="1729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283" y="3388031"/>
            <a:ext cx="4337657" cy="25612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Flecha abajo"/>
          <p:cNvSpPr/>
          <p:nvPr/>
        </p:nvSpPr>
        <p:spPr>
          <a:xfrm>
            <a:off x="2015716" y="2524610"/>
            <a:ext cx="396044" cy="832382"/>
          </a:xfrm>
          <a:prstGeom prst="downArrow">
            <a:avLst/>
          </a:prstGeom>
          <a:solidFill>
            <a:srgbClr val="00B050"/>
          </a:solidFill>
          <a:ln>
            <a:solidFill>
              <a:schemeClr val="bg1"/>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abajo"/>
          <p:cNvSpPr/>
          <p:nvPr/>
        </p:nvSpPr>
        <p:spPr>
          <a:xfrm>
            <a:off x="6660232" y="2524610"/>
            <a:ext cx="396044" cy="832382"/>
          </a:xfrm>
          <a:prstGeom prst="downArrow">
            <a:avLst/>
          </a:prstGeom>
          <a:solidFill>
            <a:srgbClr val="00B050"/>
          </a:solidFill>
          <a:ln>
            <a:solidFill>
              <a:schemeClr val="bg1"/>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Elipse"/>
          <p:cNvSpPr/>
          <p:nvPr/>
        </p:nvSpPr>
        <p:spPr>
          <a:xfrm flipH="1">
            <a:off x="8175860" y="1268760"/>
            <a:ext cx="860636" cy="1255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Elipse"/>
          <p:cNvSpPr/>
          <p:nvPr/>
        </p:nvSpPr>
        <p:spPr>
          <a:xfrm flipH="1">
            <a:off x="3495833" y="1256577"/>
            <a:ext cx="860636" cy="1255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47442"/>
            <a:ext cx="4680519" cy="5877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631168"/>
            <a:ext cx="4104456" cy="15736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2348880"/>
            <a:ext cx="4104456" cy="16920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149080"/>
            <a:ext cx="4104456" cy="2181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4 Conector recto"/>
          <p:cNvCxnSpPr/>
          <p:nvPr/>
        </p:nvCxnSpPr>
        <p:spPr>
          <a:xfrm flipV="1">
            <a:off x="5226893" y="4434433"/>
            <a:ext cx="2657475" cy="866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Box 2"/>
          <p:cNvSpPr txBox="1">
            <a:spLocks noChangeArrowheads="1"/>
          </p:cNvSpPr>
          <p:nvPr/>
        </p:nvSpPr>
        <p:spPr bwMode="auto">
          <a:xfrm>
            <a:off x="107505" y="188640"/>
            <a:ext cx="8856984" cy="430887"/>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200" smtClean="0">
                <a:latin typeface="Algerian" pitchFamily="82" charset="0"/>
              </a:rPr>
              <a:t>CÁLCULO DEL COEFICIENTE DE CORRELACIÓN  LINEAL DE PEARSON</a:t>
            </a:r>
            <a:endParaRPr lang="es-ES" altLang="es-EC" sz="2200" dirty="0">
              <a:latin typeface="Algerian" pitchFamily="82" charset="0"/>
            </a:endParaRPr>
          </a:p>
        </p:txBody>
      </p:sp>
    </p:spTree>
    <p:extLst>
      <p:ext uri="{BB962C8B-B14F-4D97-AF65-F5344CB8AC3E}">
        <p14:creationId xmlns:p14="http://schemas.microsoft.com/office/powerpoint/2010/main" val="2999874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37571"/>
            <a:ext cx="4492104" cy="1711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85" y="2564904"/>
            <a:ext cx="4492104" cy="100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548680"/>
            <a:ext cx="4276725" cy="2520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07504" y="3789040"/>
            <a:ext cx="8784976" cy="107721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a:spAutoFit/>
          </a:bodyPr>
          <a:lstStyle/>
          <a:p>
            <a:pPr algn="just"/>
            <a:r>
              <a:rPr lang="es-EC" sz="1600" b="1" dirty="0">
                <a:solidFill>
                  <a:schemeClr val="bg1"/>
                </a:solidFill>
              </a:rPr>
              <a:t>Análisis.- </a:t>
            </a:r>
            <a:r>
              <a:rPr lang="es-EC" sz="1600" dirty="0">
                <a:solidFill>
                  <a:schemeClr val="bg1"/>
                </a:solidFill>
              </a:rPr>
              <a:t>SI  </a:t>
            </a:r>
            <a:r>
              <a:rPr lang="es-EC" sz="1600" dirty="0" err="1">
                <a:solidFill>
                  <a:schemeClr val="bg1"/>
                </a:solidFill>
              </a:rPr>
              <a:t>ltl</a:t>
            </a:r>
            <a:r>
              <a:rPr lang="es-EC" sz="1600" dirty="0">
                <a:solidFill>
                  <a:schemeClr val="bg1"/>
                </a:solidFill>
              </a:rPr>
              <a:t> ˃Vc se rechaza la Ho.  Si el valor de t es mayor que el valor crítico se rechaza la Hipótesis Negativa.</a:t>
            </a:r>
            <a:r>
              <a:rPr lang="es-EC" sz="1600" b="1" dirty="0">
                <a:solidFill>
                  <a:schemeClr val="bg1"/>
                </a:solidFill>
              </a:rPr>
              <a:t>  </a:t>
            </a:r>
            <a:r>
              <a:rPr lang="es-EC" sz="1600" dirty="0">
                <a:solidFill>
                  <a:schemeClr val="bg1"/>
                </a:solidFill>
              </a:rPr>
              <a:t>Ho. El Ajedrez Recreativo no influye en el desarrollo del pensamiento lógico en los estudiantes del Séptimo Grado de Educación Básica de la Unidad Educativa “Jesús de Nazareth”, de la parroquia Chillogallo, de la ciudad de Quito – Ecuador. </a:t>
            </a:r>
          </a:p>
        </p:txBody>
      </p:sp>
      <p:sp>
        <p:nvSpPr>
          <p:cNvPr id="4" name="3 Rectángulo"/>
          <p:cNvSpPr/>
          <p:nvPr/>
        </p:nvSpPr>
        <p:spPr>
          <a:xfrm>
            <a:off x="1115616" y="5085184"/>
            <a:ext cx="6912768" cy="120032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a:spAutoFit/>
          </a:bodyPr>
          <a:lstStyle/>
          <a:p>
            <a:pPr algn="ctr"/>
            <a:r>
              <a:rPr lang="es-ES" dirty="0">
                <a:solidFill>
                  <a:schemeClr val="bg1"/>
                </a:solidFill>
              </a:rPr>
              <a:t>Hi: El ajedrez recreativo  influye en el desarrollo del pensamiento lógico en los estudiantes del Séptimo Grado de Educación Básica de la Unidad Educativa “Jesús de Nazareth”, de la parroquia Chillogallo, de la ciudad de Quito – Ecuador. </a:t>
            </a:r>
            <a:endParaRPr lang="es-EC" dirty="0">
              <a:solidFill>
                <a:schemeClr val="bg1"/>
              </a:solidFill>
            </a:endParaRPr>
          </a:p>
        </p:txBody>
      </p:sp>
      <p:sp>
        <p:nvSpPr>
          <p:cNvPr id="9" name="Text Box 2"/>
          <p:cNvSpPr txBox="1">
            <a:spLocks noChangeArrowheads="1"/>
          </p:cNvSpPr>
          <p:nvPr/>
        </p:nvSpPr>
        <p:spPr bwMode="auto">
          <a:xfrm>
            <a:off x="1979712" y="116632"/>
            <a:ext cx="5328592" cy="430887"/>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200" smtClean="0">
                <a:latin typeface="Algerian" pitchFamily="82" charset="0"/>
              </a:rPr>
              <a:t>VERIFICACIÓN DE LA HIPÓTESIS</a:t>
            </a:r>
            <a:endParaRPr lang="es-ES" altLang="es-EC" sz="2200" dirty="0">
              <a:latin typeface="Algerian" pitchFamily="82" charset="0"/>
            </a:endParaRPr>
          </a:p>
        </p:txBody>
      </p:sp>
    </p:spTree>
    <p:extLst>
      <p:ext uri="{BB962C8B-B14F-4D97-AF65-F5344CB8AC3E}">
        <p14:creationId xmlns:p14="http://schemas.microsoft.com/office/powerpoint/2010/main" val="2999874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51520" y="843677"/>
            <a:ext cx="8640960" cy="258532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a:spAutoFit/>
          </a:bodyPr>
          <a:lstStyle/>
          <a:p>
            <a:pPr algn="just"/>
            <a:r>
              <a:rPr lang="es-ES" dirty="0">
                <a:solidFill>
                  <a:schemeClr val="bg1"/>
                </a:solidFill>
              </a:rPr>
              <a:t>De acuerdo a los resultados obtenidos con el Cálculo del Coeficiente Lineal de Pearson</a:t>
            </a:r>
            <a:r>
              <a:rPr lang="es-ES" b="1" dirty="0">
                <a:solidFill>
                  <a:schemeClr val="bg1"/>
                </a:solidFill>
              </a:rPr>
              <a:t> r= 0,6847</a:t>
            </a:r>
            <a:r>
              <a:rPr lang="es-ES" dirty="0">
                <a:solidFill>
                  <a:schemeClr val="bg1"/>
                </a:solidFill>
              </a:rPr>
              <a:t>, se ubica entre 0,4 a 0,69 y le corresponde una </a:t>
            </a:r>
            <a:r>
              <a:rPr lang="es-ES" b="1" dirty="0">
                <a:solidFill>
                  <a:schemeClr val="bg1"/>
                </a:solidFill>
              </a:rPr>
              <a:t>CORRELACIÓN POSITIVA MODERADA,</a:t>
            </a:r>
            <a:r>
              <a:rPr lang="es-ES" dirty="0">
                <a:solidFill>
                  <a:schemeClr val="bg1"/>
                </a:solidFill>
              </a:rPr>
              <a:t> esto quiere decir que existe una muy buena correlación entre la variable Independiente Ajedrez Recreativo y la Variable Dependiente Pensamiento Lógico. Si relacionamos entre lo expuesto por </a:t>
            </a:r>
            <a:r>
              <a:rPr lang="es-ES" b="1" dirty="0">
                <a:solidFill>
                  <a:schemeClr val="bg1"/>
                </a:solidFill>
              </a:rPr>
              <a:t>Vallejo, G. (2011) “Evaluación de un programa para el desarrollo del pensamiento formal en estudiantes del décimo año de educación básica”.</a:t>
            </a:r>
            <a:r>
              <a:rPr lang="es-ES" dirty="0">
                <a:solidFill>
                  <a:schemeClr val="bg1"/>
                </a:solidFill>
              </a:rPr>
              <a:t> La Aplicación de programas recreativos si incide en el desarrollo de los pensamientos de los estudiantes y se determina que su aplicación tuvo efectividad y eficiencia parcial en la mejora de las puntuaciones. </a:t>
            </a:r>
            <a:endParaRPr lang="es-EC" dirty="0">
              <a:solidFill>
                <a:schemeClr val="bg1"/>
              </a:solidFill>
            </a:endParaRPr>
          </a:p>
        </p:txBody>
      </p:sp>
      <p:sp>
        <p:nvSpPr>
          <p:cNvPr id="4" name="3 Rectángulo"/>
          <p:cNvSpPr/>
          <p:nvPr/>
        </p:nvSpPr>
        <p:spPr>
          <a:xfrm>
            <a:off x="251520" y="3579981"/>
            <a:ext cx="8568952" cy="2585323"/>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p:spPr>
        <p:txBody>
          <a:bodyPr wrap="square">
            <a:spAutoFit/>
          </a:bodyPr>
          <a:lstStyle/>
          <a:p>
            <a:pPr algn="just"/>
            <a:r>
              <a:rPr lang="es-EC" dirty="0">
                <a:solidFill>
                  <a:schemeClr val="bg1"/>
                </a:solidFill>
              </a:rPr>
              <a:t>Estamos muy de acuerdo con </a:t>
            </a:r>
            <a:r>
              <a:rPr lang="es-EC" b="1" dirty="0">
                <a:solidFill>
                  <a:schemeClr val="bg1"/>
                </a:solidFill>
              </a:rPr>
              <a:t>Cruz, R. (2014) </a:t>
            </a:r>
            <a:r>
              <a:rPr lang="es-ES" b="1" dirty="0">
                <a:solidFill>
                  <a:schemeClr val="bg1"/>
                </a:solidFill>
              </a:rPr>
              <a:t>“El ajedrez Recreativo una vía para el fortalecimiento del respeto”.</a:t>
            </a:r>
            <a:r>
              <a:rPr lang="es-ES" dirty="0">
                <a:solidFill>
                  <a:schemeClr val="bg1"/>
                </a:solidFill>
              </a:rPr>
              <a:t> </a:t>
            </a:r>
            <a:r>
              <a:rPr lang="" smtClean="0">
                <a:solidFill>
                  <a:schemeClr val="bg1"/>
                </a:solidFill>
              </a:rPr>
              <a:t>Aplicar</a:t>
            </a:r>
            <a:r>
              <a:rPr lang="es-ES" dirty="0" smtClean="0">
                <a:solidFill>
                  <a:schemeClr val="bg1"/>
                </a:solidFill>
              </a:rPr>
              <a:t> </a:t>
            </a:r>
            <a:r>
              <a:rPr lang="es-ES" dirty="0">
                <a:solidFill>
                  <a:schemeClr val="bg1"/>
                </a:solidFill>
              </a:rPr>
              <a:t>un plan de acción tendiente a utilizar el ajedrez recreativo, como una herramienta que ayude a los niños y niñas de 7 a 9 años a fortalecer el valor del </a:t>
            </a:r>
            <a:r>
              <a:rPr lang="es-ES" dirty="0" smtClean="0">
                <a:solidFill>
                  <a:schemeClr val="bg1"/>
                </a:solidFill>
              </a:rPr>
              <a:t>respeto. </a:t>
            </a:r>
            <a:r>
              <a:rPr lang="es-ES" dirty="0">
                <a:solidFill>
                  <a:schemeClr val="bg1"/>
                </a:solidFill>
              </a:rPr>
              <a:t>Porque en el presente trabajo de investigación se ha preguntado a los docentes sobre la incidencia del Ajedrez Recreativo en la educación de valores y se ha verificado el siguiente resultado, El 56,25% consideran que el ajedrez es de excelente ayuda para mejorar la educación en valores, mientras que el 31,25% piensa que es muy bueno y que si ayuda en la educación de valores y un 12,50% piensa que es bueno aplicarlo para el desarrollo de valores.</a:t>
            </a:r>
            <a:endParaRPr lang="es-EC" dirty="0">
              <a:solidFill>
                <a:schemeClr val="bg1"/>
              </a:solidFill>
            </a:endParaRPr>
          </a:p>
        </p:txBody>
      </p:sp>
      <p:sp>
        <p:nvSpPr>
          <p:cNvPr id="5" name="Text Box 2"/>
          <p:cNvSpPr txBox="1">
            <a:spLocks noChangeArrowheads="1"/>
          </p:cNvSpPr>
          <p:nvPr/>
        </p:nvSpPr>
        <p:spPr bwMode="auto">
          <a:xfrm>
            <a:off x="2195736" y="188640"/>
            <a:ext cx="4824536" cy="430887"/>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200" smtClean="0">
                <a:latin typeface="Algerian" pitchFamily="82" charset="0"/>
              </a:rPr>
              <a:t>DISCUSIÓN DE RESULTADOS</a:t>
            </a:r>
            <a:endParaRPr lang="es-ES" altLang="es-EC" sz="2200" dirty="0">
              <a:latin typeface="Algerian" pitchFamily="82" charset="0"/>
            </a:endParaRPr>
          </a:p>
        </p:txBody>
      </p:sp>
    </p:spTree>
    <p:extLst>
      <p:ext uri="{BB962C8B-B14F-4D97-AF65-F5344CB8AC3E}">
        <p14:creationId xmlns:p14="http://schemas.microsoft.com/office/powerpoint/2010/main" val="2999874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2492218" y="241484"/>
            <a:ext cx="4023998" cy="52322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800" smtClean="0">
                <a:latin typeface="Algerian" pitchFamily="82" charset="0"/>
              </a:rPr>
              <a:t>CONCLUSIONES</a:t>
            </a:r>
            <a:endParaRPr lang="es-ES" altLang="es-EC" sz="2800" dirty="0">
              <a:latin typeface="Algerian" pitchFamily="82" charset="0"/>
            </a:endParaRPr>
          </a:p>
        </p:txBody>
      </p:sp>
      <p:sp>
        <p:nvSpPr>
          <p:cNvPr id="4" name="3 Rectángulo"/>
          <p:cNvSpPr/>
          <p:nvPr/>
        </p:nvSpPr>
        <p:spPr>
          <a:xfrm>
            <a:off x="179512" y="821030"/>
            <a:ext cx="8712968" cy="18158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txBody>
          <a:bodyPr wrap="square">
            <a:spAutoFit/>
          </a:bodyPr>
          <a:lstStyle/>
          <a:p>
            <a:pPr algn="just"/>
            <a:r>
              <a:rPr lang="es-ES" sz="1600" b="1" dirty="0">
                <a:solidFill>
                  <a:schemeClr val="bg1"/>
                </a:solidFill>
              </a:rPr>
              <a:t>1.-</a:t>
            </a:r>
            <a:r>
              <a:rPr lang="es-ES" sz="1600" dirty="0">
                <a:solidFill>
                  <a:schemeClr val="bg1"/>
                </a:solidFill>
              </a:rPr>
              <a:t> Se demuestra que existe una relación SIGNIFICATIVA POSITIVA, entre el ajedrez recreativo y el pensamiento lógico en los niños del Séptimo Grado de </a:t>
            </a:r>
            <a:r>
              <a:rPr lang="es-ES" sz="1600" dirty="0" smtClean="0">
                <a:solidFill>
                  <a:schemeClr val="bg1"/>
                </a:solidFill>
              </a:rPr>
              <a:t>E</a:t>
            </a:r>
            <a:r>
              <a:rPr lang="" sz="1600" smtClean="0">
                <a:solidFill>
                  <a:schemeClr val="bg1"/>
                </a:solidFill>
              </a:rPr>
              <a:t>.</a:t>
            </a:r>
            <a:r>
              <a:rPr lang="es-ES" sz="1600" dirty="0" smtClean="0">
                <a:solidFill>
                  <a:schemeClr val="bg1"/>
                </a:solidFill>
              </a:rPr>
              <a:t> B</a:t>
            </a:r>
            <a:r>
              <a:rPr lang="" sz="1600" smtClean="0">
                <a:solidFill>
                  <a:schemeClr val="bg1"/>
                </a:solidFill>
              </a:rPr>
              <a:t>.</a:t>
            </a:r>
            <a:r>
              <a:rPr lang="es-ES" sz="1600" dirty="0" smtClean="0">
                <a:solidFill>
                  <a:schemeClr val="bg1"/>
                </a:solidFill>
              </a:rPr>
              <a:t> </a:t>
            </a:r>
            <a:r>
              <a:rPr lang="es-ES" sz="1600" dirty="0">
                <a:solidFill>
                  <a:schemeClr val="bg1"/>
                </a:solidFill>
              </a:rPr>
              <a:t>de la Unidad Educativa “Jesús de Nazareth”. De acuerdo a la aplicación del coeficiente de correlación de Pearson el valor es de 0,6846 y un t student de 4,23; entre el ajedrez recreativo y el pensamiento lógico; a partir de análisis estadísticos de la aplicación del test se rechaza la hipótesis nula y se valida la hipótesis alternativa. Evidenciando que puede existir una gran contribución por parte del ajedrez recreativo hacia los estudiantes, en lo que corresponde al mejoramiento del rendimiento académico.</a:t>
            </a:r>
            <a:endParaRPr lang="es-EC" sz="1600" dirty="0">
              <a:solidFill>
                <a:schemeClr val="bg1"/>
              </a:solidFill>
            </a:endParaRPr>
          </a:p>
        </p:txBody>
      </p:sp>
      <p:sp>
        <p:nvSpPr>
          <p:cNvPr id="5" name="4 Rectángulo"/>
          <p:cNvSpPr/>
          <p:nvPr/>
        </p:nvSpPr>
        <p:spPr>
          <a:xfrm>
            <a:off x="179512" y="2708920"/>
            <a:ext cx="8712968" cy="107721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139700">
              <a:schemeClr val="accent6">
                <a:satMod val="175000"/>
                <a:alpha val="40000"/>
              </a:schemeClr>
            </a:glow>
          </a:effectLst>
        </p:spPr>
        <p:txBody>
          <a:bodyPr wrap="square">
            <a:spAutoFit/>
          </a:bodyPr>
          <a:lstStyle/>
          <a:p>
            <a:pPr algn="just"/>
            <a:r>
              <a:rPr lang="es-ES" sz="1600" b="1" dirty="0">
                <a:solidFill>
                  <a:schemeClr val="bg1"/>
                </a:solidFill>
              </a:rPr>
              <a:t>2.-</a:t>
            </a:r>
            <a:r>
              <a:rPr lang="es-ES" sz="1600" dirty="0">
                <a:solidFill>
                  <a:schemeClr val="bg1"/>
                </a:solidFill>
              </a:rPr>
              <a:t> Se determina que, en base al estudio del estado del arte de las variables identificadas; en la que coinciden algunos autores, basado en la teoría y en los análisis de los resultados;   existe una relación directamente proporcional entre el ajedrez recreativo y el pensamiento lógico en los niños y </a:t>
            </a:r>
            <a:r>
              <a:rPr lang="es-ES" sz="1600" dirty="0" smtClean="0">
                <a:solidFill>
                  <a:schemeClr val="bg1"/>
                </a:solidFill>
              </a:rPr>
              <a:t>niñas</a:t>
            </a:r>
            <a:r>
              <a:rPr lang="" sz="1600" smtClean="0">
                <a:solidFill>
                  <a:schemeClr val="bg1"/>
                </a:solidFill>
              </a:rPr>
              <a:t>.</a:t>
            </a:r>
            <a:endParaRPr lang="es-EC" sz="1600" dirty="0">
              <a:solidFill>
                <a:schemeClr val="bg1"/>
              </a:solidFill>
            </a:endParaRPr>
          </a:p>
        </p:txBody>
      </p:sp>
      <p:sp>
        <p:nvSpPr>
          <p:cNvPr id="6" name="5 Rectángulo"/>
          <p:cNvSpPr/>
          <p:nvPr/>
        </p:nvSpPr>
        <p:spPr>
          <a:xfrm>
            <a:off x="179512" y="3928988"/>
            <a:ext cx="8712968" cy="23083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txBody>
          <a:bodyPr wrap="square">
            <a:spAutoFit/>
          </a:bodyPr>
          <a:lstStyle/>
          <a:p>
            <a:pPr algn="just"/>
            <a:r>
              <a:rPr lang="es-ES" sz="1600" b="1" dirty="0">
                <a:solidFill>
                  <a:schemeClr val="bg1"/>
                </a:solidFill>
              </a:rPr>
              <a:t>3.- </a:t>
            </a:r>
            <a:r>
              <a:rPr lang="es-ES" sz="1600" dirty="0">
                <a:solidFill>
                  <a:schemeClr val="bg1"/>
                </a:solidFill>
              </a:rPr>
              <a:t>Se infiere, la siguiente conclusión a partir de las premisas relacionadas con la aplicación del pre test y el post test, en donde se evidencia una mejora significativa casi del </a:t>
            </a:r>
            <a:r>
              <a:rPr lang="es-ES" sz="1600" u="sng" dirty="0">
                <a:solidFill>
                  <a:schemeClr val="bg1"/>
                </a:solidFill>
              </a:rPr>
              <a:t>25%</a:t>
            </a:r>
            <a:r>
              <a:rPr lang="es-ES" sz="1600" dirty="0">
                <a:solidFill>
                  <a:schemeClr val="bg1"/>
                </a:solidFill>
              </a:rPr>
              <a:t> en relación del test inicial con el final, y se observa a través de las dimensiones de la variable dependiente, como verbal, espacial y en menor proporción el razonamiento matemático. De los resultados promedio obtenidos: Pretest Dimensiones: verbal  4,84p, Espacial 5p, matemática 3,63p, sobre la base de 12 preguntas en cada dimensión, Total 13,63p y un porcentaje de 37,87%. Luego del post test se obtiene los siguientes promedios: verbal  8,05p, Espacial 7,26p, matemática 6,89p, sobre la base de 12 preguntas en cada dimensión, Total 22,21p y un porcentaje de 61,70%.  El porcentaje general de incremento está dado por: 61,70% - 37,87% = </a:t>
            </a:r>
            <a:r>
              <a:rPr lang="es-ES" sz="1600" u="sng" dirty="0">
                <a:solidFill>
                  <a:schemeClr val="bg1"/>
                </a:solidFill>
              </a:rPr>
              <a:t>23,83%</a:t>
            </a:r>
            <a:r>
              <a:rPr lang="es-ES" sz="1600" dirty="0">
                <a:solidFill>
                  <a:schemeClr val="bg1"/>
                </a:solidFill>
              </a:rPr>
              <a:t>. </a:t>
            </a:r>
            <a:endParaRPr lang="es-EC" sz="1600" dirty="0">
              <a:solidFill>
                <a:schemeClr val="bg1"/>
              </a:solidFill>
            </a:endParaRPr>
          </a:p>
        </p:txBody>
      </p:sp>
      <p:sp>
        <p:nvSpPr>
          <p:cNvPr id="7" name="6 CuadroTexto"/>
          <p:cNvSpPr txBox="1"/>
          <p:nvPr/>
        </p:nvSpPr>
        <p:spPr>
          <a:xfrm>
            <a:off x="3851920" y="-27384"/>
            <a:ext cx="1656184" cy="338554"/>
          </a:xfrm>
          <a:prstGeom prst="rect">
            <a:avLst/>
          </a:prstGeom>
          <a:noFill/>
        </p:spPr>
        <p:txBody>
          <a:bodyPr wrap="square" rtlCol="0">
            <a:spAutoFit/>
          </a:bodyPr>
          <a:lstStyle/>
          <a:p>
            <a:r>
              <a:rPr lang="" sz="1600" b="1" dirty="0" smtClean="0">
                <a:solidFill>
                  <a:srgbClr val="FFFF00"/>
                </a:solidFill>
                <a:latin typeface="Arial Black" panose="020B0A04020102020204" pitchFamily="34" charset="0"/>
              </a:rPr>
              <a:t>CAPÍTULO </a:t>
            </a:r>
            <a:r>
              <a:rPr lang="" sz="1600" b="1" smtClean="0">
                <a:solidFill>
                  <a:srgbClr val="FFFF00"/>
                </a:solidFill>
                <a:latin typeface="Arial Black" panose="020B0A04020102020204" pitchFamily="34" charset="0"/>
              </a:rPr>
              <a:t>V</a:t>
            </a:r>
            <a:endParaRPr lang="es-EC" sz="1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999874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2492218" y="241484"/>
            <a:ext cx="4023998" cy="52322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800" smtClean="0">
                <a:latin typeface="Algerian" pitchFamily="82" charset="0"/>
              </a:rPr>
              <a:t>RECOMENDACIONES</a:t>
            </a:r>
            <a:endParaRPr lang="es-ES" altLang="es-EC" sz="2800" dirty="0">
              <a:latin typeface="Algerian" pitchFamily="82" charset="0"/>
            </a:endParaRPr>
          </a:p>
        </p:txBody>
      </p:sp>
      <p:sp>
        <p:nvSpPr>
          <p:cNvPr id="4" name="3 Rectángulo"/>
          <p:cNvSpPr/>
          <p:nvPr/>
        </p:nvSpPr>
        <p:spPr>
          <a:xfrm>
            <a:off x="206218" y="814957"/>
            <a:ext cx="8686262" cy="107721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txBody>
          <a:bodyPr wrap="square">
            <a:spAutoFit/>
          </a:bodyPr>
          <a:lstStyle/>
          <a:p>
            <a:pPr algn="just"/>
            <a:r>
              <a:rPr lang="es-ES" sz="1600" b="1" dirty="0">
                <a:solidFill>
                  <a:schemeClr val="bg1"/>
                </a:solidFill>
              </a:rPr>
              <a:t>1.- </a:t>
            </a:r>
            <a:r>
              <a:rPr lang="es-ES" sz="1600" dirty="0">
                <a:solidFill>
                  <a:schemeClr val="bg1"/>
                </a:solidFill>
              </a:rPr>
              <a:t>Implementar una Aula exclusiva para la utilización del juego ciencia del ajedrez y la creación del Club de Ajedrez para el trabajo en extracurriculares. Además realizar el debido trámite a fin de incluir al AJEDREZ en el Pensum de Estudios, para que se trabaje con los niños desde el segundo grado hasta el noveno grado de educación básica.</a:t>
            </a:r>
            <a:endParaRPr lang="es-EC" sz="1600" dirty="0">
              <a:solidFill>
                <a:schemeClr val="bg1"/>
              </a:solidFill>
            </a:endParaRPr>
          </a:p>
        </p:txBody>
      </p:sp>
      <p:sp>
        <p:nvSpPr>
          <p:cNvPr id="5" name="4 Rectángulo"/>
          <p:cNvSpPr/>
          <p:nvPr/>
        </p:nvSpPr>
        <p:spPr>
          <a:xfrm>
            <a:off x="206218" y="2132856"/>
            <a:ext cx="8686262" cy="107721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139700">
              <a:schemeClr val="accent6">
                <a:satMod val="175000"/>
                <a:alpha val="40000"/>
              </a:schemeClr>
            </a:glow>
          </a:effectLst>
        </p:spPr>
        <p:txBody>
          <a:bodyPr wrap="square">
            <a:spAutoFit/>
          </a:bodyPr>
          <a:lstStyle/>
          <a:p>
            <a:pPr algn="just"/>
            <a:r>
              <a:rPr lang="es-ES" sz="1600" b="1" dirty="0" smtClean="0">
                <a:solidFill>
                  <a:schemeClr val="bg1"/>
                </a:solidFill>
              </a:rPr>
              <a:t>2.-</a:t>
            </a:r>
            <a:r>
              <a:rPr lang="es-ES" sz="1600" dirty="0" smtClean="0">
                <a:solidFill>
                  <a:schemeClr val="bg1"/>
                </a:solidFill>
              </a:rPr>
              <a:t> Realizar talleres de Ajedrez Recreativo para los profesores, de esta manera serán conocedores de la efectividad de esta herramienta que ayuda a mejorar procesos cognitivos básicos y procesos cognitivos superiores. Aplicar programas de Ajedrez Recreativo a las diferentes ciencias, como parte de la didáctica que permita obtener un mejor aprendizaje.</a:t>
            </a:r>
            <a:endParaRPr lang="es-EC" sz="1600" dirty="0">
              <a:solidFill>
                <a:schemeClr val="bg1"/>
              </a:solidFill>
            </a:endParaRPr>
          </a:p>
        </p:txBody>
      </p:sp>
      <p:sp>
        <p:nvSpPr>
          <p:cNvPr id="6" name="5 Rectángulo"/>
          <p:cNvSpPr/>
          <p:nvPr/>
        </p:nvSpPr>
        <p:spPr>
          <a:xfrm>
            <a:off x="206218" y="3429000"/>
            <a:ext cx="8686262" cy="132343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txBody>
          <a:bodyPr wrap="square">
            <a:spAutoFit/>
          </a:bodyPr>
          <a:lstStyle/>
          <a:p>
            <a:pPr algn="just"/>
            <a:r>
              <a:rPr lang="es-ES" sz="1600" b="1" dirty="0">
                <a:solidFill>
                  <a:schemeClr val="bg1"/>
                </a:solidFill>
              </a:rPr>
              <a:t>3.-</a:t>
            </a:r>
            <a:r>
              <a:rPr lang="es-ES" sz="1600" dirty="0">
                <a:solidFill>
                  <a:schemeClr val="bg1"/>
                </a:solidFill>
              </a:rPr>
              <a:t> De acuerdo a las conclusiones obtenidas, la dimensión que corresponde a la lógica matemática sigue deficiente, entonces es necesario la aplicación de programas recreativos en la materia de matemáticas,  a fin de que los estudiantes cambien su predisposición con respecto a ésta materia y la encuentren más agradable. Se necesita aumentar la realización de ejercicios matemáticos lógicos recreativos.</a:t>
            </a:r>
            <a:endParaRPr lang="es-EC" sz="1600" dirty="0">
              <a:solidFill>
                <a:schemeClr val="bg1"/>
              </a:solidFill>
            </a:endParaRPr>
          </a:p>
        </p:txBody>
      </p:sp>
      <p:sp>
        <p:nvSpPr>
          <p:cNvPr id="7" name="6 Rectángulo"/>
          <p:cNvSpPr/>
          <p:nvPr/>
        </p:nvSpPr>
        <p:spPr>
          <a:xfrm>
            <a:off x="206218" y="5013176"/>
            <a:ext cx="8686262" cy="107721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effectLst>
            <a:glow rad="228600">
              <a:schemeClr val="accent6">
                <a:satMod val="175000"/>
                <a:alpha val="40000"/>
              </a:schemeClr>
            </a:glow>
          </a:effectLst>
        </p:spPr>
        <p:txBody>
          <a:bodyPr wrap="square">
            <a:spAutoFit/>
          </a:bodyPr>
          <a:lstStyle/>
          <a:p>
            <a:pPr algn="just"/>
            <a:r>
              <a:rPr lang="es-ES" sz="1600" b="1" dirty="0">
                <a:solidFill>
                  <a:schemeClr val="bg1"/>
                </a:solidFill>
              </a:rPr>
              <a:t>4.-</a:t>
            </a:r>
            <a:r>
              <a:rPr lang="es-ES" sz="1600" dirty="0">
                <a:solidFill>
                  <a:schemeClr val="bg1"/>
                </a:solidFill>
              </a:rPr>
              <a:t> Implementar programas de recreación escolar educativa, en la actualidad existen una serie de programas informáticos que podrían ser de mucha ayuda en el desarrollo del pensamiento de los niños, en las áreas de la lógica matemática, verbal y espacial, además de inculcar el buen manejo de valores que le sirven para toda su vida.</a:t>
            </a:r>
            <a:endParaRPr lang="es-EC" sz="1600" dirty="0">
              <a:solidFill>
                <a:schemeClr val="bg1"/>
              </a:solidFill>
            </a:endParaRPr>
          </a:p>
        </p:txBody>
      </p:sp>
    </p:spTree>
    <p:extLst>
      <p:ext uri="{BB962C8B-B14F-4D97-AF65-F5344CB8AC3E}">
        <p14:creationId xmlns:p14="http://schemas.microsoft.com/office/powerpoint/2010/main" val="3747308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2267744" y="241484"/>
            <a:ext cx="4888094" cy="52322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800" dirty="0" smtClean="0">
                <a:latin typeface="Algerian" pitchFamily="82" charset="0"/>
              </a:rPr>
              <a:t>PROPUESTA</a:t>
            </a:r>
            <a:r>
              <a:rPr lang="" altLang="es-EC" sz="2800" smtClean="0">
                <a:latin typeface="Algerian" pitchFamily="82" charset="0"/>
              </a:rPr>
              <a:t> ALTERNATIVA</a:t>
            </a:r>
            <a:endParaRPr lang="es-ES" altLang="es-EC" sz="2800" dirty="0">
              <a:latin typeface="Algerian" pitchFamily="82" charset="0"/>
            </a:endParaRPr>
          </a:p>
        </p:txBody>
      </p:sp>
      <p:sp>
        <p:nvSpPr>
          <p:cNvPr id="4" name="3 CuadroTexto"/>
          <p:cNvSpPr txBox="1"/>
          <p:nvPr/>
        </p:nvSpPr>
        <p:spPr>
          <a:xfrm>
            <a:off x="3851920" y="-27384"/>
            <a:ext cx="1656184" cy="338554"/>
          </a:xfrm>
          <a:prstGeom prst="rect">
            <a:avLst/>
          </a:prstGeom>
          <a:noFill/>
        </p:spPr>
        <p:txBody>
          <a:bodyPr wrap="square" rtlCol="0">
            <a:spAutoFit/>
          </a:bodyPr>
          <a:lstStyle/>
          <a:p>
            <a:r>
              <a:rPr lang="" sz="1600" b="1" dirty="0" smtClean="0">
                <a:solidFill>
                  <a:srgbClr val="FFFF00"/>
                </a:solidFill>
                <a:latin typeface="Arial Black" panose="020B0A04020102020204" pitchFamily="34" charset="0"/>
              </a:rPr>
              <a:t>CAPÍTULO </a:t>
            </a:r>
            <a:r>
              <a:rPr lang="" sz="1600" b="1" smtClean="0">
                <a:solidFill>
                  <a:srgbClr val="FFFF00"/>
                </a:solidFill>
                <a:latin typeface="Arial Black" panose="020B0A04020102020204" pitchFamily="34" charset="0"/>
              </a:rPr>
              <a:t>VI</a:t>
            </a:r>
            <a:endParaRPr lang="es-EC" sz="1600" b="1" dirty="0">
              <a:solidFill>
                <a:srgbClr val="FFFF00"/>
              </a:solidFill>
              <a:latin typeface="Arial Black" panose="020B0A04020102020204" pitchFamily="34" charset="0"/>
            </a:endParaRPr>
          </a:p>
        </p:txBody>
      </p:sp>
      <p:sp>
        <p:nvSpPr>
          <p:cNvPr id="5" name="4 Rectángulo"/>
          <p:cNvSpPr/>
          <p:nvPr/>
        </p:nvSpPr>
        <p:spPr>
          <a:xfrm>
            <a:off x="251520" y="836712"/>
            <a:ext cx="8712968" cy="107721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txBody>
          <a:bodyPr wrap="square">
            <a:spAutoFit/>
          </a:bodyPr>
          <a:lstStyle/>
          <a:p>
            <a:pPr algn="ctr"/>
            <a:r>
              <a:rPr lang="es-ES" sz="1600" dirty="0" smtClean="0">
                <a:solidFill>
                  <a:schemeClr val="bg1"/>
                </a:solidFill>
              </a:rPr>
              <a:t>Implementación </a:t>
            </a:r>
            <a:r>
              <a:rPr lang="es-ES" sz="1600" dirty="0">
                <a:solidFill>
                  <a:schemeClr val="bg1"/>
                </a:solidFill>
              </a:rPr>
              <a:t>de un programa alternativo de Recreación Ajedrecística para mejorar el Pensamiento Lógico de los estudiantes del Séptimo Grado de Educación Básica </a:t>
            </a:r>
            <a:endParaRPr lang="es-EC" sz="1600" dirty="0">
              <a:solidFill>
                <a:schemeClr val="bg1"/>
              </a:solidFill>
            </a:endParaRPr>
          </a:p>
          <a:p>
            <a:pPr algn="ctr"/>
            <a:r>
              <a:rPr lang="es-ES" sz="1600" dirty="0">
                <a:solidFill>
                  <a:schemeClr val="bg1"/>
                </a:solidFill>
              </a:rPr>
              <a:t>de la Unidad Educativa “Jesús de Nazareth” del barrio Chillogallo </a:t>
            </a:r>
            <a:endParaRPr lang="es-EC" sz="1600" dirty="0">
              <a:solidFill>
                <a:schemeClr val="bg1"/>
              </a:solidFill>
            </a:endParaRPr>
          </a:p>
          <a:p>
            <a:pPr algn="ctr"/>
            <a:r>
              <a:rPr lang="es-ES" sz="1600" dirty="0">
                <a:solidFill>
                  <a:schemeClr val="bg1"/>
                </a:solidFill>
              </a:rPr>
              <a:t>de la Ciudad de Quito.</a:t>
            </a:r>
            <a:endParaRPr lang="es-EC" sz="1600" dirty="0">
              <a:solidFill>
                <a:schemeClr val="bg1"/>
              </a:solidFill>
            </a:endParaRPr>
          </a:p>
        </p:txBody>
      </p:sp>
      <p:pic>
        <p:nvPicPr>
          <p:cNvPr id="6" name="20200524_122958_0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1761" y="1913931"/>
            <a:ext cx="6436584" cy="4827438"/>
          </a:xfrm>
          <a:prstGeom prst="rect">
            <a:avLst/>
          </a:prstGeom>
        </p:spPr>
      </p:pic>
    </p:spTree>
    <p:extLst>
      <p:ext uri="{BB962C8B-B14F-4D97-AF65-F5344CB8AC3E}">
        <p14:creationId xmlns:p14="http://schemas.microsoft.com/office/powerpoint/2010/main" val="3747308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9" y="188640"/>
            <a:ext cx="5591347" cy="6146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564904"/>
            <a:ext cx="2390775" cy="2038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5868144" y="188640"/>
            <a:ext cx="2466020" cy="307777"/>
          </a:xfrm>
          <a:prstGeom prst="rect">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Nombres de Personas</a:t>
            </a:r>
            <a:endParaRPr lang="es-EC" sz="1400" b="1" dirty="0">
              <a:solidFill>
                <a:schemeClr val="bg1"/>
              </a:solidFill>
              <a:latin typeface="Arial Black" panose="020B0A04020102020204" pitchFamily="34" charset="0"/>
            </a:endParaRPr>
          </a:p>
        </p:txBody>
      </p:sp>
      <p:sp>
        <p:nvSpPr>
          <p:cNvPr id="6" name="5 CuadroTexto"/>
          <p:cNvSpPr txBox="1"/>
          <p:nvPr/>
        </p:nvSpPr>
        <p:spPr>
          <a:xfrm>
            <a:off x="6084168" y="744959"/>
            <a:ext cx="2511549" cy="30777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Hombres - Mujeres</a:t>
            </a:r>
            <a:endParaRPr lang="es-EC" sz="1400" b="1" dirty="0">
              <a:solidFill>
                <a:schemeClr val="bg1"/>
              </a:solidFill>
              <a:latin typeface="Arial Black" panose="020B0A04020102020204" pitchFamily="34" charset="0"/>
            </a:endParaRPr>
          </a:p>
        </p:txBody>
      </p:sp>
      <p:sp>
        <p:nvSpPr>
          <p:cNvPr id="7" name="6 CuadroTexto"/>
          <p:cNvSpPr txBox="1"/>
          <p:nvPr/>
        </p:nvSpPr>
        <p:spPr>
          <a:xfrm>
            <a:off x="6300192" y="1321023"/>
            <a:ext cx="2511550" cy="307777"/>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Nombres  con A, B, C, D</a:t>
            </a:r>
            <a:endParaRPr lang="es-EC" sz="1400" b="1" dirty="0">
              <a:solidFill>
                <a:schemeClr val="bg1"/>
              </a:solidFill>
              <a:latin typeface="Arial Black" panose="020B0A04020102020204" pitchFamily="34" charset="0"/>
            </a:endParaRPr>
          </a:p>
        </p:txBody>
      </p:sp>
      <p:sp>
        <p:nvSpPr>
          <p:cNvPr id="8" name="7 CuadroTexto"/>
          <p:cNvSpPr txBox="1"/>
          <p:nvPr/>
        </p:nvSpPr>
        <p:spPr>
          <a:xfrm>
            <a:off x="6596954" y="1844824"/>
            <a:ext cx="2511550" cy="307777"/>
          </a:xfrm>
          <a:prstGeom prst="rect">
            <a:avLst/>
          </a:prstGeom>
          <a:solidFill>
            <a:schemeClr val="bg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Apellidos</a:t>
            </a:r>
            <a:endParaRPr lang="es-EC" sz="1400" b="1" dirty="0">
              <a:solidFill>
                <a:schemeClr val="bg1"/>
              </a:solidFill>
              <a:latin typeface="Arial Black" panose="020B0A04020102020204" pitchFamily="34" charset="0"/>
            </a:endParaRPr>
          </a:p>
        </p:txBody>
      </p:sp>
      <p:cxnSp>
        <p:nvCxnSpPr>
          <p:cNvPr id="11" name="10 Conector recto de flecha"/>
          <p:cNvCxnSpPr/>
          <p:nvPr/>
        </p:nvCxnSpPr>
        <p:spPr>
          <a:xfrm flipH="1">
            <a:off x="7524327" y="1092226"/>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H="1">
            <a:off x="7884367" y="1628800"/>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H="1">
            <a:off x="7164288" y="516162"/>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5868144" y="4777407"/>
            <a:ext cx="2466020" cy="307777"/>
          </a:xfrm>
          <a:prstGeom prst="rect">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Nombres de Países</a:t>
            </a:r>
            <a:endParaRPr lang="es-EC" sz="1400" b="1" dirty="0">
              <a:solidFill>
                <a:schemeClr val="bg1"/>
              </a:solidFill>
              <a:latin typeface="Arial Black" panose="020B0A04020102020204" pitchFamily="34" charset="0"/>
            </a:endParaRPr>
          </a:p>
        </p:txBody>
      </p:sp>
      <p:sp>
        <p:nvSpPr>
          <p:cNvPr id="15" name="14 CuadroTexto"/>
          <p:cNvSpPr txBox="1"/>
          <p:nvPr/>
        </p:nvSpPr>
        <p:spPr>
          <a:xfrm>
            <a:off x="6084168" y="5333726"/>
            <a:ext cx="2511549" cy="30777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América, Europa, Asia</a:t>
            </a:r>
            <a:endParaRPr lang="es-EC" sz="1400" b="1" dirty="0">
              <a:solidFill>
                <a:schemeClr val="bg1"/>
              </a:solidFill>
              <a:latin typeface="Arial Black" panose="020B0A04020102020204" pitchFamily="34" charset="0"/>
            </a:endParaRPr>
          </a:p>
        </p:txBody>
      </p:sp>
      <p:sp>
        <p:nvSpPr>
          <p:cNvPr id="16" name="15 CuadroTexto"/>
          <p:cNvSpPr txBox="1"/>
          <p:nvPr/>
        </p:nvSpPr>
        <p:spPr>
          <a:xfrm>
            <a:off x="6300192" y="5909790"/>
            <a:ext cx="2511550" cy="307777"/>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Nombres Ciudades</a:t>
            </a:r>
            <a:endParaRPr lang="es-EC" sz="1400" b="1" dirty="0">
              <a:solidFill>
                <a:schemeClr val="bg1"/>
              </a:solidFill>
              <a:latin typeface="Arial Black" panose="020B0A04020102020204" pitchFamily="34" charset="0"/>
            </a:endParaRPr>
          </a:p>
        </p:txBody>
      </p:sp>
      <p:cxnSp>
        <p:nvCxnSpPr>
          <p:cNvPr id="18" name="17 Conector recto de flecha"/>
          <p:cNvCxnSpPr/>
          <p:nvPr/>
        </p:nvCxnSpPr>
        <p:spPr>
          <a:xfrm flipH="1">
            <a:off x="7524327" y="5680993"/>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H="1">
            <a:off x="7164288" y="5104929"/>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08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908720"/>
            <a:ext cx="8208912" cy="4154984"/>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a:solidFill>
              <a:schemeClr val="tx1"/>
            </a:solidFill>
          </a:ln>
          <a:effectLst>
            <a:glow rad="139700">
              <a:schemeClr val="accent2">
                <a:satMod val="175000"/>
                <a:alpha val="40000"/>
              </a:schemeClr>
            </a:glow>
          </a:effectLst>
        </p:spPr>
        <p:style>
          <a:lnRef idx="0">
            <a:scrgbClr r="0" g="0" b="0"/>
          </a:lnRef>
          <a:fillRef idx="1002">
            <a:schemeClr val="dk2"/>
          </a:fillRef>
          <a:effectRef idx="0">
            <a:scrgbClr r="0" g="0" b="0"/>
          </a:effectRef>
          <a:fontRef idx="major"/>
        </p:style>
        <p:txBody>
          <a:bodyPr wrap="square">
            <a:spAutoFit/>
          </a:bodyPr>
          <a:lstStyle/>
          <a:p>
            <a:pPr algn="ctr"/>
            <a:endParaRPr lang="" sz="2400" b="1" dirty="0" smtClean="0">
              <a:latin typeface="Aharoni" panose="02010803020104030203" pitchFamily="2" charset="-79"/>
              <a:cs typeface="Aharoni" panose="02010803020104030203" pitchFamily="2" charset="-79"/>
            </a:endParaRPr>
          </a:p>
          <a:p>
            <a:pPr algn="ctr"/>
            <a:endParaRPr lang="" sz="2400" b="1" dirty="0" smtClean="0">
              <a:latin typeface="Aharoni" panose="02010803020104030203" pitchFamily="2" charset="-79"/>
              <a:cs typeface="Aharoni" panose="02010803020104030203" pitchFamily="2" charset="-79"/>
            </a:endParaRPr>
          </a:p>
          <a:p>
            <a:pPr algn="ctr"/>
            <a:r>
              <a:rPr lang="es-MX" sz="2400" b="1" dirty="0" smtClean="0">
                <a:latin typeface="Aharoni" panose="02010803020104030203" pitchFamily="2" charset="-79"/>
                <a:cs typeface="Aharoni" panose="02010803020104030203" pitchFamily="2" charset="-79"/>
              </a:rPr>
              <a:t>TEMA:</a:t>
            </a:r>
            <a:endParaRPr lang="" sz="2400" b="1" dirty="0" smtClean="0">
              <a:latin typeface="Aharoni" panose="02010803020104030203" pitchFamily="2" charset="-79"/>
              <a:cs typeface="Aharoni" panose="02010803020104030203" pitchFamily="2" charset="-79"/>
            </a:endParaRPr>
          </a:p>
          <a:p>
            <a:pPr algn="ctr"/>
            <a:endParaRPr lang="" sz="2400" b="1" dirty="0" smtClean="0">
              <a:latin typeface="Aharoni" panose="02010803020104030203" pitchFamily="2" charset="-79"/>
              <a:cs typeface="Aharoni" panose="02010803020104030203" pitchFamily="2" charset="-79"/>
            </a:endParaRPr>
          </a:p>
          <a:p>
            <a:pPr algn="ctr"/>
            <a:endParaRPr lang="" sz="2400" b="1" dirty="0" smtClean="0">
              <a:latin typeface="Aharoni" panose="02010803020104030203" pitchFamily="2" charset="-79"/>
              <a:cs typeface="Aharoni" panose="02010803020104030203" pitchFamily="2" charset="-79"/>
            </a:endParaRPr>
          </a:p>
          <a:p>
            <a:pPr algn="ctr"/>
            <a:r>
              <a:rPr lang="es-MX" sz="2400" b="1" dirty="0" smtClean="0">
                <a:latin typeface="Aharoni" panose="02010803020104030203" pitchFamily="2" charset="-79"/>
                <a:cs typeface="Aharoni" panose="02010803020104030203" pitchFamily="2" charset="-79"/>
              </a:rPr>
              <a:t> </a:t>
            </a:r>
            <a:r>
              <a:rPr lang="es-EC" sz="2400" dirty="0">
                <a:latin typeface="Aharoni" panose="02010803020104030203" pitchFamily="2" charset="-79"/>
                <a:cs typeface="Aharoni" panose="02010803020104030203" pitchFamily="2" charset="-79"/>
              </a:rPr>
              <a:t>“Ajedrez Recreativo para el Desarrollo del Pensamiento Lógico en los estudiantes del Séptimo Grado de </a:t>
            </a:r>
            <a:r>
              <a:rPr lang="es-EC" sz="2400" dirty="0" smtClean="0">
                <a:latin typeface="Aharoni" panose="02010803020104030203" pitchFamily="2" charset="-79"/>
                <a:cs typeface="Aharoni" panose="02010803020104030203" pitchFamily="2" charset="-79"/>
              </a:rPr>
              <a:t> Educación </a:t>
            </a:r>
            <a:r>
              <a:rPr lang="es-EC" sz="2400" dirty="0">
                <a:latin typeface="Aharoni" panose="02010803020104030203" pitchFamily="2" charset="-79"/>
                <a:cs typeface="Aharoni" panose="02010803020104030203" pitchFamily="2" charset="-79"/>
              </a:rPr>
              <a:t>Básica de la Unidad Educativa Jesús de Nazareth</a:t>
            </a:r>
            <a:r>
              <a:rPr lang="es-EC" sz="2400" dirty="0" smtClean="0">
                <a:latin typeface="Aharoni" panose="02010803020104030203" pitchFamily="2" charset="-79"/>
                <a:cs typeface="Aharoni" panose="02010803020104030203" pitchFamily="2" charset="-79"/>
              </a:rPr>
              <a:t>”</a:t>
            </a:r>
            <a:endParaRPr lang="" sz="2400" dirty="0" smtClean="0">
              <a:latin typeface="Aharoni" panose="02010803020104030203" pitchFamily="2" charset="-79"/>
              <a:cs typeface="Aharoni" panose="02010803020104030203" pitchFamily="2" charset="-79"/>
            </a:endParaRPr>
          </a:p>
          <a:p>
            <a:pPr algn="ctr"/>
            <a:endParaRPr lang="" sz="2400" dirty="0" smtClean="0">
              <a:latin typeface="Aharoni" panose="02010803020104030203" pitchFamily="2" charset="-79"/>
              <a:cs typeface="Aharoni" panose="02010803020104030203" pitchFamily="2" charset="-79"/>
            </a:endParaRPr>
          </a:p>
          <a:p>
            <a:pPr algn="ctr"/>
            <a:endParaRPr lang="es-EC" sz="2400" dirty="0">
              <a:latin typeface="Aharoni" panose="02010803020104030203" pitchFamily="2" charset="-79"/>
              <a:cs typeface="Aharoni" panose="02010803020104030203" pitchFamily="2" charset="-79"/>
            </a:endParaRPr>
          </a:p>
        </p:txBody>
      </p:sp>
      <p:pic>
        <p:nvPicPr>
          <p:cNvPr id="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315" y="1124744"/>
            <a:ext cx="1460413" cy="1512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1052736"/>
            <a:ext cx="1440160" cy="1454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116632"/>
            <a:ext cx="5638972" cy="626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451720"/>
            <a:ext cx="23241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5868144" y="188640"/>
            <a:ext cx="2466020" cy="307777"/>
          </a:xfrm>
          <a:prstGeom prst="rect">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Nombres de Animales</a:t>
            </a:r>
            <a:endParaRPr lang="es-EC" sz="1400" b="1" dirty="0">
              <a:solidFill>
                <a:schemeClr val="bg1"/>
              </a:solidFill>
              <a:latin typeface="Arial Black" panose="020B0A04020102020204" pitchFamily="34" charset="0"/>
            </a:endParaRPr>
          </a:p>
        </p:txBody>
      </p:sp>
      <p:sp>
        <p:nvSpPr>
          <p:cNvPr id="6" name="5 CuadroTexto"/>
          <p:cNvSpPr txBox="1"/>
          <p:nvPr/>
        </p:nvSpPr>
        <p:spPr>
          <a:xfrm>
            <a:off x="6084168" y="744959"/>
            <a:ext cx="2511549" cy="30777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Mamíferos, Reptíles, </a:t>
            </a:r>
            <a:endParaRPr lang="es-EC" sz="1400" b="1" dirty="0">
              <a:solidFill>
                <a:schemeClr val="bg1"/>
              </a:solidFill>
              <a:latin typeface="Arial Black" panose="020B0A04020102020204" pitchFamily="34" charset="0"/>
            </a:endParaRPr>
          </a:p>
        </p:txBody>
      </p:sp>
      <p:sp>
        <p:nvSpPr>
          <p:cNvPr id="7" name="6 CuadroTexto"/>
          <p:cNvSpPr txBox="1"/>
          <p:nvPr/>
        </p:nvSpPr>
        <p:spPr>
          <a:xfrm>
            <a:off x="6300192" y="1321023"/>
            <a:ext cx="2511550" cy="307777"/>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Aves</a:t>
            </a:r>
            <a:endParaRPr lang="es-EC" sz="1400" b="1" dirty="0">
              <a:solidFill>
                <a:schemeClr val="bg1"/>
              </a:solidFill>
              <a:latin typeface="Arial Black" panose="020B0A04020102020204" pitchFamily="34" charset="0"/>
            </a:endParaRPr>
          </a:p>
        </p:txBody>
      </p:sp>
      <p:sp>
        <p:nvSpPr>
          <p:cNvPr id="8" name="7 CuadroTexto"/>
          <p:cNvSpPr txBox="1"/>
          <p:nvPr/>
        </p:nvSpPr>
        <p:spPr>
          <a:xfrm>
            <a:off x="6596954" y="1844824"/>
            <a:ext cx="2511550" cy="307777"/>
          </a:xfrm>
          <a:prstGeom prst="rect">
            <a:avLst/>
          </a:prstGeom>
          <a:solidFill>
            <a:schemeClr val="bg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Marinos</a:t>
            </a:r>
            <a:endParaRPr lang="es-EC" sz="1400" b="1" dirty="0">
              <a:solidFill>
                <a:schemeClr val="bg1"/>
              </a:solidFill>
              <a:latin typeface="Arial Black" panose="020B0A04020102020204" pitchFamily="34" charset="0"/>
            </a:endParaRPr>
          </a:p>
        </p:txBody>
      </p:sp>
      <p:cxnSp>
        <p:nvCxnSpPr>
          <p:cNvPr id="9" name="8 Conector recto de flecha"/>
          <p:cNvCxnSpPr/>
          <p:nvPr/>
        </p:nvCxnSpPr>
        <p:spPr>
          <a:xfrm flipH="1">
            <a:off x="7524327" y="1092226"/>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H="1">
            <a:off x="7812359" y="1628800"/>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H="1">
            <a:off x="7164288" y="516162"/>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5868144" y="4705399"/>
            <a:ext cx="2466020" cy="307777"/>
          </a:xfrm>
          <a:prstGeom prst="rect">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Nombres de Montañas</a:t>
            </a:r>
            <a:endParaRPr lang="es-EC" sz="1400" b="1" dirty="0">
              <a:solidFill>
                <a:schemeClr val="bg1"/>
              </a:solidFill>
              <a:latin typeface="Arial Black" panose="020B0A04020102020204" pitchFamily="34" charset="0"/>
            </a:endParaRPr>
          </a:p>
        </p:txBody>
      </p:sp>
      <p:sp>
        <p:nvSpPr>
          <p:cNvPr id="13" name="12 CuadroTexto"/>
          <p:cNvSpPr txBox="1"/>
          <p:nvPr/>
        </p:nvSpPr>
        <p:spPr>
          <a:xfrm>
            <a:off x="6084168" y="5261718"/>
            <a:ext cx="2511549" cy="30777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Ríos - Mares</a:t>
            </a:r>
            <a:endParaRPr lang="es-EC" sz="1400" b="1" dirty="0">
              <a:solidFill>
                <a:schemeClr val="bg1"/>
              </a:solidFill>
              <a:latin typeface="Arial Black" panose="020B0A04020102020204" pitchFamily="34" charset="0"/>
            </a:endParaRPr>
          </a:p>
        </p:txBody>
      </p:sp>
      <p:sp>
        <p:nvSpPr>
          <p:cNvPr id="14" name="13 CuadroTexto"/>
          <p:cNvSpPr txBox="1"/>
          <p:nvPr/>
        </p:nvSpPr>
        <p:spPr>
          <a:xfrm>
            <a:off x="6300192" y="5837782"/>
            <a:ext cx="2511550" cy="307777"/>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Lagos y Lagunas</a:t>
            </a:r>
            <a:endParaRPr lang="es-EC" sz="1400" b="1" dirty="0">
              <a:solidFill>
                <a:schemeClr val="bg1"/>
              </a:solidFill>
              <a:latin typeface="Arial Black" panose="020B0A04020102020204" pitchFamily="34" charset="0"/>
            </a:endParaRPr>
          </a:p>
        </p:txBody>
      </p:sp>
      <p:cxnSp>
        <p:nvCxnSpPr>
          <p:cNvPr id="16" name="15 Conector recto de flecha"/>
          <p:cNvCxnSpPr/>
          <p:nvPr/>
        </p:nvCxnSpPr>
        <p:spPr>
          <a:xfrm flipH="1">
            <a:off x="7524327" y="5608985"/>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H="1">
            <a:off x="7164288" y="5032921"/>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089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 y="188640"/>
            <a:ext cx="5610399" cy="6427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420888"/>
            <a:ext cx="2295525" cy="1990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5868144" y="188640"/>
            <a:ext cx="2466020" cy="307777"/>
          </a:xfrm>
          <a:prstGeom prst="rect">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Matemáticas</a:t>
            </a:r>
            <a:endParaRPr lang="es-EC" sz="1400" b="1" dirty="0">
              <a:solidFill>
                <a:schemeClr val="bg1"/>
              </a:solidFill>
              <a:latin typeface="Arial Black" panose="020B0A04020102020204" pitchFamily="34" charset="0"/>
            </a:endParaRPr>
          </a:p>
        </p:txBody>
      </p:sp>
      <p:sp>
        <p:nvSpPr>
          <p:cNvPr id="13" name="12 CuadroTexto"/>
          <p:cNvSpPr txBox="1"/>
          <p:nvPr/>
        </p:nvSpPr>
        <p:spPr>
          <a:xfrm>
            <a:off x="6084168" y="744959"/>
            <a:ext cx="2511549" cy="30777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Suma . Resta</a:t>
            </a:r>
            <a:endParaRPr lang="es-EC" sz="1400" b="1" dirty="0">
              <a:solidFill>
                <a:schemeClr val="bg1"/>
              </a:solidFill>
              <a:latin typeface="Arial Black" panose="020B0A04020102020204" pitchFamily="34" charset="0"/>
            </a:endParaRPr>
          </a:p>
        </p:txBody>
      </p:sp>
      <p:sp>
        <p:nvSpPr>
          <p:cNvPr id="14" name="13 CuadroTexto"/>
          <p:cNvSpPr txBox="1"/>
          <p:nvPr/>
        </p:nvSpPr>
        <p:spPr>
          <a:xfrm>
            <a:off x="6300192" y="1321023"/>
            <a:ext cx="2511550" cy="307777"/>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Multiplicación, División</a:t>
            </a:r>
            <a:endParaRPr lang="es-EC" sz="1400" b="1" dirty="0">
              <a:solidFill>
                <a:schemeClr val="bg1"/>
              </a:solidFill>
              <a:latin typeface="Arial Black" panose="020B0A04020102020204" pitchFamily="34" charset="0"/>
            </a:endParaRPr>
          </a:p>
        </p:txBody>
      </p:sp>
      <p:sp>
        <p:nvSpPr>
          <p:cNvPr id="15" name="14 CuadroTexto"/>
          <p:cNvSpPr txBox="1"/>
          <p:nvPr/>
        </p:nvSpPr>
        <p:spPr>
          <a:xfrm>
            <a:off x="6596954" y="1844824"/>
            <a:ext cx="2511550" cy="307777"/>
          </a:xfrm>
          <a:prstGeom prst="rect">
            <a:avLst/>
          </a:prstGeom>
          <a:solidFill>
            <a:schemeClr val="bg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Secuencias</a:t>
            </a:r>
            <a:endParaRPr lang="es-EC" sz="1400" b="1" dirty="0">
              <a:solidFill>
                <a:schemeClr val="bg1"/>
              </a:solidFill>
              <a:latin typeface="Arial Black" panose="020B0A04020102020204" pitchFamily="34" charset="0"/>
            </a:endParaRPr>
          </a:p>
        </p:txBody>
      </p:sp>
      <p:cxnSp>
        <p:nvCxnSpPr>
          <p:cNvPr id="16" name="15 Conector recto de flecha"/>
          <p:cNvCxnSpPr/>
          <p:nvPr/>
        </p:nvCxnSpPr>
        <p:spPr>
          <a:xfrm flipH="1">
            <a:off x="7524327" y="1092226"/>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H="1">
            <a:off x="7812359" y="1628800"/>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H="1">
            <a:off x="7164288" y="516162"/>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5868144" y="4633391"/>
            <a:ext cx="2466020" cy="307777"/>
          </a:xfrm>
          <a:prstGeom prst="rect">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 Presidentes</a:t>
            </a:r>
            <a:endParaRPr lang="es-EC" sz="1400" b="1" dirty="0">
              <a:solidFill>
                <a:schemeClr val="bg1"/>
              </a:solidFill>
              <a:latin typeface="Arial Black" panose="020B0A04020102020204" pitchFamily="34" charset="0"/>
            </a:endParaRPr>
          </a:p>
        </p:txBody>
      </p:sp>
      <p:sp>
        <p:nvSpPr>
          <p:cNvPr id="20" name="19 CuadroTexto"/>
          <p:cNvSpPr txBox="1"/>
          <p:nvPr/>
        </p:nvSpPr>
        <p:spPr>
          <a:xfrm>
            <a:off x="6084168" y="5189710"/>
            <a:ext cx="2511549" cy="30777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Colores - Frutas</a:t>
            </a:r>
            <a:endParaRPr lang="es-EC" sz="1400" b="1" dirty="0">
              <a:solidFill>
                <a:schemeClr val="bg1"/>
              </a:solidFill>
              <a:latin typeface="Arial Black" panose="020B0A04020102020204" pitchFamily="34" charset="0"/>
            </a:endParaRPr>
          </a:p>
        </p:txBody>
      </p:sp>
      <p:sp>
        <p:nvSpPr>
          <p:cNvPr id="21" name="20 CuadroTexto"/>
          <p:cNvSpPr txBox="1"/>
          <p:nvPr/>
        </p:nvSpPr>
        <p:spPr>
          <a:xfrm>
            <a:off x="6300192" y="5765774"/>
            <a:ext cx="2511550" cy="307777"/>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Comidas, Películas</a:t>
            </a:r>
            <a:endParaRPr lang="es-EC" sz="1400" b="1" dirty="0">
              <a:solidFill>
                <a:schemeClr val="bg1"/>
              </a:solidFill>
              <a:latin typeface="Arial Black" panose="020B0A04020102020204" pitchFamily="34" charset="0"/>
            </a:endParaRPr>
          </a:p>
        </p:txBody>
      </p:sp>
      <p:cxnSp>
        <p:nvCxnSpPr>
          <p:cNvPr id="23" name="22 Conector recto de flecha"/>
          <p:cNvCxnSpPr/>
          <p:nvPr/>
        </p:nvCxnSpPr>
        <p:spPr>
          <a:xfrm flipH="1">
            <a:off x="7524327" y="5536977"/>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flipH="1">
            <a:off x="7164288" y="4960913"/>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089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04" y="188640"/>
            <a:ext cx="6047694" cy="5895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057" y="2419350"/>
            <a:ext cx="2314575" cy="2019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6372200" y="188640"/>
            <a:ext cx="2466020" cy="307777"/>
          </a:xfrm>
          <a:prstGeom prst="rect">
            <a:avLst/>
          </a:prstGeom>
          <a:gradFill flip="none" rotWithShape="1">
            <a:gsLst>
              <a:gs pos="0">
                <a:srgbClr val="009A46">
                  <a:tint val="66000"/>
                  <a:satMod val="160000"/>
                </a:srgbClr>
              </a:gs>
              <a:gs pos="50000">
                <a:srgbClr val="009A46">
                  <a:tint val="44500"/>
                  <a:satMod val="160000"/>
                </a:srgbClr>
              </a:gs>
              <a:gs pos="100000">
                <a:srgbClr val="009A46">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Nombres Autores</a:t>
            </a:r>
            <a:endParaRPr lang="es-EC" sz="1400" b="1" dirty="0">
              <a:solidFill>
                <a:schemeClr val="bg1"/>
              </a:solidFill>
              <a:latin typeface="Arial Black" panose="020B0A04020102020204" pitchFamily="34" charset="0"/>
            </a:endParaRPr>
          </a:p>
        </p:txBody>
      </p:sp>
      <p:sp>
        <p:nvSpPr>
          <p:cNvPr id="13" name="12 CuadroTexto"/>
          <p:cNvSpPr txBox="1"/>
          <p:nvPr/>
        </p:nvSpPr>
        <p:spPr>
          <a:xfrm>
            <a:off x="6372200" y="744959"/>
            <a:ext cx="2511549" cy="30777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Nombres Libros</a:t>
            </a:r>
            <a:endParaRPr lang="es-EC" sz="1400" b="1" dirty="0">
              <a:solidFill>
                <a:schemeClr val="bg1"/>
              </a:solidFill>
              <a:latin typeface="Arial Black" panose="020B0A04020102020204" pitchFamily="34" charset="0"/>
            </a:endParaRPr>
          </a:p>
        </p:txBody>
      </p:sp>
      <p:cxnSp>
        <p:nvCxnSpPr>
          <p:cNvPr id="18" name="17 Conector recto de flecha"/>
          <p:cNvCxnSpPr/>
          <p:nvPr/>
        </p:nvCxnSpPr>
        <p:spPr>
          <a:xfrm flipH="1">
            <a:off x="7596336" y="548680"/>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6372200" y="1321023"/>
            <a:ext cx="2511549" cy="307777"/>
          </a:xfrm>
          <a:prstGeom prst="rect">
            <a:avLst/>
          </a:prstGeom>
          <a:solidFill>
            <a:schemeClr val="tx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 sz="1400" b="1" smtClean="0">
                <a:solidFill>
                  <a:schemeClr val="bg1"/>
                </a:solidFill>
                <a:latin typeface="Arial Black" panose="020B0A04020102020204" pitchFamily="34" charset="0"/>
              </a:rPr>
              <a:t>Nombres de cosas</a:t>
            </a:r>
            <a:endParaRPr lang="es-EC" sz="1400" b="1" dirty="0">
              <a:solidFill>
                <a:schemeClr val="bg1"/>
              </a:solidFill>
              <a:latin typeface="Arial Black" panose="020B0A04020102020204" pitchFamily="34" charset="0"/>
            </a:endParaRPr>
          </a:p>
        </p:txBody>
      </p:sp>
      <p:cxnSp>
        <p:nvCxnSpPr>
          <p:cNvPr id="20" name="19 Conector recto de flecha"/>
          <p:cNvCxnSpPr/>
          <p:nvPr/>
        </p:nvCxnSpPr>
        <p:spPr>
          <a:xfrm flipH="1">
            <a:off x="7596336" y="1092226"/>
            <a:ext cx="1" cy="24854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08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89" y="2176264"/>
            <a:ext cx="8258175" cy="1828800"/>
          </a:xfrm>
          <a:prstGeom prst="rect">
            <a:avLst/>
          </a:prstGeom>
          <a:solidFill>
            <a:srgbClr val="FFFFFF">
              <a:shade val="85000"/>
            </a:srgbClr>
          </a:solidFill>
          <a:ln w="190500" cap="rnd">
            <a:solidFill>
              <a:srgbClr val="FFFFFF"/>
            </a:solidFill>
          </a:ln>
          <a:effectLst>
            <a:glow rad="139700">
              <a:schemeClr val="accent6">
                <a:satMod val="175000"/>
                <a:alpha val="40000"/>
              </a:schemeClr>
            </a:glow>
            <a:outerShdw blurRad="36195" dist="12700" dir="11400000" algn="tl" rotWithShape="0">
              <a:srgbClr val="000000">
                <a:alpha val="33000"/>
              </a:srgbClr>
            </a:outerShdw>
          </a:effectLst>
          <a:scene3d>
            <a:camera prst="isometricOffAxis1Right"/>
            <a:lightRig rig="soft" dir="t"/>
          </a:scene3d>
          <a:sp3d contourW="12700" prstMaterial="matte">
            <a:bevelT w="63500" h="50800"/>
            <a:contourClr>
              <a:srgbClr val="C0C0C0"/>
            </a:contourClr>
          </a:sp3d>
          <a:extLst/>
        </p:spPr>
      </p:pic>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2000"/>
            <a:ext cx="1584176" cy="1584176"/>
          </a:xfrm>
          <a:prstGeom prst="rect">
            <a:avLst/>
          </a:prstGeom>
        </p:spPr>
      </p:pic>
    </p:spTree>
    <p:extLst>
      <p:ext uri="{BB962C8B-B14F-4D97-AF65-F5344CB8AC3E}">
        <p14:creationId xmlns:p14="http://schemas.microsoft.com/office/powerpoint/2010/main" val="3014640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CuadroTexto"/>
          <p:cNvSpPr txBox="1">
            <a:spLocks noChangeArrowheads="1"/>
          </p:cNvSpPr>
          <p:nvPr/>
        </p:nvSpPr>
        <p:spPr bwMode="auto">
          <a:xfrm>
            <a:off x="1260475" y="692696"/>
            <a:ext cx="6839917" cy="588962"/>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w="9525">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EC" altLang="es-EC" sz="3200" dirty="0">
                <a:latin typeface="Algerian" pitchFamily="82" charset="0"/>
              </a:rPr>
              <a:t>PLANTEAMIENTO DEL PROBLEMA</a:t>
            </a:r>
          </a:p>
        </p:txBody>
      </p:sp>
      <p:sp>
        <p:nvSpPr>
          <p:cNvPr id="4" name="3 CuadroTexto"/>
          <p:cNvSpPr txBox="1">
            <a:spLocks noChangeArrowheads="1"/>
          </p:cNvSpPr>
          <p:nvPr/>
        </p:nvSpPr>
        <p:spPr bwMode="auto">
          <a:xfrm>
            <a:off x="3347220" y="188640"/>
            <a:ext cx="2448916" cy="461665"/>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w="9525">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EC" altLang="es-EC" sz="2400" dirty="0" smtClean="0">
                <a:solidFill>
                  <a:srgbClr val="FFFF00"/>
                </a:solidFill>
                <a:latin typeface="Algerian" pitchFamily="82" charset="0"/>
              </a:rPr>
              <a:t>C</a:t>
            </a:r>
            <a:r>
              <a:rPr lang="" altLang="es-EC" sz="2400" dirty="0" smtClean="0">
                <a:solidFill>
                  <a:srgbClr val="FFFF00"/>
                </a:solidFill>
                <a:latin typeface="Algerian" pitchFamily="82" charset="0"/>
              </a:rPr>
              <a:t>apítulo </a:t>
            </a:r>
            <a:r>
              <a:rPr lang="" altLang="es-EC" sz="2400" smtClean="0">
                <a:solidFill>
                  <a:srgbClr val="FFFF00"/>
                </a:solidFill>
                <a:latin typeface="Algerian" pitchFamily="82" charset="0"/>
              </a:rPr>
              <a:t>i</a:t>
            </a:r>
            <a:endParaRPr lang="es-EC" altLang="es-EC" sz="2400" dirty="0">
              <a:solidFill>
                <a:srgbClr val="FFFF00"/>
              </a:solidFill>
              <a:latin typeface="Algerian" pitchFamily="82" charset="0"/>
            </a:endParaRPr>
          </a:p>
        </p:txBody>
      </p:sp>
      <p:sp>
        <p:nvSpPr>
          <p:cNvPr id="6" name="Text Box 4"/>
          <p:cNvSpPr txBox="1">
            <a:spLocks noChangeArrowheads="1"/>
          </p:cNvSpPr>
          <p:nvPr/>
        </p:nvSpPr>
        <p:spPr bwMode="auto">
          <a:xfrm>
            <a:off x="1258888" y="1340768"/>
            <a:ext cx="1152525" cy="366713"/>
          </a:xfrm>
          <a:prstGeom prst="rect">
            <a:avLst/>
          </a:prstGeom>
          <a:solidFill>
            <a:srgbClr val="4BB550"/>
          </a:solidFill>
          <a:ln w="9525">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C" altLang="es-EC" b="1" dirty="0"/>
              <a:t>MACRO</a:t>
            </a:r>
            <a:endParaRPr lang="es-ES" altLang="es-EC" b="1" dirty="0"/>
          </a:p>
        </p:txBody>
      </p:sp>
      <p:sp>
        <p:nvSpPr>
          <p:cNvPr id="7" name="Text Box 7"/>
          <p:cNvSpPr txBox="1">
            <a:spLocks noChangeArrowheads="1"/>
          </p:cNvSpPr>
          <p:nvPr/>
        </p:nvSpPr>
        <p:spPr bwMode="auto">
          <a:xfrm>
            <a:off x="6948264" y="1838151"/>
            <a:ext cx="1152525" cy="366713"/>
          </a:xfrm>
          <a:prstGeom prst="rect">
            <a:avLst/>
          </a:prstGeom>
          <a:solidFill>
            <a:srgbClr val="4BB550"/>
          </a:solidFill>
          <a:ln w="9525">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C" altLang="es-EC" b="1" dirty="0"/>
              <a:t>MESO</a:t>
            </a:r>
            <a:endParaRPr lang="es-ES" altLang="es-EC" b="1" dirty="0"/>
          </a:p>
        </p:txBody>
      </p:sp>
      <p:sp>
        <p:nvSpPr>
          <p:cNvPr id="8" name="Text Box 8"/>
          <p:cNvSpPr txBox="1">
            <a:spLocks noChangeArrowheads="1"/>
          </p:cNvSpPr>
          <p:nvPr/>
        </p:nvSpPr>
        <p:spPr bwMode="auto">
          <a:xfrm>
            <a:off x="4140200" y="4149080"/>
            <a:ext cx="1152525" cy="366712"/>
          </a:xfrm>
          <a:prstGeom prst="rect">
            <a:avLst/>
          </a:prstGeom>
          <a:solidFill>
            <a:srgbClr val="4BB550"/>
          </a:solidFill>
          <a:ln w="9525">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C" altLang="es-EC" b="1" dirty="0"/>
              <a:t>MICRO</a:t>
            </a:r>
            <a:endParaRPr lang="es-ES" altLang="es-EC" b="1" dirty="0"/>
          </a:p>
        </p:txBody>
      </p:sp>
      <p:sp>
        <p:nvSpPr>
          <p:cNvPr id="9" name="Text Box 9"/>
          <p:cNvSpPr txBox="1">
            <a:spLocks noChangeArrowheads="1"/>
          </p:cNvSpPr>
          <p:nvPr/>
        </p:nvSpPr>
        <p:spPr bwMode="auto">
          <a:xfrm>
            <a:off x="395536" y="1772816"/>
            <a:ext cx="2951684" cy="161582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9525">
            <a:solidFill>
              <a:schemeClr val="accent1">
                <a:lumMod val="75000"/>
              </a:schemeClr>
            </a:solidFill>
            <a:miter lim="800000"/>
            <a:headEnd/>
            <a:tailEnd/>
          </a:ln>
          <a:effectLst>
            <a:glow rad="139700">
              <a:schemeClr val="accent2">
                <a:satMod val="175000"/>
                <a:alpha val="40000"/>
              </a:schemeClr>
            </a:glow>
          </a:effectLst>
          <a:extLst/>
        </p:spPr>
        <p:txBody>
          <a:bodyPr wrap="square">
            <a:spAutoFit/>
          </a:bodyPr>
          <a:lstStyle/>
          <a:p>
            <a:pPr algn="ctr">
              <a:spcBef>
                <a:spcPct val="50000"/>
              </a:spcBef>
            </a:pPr>
            <a:r>
              <a:rPr lang="es-EC" altLang="es-EC" b="1" dirty="0">
                <a:solidFill>
                  <a:schemeClr val="bg1"/>
                </a:solidFill>
                <a:latin typeface="Arial Black" panose="020B0A04020102020204" pitchFamily="34" charset="0"/>
                <a:cs typeface="Aharoni" panose="02010803020104030203" pitchFamily="2" charset="-79"/>
              </a:rPr>
              <a:t>AMÉRICA LATINA</a:t>
            </a:r>
          </a:p>
          <a:p>
            <a:pPr algn="ctr">
              <a:spcBef>
                <a:spcPct val="50000"/>
              </a:spcBef>
            </a:pPr>
            <a:r>
              <a:rPr lang="es-EC" altLang="es-EC" b="1" dirty="0" smtClean="0">
                <a:solidFill>
                  <a:schemeClr val="bg1"/>
                </a:solidFill>
                <a:latin typeface="Arial Black" panose="020B0A04020102020204" pitchFamily="34" charset="0"/>
                <a:cs typeface="Aharoni" panose="02010803020104030203" pitchFamily="2" charset="-79"/>
              </a:rPr>
              <a:t>UNESCO</a:t>
            </a:r>
            <a:r>
              <a:rPr lang="" altLang="es-EC" b="1" smtClean="0">
                <a:solidFill>
                  <a:schemeClr val="bg1"/>
                </a:solidFill>
                <a:latin typeface="Arial Black" panose="020B0A04020102020204" pitchFamily="34" charset="0"/>
                <a:cs typeface="Aharoni" panose="02010803020104030203" pitchFamily="2" charset="-79"/>
              </a:rPr>
              <a:t> 200M</a:t>
            </a:r>
            <a:endParaRPr lang="es-EC" altLang="es-EC" b="1" dirty="0">
              <a:solidFill>
                <a:schemeClr val="bg1"/>
              </a:solidFill>
              <a:latin typeface="Arial Black" panose="020B0A04020102020204" pitchFamily="34" charset="0"/>
              <a:cs typeface="Aharoni" panose="02010803020104030203" pitchFamily="2" charset="-79"/>
            </a:endParaRPr>
          </a:p>
          <a:p>
            <a:pPr algn="ctr">
              <a:spcBef>
                <a:spcPct val="50000"/>
              </a:spcBef>
            </a:pPr>
            <a:r>
              <a:rPr lang="es-EC" altLang="es-EC" b="1" dirty="0">
                <a:solidFill>
                  <a:schemeClr val="bg1"/>
                </a:solidFill>
                <a:latin typeface="Arial Black" panose="020B0A04020102020204" pitchFamily="34" charset="0"/>
                <a:cs typeface="Aharoni" panose="02010803020104030203" pitchFamily="2" charset="-79"/>
              </a:rPr>
              <a:t>35M  </a:t>
            </a:r>
            <a:r>
              <a:rPr lang="es-EC" altLang="es-EC" b="1" dirty="0" smtClean="0">
                <a:solidFill>
                  <a:schemeClr val="bg1"/>
                </a:solidFill>
                <a:latin typeface="Arial Black" panose="020B0A04020102020204" pitchFamily="34" charset="0"/>
                <a:cs typeface="Aharoni" panose="02010803020104030203" pitchFamily="2" charset="-79"/>
              </a:rPr>
              <a:t>Lectura</a:t>
            </a:r>
            <a:r>
              <a:rPr lang="" altLang="es-EC" b="1" smtClean="0">
                <a:solidFill>
                  <a:schemeClr val="bg1"/>
                </a:solidFill>
                <a:latin typeface="Arial Black" panose="020B0A04020102020204" pitchFamily="34" charset="0"/>
                <a:cs typeface="Aharoni" panose="02010803020104030203" pitchFamily="2" charset="-79"/>
              </a:rPr>
              <a:t> 17,5%</a:t>
            </a:r>
            <a:endParaRPr lang="es-EC" altLang="es-EC" b="1" dirty="0">
              <a:solidFill>
                <a:schemeClr val="bg1"/>
              </a:solidFill>
              <a:latin typeface="Arial Black" panose="020B0A04020102020204" pitchFamily="34" charset="0"/>
              <a:cs typeface="Aharoni" panose="02010803020104030203" pitchFamily="2" charset="-79"/>
            </a:endParaRPr>
          </a:p>
          <a:p>
            <a:pPr algn="ctr">
              <a:spcBef>
                <a:spcPct val="50000"/>
              </a:spcBef>
            </a:pPr>
            <a:r>
              <a:rPr lang="es-EC" altLang="es-EC" b="1" dirty="0">
                <a:solidFill>
                  <a:schemeClr val="bg1"/>
                </a:solidFill>
                <a:latin typeface="Arial Black" panose="020B0A04020102020204" pitchFamily="34" charset="0"/>
                <a:cs typeface="Aharoni" panose="02010803020104030203" pitchFamily="2" charset="-79"/>
              </a:rPr>
              <a:t>50M </a:t>
            </a:r>
            <a:r>
              <a:rPr lang="es-EC" altLang="es-EC" b="1" dirty="0" smtClean="0">
                <a:solidFill>
                  <a:schemeClr val="bg1"/>
                </a:solidFill>
                <a:latin typeface="Arial Black" panose="020B0A04020102020204" pitchFamily="34" charset="0"/>
                <a:cs typeface="Aharoni" panose="02010803020104030203" pitchFamily="2" charset="-79"/>
              </a:rPr>
              <a:t>Matemática</a:t>
            </a:r>
            <a:r>
              <a:rPr lang="" altLang="es-EC" b="1" smtClean="0">
                <a:solidFill>
                  <a:schemeClr val="bg1"/>
                </a:solidFill>
                <a:latin typeface="Arial Black" panose="020B0A04020102020204" pitchFamily="34" charset="0"/>
                <a:cs typeface="Aharoni" panose="02010803020104030203" pitchFamily="2" charset="-79"/>
              </a:rPr>
              <a:t> 25%</a:t>
            </a:r>
            <a:endParaRPr lang="es-ES" altLang="es-EC" b="1" dirty="0">
              <a:solidFill>
                <a:schemeClr val="bg1"/>
              </a:solidFill>
              <a:latin typeface="Arial Black" panose="020B0A04020102020204" pitchFamily="34" charset="0"/>
              <a:cs typeface="Aharoni" panose="02010803020104030203" pitchFamily="2" charset="-79"/>
            </a:endParaRPr>
          </a:p>
        </p:txBody>
      </p:sp>
      <p:sp>
        <p:nvSpPr>
          <p:cNvPr id="10" name="Text Box 10"/>
          <p:cNvSpPr txBox="1">
            <a:spLocks noChangeArrowheads="1"/>
          </p:cNvSpPr>
          <p:nvPr/>
        </p:nvSpPr>
        <p:spPr bwMode="auto">
          <a:xfrm>
            <a:off x="5436096" y="2312665"/>
            <a:ext cx="3456385" cy="147732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9525">
            <a:solidFill>
              <a:schemeClr val="accent1">
                <a:lumMod val="75000"/>
              </a:schemeClr>
            </a:solidFill>
            <a:miter lim="800000"/>
            <a:headEnd/>
            <a:tailEnd/>
          </a:ln>
          <a:effectLst>
            <a:glow rad="139700">
              <a:schemeClr val="accent2">
                <a:satMod val="175000"/>
                <a:alpha val="40000"/>
              </a:schemeClr>
            </a:glow>
          </a:effectLst>
          <a:extLst/>
        </p:spPr>
        <p:txBody>
          <a:bodyPr wrap="square">
            <a:spAutoFit/>
          </a:bodyPr>
          <a:lstStyle/>
          <a:p>
            <a:pPr algn="ctr">
              <a:spcBef>
                <a:spcPct val="50000"/>
              </a:spcBef>
            </a:pPr>
            <a:r>
              <a:rPr lang="es-EC" altLang="es-EC" b="1" dirty="0">
                <a:solidFill>
                  <a:schemeClr val="bg1"/>
                </a:solidFill>
                <a:latin typeface="Arial Black" panose="020B0A04020102020204" pitchFamily="34" charset="0"/>
                <a:cs typeface="Aharoni" panose="02010803020104030203" pitchFamily="2" charset="-79"/>
              </a:rPr>
              <a:t>Laboratorio Latinoamericano ECE</a:t>
            </a:r>
          </a:p>
          <a:p>
            <a:pPr algn="ctr">
              <a:spcBef>
                <a:spcPct val="50000"/>
              </a:spcBef>
            </a:pPr>
            <a:r>
              <a:rPr lang="es-EC" altLang="es-EC" b="1" dirty="0">
                <a:solidFill>
                  <a:schemeClr val="bg1"/>
                </a:solidFill>
                <a:latin typeface="Arial Black" panose="020B0A04020102020204" pitchFamily="34" charset="0"/>
                <a:cs typeface="Aharoni" panose="02010803020104030203" pitchFamily="2" charset="-79"/>
              </a:rPr>
              <a:t>2do Estudio </a:t>
            </a:r>
            <a:r>
              <a:rPr lang="es-EC" altLang="es-EC" b="1" dirty="0" smtClean="0">
                <a:solidFill>
                  <a:schemeClr val="bg1"/>
                </a:solidFill>
                <a:latin typeface="Arial Black" panose="020B0A04020102020204" pitchFamily="34" charset="0"/>
                <a:cs typeface="Aharoni" panose="02010803020104030203" pitchFamily="2" charset="-79"/>
              </a:rPr>
              <a:t> </a:t>
            </a:r>
            <a:r>
              <a:rPr lang="es-EC" altLang="es-EC" b="1" dirty="0">
                <a:solidFill>
                  <a:schemeClr val="bg1"/>
                </a:solidFill>
                <a:latin typeface="Arial Black" panose="020B0A04020102020204" pitchFamily="34" charset="0"/>
                <a:cs typeface="Aharoni" panose="02010803020104030203" pitchFamily="2" charset="-79"/>
              </a:rPr>
              <a:t>SERCE</a:t>
            </a:r>
          </a:p>
          <a:p>
            <a:pPr algn="ctr">
              <a:spcBef>
                <a:spcPct val="50000"/>
              </a:spcBef>
            </a:pPr>
            <a:r>
              <a:rPr lang="es-EC" altLang="es-EC" b="1" dirty="0">
                <a:solidFill>
                  <a:schemeClr val="bg1"/>
                </a:solidFill>
                <a:latin typeface="Arial Black" panose="020B0A04020102020204" pitchFamily="34" charset="0"/>
                <a:cs typeface="Aharoni" panose="02010803020104030203" pitchFamily="2" charset="-79"/>
              </a:rPr>
              <a:t>3er Estudio </a:t>
            </a:r>
            <a:r>
              <a:rPr lang="" altLang="es-EC" b="1" smtClean="0">
                <a:solidFill>
                  <a:schemeClr val="bg1"/>
                </a:solidFill>
                <a:latin typeface="Arial Black" panose="020B0A04020102020204" pitchFamily="34" charset="0"/>
                <a:cs typeface="Aharoni" panose="02010803020104030203" pitchFamily="2" charset="-79"/>
              </a:rPr>
              <a:t> </a:t>
            </a:r>
            <a:r>
              <a:rPr lang="es-EC" altLang="es-EC" b="1" dirty="0" smtClean="0">
                <a:solidFill>
                  <a:schemeClr val="bg1"/>
                </a:solidFill>
                <a:latin typeface="Arial Black" panose="020B0A04020102020204" pitchFamily="34" charset="0"/>
                <a:cs typeface="Aharoni" panose="02010803020104030203" pitchFamily="2" charset="-79"/>
              </a:rPr>
              <a:t>TERCE</a:t>
            </a:r>
            <a:r>
              <a:rPr lang="" altLang="es-EC" b="1" smtClean="0">
                <a:solidFill>
                  <a:schemeClr val="bg1"/>
                </a:solidFill>
                <a:latin typeface="Arial Black" panose="020B0A04020102020204" pitchFamily="34" charset="0"/>
                <a:cs typeface="Aharoni" panose="02010803020104030203" pitchFamily="2" charset="-79"/>
              </a:rPr>
              <a:t> 2011</a:t>
            </a:r>
            <a:endParaRPr lang="es-ES" altLang="es-EC" b="1" dirty="0">
              <a:solidFill>
                <a:schemeClr val="bg1"/>
              </a:solidFill>
              <a:latin typeface="Arial Black" panose="020B0A04020102020204" pitchFamily="34" charset="0"/>
              <a:cs typeface="Aharoni" panose="02010803020104030203" pitchFamily="2" charset="-79"/>
            </a:endParaRPr>
          </a:p>
        </p:txBody>
      </p:sp>
      <p:sp>
        <p:nvSpPr>
          <p:cNvPr id="16" name="Text Box 12"/>
          <p:cNvSpPr txBox="1">
            <a:spLocks noChangeArrowheads="1"/>
          </p:cNvSpPr>
          <p:nvPr/>
        </p:nvSpPr>
        <p:spPr bwMode="auto">
          <a:xfrm>
            <a:off x="539750" y="4653136"/>
            <a:ext cx="8208963" cy="156966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9525">
            <a:solidFill>
              <a:schemeClr val="accent1">
                <a:lumMod val="75000"/>
              </a:schemeClr>
            </a:solidFill>
            <a:miter lim="800000"/>
            <a:headEnd/>
            <a:tailEnd/>
          </a:ln>
          <a:effectLst>
            <a:glow rad="139700">
              <a:schemeClr val="accent2">
                <a:satMod val="175000"/>
                <a:alpha val="40000"/>
              </a:schemeClr>
            </a:glow>
          </a:effectLst>
          <a:extLst/>
        </p:spPr>
        <p:txBody>
          <a:bodyPr>
            <a:spAutoFit/>
          </a:bodyPr>
          <a:lstStyle/>
          <a:p>
            <a:pPr algn="ctr">
              <a:spcBef>
                <a:spcPct val="50000"/>
              </a:spcBef>
            </a:pPr>
            <a:r>
              <a:rPr lang="es-EC" altLang="es-EC" sz="2400" b="1" dirty="0">
                <a:solidFill>
                  <a:schemeClr val="bg1"/>
                </a:solidFill>
                <a:latin typeface="Arial Black" panose="020B0A04020102020204" pitchFamily="34" charset="0"/>
              </a:rPr>
              <a:t>El bajo Rendimiento Escolar de los estudiantes del </a:t>
            </a:r>
            <a:r>
              <a:rPr lang="es-EC" altLang="es-EC" sz="2400" b="1" dirty="0" smtClean="0">
                <a:solidFill>
                  <a:schemeClr val="bg1"/>
                </a:solidFill>
                <a:latin typeface="Arial Black" panose="020B0A04020102020204" pitchFamily="34" charset="0"/>
              </a:rPr>
              <a:t>s</a:t>
            </a:r>
            <a:r>
              <a:rPr lang="" altLang="es-EC" sz="2400" b="1" dirty="0" smtClean="0">
                <a:solidFill>
                  <a:schemeClr val="bg1"/>
                </a:solidFill>
                <a:latin typeface="Arial Black" panose="020B0A04020102020204" pitchFamily="34" charset="0"/>
              </a:rPr>
              <a:t>éptimo</a:t>
            </a:r>
            <a:r>
              <a:rPr lang="es-EC" altLang="es-EC" sz="2400" b="1" dirty="0" smtClean="0">
                <a:solidFill>
                  <a:schemeClr val="bg1"/>
                </a:solidFill>
                <a:latin typeface="Arial Black" panose="020B0A04020102020204" pitchFamily="34" charset="0"/>
              </a:rPr>
              <a:t> </a:t>
            </a:r>
            <a:r>
              <a:rPr lang="es-EC" altLang="es-EC" sz="2400" b="1" dirty="0">
                <a:solidFill>
                  <a:schemeClr val="bg1"/>
                </a:solidFill>
                <a:latin typeface="Arial Black" panose="020B0A04020102020204" pitchFamily="34" charset="0"/>
              </a:rPr>
              <a:t>grado de Educación Básica </a:t>
            </a:r>
            <a:r>
              <a:rPr lang="" altLang="es-EC" sz="2400" b="1" dirty="0" smtClean="0">
                <a:solidFill>
                  <a:schemeClr val="bg1"/>
                </a:solidFill>
                <a:latin typeface="Arial Black" panose="020B0A04020102020204" pitchFamily="34" charset="0"/>
              </a:rPr>
              <a:t>año lectivo 2018 </a:t>
            </a:r>
            <a:r>
              <a:rPr lang="es-EC" altLang="es-EC" sz="2400" b="1" dirty="0" smtClean="0">
                <a:solidFill>
                  <a:schemeClr val="bg1"/>
                </a:solidFill>
                <a:latin typeface="Arial Black" panose="020B0A04020102020204" pitchFamily="34" charset="0"/>
              </a:rPr>
              <a:t>–</a:t>
            </a:r>
            <a:r>
              <a:rPr lang="" altLang="es-EC" sz="2400" b="1" dirty="0" smtClean="0">
                <a:solidFill>
                  <a:schemeClr val="bg1"/>
                </a:solidFill>
                <a:latin typeface="Arial Black" panose="020B0A04020102020204" pitchFamily="34" charset="0"/>
              </a:rPr>
              <a:t> 2019, 14% dominan y 86</a:t>
            </a:r>
            <a:r>
              <a:rPr lang="" altLang="es-EC" sz="2400" b="1" smtClean="0">
                <a:solidFill>
                  <a:schemeClr val="bg1"/>
                </a:solidFill>
                <a:latin typeface="Arial Black" panose="020B0A04020102020204" pitchFamily="34" charset="0"/>
              </a:rPr>
              <a:t>%</a:t>
            </a:r>
            <a:r>
              <a:rPr lang="" altLang="es-EC" sz="2400" b="1" dirty="0" smtClean="0">
                <a:solidFill>
                  <a:schemeClr val="bg1"/>
                </a:solidFill>
                <a:latin typeface="Arial Black" panose="020B0A04020102020204" pitchFamily="34" charset="0"/>
              </a:rPr>
              <a:t> alcanzan: promedio 8,23.</a:t>
            </a:r>
            <a:r>
              <a:rPr lang="es-EC" altLang="es-EC" sz="2400" b="1" dirty="0" smtClean="0">
                <a:solidFill>
                  <a:schemeClr val="bg1"/>
                </a:solidFill>
                <a:latin typeface="Arial Black" panose="020B0A04020102020204" pitchFamily="34" charset="0"/>
              </a:rPr>
              <a:t> </a:t>
            </a:r>
            <a:endParaRPr lang="es-ES" altLang="es-EC" sz="2400" b="1" dirty="0">
              <a:solidFill>
                <a:schemeClr val="bg1"/>
              </a:solidFill>
              <a:latin typeface="Arial Black" panose="020B0A04020102020204" pitchFamily="34" charset="0"/>
            </a:endParaRPr>
          </a:p>
        </p:txBody>
      </p:sp>
      <p:sp>
        <p:nvSpPr>
          <p:cNvPr id="17" name="16 CuadroTexto"/>
          <p:cNvSpPr txBox="1"/>
          <p:nvPr/>
        </p:nvSpPr>
        <p:spPr>
          <a:xfrm>
            <a:off x="6084689" y="4293096"/>
            <a:ext cx="2664024" cy="369332"/>
          </a:xfrm>
          <a:prstGeom prst="rect">
            <a:avLst/>
          </a:prstGeom>
          <a:noFill/>
        </p:spPr>
        <p:txBody>
          <a:bodyPr wrap="square" rtlCol="0">
            <a:spAutoFit/>
          </a:bodyPr>
          <a:lstStyle/>
          <a:p>
            <a:r>
              <a:rPr lang="" dirty="0" smtClean="0">
                <a:solidFill>
                  <a:schemeClr val="bg1"/>
                </a:solidFill>
              </a:rPr>
              <a:t>Año Lectivo 2018-2019 </a:t>
            </a:r>
            <a:endParaRPr lang="es-EC" dirty="0">
              <a:solidFill>
                <a:schemeClr val="bg1"/>
              </a:solidFill>
            </a:endParaRPr>
          </a:p>
        </p:txBody>
      </p:sp>
      <p:sp>
        <p:nvSpPr>
          <p:cNvPr id="20" name="19 Flecha derecha"/>
          <p:cNvSpPr/>
          <p:nvPr/>
        </p:nvSpPr>
        <p:spPr>
          <a:xfrm>
            <a:off x="3635896" y="2420888"/>
            <a:ext cx="1656184" cy="648072"/>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Flecha abajo"/>
          <p:cNvSpPr/>
          <p:nvPr/>
        </p:nvSpPr>
        <p:spPr>
          <a:xfrm>
            <a:off x="7380287" y="3813833"/>
            <a:ext cx="576089" cy="551271"/>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31 Rectángulo"/>
          <p:cNvSpPr/>
          <p:nvPr/>
        </p:nvSpPr>
        <p:spPr>
          <a:xfrm flipH="1">
            <a:off x="2267744" y="2438400"/>
            <a:ext cx="4176464" cy="1006584"/>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28575">
            <a:solidFill>
              <a:schemeClr val="bg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b="1" dirty="0" smtClean="0">
                <a:solidFill>
                  <a:schemeClr val="bg1"/>
                </a:solidFill>
                <a:latin typeface="Times New Roman" panose="02020603050405020304" pitchFamily="18" charset="0"/>
                <a:cs typeface="Times New Roman" panose="02020603050405020304" pitchFamily="18" charset="0"/>
              </a:rPr>
              <a:t>Falta de </a:t>
            </a:r>
            <a:r>
              <a:rPr lang="" sz="1600" b="1" smtClean="0">
                <a:solidFill>
                  <a:schemeClr val="bg1"/>
                </a:solidFill>
                <a:latin typeface="Times New Roman" panose="02020603050405020304" pitchFamily="18" charset="0"/>
                <a:cs typeface="Times New Roman" panose="02020603050405020304" pitchFamily="18" charset="0"/>
              </a:rPr>
              <a:t>D</a:t>
            </a:r>
            <a:r>
              <a:rPr lang="" sz="1600" b="1" dirty="0" smtClean="0">
                <a:solidFill>
                  <a:schemeClr val="bg1"/>
                </a:solidFill>
                <a:latin typeface="Times New Roman" panose="02020603050405020304" pitchFamily="18" charset="0"/>
                <a:cs typeface="Times New Roman" panose="02020603050405020304" pitchFamily="18" charset="0"/>
              </a:rPr>
              <a:t>esarrollo del </a:t>
            </a:r>
            <a:r>
              <a:rPr lang="" sz="1600" b="1" smtClean="0">
                <a:solidFill>
                  <a:schemeClr val="bg1"/>
                </a:solidFill>
                <a:latin typeface="Times New Roman" panose="02020603050405020304" pitchFamily="18" charset="0"/>
                <a:cs typeface="Times New Roman" panose="02020603050405020304" pitchFamily="18" charset="0"/>
              </a:rPr>
              <a:t>P</a:t>
            </a:r>
            <a:r>
              <a:rPr lang="" sz="1600" b="1" dirty="0" smtClean="0">
                <a:solidFill>
                  <a:schemeClr val="bg1"/>
                </a:solidFill>
                <a:latin typeface="Times New Roman" panose="02020603050405020304" pitchFamily="18" charset="0"/>
                <a:cs typeface="Times New Roman" panose="02020603050405020304" pitchFamily="18" charset="0"/>
              </a:rPr>
              <a:t>ensamiento </a:t>
            </a:r>
            <a:r>
              <a:rPr lang="" sz="1600" b="1" smtClean="0">
                <a:solidFill>
                  <a:schemeClr val="bg1"/>
                </a:solidFill>
                <a:latin typeface="Times New Roman" panose="02020603050405020304" pitchFamily="18" charset="0"/>
                <a:cs typeface="Times New Roman" panose="02020603050405020304" pitchFamily="18" charset="0"/>
              </a:rPr>
              <a:t>L</a:t>
            </a:r>
            <a:r>
              <a:rPr lang="" sz="1600" b="1" dirty="0" smtClean="0">
                <a:solidFill>
                  <a:schemeClr val="bg1"/>
                </a:solidFill>
                <a:latin typeface="Times New Roman" panose="02020603050405020304" pitchFamily="18" charset="0"/>
                <a:cs typeface="Times New Roman" panose="02020603050405020304" pitchFamily="18" charset="0"/>
              </a:rPr>
              <a:t>ógico en los estudiantes del séptimo grado de educación básica de la U. E. “Jesús de Nazareth”</a:t>
            </a:r>
            <a:endParaRPr lang="es-EC" sz="1600" b="1" dirty="0">
              <a:solidFill>
                <a:schemeClr val="bg1"/>
              </a:solidFill>
              <a:latin typeface="Times New Roman" panose="02020603050405020304" pitchFamily="18" charset="0"/>
              <a:cs typeface="Times New Roman" panose="02020603050405020304" pitchFamily="18" charset="0"/>
            </a:endParaRPr>
          </a:p>
        </p:txBody>
      </p:sp>
      <p:sp>
        <p:nvSpPr>
          <p:cNvPr id="35" name="34 CuadroTexto"/>
          <p:cNvSpPr txBox="1"/>
          <p:nvPr/>
        </p:nvSpPr>
        <p:spPr>
          <a:xfrm>
            <a:off x="971600" y="2420888"/>
            <a:ext cx="936104" cy="33855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tx1"/>
            </a:solidFill>
          </a:ln>
          <a:effectLst>
            <a:glow rad="101600">
              <a:schemeClr val="accent2">
                <a:satMod val="175000"/>
                <a:alpha val="40000"/>
              </a:schemeClr>
            </a:glow>
          </a:effectLst>
        </p:spPr>
        <p:txBody>
          <a:bodyPr wrap="square" rtlCol="0">
            <a:spAutoFit/>
          </a:bodyPr>
          <a:lstStyle/>
          <a:p>
            <a:r>
              <a:rPr lang="" sz="1600" smtClean="0">
                <a:solidFill>
                  <a:schemeClr val="bg1"/>
                </a:solidFill>
                <a:latin typeface="Times New Roman" panose="02020603050405020304" pitchFamily="18" charset="0"/>
                <a:cs typeface="Times New Roman" panose="02020603050405020304" pitchFamily="18" charset="0"/>
              </a:rPr>
              <a:t>Efectos</a:t>
            </a:r>
            <a:endParaRPr lang="es-EC" sz="1600" dirty="0">
              <a:solidFill>
                <a:schemeClr val="bg1"/>
              </a:solidFill>
              <a:latin typeface="Times New Roman" panose="02020603050405020304" pitchFamily="18" charset="0"/>
              <a:cs typeface="Times New Roman" panose="02020603050405020304" pitchFamily="18" charset="0"/>
            </a:endParaRPr>
          </a:p>
        </p:txBody>
      </p:sp>
      <p:sp>
        <p:nvSpPr>
          <p:cNvPr id="36" name="35 CuadroTexto"/>
          <p:cNvSpPr txBox="1"/>
          <p:nvPr/>
        </p:nvSpPr>
        <p:spPr>
          <a:xfrm>
            <a:off x="971600" y="3090446"/>
            <a:ext cx="936104" cy="33855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tx1"/>
            </a:solidFill>
          </a:ln>
          <a:effectLst>
            <a:glow rad="101600">
              <a:schemeClr val="accent2">
                <a:satMod val="175000"/>
                <a:alpha val="40000"/>
              </a:schemeClr>
            </a:glow>
          </a:effectLst>
        </p:spPr>
        <p:txBody>
          <a:bodyPr wrap="square" rtlCol="0">
            <a:spAutoFit/>
          </a:bodyPr>
          <a:lstStyle/>
          <a:p>
            <a:r>
              <a:rPr lang="" sz="1600" dirty="0" smtClean="0">
                <a:solidFill>
                  <a:schemeClr val="bg1"/>
                </a:solidFill>
                <a:latin typeface="Times New Roman" panose="02020603050405020304" pitchFamily="18" charset="0"/>
                <a:cs typeface="Times New Roman" panose="02020603050405020304" pitchFamily="18" charset="0"/>
              </a:rPr>
              <a:t>Causas</a:t>
            </a:r>
            <a:endParaRPr lang="es-EC" sz="1600" dirty="0">
              <a:solidFill>
                <a:schemeClr val="bg1"/>
              </a:solidFill>
              <a:latin typeface="Times New Roman" panose="02020603050405020304" pitchFamily="18" charset="0"/>
              <a:cs typeface="Times New Roman" panose="02020603050405020304" pitchFamily="18" charset="0"/>
            </a:endParaRPr>
          </a:p>
        </p:txBody>
      </p:sp>
      <p:sp>
        <p:nvSpPr>
          <p:cNvPr id="39" name="38 Rectángulo"/>
          <p:cNvSpPr/>
          <p:nvPr/>
        </p:nvSpPr>
        <p:spPr>
          <a:xfrm flipH="1">
            <a:off x="2267742" y="3799696"/>
            <a:ext cx="1224137" cy="7814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bg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smtClean="0">
                <a:solidFill>
                  <a:schemeClr val="bg1"/>
                </a:solidFill>
                <a:latin typeface="Times New Roman" panose="02020603050405020304" pitchFamily="18" charset="0"/>
                <a:cs typeface="Times New Roman" panose="02020603050405020304" pitchFamily="18" charset="0"/>
              </a:rPr>
              <a:t>Inadecuada estrategia de motivación</a:t>
            </a:r>
            <a:endParaRPr lang="es-EC" sz="1600" dirty="0">
              <a:solidFill>
                <a:schemeClr val="bg1"/>
              </a:solidFill>
              <a:latin typeface="Times New Roman" panose="02020603050405020304" pitchFamily="18" charset="0"/>
              <a:cs typeface="Times New Roman" panose="02020603050405020304" pitchFamily="18" charset="0"/>
            </a:endParaRPr>
          </a:p>
        </p:txBody>
      </p:sp>
      <p:sp>
        <p:nvSpPr>
          <p:cNvPr id="40" name="39 Rectángulo"/>
          <p:cNvSpPr/>
          <p:nvPr/>
        </p:nvSpPr>
        <p:spPr>
          <a:xfrm flipH="1">
            <a:off x="2267744" y="4797152"/>
            <a:ext cx="1224137" cy="56540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bg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smtClean="0">
                <a:solidFill>
                  <a:schemeClr val="bg1"/>
                </a:solidFill>
                <a:latin typeface="Times New Roman" panose="02020603050405020304" pitchFamily="18" charset="0"/>
                <a:cs typeface="Times New Roman" panose="02020603050405020304" pitchFamily="18" charset="0"/>
              </a:rPr>
              <a:t>Falta de Atención</a:t>
            </a:r>
            <a:endParaRPr lang="es-EC" sz="1600" dirty="0">
              <a:solidFill>
                <a:schemeClr val="bg1"/>
              </a:solidFill>
              <a:latin typeface="Times New Roman" panose="02020603050405020304" pitchFamily="18" charset="0"/>
              <a:cs typeface="Times New Roman" panose="02020603050405020304" pitchFamily="18" charset="0"/>
            </a:endParaRPr>
          </a:p>
        </p:txBody>
      </p:sp>
      <p:cxnSp>
        <p:nvCxnSpPr>
          <p:cNvPr id="41" name="40 Conector recto"/>
          <p:cNvCxnSpPr/>
          <p:nvPr/>
        </p:nvCxnSpPr>
        <p:spPr>
          <a:xfrm>
            <a:off x="2879811" y="4581128"/>
            <a:ext cx="0" cy="216024"/>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 name="41 Rectángulo"/>
          <p:cNvSpPr/>
          <p:nvPr/>
        </p:nvSpPr>
        <p:spPr>
          <a:xfrm flipH="1">
            <a:off x="3779910" y="3789040"/>
            <a:ext cx="1224136" cy="7814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bg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smtClean="0">
                <a:solidFill>
                  <a:schemeClr val="bg1"/>
                </a:solidFill>
                <a:latin typeface="Times New Roman" panose="02020603050405020304" pitchFamily="18" charset="0"/>
                <a:cs typeface="Times New Roman" panose="02020603050405020304" pitchFamily="18" charset="0"/>
              </a:rPr>
              <a:t>Mala Nutrición</a:t>
            </a:r>
          </a:p>
          <a:p>
            <a:pPr algn="ctr"/>
            <a:r>
              <a:rPr lang="" sz="1600" smtClean="0">
                <a:solidFill>
                  <a:schemeClr val="bg1"/>
                </a:solidFill>
                <a:latin typeface="Times New Roman" panose="02020603050405020304" pitchFamily="18" charset="0"/>
                <a:cs typeface="Times New Roman" panose="02020603050405020304" pitchFamily="18" charset="0"/>
              </a:rPr>
              <a:t>Fosfolípidos</a:t>
            </a:r>
            <a:endParaRPr lang="es-EC" sz="1600" dirty="0">
              <a:solidFill>
                <a:schemeClr val="bg1"/>
              </a:solidFill>
              <a:latin typeface="Times New Roman" panose="02020603050405020304" pitchFamily="18" charset="0"/>
              <a:cs typeface="Times New Roman" panose="02020603050405020304" pitchFamily="18" charset="0"/>
            </a:endParaRPr>
          </a:p>
        </p:txBody>
      </p:sp>
      <p:sp>
        <p:nvSpPr>
          <p:cNvPr id="43" name="42 Rectángulo"/>
          <p:cNvSpPr/>
          <p:nvPr/>
        </p:nvSpPr>
        <p:spPr>
          <a:xfrm flipH="1">
            <a:off x="5220072" y="3789040"/>
            <a:ext cx="1296144" cy="7814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bg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smtClean="0">
                <a:solidFill>
                  <a:schemeClr val="bg1"/>
                </a:solidFill>
                <a:latin typeface="Times New Roman" panose="02020603050405020304" pitchFamily="18" charset="0"/>
                <a:cs typeface="Times New Roman" panose="02020603050405020304" pitchFamily="18" charset="0"/>
              </a:rPr>
              <a:t>Hábitos Inadecuados</a:t>
            </a:r>
            <a:endParaRPr lang="es-EC" sz="1600" dirty="0">
              <a:solidFill>
                <a:schemeClr val="bg1"/>
              </a:solidFill>
              <a:latin typeface="Times New Roman" panose="02020603050405020304" pitchFamily="18" charset="0"/>
              <a:cs typeface="Times New Roman" panose="02020603050405020304" pitchFamily="18" charset="0"/>
            </a:endParaRPr>
          </a:p>
        </p:txBody>
      </p:sp>
      <p:sp>
        <p:nvSpPr>
          <p:cNvPr id="44" name="43 Rectángulo"/>
          <p:cNvSpPr/>
          <p:nvPr/>
        </p:nvSpPr>
        <p:spPr>
          <a:xfrm flipH="1">
            <a:off x="3635896" y="4797152"/>
            <a:ext cx="1440160" cy="9361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bg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smtClean="0">
                <a:solidFill>
                  <a:schemeClr val="bg1"/>
                </a:solidFill>
                <a:latin typeface="Times New Roman" panose="02020603050405020304" pitchFamily="18" charset="0"/>
                <a:cs typeface="Times New Roman" panose="02020603050405020304" pitchFamily="18" charset="0"/>
              </a:rPr>
              <a:t>Bajos niveles de concentración</a:t>
            </a:r>
            <a:endParaRPr lang="es-EC" sz="1600" dirty="0">
              <a:solidFill>
                <a:schemeClr val="bg1"/>
              </a:solidFill>
              <a:latin typeface="Times New Roman" panose="02020603050405020304" pitchFamily="18" charset="0"/>
              <a:cs typeface="Times New Roman" panose="02020603050405020304" pitchFamily="18" charset="0"/>
            </a:endParaRPr>
          </a:p>
        </p:txBody>
      </p:sp>
      <p:sp>
        <p:nvSpPr>
          <p:cNvPr id="45" name="44 Rectángulo"/>
          <p:cNvSpPr/>
          <p:nvPr/>
        </p:nvSpPr>
        <p:spPr>
          <a:xfrm flipH="1">
            <a:off x="5220072" y="4797152"/>
            <a:ext cx="1296144" cy="9361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bg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smtClean="0">
                <a:solidFill>
                  <a:schemeClr val="bg1"/>
                </a:solidFill>
                <a:latin typeface="Times New Roman" panose="02020603050405020304" pitchFamily="18" charset="0"/>
                <a:cs typeface="Times New Roman" panose="02020603050405020304" pitchFamily="18" charset="0"/>
              </a:rPr>
              <a:t>Mala organización y toma de decisiones</a:t>
            </a:r>
            <a:endParaRPr lang="es-EC" sz="1600" dirty="0">
              <a:solidFill>
                <a:schemeClr val="bg1"/>
              </a:solidFill>
              <a:latin typeface="Times New Roman" panose="02020603050405020304" pitchFamily="18" charset="0"/>
              <a:cs typeface="Times New Roman" panose="02020603050405020304" pitchFamily="18" charset="0"/>
            </a:endParaRPr>
          </a:p>
        </p:txBody>
      </p:sp>
      <p:cxnSp>
        <p:nvCxnSpPr>
          <p:cNvPr id="46" name="45 Conector recto"/>
          <p:cNvCxnSpPr/>
          <p:nvPr/>
        </p:nvCxnSpPr>
        <p:spPr>
          <a:xfrm>
            <a:off x="4355976" y="4581128"/>
            <a:ext cx="0" cy="216024"/>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a:off x="5868144" y="3573016"/>
            <a:ext cx="0" cy="216024"/>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a:off x="4355976" y="3573016"/>
            <a:ext cx="0" cy="216024"/>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a:off x="5868144" y="4581128"/>
            <a:ext cx="0" cy="216024"/>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a:off x="4355976" y="3444984"/>
            <a:ext cx="0" cy="128032"/>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3" name="52 Rectángulo"/>
          <p:cNvSpPr/>
          <p:nvPr/>
        </p:nvSpPr>
        <p:spPr>
          <a:xfrm flipH="1">
            <a:off x="2483768" y="1340768"/>
            <a:ext cx="1584174" cy="7723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8575">
            <a:solidFill>
              <a:schemeClr val="bg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dirty="0" smtClean="0">
                <a:solidFill>
                  <a:schemeClr val="bg1"/>
                </a:solidFill>
                <a:latin typeface="Times New Roman" panose="02020603050405020304" pitchFamily="18" charset="0"/>
                <a:cs typeface="Times New Roman" panose="02020603050405020304" pitchFamily="18" charset="0"/>
              </a:rPr>
              <a:t>Deficiente Razonamiento Lógico</a:t>
            </a:r>
            <a:endParaRPr lang="es-EC" sz="1600" dirty="0">
              <a:solidFill>
                <a:schemeClr val="bg1"/>
              </a:solidFill>
              <a:latin typeface="Times New Roman" panose="02020603050405020304" pitchFamily="18" charset="0"/>
              <a:cs typeface="Times New Roman" panose="02020603050405020304" pitchFamily="18" charset="0"/>
            </a:endParaRPr>
          </a:p>
        </p:txBody>
      </p:sp>
      <p:sp>
        <p:nvSpPr>
          <p:cNvPr id="54" name="53 Rectángulo"/>
          <p:cNvSpPr/>
          <p:nvPr/>
        </p:nvSpPr>
        <p:spPr>
          <a:xfrm flipH="1">
            <a:off x="4860033" y="1340768"/>
            <a:ext cx="1296142" cy="7723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8575">
            <a:solidFill>
              <a:schemeClr val="bg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sz="1600" dirty="0" smtClean="0">
                <a:solidFill>
                  <a:schemeClr val="bg1"/>
                </a:solidFill>
                <a:latin typeface="Times New Roman" panose="02020603050405020304" pitchFamily="18" charset="0"/>
                <a:cs typeface="Times New Roman" panose="02020603050405020304" pitchFamily="18" charset="0"/>
              </a:rPr>
              <a:t>Bajo Rendimiento Académico</a:t>
            </a:r>
            <a:endParaRPr lang="es-EC" sz="1600" dirty="0">
              <a:solidFill>
                <a:schemeClr val="bg1"/>
              </a:solidFill>
              <a:latin typeface="Times New Roman" panose="02020603050405020304" pitchFamily="18" charset="0"/>
              <a:cs typeface="Times New Roman" panose="02020603050405020304" pitchFamily="18" charset="0"/>
            </a:endParaRPr>
          </a:p>
        </p:txBody>
      </p:sp>
      <p:cxnSp>
        <p:nvCxnSpPr>
          <p:cNvPr id="55" name="54 Conector recto"/>
          <p:cNvCxnSpPr/>
          <p:nvPr/>
        </p:nvCxnSpPr>
        <p:spPr>
          <a:xfrm>
            <a:off x="3275856" y="2267744"/>
            <a:ext cx="2232248" cy="0"/>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6" name="55 Conector recto"/>
          <p:cNvCxnSpPr>
            <a:stCxn id="32" idx="0"/>
          </p:cNvCxnSpPr>
          <p:nvPr/>
        </p:nvCxnSpPr>
        <p:spPr>
          <a:xfrm flipV="1">
            <a:off x="4355976" y="2267744"/>
            <a:ext cx="0" cy="170656"/>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7" name="56 Conector recto"/>
          <p:cNvCxnSpPr>
            <a:stCxn id="54" idx="2"/>
          </p:cNvCxnSpPr>
          <p:nvPr/>
        </p:nvCxnSpPr>
        <p:spPr>
          <a:xfrm>
            <a:off x="5508104" y="2113072"/>
            <a:ext cx="1" cy="154672"/>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8" name="57 Conector recto"/>
          <p:cNvCxnSpPr>
            <a:stCxn id="53" idx="2"/>
          </p:cNvCxnSpPr>
          <p:nvPr/>
        </p:nvCxnSpPr>
        <p:spPr>
          <a:xfrm>
            <a:off x="3275855" y="2113072"/>
            <a:ext cx="0" cy="154672"/>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2483768" y="548680"/>
            <a:ext cx="3672407" cy="461665"/>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28575">
            <a:solidFill>
              <a:schemeClr val="bg1"/>
            </a:solidFill>
          </a:ln>
        </p:spPr>
        <p:txBody>
          <a:bodyPr wrap="square" rtlCol="0">
            <a:spAutoFit/>
          </a:bodyPr>
          <a:lstStyle/>
          <a:p>
            <a:pPr algn="ctr"/>
            <a:r>
              <a:rPr lang="" sz="2400" b="1" smtClean="0">
                <a:latin typeface="Algerian" panose="04020705040A02060702" pitchFamily="82" charset="0"/>
                <a:cs typeface="Aharoni" panose="02010803020104030203" pitchFamily="2" charset="-79"/>
              </a:rPr>
              <a:t>ÁRBOL DE PROBLEMAS</a:t>
            </a:r>
            <a:endParaRPr lang="es-EC" sz="2400" b="1" dirty="0">
              <a:latin typeface="Algerian" panose="04020705040A02060702" pitchFamily="82" charset="0"/>
              <a:cs typeface="Aharoni" panose="02010803020104030203" pitchFamily="2" charset="-79"/>
            </a:endParaRPr>
          </a:p>
        </p:txBody>
      </p:sp>
      <p:cxnSp>
        <p:nvCxnSpPr>
          <p:cNvPr id="89" name="88 Conector recto"/>
          <p:cNvCxnSpPr>
            <a:endCxn id="39" idx="0"/>
          </p:cNvCxnSpPr>
          <p:nvPr/>
        </p:nvCxnSpPr>
        <p:spPr>
          <a:xfrm flipH="1">
            <a:off x="2879810" y="3573016"/>
            <a:ext cx="2" cy="226680"/>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2879810" y="3573016"/>
            <a:ext cx="2988333" cy="0"/>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6" name="95 Conector recto"/>
          <p:cNvCxnSpPr>
            <a:stCxn id="32" idx="3"/>
          </p:cNvCxnSpPr>
          <p:nvPr/>
        </p:nvCxnSpPr>
        <p:spPr>
          <a:xfrm flipH="1">
            <a:off x="971600" y="2941692"/>
            <a:ext cx="1296144" cy="0"/>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7" name="96 CuadroTexto"/>
          <p:cNvSpPr txBox="1"/>
          <p:nvPr/>
        </p:nvSpPr>
        <p:spPr>
          <a:xfrm>
            <a:off x="6804248" y="2442374"/>
            <a:ext cx="936104" cy="33855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tx1"/>
            </a:solidFill>
          </a:ln>
          <a:effectLst>
            <a:glow rad="101600">
              <a:schemeClr val="accent2">
                <a:satMod val="175000"/>
                <a:alpha val="40000"/>
              </a:schemeClr>
            </a:glow>
          </a:effectLst>
        </p:spPr>
        <p:txBody>
          <a:bodyPr wrap="square" rtlCol="0">
            <a:spAutoFit/>
          </a:bodyPr>
          <a:lstStyle/>
          <a:p>
            <a:r>
              <a:rPr lang="" sz="1600" dirty="0" smtClean="0">
                <a:solidFill>
                  <a:schemeClr val="bg1"/>
                </a:solidFill>
                <a:latin typeface="Times New Roman" panose="02020603050405020304" pitchFamily="18" charset="0"/>
                <a:cs typeface="Times New Roman" panose="02020603050405020304" pitchFamily="18" charset="0"/>
              </a:rPr>
              <a:t>Efectos</a:t>
            </a:r>
            <a:endParaRPr lang="es-EC" sz="1600" dirty="0">
              <a:solidFill>
                <a:schemeClr val="bg1"/>
              </a:solidFill>
              <a:latin typeface="Times New Roman" panose="02020603050405020304" pitchFamily="18" charset="0"/>
              <a:cs typeface="Times New Roman" panose="02020603050405020304" pitchFamily="18" charset="0"/>
            </a:endParaRPr>
          </a:p>
        </p:txBody>
      </p:sp>
      <p:sp>
        <p:nvSpPr>
          <p:cNvPr id="98" name="97 CuadroTexto"/>
          <p:cNvSpPr txBox="1"/>
          <p:nvPr/>
        </p:nvSpPr>
        <p:spPr>
          <a:xfrm>
            <a:off x="6804248" y="3090446"/>
            <a:ext cx="936104" cy="33855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8575">
            <a:solidFill>
              <a:schemeClr val="tx1"/>
            </a:solidFill>
          </a:ln>
          <a:effectLst>
            <a:glow rad="101600">
              <a:schemeClr val="accent2">
                <a:satMod val="175000"/>
                <a:alpha val="40000"/>
              </a:schemeClr>
            </a:glow>
          </a:effectLst>
        </p:spPr>
        <p:txBody>
          <a:bodyPr wrap="square" rtlCol="0">
            <a:spAutoFit/>
          </a:bodyPr>
          <a:lstStyle/>
          <a:p>
            <a:r>
              <a:rPr lang="" sz="1600" dirty="0" smtClean="0">
                <a:solidFill>
                  <a:schemeClr val="bg1"/>
                </a:solidFill>
                <a:latin typeface="Times New Roman" panose="02020603050405020304" pitchFamily="18" charset="0"/>
                <a:cs typeface="Times New Roman" panose="02020603050405020304" pitchFamily="18" charset="0"/>
              </a:rPr>
              <a:t>Causas</a:t>
            </a:r>
            <a:endParaRPr lang="es-EC" sz="1600" dirty="0">
              <a:solidFill>
                <a:schemeClr val="bg1"/>
              </a:solidFill>
              <a:latin typeface="Times New Roman" panose="02020603050405020304" pitchFamily="18" charset="0"/>
              <a:cs typeface="Times New Roman" panose="02020603050405020304" pitchFamily="18" charset="0"/>
            </a:endParaRPr>
          </a:p>
        </p:txBody>
      </p:sp>
      <p:cxnSp>
        <p:nvCxnSpPr>
          <p:cNvPr id="99" name="98 Conector recto"/>
          <p:cNvCxnSpPr/>
          <p:nvPr/>
        </p:nvCxnSpPr>
        <p:spPr>
          <a:xfrm flipH="1">
            <a:off x="6444208" y="2941692"/>
            <a:ext cx="1296144" cy="0"/>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1412776"/>
            <a:ext cx="7200800" cy="120032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139700">
              <a:schemeClr val="accent2">
                <a:satMod val="175000"/>
                <a:alpha val="40000"/>
              </a:schemeClr>
            </a:glow>
          </a:effectLst>
        </p:spPr>
        <p:txBody>
          <a:bodyPr wrap="square">
            <a:spAutoFit/>
          </a:bodyPr>
          <a:lstStyle/>
          <a:p>
            <a:pPr algn="ctr"/>
            <a:r>
              <a:rPr lang="es-ES" b="1" dirty="0">
                <a:solidFill>
                  <a:schemeClr val="bg1"/>
                </a:solidFill>
              </a:rPr>
              <a:t>¿De qué manera el ajedrez recreativo ayudará a mejorar el desarrollo del pensamiento lógico  en los estudiantes del Séptimo Grado de Educación Básica de la Unidad Educativa “Jesús de Nazareth”.</a:t>
            </a:r>
            <a:endParaRPr lang="es-EC" b="1" dirty="0">
              <a:solidFill>
                <a:schemeClr val="bg1"/>
              </a:solidFill>
            </a:endParaRPr>
          </a:p>
        </p:txBody>
      </p:sp>
      <p:sp>
        <p:nvSpPr>
          <p:cNvPr id="3" name="2 Rectángulo"/>
          <p:cNvSpPr/>
          <p:nvPr/>
        </p:nvSpPr>
        <p:spPr>
          <a:xfrm>
            <a:off x="899592" y="4534088"/>
            <a:ext cx="7200800" cy="163121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bg1"/>
            </a:solidFill>
          </a:ln>
          <a:effectLst>
            <a:glow rad="139700">
              <a:schemeClr val="accent2">
                <a:satMod val="175000"/>
                <a:alpha val="40000"/>
              </a:schemeClr>
            </a:glow>
          </a:effectLst>
        </p:spPr>
        <p:txBody>
          <a:bodyPr wrap="square">
            <a:spAutoFit/>
          </a:bodyPr>
          <a:lstStyle/>
          <a:p>
            <a:pPr algn="just"/>
            <a:r>
              <a:rPr lang="es-ES" sz="2000" b="1" dirty="0" smtClean="0">
                <a:solidFill>
                  <a:schemeClr val="bg1"/>
                </a:solidFill>
              </a:rPr>
              <a:t>Espacial</a:t>
            </a:r>
            <a:r>
              <a:rPr lang="es-ES" sz="2000" b="1" dirty="0">
                <a:solidFill>
                  <a:schemeClr val="bg1"/>
                </a:solidFill>
              </a:rPr>
              <a:t>: </a:t>
            </a:r>
            <a:r>
              <a:rPr lang="es-ES" sz="2000" dirty="0">
                <a:solidFill>
                  <a:schemeClr val="bg1"/>
                </a:solidFill>
              </a:rPr>
              <a:t>La investigación se la realizará en la Unidad Educativa “Jesús de Nazareth”, del cantón Quito, Provincia de Pichincha.</a:t>
            </a:r>
            <a:endParaRPr lang="es-EC" sz="2000" dirty="0">
              <a:solidFill>
                <a:schemeClr val="bg1"/>
              </a:solidFill>
            </a:endParaRPr>
          </a:p>
          <a:p>
            <a:pPr algn="just"/>
            <a:r>
              <a:rPr lang="es-ES" sz="2000" b="1" dirty="0">
                <a:solidFill>
                  <a:schemeClr val="bg1"/>
                </a:solidFill>
              </a:rPr>
              <a:t> </a:t>
            </a:r>
            <a:endParaRPr lang="es-EC" sz="2000" dirty="0">
              <a:solidFill>
                <a:schemeClr val="bg1"/>
              </a:solidFill>
            </a:endParaRPr>
          </a:p>
          <a:p>
            <a:pPr algn="just"/>
            <a:r>
              <a:rPr lang="es-ES" sz="2000" b="1" dirty="0" smtClean="0">
                <a:solidFill>
                  <a:schemeClr val="bg1"/>
                </a:solidFill>
              </a:rPr>
              <a:t>Temporal</a:t>
            </a:r>
            <a:r>
              <a:rPr lang="es-ES" sz="2000" b="1" dirty="0">
                <a:solidFill>
                  <a:schemeClr val="bg1"/>
                </a:solidFill>
              </a:rPr>
              <a:t>: </a:t>
            </a:r>
            <a:r>
              <a:rPr lang="es-ES" sz="2000" dirty="0">
                <a:solidFill>
                  <a:schemeClr val="bg1"/>
                </a:solidFill>
              </a:rPr>
              <a:t>Se </a:t>
            </a:r>
            <a:r>
              <a:rPr lang="" sz="2000" dirty="0" smtClean="0">
                <a:solidFill>
                  <a:schemeClr val="bg1"/>
                </a:solidFill>
              </a:rPr>
              <a:t>desarrolló </a:t>
            </a:r>
            <a:r>
              <a:rPr lang="es-ES" sz="2000" dirty="0" smtClean="0">
                <a:solidFill>
                  <a:schemeClr val="bg1"/>
                </a:solidFill>
              </a:rPr>
              <a:t>en </a:t>
            </a:r>
            <a:r>
              <a:rPr lang="es-ES" sz="2000" dirty="0">
                <a:solidFill>
                  <a:schemeClr val="bg1"/>
                </a:solidFill>
              </a:rPr>
              <a:t>el período de septiembre 2019 – febrero del </a:t>
            </a:r>
            <a:r>
              <a:rPr lang="es-ES" sz="2000" dirty="0" smtClean="0">
                <a:solidFill>
                  <a:schemeClr val="bg1"/>
                </a:solidFill>
              </a:rPr>
              <a:t>2020</a:t>
            </a:r>
            <a:endParaRPr lang="es-EC" sz="2000" dirty="0">
              <a:solidFill>
                <a:schemeClr val="bg1"/>
              </a:solidFill>
            </a:endParaRPr>
          </a:p>
        </p:txBody>
      </p:sp>
      <p:sp>
        <p:nvSpPr>
          <p:cNvPr id="4" name="3 CuadroTexto"/>
          <p:cNvSpPr txBox="1"/>
          <p:nvPr/>
        </p:nvSpPr>
        <p:spPr>
          <a:xfrm>
            <a:off x="1475656" y="548680"/>
            <a:ext cx="6192688" cy="461665"/>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28575">
            <a:solidFill>
              <a:schemeClr val="bg1"/>
            </a:solidFill>
          </a:ln>
        </p:spPr>
        <p:txBody>
          <a:bodyPr wrap="square" rtlCol="0">
            <a:spAutoFit/>
          </a:bodyPr>
          <a:lstStyle/>
          <a:p>
            <a:pPr algn="ctr"/>
            <a:r>
              <a:rPr lang="es-EC" sz="2400" b="1" dirty="0" smtClean="0">
                <a:latin typeface="Algerian" panose="04020705040A02060702" pitchFamily="82" charset="0"/>
                <a:cs typeface="Aharoni" panose="02010803020104030203" pitchFamily="2" charset="-79"/>
              </a:rPr>
              <a:t>F</a:t>
            </a:r>
            <a:r>
              <a:rPr lang="" sz="2400" b="1" smtClean="0">
                <a:latin typeface="Algerian" panose="04020705040A02060702" pitchFamily="82" charset="0"/>
                <a:cs typeface="Aharoni" panose="02010803020104030203" pitchFamily="2" charset="-79"/>
              </a:rPr>
              <a:t>ormulación del problema</a:t>
            </a:r>
            <a:endParaRPr lang="es-EC" sz="2400" b="1" dirty="0">
              <a:latin typeface="Algerian" panose="04020705040A02060702" pitchFamily="82" charset="0"/>
              <a:cs typeface="Aharoni" panose="02010803020104030203" pitchFamily="2" charset="-79"/>
            </a:endParaRPr>
          </a:p>
        </p:txBody>
      </p:sp>
      <p:sp>
        <p:nvSpPr>
          <p:cNvPr id="5" name="4 CuadroTexto"/>
          <p:cNvSpPr txBox="1"/>
          <p:nvPr/>
        </p:nvSpPr>
        <p:spPr>
          <a:xfrm>
            <a:off x="1475656" y="3687415"/>
            <a:ext cx="6192688" cy="461665"/>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28575">
            <a:solidFill>
              <a:schemeClr val="bg1"/>
            </a:solidFill>
          </a:ln>
        </p:spPr>
        <p:txBody>
          <a:bodyPr wrap="square" rtlCol="0">
            <a:spAutoFit/>
          </a:bodyPr>
          <a:lstStyle/>
          <a:p>
            <a:pPr algn="ctr"/>
            <a:r>
              <a:rPr lang="es-EC" sz="2400" b="1" dirty="0" smtClean="0">
                <a:latin typeface="Algerian" panose="04020705040A02060702" pitchFamily="82" charset="0"/>
                <a:cs typeface="Aharoni" panose="02010803020104030203" pitchFamily="2" charset="-79"/>
              </a:rPr>
              <a:t>D</a:t>
            </a:r>
            <a:r>
              <a:rPr lang="" sz="2400" b="1" smtClean="0">
                <a:latin typeface="Algerian" panose="04020705040A02060702" pitchFamily="82" charset="0"/>
                <a:cs typeface="Aharoni" panose="02010803020104030203" pitchFamily="2" charset="-79"/>
              </a:rPr>
              <a:t>elimitación del </a:t>
            </a:r>
            <a:r>
              <a:rPr lang="" sz="2400" b="1" dirty="0" smtClean="0">
                <a:latin typeface="Algerian" panose="04020705040A02060702" pitchFamily="82" charset="0"/>
                <a:cs typeface="Aharoni" panose="02010803020104030203" pitchFamily="2" charset="-79"/>
              </a:rPr>
              <a:t> PROBLEMA</a:t>
            </a:r>
            <a:endParaRPr lang="es-EC" sz="2400" b="1" dirty="0">
              <a:latin typeface="Algerian" panose="04020705040A02060702" pitchFamily="82" charset="0"/>
              <a:cs typeface="Aharoni" panose="02010803020104030203" pitchFamily="2" charset="-79"/>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Flecha abajo"/>
          <p:cNvSpPr/>
          <p:nvPr/>
        </p:nvSpPr>
        <p:spPr>
          <a:xfrm>
            <a:off x="4427984" y="1010345"/>
            <a:ext cx="288032" cy="40243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abajo"/>
          <p:cNvSpPr/>
          <p:nvPr/>
        </p:nvSpPr>
        <p:spPr>
          <a:xfrm>
            <a:off x="4355976" y="4149080"/>
            <a:ext cx="288032" cy="40243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971550" y="333375"/>
            <a:ext cx="7273925" cy="579438"/>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C" altLang="es-EC" sz="3200" b="1">
                <a:latin typeface="Algerian" pitchFamily="82" charset="0"/>
              </a:rPr>
              <a:t>OBJETIVOS DE LA INVESTIGACIÓN</a:t>
            </a:r>
            <a:endParaRPr lang="es-ES" altLang="es-EC" sz="3200" b="1">
              <a:latin typeface="Algerian" pitchFamily="82" charset="0"/>
            </a:endParaRPr>
          </a:p>
        </p:txBody>
      </p:sp>
      <p:sp>
        <p:nvSpPr>
          <p:cNvPr id="4" name="Text Box 3"/>
          <p:cNvSpPr txBox="1">
            <a:spLocks noChangeArrowheads="1"/>
          </p:cNvSpPr>
          <p:nvPr/>
        </p:nvSpPr>
        <p:spPr bwMode="auto">
          <a:xfrm>
            <a:off x="468313" y="1124744"/>
            <a:ext cx="8280400" cy="1569660"/>
          </a:xfrm>
          <a:prstGeom prst="rect">
            <a:avLst/>
          </a:prstGeom>
          <a:solidFill>
            <a:schemeClr val="bg2"/>
          </a:solidFill>
          <a:ln>
            <a:noFill/>
          </a:ln>
          <a:effectLst>
            <a:glow rad="228600">
              <a:schemeClr val="accent6">
                <a:satMod val="175000"/>
                <a:alpha val="40000"/>
              </a:schemeClr>
            </a:glow>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s-EC" altLang="es-EC" sz="2400" b="1" dirty="0"/>
              <a:t>GENERAL:</a:t>
            </a:r>
            <a:r>
              <a:rPr lang="es-EC" altLang="es-EC" sz="2400" dirty="0"/>
              <a:t> </a:t>
            </a:r>
            <a:r>
              <a:rPr lang="es-EC" altLang="es-EC" sz="2400" dirty="0" smtClean="0"/>
              <a:t>“</a:t>
            </a:r>
            <a:r>
              <a:rPr lang="es-ES" sz="2400" dirty="0"/>
              <a:t>Establecer la incidencia del Ajedrez Recreativo en el desarrollo del pensamiento Lógico de los estudiantes del Séptimo Grado de Educación Básica dela Unidad Educativa “Jesús de Nazareth”. </a:t>
            </a:r>
            <a:r>
              <a:rPr lang="es-ES" sz="2400" b="1" dirty="0"/>
              <a:t> </a:t>
            </a:r>
            <a:endParaRPr lang="es-ES" altLang="es-EC" sz="2400" dirty="0"/>
          </a:p>
        </p:txBody>
      </p:sp>
      <p:sp>
        <p:nvSpPr>
          <p:cNvPr id="5" name="Text Box 4"/>
          <p:cNvSpPr txBox="1">
            <a:spLocks noChangeArrowheads="1"/>
          </p:cNvSpPr>
          <p:nvPr/>
        </p:nvSpPr>
        <p:spPr bwMode="auto">
          <a:xfrm>
            <a:off x="3348038" y="2833772"/>
            <a:ext cx="2447925" cy="523220"/>
          </a:xfrm>
          <a:prstGeom prst="rect">
            <a:avLst/>
          </a:prstGeom>
          <a:gradFill flip="none" rotWithShape="1">
            <a:gsLst>
              <a:gs pos="0">
                <a:srgbClr val="4BB550">
                  <a:shade val="30000"/>
                  <a:satMod val="115000"/>
                </a:srgbClr>
              </a:gs>
              <a:gs pos="50000">
                <a:srgbClr val="4BB550">
                  <a:shade val="67500"/>
                  <a:satMod val="115000"/>
                </a:srgbClr>
              </a:gs>
              <a:gs pos="100000">
                <a:srgbClr val="4BB550">
                  <a:shade val="100000"/>
                  <a:satMod val="115000"/>
                </a:srgbClr>
              </a:gs>
            </a:gsLst>
            <a:lin ang="0" scaled="1"/>
            <a:tileRect/>
          </a:gradFill>
          <a:ln>
            <a:noFill/>
          </a:ln>
          <a:effectLst/>
        </p:spPr>
        <p:txBody>
          <a:bodyPr>
            <a:spAutoFit/>
          </a:bodyPr>
          <a:lstStyle/>
          <a:p>
            <a:pPr algn="ctr">
              <a:spcBef>
                <a:spcPct val="50000"/>
              </a:spcBef>
            </a:pPr>
            <a:r>
              <a:rPr lang="es-EC" altLang="es-EC" sz="2800" dirty="0">
                <a:latin typeface="Aharoni" panose="02010803020104030203" pitchFamily="2" charset="-79"/>
                <a:cs typeface="Aharoni" panose="02010803020104030203" pitchFamily="2" charset="-79"/>
              </a:rPr>
              <a:t>ESPECÍFICOS</a:t>
            </a:r>
            <a:endParaRPr lang="es-ES" altLang="es-EC" sz="2800" dirty="0">
              <a:latin typeface="Aharoni" panose="02010803020104030203" pitchFamily="2" charset="-79"/>
              <a:cs typeface="Aharoni" panose="02010803020104030203" pitchFamily="2" charset="-79"/>
            </a:endParaRPr>
          </a:p>
        </p:txBody>
      </p:sp>
      <p:sp>
        <p:nvSpPr>
          <p:cNvPr id="6" name="Text Box 5"/>
          <p:cNvSpPr txBox="1">
            <a:spLocks noChangeArrowheads="1"/>
          </p:cNvSpPr>
          <p:nvPr/>
        </p:nvSpPr>
        <p:spPr bwMode="auto">
          <a:xfrm>
            <a:off x="323528" y="3789363"/>
            <a:ext cx="3024510" cy="120032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wrap="square">
            <a:spAutoFit/>
          </a:bodyPr>
          <a:lstStyle/>
          <a:p>
            <a:pPr algn="ctr">
              <a:spcBef>
                <a:spcPct val="50000"/>
              </a:spcBef>
            </a:pPr>
            <a:r>
              <a:rPr lang="" altLang="es-EC" b="1" u="sng" smtClean="0">
                <a:solidFill>
                  <a:schemeClr val="bg1"/>
                </a:solidFill>
                <a:latin typeface="Aharoni" panose="02010803020104030203" pitchFamily="2" charset="-79"/>
                <a:cs typeface="Aharoni" panose="02010803020104030203" pitchFamily="2" charset="-79"/>
              </a:rPr>
              <a:t>DETERMINAR:</a:t>
            </a:r>
            <a:r>
              <a:rPr lang="" altLang="es-EC" b="1" smtClean="0">
                <a:solidFill>
                  <a:schemeClr val="bg1"/>
                </a:solidFill>
                <a:latin typeface="Aharoni" panose="02010803020104030203" pitchFamily="2" charset="-79"/>
                <a:cs typeface="Aharoni" panose="02010803020104030203" pitchFamily="2" charset="-79"/>
              </a:rPr>
              <a:t>                   </a:t>
            </a:r>
            <a:r>
              <a:rPr lang="" altLang="es-EC" smtClean="0">
                <a:latin typeface="Aharoni" panose="02010803020104030203" pitchFamily="2" charset="-79"/>
                <a:cs typeface="Aharoni" panose="02010803020104030203" pitchFamily="2" charset="-79"/>
              </a:rPr>
              <a:t> </a:t>
            </a:r>
            <a:r>
              <a:rPr lang="" altLang="es-EC" smtClean="0">
                <a:solidFill>
                  <a:schemeClr val="bg1"/>
                </a:solidFill>
                <a:latin typeface="Aharoni" panose="02010803020104030203" pitchFamily="2" charset="-79"/>
                <a:cs typeface="Aharoni" panose="02010803020104030203" pitchFamily="2" charset="-79"/>
              </a:rPr>
              <a:t>El constructo teórico del AR y su incidencia en el DP.</a:t>
            </a:r>
            <a:endParaRPr lang="es-ES" altLang="es-EC" dirty="0">
              <a:solidFill>
                <a:schemeClr val="bg1"/>
              </a:solidFill>
              <a:latin typeface="Aharoni" panose="02010803020104030203" pitchFamily="2" charset="-79"/>
              <a:cs typeface="Aharoni" panose="02010803020104030203" pitchFamily="2" charset="-79"/>
            </a:endParaRPr>
          </a:p>
        </p:txBody>
      </p:sp>
      <p:sp>
        <p:nvSpPr>
          <p:cNvPr id="7" name="Text Box 6"/>
          <p:cNvSpPr txBox="1">
            <a:spLocks noChangeArrowheads="1"/>
          </p:cNvSpPr>
          <p:nvPr/>
        </p:nvSpPr>
        <p:spPr bwMode="auto">
          <a:xfrm>
            <a:off x="3635896" y="3789363"/>
            <a:ext cx="1944215" cy="6463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wrap="square">
            <a:spAutoFit/>
          </a:bodyPr>
          <a:lstStyle/>
          <a:p>
            <a:pPr algn="ctr">
              <a:spcBef>
                <a:spcPct val="50000"/>
              </a:spcBef>
            </a:pPr>
            <a:r>
              <a:rPr lang="" altLang="es-EC" u="sng" smtClean="0">
                <a:solidFill>
                  <a:schemeClr val="bg1"/>
                </a:solidFill>
                <a:latin typeface="Aharoni" panose="02010803020104030203" pitchFamily="2" charset="-79"/>
                <a:cs typeface="Aharoni" panose="02010803020104030203" pitchFamily="2" charset="-79"/>
              </a:rPr>
              <a:t>DIAGNOSTICAR:</a:t>
            </a:r>
            <a:r>
              <a:rPr lang="" altLang="es-EC" smtClean="0">
                <a:solidFill>
                  <a:schemeClr val="bg1"/>
                </a:solidFill>
                <a:latin typeface="Aharoni" panose="02010803020104030203" pitchFamily="2" charset="-79"/>
                <a:cs typeface="Aharoni" panose="02010803020104030203" pitchFamily="2" charset="-79"/>
              </a:rPr>
              <a:t> El nivel PL</a:t>
            </a:r>
            <a:endParaRPr lang="es-ES" altLang="es-EC" dirty="0">
              <a:solidFill>
                <a:schemeClr val="bg1"/>
              </a:solidFill>
              <a:latin typeface="Aharoni" panose="02010803020104030203" pitchFamily="2" charset="-79"/>
              <a:cs typeface="Aharoni" panose="02010803020104030203" pitchFamily="2" charset="-79"/>
            </a:endParaRPr>
          </a:p>
        </p:txBody>
      </p:sp>
      <p:sp>
        <p:nvSpPr>
          <p:cNvPr id="8" name="Text Box 7"/>
          <p:cNvSpPr txBox="1">
            <a:spLocks noChangeArrowheads="1"/>
          </p:cNvSpPr>
          <p:nvPr/>
        </p:nvSpPr>
        <p:spPr bwMode="auto">
          <a:xfrm>
            <a:off x="5940425" y="3789363"/>
            <a:ext cx="2592015" cy="6463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wrap="square">
            <a:spAutoFit/>
          </a:bodyPr>
          <a:lstStyle/>
          <a:p>
            <a:pPr algn="ctr">
              <a:spcBef>
                <a:spcPct val="50000"/>
              </a:spcBef>
            </a:pPr>
            <a:r>
              <a:rPr lang="" altLang="es-EC" u="sng" smtClean="0">
                <a:solidFill>
                  <a:schemeClr val="bg1"/>
                </a:solidFill>
                <a:latin typeface="Aharoni" panose="02010803020104030203" pitchFamily="2" charset="-79"/>
                <a:cs typeface="Aharoni" panose="02010803020104030203" pitchFamily="2" charset="-79"/>
              </a:rPr>
              <a:t>DISEÑAR:</a:t>
            </a:r>
            <a:r>
              <a:rPr lang="" altLang="es-EC" smtClean="0">
                <a:solidFill>
                  <a:schemeClr val="bg1"/>
                </a:solidFill>
                <a:latin typeface="Aharoni" panose="02010803020104030203" pitchFamily="2" charset="-79"/>
                <a:cs typeface="Aharoni" panose="02010803020104030203" pitchFamily="2" charset="-79"/>
              </a:rPr>
              <a:t>                          Un programa de AR.</a:t>
            </a:r>
            <a:endParaRPr lang="es-ES" altLang="es-EC" dirty="0">
              <a:solidFill>
                <a:schemeClr val="bg1"/>
              </a:solidFill>
              <a:latin typeface="Aharoni" panose="02010803020104030203" pitchFamily="2" charset="-79"/>
              <a:cs typeface="Aharoni" panose="02010803020104030203" pitchFamily="2" charset="-79"/>
            </a:endParaRPr>
          </a:p>
        </p:txBody>
      </p:sp>
      <p:sp>
        <p:nvSpPr>
          <p:cNvPr id="9" name="Text Box 8"/>
          <p:cNvSpPr txBox="1">
            <a:spLocks noChangeArrowheads="1"/>
          </p:cNvSpPr>
          <p:nvPr/>
        </p:nvSpPr>
        <p:spPr bwMode="auto">
          <a:xfrm>
            <a:off x="971600" y="5435932"/>
            <a:ext cx="3168650" cy="6463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a:spAutoFit/>
          </a:bodyPr>
          <a:lstStyle/>
          <a:p>
            <a:pPr algn="ctr">
              <a:spcBef>
                <a:spcPct val="50000"/>
              </a:spcBef>
            </a:pPr>
            <a:r>
              <a:rPr lang="" altLang="es-EC" u="sng" smtClean="0">
                <a:solidFill>
                  <a:schemeClr val="bg1"/>
                </a:solidFill>
                <a:latin typeface="Aharoni" panose="02010803020104030203" pitchFamily="2" charset="-79"/>
                <a:cs typeface="Aharoni" panose="02010803020104030203" pitchFamily="2" charset="-79"/>
              </a:rPr>
              <a:t>APLICAR:</a:t>
            </a:r>
            <a:r>
              <a:rPr lang="" altLang="es-EC" smtClean="0">
                <a:solidFill>
                  <a:schemeClr val="bg1"/>
                </a:solidFill>
                <a:latin typeface="Aharoni" panose="02010803020104030203" pitchFamily="2" charset="-79"/>
                <a:cs typeface="Aharoni" panose="02010803020104030203" pitchFamily="2" charset="-79"/>
              </a:rPr>
              <a:t>                                EL programa de AR.</a:t>
            </a:r>
            <a:endParaRPr lang="es-ES" altLang="es-EC" dirty="0">
              <a:solidFill>
                <a:schemeClr val="bg1"/>
              </a:solidFill>
              <a:latin typeface="Aharoni" panose="02010803020104030203" pitchFamily="2" charset="-79"/>
              <a:cs typeface="Aharoni" panose="02010803020104030203" pitchFamily="2" charset="-79"/>
            </a:endParaRPr>
          </a:p>
        </p:txBody>
      </p:sp>
      <p:sp>
        <p:nvSpPr>
          <p:cNvPr id="10" name="Text Box 9"/>
          <p:cNvSpPr txBox="1">
            <a:spLocks noChangeArrowheads="1"/>
          </p:cNvSpPr>
          <p:nvPr/>
        </p:nvSpPr>
        <p:spPr bwMode="auto">
          <a:xfrm>
            <a:off x="4932363" y="5435932"/>
            <a:ext cx="3240087" cy="6463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a:spAutoFit/>
          </a:bodyPr>
          <a:lstStyle/>
          <a:p>
            <a:pPr algn="ctr">
              <a:spcBef>
                <a:spcPct val="50000"/>
              </a:spcBef>
            </a:pPr>
            <a:r>
              <a:rPr lang="" altLang="es-EC" u="sng" smtClean="0">
                <a:solidFill>
                  <a:schemeClr val="bg1"/>
                </a:solidFill>
                <a:latin typeface="Aharoni" panose="02010803020104030203" pitchFamily="2" charset="-79"/>
                <a:cs typeface="Aharoni" panose="02010803020104030203" pitchFamily="2" charset="-79"/>
              </a:rPr>
              <a:t>EVALUAR:</a:t>
            </a:r>
            <a:r>
              <a:rPr lang="" altLang="es-EC" smtClean="0">
                <a:solidFill>
                  <a:schemeClr val="bg1"/>
                </a:solidFill>
                <a:latin typeface="Aharoni" panose="02010803020104030203" pitchFamily="2" charset="-79"/>
                <a:cs typeface="Aharoni" panose="02010803020104030203" pitchFamily="2" charset="-79"/>
              </a:rPr>
              <a:t>                                 El programa de AR.</a:t>
            </a:r>
            <a:endParaRPr lang="es-ES" altLang="es-EC" dirty="0">
              <a:solidFill>
                <a:schemeClr val="bg1"/>
              </a:solidFill>
              <a:latin typeface="Aharoni" panose="02010803020104030203" pitchFamily="2" charset="-79"/>
              <a:cs typeface="Aharoni" panose="02010803020104030203" pitchFamily="2" charset="-79"/>
            </a:endParaRPr>
          </a:p>
        </p:txBody>
      </p:sp>
      <p:sp>
        <p:nvSpPr>
          <p:cNvPr id="11" name="Line 10"/>
          <p:cNvSpPr>
            <a:spLocks noChangeShapeType="1"/>
          </p:cNvSpPr>
          <p:nvPr/>
        </p:nvSpPr>
        <p:spPr bwMode="auto">
          <a:xfrm flipH="1">
            <a:off x="1476424" y="3095383"/>
            <a:ext cx="1871613" cy="6513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latin typeface="Aharoni" panose="02010803020104030203" pitchFamily="2" charset="-79"/>
              <a:cs typeface="Aharoni" panose="02010803020104030203" pitchFamily="2" charset="-79"/>
            </a:endParaRPr>
          </a:p>
        </p:txBody>
      </p:sp>
      <p:sp>
        <p:nvSpPr>
          <p:cNvPr id="12" name="Line 11"/>
          <p:cNvSpPr>
            <a:spLocks noChangeShapeType="1"/>
          </p:cNvSpPr>
          <p:nvPr/>
        </p:nvSpPr>
        <p:spPr bwMode="auto">
          <a:xfrm>
            <a:off x="4572000" y="3357563"/>
            <a:ext cx="0" cy="3587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latin typeface="Aharoni" panose="02010803020104030203" pitchFamily="2" charset="-79"/>
              <a:cs typeface="Aharoni" panose="02010803020104030203" pitchFamily="2" charset="-79"/>
            </a:endParaRPr>
          </a:p>
        </p:txBody>
      </p:sp>
      <p:sp>
        <p:nvSpPr>
          <p:cNvPr id="13" name="Line 12"/>
          <p:cNvSpPr>
            <a:spLocks noChangeShapeType="1"/>
          </p:cNvSpPr>
          <p:nvPr/>
        </p:nvSpPr>
        <p:spPr bwMode="auto">
          <a:xfrm>
            <a:off x="5795963" y="3095382"/>
            <a:ext cx="1439862" cy="6939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latin typeface="Aharoni" panose="02010803020104030203" pitchFamily="2" charset="-79"/>
              <a:cs typeface="Aharoni" panose="02010803020104030203" pitchFamily="2" charset="-79"/>
            </a:endParaRPr>
          </a:p>
        </p:txBody>
      </p:sp>
      <p:sp>
        <p:nvSpPr>
          <p:cNvPr id="14" name="Line 13"/>
          <p:cNvSpPr>
            <a:spLocks noChangeShapeType="1"/>
          </p:cNvSpPr>
          <p:nvPr/>
        </p:nvSpPr>
        <p:spPr bwMode="auto">
          <a:xfrm>
            <a:off x="3491880" y="3357563"/>
            <a:ext cx="0" cy="207836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latin typeface="Aharoni" panose="02010803020104030203" pitchFamily="2" charset="-79"/>
              <a:cs typeface="Aharoni" panose="02010803020104030203" pitchFamily="2" charset="-79"/>
            </a:endParaRPr>
          </a:p>
        </p:txBody>
      </p:sp>
      <p:sp>
        <p:nvSpPr>
          <p:cNvPr id="15" name="Line 14"/>
          <p:cNvSpPr>
            <a:spLocks noChangeShapeType="1"/>
          </p:cNvSpPr>
          <p:nvPr/>
        </p:nvSpPr>
        <p:spPr bwMode="auto">
          <a:xfrm>
            <a:off x="5724128" y="3357563"/>
            <a:ext cx="0" cy="207836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8"/>
          <p:cNvSpPr txBox="1">
            <a:spLocks noChangeArrowheads="1"/>
          </p:cNvSpPr>
          <p:nvPr/>
        </p:nvSpPr>
        <p:spPr bwMode="auto">
          <a:xfrm>
            <a:off x="2484438" y="3794720"/>
            <a:ext cx="4105275" cy="528637"/>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C" altLang="es-EC" sz="2800">
                <a:latin typeface="Algerian" pitchFamily="82" charset="0"/>
              </a:rPr>
              <a:t>IMPORTANCIA</a:t>
            </a:r>
            <a:endParaRPr lang="es-ES" altLang="es-EC" sz="2800">
              <a:latin typeface="Algerian" pitchFamily="82" charset="0"/>
            </a:endParaRPr>
          </a:p>
        </p:txBody>
      </p:sp>
      <p:sp>
        <p:nvSpPr>
          <p:cNvPr id="4" name="Text Box 19"/>
          <p:cNvSpPr txBox="1">
            <a:spLocks noChangeArrowheads="1"/>
          </p:cNvSpPr>
          <p:nvPr/>
        </p:nvSpPr>
        <p:spPr bwMode="auto">
          <a:xfrm>
            <a:off x="107950" y="3670895"/>
            <a:ext cx="1871663" cy="91598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a:spAutoFit/>
          </a:bodyPr>
          <a:lstStyle/>
          <a:p>
            <a:pPr algn="ctr">
              <a:spcBef>
                <a:spcPct val="50000"/>
              </a:spcBef>
            </a:pPr>
            <a:r>
              <a:rPr lang="es-EC" altLang="es-EC" b="1" dirty="0">
                <a:solidFill>
                  <a:schemeClr val="bg1"/>
                </a:solidFill>
              </a:rPr>
              <a:t>PROCESOS COGNITIVOS BÁSICOS</a:t>
            </a:r>
            <a:endParaRPr lang="es-ES" altLang="es-EC" b="1" dirty="0">
              <a:solidFill>
                <a:schemeClr val="bg1"/>
              </a:solidFill>
            </a:endParaRPr>
          </a:p>
        </p:txBody>
      </p:sp>
      <p:sp>
        <p:nvSpPr>
          <p:cNvPr id="5" name="Text Box 20"/>
          <p:cNvSpPr txBox="1">
            <a:spLocks noChangeArrowheads="1"/>
          </p:cNvSpPr>
          <p:nvPr/>
        </p:nvSpPr>
        <p:spPr bwMode="auto">
          <a:xfrm>
            <a:off x="7092950" y="3651845"/>
            <a:ext cx="1871663" cy="91598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a:spAutoFit/>
          </a:bodyPr>
          <a:lstStyle/>
          <a:p>
            <a:pPr algn="ctr">
              <a:spcBef>
                <a:spcPct val="50000"/>
              </a:spcBef>
            </a:pPr>
            <a:r>
              <a:rPr lang="es-EC" altLang="es-EC" b="1" dirty="0">
                <a:solidFill>
                  <a:schemeClr val="bg1"/>
                </a:solidFill>
              </a:rPr>
              <a:t>PROCESOS COGNITIVOS SUPERIORES</a:t>
            </a:r>
            <a:endParaRPr lang="es-ES" altLang="es-EC" b="1" dirty="0">
              <a:solidFill>
                <a:schemeClr val="bg1"/>
              </a:solidFill>
            </a:endParaRPr>
          </a:p>
        </p:txBody>
      </p:sp>
      <p:sp>
        <p:nvSpPr>
          <p:cNvPr id="6" name="Line 23"/>
          <p:cNvSpPr>
            <a:spLocks noChangeShapeType="1"/>
          </p:cNvSpPr>
          <p:nvPr/>
        </p:nvSpPr>
        <p:spPr bwMode="auto">
          <a:xfrm flipH="1">
            <a:off x="1979613" y="4083645"/>
            <a:ext cx="5048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7" name="Line 24"/>
          <p:cNvSpPr>
            <a:spLocks noChangeShapeType="1"/>
          </p:cNvSpPr>
          <p:nvPr/>
        </p:nvSpPr>
        <p:spPr bwMode="auto">
          <a:xfrm>
            <a:off x="6659563" y="4083645"/>
            <a:ext cx="43338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9" name="Text Box 26"/>
          <p:cNvSpPr txBox="1">
            <a:spLocks noChangeArrowheads="1"/>
          </p:cNvSpPr>
          <p:nvPr/>
        </p:nvSpPr>
        <p:spPr bwMode="auto">
          <a:xfrm>
            <a:off x="468313" y="5667970"/>
            <a:ext cx="2016125" cy="36671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a:spAutoFit/>
          </a:bodyPr>
          <a:lstStyle/>
          <a:p>
            <a:pPr algn="ctr">
              <a:spcBef>
                <a:spcPct val="50000"/>
              </a:spcBef>
            </a:pPr>
            <a:r>
              <a:rPr lang="es-EC" altLang="es-EC" b="1">
                <a:solidFill>
                  <a:schemeClr val="bg1"/>
                </a:solidFill>
              </a:rPr>
              <a:t>AUTOCRÍTICOS</a:t>
            </a:r>
            <a:endParaRPr lang="es-ES" altLang="es-EC" b="1">
              <a:solidFill>
                <a:schemeClr val="bg1"/>
              </a:solidFill>
            </a:endParaRPr>
          </a:p>
        </p:txBody>
      </p:sp>
      <p:sp>
        <p:nvSpPr>
          <p:cNvPr id="10" name="Text Box 27"/>
          <p:cNvSpPr txBox="1">
            <a:spLocks noChangeArrowheads="1"/>
          </p:cNvSpPr>
          <p:nvPr/>
        </p:nvSpPr>
        <p:spPr bwMode="auto">
          <a:xfrm>
            <a:off x="3492500" y="5667970"/>
            <a:ext cx="2016125" cy="64135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a:spAutoFit/>
          </a:bodyPr>
          <a:lstStyle/>
          <a:p>
            <a:pPr algn="ctr">
              <a:spcBef>
                <a:spcPct val="50000"/>
              </a:spcBef>
            </a:pPr>
            <a:r>
              <a:rPr lang="es-EC" altLang="es-EC" b="1">
                <a:solidFill>
                  <a:schemeClr val="bg1"/>
                </a:solidFill>
              </a:rPr>
              <a:t>TOMA DE DECISIONES</a:t>
            </a:r>
            <a:endParaRPr lang="es-ES" altLang="es-EC" b="1">
              <a:solidFill>
                <a:schemeClr val="bg1"/>
              </a:solidFill>
            </a:endParaRPr>
          </a:p>
        </p:txBody>
      </p:sp>
      <p:sp>
        <p:nvSpPr>
          <p:cNvPr id="11" name="Text Box 28"/>
          <p:cNvSpPr txBox="1">
            <a:spLocks noChangeArrowheads="1"/>
          </p:cNvSpPr>
          <p:nvPr/>
        </p:nvSpPr>
        <p:spPr bwMode="auto">
          <a:xfrm>
            <a:off x="6588125" y="5667970"/>
            <a:ext cx="2016125" cy="36671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a:extLst/>
        </p:spPr>
        <p:txBody>
          <a:bodyPr>
            <a:spAutoFit/>
          </a:bodyPr>
          <a:lstStyle/>
          <a:p>
            <a:pPr algn="ctr">
              <a:spcBef>
                <a:spcPct val="50000"/>
              </a:spcBef>
            </a:pPr>
            <a:r>
              <a:rPr lang="es-EC" altLang="es-EC" b="1">
                <a:solidFill>
                  <a:schemeClr val="bg1"/>
                </a:solidFill>
              </a:rPr>
              <a:t>ORGANIZACIÓN</a:t>
            </a:r>
            <a:endParaRPr lang="es-ES" altLang="es-EC" b="1">
              <a:solidFill>
                <a:schemeClr val="bg1"/>
              </a:solidFill>
            </a:endParaRPr>
          </a:p>
        </p:txBody>
      </p:sp>
      <p:sp>
        <p:nvSpPr>
          <p:cNvPr id="12" name="Line 29"/>
          <p:cNvSpPr>
            <a:spLocks noChangeShapeType="1"/>
          </p:cNvSpPr>
          <p:nvPr/>
        </p:nvSpPr>
        <p:spPr bwMode="auto">
          <a:xfrm flipH="1">
            <a:off x="1403350" y="4323358"/>
            <a:ext cx="3097212" cy="13446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13" name="Line 30"/>
          <p:cNvSpPr>
            <a:spLocks noChangeShapeType="1"/>
          </p:cNvSpPr>
          <p:nvPr/>
        </p:nvSpPr>
        <p:spPr bwMode="auto">
          <a:xfrm>
            <a:off x="4500563" y="4323358"/>
            <a:ext cx="0" cy="13446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14" name="Line 31"/>
          <p:cNvSpPr>
            <a:spLocks noChangeShapeType="1"/>
          </p:cNvSpPr>
          <p:nvPr/>
        </p:nvSpPr>
        <p:spPr bwMode="auto">
          <a:xfrm>
            <a:off x="4537075" y="4323358"/>
            <a:ext cx="3130550" cy="12715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a:p>
        </p:txBody>
      </p:sp>
      <p:sp>
        <p:nvSpPr>
          <p:cNvPr id="16" name="Text Box 18"/>
          <p:cNvSpPr txBox="1">
            <a:spLocks noChangeArrowheads="1"/>
          </p:cNvSpPr>
          <p:nvPr/>
        </p:nvSpPr>
        <p:spPr bwMode="auto">
          <a:xfrm>
            <a:off x="2555776" y="241484"/>
            <a:ext cx="4248472" cy="523220"/>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800" smtClean="0">
                <a:latin typeface="Algerian" pitchFamily="82" charset="0"/>
              </a:rPr>
              <a:t>JUSTIFICACIÓN</a:t>
            </a:r>
            <a:endParaRPr lang="es-ES" altLang="es-EC" sz="2800" dirty="0">
              <a:latin typeface="Algerian" pitchFamily="82" charset="0"/>
            </a:endParaRPr>
          </a:p>
        </p:txBody>
      </p:sp>
      <p:sp>
        <p:nvSpPr>
          <p:cNvPr id="17" name="16 Elipse"/>
          <p:cNvSpPr/>
          <p:nvPr/>
        </p:nvSpPr>
        <p:spPr>
          <a:xfrm>
            <a:off x="5148138" y="1041612"/>
            <a:ext cx="3528318" cy="121234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b="1" dirty="0" smtClean="0">
                <a:solidFill>
                  <a:schemeClr val="bg1"/>
                </a:solidFill>
              </a:rPr>
              <a:t>Utilidad Práctica:</a:t>
            </a:r>
          </a:p>
          <a:p>
            <a:pPr algn="ctr"/>
            <a:r>
              <a:rPr lang="" b="1" dirty="0" smtClean="0">
                <a:solidFill>
                  <a:schemeClr val="bg1"/>
                </a:solidFill>
              </a:rPr>
              <a:t>Resuelve el problema detectado</a:t>
            </a:r>
            <a:endParaRPr lang="es-EC" b="1" dirty="0">
              <a:solidFill>
                <a:schemeClr val="bg1"/>
              </a:solidFill>
            </a:endParaRPr>
          </a:p>
        </p:txBody>
      </p:sp>
      <p:sp>
        <p:nvSpPr>
          <p:cNvPr id="18" name="17 Elipse"/>
          <p:cNvSpPr/>
          <p:nvPr/>
        </p:nvSpPr>
        <p:spPr>
          <a:xfrm>
            <a:off x="359569" y="1052736"/>
            <a:ext cx="3528318" cy="122413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b="1" dirty="0" smtClean="0">
                <a:solidFill>
                  <a:schemeClr val="bg1"/>
                </a:solidFill>
              </a:rPr>
              <a:t>Relevancia Social:</a:t>
            </a:r>
          </a:p>
          <a:p>
            <a:pPr algn="ctr"/>
            <a:r>
              <a:rPr lang="" b="1" smtClean="0">
                <a:solidFill>
                  <a:schemeClr val="bg1"/>
                </a:solidFill>
              </a:rPr>
              <a:t>Enfrentar de manera adecuada los problemas</a:t>
            </a:r>
            <a:endParaRPr lang="es-EC" b="1" dirty="0">
              <a:solidFill>
                <a:schemeClr val="bg1"/>
              </a:solidFill>
            </a:endParaRPr>
          </a:p>
        </p:txBody>
      </p:sp>
      <p:sp>
        <p:nvSpPr>
          <p:cNvPr id="19" name="18 Elipse"/>
          <p:cNvSpPr/>
          <p:nvPr/>
        </p:nvSpPr>
        <p:spPr>
          <a:xfrm>
            <a:off x="2843808" y="2348880"/>
            <a:ext cx="3528318" cy="115212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b="1" dirty="0" smtClean="0">
                <a:solidFill>
                  <a:schemeClr val="bg1"/>
                </a:solidFill>
              </a:rPr>
              <a:t>Utilidad Teórica:</a:t>
            </a:r>
          </a:p>
          <a:p>
            <a:pPr algn="ctr"/>
            <a:r>
              <a:rPr lang="" b="1" dirty="0" smtClean="0">
                <a:solidFill>
                  <a:schemeClr val="bg1"/>
                </a:solidFill>
              </a:rPr>
              <a:t>Servirá de base </a:t>
            </a:r>
            <a:r>
              <a:rPr lang="" b="1" smtClean="0">
                <a:solidFill>
                  <a:schemeClr val="bg1"/>
                </a:solidFill>
              </a:rPr>
              <a:t>p</a:t>
            </a:r>
            <a:r>
              <a:rPr lang="" b="1" dirty="0" smtClean="0">
                <a:solidFill>
                  <a:schemeClr val="bg1"/>
                </a:solidFill>
              </a:rPr>
              <a:t>ara otras investigaciones</a:t>
            </a:r>
            <a:endParaRPr lang="es-EC" b="1" dirty="0">
              <a:solidFill>
                <a:schemeClr val="bg1"/>
              </a:solidFill>
            </a:endParaRPr>
          </a:p>
        </p:txBody>
      </p:sp>
      <p:sp>
        <p:nvSpPr>
          <p:cNvPr id="20" name="19 Flecha curvada hacia la izquierda"/>
          <p:cNvSpPr/>
          <p:nvPr/>
        </p:nvSpPr>
        <p:spPr>
          <a:xfrm>
            <a:off x="6804248" y="503094"/>
            <a:ext cx="828254" cy="549642"/>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2" name="21 Flecha curvada hacia la derecha"/>
          <p:cNvSpPr/>
          <p:nvPr/>
        </p:nvSpPr>
        <p:spPr>
          <a:xfrm>
            <a:off x="1763688" y="503094"/>
            <a:ext cx="801142" cy="54964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cxnSp>
        <p:nvCxnSpPr>
          <p:cNvPr id="29" name="28 Conector recto de flecha"/>
          <p:cNvCxnSpPr>
            <a:endCxn id="19" idx="6"/>
          </p:cNvCxnSpPr>
          <p:nvPr/>
        </p:nvCxnSpPr>
        <p:spPr>
          <a:xfrm flipH="1">
            <a:off x="6372126" y="2276872"/>
            <a:ext cx="648779" cy="648072"/>
          </a:xfrm>
          <a:prstGeom prst="straightConnector1">
            <a:avLst/>
          </a:prstGeom>
          <a:ln w="76200">
            <a:solidFill>
              <a:srgbClr val="FFFF0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a:endCxn id="19" idx="2"/>
          </p:cNvCxnSpPr>
          <p:nvPr/>
        </p:nvCxnSpPr>
        <p:spPr>
          <a:xfrm>
            <a:off x="2245174" y="2276872"/>
            <a:ext cx="598634" cy="648072"/>
          </a:xfrm>
          <a:prstGeom prst="straightConnector1">
            <a:avLst/>
          </a:prstGeom>
          <a:ln w="76200">
            <a:solidFill>
              <a:srgbClr val="FFFF00"/>
            </a:solidFill>
            <a:tailEnd type="arrow"/>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Flecha abajo"/>
          <p:cNvSpPr/>
          <p:nvPr/>
        </p:nvSpPr>
        <p:spPr>
          <a:xfrm>
            <a:off x="2411413" y="708025"/>
            <a:ext cx="4105275" cy="2144911"/>
          </a:xfrm>
          <a:prstGeom prst="downArrow">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5" y="6300559"/>
            <a:ext cx="1475656" cy="51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2123728" y="188913"/>
            <a:ext cx="4746371" cy="954107"/>
          </a:xfrm>
          <a:prstGeom prst="rect">
            <a:avLst/>
          </a:prstGeom>
          <a:gradFill rotWithShape="1">
            <a:gsLst>
              <a:gs pos="0">
                <a:srgbClr val="4BB550">
                  <a:gamma/>
                  <a:shade val="46275"/>
                  <a:invGamma/>
                </a:srgbClr>
              </a:gs>
              <a:gs pos="50000">
                <a:srgbClr val="4BB550"/>
              </a:gs>
              <a:gs pos="100000">
                <a:srgbClr val="4BB55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 altLang="es-EC" sz="2800" smtClean="0">
                <a:latin typeface="Algerian" pitchFamily="82" charset="0"/>
              </a:rPr>
              <a:t>FORMULACIÓN DE </a:t>
            </a:r>
            <a:r>
              <a:rPr lang="es-EC" altLang="es-EC" sz="2800" dirty="0" smtClean="0">
                <a:latin typeface="Algerian" pitchFamily="82" charset="0"/>
              </a:rPr>
              <a:t>HIPÓTESIS</a:t>
            </a:r>
            <a:endParaRPr lang="es-ES" altLang="es-EC" sz="2800" dirty="0">
              <a:latin typeface="Algerian" pitchFamily="82" charset="0"/>
            </a:endParaRPr>
          </a:p>
        </p:txBody>
      </p:sp>
      <p:sp>
        <p:nvSpPr>
          <p:cNvPr id="4" name="Text Box 3"/>
          <p:cNvSpPr txBox="1">
            <a:spLocks noChangeArrowheads="1"/>
          </p:cNvSpPr>
          <p:nvPr/>
        </p:nvSpPr>
        <p:spPr bwMode="auto">
          <a:xfrm rot="19428834">
            <a:off x="-9679" y="1729696"/>
            <a:ext cx="3744416" cy="33855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p:spPr>
        <p:txBody>
          <a:bodyPr wrap="square">
            <a:spAutoFit/>
          </a:bodyPr>
          <a:lstStyle/>
          <a:p>
            <a:pPr algn="ctr">
              <a:spcBef>
                <a:spcPct val="50000"/>
              </a:spcBef>
            </a:pPr>
            <a:r>
              <a:rPr lang="" altLang="es-EC" sz="1600" b="1" dirty="0" smtClean="0">
                <a:solidFill>
                  <a:schemeClr val="bg1"/>
                </a:solidFill>
              </a:rPr>
              <a:t>¿</a:t>
            </a:r>
            <a:r>
              <a:rPr lang="es-EC" altLang="es-EC" sz="1600" b="1" dirty="0" smtClean="0">
                <a:solidFill>
                  <a:schemeClr val="bg1"/>
                </a:solidFill>
              </a:rPr>
              <a:t>SERVIRÁ </a:t>
            </a:r>
            <a:r>
              <a:rPr lang="es-EC" altLang="es-EC" sz="1600" b="1" dirty="0">
                <a:solidFill>
                  <a:schemeClr val="bg1"/>
                </a:solidFill>
              </a:rPr>
              <a:t>EL PROGRAMA </a:t>
            </a:r>
            <a:r>
              <a:rPr lang="" altLang="es-EC" sz="1600" b="1" dirty="0" smtClean="0">
                <a:solidFill>
                  <a:schemeClr val="bg1"/>
                </a:solidFill>
              </a:rPr>
              <a:t>DE A. R.</a:t>
            </a:r>
            <a:r>
              <a:rPr lang="es-EC" altLang="es-EC" sz="1600" b="1" dirty="0" smtClean="0">
                <a:solidFill>
                  <a:schemeClr val="bg1"/>
                </a:solidFill>
              </a:rPr>
              <a:t>?</a:t>
            </a:r>
            <a:endParaRPr lang="es-ES" altLang="es-EC" sz="1600" b="1" dirty="0">
              <a:solidFill>
                <a:schemeClr val="bg1"/>
              </a:solidFill>
            </a:endParaRPr>
          </a:p>
        </p:txBody>
      </p:sp>
      <p:sp>
        <p:nvSpPr>
          <p:cNvPr id="5" name="Text Box 4"/>
          <p:cNvSpPr txBox="1">
            <a:spLocks noChangeArrowheads="1"/>
          </p:cNvSpPr>
          <p:nvPr/>
        </p:nvSpPr>
        <p:spPr bwMode="auto">
          <a:xfrm rot="2081116">
            <a:off x="5247368" y="1745339"/>
            <a:ext cx="3820833" cy="33855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p:spPr>
        <p:txBody>
          <a:bodyPr wrap="square">
            <a:spAutoFit/>
          </a:bodyPr>
          <a:lstStyle/>
          <a:p>
            <a:pPr algn="ctr">
              <a:spcBef>
                <a:spcPct val="50000"/>
              </a:spcBef>
            </a:pPr>
            <a:r>
              <a:rPr lang="es-EC" altLang="es-EC" sz="1600" b="1" dirty="0" smtClean="0">
                <a:solidFill>
                  <a:schemeClr val="bg1"/>
                </a:solidFill>
              </a:rPr>
              <a:t> </a:t>
            </a:r>
            <a:r>
              <a:rPr lang="" altLang="es-EC" sz="1600" b="1" dirty="0" smtClean="0">
                <a:solidFill>
                  <a:schemeClr val="bg1"/>
                </a:solidFill>
              </a:rPr>
              <a:t>¿</a:t>
            </a:r>
            <a:r>
              <a:rPr lang="es-EC" altLang="es-EC" sz="1600" b="1" dirty="0" smtClean="0">
                <a:solidFill>
                  <a:schemeClr val="bg1"/>
                </a:solidFill>
              </a:rPr>
              <a:t>SERÁ </a:t>
            </a:r>
            <a:r>
              <a:rPr lang="es-EC" altLang="es-EC" sz="1600" b="1" dirty="0">
                <a:solidFill>
                  <a:schemeClr val="bg1"/>
                </a:solidFill>
              </a:rPr>
              <a:t>VÁLIDA SU APLICACIÓN?</a:t>
            </a:r>
            <a:endParaRPr lang="es-ES" altLang="es-EC" sz="1600" b="1" dirty="0">
              <a:solidFill>
                <a:schemeClr val="bg1"/>
              </a:solidFill>
            </a:endParaRPr>
          </a:p>
        </p:txBody>
      </p:sp>
      <p:sp>
        <p:nvSpPr>
          <p:cNvPr id="6" name="Text Box 5"/>
          <p:cNvSpPr txBox="1">
            <a:spLocks noChangeArrowheads="1"/>
          </p:cNvSpPr>
          <p:nvPr/>
        </p:nvSpPr>
        <p:spPr bwMode="auto">
          <a:xfrm>
            <a:off x="3473538" y="1772816"/>
            <a:ext cx="1962558" cy="52322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noFill/>
          </a:ln>
          <a:effectLst>
            <a:glow rad="228600">
              <a:schemeClr val="accent2">
                <a:satMod val="175000"/>
                <a:alpha val="40000"/>
              </a:schemeClr>
            </a:glow>
          </a:effectLst>
        </p:spPr>
        <p:txBody>
          <a:bodyPr wrap="square">
            <a:spAutoFit/>
          </a:bodyPr>
          <a:lstStyle/>
          <a:p>
            <a:pPr algn="ctr">
              <a:spcBef>
                <a:spcPct val="50000"/>
              </a:spcBef>
            </a:pPr>
            <a:r>
              <a:rPr lang="es-EC" altLang="es-EC" sz="1400" b="1" dirty="0" smtClean="0">
                <a:solidFill>
                  <a:schemeClr val="bg1"/>
                </a:solidFill>
              </a:rPr>
              <a:t>-</a:t>
            </a:r>
            <a:r>
              <a:rPr lang="" altLang="es-EC" sz="1400" b="1" dirty="0" smtClean="0">
                <a:solidFill>
                  <a:schemeClr val="bg1"/>
                </a:solidFill>
              </a:rPr>
              <a:t>¿</a:t>
            </a:r>
            <a:r>
              <a:rPr lang="es-EC" altLang="es-EC" sz="1400" b="1" dirty="0" smtClean="0">
                <a:solidFill>
                  <a:schemeClr val="bg1"/>
                </a:solidFill>
              </a:rPr>
              <a:t>LOGRAREMOS </a:t>
            </a:r>
            <a:r>
              <a:rPr lang="es-EC" altLang="es-EC" sz="1400" b="1" dirty="0">
                <a:solidFill>
                  <a:schemeClr val="bg1"/>
                </a:solidFill>
              </a:rPr>
              <a:t>UN CAMBIO POSITIVO </a:t>
            </a:r>
            <a:r>
              <a:rPr lang="es-EC" altLang="es-EC" sz="1400" b="1" dirty="0" smtClean="0">
                <a:solidFill>
                  <a:schemeClr val="bg1"/>
                </a:solidFill>
              </a:rPr>
              <a:t>?</a:t>
            </a:r>
            <a:endParaRPr lang="es-ES" altLang="es-EC" sz="1400" b="1" dirty="0">
              <a:solidFill>
                <a:schemeClr val="bg1"/>
              </a:solidFill>
            </a:endParaRPr>
          </a:p>
        </p:txBody>
      </p:sp>
      <p:sp>
        <p:nvSpPr>
          <p:cNvPr id="10" name="9 Rectángulo redondeado"/>
          <p:cNvSpPr/>
          <p:nvPr/>
        </p:nvSpPr>
        <p:spPr>
          <a:xfrm>
            <a:off x="1475657" y="2924944"/>
            <a:ext cx="6192688" cy="129614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altLang="es-EC" sz="1600" b="1" u="sng" smtClean="0">
                <a:solidFill>
                  <a:schemeClr val="bg1"/>
                </a:solidFill>
              </a:rPr>
              <a:t>TRABAJO</a:t>
            </a:r>
          </a:p>
          <a:p>
            <a:pPr algn="ctr"/>
            <a:r>
              <a:rPr lang="" altLang="es-EC" sz="1600" b="1" dirty="0" smtClean="0">
                <a:solidFill>
                  <a:schemeClr val="bg1"/>
                </a:solidFill>
              </a:rPr>
              <a:t>Hi</a:t>
            </a:r>
            <a:r>
              <a:rPr lang="" altLang="es-EC" sz="1600" b="1" dirty="0">
                <a:solidFill>
                  <a:schemeClr val="bg1"/>
                </a:solidFill>
              </a:rPr>
              <a:t>: </a:t>
            </a:r>
            <a:r>
              <a:rPr lang="" altLang="es-EC" sz="1600" dirty="0">
                <a:solidFill>
                  <a:schemeClr val="bg1"/>
                </a:solidFill>
              </a:rPr>
              <a:t>El Ajedrez Recreativo influye en el </a:t>
            </a:r>
            <a:r>
              <a:rPr lang="" altLang="es-EC" sz="1600" dirty="0" smtClean="0">
                <a:solidFill>
                  <a:schemeClr val="bg1"/>
                </a:solidFill>
              </a:rPr>
              <a:t>Desarrollo </a:t>
            </a:r>
            <a:r>
              <a:rPr lang="" altLang="es-EC" sz="1600" dirty="0">
                <a:solidFill>
                  <a:schemeClr val="bg1"/>
                </a:solidFill>
              </a:rPr>
              <a:t>del Pensamiento Lógico de los estudiantes del séptimo grado de Educación </a:t>
            </a:r>
            <a:r>
              <a:rPr lang="es-EC" altLang="es-EC" sz="1600" dirty="0">
                <a:solidFill>
                  <a:schemeClr val="bg1"/>
                </a:solidFill>
              </a:rPr>
              <a:t>Básica de la Unidad Educativa “Jesús de Nazareth”, de la Parroquia Chillogallo, de la ciudad de Quito - </a:t>
            </a:r>
            <a:r>
              <a:rPr lang="es-EC" altLang="es-EC" sz="1600" dirty="0" smtClean="0">
                <a:solidFill>
                  <a:schemeClr val="bg1"/>
                </a:solidFill>
              </a:rPr>
              <a:t>Ecuador</a:t>
            </a:r>
            <a:endParaRPr lang="es-EC" sz="1600" dirty="0"/>
          </a:p>
        </p:txBody>
      </p:sp>
      <p:sp>
        <p:nvSpPr>
          <p:cNvPr id="9" name="8 Rectángulo redondeado"/>
          <p:cNvSpPr/>
          <p:nvPr/>
        </p:nvSpPr>
        <p:spPr>
          <a:xfrm>
            <a:off x="1475657" y="4884956"/>
            <a:ext cx="6192688" cy="120834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 altLang="es-EC" sz="1600" b="1" u="sng" smtClean="0">
                <a:solidFill>
                  <a:schemeClr val="bg1"/>
                </a:solidFill>
              </a:rPr>
              <a:t>NULA</a:t>
            </a:r>
          </a:p>
          <a:p>
            <a:pPr algn="ctr"/>
            <a:r>
              <a:rPr lang="" altLang="es-EC" sz="1600" b="1" dirty="0" smtClean="0">
                <a:solidFill>
                  <a:schemeClr val="bg1"/>
                </a:solidFill>
              </a:rPr>
              <a:t>H</a:t>
            </a:r>
            <a:r>
              <a:rPr lang="" altLang="es-EC" sz="1600" b="1" smtClean="0">
                <a:solidFill>
                  <a:schemeClr val="bg1"/>
                </a:solidFill>
              </a:rPr>
              <a:t>o</a:t>
            </a:r>
            <a:r>
              <a:rPr lang="" altLang="es-EC" sz="1600" b="1" dirty="0" smtClean="0">
                <a:solidFill>
                  <a:schemeClr val="bg1"/>
                </a:solidFill>
              </a:rPr>
              <a:t>: </a:t>
            </a:r>
            <a:r>
              <a:rPr lang="" altLang="es-EC" sz="1600" dirty="0">
                <a:solidFill>
                  <a:schemeClr val="bg1"/>
                </a:solidFill>
              </a:rPr>
              <a:t>El Ajedrez Recreativo </a:t>
            </a:r>
            <a:r>
              <a:rPr lang="" altLang="es-EC" sz="1600" smtClean="0">
                <a:solidFill>
                  <a:schemeClr val="bg1"/>
                </a:solidFill>
              </a:rPr>
              <a:t>no </a:t>
            </a:r>
            <a:r>
              <a:rPr lang="" altLang="es-EC" sz="1600" dirty="0" smtClean="0">
                <a:solidFill>
                  <a:schemeClr val="bg1"/>
                </a:solidFill>
              </a:rPr>
              <a:t>influye </a:t>
            </a:r>
            <a:r>
              <a:rPr lang="" altLang="es-EC" sz="1600" dirty="0">
                <a:solidFill>
                  <a:schemeClr val="bg1"/>
                </a:solidFill>
              </a:rPr>
              <a:t>en el </a:t>
            </a:r>
            <a:r>
              <a:rPr lang="" altLang="es-EC" sz="1600" dirty="0" smtClean="0">
                <a:solidFill>
                  <a:schemeClr val="bg1"/>
                </a:solidFill>
              </a:rPr>
              <a:t>Desarrollo </a:t>
            </a:r>
            <a:r>
              <a:rPr lang="" altLang="es-EC" sz="1600" dirty="0">
                <a:solidFill>
                  <a:schemeClr val="bg1"/>
                </a:solidFill>
              </a:rPr>
              <a:t>del Pensamiento Lógico de los estudiantes del séptimo grado de Educación </a:t>
            </a:r>
            <a:r>
              <a:rPr lang="es-EC" altLang="es-EC" sz="1600" dirty="0">
                <a:solidFill>
                  <a:schemeClr val="bg1"/>
                </a:solidFill>
              </a:rPr>
              <a:t>Básica de la Unidad Educativa “Jesús de Nazareth”, de la Parroquia Chillogallo, de la ciudad de Quito - </a:t>
            </a:r>
            <a:r>
              <a:rPr lang="es-EC" altLang="es-EC" sz="1600" dirty="0" smtClean="0">
                <a:solidFill>
                  <a:schemeClr val="bg1"/>
                </a:solidFill>
              </a:rPr>
              <a:t>Ecuador</a:t>
            </a:r>
            <a:endParaRPr lang="es-EC" sz="1600" dirty="0"/>
          </a:p>
        </p:txBody>
      </p:sp>
    </p:spTree>
    <p:extLst>
      <p:ext uri="{BB962C8B-B14F-4D97-AF65-F5344CB8AC3E}">
        <p14:creationId xmlns:p14="http://schemas.microsoft.com/office/powerpoint/2010/main" val="18353072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l">
  <a:themeElements>
    <a:clrScheme name="Personalizado 2">
      <a:dk1>
        <a:sysClr val="windowText" lastClr="000000"/>
      </a:dk1>
      <a:lt1>
        <a:sysClr val="window" lastClr="FFFFFF"/>
      </a:lt1>
      <a:dk2>
        <a:srgbClr val="444D26"/>
      </a:dk2>
      <a:lt2>
        <a:srgbClr val="FEFAC9"/>
      </a:lt2>
      <a:accent1>
        <a:srgbClr val="968686"/>
      </a:accent1>
      <a:accent2>
        <a:srgbClr val="F3A447"/>
      </a:accent2>
      <a:accent3>
        <a:srgbClr val="E7BC29"/>
      </a:accent3>
      <a:accent4>
        <a:srgbClr val="D092A7"/>
      </a:accent4>
      <a:accent5>
        <a:srgbClr val="9C85C0"/>
      </a:accent5>
      <a:accent6>
        <a:srgbClr val="809EC2"/>
      </a:accent6>
      <a:hlink>
        <a:srgbClr val="8E58B6"/>
      </a:hlink>
      <a:folHlink>
        <a:srgbClr val="968686"/>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2735</TotalTime>
  <Words>2293</Words>
  <Application>Microsoft Office PowerPoint</Application>
  <PresentationFormat>Presentación en pantalla (4:3)</PresentationFormat>
  <Paragraphs>232</Paragraphs>
  <Slides>33</Slides>
  <Notes>0</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33</vt:i4>
      </vt:variant>
    </vt:vector>
  </HeadingPairs>
  <TitlesOfParts>
    <vt:vector size="42" baseType="lpstr">
      <vt:lpstr>Aharoni</vt:lpstr>
      <vt:lpstr>Algerian</vt:lpstr>
      <vt:lpstr>Arial</vt:lpstr>
      <vt:lpstr>Arial Black</vt:lpstr>
      <vt:lpstr>Calibri</vt:lpstr>
      <vt:lpstr>Constantia</vt:lpstr>
      <vt:lpstr>Times New Roman</vt:lpstr>
      <vt:lpstr>Wingdings 2</vt:lpstr>
      <vt:lpstr>Papel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 Ezequiel Gallegos Arcos</dc:creator>
  <cp:lastModifiedBy>David Calderón</cp:lastModifiedBy>
  <cp:revision>131</cp:revision>
  <dcterms:created xsi:type="dcterms:W3CDTF">2020-07-01T03:06:32Z</dcterms:created>
  <dcterms:modified xsi:type="dcterms:W3CDTF">2021-01-20T23:23:07Z</dcterms:modified>
</cp:coreProperties>
</file>