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24" r:id="rId1"/>
    <p:sldMasterId id="2147483937" r:id="rId2"/>
  </p:sldMasterIdLst>
  <p:notesMasterIdLst>
    <p:notesMasterId r:id="rId27"/>
  </p:notesMasterIdLst>
  <p:sldIdLst>
    <p:sldId id="256" r:id="rId3"/>
    <p:sldId id="257" r:id="rId4"/>
    <p:sldId id="284" r:id="rId5"/>
    <p:sldId id="261" r:id="rId6"/>
    <p:sldId id="263" r:id="rId7"/>
    <p:sldId id="279" r:id="rId8"/>
    <p:sldId id="277" r:id="rId9"/>
    <p:sldId id="280" r:id="rId10"/>
    <p:sldId id="262" r:id="rId11"/>
    <p:sldId id="265" r:id="rId12"/>
    <p:sldId id="274" r:id="rId13"/>
    <p:sldId id="267" r:id="rId14"/>
    <p:sldId id="268" r:id="rId15"/>
    <p:sldId id="270" r:id="rId16"/>
    <p:sldId id="285" r:id="rId17"/>
    <p:sldId id="271" r:id="rId18"/>
    <p:sldId id="272" r:id="rId19"/>
    <p:sldId id="286" r:id="rId20"/>
    <p:sldId id="281" r:id="rId21"/>
    <p:sldId id="273" r:id="rId22"/>
    <p:sldId id="269" r:id="rId23"/>
    <p:sldId id="283" r:id="rId24"/>
    <p:sldId id="275" r:id="rId25"/>
    <p:sldId id="276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FF33"/>
    <a:srgbClr val="FF3300"/>
    <a:srgbClr val="00CC00"/>
    <a:srgbClr val="20B692"/>
    <a:srgbClr val="30A681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6F96-544B-47CB-97AF-372D338E8B56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7CA1-2702-4EBE-A785-023136623E2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97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03648" y="67771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808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961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883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918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6267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354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426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368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6305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5253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5083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45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94234" cy="99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CB86E"/>
            </a:gs>
            <a:gs pos="16000">
              <a:srgbClr val="156B13">
                <a:lumMod val="8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A44DB4-B160-4A36-8E6C-84BC7E4B43D2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7EB56E-3723-4267-A7D9-6E283520CA1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C146-27AF-43AB-B6A1-5E917A8BF1B7}" type="datetimeFigureOut">
              <a:rPr lang="es-EC" smtClean="0"/>
              <a:t>08/07/2020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1CFA-C2C1-4AAA-9348-2D03D08079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541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8741" y="4823698"/>
            <a:ext cx="6698606" cy="936103"/>
          </a:xfrm>
        </p:spPr>
        <p:txBody>
          <a:bodyPr>
            <a:normAutofit/>
          </a:bodyPr>
          <a:lstStyle/>
          <a:p>
            <a:pPr algn="ctr"/>
            <a:r>
              <a:rPr lang="es-EC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AUTOR: </a:t>
            </a:r>
          </a:p>
          <a:p>
            <a:pPr algn="ctr"/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LIC. ORTEGA PUPIALES 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RICHARD ARMANDO 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19268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582737" y="5733256"/>
            <a:ext cx="6698606" cy="93610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C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DIRECTOR : </a:t>
            </a:r>
          </a:p>
          <a:p>
            <a:pPr algn="ctr"/>
            <a:r>
              <a:rPr lang="es-EC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MSC. CARRASCO COCA ORLANDO RODRIGO</a:t>
            </a:r>
            <a:endParaRPr lang="es-EC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45984" y="2420888"/>
            <a:ext cx="7704856" cy="187220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 algn="ctr"/>
            <a:r>
              <a:rPr lang="es-EC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“LAS ACTIVIDADES FÍSICAS RECREATIVAS COMUNITARIAS EN EL  APROVECHAMIENTO  DEL TIEMPO LIBRE DE LOS ADOLESCENTES DE 12 A 17 AÑOS DE LA URBANIZACIÓN SAN JOSÉ, SECTOR CALDERÓN”.</a:t>
            </a:r>
            <a:endParaRPr lang="es-EC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73887" y="128192"/>
            <a:ext cx="6336704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FUENTES DE RECOPILACIÓN Y ANÁLISIS DE DATOS </a:t>
            </a:r>
            <a:endParaRPr lang="es-EC" sz="2800" dirty="0"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73887" y="2780928"/>
            <a:ext cx="1800200" cy="504056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ENCUESTA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737540" y="1529672"/>
            <a:ext cx="1512168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PARTE 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53907" y="1686334"/>
            <a:ext cx="1440160" cy="550772"/>
          </a:xfrm>
          <a:prstGeom prst="rect">
            <a:avLst/>
          </a:prstGeom>
          <a:solidFill>
            <a:srgbClr val="20B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2"/>
                </a:solidFill>
              </a:rPr>
              <a:t>PRE TEST </a:t>
            </a:r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92948" y="3861048"/>
            <a:ext cx="1440160" cy="550772"/>
          </a:xfrm>
          <a:prstGeom prst="rect">
            <a:avLst/>
          </a:prstGeom>
          <a:solidFill>
            <a:srgbClr val="20B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2"/>
                </a:solidFill>
              </a:rPr>
              <a:t>POS TEST </a:t>
            </a:r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737540" y="2402344"/>
            <a:ext cx="1512168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PARTE B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37540" y="3248980"/>
            <a:ext cx="1512168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PARTE C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671900" y="4195796"/>
            <a:ext cx="1512168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PARTE D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723059" y="1323132"/>
            <a:ext cx="3168352" cy="845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R</a:t>
            </a:r>
            <a:r>
              <a:rPr lang="es-EC" dirty="0" smtClean="0">
                <a:solidFill>
                  <a:schemeClr val="tx1"/>
                </a:solidFill>
              </a:rPr>
              <a:t>econocimiento </a:t>
            </a:r>
            <a:r>
              <a:rPr lang="es-EC" dirty="0">
                <a:solidFill>
                  <a:schemeClr val="tx1"/>
                </a:solidFill>
              </a:rPr>
              <a:t>de las actividades físicas recreativas comunitarias.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723059" y="2276330"/>
            <a:ext cx="3168352" cy="684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V</a:t>
            </a:r>
            <a:r>
              <a:rPr lang="es-EC" dirty="0" smtClean="0">
                <a:solidFill>
                  <a:schemeClr val="tx1"/>
                </a:solidFill>
              </a:rPr>
              <a:t>aloración </a:t>
            </a:r>
            <a:r>
              <a:rPr lang="es-EC" dirty="0">
                <a:solidFill>
                  <a:schemeClr val="tx1"/>
                </a:solidFill>
              </a:rPr>
              <a:t>cuantitativa de actividad recreativa comunitaria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723059" y="3104964"/>
            <a:ext cx="3168352" cy="75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T</a:t>
            </a:r>
            <a:r>
              <a:rPr lang="es-EC" dirty="0" smtClean="0">
                <a:solidFill>
                  <a:schemeClr val="tx1"/>
                </a:solidFill>
              </a:rPr>
              <a:t>iempo </a:t>
            </a:r>
            <a:r>
              <a:rPr lang="es-EC" dirty="0">
                <a:solidFill>
                  <a:schemeClr val="tx1"/>
                </a:solidFill>
              </a:rPr>
              <a:t>que destina en las actividades que realiza en el tiempo libre (lunes a viernes).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744528" y="4005064"/>
            <a:ext cx="316835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T</a:t>
            </a:r>
            <a:r>
              <a:rPr lang="es-EC" dirty="0" smtClean="0">
                <a:solidFill>
                  <a:schemeClr val="tx1"/>
                </a:solidFill>
              </a:rPr>
              <a:t>iempo </a:t>
            </a:r>
            <a:r>
              <a:rPr lang="es-EC" dirty="0">
                <a:solidFill>
                  <a:schemeClr val="tx1"/>
                </a:solidFill>
              </a:rPr>
              <a:t>que destina en las actividades que realiza en el tiempo libre (fin de semana).</a:t>
            </a:r>
          </a:p>
        </p:txBody>
      </p:sp>
      <p:sp>
        <p:nvSpPr>
          <p:cNvPr id="19" name="18 Elipse"/>
          <p:cNvSpPr/>
          <p:nvPr/>
        </p:nvSpPr>
        <p:spPr>
          <a:xfrm>
            <a:off x="1155243" y="5508550"/>
            <a:ext cx="1793957" cy="792088"/>
          </a:xfrm>
          <a:prstGeom prst="ellips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ANÁLISIS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3455813" y="5185451"/>
            <a:ext cx="5148635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>
                <a:solidFill>
                  <a:schemeClr val="tx1"/>
                </a:solidFill>
              </a:rPr>
              <a:t>Excel </a:t>
            </a:r>
            <a:r>
              <a:rPr lang="es-EC" dirty="0" smtClean="0">
                <a:solidFill>
                  <a:schemeClr val="tx1"/>
                </a:solidFill>
              </a:rPr>
              <a:t>2010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</a:rPr>
              <a:t>SPSS V2.2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>
                <a:solidFill>
                  <a:schemeClr val="tx1"/>
                </a:solidFill>
              </a:rPr>
              <a:t>P</a:t>
            </a:r>
            <a:r>
              <a:rPr lang="es-EC" dirty="0" smtClean="0">
                <a:solidFill>
                  <a:schemeClr val="tx1"/>
                </a:solidFill>
              </a:rPr>
              <a:t>rueba </a:t>
            </a:r>
            <a:r>
              <a:rPr lang="es-EC" dirty="0">
                <a:solidFill>
                  <a:schemeClr val="tx1"/>
                </a:solidFill>
              </a:rPr>
              <a:t>no </a:t>
            </a:r>
            <a:r>
              <a:rPr lang="es-EC" dirty="0" smtClean="0">
                <a:solidFill>
                  <a:schemeClr val="tx1"/>
                </a:solidFill>
              </a:rPr>
              <a:t>paramétrica, rangos </a:t>
            </a:r>
            <a:r>
              <a:rPr lang="es-EC" dirty="0">
                <a:solidFill>
                  <a:schemeClr val="tx1"/>
                </a:solidFill>
              </a:rPr>
              <a:t>de Wilcoxon.</a:t>
            </a:r>
          </a:p>
        </p:txBody>
      </p:sp>
      <p:cxnSp>
        <p:nvCxnSpPr>
          <p:cNvPr id="30" name="29 Conector recto de flecha"/>
          <p:cNvCxnSpPr>
            <a:stCxn id="4" idx="3"/>
            <a:endCxn id="5" idx="1"/>
          </p:cNvCxnSpPr>
          <p:nvPr/>
        </p:nvCxnSpPr>
        <p:spPr>
          <a:xfrm flipV="1">
            <a:off x="3174087" y="1745696"/>
            <a:ext cx="563453" cy="1287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4" idx="3"/>
            <a:endCxn id="12" idx="1"/>
          </p:cNvCxnSpPr>
          <p:nvPr/>
        </p:nvCxnSpPr>
        <p:spPr>
          <a:xfrm flipV="1">
            <a:off x="3174087" y="2618368"/>
            <a:ext cx="563453" cy="414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4" idx="3"/>
            <a:endCxn id="13" idx="1"/>
          </p:cNvCxnSpPr>
          <p:nvPr/>
        </p:nvCxnSpPr>
        <p:spPr>
          <a:xfrm>
            <a:off x="3174087" y="3032956"/>
            <a:ext cx="563453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4" idx="3"/>
            <a:endCxn id="14" idx="1"/>
          </p:cNvCxnSpPr>
          <p:nvPr/>
        </p:nvCxnSpPr>
        <p:spPr>
          <a:xfrm>
            <a:off x="3174087" y="3032956"/>
            <a:ext cx="497813" cy="1378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5" idx="3"/>
            <a:endCxn id="15" idx="1"/>
          </p:cNvCxnSpPr>
          <p:nvPr/>
        </p:nvCxnSpPr>
        <p:spPr>
          <a:xfrm>
            <a:off x="5249708" y="1745696"/>
            <a:ext cx="4733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2" idx="3"/>
            <a:endCxn id="16" idx="1"/>
          </p:cNvCxnSpPr>
          <p:nvPr/>
        </p:nvCxnSpPr>
        <p:spPr>
          <a:xfrm>
            <a:off x="5249708" y="2618368"/>
            <a:ext cx="4733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5271177" y="3447002"/>
            <a:ext cx="473351" cy="1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14" idx="3"/>
            <a:endCxn id="18" idx="1"/>
          </p:cNvCxnSpPr>
          <p:nvPr/>
        </p:nvCxnSpPr>
        <p:spPr>
          <a:xfrm flipV="1">
            <a:off x="5184068" y="4401108"/>
            <a:ext cx="560460" cy="10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Flecha derecha"/>
          <p:cNvSpPr/>
          <p:nvPr/>
        </p:nvSpPr>
        <p:spPr>
          <a:xfrm rot="16200000">
            <a:off x="2031184" y="2333439"/>
            <a:ext cx="363687" cy="3800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8" name="57 Flecha derecha"/>
          <p:cNvSpPr/>
          <p:nvPr/>
        </p:nvSpPr>
        <p:spPr>
          <a:xfrm rot="5400000">
            <a:off x="2031184" y="3434813"/>
            <a:ext cx="363687" cy="3800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9" name="58 Flecha derecha"/>
          <p:cNvSpPr/>
          <p:nvPr/>
        </p:nvSpPr>
        <p:spPr>
          <a:xfrm>
            <a:off x="3011597" y="5801860"/>
            <a:ext cx="428926" cy="35135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415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285206" y="1171102"/>
            <a:ext cx="2304256" cy="720080"/>
          </a:xfrm>
          <a:prstGeom prst="ellipse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Diagnostico </a:t>
            </a:r>
            <a:endParaRPr lang="es-EC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115615" y="3882173"/>
            <a:ext cx="2736303" cy="751114"/>
          </a:xfrm>
          <a:prstGeom prst="ellipse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Validación y aplicación </a:t>
            </a:r>
            <a:endParaRPr lang="es-EC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6364637" y="3861048"/>
            <a:ext cx="2476737" cy="751113"/>
          </a:xfrm>
          <a:prstGeom prst="ellipse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" name="9 Elipse"/>
          <p:cNvSpPr/>
          <p:nvPr/>
        </p:nvSpPr>
        <p:spPr>
          <a:xfrm>
            <a:off x="6311087" y="1171102"/>
            <a:ext cx="2500045" cy="720080"/>
          </a:xfrm>
          <a:prstGeom prst="ellipse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Diseño </a:t>
            </a:r>
            <a:endParaRPr lang="es-EC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8430"/>
          <a:stretch/>
        </p:blipFill>
        <p:spPr bwMode="auto">
          <a:xfrm>
            <a:off x="1415349" y="4869160"/>
            <a:ext cx="1975889" cy="1448762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25" y="1980857"/>
            <a:ext cx="919701" cy="1041746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48145"/>
            <a:ext cx="1573280" cy="908228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415349" y="116632"/>
            <a:ext cx="3084643" cy="714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PROPUESTA </a:t>
            </a:r>
            <a:endParaRPr lang="es-EC" sz="2800" dirty="0">
              <a:latin typeface="Arial Black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4" t="11141" r="2695" b="13545"/>
          <a:stretch/>
        </p:blipFill>
        <p:spPr bwMode="auto">
          <a:xfrm>
            <a:off x="6476424" y="4875485"/>
            <a:ext cx="2310397" cy="1442437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3731865" y="2088915"/>
            <a:ext cx="2376266" cy="1669091"/>
          </a:xfrm>
          <a:prstGeom prst="ellips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RECREATIVO 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 rot="13624272">
            <a:off x="3438388" y="2106791"/>
            <a:ext cx="586959" cy="2753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Flecha derecha"/>
          <p:cNvSpPr/>
          <p:nvPr/>
        </p:nvSpPr>
        <p:spPr>
          <a:xfrm rot="19057019">
            <a:off x="5801420" y="2109225"/>
            <a:ext cx="586959" cy="2753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Flecha derecha"/>
          <p:cNvSpPr/>
          <p:nvPr/>
        </p:nvSpPr>
        <p:spPr>
          <a:xfrm rot="8238758">
            <a:off x="3446766" y="3474560"/>
            <a:ext cx="586959" cy="2753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Flecha derecha"/>
          <p:cNvSpPr/>
          <p:nvPr/>
        </p:nvSpPr>
        <p:spPr>
          <a:xfrm rot="2861290">
            <a:off x="5771796" y="3484086"/>
            <a:ext cx="586959" cy="2753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83823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03741"/>
            <a:ext cx="3012635" cy="5889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PROGRAMA </a:t>
            </a:r>
            <a:endParaRPr lang="es-EC" sz="2800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1071173"/>
            <a:ext cx="19553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FÍSICO DEPORTIVAS 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7486" y="2814618"/>
            <a:ext cx="197084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LÚDICAS</a:t>
            </a:r>
            <a:r>
              <a:rPr lang="es-EC" dirty="0" smtClean="0"/>
              <a:t>  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7486" y="4240438"/>
            <a:ext cx="19925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AL AIRE LIBRE 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7486" y="5733256"/>
            <a:ext cx="19925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COMUNITARIAS </a:t>
            </a:r>
          </a:p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Y SOCIALES 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15616" y="1771075"/>
            <a:ext cx="299732" cy="360040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 Black" pitchFamily="34" charset="0"/>
              </a:rPr>
              <a:t>ACTIVIDADES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153207" y="799963"/>
            <a:ext cx="2507026" cy="1368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tx1"/>
                </a:solidFill>
              </a:rPr>
              <a:t>Fútbol 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Baloncesto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Voleibol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Pre deportivos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181931" y="2480420"/>
            <a:ext cx="2478301" cy="10377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tx1"/>
                </a:solidFill>
              </a:rPr>
              <a:t>Juegos cooperativos 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Juegos competitivos 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Juegos tradicionales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236129" y="3941373"/>
            <a:ext cx="2424103" cy="9674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tx1"/>
                </a:solidFill>
              </a:rPr>
              <a:t>Paseo en bicicleta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Carreras de orientación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181931" y="5327470"/>
            <a:ext cx="2896183" cy="14283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 smtClean="0">
                <a:solidFill>
                  <a:schemeClr val="tx1"/>
                </a:solidFill>
              </a:rPr>
              <a:t>Cuadrangular  deportivo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Juegos recreativo comunitarios </a:t>
            </a:r>
          </a:p>
          <a:p>
            <a:r>
              <a:rPr lang="es-EC" sz="2000" dirty="0" smtClean="0">
                <a:solidFill>
                  <a:schemeClr val="tx1"/>
                </a:solidFill>
              </a:rPr>
              <a:t>Acción comunitaria 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48" name="Picture 24" descr="C:\Users\USER\Desktop\fotos tesis\IMG-20200305-WA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29" y="3998189"/>
            <a:ext cx="2160240" cy="1259269"/>
          </a:xfrm>
          <a:prstGeom prst="rect">
            <a:avLst/>
          </a:prstGeom>
          <a:noFill/>
          <a:ln w="57150">
            <a:solidFill>
              <a:srgbClr val="CC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USER\Desktop\fotos tesis\IMG-20200305-WA0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3737"/>
          <a:stretch/>
        </p:blipFill>
        <p:spPr bwMode="auto">
          <a:xfrm>
            <a:off x="6876256" y="1703141"/>
            <a:ext cx="2160240" cy="1296143"/>
          </a:xfrm>
          <a:prstGeom prst="rect">
            <a:avLst/>
          </a:prstGeom>
          <a:noFill/>
          <a:ln w="57150">
            <a:solidFill>
              <a:srgbClr val="CC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16 Conector recto de flecha"/>
          <p:cNvCxnSpPr>
            <a:stCxn id="8" idx="3"/>
            <a:endCxn id="4" idx="1"/>
          </p:cNvCxnSpPr>
          <p:nvPr/>
        </p:nvCxnSpPr>
        <p:spPr>
          <a:xfrm flipV="1">
            <a:off x="1415348" y="1394339"/>
            <a:ext cx="348340" cy="21769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8" idx="3"/>
            <a:endCxn id="5" idx="1"/>
          </p:cNvCxnSpPr>
          <p:nvPr/>
        </p:nvCxnSpPr>
        <p:spPr>
          <a:xfrm flipV="1">
            <a:off x="1415348" y="2999284"/>
            <a:ext cx="382138" cy="5719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8" idx="3"/>
            <a:endCxn id="6" idx="1"/>
          </p:cNvCxnSpPr>
          <p:nvPr/>
        </p:nvCxnSpPr>
        <p:spPr>
          <a:xfrm>
            <a:off x="1415348" y="3571275"/>
            <a:ext cx="382138" cy="853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8" idx="3"/>
            <a:endCxn id="7" idx="1"/>
          </p:cNvCxnSpPr>
          <p:nvPr/>
        </p:nvCxnSpPr>
        <p:spPr>
          <a:xfrm>
            <a:off x="1415348" y="3571275"/>
            <a:ext cx="382138" cy="2485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Flecha derecha"/>
          <p:cNvSpPr/>
          <p:nvPr/>
        </p:nvSpPr>
        <p:spPr>
          <a:xfrm>
            <a:off x="3790048" y="1394339"/>
            <a:ext cx="338203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Flecha derecha"/>
          <p:cNvSpPr/>
          <p:nvPr/>
        </p:nvSpPr>
        <p:spPr>
          <a:xfrm>
            <a:off x="3815004" y="2976424"/>
            <a:ext cx="338203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30 Flecha derecha"/>
          <p:cNvSpPr/>
          <p:nvPr/>
        </p:nvSpPr>
        <p:spPr>
          <a:xfrm>
            <a:off x="3864128" y="6018810"/>
            <a:ext cx="338203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2" name="31 Flecha derecha"/>
          <p:cNvSpPr/>
          <p:nvPr/>
        </p:nvSpPr>
        <p:spPr>
          <a:xfrm>
            <a:off x="3864128" y="4415772"/>
            <a:ext cx="338203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2909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70045"/>
              </p:ext>
            </p:extLst>
          </p:nvPr>
        </p:nvGraphicFramePr>
        <p:xfrm>
          <a:off x="1187624" y="1268760"/>
          <a:ext cx="7776864" cy="54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Documento" r:id="rId3" imgW="5770671" imgH="6677564" progId="Word.Document.12">
                  <p:embed/>
                </p:oleObj>
              </mc:Choice>
              <mc:Fallback>
                <p:oleObj name="Documento" r:id="rId3" imgW="5770671" imgH="6677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268760"/>
                        <a:ext cx="7776864" cy="54435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571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Rectángulo"/>
          <p:cNvSpPr/>
          <p:nvPr/>
        </p:nvSpPr>
        <p:spPr>
          <a:xfrm>
            <a:off x="1475656" y="248920"/>
            <a:ext cx="252028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PROGRAMA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7918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6" y="1268761"/>
            <a:ext cx="4323386" cy="48245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olid"/>
          </a:ln>
          <a:effectLst/>
          <a:extLst/>
        </p:spPr>
      </p:pic>
      <p:sp>
        <p:nvSpPr>
          <p:cNvPr id="5" name="4 Rectángulo"/>
          <p:cNvSpPr/>
          <p:nvPr/>
        </p:nvSpPr>
        <p:spPr>
          <a:xfrm>
            <a:off x="1043609" y="67231"/>
            <a:ext cx="655272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ANÁLISIS DE LOS RESULTADOS </a:t>
            </a:r>
            <a:endParaRPr lang="es-EC" sz="2800" dirty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20741" y="698135"/>
            <a:ext cx="1871140" cy="28803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A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73976" y="6188250"/>
            <a:ext cx="429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i="1" dirty="0"/>
              <a:t>Figura 1. </a:t>
            </a:r>
            <a:r>
              <a:rPr lang="es-EC" dirty="0"/>
              <a:t>A1.- </a:t>
            </a:r>
            <a:r>
              <a:rPr lang="es-EC" dirty="0">
                <a:latin typeface="Arial" pitchFamily="34" charset="0"/>
                <a:cs typeface="Arial" pitchFamily="34" charset="0"/>
              </a:rPr>
              <a:t>¿Con quién realiza actividades recreativas?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24128" y="1268761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En la evaluación del post test se observa que se realiza con mayor frecuencia entre compañeros y estudiantes con una frecuencia de 45 individuos y en segundo lugar con amigos con una frecuencia de 39 individuos, por lo que  </a:t>
            </a:r>
            <a:r>
              <a:rPr lang="es-EC" dirty="0">
                <a:latin typeface="Arial" pitchFamily="34" charset="0"/>
                <a:cs typeface="Arial" pitchFamily="34" charset="0"/>
              </a:rPr>
              <a:t>se observa el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incidencia </a:t>
            </a:r>
            <a:r>
              <a:rPr lang="es-EC" dirty="0">
                <a:latin typeface="Arial" pitchFamily="34" charset="0"/>
                <a:cs typeface="Arial" pitchFamily="34" charset="0"/>
              </a:rPr>
              <a:t>una vez aplicado la propuesta de trabajo.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793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79" y="1140680"/>
            <a:ext cx="4217925" cy="4734681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90179" y="5877272"/>
            <a:ext cx="3929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i="1" dirty="0">
                <a:latin typeface="Arial" pitchFamily="34" charset="0"/>
                <a:cs typeface="Arial" pitchFamily="34" charset="0"/>
              </a:rPr>
              <a:t>Figura 4.</a:t>
            </a:r>
            <a:r>
              <a:rPr lang="es-EC" dirty="0">
                <a:latin typeface="Arial" pitchFamily="34" charset="0"/>
                <a:cs typeface="Arial" pitchFamily="34" charset="0"/>
              </a:rPr>
              <a:t> A4 ¿Dónde realiza sus actividades recreativas?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84168" y="1556792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E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s-EC" dirty="0">
                <a:latin typeface="Arial" pitchFamily="34" charset="0"/>
                <a:cs typeface="Arial" pitchFamily="34" charset="0"/>
              </a:rPr>
              <a:t>parque es el lugar principal de la actividad recreativa con una frecuencia de 61 individuos, la escuela, la casa y el gimnasio muestran una frecuencia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menor, </a:t>
            </a:r>
            <a:r>
              <a:rPr lang="es-EC" dirty="0">
                <a:latin typeface="Arial" pitchFamily="34" charset="0"/>
                <a:cs typeface="Arial" pitchFamily="34" charset="0"/>
              </a:rPr>
              <a:t>lo que permite observar que a través de la aplicación del programa de actividades físicas recreativas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comunitarias.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20741" y="698135"/>
            <a:ext cx="1871140" cy="28803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A 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5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200800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83391"/>
            <a:ext cx="7200800" cy="2397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9" y="67231"/>
            <a:ext cx="655272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ANÁLISIS DE LOS RESULTADOS </a:t>
            </a:r>
            <a:endParaRPr lang="es-EC" sz="2800" dirty="0">
              <a:latin typeface="Arial Black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39752" y="692696"/>
            <a:ext cx="1656184" cy="360040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B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5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5" y="1052736"/>
            <a:ext cx="5904656" cy="2313521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43609" y="67231"/>
            <a:ext cx="655272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 Black" pitchFamily="34" charset="0"/>
              </a:rPr>
              <a:t>ANÁLISIS DE LOS RESULTADOS </a:t>
            </a:r>
            <a:r>
              <a:rPr lang="es-EC" sz="2000" dirty="0" smtClean="0">
                <a:latin typeface="Arial Black" pitchFamily="34" charset="0"/>
              </a:rPr>
              <a:t> ACTIVIDAD TIEMPO LIBRE </a:t>
            </a:r>
            <a:endParaRPr lang="es-EC" sz="2000" dirty="0">
              <a:latin typeface="Arial Black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51620" y="692696"/>
            <a:ext cx="1512168" cy="288032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C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0318" y="3510273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D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5" y="4149080"/>
            <a:ext cx="5904656" cy="241759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82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81" y="1124744"/>
            <a:ext cx="5910391" cy="25946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51620" y="692696"/>
            <a:ext cx="1512168" cy="288032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C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54975" y="3870313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D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16" y="4365104"/>
            <a:ext cx="5904656" cy="2304256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3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5797168" cy="249221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5797168" cy="24482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51620" y="620688"/>
            <a:ext cx="1512168" cy="288032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C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24402" y="3751715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D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7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63062" y="332656"/>
            <a:ext cx="388843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chemeClr val="tx1"/>
                </a:solidFill>
                <a:latin typeface="Arial Black" pitchFamily="34" charset="0"/>
              </a:rPr>
              <a:t>INTRODUCCIÓN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47664" y="1614224"/>
            <a:ext cx="561662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Administrar el tiempo libre en los adolecentes </a:t>
            </a:r>
            <a:endParaRPr lang="es-EC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42731" y="2564904"/>
            <a:ext cx="5964704" cy="644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Las actividades de ocio placentero,  para ocupar el tiempo libre 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67744" y="3699972"/>
            <a:ext cx="5868652" cy="616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Actividad física como factor de prevención de enfermedad</a:t>
            </a:r>
            <a:r>
              <a:rPr lang="es-EC" sz="2000" dirty="0" smtClean="0">
                <a:solidFill>
                  <a:schemeClr val="tx1"/>
                </a:solidFill>
              </a:rPr>
              <a:t>es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27784" y="4869160"/>
            <a:ext cx="6048672" cy="756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actividades recreativas comunitarias como eje para fomentar valores</a:t>
            </a:r>
            <a:r>
              <a:rPr lang="es-EC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02" y="79106"/>
            <a:ext cx="1240955" cy="11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8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51620" y="3764603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D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35" y="1340769"/>
            <a:ext cx="5875981" cy="20882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49062"/>
            <a:ext cx="5850912" cy="23762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51620" y="819724"/>
            <a:ext cx="1512168" cy="288032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BLOQUE C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60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37026" y="105273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 smtClean="0"/>
              <a:t>1.- Se </a:t>
            </a:r>
            <a:r>
              <a:rPr lang="es-EC" dirty="0"/>
              <a:t>estableció teóricamente la relación de las actividades físicas recreativas comunitarias  y el tiempo libre de los adolescentes, basado en datos bibliográficos se demuestra la importancia de las actividades físicas recreativas comunitarias como herramientas generadoras de bienestar físico, psicológico y social,  además contribuyen a ocupar el tiempo libre con aprendizajes significativos. 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2.- Se </a:t>
            </a:r>
            <a:r>
              <a:rPr lang="es-EC" dirty="0"/>
              <a:t>diseñó un programa recreativo comunitario  para  el aprovechamiento del tiempo libre, utilizando actividades físicas deportivas, lúdicas, actividades al aire libre y actividades comunitarias. 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3.- Se </a:t>
            </a:r>
            <a:r>
              <a:rPr lang="es-EC" dirty="0"/>
              <a:t>aplicó el programa recreativo durante  24 sesiones distribuidas en actividades de lunes a viernes y fin de semana, con la participación  principal de los adolescentes de 12 a 17 años, de manera secundaria la familia y miembros de la comunidad.</a:t>
            </a:r>
          </a:p>
          <a:p>
            <a:pPr lvl="0"/>
            <a:endParaRPr lang="es-EC" dirty="0" smtClean="0"/>
          </a:p>
          <a:p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1043609" y="67231"/>
            <a:ext cx="4176463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CONCLUSIONES </a:t>
            </a:r>
            <a:endParaRPr lang="es-EC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47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268760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4.- Por medio del análisis de pre test y post test se determinó que los adolescentes  dentro su práctica recreativa en la comunidad lo hacen con mayor frecuencia con sus compañeros de estudio y amigos, además el parque se ha convertido en el lugar de preferencia para realizar las actividades físicas recreativas, con una frecuencia de 87 adolescentes sobre un total de 120.</a:t>
            </a:r>
          </a:p>
          <a:p>
            <a:pPr lvl="0"/>
            <a:endParaRPr lang="es-EC" dirty="0"/>
          </a:p>
          <a:p>
            <a:pPr lvl="0"/>
            <a:r>
              <a:rPr lang="es-EC" dirty="0"/>
              <a:t>5.- El 75,41% de los adolescentes realizan actividades físicas recreativas comunitarias entre 2, 3 o más horas de lunes a viernes y fin de semana, reduciendo  la frecuencia de las actividades como mirar la televisión, usar redes sociales y salir con amigos sin planificación alguna, y aumentando la frecuencia  entre 60-120 minutos y más de 120 minutos  para las práctica de actividades físicas deportivas y sociales, tanto de lunes a viernes como de fin de semana.</a:t>
            </a:r>
          </a:p>
        </p:txBody>
      </p:sp>
    </p:spTree>
    <p:extLst>
      <p:ext uri="{BB962C8B-B14F-4D97-AF65-F5344CB8AC3E}">
        <p14:creationId xmlns:p14="http://schemas.microsoft.com/office/powerpoint/2010/main" val="3865519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67231"/>
            <a:ext cx="54006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RECOMENDACIONES </a:t>
            </a:r>
            <a:endParaRPr lang="es-EC" sz="2800" dirty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1124744"/>
            <a:ext cx="7704856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000" dirty="0" smtClean="0"/>
              <a:t>1.- Mantener </a:t>
            </a:r>
            <a:r>
              <a:rPr lang="es-EC" sz="2000" dirty="0"/>
              <a:t>el programa recreativo, para canalizar a los adolescentes a utilizar el tiempo libre practicando actividades físicas deportivas, lúdicas, sociales y comunitarias</a:t>
            </a:r>
            <a:r>
              <a:rPr lang="es-EC" sz="2000" dirty="0" smtClean="0"/>
              <a:t>.</a:t>
            </a:r>
          </a:p>
          <a:p>
            <a:pPr lvl="0"/>
            <a:endParaRPr lang="es-EC" sz="2000" dirty="0"/>
          </a:p>
          <a:p>
            <a:pPr lvl="0"/>
            <a:r>
              <a:rPr lang="es-EC" sz="2000" dirty="0" smtClean="0"/>
              <a:t>2.- Incentivar </a:t>
            </a:r>
            <a:r>
              <a:rPr lang="es-EC" sz="2000" dirty="0"/>
              <a:t>a las organizaciones barriales y comunitarias adquirir recursos básicos para implantar el programa de actividades físicas recreativas en su barrio</a:t>
            </a:r>
            <a:r>
              <a:rPr lang="es-EC" sz="2000" dirty="0" smtClean="0"/>
              <a:t>.</a:t>
            </a:r>
          </a:p>
          <a:p>
            <a:pPr lvl="0"/>
            <a:endParaRPr lang="es-EC" sz="2000" dirty="0"/>
          </a:p>
          <a:p>
            <a:pPr lvl="0"/>
            <a:r>
              <a:rPr lang="es-EC" sz="2000" dirty="0" smtClean="0"/>
              <a:t>3.- Establecer </a:t>
            </a:r>
            <a:r>
              <a:rPr lang="es-EC" sz="2000" dirty="0"/>
              <a:t>convenios con la empresa pública y privada, para mejorar el espacio recreativo, con implementos </a:t>
            </a:r>
            <a:r>
              <a:rPr lang="es-EC" sz="2000" dirty="0" smtClean="0"/>
              <a:t>adecuados, mantener una </a:t>
            </a:r>
            <a:r>
              <a:rPr lang="es-EC" sz="2000" dirty="0"/>
              <a:t>socialización continua sobre la importancia de utilizar el tiempo libre en actividades de bienestar y no en actividades nocivas</a:t>
            </a:r>
            <a:r>
              <a:rPr lang="es-EC" sz="2000" dirty="0" smtClean="0"/>
              <a:t>.</a:t>
            </a:r>
          </a:p>
          <a:p>
            <a:pPr lvl="0"/>
            <a:endParaRPr lang="es-EC" sz="2000" dirty="0"/>
          </a:p>
          <a:p>
            <a:pPr lvl="0"/>
            <a:r>
              <a:rPr lang="es-EC" sz="2000" dirty="0"/>
              <a:t>4</a:t>
            </a:r>
            <a:r>
              <a:rPr lang="es-EC" sz="2000" dirty="0" smtClean="0"/>
              <a:t>.- </a:t>
            </a:r>
            <a:r>
              <a:rPr lang="es-EC" sz="2000" dirty="0" smtClean="0"/>
              <a:t>Promover </a:t>
            </a:r>
            <a:r>
              <a:rPr lang="es-EC" sz="2000" dirty="0"/>
              <a:t>el programa de actividades físicas recreativas comunitarias en otros sitios, con visión de contribuir a los adolescentes de otros </a:t>
            </a:r>
            <a:r>
              <a:rPr lang="es-EC" sz="2000" dirty="0" smtClean="0"/>
              <a:t>barrios, comunidades y a nivel nacional,  </a:t>
            </a:r>
            <a:r>
              <a:rPr lang="es-EC" sz="2000" dirty="0"/>
              <a:t>para que puedan disfrutar de las diferentes actividades diseñadas a ocupar </a:t>
            </a:r>
            <a:r>
              <a:rPr lang="es-EC" sz="2000" dirty="0" smtClean="0"/>
              <a:t>el </a:t>
            </a:r>
            <a:r>
              <a:rPr lang="es-EC" sz="2000" dirty="0"/>
              <a:t>tiempo libre.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456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918013">
            <a:off x="1656053" y="1295337"/>
            <a:ext cx="6552728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0" b="1" dirty="0" smtClean="0">
                <a:solidFill>
                  <a:schemeClr val="tx2"/>
                </a:solidFill>
                <a:latin typeface="Algerian" pitchFamily="82" charset="0"/>
              </a:rPr>
              <a:t>GRACIAS POR SU ATENCIÓ</a:t>
            </a:r>
            <a:r>
              <a:rPr lang="es-EC" sz="8000" b="1" dirty="0" smtClean="0">
                <a:solidFill>
                  <a:schemeClr val="tx2"/>
                </a:solidFill>
              </a:rPr>
              <a:t>N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219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404664"/>
            <a:ext cx="5904656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chemeClr val="tx1"/>
                </a:solidFill>
                <a:latin typeface="Arial Black" pitchFamily="34" charset="0"/>
              </a:rPr>
              <a:t>PLANTEAMIENTO DEL PROBLEMA 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2276872"/>
            <a:ext cx="7200800" cy="332398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3200" dirty="0">
                <a:latin typeface="Arial" pitchFamily="34" charset="0"/>
                <a:cs typeface="Arial" pitchFamily="34" charset="0"/>
              </a:rPr>
              <a:t>¿Como incide las actividades físicas recreativas comunitarias en el aprovechamiento del tiempo libre de los adolescentes de 12 a 17 años de la urbanización San José, sector Calderón?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626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51418" y="1916832"/>
            <a:ext cx="7280488" cy="3168352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3200" dirty="0">
                <a:latin typeface="Arial" pitchFamily="34" charset="0"/>
                <a:cs typeface="Arial" pitchFamily="34" charset="0"/>
              </a:rPr>
              <a:t>Diseñar e implementar un programa de actividades físicas recreativas  comunitarias  para el aprovechamiento del  tiempo libre de los adolescentes de 12 a 17 años de la urbanización San José, sector </a:t>
            </a:r>
            <a:r>
              <a:rPr lang="es-EC" sz="3200" dirty="0" smtClean="0">
                <a:latin typeface="Arial" pitchFamily="34" charset="0"/>
                <a:cs typeface="Arial" pitchFamily="34" charset="0"/>
              </a:rPr>
              <a:t>Calderón.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51720" y="438239"/>
            <a:ext cx="496855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atin typeface="Arial Black" pitchFamily="34" charset="0"/>
              </a:rPr>
              <a:t>OBJETIVO GENERAL </a:t>
            </a:r>
            <a:endParaRPr lang="es-EC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2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260648"/>
            <a:ext cx="6117143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atin typeface="Arial Black" pitchFamily="34" charset="0"/>
              </a:rPr>
              <a:t>OBJETIVOS ESPECÍFICOS</a:t>
            </a:r>
            <a:endParaRPr lang="es-EC" sz="3200" dirty="0">
              <a:latin typeface="Arial Black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655678" y="1196752"/>
            <a:ext cx="6588730" cy="1584176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es-EC" sz="2400" dirty="0"/>
              <a:t>Establecer referentes conceptuales de  las actividades físicas recreativas  comunitarias  que puedan relacionarse al aprovechamiento del tiempo libre en adolescentes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55677" y="4716203"/>
            <a:ext cx="6588730" cy="1944216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es-EC" sz="2400" dirty="0"/>
              <a:t>Analizar resultados obtenidos de las evaluaciones iniciales y finales para el logro de  niveles de cumplimiento o mejora una vez aplicado las actividades físicas recreativas comunitarias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655677" y="3042637"/>
            <a:ext cx="6588730" cy="1440160"/>
          </a:xfrm>
          <a:prstGeom prst="round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es-EC" sz="2400" dirty="0"/>
              <a:t>Determinar las causas y efectos de las actividades de tiempo libre de los adolescentes de 12 a 17 años de  la urbanización San José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a la derecha con muesca"/>
          <p:cNvSpPr/>
          <p:nvPr/>
        </p:nvSpPr>
        <p:spPr>
          <a:xfrm>
            <a:off x="1151620" y="1772816"/>
            <a:ext cx="504056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Flecha a la derecha con muesca"/>
          <p:cNvSpPr/>
          <p:nvPr/>
        </p:nvSpPr>
        <p:spPr>
          <a:xfrm>
            <a:off x="1149549" y="3546693"/>
            <a:ext cx="504056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Flecha a la derecha con muesca"/>
          <p:cNvSpPr/>
          <p:nvPr/>
        </p:nvSpPr>
        <p:spPr>
          <a:xfrm>
            <a:off x="1120182" y="5472287"/>
            <a:ext cx="504056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333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275636"/>
            <a:ext cx="3281047" cy="633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atin typeface="Arial Black" pitchFamily="34" charset="0"/>
              </a:rPr>
              <a:t>HIPÓTESIS</a:t>
            </a:r>
            <a:endParaRPr lang="es-EC" sz="3200" dirty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1530444"/>
            <a:ext cx="4752528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b="1" dirty="0" smtClean="0"/>
              <a:t>HIP</a:t>
            </a:r>
            <a:r>
              <a:rPr lang="es-EC" sz="2400" b="1" dirty="0" smtClean="0"/>
              <a:t>Ó</a:t>
            </a:r>
            <a:r>
              <a:rPr lang="es-ES" sz="2400" b="1" dirty="0" smtClean="0"/>
              <a:t>TESIS GENERAL </a:t>
            </a:r>
          </a:p>
          <a:p>
            <a:r>
              <a:rPr lang="es-ES" sz="2400" dirty="0" smtClean="0"/>
              <a:t>El </a:t>
            </a:r>
            <a:r>
              <a:rPr lang="es-ES" sz="2400" dirty="0"/>
              <a:t>programa de actividades físicas recreativas comunitarias incide en el aprovechamiento del tiempo </a:t>
            </a:r>
            <a:r>
              <a:rPr lang="es-ES" sz="2400" dirty="0" smtClean="0"/>
              <a:t>libre.</a:t>
            </a:r>
            <a:endParaRPr lang="es-EC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3" y="2597886"/>
            <a:ext cx="2376264" cy="229657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4149080"/>
            <a:ext cx="4752528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b="1" dirty="0" smtClean="0"/>
              <a:t>HIP</a:t>
            </a:r>
            <a:r>
              <a:rPr lang="es-EC" sz="2400" b="1" dirty="0" smtClean="0"/>
              <a:t>Ó</a:t>
            </a:r>
            <a:r>
              <a:rPr lang="es-ES" sz="2400" b="1" dirty="0" smtClean="0"/>
              <a:t>TESIS  NULA </a:t>
            </a:r>
          </a:p>
          <a:p>
            <a:r>
              <a:rPr lang="es-ES" sz="2400" dirty="0" smtClean="0"/>
              <a:t>El </a:t>
            </a:r>
            <a:r>
              <a:rPr lang="es-ES" sz="2400" dirty="0"/>
              <a:t>programa de actividades físicas recreativas comunitarias </a:t>
            </a:r>
            <a:r>
              <a:rPr lang="es-ES" sz="2400" dirty="0" smtClean="0"/>
              <a:t> NO incide </a:t>
            </a:r>
            <a:r>
              <a:rPr lang="es-ES" sz="2400" dirty="0"/>
              <a:t>en el aprovechamiento del tiempo libre.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71236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51192" y="275636"/>
            <a:ext cx="3281047" cy="633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atin typeface="Arial Black" pitchFamily="34" charset="0"/>
              </a:rPr>
              <a:t>VARIABLES</a:t>
            </a:r>
            <a:endParaRPr lang="es-EC" sz="3200" dirty="0">
              <a:latin typeface="Arial Black" pitchFamily="34" charset="0"/>
            </a:endParaRPr>
          </a:p>
        </p:txBody>
      </p:sp>
      <p:sp>
        <p:nvSpPr>
          <p:cNvPr id="6" name="5 Proceso alternativo"/>
          <p:cNvSpPr/>
          <p:nvPr/>
        </p:nvSpPr>
        <p:spPr>
          <a:xfrm>
            <a:off x="2071002" y="1569792"/>
            <a:ext cx="2232248" cy="7920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VARIABE INDEPENDIENTE 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5827671" y="1569792"/>
            <a:ext cx="2304256" cy="72008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VARIABLE DEPENDIENTE </a:t>
            </a:r>
            <a:endParaRPr lang="es-EC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907704" y="2668813"/>
            <a:ext cx="2520280" cy="1048219"/>
          </a:xfrm>
          <a:prstGeom prst="roundRect">
            <a:avLst>
              <a:gd name="adj" fmla="val 32528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Actividades físicas recreativas comunitarias </a:t>
            </a:r>
            <a:endParaRPr lang="es-EC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737661" y="2668813"/>
            <a:ext cx="2664296" cy="1048219"/>
          </a:xfrm>
          <a:prstGeom prst="roundRect">
            <a:avLst>
              <a:gd name="adj" fmla="val 40030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Tiempo libre </a:t>
            </a:r>
            <a:endParaRPr lang="es-EC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38954" y="4221088"/>
            <a:ext cx="3096344" cy="2232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aquella que se realiza por vía espontánea u organizada que tiene valor, psicológico, socio-cultural y recreativo</a:t>
            </a:r>
            <a:r>
              <a:rPr lang="es-EC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C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Teórica, </a:t>
            </a:r>
            <a:r>
              <a:rPr lang="es-EC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2011)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C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77220" y="4221088"/>
            <a:ext cx="3024336" cy="2232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Período de tiempo no sujeto a necesidades y obligaciones familiares, laborales y escolares (Nuviala, Juan, &amp; Montes, 2003)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3095836" y="2348880"/>
            <a:ext cx="180020" cy="3199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Flecha abajo"/>
          <p:cNvSpPr/>
          <p:nvPr/>
        </p:nvSpPr>
        <p:spPr>
          <a:xfrm>
            <a:off x="6909368" y="2289318"/>
            <a:ext cx="180020" cy="3199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Flecha abajo"/>
          <p:cNvSpPr/>
          <p:nvPr/>
        </p:nvSpPr>
        <p:spPr>
          <a:xfrm>
            <a:off x="3097116" y="3717031"/>
            <a:ext cx="180020" cy="3199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Flecha abajo"/>
          <p:cNvSpPr/>
          <p:nvPr/>
        </p:nvSpPr>
        <p:spPr>
          <a:xfrm>
            <a:off x="6979618" y="3717031"/>
            <a:ext cx="180020" cy="3199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76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94711" y="1156102"/>
            <a:ext cx="1818073" cy="68872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DESCRIPTIV</a:t>
            </a:r>
            <a:r>
              <a:rPr lang="es-EC" dirty="0" smtClean="0"/>
              <a:t>A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6732240" y="1196752"/>
            <a:ext cx="2088232" cy="64807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MIXTO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1115616" y="2276872"/>
            <a:ext cx="2376264" cy="16561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muestra un análisis e interpretación de la situación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780430" y="2267547"/>
            <a:ext cx="2520280" cy="16561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Determinará 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la incidencia  de la recreación física comunitaria sobre el tiempo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libre</a:t>
            </a:r>
            <a:endParaRPr lang="es-EC" sz="2400" dirty="0"/>
          </a:p>
        </p:txBody>
      </p:sp>
      <p:sp>
        <p:nvSpPr>
          <p:cNvPr id="11" name="10 Rectángulo"/>
          <p:cNvSpPr/>
          <p:nvPr/>
        </p:nvSpPr>
        <p:spPr>
          <a:xfrm>
            <a:off x="6779810" y="2276872"/>
            <a:ext cx="2088232" cy="16561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Cualitativa y cuantitativa 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03747" y="4316131"/>
            <a:ext cx="4968552" cy="64807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DISEÑO CUASI EXPERIMENTAL 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919270" y="5198230"/>
            <a:ext cx="5904656" cy="1080120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 estudio </a:t>
            </a:r>
            <a:r>
              <a:rPr lang="es-EC" dirty="0"/>
              <a:t>se lo realiza en una población establecida, y se manipulara la variable independiente no comprobada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15209" y="155903"/>
            <a:ext cx="5832648" cy="603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3200" dirty="0" smtClean="0">
                <a:latin typeface="Arial Black" pitchFamily="34" charset="0"/>
              </a:rPr>
              <a:t>TIPO DE INVESTIGACIÓN </a:t>
            </a:r>
            <a:endParaRPr lang="es-EC" sz="3200" dirty="0">
              <a:latin typeface="Arial Black" pitchFamily="34" charset="0"/>
            </a:endParaRPr>
          </a:p>
        </p:txBody>
      </p:sp>
      <p:sp>
        <p:nvSpPr>
          <p:cNvPr id="15" name="14 Flecha en U"/>
          <p:cNvSpPr/>
          <p:nvPr/>
        </p:nvSpPr>
        <p:spPr>
          <a:xfrm rot="5400000">
            <a:off x="7392592" y="4551221"/>
            <a:ext cx="866385" cy="102108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2195736" y="1988840"/>
            <a:ext cx="360040" cy="27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Flecha abajo"/>
          <p:cNvSpPr/>
          <p:nvPr/>
        </p:nvSpPr>
        <p:spPr>
          <a:xfrm>
            <a:off x="4785873" y="1974982"/>
            <a:ext cx="360040" cy="27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Flecha abajo"/>
          <p:cNvSpPr/>
          <p:nvPr/>
        </p:nvSpPr>
        <p:spPr>
          <a:xfrm>
            <a:off x="7645765" y="1975516"/>
            <a:ext cx="360040" cy="278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8 Rectángulo"/>
          <p:cNvSpPr/>
          <p:nvPr/>
        </p:nvSpPr>
        <p:spPr>
          <a:xfrm>
            <a:off x="3995936" y="1156102"/>
            <a:ext cx="2160240" cy="68872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CORRELACIONAL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073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260648"/>
            <a:ext cx="5328592" cy="714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POBLACIÓN Y MUESTRA</a:t>
            </a:r>
            <a:endParaRPr lang="es-EC" sz="2800" dirty="0"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8954" y="1556792"/>
            <a:ext cx="6911477" cy="1944216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 adolescentes, siendo 48 adolescentes de género femenino y 72 adolescentes de género masculino.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0"/>
          <a:stretch/>
        </p:blipFill>
        <p:spPr bwMode="auto">
          <a:xfrm>
            <a:off x="3205391" y="4005064"/>
            <a:ext cx="3598602" cy="23762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22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2D050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3234</TotalTime>
  <Words>1112</Words>
  <Application>Microsoft Office PowerPoint</Application>
  <PresentationFormat>Presentación en pantalla (4:3)</PresentationFormat>
  <Paragraphs>119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Solsticio</vt:lpstr>
      <vt:lpstr>Diseño personalizado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118</cp:revision>
  <dcterms:created xsi:type="dcterms:W3CDTF">2020-06-18T22:01:13Z</dcterms:created>
  <dcterms:modified xsi:type="dcterms:W3CDTF">2020-07-09T03:29:31Z</dcterms:modified>
</cp:coreProperties>
</file>