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4"/>
  </p:notesMasterIdLst>
  <p:sldIdLst>
    <p:sldId id="257" r:id="rId2"/>
    <p:sldId id="331" r:id="rId3"/>
    <p:sldId id="272" r:id="rId4"/>
    <p:sldId id="307" r:id="rId5"/>
    <p:sldId id="305" r:id="rId6"/>
    <p:sldId id="304" r:id="rId7"/>
    <p:sldId id="275" r:id="rId8"/>
    <p:sldId id="308" r:id="rId9"/>
    <p:sldId id="277" r:id="rId10"/>
    <p:sldId id="309" r:id="rId11"/>
    <p:sldId id="280" r:id="rId12"/>
    <p:sldId id="310" r:id="rId13"/>
    <p:sldId id="318" r:id="rId14"/>
    <p:sldId id="319" r:id="rId15"/>
    <p:sldId id="348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7" r:id="rId31"/>
    <p:sldId id="349" r:id="rId32"/>
    <p:sldId id="350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ligencia" initials="I" lastIdx="1" clrIdx="0">
    <p:extLst>
      <p:ext uri="{19B8F6BF-5375-455C-9EA6-DF929625EA0E}">
        <p15:presenceInfo xmlns:p15="http://schemas.microsoft.com/office/powerpoint/2012/main" userId="Inteligen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026D6-84BA-4165-9447-30D6257D971D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2FEAB8F9-752A-4B49-B2E6-D694371395FD}" type="pres">
      <dgm:prSet presAssocID="{B27026D6-84BA-4165-9447-30D6257D971D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2AF1DDCF-922E-4C09-A4A8-C0DA8DA7F7E3}" type="presOf" srcId="{B27026D6-84BA-4165-9447-30D6257D971D}" destId="{2FEAB8F9-752A-4B49-B2E6-D694371395F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9E03C-6E7B-4782-90A9-8E8727DB6F0D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799F4762-4FD3-4B16-8744-FE84F4317B79}">
      <dgm:prSet phldrT="[Texto]" custT="1"/>
      <dgm:spPr/>
      <dgm:t>
        <a:bodyPr/>
        <a:lstStyle/>
        <a:p>
          <a:pPr algn="just"/>
          <a:endParaRPr lang="es-ES" sz="1600" b="1" dirty="0" smtClean="0"/>
        </a:p>
        <a:p>
          <a:pPr algn="just"/>
          <a:r>
            <a:rPr lang="es-ES" sz="1600" b="1" dirty="0" smtClean="0">
              <a:solidFill>
                <a:schemeClr val="tx1"/>
              </a:solidFill>
            </a:rPr>
            <a:t>¿Dispone actualmente el Ejército, de una unidad entrenada y equipada con la capacidad de detectar y neutralizar las acciones de personal militar involucrado en actos que se contraponen a la normativa legal vigente dentro de la institución?</a:t>
          </a:r>
        </a:p>
        <a:p>
          <a:pPr algn="just"/>
          <a:endParaRPr lang="es-ES" sz="1400" dirty="0"/>
        </a:p>
      </dgm:t>
    </dgm:pt>
    <dgm:pt modelId="{66D63155-D6DE-49DA-9F26-C7AD58932DF6}" type="parTrans" cxnId="{69852066-A3E4-4351-9E95-267A0EE52DD0}">
      <dgm:prSet/>
      <dgm:spPr/>
      <dgm:t>
        <a:bodyPr/>
        <a:lstStyle/>
        <a:p>
          <a:endParaRPr lang="es-ES"/>
        </a:p>
      </dgm:t>
    </dgm:pt>
    <dgm:pt modelId="{8A075728-E8BD-47AC-A542-FD093FCF1545}" type="sibTrans" cxnId="{69852066-A3E4-4351-9E95-267A0EE52DD0}">
      <dgm:prSet/>
      <dgm:spPr/>
      <dgm:t>
        <a:bodyPr/>
        <a:lstStyle/>
        <a:p>
          <a:endParaRPr lang="es-ES"/>
        </a:p>
      </dgm:t>
    </dgm:pt>
    <dgm:pt modelId="{7E3A91D4-08F4-4582-981C-B088DCF97C24}" type="pres">
      <dgm:prSet presAssocID="{3EC9E03C-6E7B-4782-90A9-8E8727DB6F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3EFF7A3-ACDD-4002-9EC3-7D2C27BA01C6}" type="pres">
      <dgm:prSet presAssocID="{799F4762-4FD3-4B16-8744-FE84F4317B79}" presName="gear1" presStyleLbl="node1" presStyleIdx="0" presStyleCnt="1" custScaleX="158276" custScaleY="144551" custLinFactNeighborX="-43102" custLinFactNeighborY="299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8865C-69D2-4B03-8916-076AD632DAD9}" type="pres">
      <dgm:prSet presAssocID="{799F4762-4FD3-4B16-8744-FE84F4317B79}" presName="gear1srcNode" presStyleLbl="node1" presStyleIdx="0" presStyleCnt="1"/>
      <dgm:spPr/>
      <dgm:t>
        <a:bodyPr/>
        <a:lstStyle/>
        <a:p>
          <a:endParaRPr lang="es-ES"/>
        </a:p>
      </dgm:t>
    </dgm:pt>
    <dgm:pt modelId="{32738246-45F4-45FC-B74C-0B9DD27410E6}" type="pres">
      <dgm:prSet presAssocID="{799F4762-4FD3-4B16-8744-FE84F4317B79}" presName="gear1dstNode" presStyleLbl="node1" presStyleIdx="0" presStyleCnt="1"/>
      <dgm:spPr/>
      <dgm:t>
        <a:bodyPr/>
        <a:lstStyle/>
        <a:p>
          <a:endParaRPr lang="es-ES"/>
        </a:p>
      </dgm:t>
    </dgm:pt>
    <dgm:pt modelId="{18CC3423-B6B9-4C56-802E-CB875AC7EC1F}" type="pres">
      <dgm:prSet presAssocID="{8A075728-E8BD-47AC-A542-FD093FCF1545}" presName="connector1" presStyleLbl="sibTrans2D1" presStyleIdx="0" presStyleCnt="1" custScaleX="138719" custScaleY="147444" custLinFactNeighborX="-38235" custLinFactNeighborY="4861"/>
      <dgm:spPr/>
      <dgm:t>
        <a:bodyPr/>
        <a:lstStyle/>
        <a:p>
          <a:endParaRPr lang="es-ES"/>
        </a:p>
      </dgm:t>
    </dgm:pt>
  </dgm:ptLst>
  <dgm:cxnLst>
    <dgm:cxn modelId="{6D63C6DA-49DC-484D-BB97-738A0ADDE66B}" type="presOf" srcId="{799F4762-4FD3-4B16-8744-FE84F4317B79}" destId="{53EFF7A3-ACDD-4002-9EC3-7D2C27BA01C6}" srcOrd="0" destOrd="0" presId="urn:microsoft.com/office/officeart/2005/8/layout/gear1"/>
    <dgm:cxn modelId="{EC0E59E0-1FF2-4C92-9694-A40B53B62079}" type="presOf" srcId="{799F4762-4FD3-4B16-8744-FE84F4317B79}" destId="{32738246-45F4-45FC-B74C-0B9DD27410E6}" srcOrd="2" destOrd="0" presId="urn:microsoft.com/office/officeart/2005/8/layout/gear1"/>
    <dgm:cxn modelId="{9E22DABB-0E81-47EB-A5E0-7EAAC52A5D72}" type="presOf" srcId="{799F4762-4FD3-4B16-8744-FE84F4317B79}" destId="{BD78865C-69D2-4B03-8916-076AD632DAD9}" srcOrd="1" destOrd="0" presId="urn:microsoft.com/office/officeart/2005/8/layout/gear1"/>
    <dgm:cxn modelId="{F877CEB2-2945-45F4-B531-0D9803126CA2}" type="presOf" srcId="{3EC9E03C-6E7B-4782-90A9-8E8727DB6F0D}" destId="{7E3A91D4-08F4-4582-981C-B088DCF97C24}" srcOrd="0" destOrd="0" presId="urn:microsoft.com/office/officeart/2005/8/layout/gear1"/>
    <dgm:cxn modelId="{69852066-A3E4-4351-9E95-267A0EE52DD0}" srcId="{3EC9E03C-6E7B-4782-90A9-8E8727DB6F0D}" destId="{799F4762-4FD3-4B16-8744-FE84F4317B79}" srcOrd="0" destOrd="0" parTransId="{66D63155-D6DE-49DA-9F26-C7AD58932DF6}" sibTransId="{8A075728-E8BD-47AC-A542-FD093FCF1545}"/>
    <dgm:cxn modelId="{A4B38FDD-F83F-40E8-81AA-32A93BDF35F2}" type="presOf" srcId="{8A075728-E8BD-47AC-A542-FD093FCF1545}" destId="{18CC3423-B6B9-4C56-802E-CB875AC7EC1F}" srcOrd="0" destOrd="0" presId="urn:microsoft.com/office/officeart/2005/8/layout/gear1"/>
    <dgm:cxn modelId="{B371E458-0F3D-4376-8D98-E90B9DCB48C0}" type="presParOf" srcId="{7E3A91D4-08F4-4582-981C-B088DCF97C24}" destId="{53EFF7A3-ACDD-4002-9EC3-7D2C27BA01C6}" srcOrd="0" destOrd="0" presId="urn:microsoft.com/office/officeart/2005/8/layout/gear1"/>
    <dgm:cxn modelId="{58D60617-A3BB-4A2A-83BC-10AF92821782}" type="presParOf" srcId="{7E3A91D4-08F4-4582-981C-B088DCF97C24}" destId="{BD78865C-69D2-4B03-8916-076AD632DAD9}" srcOrd="1" destOrd="0" presId="urn:microsoft.com/office/officeart/2005/8/layout/gear1"/>
    <dgm:cxn modelId="{84137320-6C68-4390-8D06-05BACEC9D787}" type="presParOf" srcId="{7E3A91D4-08F4-4582-981C-B088DCF97C24}" destId="{32738246-45F4-45FC-B74C-0B9DD27410E6}" srcOrd="2" destOrd="0" presId="urn:microsoft.com/office/officeart/2005/8/layout/gear1"/>
    <dgm:cxn modelId="{22AA0BB1-86E2-4586-8DB2-24F89804FF15}" type="presParOf" srcId="{7E3A91D4-08F4-4582-981C-B088DCF97C24}" destId="{18CC3423-B6B9-4C56-802E-CB875AC7EC1F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49621-8B2D-49B9-9909-DB44C2F08909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6B63470-24D0-4CF3-B310-1AA11494DF20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 z="190500">
          <a:bevelT prst="angle"/>
        </a:sp3d>
      </dgm:spPr>
      <dgm:t>
        <a:bodyPr/>
        <a:lstStyle/>
        <a:p>
          <a:pPr algn="just"/>
          <a:r>
            <a:rPr lang="es-ES" sz="11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IMPERANTE NECESIDAD DE CREAR Y BUSCAR  NUEVOS MECANISMOS DE CONTROL QUE GARANTICEN LA IDONEIDAD DEL PERSONAL Y QUE CONTRIBUYAN A MEJORAR LA PERCEPCIÓN DE ACEPTACIÓN Y CREDIBILIDAD </a:t>
          </a:r>
          <a:endParaRPr lang="es-EC" sz="1100" b="1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FACA5D7-A1EC-401A-84F8-8FA34728645C}" type="parTrans" cxnId="{5570E9E8-E1FF-4AAB-A30D-EA82C0E190B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A4ACEE-9EF2-4935-815A-DA5B487B6307}" type="sibTrans" cxnId="{5570E9E8-E1FF-4AAB-A30D-EA82C0E190B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56AB71-2797-42DE-B241-A814A7D0E429}">
      <dgm:prSet phldrT="[Texto]" custT="1"/>
      <dgm:spPr>
        <a:xfrm rot="16200000">
          <a:off x="466913" y="-466913"/>
          <a:ext cx="1584198" cy="2518025"/>
        </a:xfrm>
      </dgm:spPr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hay un organismo  equipado, entrenado, capacitado, para  disminuir el riesgo de estos actos.</a:t>
          </a:r>
          <a:endParaRPr lang="es-ES" sz="1400" b="1" dirty="0" smtClean="0">
            <a:solidFill>
              <a:schemeClr val="tx1"/>
            </a:solidFill>
          </a:endParaRPr>
        </a:p>
        <a:p>
          <a:pPr algn="ctr"/>
          <a:endParaRPr lang="es-EC" sz="1600" b="1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124E53B-2235-41BD-9E6B-FE0FC0645087}" type="parTrans" cxnId="{7A796D07-8722-4AAF-970A-9C4F8BB1AACB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542F42-FD8F-41BC-B819-819D693D14B7}" type="sibTrans" cxnId="{7A796D07-8722-4AAF-970A-9C4F8BB1AACB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0D981-770D-43DF-95ED-A31D83646F16}">
      <dgm:prSet phldrT="[Texto]" custT="1"/>
      <dgm:spPr>
        <a:xfrm>
          <a:off x="2518025" y="0"/>
          <a:ext cx="2518025" cy="1584198"/>
        </a:xfrm>
      </dgm:spPr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</a:rPr>
            <a:t>Inseguridad y especialmente corrupción dentro de la institución.</a:t>
          </a:r>
          <a:endParaRPr lang="es-EC" sz="1600" b="1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7758BA9-F6CD-4BD1-8411-200A3696341A}" type="parTrans" cxnId="{EB2C0746-338B-4088-B847-97D37D81797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2482FD-EA0E-4892-BA38-BD4B20E7EA91}" type="sibTrans" cxnId="{EB2C0746-338B-4088-B847-97D37D81797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85FCBE-C28B-4A75-AFDE-601F5FBC876E}">
      <dgm:prSet phldrT="[Texto]" custT="1"/>
      <dgm:spPr>
        <a:xfrm rot="5400000">
          <a:off x="2984939" y="1117285"/>
          <a:ext cx="1584198" cy="2518025"/>
        </a:xfrm>
      </dgm:spPr>
      <dgm:t>
        <a:bodyPr/>
        <a:lstStyle/>
        <a:p>
          <a:pPr algn="just"/>
          <a:endParaRPr lang="es-ES" sz="1200" b="1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just"/>
          <a:endParaRPr lang="es-ES" sz="1200" b="1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Obliga a una revisión constante de los valores y principios que rigen la conducta profesional del personal militar y de sus servidores públicos.</a:t>
          </a:r>
        </a:p>
        <a:p>
          <a:pPr algn="ctr"/>
          <a:endParaRPr lang="es-EC" sz="1600" b="1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4651D68-ABFD-4181-AD37-3C0C4EBD8321}" type="parTrans" cxnId="{08B1695D-C419-4672-9601-D2DF5EEE0E5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0C8ACF-A1D8-495E-8CC5-FD91642D38AB}" type="sibTrans" cxnId="{08B1695D-C419-4672-9601-D2DF5EEE0E5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F5C910-5509-4F11-90CD-6DFF6BCD11FF}">
      <dgm:prSet phldrT="[Texto]" custT="1"/>
      <dgm:spPr>
        <a:xfrm rot="10800000">
          <a:off x="0" y="1584198"/>
          <a:ext cx="2518025" cy="1584198"/>
        </a:xfrm>
      </dgm:spPr>
      <dgm:t>
        <a:bodyPr/>
        <a:lstStyle/>
        <a:p>
          <a:pPr algn="just"/>
          <a:endParaRPr lang="es-ES" sz="1400" b="1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crisis moral afecta a todas las dimensiones de la sociedad y  ocasiona el debilitamiento de las instituciones </a:t>
          </a:r>
          <a:endParaRPr lang="es-EC" sz="1400" b="1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40B7FCD-12FE-4139-B4F8-6197483D7D04}" type="sibTrans" cxnId="{02A8B193-EF8A-4E5F-8429-8B8BCDF8CA0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804489-6192-4571-8658-8D99503AE244}" type="parTrans" cxnId="{02A8B193-EF8A-4E5F-8429-8B8BCDF8CA0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BE411C-4D6C-4996-834E-71DFCCD33DB0}" type="pres">
      <dgm:prSet presAssocID="{23449621-8B2D-49B9-9909-DB44C2F089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A111B7-0A8C-46B7-B938-535872295664}" type="pres">
      <dgm:prSet presAssocID="{23449621-8B2D-49B9-9909-DB44C2F08909}" presName="matrix" presStyleCnt="0"/>
      <dgm:spPr/>
      <dgm:t>
        <a:bodyPr/>
        <a:lstStyle/>
        <a:p>
          <a:endParaRPr lang="es-ES"/>
        </a:p>
      </dgm:t>
    </dgm:pt>
    <dgm:pt modelId="{3F5B17B4-2998-4663-811B-BE7B02440C5E}" type="pres">
      <dgm:prSet presAssocID="{23449621-8B2D-49B9-9909-DB44C2F08909}" presName="tile1" presStyleLbl="node1" presStyleIdx="0" presStyleCnt="4" custScaleY="113797" custLinFactNeighborX="-1005" custLinFactNeighborY="-14249"/>
      <dgm:spPr>
        <a:prstGeom prst="round1Rect">
          <a:avLst/>
        </a:prstGeom>
      </dgm:spPr>
      <dgm:t>
        <a:bodyPr/>
        <a:lstStyle/>
        <a:p>
          <a:endParaRPr lang="es-ES"/>
        </a:p>
      </dgm:t>
    </dgm:pt>
    <dgm:pt modelId="{7A806041-A9AA-4740-A2D6-56A4A49D2DC5}" type="pres">
      <dgm:prSet presAssocID="{23449621-8B2D-49B9-9909-DB44C2F089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C384D5-54EE-4C2C-BF36-5F29BE27E359}" type="pres">
      <dgm:prSet presAssocID="{23449621-8B2D-49B9-9909-DB44C2F08909}" presName="tile2" presStyleLbl="node1" presStyleIdx="1" presStyleCnt="4" custScaleX="99579" custLinFactNeighborX="10819" custLinFactNeighborY="-4477"/>
      <dgm:spPr>
        <a:prstGeom prst="round1Rect">
          <a:avLst/>
        </a:prstGeom>
      </dgm:spPr>
      <dgm:t>
        <a:bodyPr/>
        <a:lstStyle/>
        <a:p>
          <a:endParaRPr lang="es-ES"/>
        </a:p>
      </dgm:t>
    </dgm:pt>
    <dgm:pt modelId="{6828D2DE-3577-4EF5-A7F3-16B0CE410DA5}" type="pres">
      <dgm:prSet presAssocID="{23449621-8B2D-49B9-9909-DB44C2F089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7519C-332F-4BCA-8D69-BEBABB9818A7}" type="pres">
      <dgm:prSet presAssocID="{23449621-8B2D-49B9-9909-DB44C2F08909}" presName="tile3" presStyleLbl="node1" presStyleIdx="2" presStyleCnt="4" custLinFactNeighborY="172"/>
      <dgm:spPr>
        <a:prstGeom prst="round1Rect">
          <a:avLst/>
        </a:prstGeom>
      </dgm:spPr>
      <dgm:t>
        <a:bodyPr/>
        <a:lstStyle/>
        <a:p>
          <a:endParaRPr lang="es-ES"/>
        </a:p>
      </dgm:t>
    </dgm:pt>
    <dgm:pt modelId="{BD80194A-30EF-4067-8DB8-7E3E2C37A9C7}" type="pres">
      <dgm:prSet presAssocID="{23449621-8B2D-49B9-9909-DB44C2F089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6CA89D-6FDA-4D0B-9FD6-253C90C51BD7}" type="pres">
      <dgm:prSet presAssocID="{23449621-8B2D-49B9-9909-DB44C2F08909}" presName="tile4" presStyleLbl="node1" presStyleIdx="3" presStyleCnt="4" custLinFactNeighborX="10608" custLinFactNeighborY="602"/>
      <dgm:spPr>
        <a:prstGeom prst="round1Rect">
          <a:avLst/>
        </a:prstGeom>
      </dgm:spPr>
      <dgm:t>
        <a:bodyPr/>
        <a:lstStyle/>
        <a:p>
          <a:endParaRPr lang="es-ES"/>
        </a:p>
      </dgm:t>
    </dgm:pt>
    <dgm:pt modelId="{E832CD43-C326-4C3E-B147-8906889BB8F0}" type="pres">
      <dgm:prSet presAssocID="{23449621-8B2D-49B9-9909-DB44C2F089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100EC-649C-4F3A-87BC-8B4CC053A6A8}" type="pres">
      <dgm:prSet presAssocID="{23449621-8B2D-49B9-9909-DB44C2F08909}" presName="centerTile" presStyleLbl="fgShp" presStyleIdx="0" presStyleCnt="1" custScaleX="192449" custScaleY="149997" custLinFactNeighborX="0" custLinFactNeighborY="-6534">
        <dgm:presLayoutVars>
          <dgm:chMax val="0"/>
          <dgm:chPref val="0"/>
        </dgm:presLayoutVars>
      </dgm:prSet>
      <dgm:spPr>
        <a:xfrm>
          <a:off x="1530881" y="1066652"/>
          <a:ext cx="1974288" cy="931580"/>
        </a:xfrm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24683879-B2A4-4CE8-8355-95BD567AE007}" type="presOf" srcId="{A8F5C910-5509-4F11-90CD-6DFF6BCD11FF}" destId="{BD80194A-30EF-4067-8DB8-7E3E2C37A9C7}" srcOrd="1" destOrd="0" presId="urn:microsoft.com/office/officeart/2005/8/layout/matrix1"/>
    <dgm:cxn modelId="{5570E9E8-E1FF-4AAB-A30D-EA82C0E190B6}" srcId="{23449621-8B2D-49B9-9909-DB44C2F08909}" destId="{66B63470-24D0-4CF3-B310-1AA11494DF20}" srcOrd="0" destOrd="0" parTransId="{4FACA5D7-A1EC-401A-84F8-8FA34728645C}" sibTransId="{E9A4ACEE-9EF2-4935-815A-DA5B487B6307}"/>
    <dgm:cxn modelId="{373AB16B-2DCD-44A4-B086-F0335B306D0A}" type="presOf" srcId="{23449621-8B2D-49B9-9909-DB44C2F08909}" destId="{77BE411C-4D6C-4996-834E-71DFCCD33DB0}" srcOrd="0" destOrd="0" presId="urn:microsoft.com/office/officeart/2005/8/layout/matrix1"/>
    <dgm:cxn modelId="{08B1695D-C419-4672-9601-D2DF5EEE0E55}" srcId="{66B63470-24D0-4CF3-B310-1AA11494DF20}" destId="{7485FCBE-C28B-4A75-AFDE-601F5FBC876E}" srcOrd="3" destOrd="0" parTransId="{D4651D68-ABFD-4181-AD37-3C0C4EBD8321}" sibTransId="{4F0C8ACF-A1D8-495E-8CC5-FD91642D38AB}"/>
    <dgm:cxn modelId="{7057D1AE-75AE-41AC-95A6-226308BB9584}" type="presOf" srcId="{7485FCBE-C28B-4A75-AFDE-601F5FBC876E}" destId="{CC6CA89D-6FDA-4D0B-9FD6-253C90C51BD7}" srcOrd="0" destOrd="0" presId="urn:microsoft.com/office/officeart/2005/8/layout/matrix1"/>
    <dgm:cxn modelId="{EB2C0746-338B-4088-B847-97D37D817972}" srcId="{66B63470-24D0-4CF3-B310-1AA11494DF20}" destId="{7CD0D981-770D-43DF-95ED-A31D83646F16}" srcOrd="1" destOrd="0" parTransId="{C7758BA9-F6CD-4BD1-8411-200A3696341A}" sibTransId="{462482FD-EA0E-4892-BA38-BD4B20E7EA91}"/>
    <dgm:cxn modelId="{C4218A0E-C8F4-4691-855F-DBF49888F49F}" type="presOf" srcId="{A8F5C910-5509-4F11-90CD-6DFF6BCD11FF}" destId="{BAA7519C-332F-4BCA-8D69-BEBABB9818A7}" srcOrd="0" destOrd="0" presId="urn:microsoft.com/office/officeart/2005/8/layout/matrix1"/>
    <dgm:cxn modelId="{D924AEA7-0A84-4CFB-9B20-D6C38000B5F7}" type="presOf" srcId="{7CD0D981-770D-43DF-95ED-A31D83646F16}" destId="{6828D2DE-3577-4EF5-A7F3-16B0CE410DA5}" srcOrd="1" destOrd="0" presId="urn:microsoft.com/office/officeart/2005/8/layout/matrix1"/>
    <dgm:cxn modelId="{E6E7305B-9C1A-4EE4-B0A7-149B5331E509}" type="presOf" srcId="{7485FCBE-C28B-4A75-AFDE-601F5FBC876E}" destId="{E832CD43-C326-4C3E-B147-8906889BB8F0}" srcOrd="1" destOrd="0" presId="urn:microsoft.com/office/officeart/2005/8/layout/matrix1"/>
    <dgm:cxn modelId="{EC1E0E80-D54E-4158-8D85-60E80FEC32D2}" type="presOf" srcId="{66B63470-24D0-4CF3-B310-1AA11494DF20}" destId="{C1E100EC-649C-4F3A-87BC-8B4CC053A6A8}" srcOrd="0" destOrd="0" presId="urn:microsoft.com/office/officeart/2005/8/layout/matrix1"/>
    <dgm:cxn modelId="{8380ADE2-8B2D-4120-A16F-8733ABDFFE11}" type="presOf" srcId="{F956AB71-2797-42DE-B241-A814A7D0E429}" destId="{3F5B17B4-2998-4663-811B-BE7B02440C5E}" srcOrd="0" destOrd="0" presId="urn:microsoft.com/office/officeart/2005/8/layout/matrix1"/>
    <dgm:cxn modelId="{02A8B193-EF8A-4E5F-8429-8B8BCDF8CA05}" srcId="{66B63470-24D0-4CF3-B310-1AA11494DF20}" destId="{A8F5C910-5509-4F11-90CD-6DFF6BCD11FF}" srcOrd="2" destOrd="0" parTransId="{9C804489-6192-4571-8658-8D99503AE244}" sibTransId="{740B7FCD-12FE-4139-B4F8-6197483D7D04}"/>
    <dgm:cxn modelId="{D260CF54-AF19-4DFE-AFF7-04A4D07D5BE5}" type="presOf" srcId="{7CD0D981-770D-43DF-95ED-A31D83646F16}" destId="{69C384D5-54EE-4C2C-BF36-5F29BE27E359}" srcOrd="0" destOrd="0" presId="urn:microsoft.com/office/officeart/2005/8/layout/matrix1"/>
    <dgm:cxn modelId="{7A796D07-8722-4AAF-970A-9C4F8BB1AACB}" srcId="{66B63470-24D0-4CF3-B310-1AA11494DF20}" destId="{F956AB71-2797-42DE-B241-A814A7D0E429}" srcOrd="0" destOrd="0" parTransId="{0124E53B-2235-41BD-9E6B-FE0FC0645087}" sibTransId="{9D542F42-FD8F-41BC-B819-819D693D14B7}"/>
    <dgm:cxn modelId="{B059A14B-8472-4810-BBDC-965AFA864D29}" type="presOf" srcId="{F956AB71-2797-42DE-B241-A814A7D0E429}" destId="{7A806041-A9AA-4740-A2D6-56A4A49D2DC5}" srcOrd="1" destOrd="0" presId="urn:microsoft.com/office/officeart/2005/8/layout/matrix1"/>
    <dgm:cxn modelId="{9925F39C-16F0-49A2-8D2A-F4B080C087C4}" type="presParOf" srcId="{77BE411C-4D6C-4996-834E-71DFCCD33DB0}" destId="{13A111B7-0A8C-46B7-B938-535872295664}" srcOrd="0" destOrd="0" presId="urn:microsoft.com/office/officeart/2005/8/layout/matrix1"/>
    <dgm:cxn modelId="{D34FD52A-C245-4014-A27A-C5691B8DCB9C}" type="presParOf" srcId="{13A111B7-0A8C-46B7-B938-535872295664}" destId="{3F5B17B4-2998-4663-811B-BE7B02440C5E}" srcOrd="0" destOrd="0" presId="urn:microsoft.com/office/officeart/2005/8/layout/matrix1"/>
    <dgm:cxn modelId="{92048FD1-30FB-4B84-B8FA-161D5630104B}" type="presParOf" srcId="{13A111B7-0A8C-46B7-B938-535872295664}" destId="{7A806041-A9AA-4740-A2D6-56A4A49D2DC5}" srcOrd="1" destOrd="0" presId="urn:microsoft.com/office/officeart/2005/8/layout/matrix1"/>
    <dgm:cxn modelId="{7A5088A3-FD29-46AD-B142-362EB07A5471}" type="presParOf" srcId="{13A111B7-0A8C-46B7-B938-535872295664}" destId="{69C384D5-54EE-4C2C-BF36-5F29BE27E359}" srcOrd="2" destOrd="0" presId="urn:microsoft.com/office/officeart/2005/8/layout/matrix1"/>
    <dgm:cxn modelId="{042C7ED8-9A21-4E64-A231-EEB987D62CC2}" type="presParOf" srcId="{13A111B7-0A8C-46B7-B938-535872295664}" destId="{6828D2DE-3577-4EF5-A7F3-16B0CE410DA5}" srcOrd="3" destOrd="0" presId="urn:microsoft.com/office/officeart/2005/8/layout/matrix1"/>
    <dgm:cxn modelId="{456A6CD2-90D3-4DBF-849F-011D03BFF1DE}" type="presParOf" srcId="{13A111B7-0A8C-46B7-B938-535872295664}" destId="{BAA7519C-332F-4BCA-8D69-BEBABB9818A7}" srcOrd="4" destOrd="0" presId="urn:microsoft.com/office/officeart/2005/8/layout/matrix1"/>
    <dgm:cxn modelId="{3F9842D7-09AF-4768-BF0F-548843917F47}" type="presParOf" srcId="{13A111B7-0A8C-46B7-B938-535872295664}" destId="{BD80194A-30EF-4067-8DB8-7E3E2C37A9C7}" srcOrd="5" destOrd="0" presId="urn:microsoft.com/office/officeart/2005/8/layout/matrix1"/>
    <dgm:cxn modelId="{47CEE47B-0B73-4FFF-88C7-8C8A35221541}" type="presParOf" srcId="{13A111B7-0A8C-46B7-B938-535872295664}" destId="{CC6CA89D-6FDA-4D0B-9FD6-253C90C51BD7}" srcOrd="6" destOrd="0" presId="urn:microsoft.com/office/officeart/2005/8/layout/matrix1"/>
    <dgm:cxn modelId="{909A6370-87C3-4E4B-A77C-D9C1BC006F45}" type="presParOf" srcId="{13A111B7-0A8C-46B7-B938-535872295664}" destId="{E832CD43-C326-4C3E-B147-8906889BB8F0}" srcOrd="7" destOrd="0" presId="urn:microsoft.com/office/officeart/2005/8/layout/matrix1"/>
    <dgm:cxn modelId="{EB58971B-3605-4956-9BB3-A67D64C2A42C}" type="presParOf" srcId="{77BE411C-4D6C-4996-834E-71DFCCD33DB0}" destId="{C1E100EC-649C-4F3A-87BC-8B4CC053A6A8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F04B59-CE70-4412-A574-C1BAF650D243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D5E896C-5CFC-47C4-8E6B-950585F4AF6E}">
      <dgm:prSet phldrT="[Texto]" custT="1"/>
      <dgm:spPr/>
      <dgm:t>
        <a:bodyPr/>
        <a:lstStyle/>
        <a:p>
          <a:r>
            <a:rPr lang="es-EC" sz="1000" dirty="0">
              <a:latin typeface="Arial Rounded MT Bold" panose="020F0704030504030204" pitchFamily="34" charset="0"/>
            </a:rPr>
            <a:t>DCIE</a:t>
          </a:r>
          <a:endParaRPr lang="es-ES" sz="1000" dirty="0">
            <a:latin typeface="Arial Rounded MT Bold" panose="020F0704030504030204" pitchFamily="34" charset="0"/>
          </a:endParaRPr>
        </a:p>
      </dgm:t>
    </dgm:pt>
    <dgm:pt modelId="{0D3E3710-5354-4181-947E-6C8F83DD9D86}" type="parTrans" cxnId="{8A61A5BC-BA7E-4613-B0F4-EC8034ED9FE5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475D4884-165B-474C-A1A5-9C2A5CFA10E4}" type="sibTrans" cxnId="{8A61A5BC-BA7E-4613-B0F4-EC8034ED9FE5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4BBAA072-45F1-4BD0-B662-B7DE16140640}">
      <dgm:prSet phldrT="[Texto]"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Apoyo  Tecnológico </a:t>
          </a:r>
        </a:p>
      </dgm:t>
    </dgm:pt>
    <dgm:pt modelId="{48116393-CDA3-443D-A2A0-100025A6D8B2}" type="parTrans" cxnId="{B7ECCD5E-9537-4636-8989-AEE3557D3376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057F28A1-B008-4AC7-A4A5-8E833668D020}" type="sibTrans" cxnId="{B7ECCD5E-9537-4636-8989-AEE3557D3376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4A7B5F26-EF16-45EA-91A8-6ABE3960C709}">
      <dgm:prSet phldrT="[Texto]"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Operaciones Especiales DE C.I </a:t>
          </a:r>
        </a:p>
      </dgm:t>
    </dgm:pt>
    <dgm:pt modelId="{05DA121A-2DE7-4782-AAA2-82859D5B5D77}" type="parTrans" cxnId="{E4AE7D0A-FE36-4FF9-A431-D9A1F9826303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7D77E6C3-612E-49B3-8F97-E316E92FC573}" type="sibTrans" cxnId="{E4AE7D0A-FE36-4FF9-A431-D9A1F9826303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06A79C37-BAED-4A85-AFC2-44CE1AD3E443}">
      <dgm:prSet phldrT="[Texto]"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  <a:cs typeface="Arial" panose="020B0604020202020204" pitchFamily="34" charset="0"/>
            </a:rPr>
            <a:t>Idoneidad </a:t>
          </a:r>
        </a:p>
      </dgm:t>
    </dgm:pt>
    <dgm:pt modelId="{A6224EB3-D673-45D5-AA45-86B71B49B3B5}" type="parTrans" cxnId="{422211D5-8040-4998-A112-37EAFC90B38B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38D5CF1B-A51E-4150-9134-0DE0B0B70AD7}" type="sibTrans" cxnId="{422211D5-8040-4998-A112-37EAFC90B38B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8E36C839-8F4E-424F-9DD0-DA040DE6D812}">
      <dgm:prSet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Credibilidad y confianza </a:t>
          </a:r>
        </a:p>
      </dgm:t>
    </dgm:pt>
    <dgm:pt modelId="{18605664-EE47-4AB0-9C32-B0CFD684A5F6}" type="parTrans" cxnId="{2F43F098-B1C4-458A-9BE6-117A51B1DC4D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1CC09BA3-51AE-4DD4-A2C7-42AE12AA93AF}" type="sibTrans" cxnId="{2F43F098-B1C4-458A-9BE6-117A51B1DC4D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09F5440C-4C48-48C7-9A61-2AE002FF01C9}">
      <dgm:prSet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Psicología </a:t>
          </a:r>
        </a:p>
      </dgm:t>
    </dgm:pt>
    <dgm:pt modelId="{CCEEED46-F7A8-4E50-9C69-F2064D1E0991}" type="parTrans" cxnId="{32B84229-C678-448E-9EB6-0BF2A877239D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A67682AC-96D4-4463-A347-F2F9F73FD9DE}" type="sibTrans" cxnId="{32B84229-C678-448E-9EB6-0BF2A877239D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A343C02C-7202-4040-9CE4-0B1B6A9EDD7A}">
      <dgm:prSet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Toxicología </a:t>
          </a:r>
        </a:p>
      </dgm:t>
    </dgm:pt>
    <dgm:pt modelId="{F16F3E63-6ECC-4A52-BA96-C19FA2285C0B}" type="parTrans" cxnId="{E61FC0EA-4C8D-4CB2-83FC-6821E30A63C8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EC0D43FF-ED1B-425A-B7E3-164EA54F6321}" type="sibTrans" cxnId="{E61FC0EA-4C8D-4CB2-83FC-6821E30A63C8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6CF5A374-CA35-4C46-8D07-6F092D3DFBD5}">
      <dgm:prSet custT="1"/>
      <dgm:spPr/>
      <dgm:t>
        <a:bodyPr/>
        <a:lstStyle/>
        <a:p>
          <a:r>
            <a:rPr lang="es-ES" sz="1000" dirty="0">
              <a:latin typeface="Arial Rounded MT Bold" panose="020F0704030504030204" pitchFamily="34" charset="0"/>
            </a:rPr>
            <a:t>Análisis Financiero </a:t>
          </a:r>
        </a:p>
      </dgm:t>
    </dgm:pt>
    <dgm:pt modelId="{98E71A6C-1132-445C-ACEC-27FF35484EF3}" type="parTrans" cxnId="{354B5226-B656-4A97-8C31-8634BADE4DEC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708D463C-5327-4004-B019-DD2AD77716D8}" type="sibTrans" cxnId="{354B5226-B656-4A97-8C31-8634BADE4DEC}">
      <dgm:prSet/>
      <dgm:spPr/>
      <dgm:t>
        <a:bodyPr/>
        <a:lstStyle/>
        <a:p>
          <a:endParaRPr lang="es-ES" sz="1000">
            <a:latin typeface="Arial Rounded MT Bold" panose="020F0704030504030204" pitchFamily="34" charset="0"/>
          </a:endParaRPr>
        </a:p>
      </dgm:t>
    </dgm:pt>
    <dgm:pt modelId="{AD867F93-711A-48E5-8145-7A37226C6B3C}" type="pres">
      <dgm:prSet presAssocID="{CAF04B59-CE70-4412-A574-C1BAF650D2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B369E4-F547-486B-886A-72CE49C0D878}" type="pres">
      <dgm:prSet presAssocID="{7D5E896C-5CFC-47C4-8E6B-950585F4AF6E}" presName="hierRoot1" presStyleCnt="0"/>
      <dgm:spPr/>
      <dgm:t>
        <a:bodyPr/>
        <a:lstStyle/>
        <a:p>
          <a:endParaRPr lang="es-ES"/>
        </a:p>
      </dgm:t>
    </dgm:pt>
    <dgm:pt modelId="{179829BE-24E1-41AE-B5B4-0FF37CECB5B8}" type="pres">
      <dgm:prSet presAssocID="{7D5E896C-5CFC-47C4-8E6B-950585F4AF6E}" presName="composite" presStyleCnt="0"/>
      <dgm:spPr/>
      <dgm:t>
        <a:bodyPr/>
        <a:lstStyle/>
        <a:p>
          <a:endParaRPr lang="es-ES"/>
        </a:p>
      </dgm:t>
    </dgm:pt>
    <dgm:pt modelId="{CEFC8E65-2577-420F-8B1E-6930F4AE9845}" type="pres">
      <dgm:prSet presAssocID="{7D5E896C-5CFC-47C4-8E6B-950585F4AF6E}" presName="background" presStyleLbl="node0" presStyleIdx="0" presStyleCnt="1"/>
      <dgm:spPr/>
      <dgm:t>
        <a:bodyPr/>
        <a:lstStyle/>
        <a:p>
          <a:endParaRPr lang="es-ES"/>
        </a:p>
      </dgm:t>
    </dgm:pt>
    <dgm:pt modelId="{87A00ACE-57C9-443F-9B9D-67710D8AE256}" type="pres">
      <dgm:prSet presAssocID="{7D5E896C-5CFC-47C4-8E6B-950585F4AF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0E2D8-8B04-4817-B695-65C499346B92}" type="pres">
      <dgm:prSet presAssocID="{7D5E896C-5CFC-47C4-8E6B-950585F4AF6E}" presName="hierChild2" presStyleCnt="0"/>
      <dgm:spPr/>
      <dgm:t>
        <a:bodyPr/>
        <a:lstStyle/>
        <a:p>
          <a:endParaRPr lang="es-ES"/>
        </a:p>
      </dgm:t>
    </dgm:pt>
    <dgm:pt modelId="{48D1FBFC-CF87-4ED6-85FD-D55FCBEC7F67}" type="pres">
      <dgm:prSet presAssocID="{48116393-CDA3-443D-A2A0-100025A6D8B2}" presName="Name10" presStyleLbl="parChTrans1D2" presStyleIdx="0" presStyleCnt="3"/>
      <dgm:spPr/>
      <dgm:t>
        <a:bodyPr/>
        <a:lstStyle/>
        <a:p>
          <a:endParaRPr lang="es-ES"/>
        </a:p>
      </dgm:t>
    </dgm:pt>
    <dgm:pt modelId="{5D2C308C-698A-4191-8AC7-C733D578793B}" type="pres">
      <dgm:prSet presAssocID="{4BBAA072-45F1-4BD0-B662-B7DE16140640}" presName="hierRoot2" presStyleCnt="0"/>
      <dgm:spPr/>
      <dgm:t>
        <a:bodyPr/>
        <a:lstStyle/>
        <a:p>
          <a:endParaRPr lang="es-ES"/>
        </a:p>
      </dgm:t>
    </dgm:pt>
    <dgm:pt modelId="{0BE9486E-D2BB-4CF0-9BB5-51C6C48A65D2}" type="pres">
      <dgm:prSet presAssocID="{4BBAA072-45F1-4BD0-B662-B7DE16140640}" presName="composite2" presStyleCnt="0"/>
      <dgm:spPr/>
      <dgm:t>
        <a:bodyPr/>
        <a:lstStyle/>
        <a:p>
          <a:endParaRPr lang="es-ES"/>
        </a:p>
      </dgm:t>
    </dgm:pt>
    <dgm:pt modelId="{40FCE59E-7D3A-4849-8944-4BF7BB7D6673}" type="pres">
      <dgm:prSet presAssocID="{4BBAA072-45F1-4BD0-B662-B7DE16140640}" presName="background2" presStyleLbl="node2" presStyleIdx="0" presStyleCnt="3"/>
      <dgm:spPr/>
      <dgm:t>
        <a:bodyPr/>
        <a:lstStyle/>
        <a:p>
          <a:endParaRPr lang="es-ES"/>
        </a:p>
      </dgm:t>
    </dgm:pt>
    <dgm:pt modelId="{B79BEA34-8E38-4D7A-ABDF-118A3C2C1574}" type="pres">
      <dgm:prSet presAssocID="{4BBAA072-45F1-4BD0-B662-B7DE1614064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381F8-F20C-457B-B486-1448DF4E64E4}" type="pres">
      <dgm:prSet presAssocID="{4BBAA072-45F1-4BD0-B662-B7DE16140640}" presName="hierChild3" presStyleCnt="0"/>
      <dgm:spPr/>
      <dgm:t>
        <a:bodyPr/>
        <a:lstStyle/>
        <a:p>
          <a:endParaRPr lang="es-ES"/>
        </a:p>
      </dgm:t>
    </dgm:pt>
    <dgm:pt modelId="{55F8573F-2BFC-4CA2-A2F8-288995B902A6}" type="pres">
      <dgm:prSet presAssocID="{05DA121A-2DE7-4782-AAA2-82859D5B5D77}" presName="Name10" presStyleLbl="parChTrans1D2" presStyleIdx="1" presStyleCnt="3"/>
      <dgm:spPr/>
      <dgm:t>
        <a:bodyPr/>
        <a:lstStyle/>
        <a:p>
          <a:endParaRPr lang="es-ES"/>
        </a:p>
      </dgm:t>
    </dgm:pt>
    <dgm:pt modelId="{7B480EB3-482E-4570-AC97-E09B78331481}" type="pres">
      <dgm:prSet presAssocID="{4A7B5F26-EF16-45EA-91A8-6ABE3960C709}" presName="hierRoot2" presStyleCnt="0"/>
      <dgm:spPr/>
      <dgm:t>
        <a:bodyPr/>
        <a:lstStyle/>
        <a:p>
          <a:endParaRPr lang="es-ES"/>
        </a:p>
      </dgm:t>
    </dgm:pt>
    <dgm:pt modelId="{E7B75602-856C-4652-A2A6-8642DFCD905B}" type="pres">
      <dgm:prSet presAssocID="{4A7B5F26-EF16-45EA-91A8-6ABE3960C709}" presName="composite2" presStyleCnt="0"/>
      <dgm:spPr/>
      <dgm:t>
        <a:bodyPr/>
        <a:lstStyle/>
        <a:p>
          <a:endParaRPr lang="es-ES"/>
        </a:p>
      </dgm:t>
    </dgm:pt>
    <dgm:pt modelId="{FB07D894-E39C-44A5-8734-A6B9FC1F3F29}" type="pres">
      <dgm:prSet presAssocID="{4A7B5F26-EF16-45EA-91A8-6ABE3960C709}" presName="background2" presStyleLbl="node2" presStyleIdx="1" presStyleCnt="3"/>
      <dgm:spPr/>
      <dgm:t>
        <a:bodyPr/>
        <a:lstStyle/>
        <a:p>
          <a:endParaRPr lang="es-ES"/>
        </a:p>
      </dgm:t>
    </dgm:pt>
    <dgm:pt modelId="{5DF0C818-C10E-4770-B8DA-2170655A9044}" type="pres">
      <dgm:prSet presAssocID="{4A7B5F26-EF16-45EA-91A8-6ABE3960C70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AECD80-3ED4-4E48-8455-CE45C8AE20B7}" type="pres">
      <dgm:prSet presAssocID="{4A7B5F26-EF16-45EA-91A8-6ABE3960C709}" presName="hierChild3" presStyleCnt="0"/>
      <dgm:spPr/>
      <dgm:t>
        <a:bodyPr/>
        <a:lstStyle/>
        <a:p>
          <a:endParaRPr lang="es-ES"/>
        </a:p>
      </dgm:t>
    </dgm:pt>
    <dgm:pt modelId="{D84EE183-AEA4-4395-A1DC-494EE7E4D597}" type="pres">
      <dgm:prSet presAssocID="{A6224EB3-D673-45D5-AA45-86B71B49B3B5}" presName="Name10" presStyleLbl="parChTrans1D2" presStyleIdx="2" presStyleCnt="3"/>
      <dgm:spPr/>
      <dgm:t>
        <a:bodyPr/>
        <a:lstStyle/>
        <a:p>
          <a:endParaRPr lang="es-ES"/>
        </a:p>
      </dgm:t>
    </dgm:pt>
    <dgm:pt modelId="{3C57E3CD-7809-4971-AC2E-0CC68F5CD71E}" type="pres">
      <dgm:prSet presAssocID="{06A79C37-BAED-4A85-AFC2-44CE1AD3E443}" presName="hierRoot2" presStyleCnt="0"/>
      <dgm:spPr/>
      <dgm:t>
        <a:bodyPr/>
        <a:lstStyle/>
        <a:p>
          <a:endParaRPr lang="es-ES"/>
        </a:p>
      </dgm:t>
    </dgm:pt>
    <dgm:pt modelId="{ECE31122-FE4D-4074-BB7A-71F80E01910F}" type="pres">
      <dgm:prSet presAssocID="{06A79C37-BAED-4A85-AFC2-44CE1AD3E443}" presName="composite2" presStyleCnt="0"/>
      <dgm:spPr/>
      <dgm:t>
        <a:bodyPr/>
        <a:lstStyle/>
        <a:p>
          <a:endParaRPr lang="es-ES"/>
        </a:p>
      </dgm:t>
    </dgm:pt>
    <dgm:pt modelId="{77274B2F-EC96-4D14-8760-CFB2E9D8D1D5}" type="pres">
      <dgm:prSet presAssocID="{06A79C37-BAED-4A85-AFC2-44CE1AD3E443}" presName="background2" presStyleLbl="node2" presStyleIdx="2" presStyleCnt="3"/>
      <dgm:spPr/>
      <dgm:t>
        <a:bodyPr/>
        <a:lstStyle/>
        <a:p>
          <a:endParaRPr lang="es-ES"/>
        </a:p>
      </dgm:t>
    </dgm:pt>
    <dgm:pt modelId="{9C4EFB8D-75EC-445F-BB51-4C39BDF34C67}" type="pres">
      <dgm:prSet presAssocID="{06A79C37-BAED-4A85-AFC2-44CE1AD3E44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E6F1F6-BD67-485F-A1D3-693368050548}" type="pres">
      <dgm:prSet presAssocID="{06A79C37-BAED-4A85-AFC2-44CE1AD3E443}" presName="hierChild3" presStyleCnt="0"/>
      <dgm:spPr/>
      <dgm:t>
        <a:bodyPr/>
        <a:lstStyle/>
        <a:p>
          <a:endParaRPr lang="es-ES"/>
        </a:p>
      </dgm:t>
    </dgm:pt>
    <dgm:pt modelId="{D3276BBA-9FF5-4144-A6C1-3FE343684F46}" type="pres">
      <dgm:prSet presAssocID="{18605664-EE47-4AB0-9C32-B0CFD684A5F6}" presName="Name17" presStyleLbl="parChTrans1D3" presStyleIdx="0" presStyleCnt="4"/>
      <dgm:spPr/>
      <dgm:t>
        <a:bodyPr/>
        <a:lstStyle/>
        <a:p>
          <a:endParaRPr lang="es-ES"/>
        </a:p>
      </dgm:t>
    </dgm:pt>
    <dgm:pt modelId="{4D0E3D3C-DC78-426D-98BB-CD9468DF7213}" type="pres">
      <dgm:prSet presAssocID="{8E36C839-8F4E-424F-9DD0-DA040DE6D812}" presName="hierRoot3" presStyleCnt="0"/>
      <dgm:spPr/>
      <dgm:t>
        <a:bodyPr/>
        <a:lstStyle/>
        <a:p>
          <a:endParaRPr lang="es-ES"/>
        </a:p>
      </dgm:t>
    </dgm:pt>
    <dgm:pt modelId="{53D41E2C-48CE-4904-822C-EBEF2388AA9B}" type="pres">
      <dgm:prSet presAssocID="{8E36C839-8F4E-424F-9DD0-DA040DE6D812}" presName="composite3" presStyleCnt="0"/>
      <dgm:spPr/>
      <dgm:t>
        <a:bodyPr/>
        <a:lstStyle/>
        <a:p>
          <a:endParaRPr lang="es-ES"/>
        </a:p>
      </dgm:t>
    </dgm:pt>
    <dgm:pt modelId="{97E6B7FC-23E6-461D-B4F7-1C4A882918D7}" type="pres">
      <dgm:prSet presAssocID="{8E36C839-8F4E-424F-9DD0-DA040DE6D812}" presName="background3" presStyleLbl="node3" presStyleIdx="0" presStyleCnt="4"/>
      <dgm:spPr/>
      <dgm:t>
        <a:bodyPr/>
        <a:lstStyle/>
        <a:p>
          <a:endParaRPr lang="es-ES"/>
        </a:p>
      </dgm:t>
    </dgm:pt>
    <dgm:pt modelId="{9FE78B0F-0C05-4400-B58F-41C5B4333CF9}" type="pres">
      <dgm:prSet presAssocID="{8E36C839-8F4E-424F-9DD0-DA040DE6D81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B4A16B-2481-4072-8924-E779467CE08A}" type="pres">
      <dgm:prSet presAssocID="{8E36C839-8F4E-424F-9DD0-DA040DE6D812}" presName="hierChild4" presStyleCnt="0"/>
      <dgm:spPr/>
      <dgm:t>
        <a:bodyPr/>
        <a:lstStyle/>
        <a:p>
          <a:endParaRPr lang="es-ES"/>
        </a:p>
      </dgm:t>
    </dgm:pt>
    <dgm:pt modelId="{7EE1CF72-9C54-4BA1-BE19-92BB19D4BCCA}" type="pres">
      <dgm:prSet presAssocID="{CCEEED46-F7A8-4E50-9C69-F2064D1E0991}" presName="Name17" presStyleLbl="parChTrans1D3" presStyleIdx="1" presStyleCnt="4"/>
      <dgm:spPr/>
      <dgm:t>
        <a:bodyPr/>
        <a:lstStyle/>
        <a:p>
          <a:endParaRPr lang="es-ES"/>
        </a:p>
      </dgm:t>
    </dgm:pt>
    <dgm:pt modelId="{E0C7475E-E10D-4C26-AE31-F60084C5F1CB}" type="pres">
      <dgm:prSet presAssocID="{09F5440C-4C48-48C7-9A61-2AE002FF01C9}" presName="hierRoot3" presStyleCnt="0"/>
      <dgm:spPr/>
      <dgm:t>
        <a:bodyPr/>
        <a:lstStyle/>
        <a:p>
          <a:endParaRPr lang="es-ES"/>
        </a:p>
      </dgm:t>
    </dgm:pt>
    <dgm:pt modelId="{D6877B33-02DB-4D3A-8B92-A4E63F9F83B7}" type="pres">
      <dgm:prSet presAssocID="{09F5440C-4C48-48C7-9A61-2AE002FF01C9}" presName="composite3" presStyleCnt="0"/>
      <dgm:spPr/>
      <dgm:t>
        <a:bodyPr/>
        <a:lstStyle/>
        <a:p>
          <a:endParaRPr lang="es-ES"/>
        </a:p>
      </dgm:t>
    </dgm:pt>
    <dgm:pt modelId="{579167CA-7AD6-474B-8557-9E133755C334}" type="pres">
      <dgm:prSet presAssocID="{09F5440C-4C48-48C7-9A61-2AE002FF01C9}" presName="background3" presStyleLbl="node3" presStyleIdx="1" presStyleCnt="4"/>
      <dgm:spPr/>
      <dgm:t>
        <a:bodyPr/>
        <a:lstStyle/>
        <a:p>
          <a:endParaRPr lang="es-ES"/>
        </a:p>
      </dgm:t>
    </dgm:pt>
    <dgm:pt modelId="{A9DCAE15-4311-446D-B553-834DC9F792C6}" type="pres">
      <dgm:prSet presAssocID="{09F5440C-4C48-48C7-9A61-2AE002FF01C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F37A99-248D-4D96-8578-1412AAC7DECB}" type="pres">
      <dgm:prSet presAssocID="{09F5440C-4C48-48C7-9A61-2AE002FF01C9}" presName="hierChild4" presStyleCnt="0"/>
      <dgm:spPr/>
      <dgm:t>
        <a:bodyPr/>
        <a:lstStyle/>
        <a:p>
          <a:endParaRPr lang="es-ES"/>
        </a:p>
      </dgm:t>
    </dgm:pt>
    <dgm:pt modelId="{714410ED-D28D-4850-940B-DB407644EBC7}" type="pres">
      <dgm:prSet presAssocID="{F16F3E63-6ECC-4A52-BA96-C19FA2285C0B}" presName="Name17" presStyleLbl="parChTrans1D3" presStyleIdx="2" presStyleCnt="4"/>
      <dgm:spPr/>
      <dgm:t>
        <a:bodyPr/>
        <a:lstStyle/>
        <a:p>
          <a:endParaRPr lang="es-ES"/>
        </a:p>
      </dgm:t>
    </dgm:pt>
    <dgm:pt modelId="{7DC5BF6D-B064-41A3-9D38-1DFF982C3F51}" type="pres">
      <dgm:prSet presAssocID="{A343C02C-7202-4040-9CE4-0B1B6A9EDD7A}" presName="hierRoot3" presStyleCnt="0"/>
      <dgm:spPr/>
      <dgm:t>
        <a:bodyPr/>
        <a:lstStyle/>
        <a:p>
          <a:endParaRPr lang="es-ES"/>
        </a:p>
      </dgm:t>
    </dgm:pt>
    <dgm:pt modelId="{BE55CF70-00D8-4BAB-A5A3-5F0A5A56E4E6}" type="pres">
      <dgm:prSet presAssocID="{A343C02C-7202-4040-9CE4-0B1B6A9EDD7A}" presName="composite3" presStyleCnt="0"/>
      <dgm:spPr/>
      <dgm:t>
        <a:bodyPr/>
        <a:lstStyle/>
        <a:p>
          <a:endParaRPr lang="es-ES"/>
        </a:p>
      </dgm:t>
    </dgm:pt>
    <dgm:pt modelId="{7F29584F-10F8-41AC-B667-5DD342523BE6}" type="pres">
      <dgm:prSet presAssocID="{A343C02C-7202-4040-9CE4-0B1B6A9EDD7A}" presName="background3" presStyleLbl="node3" presStyleIdx="2" presStyleCnt="4"/>
      <dgm:spPr/>
      <dgm:t>
        <a:bodyPr/>
        <a:lstStyle/>
        <a:p>
          <a:endParaRPr lang="es-ES"/>
        </a:p>
      </dgm:t>
    </dgm:pt>
    <dgm:pt modelId="{235BABC6-864E-412C-A385-F6405FA68F64}" type="pres">
      <dgm:prSet presAssocID="{A343C02C-7202-4040-9CE4-0B1B6A9EDD7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0AF06-917C-41B2-8C80-6DE18E37FB90}" type="pres">
      <dgm:prSet presAssocID="{A343C02C-7202-4040-9CE4-0B1B6A9EDD7A}" presName="hierChild4" presStyleCnt="0"/>
      <dgm:spPr/>
      <dgm:t>
        <a:bodyPr/>
        <a:lstStyle/>
        <a:p>
          <a:endParaRPr lang="es-ES"/>
        </a:p>
      </dgm:t>
    </dgm:pt>
    <dgm:pt modelId="{86F2150C-8482-469A-A64F-ECA4CF3BAD39}" type="pres">
      <dgm:prSet presAssocID="{98E71A6C-1132-445C-ACEC-27FF35484EF3}" presName="Name17" presStyleLbl="parChTrans1D3" presStyleIdx="3" presStyleCnt="4"/>
      <dgm:spPr/>
      <dgm:t>
        <a:bodyPr/>
        <a:lstStyle/>
        <a:p>
          <a:endParaRPr lang="es-ES"/>
        </a:p>
      </dgm:t>
    </dgm:pt>
    <dgm:pt modelId="{078F0C2F-DFDB-4159-B7CD-2EC5E8292B9A}" type="pres">
      <dgm:prSet presAssocID="{6CF5A374-CA35-4C46-8D07-6F092D3DFBD5}" presName="hierRoot3" presStyleCnt="0"/>
      <dgm:spPr/>
      <dgm:t>
        <a:bodyPr/>
        <a:lstStyle/>
        <a:p>
          <a:endParaRPr lang="es-ES"/>
        </a:p>
      </dgm:t>
    </dgm:pt>
    <dgm:pt modelId="{19302368-CCAB-414C-A3A3-C7AC4041EE66}" type="pres">
      <dgm:prSet presAssocID="{6CF5A374-CA35-4C46-8D07-6F092D3DFBD5}" presName="composite3" presStyleCnt="0"/>
      <dgm:spPr/>
      <dgm:t>
        <a:bodyPr/>
        <a:lstStyle/>
        <a:p>
          <a:endParaRPr lang="es-ES"/>
        </a:p>
      </dgm:t>
    </dgm:pt>
    <dgm:pt modelId="{5F2AE9CD-A822-4D33-BBB1-4E4412BA5492}" type="pres">
      <dgm:prSet presAssocID="{6CF5A374-CA35-4C46-8D07-6F092D3DFBD5}" presName="background3" presStyleLbl="node3" presStyleIdx="3" presStyleCnt="4"/>
      <dgm:spPr/>
      <dgm:t>
        <a:bodyPr/>
        <a:lstStyle/>
        <a:p>
          <a:endParaRPr lang="es-ES"/>
        </a:p>
      </dgm:t>
    </dgm:pt>
    <dgm:pt modelId="{4B84D115-C723-48B9-8E83-2ED333E909E1}" type="pres">
      <dgm:prSet presAssocID="{6CF5A374-CA35-4C46-8D07-6F092D3DFBD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A42F-42D9-476F-BC09-E909D0795F20}" type="pres">
      <dgm:prSet presAssocID="{6CF5A374-CA35-4C46-8D07-6F092D3DFBD5}" presName="hierChild4" presStyleCnt="0"/>
      <dgm:spPr/>
      <dgm:t>
        <a:bodyPr/>
        <a:lstStyle/>
        <a:p>
          <a:endParaRPr lang="es-ES"/>
        </a:p>
      </dgm:t>
    </dgm:pt>
  </dgm:ptLst>
  <dgm:cxnLst>
    <dgm:cxn modelId="{58BA6D11-2D4B-4AE2-9D61-205C02CE3C20}" type="presOf" srcId="{4BBAA072-45F1-4BD0-B662-B7DE16140640}" destId="{B79BEA34-8E38-4D7A-ABDF-118A3C2C1574}" srcOrd="0" destOrd="0" presId="urn:microsoft.com/office/officeart/2005/8/layout/hierarchy1"/>
    <dgm:cxn modelId="{60F1DC9F-555F-4CA9-871E-8ED094ADC9DF}" type="presOf" srcId="{F16F3E63-6ECC-4A52-BA96-C19FA2285C0B}" destId="{714410ED-D28D-4850-940B-DB407644EBC7}" srcOrd="0" destOrd="0" presId="urn:microsoft.com/office/officeart/2005/8/layout/hierarchy1"/>
    <dgm:cxn modelId="{75842F23-CA12-49BC-A105-6CFF43F0D3DC}" type="presOf" srcId="{A6224EB3-D673-45D5-AA45-86B71B49B3B5}" destId="{D84EE183-AEA4-4395-A1DC-494EE7E4D597}" srcOrd="0" destOrd="0" presId="urn:microsoft.com/office/officeart/2005/8/layout/hierarchy1"/>
    <dgm:cxn modelId="{32B84229-C678-448E-9EB6-0BF2A877239D}" srcId="{06A79C37-BAED-4A85-AFC2-44CE1AD3E443}" destId="{09F5440C-4C48-48C7-9A61-2AE002FF01C9}" srcOrd="1" destOrd="0" parTransId="{CCEEED46-F7A8-4E50-9C69-F2064D1E0991}" sibTransId="{A67682AC-96D4-4463-A347-F2F9F73FD9DE}"/>
    <dgm:cxn modelId="{EC6E5327-DCBD-4E37-9E96-AF2E0476C021}" type="presOf" srcId="{8E36C839-8F4E-424F-9DD0-DA040DE6D812}" destId="{9FE78B0F-0C05-4400-B58F-41C5B4333CF9}" srcOrd="0" destOrd="0" presId="urn:microsoft.com/office/officeart/2005/8/layout/hierarchy1"/>
    <dgm:cxn modelId="{7B076DFE-DE60-4A8A-AA34-511EF006846A}" type="presOf" srcId="{6CF5A374-CA35-4C46-8D07-6F092D3DFBD5}" destId="{4B84D115-C723-48B9-8E83-2ED333E909E1}" srcOrd="0" destOrd="0" presId="urn:microsoft.com/office/officeart/2005/8/layout/hierarchy1"/>
    <dgm:cxn modelId="{8A61A5BC-BA7E-4613-B0F4-EC8034ED9FE5}" srcId="{CAF04B59-CE70-4412-A574-C1BAF650D243}" destId="{7D5E896C-5CFC-47C4-8E6B-950585F4AF6E}" srcOrd="0" destOrd="0" parTransId="{0D3E3710-5354-4181-947E-6C8F83DD9D86}" sibTransId="{475D4884-165B-474C-A1A5-9C2A5CFA10E4}"/>
    <dgm:cxn modelId="{15523BDA-C710-48C1-8455-2C545A4A85AC}" type="presOf" srcId="{7D5E896C-5CFC-47C4-8E6B-950585F4AF6E}" destId="{87A00ACE-57C9-443F-9B9D-67710D8AE256}" srcOrd="0" destOrd="0" presId="urn:microsoft.com/office/officeart/2005/8/layout/hierarchy1"/>
    <dgm:cxn modelId="{E4AE7D0A-FE36-4FF9-A431-D9A1F9826303}" srcId="{7D5E896C-5CFC-47C4-8E6B-950585F4AF6E}" destId="{4A7B5F26-EF16-45EA-91A8-6ABE3960C709}" srcOrd="1" destOrd="0" parTransId="{05DA121A-2DE7-4782-AAA2-82859D5B5D77}" sibTransId="{7D77E6C3-612E-49B3-8F97-E316E92FC573}"/>
    <dgm:cxn modelId="{AB52F4B8-7C7F-4881-854D-C5920C7EC18A}" type="presOf" srcId="{4A7B5F26-EF16-45EA-91A8-6ABE3960C709}" destId="{5DF0C818-C10E-4770-B8DA-2170655A9044}" srcOrd="0" destOrd="0" presId="urn:microsoft.com/office/officeart/2005/8/layout/hierarchy1"/>
    <dgm:cxn modelId="{24C7095F-FD44-4E20-814F-17DBAF53535B}" type="presOf" srcId="{06A79C37-BAED-4A85-AFC2-44CE1AD3E443}" destId="{9C4EFB8D-75EC-445F-BB51-4C39BDF34C67}" srcOrd="0" destOrd="0" presId="urn:microsoft.com/office/officeart/2005/8/layout/hierarchy1"/>
    <dgm:cxn modelId="{CDBD3286-0241-453F-BE72-3B704AFD8A41}" type="presOf" srcId="{98E71A6C-1132-445C-ACEC-27FF35484EF3}" destId="{86F2150C-8482-469A-A64F-ECA4CF3BAD39}" srcOrd="0" destOrd="0" presId="urn:microsoft.com/office/officeart/2005/8/layout/hierarchy1"/>
    <dgm:cxn modelId="{422211D5-8040-4998-A112-37EAFC90B38B}" srcId="{7D5E896C-5CFC-47C4-8E6B-950585F4AF6E}" destId="{06A79C37-BAED-4A85-AFC2-44CE1AD3E443}" srcOrd="2" destOrd="0" parTransId="{A6224EB3-D673-45D5-AA45-86B71B49B3B5}" sibTransId="{38D5CF1B-A51E-4150-9134-0DE0B0B70AD7}"/>
    <dgm:cxn modelId="{354B5226-B656-4A97-8C31-8634BADE4DEC}" srcId="{06A79C37-BAED-4A85-AFC2-44CE1AD3E443}" destId="{6CF5A374-CA35-4C46-8D07-6F092D3DFBD5}" srcOrd="3" destOrd="0" parTransId="{98E71A6C-1132-445C-ACEC-27FF35484EF3}" sibTransId="{708D463C-5327-4004-B019-DD2AD77716D8}"/>
    <dgm:cxn modelId="{0B7BAE07-BEF6-4B7A-A0AB-3BC165343617}" type="presOf" srcId="{A343C02C-7202-4040-9CE4-0B1B6A9EDD7A}" destId="{235BABC6-864E-412C-A385-F6405FA68F64}" srcOrd="0" destOrd="0" presId="urn:microsoft.com/office/officeart/2005/8/layout/hierarchy1"/>
    <dgm:cxn modelId="{2F43F098-B1C4-458A-9BE6-117A51B1DC4D}" srcId="{06A79C37-BAED-4A85-AFC2-44CE1AD3E443}" destId="{8E36C839-8F4E-424F-9DD0-DA040DE6D812}" srcOrd="0" destOrd="0" parTransId="{18605664-EE47-4AB0-9C32-B0CFD684A5F6}" sibTransId="{1CC09BA3-51AE-4DD4-A2C7-42AE12AA93AF}"/>
    <dgm:cxn modelId="{ED68FFA3-5540-42E1-B17A-09BF2D3FA388}" type="presOf" srcId="{09F5440C-4C48-48C7-9A61-2AE002FF01C9}" destId="{A9DCAE15-4311-446D-B553-834DC9F792C6}" srcOrd="0" destOrd="0" presId="urn:microsoft.com/office/officeart/2005/8/layout/hierarchy1"/>
    <dgm:cxn modelId="{EBA17E2F-4E74-4BA1-9E1D-B889D81F727B}" type="presOf" srcId="{CAF04B59-CE70-4412-A574-C1BAF650D243}" destId="{AD867F93-711A-48E5-8145-7A37226C6B3C}" srcOrd="0" destOrd="0" presId="urn:microsoft.com/office/officeart/2005/8/layout/hierarchy1"/>
    <dgm:cxn modelId="{D1D0288E-0A96-4995-9D5F-6D714D329D91}" type="presOf" srcId="{CCEEED46-F7A8-4E50-9C69-F2064D1E0991}" destId="{7EE1CF72-9C54-4BA1-BE19-92BB19D4BCCA}" srcOrd="0" destOrd="0" presId="urn:microsoft.com/office/officeart/2005/8/layout/hierarchy1"/>
    <dgm:cxn modelId="{E61FC0EA-4C8D-4CB2-83FC-6821E30A63C8}" srcId="{06A79C37-BAED-4A85-AFC2-44CE1AD3E443}" destId="{A343C02C-7202-4040-9CE4-0B1B6A9EDD7A}" srcOrd="2" destOrd="0" parTransId="{F16F3E63-6ECC-4A52-BA96-C19FA2285C0B}" sibTransId="{EC0D43FF-ED1B-425A-B7E3-164EA54F6321}"/>
    <dgm:cxn modelId="{2910C74E-E261-4861-A244-D784DCB881C4}" type="presOf" srcId="{48116393-CDA3-443D-A2A0-100025A6D8B2}" destId="{48D1FBFC-CF87-4ED6-85FD-D55FCBEC7F67}" srcOrd="0" destOrd="0" presId="urn:microsoft.com/office/officeart/2005/8/layout/hierarchy1"/>
    <dgm:cxn modelId="{A53C8043-217C-4934-8D25-5BAD2F43B90C}" type="presOf" srcId="{05DA121A-2DE7-4782-AAA2-82859D5B5D77}" destId="{55F8573F-2BFC-4CA2-A2F8-288995B902A6}" srcOrd="0" destOrd="0" presId="urn:microsoft.com/office/officeart/2005/8/layout/hierarchy1"/>
    <dgm:cxn modelId="{3FC0444E-19EE-4799-98FE-20E2C9E201B9}" type="presOf" srcId="{18605664-EE47-4AB0-9C32-B0CFD684A5F6}" destId="{D3276BBA-9FF5-4144-A6C1-3FE343684F46}" srcOrd="0" destOrd="0" presId="urn:microsoft.com/office/officeart/2005/8/layout/hierarchy1"/>
    <dgm:cxn modelId="{B7ECCD5E-9537-4636-8989-AEE3557D3376}" srcId="{7D5E896C-5CFC-47C4-8E6B-950585F4AF6E}" destId="{4BBAA072-45F1-4BD0-B662-B7DE16140640}" srcOrd="0" destOrd="0" parTransId="{48116393-CDA3-443D-A2A0-100025A6D8B2}" sibTransId="{057F28A1-B008-4AC7-A4A5-8E833668D020}"/>
    <dgm:cxn modelId="{1E19D542-3D0A-475C-ACC7-043CFFDA8306}" type="presParOf" srcId="{AD867F93-711A-48E5-8145-7A37226C6B3C}" destId="{A6B369E4-F547-486B-886A-72CE49C0D878}" srcOrd="0" destOrd="0" presId="urn:microsoft.com/office/officeart/2005/8/layout/hierarchy1"/>
    <dgm:cxn modelId="{C92F66D1-226D-4C5F-A89E-530C54AB1189}" type="presParOf" srcId="{A6B369E4-F547-486B-886A-72CE49C0D878}" destId="{179829BE-24E1-41AE-B5B4-0FF37CECB5B8}" srcOrd="0" destOrd="0" presId="urn:microsoft.com/office/officeart/2005/8/layout/hierarchy1"/>
    <dgm:cxn modelId="{B00AF32F-66A8-4500-82A3-D4A6C7A4F4B4}" type="presParOf" srcId="{179829BE-24E1-41AE-B5B4-0FF37CECB5B8}" destId="{CEFC8E65-2577-420F-8B1E-6930F4AE9845}" srcOrd="0" destOrd="0" presId="urn:microsoft.com/office/officeart/2005/8/layout/hierarchy1"/>
    <dgm:cxn modelId="{D5C180D3-3C05-44E3-8BA7-4763D1F2455B}" type="presParOf" srcId="{179829BE-24E1-41AE-B5B4-0FF37CECB5B8}" destId="{87A00ACE-57C9-443F-9B9D-67710D8AE256}" srcOrd="1" destOrd="0" presId="urn:microsoft.com/office/officeart/2005/8/layout/hierarchy1"/>
    <dgm:cxn modelId="{F925B79A-7DF8-486B-AB8E-4C9DE05BB54A}" type="presParOf" srcId="{A6B369E4-F547-486B-886A-72CE49C0D878}" destId="{8530E2D8-8B04-4817-B695-65C499346B92}" srcOrd="1" destOrd="0" presId="urn:microsoft.com/office/officeart/2005/8/layout/hierarchy1"/>
    <dgm:cxn modelId="{B95ABF4E-806C-44B9-B127-93CBEDFF7D8B}" type="presParOf" srcId="{8530E2D8-8B04-4817-B695-65C499346B92}" destId="{48D1FBFC-CF87-4ED6-85FD-D55FCBEC7F67}" srcOrd="0" destOrd="0" presId="urn:microsoft.com/office/officeart/2005/8/layout/hierarchy1"/>
    <dgm:cxn modelId="{F4242B18-5E3D-4A1B-B179-27EE43EA36DC}" type="presParOf" srcId="{8530E2D8-8B04-4817-B695-65C499346B92}" destId="{5D2C308C-698A-4191-8AC7-C733D578793B}" srcOrd="1" destOrd="0" presId="urn:microsoft.com/office/officeart/2005/8/layout/hierarchy1"/>
    <dgm:cxn modelId="{8CBDE0BE-8163-480B-B757-A2D1FBE5CC37}" type="presParOf" srcId="{5D2C308C-698A-4191-8AC7-C733D578793B}" destId="{0BE9486E-D2BB-4CF0-9BB5-51C6C48A65D2}" srcOrd="0" destOrd="0" presId="urn:microsoft.com/office/officeart/2005/8/layout/hierarchy1"/>
    <dgm:cxn modelId="{B364C3F7-F832-4524-B887-C85ED860A3A8}" type="presParOf" srcId="{0BE9486E-D2BB-4CF0-9BB5-51C6C48A65D2}" destId="{40FCE59E-7D3A-4849-8944-4BF7BB7D6673}" srcOrd="0" destOrd="0" presId="urn:microsoft.com/office/officeart/2005/8/layout/hierarchy1"/>
    <dgm:cxn modelId="{E9D06A75-D0FD-457C-BF2D-ADEE1F73F848}" type="presParOf" srcId="{0BE9486E-D2BB-4CF0-9BB5-51C6C48A65D2}" destId="{B79BEA34-8E38-4D7A-ABDF-118A3C2C1574}" srcOrd="1" destOrd="0" presId="urn:microsoft.com/office/officeart/2005/8/layout/hierarchy1"/>
    <dgm:cxn modelId="{8047E5CD-0911-4EE5-9706-AC581FD43326}" type="presParOf" srcId="{5D2C308C-698A-4191-8AC7-C733D578793B}" destId="{A06381F8-F20C-457B-B486-1448DF4E64E4}" srcOrd="1" destOrd="0" presId="urn:microsoft.com/office/officeart/2005/8/layout/hierarchy1"/>
    <dgm:cxn modelId="{4732029C-6178-4973-AD5D-2953F58C3BE4}" type="presParOf" srcId="{8530E2D8-8B04-4817-B695-65C499346B92}" destId="{55F8573F-2BFC-4CA2-A2F8-288995B902A6}" srcOrd="2" destOrd="0" presId="urn:microsoft.com/office/officeart/2005/8/layout/hierarchy1"/>
    <dgm:cxn modelId="{8AD04729-3E76-4BA6-B124-662C13708240}" type="presParOf" srcId="{8530E2D8-8B04-4817-B695-65C499346B92}" destId="{7B480EB3-482E-4570-AC97-E09B78331481}" srcOrd="3" destOrd="0" presId="urn:microsoft.com/office/officeart/2005/8/layout/hierarchy1"/>
    <dgm:cxn modelId="{D448CE97-116D-4953-82BC-654A66B94CC3}" type="presParOf" srcId="{7B480EB3-482E-4570-AC97-E09B78331481}" destId="{E7B75602-856C-4652-A2A6-8642DFCD905B}" srcOrd="0" destOrd="0" presId="urn:microsoft.com/office/officeart/2005/8/layout/hierarchy1"/>
    <dgm:cxn modelId="{EF2C4A4B-4D5B-46EA-9370-98B5A6927A4F}" type="presParOf" srcId="{E7B75602-856C-4652-A2A6-8642DFCD905B}" destId="{FB07D894-E39C-44A5-8734-A6B9FC1F3F29}" srcOrd="0" destOrd="0" presId="urn:microsoft.com/office/officeart/2005/8/layout/hierarchy1"/>
    <dgm:cxn modelId="{6A81B057-14A5-4B7D-8CF5-0FD25022A591}" type="presParOf" srcId="{E7B75602-856C-4652-A2A6-8642DFCD905B}" destId="{5DF0C818-C10E-4770-B8DA-2170655A9044}" srcOrd="1" destOrd="0" presId="urn:microsoft.com/office/officeart/2005/8/layout/hierarchy1"/>
    <dgm:cxn modelId="{DDFF6DA9-6B22-4852-AB33-2EB2147F903F}" type="presParOf" srcId="{7B480EB3-482E-4570-AC97-E09B78331481}" destId="{46AECD80-3ED4-4E48-8455-CE45C8AE20B7}" srcOrd="1" destOrd="0" presId="urn:microsoft.com/office/officeart/2005/8/layout/hierarchy1"/>
    <dgm:cxn modelId="{DFBA70A9-5B04-4DE2-A513-38863E2BF5A3}" type="presParOf" srcId="{8530E2D8-8B04-4817-B695-65C499346B92}" destId="{D84EE183-AEA4-4395-A1DC-494EE7E4D597}" srcOrd="4" destOrd="0" presId="urn:microsoft.com/office/officeart/2005/8/layout/hierarchy1"/>
    <dgm:cxn modelId="{E020F1AF-8369-4101-AA2C-2DEC35C8A34D}" type="presParOf" srcId="{8530E2D8-8B04-4817-B695-65C499346B92}" destId="{3C57E3CD-7809-4971-AC2E-0CC68F5CD71E}" srcOrd="5" destOrd="0" presId="urn:microsoft.com/office/officeart/2005/8/layout/hierarchy1"/>
    <dgm:cxn modelId="{673C247E-01A7-47B9-B52E-A8CD733F38AC}" type="presParOf" srcId="{3C57E3CD-7809-4971-AC2E-0CC68F5CD71E}" destId="{ECE31122-FE4D-4074-BB7A-71F80E01910F}" srcOrd="0" destOrd="0" presId="urn:microsoft.com/office/officeart/2005/8/layout/hierarchy1"/>
    <dgm:cxn modelId="{DB6B05CB-13B9-4DA3-8350-CB2C31397C38}" type="presParOf" srcId="{ECE31122-FE4D-4074-BB7A-71F80E01910F}" destId="{77274B2F-EC96-4D14-8760-CFB2E9D8D1D5}" srcOrd="0" destOrd="0" presId="urn:microsoft.com/office/officeart/2005/8/layout/hierarchy1"/>
    <dgm:cxn modelId="{49592A48-CC02-4F4B-8C25-4442B9E9AEB6}" type="presParOf" srcId="{ECE31122-FE4D-4074-BB7A-71F80E01910F}" destId="{9C4EFB8D-75EC-445F-BB51-4C39BDF34C67}" srcOrd="1" destOrd="0" presId="urn:microsoft.com/office/officeart/2005/8/layout/hierarchy1"/>
    <dgm:cxn modelId="{91CA8777-F946-43F5-AAFF-D0D7B529761D}" type="presParOf" srcId="{3C57E3CD-7809-4971-AC2E-0CC68F5CD71E}" destId="{BAE6F1F6-BD67-485F-A1D3-693368050548}" srcOrd="1" destOrd="0" presId="urn:microsoft.com/office/officeart/2005/8/layout/hierarchy1"/>
    <dgm:cxn modelId="{E511B39E-9E57-4DE1-AF21-AA1FE91A0542}" type="presParOf" srcId="{BAE6F1F6-BD67-485F-A1D3-693368050548}" destId="{D3276BBA-9FF5-4144-A6C1-3FE343684F46}" srcOrd="0" destOrd="0" presId="urn:microsoft.com/office/officeart/2005/8/layout/hierarchy1"/>
    <dgm:cxn modelId="{6B4951C4-13BA-4308-9282-87E7B5C0CDF9}" type="presParOf" srcId="{BAE6F1F6-BD67-485F-A1D3-693368050548}" destId="{4D0E3D3C-DC78-426D-98BB-CD9468DF7213}" srcOrd="1" destOrd="0" presId="urn:microsoft.com/office/officeart/2005/8/layout/hierarchy1"/>
    <dgm:cxn modelId="{A68FD3C4-76D2-4EF0-8721-933B49B2FA2B}" type="presParOf" srcId="{4D0E3D3C-DC78-426D-98BB-CD9468DF7213}" destId="{53D41E2C-48CE-4904-822C-EBEF2388AA9B}" srcOrd="0" destOrd="0" presId="urn:microsoft.com/office/officeart/2005/8/layout/hierarchy1"/>
    <dgm:cxn modelId="{A302D82B-0D04-4820-9689-2A282AFBAC90}" type="presParOf" srcId="{53D41E2C-48CE-4904-822C-EBEF2388AA9B}" destId="{97E6B7FC-23E6-461D-B4F7-1C4A882918D7}" srcOrd="0" destOrd="0" presId="urn:microsoft.com/office/officeart/2005/8/layout/hierarchy1"/>
    <dgm:cxn modelId="{D92B9F6B-D60C-4343-A8E2-144B9494D46D}" type="presParOf" srcId="{53D41E2C-48CE-4904-822C-EBEF2388AA9B}" destId="{9FE78B0F-0C05-4400-B58F-41C5B4333CF9}" srcOrd="1" destOrd="0" presId="urn:microsoft.com/office/officeart/2005/8/layout/hierarchy1"/>
    <dgm:cxn modelId="{CDAFAAB0-4B64-49A4-B402-55F7B8ACB328}" type="presParOf" srcId="{4D0E3D3C-DC78-426D-98BB-CD9468DF7213}" destId="{CEB4A16B-2481-4072-8924-E779467CE08A}" srcOrd="1" destOrd="0" presId="urn:microsoft.com/office/officeart/2005/8/layout/hierarchy1"/>
    <dgm:cxn modelId="{CCC60CCF-6EB9-4FF7-B889-91ACFF2127F6}" type="presParOf" srcId="{BAE6F1F6-BD67-485F-A1D3-693368050548}" destId="{7EE1CF72-9C54-4BA1-BE19-92BB19D4BCCA}" srcOrd="2" destOrd="0" presId="urn:microsoft.com/office/officeart/2005/8/layout/hierarchy1"/>
    <dgm:cxn modelId="{61A33814-815D-4A36-9108-2512CF80E4E8}" type="presParOf" srcId="{BAE6F1F6-BD67-485F-A1D3-693368050548}" destId="{E0C7475E-E10D-4C26-AE31-F60084C5F1CB}" srcOrd="3" destOrd="0" presId="urn:microsoft.com/office/officeart/2005/8/layout/hierarchy1"/>
    <dgm:cxn modelId="{D2BC3E98-2B22-42FE-BA65-3A8C4775A45C}" type="presParOf" srcId="{E0C7475E-E10D-4C26-AE31-F60084C5F1CB}" destId="{D6877B33-02DB-4D3A-8B92-A4E63F9F83B7}" srcOrd="0" destOrd="0" presId="urn:microsoft.com/office/officeart/2005/8/layout/hierarchy1"/>
    <dgm:cxn modelId="{14841304-E79C-409A-9DA5-2C9884AE7B13}" type="presParOf" srcId="{D6877B33-02DB-4D3A-8B92-A4E63F9F83B7}" destId="{579167CA-7AD6-474B-8557-9E133755C334}" srcOrd="0" destOrd="0" presId="urn:microsoft.com/office/officeart/2005/8/layout/hierarchy1"/>
    <dgm:cxn modelId="{E24873A1-B577-455D-BCA3-470DE0602CA6}" type="presParOf" srcId="{D6877B33-02DB-4D3A-8B92-A4E63F9F83B7}" destId="{A9DCAE15-4311-446D-B553-834DC9F792C6}" srcOrd="1" destOrd="0" presId="urn:microsoft.com/office/officeart/2005/8/layout/hierarchy1"/>
    <dgm:cxn modelId="{B08C0A5E-AEC3-443F-86CE-0DDD15C1FBD3}" type="presParOf" srcId="{E0C7475E-E10D-4C26-AE31-F60084C5F1CB}" destId="{33F37A99-248D-4D96-8578-1412AAC7DECB}" srcOrd="1" destOrd="0" presId="urn:microsoft.com/office/officeart/2005/8/layout/hierarchy1"/>
    <dgm:cxn modelId="{26432EDB-EDE9-4901-A756-A8612C9A8F5B}" type="presParOf" srcId="{BAE6F1F6-BD67-485F-A1D3-693368050548}" destId="{714410ED-D28D-4850-940B-DB407644EBC7}" srcOrd="4" destOrd="0" presId="urn:microsoft.com/office/officeart/2005/8/layout/hierarchy1"/>
    <dgm:cxn modelId="{D960AA71-71BA-475E-B01C-81A227B22DEC}" type="presParOf" srcId="{BAE6F1F6-BD67-485F-A1D3-693368050548}" destId="{7DC5BF6D-B064-41A3-9D38-1DFF982C3F51}" srcOrd="5" destOrd="0" presId="urn:microsoft.com/office/officeart/2005/8/layout/hierarchy1"/>
    <dgm:cxn modelId="{62ACDFB4-EC22-410D-85AD-E8DB13F4557D}" type="presParOf" srcId="{7DC5BF6D-B064-41A3-9D38-1DFF982C3F51}" destId="{BE55CF70-00D8-4BAB-A5A3-5F0A5A56E4E6}" srcOrd="0" destOrd="0" presId="urn:microsoft.com/office/officeart/2005/8/layout/hierarchy1"/>
    <dgm:cxn modelId="{1D6F973B-3D25-4D1F-A55D-2D19D818DD5E}" type="presParOf" srcId="{BE55CF70-00D8-4BAB-A5A3-5F0A5A56E4E6}" destId="{7F29584F-10F8-41AC-B667-5DD342523BE6}" srcOrd="0" destOrd="0" presId="urn:microsoft.com/office/officeart/2005/8/layout/hierarchy1"/>
    <dgm:cxn modelId="{29B24CEF-7851-4B88-8AA2-1AF23CFD2324}" type="presParOf" srcId="{BE55CF70-00D8-4BAB-A5A3-5F0A5A56E4E6}" destId="{235BABC6-864E-412C-A385-F6405FA68F64}" srcOrd="1" destOrd="0" presId="urn:microsoft.com/office/officeart/2005/8/layout/hierarchy1"/>
    <dgm:cxn modelId="{0108D4D3-F54B-4021-B297-4B078F00A7EF}" type="presParOf" srcId="{7DC5BF6D-B064-41A3-9D38-1DFF982C3F51}" destId="{55B0AF06-917C-41B2-8C80-6DE18E37FB90}" srcOrd="1" destOrd="0" presId="urn:microsoft.com/office/officeart/2005/8/layout/hierarchy1"/>
    <dgm:cxn modelId="{23216368-77F4-4B37-96D1-2EA5F93FAF3E}" type="presParOf" srcId="{BAE6F1F6-BD67-485F-A1D3-693368050548}" destId="{86F2150C-8482-469A-A64F-ECA4CF3BAD39}" srcOrd="6" destOrd="0" presId="urn:microsoft.com/office/officeart/2005/8/layout/hierarchy1"/>
    <dgm:cxn modelId="{B0F6D7F5-27D6-470F-A726-F37A2F12D60D}" type="presParOf" srcId="{BAE6F1F6-BD67-485F-A1D3-693368050548}" destId="{078F0C2F-DFDB-4159-B7CD-2EC5E8292B9A}" srcOrd="7" destOrd="0" presId="urn:microsoft.com/office/officeart/2005/8/layout/hierarchy1"/>
    <dgm:cxn modelId="{7E0E62A0-FA6E-426C-A7C5-0312E0C54E3C}" type="presParOf" srcId="{078F0C2F-DFDB-4159-B7CD-2EC5E8292B9A}" destId="{19302368-CCAB-414C-A3A3-C7AC4041EE66}" srcOrd="0" destOrd="0" presId="urn:microsoft.com/office/officeart/2005/8/layout/hierarchy1"/>
    <dgm:cxn modelId="{57752D15-297A-43F7-A76E-AD89EC89A90D}" type="presParOf" srcId="{19302368-CCAB-414C-A3A3-C7AC4041EE66}" destId="{5F2AE9CD-A822-4D33-BBB1-4E4412BA5492}" srcOrd="0" destOrd="0" presId="urn:microsoft.com/office/officeart/2005/8/layout/hierarchy1"/>
    <dgm:cxn modelId="{EC8A91CE-C3CE-4576-AD4B-9A95E058183D}" type="presParOf" srcId="{19302368-CCAB-414C-A3A3-C7AC4041EE66}" destId="{4B84D115-C723-48B9-8E83-2ED333E909E1}" srcOrd="1" destOrd="0" presId="urn:microsoft.com/office/officeart/2005/8/layout/hierarchy1"/>
    <dgm:cxn modelId="{4F8E89FA-A47D-4AB9-BC3A-553A1C5260AA}" type="presParOf" srcId="{078F0C2F-DFDB-4159-B7CD-2EC5E8292B9A}" destId="{4F51A42F-42D9-476F-BC09-E909D0795F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diagrams.loki3.com/Bracket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PROYECTOS</a:t>
          </a:r>
          <a:endParaRPr lang="en-US" sz="1800" dirty="0">
            <a:solidFill>
              <a:schemeClr val="tx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INTEGRAR  MANTENER</a:t>
          </a:r>
          <a:endParaRPr lang="en-US" sz="1800" dirty="0">
            <a:solidFill>
              <a:schemeClr val="tx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INCREMENTAR Y COMPLEMENTAR</a:t>
          </a: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COORDINAR Y SISTEMATIZAR</a:t>
          </a: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ED3FC2-04BD-44B7-B2AF-E566BD15F328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Para la adquirir o mejorar los sistemas tecnológicos que permitan brindar un apoyo a las Operaciones ejecutadas por la DCIE</a:t>
          </a:r>
          <a:endParaRPr lang="en-US" sz="1600" dirty="0">
            <a:solidFill>
              <a:schemeClr val="tx1"/>
            </a:solidFill>
          </a:endParaRPr>
        </a:p>
      </dgm:t>
    </dgm:pt>
    <dgm:pt modelId="{45D48F72-95C8-4D92-A152-1C625E06144D}" type="par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81B858-143B-4F66-B66E-E56CC17E1025}" type="sib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A37853-5DB1-425F-9386-D61B890405CF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Y actualizar bases de datos de inteligencia básica y de blancos específicos.</a:t>
          </a:r>
          <a:r>
            <a:rPr lang="es-EC" sz="1600" dirty="0" smtClean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B284BF18-ACA8-4249-8493-6543832F4AB7}" type="par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C3EAC5-032A-4077-80B4-E7B04676A1DC}" type="sib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0917C-EE85-44B5-8B2B-C02F6F333464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Las capacidades para la obtención de información a través del empleo de medios tecnológicos adecuados.</a:t>
          </a:r>
          <a:endParaRPr lang="en-US" sz="1600" dirty="0">
            <a:solidFill>
              <a:schemeClr val="tx1"/>
            </a:solidFill>
          </a:endParaRPr>
        </a:p>
      </dgm:t>
    </dgm:pt>
    <dgm:pt modelId="{8A133435-152E-447F-A3C1-C299DA6BC203}" type="par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FC03D1-BD6C-41DD-A2D9-A9E21F1CD909}" type="sib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DE464C-EFB4-40D6-929E-49EAC8C61A74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Las actividades del área, para proporcionar los servicios de procesamiento de datos y soporte.</a:t>
          </a:r>
          <a:endParaRPr lang="en-US" sz="1600" dirty="0">
            <a:solidFill>
              <a:schemeClr val="tx1"/>
            </a:solidFill>
          </a:endParaRPr>
        </a:p>
      </dgm:t>
    </dgm:pt>
    <dgm:pt modelId="{F1B863C3-ABDC-477F-9928-1FE67D14A55A}" type="parTrans" cxnId="{79AB6C9E-0EBE-48D1-9899-3892482C2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A995CA-4EC9-48E7-8D73-401B3A7D78B8}" type="sibTrans" cxnId="{79AB6C9E-0EBE-48D1-9899-3892482C2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FD396-6A18-4527-A621-E66D880562E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43A22E-052F-4A55-90B7-85BD1DAEEE72}" type="pres">
      <dgm:prSet presAssocID="{42D71409-67F9-455C-8C6D-716D284AAA6B}" presName="linNode" presStyleCnt="0"/>
      <dgm:spPr/>
    </dgm:pt>
    <dgm:pt modelId="{1AF1A4A6-8FEF-47D0-869B-6AE6412FB719}" type="pres">
      <dgm:prSet presAssocID="{42D71409-67F9-455C-8C6D-716D284AAA6B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A5D66-2A22-4ED3-B177-A2F4E2622DB5}" type="pres">
      <dgm:prSet presAssocID="{42D71409-67F9-455C-8C6D-716D284AAA6B}" presName="bracket" presStyleLbl="parChTrans1D1" presStyleIdx="0" presStyleCnt="4"/>
      <dgm:spPr/>
    </dgm:pt>
    <dgm:pt modelId="{66728555-C21D-4AFB-B8C0-1A1C5F11343E}" type="pres">
      <dgm:prSet presAssocID="{42D71409-67F9-455C-8C6D-716D284AAA6B}" presName="spH" presStyleCnt="0"/>
      <dgm:spPr/>
    </dgm:pt>
    <dgm:pt modelId="{A39910DE-1FAE-4421-A9EC-B6A9ABCC3223}" type="pres">
      <dgm:prSet presAssocID="{42D71409-67F9-455C-8C6D-716D284AAA6B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52901-8C84-47C8-B377-3C8EBFAB6D81}" type="pres">
      <dgm:prSet presAssocID="{478B7D3C-9FB4-4BC6-90AC-49960560DECD}" presName="spV" presStyleCnt="0"/>
      <dgm:spPr/>
    </dgm:pt>
    <dgm:pt modelId="{8750A980-86C5-47D0-B0E9-7690D49B25CF}" type="pres">
      <dgm:prSet presAssocID="{F66099B6-DBBD-4AB0-82D2-877B80F846F7}" presName="linNode" presStyleCnt="0"/>
      <dgm:spPr/>
    </dgm:pt>
    <dgm:pt modelId="{0D80AC4A-A6CE-4186-B663-EFB90A3F36E0}" type="pres">
      <dgm:prSet presAssocID="{F66099B6-DBBD-4AB0-82D2-877B80F846F7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F9A32-BC07-4AF0-AF35-E1CDCE768195}" type="pres">
      <dgm:prSet presAssocID="{F66099B6-DBBD-4AB0-82D2-877B80F846F7}" presName="bracket" presStyleLbl="parChTrans1D1" presStyleIdx="1" presStyleCnt="4"/>
      <dgm:spPr/>
    </dgm:pt>
    <dgm:pt modelId="{7468B22C-0820-4D14-84E2-1A6D63B1679F}" type="pres">
      <dgm:prSet presAssocID="{F66099B6-DBBD-4AB0-82D2-877B80F846F7}" presName="spH" presStyleCnt="0"/>
      <dgm:spPr/>
    </dgm:pt>
    <dgm:pt modelId="{73F7C9D1-91AE-44D0-B01D-010FD4CC5D55}" type="pres">
      <dgm:prSet presAssocID="{F66099B6-DBBD-4AB0-82D2-877B80F846F7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3BCD-9A3E-4E6C-AF0F-496BACFD5450}" type="pres">
      <dgm:prSet presAssocID="{BC531B32-9B0E-482E-BF91-65C61F17168D}" presName="spV" presStyleCnt="0"/>
      <dgm:spPr/>
    </dgm:pt>
    <dgm:pt modelId="{85B46F76-FDAB-42B0-BCED-BEEC2D6BBCD0}" type="pres">
      <dgm:prSet presAssocID="{EE62A4F6-4AC4-435B-990E-81A71CE8CAC7}" presName="linNode" presStyleCnt="0"/>
      <dgm:spPr/>
    </dgm:pt>
    <dgm:pt modelId="{0208A43C-8EE1-4777-A67D-0A059446A349}" type="pres">
      <dgm:prSet presAssocID="{EE62A4F6-4AC4-435B-990E-81A71CE8CAC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9E584-77A8-4302-B9EC-035C8DF38F0D}" type="pres">
      <dgm:prSet presAssocID="{EE62A4F6-4AC4-435B-990E-81A71CE8CAC7}" presName="bracket" presStyleLbl="parChTrans1D1" presStyleIdx="2" presStyleCnt="4"/>
      <dgm:spPr/>
    </dgm:pt>
    <dgm:pt modelId="{F8257599-DF5A-4DBE-8D62-FA6DB929A9D7}" type="pres">
      <dgm:prSet presAssocID="{EE62A4F6-4AC4-435B-990E-81A71CE8CAC7}" presName="spH" presStyleCnt="0"/>
      <dgm:spPr/>
    </dgm:pt>
    <dgm:pt modelId="{AD04ED39-F7CB-41C2-8759-B5055F58DF4B}" type="pres">
      <dgm:prSet presAssocID="{EE62A4F6-4AC4-435B-990E-81A71CE8CAC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86AF9-0B37-43EF-BBD5-85EB68E3DB6E}" type="pres">
      <dgm:prSet presAssocID="{389F9A93-0231-4877-8C41-5D5B8DD7AAC0}" presName="spV" presStyleCnt="0"/>
      <dgm:spPr/>
    </dgm:pt>
    <dgm:pt modelId="{17D5E19A-98C3-4C66-BC28-B418F94F6685}" type="pres">
      <dgm:prSet presAssocID="{B6D9DE15-697B-42C2-B6A1-CE31260EED93}" presName="linNode" presStyleCnt="0"/>
      <dgm:spPr/>
    </dgm:pt>
    <dgm:pt modelId="{CCE372F8-A734-4349-9ED6-2703D53D4161}" type="pres">
      <dgm:prSet presAssocID="{B6D9DE15-697B-42C2-B6A1-CE31260EED93}" presName="parTx" presStyleLbl="revTx" presStyleIdx="3" presStyleCnt="4" custLinFactNeighborX="-46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A7D52-A902-42DB-94C6-50F27FD3E3A4}" type="pres">
      <dgm:prSet presAssocID="{B6D9DE15-697B-42C2-B6A1-CE31260EED93}" presName="bracket" presStyleLbl="parChTrans1D1" presStyleIdx="3" presStyleCnt="4"/>
      <dgm:spPr/>
    </dgm:pt>
    <dgm:pt modelId="{D4B0EF0E-AE61-4DA3-B311-CB5A9200199A}" type="pres">
      <dgm:prSet presAssocID="{B6D9DE15-697B-42C2-B6A1-CE31260EED93}" presName="spH" presStyleCnt="0"/>
      <dgm:spPr/>
    </dgm:pt>
    <dgm:pt modelId="{84801765-2781-429F-9E98-810B4595344F}" type="pres">
      <dgm:prSet presAssocID="{B6D9DE15-697B-42C2-B6A1-CE31260EED93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24D7A5-3A56-45A6-84B8-EB373D6C0A51}" type="presOf" srcId="{B9C32B05-62EA-407A-B21C-2310C7945705}" destId="{647FD396-6A18-4527-A621-E66D880562ED}" srcOrd="0" destOrd="0" presId="urn:diagrams.loki3.com/BracketList"/>
    <dgm:cxn modelId="{79AB6C9E-0EBE-48D1-9899-3892482C2530}" srcId="{B6D9DE15-697B-42C2-B6A1-CE31260EED93}" destId="{90DE464C-EFB4-40D6-929E-49EAC8C61A74}" srcOrd="0" destOrd="0" parTransId="{F1B863C3-ABDC-477F-9928-1FE67D14A55A}" sibTransId="{7FA995CA-4EC9-48E7-8D73-401B3A7D78B8}"/>
    <dgm:cxn modelId="{1344C468-3527-44C9-8929-6DC2E4E5F743}" type="presOf" srcId="{0DED3FC2-04BD-44B7-B2AF-E566BD15F328}" destId="{A39910DE-1FAE-4421-A9EC-B6A9ABCC3223}" srcOrd="0" destOrd="0" presId="urn:diagrams.loki3.com/BracketList"/>
    <dgm:cxn modelId="{E00A9043-4497-4E56-9B54-F8722BEC84B1}" srcId="{42D71409-67F9-455C-8C6D-716D284AAA6B}" destId="{0DED3FC2-04BD-44B7-B2AF-E566BD15F328}" srcOrd="0" destOrd="0" parTransId="{45D48F72-95C8-4D92-A152-1C625E06144D}" sibTransId="{7081B858-143B-4F66-B66E-E56CC17E1025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FC6F7DF0-77DD-416C-BC8F-19DADFFA1598}" type="presOf" srcId="{EE62A4F6-4AC4-435B-990E-81A71CE8CAC7}" destId="{0208A43C-8EE1-4777-A67D-0A059446A349}" srcOrd="0" destOrd="0" presId="urn:diagrams.loki3.com/BracketList"/>
    <dgm:cxn modelId="{3E4EB9DC-EB96-4F11-92C0-D929584CCAB6}" type="presOf" srcId="{42D71409-67F9-455C-8C6D-716D284AAA6B}" destId="{1AF1A4A6-8FEF-47D0-869B-6AE6412FB719}" srcOrd="0" destOrd="0" presId="urn:diagrams.loki3.com/BracketList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062AF025-A74D-4A32-8CFF-256D0277162D}" type="presOf" srcId="{90DE464C-EFB4-40D6-929E-49EAC8C61A74}" destId="{84801765-2781-429F-9E98-810B4595344F}" srcOrd="0" destOrd="0" presId="urn:diagrams.loki3.com/BracketList"/>
    <dgm:cxn modelId="{97A8883D-574C-4B55-BC87-C33CD0B78D85}" type="presOf" srcId="{6F90917C-EE85-44B5-8B2B-C02F6F333464}" destId="{AD04ED39-F7CB-41C2-8759-B5055F58DF4B}" srcOrd="0" destOrd="0" presId="urn:diagrams.loki3.com/Bracket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40428015-1561-47C0-B7F7-AF108C121602}" type="presOf" srcId="{B1A37853-5DB1-425F-9386-D61B890405CF}" destId="{73F7C9D1-91AE-44D0-B01D-010FD4CC5D55}" srcOrd="0" destOrd="0" presId="urn:diagrams.loki3.com/BracketList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E2DAB0CD-15D7-464E-A162-0A60E504C96A}" srcId="{F66099B6-DBBD-4AB0-82D2-877B80F846F7}" destId="{B1A37853-5DB1-425F-9386-D61B890405CF}" srcOrd="0" destOrd="0" parTransId="{B284BF18-ACA8-4249-8493-6543832F4AB7}" sibTransId="{30C3EAC5-032A-4077-80B4-E7B04676A1DC}"/>
    <dgm:cxn modelId="{6E1ED81A-082A-4472-8B7C-588127BC4F94}" srcId="{EE62A4F6-4AC4-435B-990E-81A71CE8CAC7}" destId="{6F90917C-EE85-44B5-8B2B-C02F6F333464}" srcOrd="0" destOrd="0" parTransId="{8A133435-152E-447F-A3C1-C299DA6BC203}" sibTransId="{D7FC03D1-BD6C-41DD-A2D9-A9E21F1CD909}"/>
    <dgm:cxn modelId="{63BFE790-517B-4EBD-8B02-FB5DA1228650}" type="presOf" srcId="{F66099B6-DBBD-4AB0-82D2-877B80F846F7}" destId="{0D80AC4A-A6CE-4186-B663-EFB90A3F36E0}" srcOrd="0" destOrd="0" presId="urn:diagrams.loki3.com/BracketList"/>
    <dgm:cxn modelId="{1ABA42F0-3A4B-4EE3-947E-5345A47AAD42}" type="presOf" srcId="{B6D9DE15-697B-42C2-B6A1-CE31260EED93}" destId="{CCE372F8-A734-4349-9ED6-2703D53D4161}" srcOrd="0" destOrd="0" presId="urn:diagrams.loki3.com/BracketList"/>
    <dgm:cxn modelId="{601509E7-C749-493F-89B7-05E68802A7D0}" type="presParOf" srcId="{647FD396-6A18-4527-A621-E66D880562ED}" destId="{C743A22E-052F-4A55-90B7-85BD1DAEEE72}" srcOrd="0" destOrd="0" presId="urn:diagrams.loki3.com/BracketList"/>
    <dgm:cxn modelId="{72A70ADC-9AAA-4781-9514-0537E8526C70}" type="presParOf" srcId="{C743A22E-052F-4A55-90B7-85BD1DAEEE72}" destId="{1AF1A4A6-8FEF-47D0-869B-6AE6412FB719}" srcOrd="0" destOrd="0" presId="urn:diagrams.loki3.com/BracketList"/>
    <dgm:cxn modelId="{C4F79762-61D9-4890-9E84-A48303513513}" type="presParOf" srcId="{C743A22E-052F-4A55-90B7-85BD1DAEEE72}" destId="{D02A5D66-2A22-4ED3-B177-A2F4E2622DB5}" srcOrd="1" destOrd="0" presId="urn:diagrams.loki3.com/BracketList"/>
    <dgm:cxn modelId="{1402FC10-4D91-4B71-A248-9A230583CCAD}" type="presParOf" srcId="{C743A22E-052F-4A55-90B7-85BD1DAEEE72}" destId="{66728555-C21D-4AFB-B8C0-1A1C5F11343E}" srcOrd="2" destOrd="0" presId="urn:diagrams.loki3.com/BracketList"/>
    <dgm:cxn modelId="{1F948942-92E7-40DC-94FC-D1807AEBD0C5}" type="presParOf" srcId="{C743A22E-052F-4A55-90B7-85BD1DAEEE72}" destId="{A39910DE-1FAE-4421-A9EC-B6A9ABCC3223}" srcOrd="3" destOrd="0" presId="urn:diagrams.loki3.com/BracketList"/>
    <dgm:cxn modelId="{0ED86F17-1ABA-479E-9292-43029FF2A8FF}" type="presParOf" srcId="{647FD396-6A18-4527-A621-E66D880562ED}" destId="{71152901-8C84-47C8-B377-3C8EBFAB6D81}" srcOrd="1" destOrd="0" presId="urn:diagrams.loki3.com/BracketList"/>
    <dgm:cxn modelId="{30280C69-8AF6-42F2-8DD5-466ED7BFD21C}" type="presParOf" srcId="{647FD396-6A18-4527-A621-E66D880562ED}" destId="{8750A980-86C5-47D0-B0E9-7690D49B25CF}" srcOrd="2" destOrd="0" presId="urn:diagrams.loki3.com/BracketList"/>
    <dgm:cxn modelId="{2A873AF4-C011-4B90-9EF7-A058397DEBB3}" type="presParOf" srcId="{8750A980-86C5-47D0-B0E9-7690D49B25CF}" destId="{0D80AC4A-A6CE-4186-B663-EFB90A3F36E0}" srcOrd="0" destOrd="0" presId="urn:diagrams.loki3.com/BracketList"/>
    <dgm:cxn modelId="{40D7FA4E-CFAD-4172-ABB9-AAA9130A2239}" type="presParOf" srcId="{8750A980-86C5-47D0-B0E9-7690D49B25CF}" destId="{A60F9A32-BC07-4AF0-AF35-E1CDCE768195}" srcOrd="1" destOrd="0" presId="urn:diagrams.loki3.com/BracketList"/>
    <dgm:cxn modelId="{17C09902-BFDD-488E-9C86-1DE55657FDEA}" type="presParOf" srcId="{8750A980-86C5-47D0-B0E9-7690D49B25CF}" destId="{7468B22C-0820-4D14-84E2-1A6D63B1679F}" srcOrd="2" destOrd="0" presId="urn:diagrams.loki3.com/BracketList"/>
    <dgm:cxn modelId="{411C860E-A07A-46E4-9AC6-EB8C1379E0A2}" type="presParOf" srcId="{8750A980-86C5-47D0-B0E9-7690D49B25CF}" destId="{73F7C9D1-91AE-44D0-B01D-010FD4CC5D55}" srcOrd="3" destOrd="0" presId="urn:diagrams.loki3.com/BracketList"/>
    <dgm:cxn modelId="{1A12B474-17C7-46D4-9894-B9BF7570E8FC}" type="presParOf" srcId="{647FD396-6A18-4527-A621-E66D880562ED}" destId="{9D353BCD-9A3E-4E6C-AF0F-496BACFD5450}" srcOrd="3" destOrd="0" presId="urn:diagrams.loki3.com/BracketList"/>
    <dgm:cxn modelId="{1194E9D1-4FCD-4307-8CFA-8A141D7011AC}" type="presParOf" srcId="{647FD396-6A18-4527-A621-E66D880562ED}" destId="{85B46F76-FDAB-42B0-BCED-BEEC2D6BBCD0}" srcOrd="4" destOrd="0" presId="urn:diagrams.loki3.com/BracketList"/>
    <dgm:cxn modelId="{9FD02D41-BAEB-462E-A8ED-FBDAE6096063}" type="presParOf" srcId="{85B46F76-FDAB-42B0-BCED-BEEC2D6BBCD0}" destId="{0208A43C-8EE1-4777-A67D-0A059446A349}" srcOrd="0" destOrd="0" presId="urn:diagrams.loki3.com/BracketList"/>
    <dgm:cxn modelId="{6F1D5FA2-B852-43E7-B194-26D89E09FC77}" type="presParOf" srcId="{85B46F76-FDAB-42B0-BCED-BEEC2D6BBCD0}" destId="{0A79E584-77A8-4302-B9EC-035C8DF38F0D}" srcOrd="1" destOrd="0" presId="urn:diagrams.loki3.com/BracketList"/>
    <dgm:cxn modelId="{5D8C3019-6770-4871-972E-032BBD4C43D5}" type="presParOf" srcId="{85B46F76-FDAB-42B0-BCED-BEEC2D6BBCD0}" destId="{F8257599-DF5A-4DBE-8D62-FA6DB929A9D7}" srcOrd="2" destOrd="0" presId="urn:diagrams.loki3.com/BracketList"/>
    <dgm:cxn modelId="{AD3BA29A-23C7-4BA5-87CF-91D8DC8E751E}" type="presParOf" srcId="{85B46F76-FDAB-42B0-BCED-BEEC2D6BBCD0}" destId="{AD04ED39-F7CB-41C2-8759-B5055F58DF4B}" srcOrd="3" destOrd="0" presId="urn:diagrams.loki3.com/BracketList"/>
    <dgm:cxn modelId="{1CC95F11-89C2-484F-8925-14439ACF3799}" type="presParOf" srcId="{647FD396-6A18-4527-A621-E66D880562ED}" destId="{25686AF9-0B37-43EF-BBD5-85EB68E3DB6E}" srcOrd="5" destOrd="0" presId="urn:diagrams.loki3.com/BracketList"/>
    <dgm:cxn modelId="{5FBD0617-E180-4D8B-91EF-90D372FE3104}" type="presParOf" srcId="{647FD396-6A18-4527-A621-E66D880562ED}" destId="{17D5E19A-98C3-4C66-BC28-B418F94F6685}" srcOrd="6" destOrd="0" presId="urn:diagrams.loki3.com/BracketList"/>
    <dgm:cxn modelId="{8461D6FE-FECA-49EF-B267-B0FEC1401386}" type="presParOf" srcId="{17D5E19A-98C3-4C66-BC28-B418F94F6685}" destId="{CCE372F8-A734-4349-9ED6-2703D53D4161}" srcOrd="0" destOrd="0" presId="urn:diagrams.loki3.com/BracketList"/>
    <dgm:cxn modelId="{789DFED0-10A0-4408-83E5-3168389D3476}" type="presParOf" srcId="{17D5E19A-98C3-4C66-BC28-B418F94F6685}" destId="{F95A7D52-A902-42DB-94C6-50F27FD3E3A4}" srcOrd="1" destOrd="0" presId="urn:diagrams.loki3.com/BracketList"/>
    <dgm:cxn modelId="{459551A8-E5BE-4586-83B6-F16248AE691E}" type="presParOf" srcId="{17D5E19A-98C3-4C66-BC28-B418F94F6685}" destId="{D4B0EF0E-AE61-4DA3-B311-CB5A9200199A}" srcOrd="2" destOrd="0" presId="urn:diagrams.loki3.com/BracketList"/>
    <dgm:cxn modelId="{96664C0B-FC52-4F91-BB57-AE0985FB5F5D}" type="presParOf" srcId="{17D5E19A-98C3-4C66-BC28-B418F94F6685}" destId="{84801765-2781-429F-9E98-810B4595344F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diagrams.loki3.com/Bracket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EJECUTAR OECI</a:t>
          </a:r>
          <a:endParaRPr lang="en-US" sz="1800" dirty="0">
            <a:solidFill>
              <a:schemeClr val="tx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GENERAR P-D-N</a:t>
          </a:r>
          <a:endParaRPr lang="en-US" sz="1800" dirty="0">
            <a:solidFill>
              <a:schemeClr val="tx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COORDINAR</a:t>
          </a:r>
          <a:endParaRPr lang="en-US" sz="1800" dirty="0">
            <a:solidFill>
              <a:schemeClr val="tx1"/>
            </a:solidFill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INTERCANBIO INF</a:t>
          </a:r>
          <a:endParaRPr lang="en-US" sz="1800" dirty="0">
            <a:solidFill>
              <a:schemeClr val="tx1"/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945A89-1D10-460E-AC6F-C8277F0EF53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INVESTIGACIONES ESPECIALES</a:t>
          </a:r>
          <a:endParaRPr lang="en-US" sz="1800" dirty="0">
            <a:solidFill>
              <a:schemeClr val="tx1"/>
            </a:solidFill>
          </a:endParaRPr>
        </a:p>
      </dgm:t>
    </dgm:pt>
    <dgm:pt modelId="{6F8C3CEE-FEE3-4D77-B707-A6B283128F4A}" type="parTrans" cxnId="{BE2250FE-D73B-4C48-8C93-9F2FE03387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3F6889-0CC7-4574-975F-A0114273E421}" type="sibTrans" cxnId="{BE2250FE-D73B-4C48-8C93-9F2FE03387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ED3FC2-04BD-44B7-B2AF-E566BD15F328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Para prevenir y detectar  las acciones de espionaje,  sabotaje,  subversión que puedan ejecutar los miembros de la institución  y/o  amenazas externas</a:t>
          </a:r>
          <a:endParaRPr lang="en-US" sz="1600" dirty="0">
            <a:solidFill>
              <a:schemeClr val="tx1"/>
            </a:solidFill>
          </a:endParaRPr>
        </a:p>
      </dgm:t>
    </dgm:pt>
    <dgm:pt modelId="{45D48F72-95C8-4D92-A152-1C625E06144D}" type="par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81B858-143B-4F66-B66E-E56CC17E1025}" type="sib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A37853-5DB1-425F-9386-D61B890405CF}">
      <dgm:prSet phldrT="[Text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Para que permitan negar el acceso  a   información calificada  que  posee  el EJÉRCITO.</a:t>
          </a:r>
          <a:endParaRPr lang="en-US" sz="1600" dirty="0">
            <a:solidFill>
              <a:schemeClr val="tx1"/>
            </a:solidFill>
          </a:endParaRPr>
        </a:p>
      </dgm:t>
    </dgm:pt>
    <dgm:pt modelId="{B284BF18-ACA8-4249-8493-6543832F4AB7}" type="par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C3EAC5-032A-4077-80B4-E7B04676A1DC}" type="sib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0917C-EE85-44B5-8B2B-C02F6F333464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Con los estamentos legales correspondientes, a fin de judicializar las acciones de las amenazas y riesgos que puedan ejecutar los miembros de la institución .</a:t>
          </a:r>
          <a:endParaRPr lang="en-US" sz="1600" dirty="0">
            <a:solidFill>
              <a:schemeClr val="tx1"/>
            </a:solidFill>
          </a:endParaRPr>
        </a:p>
      </dgm:t>
    </dgm:pt>
    <dgm:pt modelId="{8A133435-152E-447F-A3C1-C299DA6BC203}" type="par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FC03D1-BD6C-41DD-A2D9-A9E21F1CD909}" type="sib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DE464C-EFB4-40D6-929E-49EAC8C61A74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Con otras instituciones del Estado o con otras agencias de Inteligencia que permitan conocer posibles actos adversos por parte de personal de la institución </a:t>
          </a:r>
          <a:endParaRPr lang="en-US" sz="1600" dirty="0">
            <a:solidFill>
              <a:schemeClr val="tx1"/>
            </a:solidFill>
          </a:endParaRPr>
        </a:p>
      </dgm:t>
    </dgm:pt>
    <dgm:pt modelId="{F1B863C3-ABDC-477F-9928-1FE67D14A55A}" type="parTrans" cxnId="{79AB6C9E-0EBE-48D1-9899-3892482C2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A995CA-4EC9-48E7-8D73-401B3A7D78B8}" type="sibTrans" cxnId="{79AB6C9E-0EBE-48D1-9899-3892482C2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1C909C-4BAC-4506-A582-3F735F4205EC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Que permitan documentar y evidenciar los casos de involucramiento de  miembros dentro de la institución o fuera de ella </a:t>
          </a:r>
          <a:endParaRPr lang="en-US" sz="1600" dirty="0">
            <a:solidFill>
              <a:schemeClr val="tx1"/>
            </a:solidFill>
          </a:endParaRPr>
        </a:p>
      </dgm:t>
    </dgm:pt>
    <dgm:pt modelId="{E2D1B87B-8E01-4C21-8BDD-B8BAED2A1CD5}" type="parTrans" cxnId="{0D1BD71B-81E9-4C4F-A0AF-866EEBEF74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963A9E-78DC-4257-B2F5-3750633D3E53}" type="sibTrans" cxnId="{0D1BD71B-81E9-4C4F-A0AF-866EEBEF74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FD396-6A18-4527-A621-E66D880562E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43A22E-052F-4A55-90B7-85BD1DAEEE72}" type="pres">
      <dgm:prSet presAssocID="{42D71409-67F9-455C-8C6D-716D284AAA6B}" presName="linNode" presStyleCnt="0"/>
      <dgm:spPr/>
    </dgm:pt>
    <dgm:pt modelId="{1AF1A4A6-8FEF-47D0-869B-6AE6412FB719}" type="pres">
      <dgm:prSet presAssocID="{42D71409-67F9-455C-8C6D-716D284AAA6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A5D66-2A22-4ED3-B177-A2F4E2622DB5}" type="pres">
      <dgm:prSet presAssocID="{42D71409-67F9-455C-8C6D-716D284AAA6B}" presName="bracket" presStyleLbl="parChTrans1D1" presStyleIdx="0" presStyleCnt="5"/>
      <dgm:spPr/>
    </dgm:pt>
    <dgm:pt modelId="{66728555-C21D-4AFB-B8C0-1A1C5F11343E}" type="pres">
      <dgm:prSet presAssocID="{42D71409-67F9-455C-8C6D-716D284AAA6B}" presName="spH" presStyleCnt="0"/>
      <dgm:spPr/>
    </dgm:pt>
    <dgm:pt modelId="{A39910DE-1FAE-4421-A9EC-B6A9ABCC3223}" type="pres">
      <dgm:prSet presAssocID="{42D71409-67F9-455C-8C6D-716D284AAA6B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52901-8C84-47C8-B377-3C8EBFAB6D81}" type="pres">
      <dgm:prSet presAssocID="{478B7D3C-9FB4-4BC6-90AC-49960560DECD}" presName="spV" presStyleCnt="0"/>
      <dgm:spPr/>
    </dgm:pt>
    <dgm:pt modelId="{8750A980-86C5-47D0-B0E9-7690D49B25CF}" type="pres">
      <dgm:prSet presAssocID="{F66099B6-DBBD-4AB0-82D2-877B80F846F7}" presName="linNode" presStyleCnt="0"/>
      <dgm:spPr/>
    </dgm:pt>
    <dgm:pt modelId="{0D80AC4A-A6CE-4186-B663-EFB90A3F36E0}" type="pres">
      <dgm:prSet presAssocID="{F66099B6-DBBD-4AB0-82D2-877B80F846F7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F9A32-BC07-4AF0-AF35-E1CDCE768195}" type="pres">
      <dgm:prSet presAssocID="{F66099B6-DBBD-4AB0-82D2-877B80F846F7}" presName="bracket" presStyleLbl="parChTrans1D1" presStyleIdx="1" presStyleCnt="5"/>
      <dgm:spPr/>
    </dgm:pt>
    <dgm:pt modelId="{7468B22C-0820-4D14-84E2-1A6D63B1679F}" type="pres">
      <dgm:prSet presAssocID="{F66099B6-DBBD-4AB0-82D2-877B80F846F7}" presName="spH" presStyleCnt="0"/>
      <dgm:spPr/>
    </dgm:pt>
    <dgm:pt modelId="{73F7C9D1-91AE-44D0-B01D-010FD4CC5D55}" type="pres">
      <dgm:prSet presAssocID="{F66099B6-DBBD-4AB0-82D2-877B80F846F7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3BCD-9A3E-4E6C-AF0F-496BACFD5450}" type="pres">
      <dgm:prSet presAssocID="{BC531B32-9B0E-482E-BF91-65C61F17168D}" presName="spV" presStyleCnt="0"/>
      <dgm:spPr/>
    </dgm:pt>
    <dgm:pt modelId="{85B46F76-FDAB-42B0-BCED-BEEC2D6BBCD0}" type="pres">
      <dgm:prSet presAssocID="{EE62A4F6-4AC4-435B-990E-81A71CE8CAC7}" presName="linNode" presStyleCnt="0"/>
      <dgm:spPr/>
    </dgm:pt>
    <dgm:pt modelId="{0208A43C-8EE1-4777-A67D-0A059446A349}" type="pres">
      <dgm:prSet presAssocID="{EE62A4F6-4AC4-435B-990E-81A71CE8CAC7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9E584-77A8-4302-B9EC-035C8DF38F0D}" type="pres">
      <dgm:prSet presAssocID="{EE62A4F6-4AC4-435B-990E-81A71CE8CAC7}" presName="bracket" presStyleLbl="parChTrans1D1" presStyleIdx="2" presStyleCnt="5"/>
      <dgm:spPr/>
    </dgm:pt>
    <dgm:pt modelId="{F8257599-DF5A-4DBE-8D62-FA6DB929A9D7}" type="pres">
      <dgm:prSet presAssocID="{EE62A4F6-4AC4-435B-990E-81A71CE8CAC7}" presName="spH" presStyleCnt="0"/>
      <dgm:spPr/>
    </dgm:pt>
    <dgm:pt modelId="{AD04ED39-F7CB-41C2-8759-B5055F58DF4B}" type="pres">
      <dgm:prSet presAssocID="{EE62A4F6-4AC4-435B-990E-81A71CE8CAC7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86AF9-0B37-43EF-BBD5-85EB68E3DB6E}" type="pres">
      <dgm:prSet presAssocID="{389F9A93-0231-4877-8C41-5D5B8DD7AAC0}" presName="spV" presStyleCnt="0"/>
      <dgm:spPr/>
    </dgm:pt>
    <dgm:pt modelId="{17D5E19A-98C3-4C66-BC28-B418F94F6685}" type="pres">
      <dgm:prSet presAssocID="{B6D9DE15-697B-42C2-B6A1-CE31260EED93}" presName="linNode" presStyleCnt="0"/>
      <dgm:spPr/>
    </dgm:pt>
    <dgm:pt modelId="{CCE372F8-A734-4349-9ED6-2703D53D4161}" type="pres">
      <dgm:prSet presAssocID="{B6D9DE15-697B-42C2-B6A1-CE31260EED93}" presName="parTx" presStyleLbl="revTx" presStyleIdx="3" presStyleCnt="5" custLinFactNeighborX="-46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A7D52-A902-42DB-94C6-50F27FD3E3A4}" type="pres">
      <dgm:prSet presAssocID="{B6D9DE15-697B-42C2-B6A1-CE31260EED93}" presName="bracket" presStyleLbl="parChTrans1D1" presStyleIdx="3" presStyleCnt="5"/>
      <dgm:spPr/>
    </dgm:pt>
    <dgm:pt modelId="{D4B0EF0E-AE61-4DA3-B311-CB5A9200199A}" type="pres">
      <dgm:prSet presAssocID="{B6D9DE15-697B-42C2-B6A1-CE31260EED93}" presName="spH" presStyleCnt="0"/>
      <dgm:spPr/>
    </dgm:pt>
    <dgm:pt modelId="{84801765-2781-429F-9E98-810B4595344F}" type="pres">
      <dgm:prSet presAssocID="{B6D9DE15-697B-42C2-B6A1-CE31260EED93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B8D75-12C5-4163-9D50-119B72DC5D41}" type="pres">
      <dgm:prSet presAssocID="{B605B681-1ACB-4650-8600-F9223ABDDC16}" presName="spV" presStyleCnt="0"/>
      <dgm:spPr/>
    </dgm:pt>
    <dgm:pt modelId="{1C7730BA-8E86-4283-A6C2-CB0B069127F1}" type="pres">
      <dgm:prSet presAssocID="{02945A89-1D10-460E-AC6F-C8277F0EF532}" presName="linNode" presStyleCnt="0"/>
      <dgm:spPr/>
    </dgm:pt>
    <dgm:pt modelId="{63EE59EC-FB57-48BB-9EEB-DE1346C06AC5}" type="pres">
      <dgm:prSet presAssocID="{02945A89-1D10-460E-AC6F-C8277F0EF532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FAAEE-9D1B-45B2-B91B-0DBDD893AF10}" type="pres">
      <dgm:prSet presAssocID="{02945A89-1D10-460E-AC6F-C8277F0EF532}" presName="bracket" presStyleLbl="parChTrans1D1" presStyleIdx="4" presStyleCnt="5"/>
      <dgm:spPr/>
    </dgm:pt>
    <dgm:pt modelId="{1858A968-5FE3-4714-B3B1-9AFC930E0136}" type="pres">
      <dgm:prSet presAssocID="{02945A89-1D10-460E-AC6F-C8277F0EF532}" presName="spH" presStyleCnt="0"/>
      <dgm:spPr/>
    </dgm:pt>
    <dgm:pt modelId="{45E41BC7-6154-4B35-9FFD-1BC9D3A8D0C5}" type="pres">
      <dgm:prSet presAssocID="{02945A89-1D10-460E-AC6F-C8277F0EF532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0A9043-4497-4E56-9B54-F8722BEC84B1}" srcId="{42D71409-67F9-455C-8C6D-716D284AAA6B}" destId="{0DED3FC2-04BD-44B7-B2AF-E566BD15F328}" srcOrd="0" destOrd="0" parTransId="{45D48F72-95C8-4D92-A152-1C625E06144D}" sibTransId="{7081B858-143B-4F66-B66E-E56CC17E1025}"/>
    <dgm:cxn modelId="{2A16A996-CC17-45B6-8C91-D0941D280653}" type="presOf" srcId="{B9C32B05-62EA-407A-B21C-2310C7945705}" destId="{647FD396-6A18-4527-A621-E66D880562ED}" srcOrd="0" destOrd="0" presId="urn:diagrams.loki3.com/BracketList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D3037454-2526-4895-8186-E5FC0D13B586}" type="presOf" srcId="{6F90917C-EE85-44B5-8B2B-C02F6F333464}" destId="{AD04ED39-F7CB-41C2-8759-B5055F58DF4B}" srcOrd="0" destOrd="0" presId="urn:diagrams.loki3.com/Bracket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D359E838-96E1-4834-8A1C-B4AF8AC83386}" type="presOf" srcId="{B1A37853-5DB1-425F-9386-D61B890405CF}" destId="{73F7C9D1-91AE-44D0-B01D-010FD4CC5D55}" srcOrd="0" destOrd="0" presId="urn:diagrams.loki3.com/BracketList"/>
    <dgm:cxn modelId="{0D1BD71B-81E9-4C4F-A0AF-866EEBEF74AA}" srcId="{02945A89-1D10-460E-AC6F-C8277F0EF532}" destId="{B11C909C-4BAC-4506-A582-3F735F4205EC}" srcOrd="0" destOrd="0" parTransId="{E2D1B87B-8E01-4C21-8BDD-B8BAED2A1CD5}" sibTransId="{D5963A9E-78DC-4257-B2F5-3750633D3E53}"/>
    <dgm:cxn modelId="{2B552D59-D1D6-4AA6-A794-01580CFDA7CD}" type="presOf" srcId="{EE62A4F6-4AC4-435B-990E-81A71CE8CAC7}" destId="{0208A43C-8EE1-4777-A67D-0A059446A349}" srcOrd="0" destOrd="0" presId="urn:diagrams.loki3.com/BracketList"/>
    <dgm:cxn modelId="{4773159B-97F3-44BD-8485-DC7DAE8ACF93}" type="presOf" srcId="{02945A89-1D10-460E-AC6F-C8277F0EF532}" destId="{63EE59EC-FB57-48BB-9EEB-DE1346C06AC5}" srcOrd="0" destOrd="0" presId="urn:diagrams.loki3.com/BracketList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6FA8499E-8FBB-4792-8794-2D6665B9A9B5}" type="presOf" srcId="{42D71409-67F9-455C-8C6D-716D284AAA6B}" destId="{1AF1A4A6-8FEF-47D0-869B-6AE6412FB719}" srcOrd="0" destOrd="0" presId="urn:diagrams.loki3.com/BracketList"/>
    <dgm:cxn modelId="{3438F31B-F5A8-4391-8C06-ACC82426D37F}" type="presOf" srcId="{B11C909C-4BAC-4506-A582-3F735F4205EC}" destId="{45E41BC7-6154-4B35-9FFD-1BC9D3A8D0C5}" srcOrd="0" destOrd="0" presId="urn:diagrams.loki3.com/BracketList"/>
    <dgm:cxn modelId="{E2DAB0CD-15D7-464E-A162-0A60E504C96A}" srcId="{F66099B6-DBBD-4AB0-82D2-877B80F846F7}" destId="{B1A37853-5DB1-425F-9386-D61B890405CF}" srcOrd="0" destOrd="0" parTransId="{B284BF18-ACA8-4249-8493-6543832F4AB7}" sibTransId="{30C3EAC5-032A-4077-80B4-E7B04676A1DC}"/>
    <dgm:cxn modelId="{818BE266-88B7-459B-B060-08A149503B1F}" type="presOf" srcId="{B6D9DE15-697B-42C2-B6A1-CE31260EED93}" destId="{CCE372F8-A734-4349-9ED6-2703D53D4161}" srcOrd="0" destOrd="0" presId="urn:diagrams.loki3.com/BracketList"/>
    <dgm:cxn modelId="{6E1ED81A-082A-4472-8B7C-588127BC4F94}" srcId="{EE62A4F6-4AC4-435B-990E-81A71CE8CAC7}" destId="{6F90917C-EE85-44B5-8B2B-C02F6F333464}" srcOrd="0" destOrd="0" parTransId="{8A133435-152E-447F-A3C1-C299DA6BC203}" sibTransId="{D7FC03D1-BD6C-41DD-A2D9-A9E21F1CD909}"/>
    <dgm:cxn modelId="{F23DD227-893A-4875-9B5C-78CB49ABC1A9}" type="presOf" srcId="{0DED3FC2-04BD-44B7-B2AF-E566BD15F328}" destId="{A39910DE-1FAE-4421-A9EC-B6A9ABCC3223}" srcOrd="0" destOrd="0" presId="urn:diagrams.loki3.com/BracketList"/>
    <dgm:cxn modelId="{79AB6C9E-0EBE-48D1-9899-3892482C2530}" srcId="{B6D9DE15-697B-42C2-B6A1-CE31260EED93}" destId="{90DE464C-EFB4-40D6-929E-49EAC8C61A74}" srcOrd="0" destOrd="0" parTransId="{F1B863C3-ABDC-477F-9928-1FE67D14A55A}" sibTransId="{7FA995CA-4EC9-48E7-8D73-401B3A7D78B8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0F74659B-C889-4D5C-B9DB-7AFF5AE5B572}" type="presOf" srcId="{90DE464C-EFB4-40D6-929E-49EAC8C61A74}" destId="{84801765-2781-429F-9E98-810B4595344F}" srcOrd="0" destOrd="0" presId="urn:diagrams.loki3.com/BracketList"/>
    <dgm:cxn modelId="{BE2250FE-D73B-4C48-8C93-9F2FE03387E9}" srcId="{B9C32B05-62EA-407A-B21C-2310C7945705}" destId="{02945A89-1D10-460E-AC6F-C8277F0EF532}" srcOrd="4" destOrd="0" parTransId="{6F8C3CEE-FEE3-4D77-B707-A6B283128F4A}" sibTransId="{D63F6889-0CC7-4574-975F-A0114273E421}"/>
    <dgm:cxn modelId="{71257165-1BC3-423E-ADF4-D67A9700B5AC}" type="presOf" srcId="{F66099B6-DBBD-4AB0-82D2-877B80F846F7}" destId="{0D80AC4A-A6CE-4186-B663-EFB90A3F36E0}" srcOrd="0" destOrd="0" presId="urn:diagrams.loki3.com/BracketList"/>
    <dgm:cxn modelId="{17C9BDB0-57C0-4E48-96E7-F7A20FD68539}" type="presParOf" srcId="{647FD396-6A18-4527-A621-E66D880562ED}" destId="{C743A22E-052F-4A55-90B7-85BD1DAEEE72}" srcOrd="0" destOrd="0" presId="urn:diagrams.loki3.com/BracketList"/>
    <dgm:cxn modelId="{5117B130-0AB6-422D-B2E0-420686FF5253}" type="presParOf" srcId="{C743A22E-052F-4A55-90B7-85BD1DAEEE72}" destId="{1AF1A4A6-8FEF-47D0-869B-6AE6412FB719}" srcOrd="0" destOrd="0" presId="urn:diagrams.loki3.com/BracketList"/>
    <dgm:cxn modelId="{493DA79C-5523-4111-B681-9DEB400BBD35}" type="presParOf" srcId="{C743A22E-052F-4A55-90B7-85BD1DAEEE72}" destId="{D02A5D66-2A22-4ED3-B177-A2F4E2622DB5}" srcOrd="1" destOrd="0" presId="urn:diagrams.loki3.com/BracketList"/>
    <dgm:cxn modelId="{49115B11-9E6F-45A8-A1CF-D3CCB5138608}" type="presParOf" srcId="{C743A22E-052F-4A55-90B7-85BD1DAEEE72}" destId="{66728555-C21D-4AFB-B8C0-1A1C5F11343E}" srcOrd="2" destOrd="0" presId="urn:diagrams.loki3.com/BracketList"/>
    <dgm:cxn modelId="{8A50CBD2-63B0-4E59-8713-E6984C0EF839}" type="presParOf" srcId="{C743A22E-052F-4A55-90B7-85BD1DAEEE72}" destId="{A39910DE-1FAE-4421-A9EC-B6A9ABCC3223}" srcOrd="3" destOrd="0" presId="urn:diagrams.loki3.com/BracketList"/>
    <dgm:cxn modelId="{FEBA22F3-5A58-48F5-8E2F-87857F1F3AE2}" type="presParOf" srcId="{647FD396-6A18-4527-A621-E66D880562ED}" destId="{71152901-8C84-47C8-B377-3C8EBFAB6D81}" srcOrd="1" destOrd="0" presId="urn:diagrams.loki3.com/BracketList"/>
    <dgm:cxn modelId="{664FCE67-3790-473B-BDE7-F596B18B394D}" type="presParOf" srcId="{647FD396-6A18-4527-A621-E66D880562ED}" destId="{8750A980-86C5-47D0-B0E9-7690D49B25CF}" srcOrd="2" destOrd="0" presId="urn:diagrams.loki3.com/BracketList"/>
    <dgm:cxn modelId="{62673089-59E7-468A-8967-05AF72A9C942}" type="presParOf" srcId="{8750A980-86C5-47D0-B0E9-7690D49B25CF}" destId="{0D80AC4A-A6CE-4186-B663-EFB90A3F36E0}" srcOrd="0" destOrd="0" presId="urn:diagrams.loki3.com/BracketList"/>
    <dgm:cxn modelId="{7DDBA473-D2C3-42E6-9D7D-60326D6F0C45}" type="presParOf" srcId="{8750A980-86C5-47D0-B0E9-7690D49B25CF}" destId="{A60F9A32-BC07-4AF0-AF35-E1CDCE768195}" srcOrd="1" destOrd="0" presId="urn:diagrams.loki3.com/BracketList"/>
    <dgm:cxn modelId="{438A3057-E928-4E48-8AAD-486F274FC04C}" type="presParOf" srcId="{8750A980-86C5-47D0-B0E9-7690D49B25CF}" destId="{7468B22C-0820-4D14-84E2-1A6D63B1679F}" srcOrd="2" destOrd="0" presId="urn:diagrams.loki3.com/BracketList"/>
    <dgm:cxn modelId="{4F187028-55A6-44C5-AC42-A9D2E70B1C95}" type="presParOf" srcId="{8750A980-86C5-47D0-B0E9-7690D49B25CF}" destId="{73F7C9D1-91AE-44D0-B01D-010FD4CC5D55}" srcOrd="3" destOrd="0" presId="urn:diagrams.loki3.com/BracketList"/>
    <dgm:cxn modelId="{DF379309-171B-4B90-8301-E7FA3D512EE1}" type="presParOf" srcId="{647FD396-6A18-4527-A621-E66D880562ED}" destId="{9D353BCD-9A3E-4E6C-AF0F-496BACFD5450}" srcOrd="3" destOrd="0" presId="urn:diagrams.loki3.com/BracketList"/>
    <dgm:cxn modelId="{6DC3A20E-54AD-42AA-8B73-9BD410DA64F2}" type="presParOf" srcId="{647FD396-6A18-4527-A621-E66D880562ED}" destId="{85B46F76-FDAB-42B0-BCED-BEEC2D6BBCD0}" srcOrd="4" destOrd="0" presId="urn:diagrams.loki3.com/BracketList"/>
    <dgm:cxn modelId="{ED32B394-419F-4917-ADBA-75F0257E9C6D}" type="presParOf" srcId="{85B46F76-FDAB-42B0-BCED-BEEC2D6BBCD0}" destId="{0208A43C-8EE1-4777-A67D-0A059446A349}" srcOrd="0" destOrd="0" presId="urn:diagrams.loki3.com/BracketList"/>
    <dgm:cxn modelId="{40FE7E02-CFE3-491A-A3E0-A7D541E811C1}" type="presParOf" srcId="{85B46F76-FDAB-42B0-BCED-BEEC2D6BBCD0}" destId="{0A79E584-77A8-4302-B9EC-035C8DF38F0D}" srcOrd="1" destOrd="0" presId="urn:diagrams.loki3.com/BracketList"/>
    <dgm:cxn modelId="{FEBB1F57-87C3-42F8-9C59-81C2221C6EA6}" type="presParOf" srcId="{85B46F76-FDAB-42B0-BCED-BEEC2D6BBCD0}" destId="{F8257599-DF5A-4DBE-8D62-FA6DB929A9D7}" srcOrd="2" destOrd="0" presId="urn:diagrams.loki3.com/BracketList"/>
    <dgm:cxn modelId="{E1A64941-1A11-4C3C-943F-435B40630780}" type="presParOf" srcId="{85B46F76-FDAB-42B0-BCED-BEEC2D6BBCD0}" destId="{AD04ED39-F7CB-41C2-8759-B5055F58DF4B}" srcOrd="3" destOrd="0" presId="urn:diagrams.loki3.com/BracketList"/>
    <dgm:cxn modelId="{50602EC9-D89F-4028-B705-9AC754EE9B96}" type="presParOf" srcId="{647FD396-6A18-4527-A621-E66D880562ED}" destId="{25686AF9-0B37-43EF-BBD5-85EB68E3DB6E}" srcOrd="5" destOrd="0" presId="urn:diagrams.loki3.com/BracketList"/>
    <dgm:cxn modelId="{7D4D9F7D-B499-4FA5-AF69-C0D73995A78D}" type="presParOf" srcId="{647FD396-6A18-4527-A621-E66D880562ED}" destId="{17D5E19A-98C3-4C66-BC28-B418F94F6685}" srcOrd="6" destOrd="0" presId="urn:diagrams.loki3.com/BracketList"/>
    <dgm:cxn modelId="{18C207D2-BBE8-48FB-B169-46D498118D83}" type="presParOf" srcId="{17D5E19A-98C3-4C66-BC28-B418F94F6685}" destId="{CCE372F8-A734-4349-9ED6-2703D53D4161}" srcOrd="0" destOrd="0" presId="urn:diagrams.loki3.com/BracketList"/>
    <dgm:cxn modelId="{26BDB238-C9DF-451F-98C5-D762538422A9}" type="presParOf" srcId="{17D5E19A-98C3-4C66-BC28-B418F94F6685}" destId="{F95A7D52-A902-42DB-94C6-50F27FD3E3A4}" srcOrd="1" destOrd="0" presId="urn:diagrams.loki3.com/BracketList"/>
    <dgm:cxn modelId="{EA86E06B-941C-4FE7-A12A-F365F2DE3CD9}" type="presParOf" srcId="{17D5E19A-98C3-4C66-BC28-B418F94F6685}" destId="{D4B0EF0E-AE61-4DA3-B311-CB5A9200199A}" srcOrd="2" destOrd="0" presId="urn:diagrams.loki3.com/BracketList"/>
    <dgm:cxn modelId="{4720825D-4093-494F-B9CA-8E35CBFBB64E}" type="presParOf" srcId="{17D5E19A-98C3-4C66-BC28-B418F94F6685}" destId="{84801765-2781-429F-9E98-810B4595344F}" srcOrd="3" destOrd="0" presId="urn:diagrams.loki3.com/BracketList"/>
    <dgm:cxn modelId="{595AFA84-1F58-4519-AC96-04786A74A20E}" type="presParOf" srcId="{647FD396-6A18-4527-A621-E66D880562ED}" destId="{E7FB8D75-12C5-4163-9D50-119B72DC5D41}" srcOrd="7" destOrd="0" presId="urn:diagrams.loki3.com/BracketList"/>
    <dgm:cxn modelId="{BBA70D11-7BCC-4198-B5D7-2E40C6A770EB}" type="presParOf" srcId="{647FD396-6A18-4527-A621-E66D880562ED}" destId="{1C7730BA-8E86-4283-A6C2-CB0B069127F1}" srcOrd="8" destOrd="0" presId="urn:diagrams.loki3.com/BracketList"/>
    <dgm:cxn modelId="{3AF893C1-E9FC-469F-A9C6-6ECD56FD52DC}" type="presParOf" srcId="{1C7730BA-8E86-4283-A6C2-CB0B069127F1}" destId="{63EE59EC-FB57-48BB-9EEB-DE1346C06AC5}" srcOrd="0" destOrd="0" presId="urn:diagrams.loki3.com/BracketList"/>
    <dgm:cxn modelId="{D7003FC7-4732-483B-B72C-F4148DBFD710}" type="presParOf" srcId="{1C7730BA-8E86-4283-A6C2-CB0B069127F1}" destId="{5CAFAAEE-9D1B-45B2-B91B-0DBDD893AF10}" srcOrd="1" destOrd="0" presId="urn:diagrams.loki3.com/BracketList"/>
    <dgm:cxn modelId="{8011006F-3AC6-4576-A695-3F7843E5C3CF}" type="presParOf" srcId="{1C7730BA-8E86-4283-A6C2-CB0B069127F1}" destId="{1858A968-5FE3-4714-B3B1-9AFC930E0136}" srcOrd="2" destOrd="0" presId="urn:diagrams.loki3.com/BracketList"/>
    <dgm:cxn modelId="{0BEDD836-5541-4420-80F0-9683E471124E}" type="presParOf" srcId="{1C7730BA-8E86-4283-A6C2-CB0B069127F1}" destId="{45E41BC7-6154-4B35-9FFD-1BC9D3A8D0C5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diagrams.loki3.com/Bracket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VERIFICAR Y GARANTIZAR</a:t>
          </a:r>
          <a:endParaRPr lang="en-US" sz="1800" dirty="0">
            <a:solidFill>
              <a:schemeClr val="tx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IMPLEMENTAR</a:t>
          </a:r>
          <a:endParaRPr lang="en-US" sz="1800" dirty="0">
            <a:solidFill>
              <a:schemeClr val="tx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pPr algn="r"/>
          <a:r>
            <a:rPr lang="es-ES" sz="1800" dirty="0" smtClean="0">
              <a:solidFill>
                <a:schemeClr val="tx1"/>
              </a:solidFill>
            </a:rPr>
            <a:t>EJECUTAR PLANES Y PROGRAMAS</a:t>
          </a:r>
          <a:endParaRPr lang="en-US" sz="1800" dirty="0">
            <a:solidFill>
              <a:schemeClr val="tx1"/>
            </a:solidFill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ED3FC2-04BD-44B7-B2AF-E566BD15F328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La idoneidad del personal militar o de servidores públicos que tienen acceso a cargos o funciones en los que se maneja documentación calificada</a:t>
          </a:r>
          <a:endParaRPr lang="en-US" sz="1600" dirty="0">
            <a:solidFill>
              <a:schemeClr val="tx1"/>
            </a:solidFill>
          </a:endParaRPr>
        </a:p>
      </dgm:t>
    </dgm:pt>
    <dgm:pt modelId="{45D48F72-95C8-4D92-A152-1C625E06144D}" type="par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81B858-143B-4F66-B66E-E56CC17E1025}" type="sibTrans" cxnId="{E00A9043-4497-4E56-9B54-F8722BEC8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A37853-5DB1-425F-9386-D61B890405CF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Protocolos para prevenir y minimizar los riesgos de corrupción, infiltración, penetración o cualquier tipo de conducta que pueda afectar la integridad de la institución</a:t>
          </a:r>
          <a:r>
            <a:rPr lang="es-EC" sz="1600" dirty="0" smtClean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B284BF18-ACA8-4249-8493-6543832F4AB7}" type="par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C3EAC5-032A-4077-80B4-E7B04676A1DC}" type="sibTrans" cxnId="{E2DAB0CD-15D7-464E-A162-0A60E504C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0917C-EE85-44B5-8B2B-C02F6F333464}">
      <dgm:prSet phldrT="[Text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Para la realización de estudios de credibilidad y confiabilidad en las unidades e institutos orgánicos del Ejército en función de cuatro (4) parámetros: </a:t>
          </a:r>
          <a:endParaRPr lang="en-US" sz="1600" dirty="0">
            <a:solidFill>
              <a:schemeClr val="tx1"/>
            </a:solidFill>
          </a:endParaRPr>
        </a:p>
      </dgm:t>
    </dgm:pt>
    <dgm:pt modelId="{8A133435-152E-447F-A3C1-C299DA6BC203}" type="par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FC03D1-BD6C-41DD-A2D9-A9E21F1CD909}" type="sibTrans" cxnId="{6E1ED81A-082A-4472-8B7C-588127BC4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639665-BEC5-44BE-9AE0-E1A77DFB9654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Credibilidad y Confianza</a:t>
          </a:r>
        </a:p>
      </dgm:t>
    </dgm:pt>
    <dgm:pt modelId="{441ADAB6-BE8A-4D27-84FA-24122A40A98C}" type="parTrans" cxnId="{2B918C6A-679B-4855-9A0B-06404FC1891D}">
      <dgm:prSet/>
      <dgm:spPr/>
      <dgm:t>
        <a:bodyPr/>
        <a:lstStyle/>
        <a:p>
          <a:endParaRPr lang="es-ES"/>
        </a:p>
      </dgm:t>
    </dgm:pt>
    <dgm:pt modelId="{D35EAED9-E1B2-4F5B-A192-9F15B956928A}" type="sibTrans" cxnId="{2B918C6A-679B-4855-9A0B-06404FC1891D}">
      <dgm:prSet/>
      <dgm:spPr/>
      <dgm:t>
        <a:bodyPr/>
        <a:lstStyle/>
        <a:p>
          <a:endParaRPr lang="es-ES"/>
        </a:p>
      </dgm:t>
    </dgm:pt>
    <dgm:pt modelId="{C0F12069-5C34-441D-8E4E-90617965078E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Pruebas psicológicas</a:t>
          </a:r>
        </a:p>
      </dgm:t>
    </dgm:pt>
    <dgm:pt modelId="{40EA72CC-C4AC-4923-B8AD-169408848DCC}" type="parTrans" cxnId="{ABC716B0-B6A1-41D7-9AA1-91D5D6DB526C}">
      <dgm:prSet/>
      <dgm:spPr/>
      <dgm:t>
        <a:bodyPr/>
        <a:lstStyle/>
        <a:p>
          <a:endParaRPr lang="es-ES"/>
        </a:p>
      </dgm:t>
    </dgm:pt>
    <dgm:pt modelId="{22D8C0BA-C600-4DF4-9458-A4094226FA84}" type="sibTrans" cxnId="{ABC716B0-B6A1-41D7-9AA1-91D5D6DB526C}">
      <dgm:prSet/>
      <dgm:spPr/>
      <dgm:t>
        <a:bodyPr/>
        <a:lstStyle/>
        <a:p>
          <a:endParaRPr lang="es-ES"/>
        </a:p>
      </dgm:t>
    </dgm:pt>
    <dgm:pt modelId="{1DB059DC-BD64-4D4D-A41D-FEC2EE0521E5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Análisis toxicológico</a:t>
          </a:r>
        </a:p>
      </dgm:t>
    </dgm:pt>
    <dgm:pt modelId="{D9FB45D5-2356-485C-BCDD-B00057463164}" type="parTrans" cxnId="{102E8AA1-8A59-4776-8EDE-E332184805C4}">
      <dgm:prSet/>
      <dgm:spPr/>
      <dgm:t>
        <a:bodyPr/>
        <a:lstStyle/>
        <a:p>
          <a:endParaRPr lang="es-ES"/>
        </a:p>
      </dgm:t>
    </dgm:pt>
    <dgm:pt modelId="{A56CFAF5-90FA-4DA1-A44F-F7FB14FBE376}" type="sibTrans" cxnId="{102E8AA1-8A59-4776-8EDE-E332184805C4}">
      <dgm:prSet/>
      <dgm:spPr/>
      <dgm:t>
        <a:bodyPr/>
        <a:lstStyle/>
        <a:p>
          <a:endParaRPr lang="es-ES"/>
        </a:p>
      </dgm:t>
    </dgm:pt>
    <dgm:pt modelId="{9365E2DA-2D48-4E56-912D-912DF483E5DD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Estudio socioeconómico</a:t>
          </a:r>
        </a:p>
      </dgm:t>
    </dgm:pt>
    <dgm:pt modelId="{F2178B8C-0449-448E-A4AE-6F3C82BF85BC}" type="parTrans" cxnId="{5D398AA2-C224-4BDD-95F2-97D9FB0DB597}">
      <dgm:prSet/>
      <dgm:spPr/>
      <dgm:t>
        <a:bodyPr/>
        <a:lstStyle/>
        <a:p>
          <a:endParaRPr lang="es-ES"/>
        </a:p>
      </dgm:t>
    </dgm:pt>
    <dgm:pt modelId="{AD8F9338-DC3F-456D-8F27-B09783E47F83}" type="sibTrans" cxnId="{5D398AA2-C224-4BDD-95F2-97D9FB0DB597}">
      <dgm:prSet/>
      <dgm:spPr/>
      <dgm:t>
        <a:bodyPr/>
        <a:lstStyle/>
        <a:p>
          <a:endParaRPr lang="es-ES"/>
        </a:p>
      </dgm:t>
    </dgm:pt>
    <dgm:pt modelId="{647FD396-6A18-4527-A621-E66D880562E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43A22E-052F-4A55-90B7-85BD1DAEEE72}" type="pres">
      <dgm:prSet presAssocID="{42D71409-67F9-455C-8C6D-716D284AAA6B}" presName="linNode" presStyleCnt="0"/>
      <dgm:spPr/>
    </dgm:pt>
    <dgm:pt modelId="{1AF1A4A6-8FEF-47D0-869B-6AE6412FB719}" type="pres">
      <dgm:prSet presAssocID="{42D71409-67F9-455C-8C6D-716D284AAA6B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A5D66-2A22-4ED3-B177-A2F4E2622DB5}" type="pres">
      <dgm:prSet presAssocID="{42D71409-67F9-455C-8C6D-716D284AAA6B}" presName="bracket" presStyleLbl="parChTrans1D1" presStyleIdx="0" presStyleCnt="3"/>
      <dgm:spPr/>
    </dgm:pt>
    <dgm:pt modelId="{66728555-C21D-4AFB-B8C0-1A1C5F11343E}" type="pres">
      <dgm:prSet presAssocID="{42D71409-67F9-455C-8C6D-716D284AAA6B}" presName="spH" presStyleCnt="0"/>
      <dgm:spPr/>
    </dgm:pt>
    <dgm:pt modelId="{A39910DE-1FAE-4421-A9EC-B6A9ABCC3223}" type="pres">
      <dgm:prSet presAssocID="{42D71409-67F9-455C-8C6D-716D284AAA6B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52901-8C84-47C8-B377-3C8EBFAB6D81}" type="pres">
      <dgm:prSet presAssocID="{478B7D3C-9FB4-4BC6-90AC-49960560DECD}" presName="spV" presStyleCnt="0"/>
      <dgm:spPr/>
    </dgm:pt>
    <dgm:pt modelId="{8750A980-86C5-47D0-B0E9-7690D49B25CF}" type="pres">
      <dgm:prSet presAssocID="{F66099B6-DBBD-4AB0-82D2-877B80F846F7}" presName="linNode" presStyleCnt="0"/>
      <dgm:spPr/>
    </dgm:pt>
    <dgm:pt modelId="{0D80AC4A-A6CE-4186-B663-EFB90A3F36E0}" type="pres">
      <dgm:prSet presAssocID="{F66099B6-DBBD-4AB0-82D2-877B80F846F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F9A32-BC07-4AF0-AF35-E1CDCE768195}" type="pres">
      <dgm:prSet presAssocID="{F66099B6-DBBD-4AB0-82D2-877B80F846F7}" presName="bracket" presStyleLbl="parChTrans1D1" presStyleIdx="1" presStyleCnt="3"/>
      <dgm:spPr/>
    </dgm:pt>
    <dgm:pt modelId="{7468B22C-0820-4D14-84E2-1A6D63B1679F}" type="pres">
      <dgm:prSet presAssocID="{F66099B6-DBBD-4AB0-82D2-877B80F846F7}" presName="spH" presStyleCnt="0"/>
      <dgm:spPr/>
    </dgm:pt>
    <dgm:pt modelId="{73F7C9D1-91AE-44D0-B01D-010FD4CC5D55}" type="pres">
      <dgm:prSet presAssocID="{F66099B6-DBBD-4AB0-82D2-877B80F846F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3BCD-9A3E-4E6C-AF0F-496BACFD5450}" type="pres">
      <dgm:prSet presAssocID="{BC531B32-9B0E-482E-BF91-65C61F17168D}" presName="spV" presStyleCnt="0"/>
      <dgm:spPr/>
    </dgm:pt>
    <dgm:pt modelId="{85B46F76-FDAB-42B0-BCED-BEEC2D6BBCD0}" type="pres">
      <dgm:prSet presAssocID="{EE62A4F6-4AC4-435B-990E-81A71CE8CAC7}" presName="linNode" presStyleCnt="0"/>
      <dgm:spPr/>
    </dgm:pt>
    <dgm:pt modelId="{0208A43C-8EE1-4777-A67D-0A059446A349}" type="pres">
      <dgm:prSet presAssocID="{EE62A4F6-4AC4-435B-990E-81A71CE8CAC7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9E584-77A8-4302-B9EC-035C8DF38F0D}" type="pres">
      <dgm:prSet presAssocID="{EE62A4F6-4AC4-435B-990E-81A71CE8CAC7}" presName="bracket" presStyleLbl="parChTrans1D1" presStyleIdx="2" presStyleCnt="3"/>
      <dgm:spPr/>
    </dgm:pt>
    <dgm:pt modelId="{F8257599-DF5A-4DBE-8D62-FA6DB929A9D7}" type="pres">
      <dgm:prSet presAssocID="{EE62A4F6-4AC4-435B-990E-81A71CE8CAC7}" presName="spH" presStyleCnt="0"/>
      <dgm:spPr/>
    </dgm:pt>
    <dgm:pt modelId="{AD04ED39-F7CB-41C2-8759-B5055F58DF4B}" type="pres">
      <dgm:prSet presAssocID="{EE62A4F6-4AC4-435B-990E-81A71CE8CAC7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1D276F-DB8A-4257-8F82-24C4F6F563A6}" type="presOf" srcId="{0DED3FC2-04BD-44B7-B2AF-E566BD15F328}" destId="{A39910DE-1FAE-4421-A9EC-B6A9ABCC3223}" srcOrd="0" destOrd="0" presId="urn:diagrams.loki3.com/BracketList"/>
    <dgm:cxn modelId="{0C943555-84C2-42C9-A023-DC7A286A912A}" type="presOf" srcId="{F66099B6-DBBD-4AB0-82D2-877B80F846F7}" destId="{0D80AC4A-A6CE-4186-B663-EFB90A3F36E0}" srcOrd="0" destOrd="0" presId="urn:diagrams.loki3.com/BracketList"/>
    <dgm:cxn modelId="{179B4D16-9944-4738-8D80-AB2B132DC7E5}" type="presOf" srcId="{B9C32B05-62EA-407A-B21C-2310C7945705}" destId="{647FD396-6A18-4527-A621-E66D880562ED}" srcOrd="0" destOrd="0" presId="urn:diagrams.loki3.com/BracketList"/>
    <dgm:cxn modelId="{D84239A3-EE83-448A-B814-4614B304D7E2}" type="presOf" srcId="{EE62A4F6-4AC4-435B-990E-81A71CE8CAC7}" destId="{0208A43C-8EE1-4777-A67D-0A059446A349}" srcOrd="0" destOrd="0" presId="urn:diagrams.loki3.com/BracketList"/>
    <dgm:cxn modelId="{E00A9043-4497-4E56-9B54-F8722BEC84B1}" srcId="{42D71409-67F9-455C-8C6D-716D284AAA6B}" destId="{0DED3FC2-04BD-44B7-B2AF-E566BD15F328}" srcOrd="0" destOrd="0" parTransId="{45D48F72-95C8-4D92-A152-1C625E06144D}" sibTransId="{7081B858-143B-4F66-B66E-E56CC17E1025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564A79D6-A894-429B-99FE-23D42997D7CE}" type="presOf" srcId="{1DB059DC-BD64-4D4D-A41D-FEC2EE0521E5}" destId="{AD04ED39-F7CB-41C2-8759-B5055F58DF4B}" srcOrd="0" destOrd="3" presId="urn:diagrams.loki3.com/BracketList"/>
    <dgm:cxn modelId="{8A5FEB02-8C7A-4469-BC03-163686623F33}" type="presOf" srcId="{C0F12069-5C34-441D-8E4E-90617965078E}" destId="{AD04ED39-F7CB-41C2-8759-B5055F58DF4B}" srcOrd="0" destOrd="2" presId="urn:diagrams.loki3.com/BracketList"/>
    <dgm:cxn modelId="{5D398AA2-C224-4BDD-95F2-97D9FB0DB597}" srcId="{EE62A4F6-4AC4-435B-990E-81A71CE8CAC7}" destId="{9365E2DA-2D48-4E56-912D-912DF483E5DD}" srcOrd="4" destOrd="0" parTransId="{F2178B8C-0449-448E-A4AE-6F3C82BF85BC}" sibTransId="{AD8F9338-DC3F-456D-8F27-B09783E47F83}"/>
    <dgm:cxn modelId="{C44106DA-0D80-4D90-BE90-5E73C36946A7}" type="presOf" srcId="{6F639665-BEC5-44BE-9AE0-E1A77DFB9654}" destId="{AD04ED39-F7CB-41C2-8759-B5055F58DF4B}" srcOrd="0" destOrd="1" presId="urn:diagrams.loki3.com/BracketList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AD420DAE-C5EF-494E-955B-7BF70E648C17}" type="presOf" srcId="{42D71409-67F9-455C-8C6D-716D284AAA6B}" destId="{1AF1A4A6-8FEF-47D0-869B-6AE6412FB719}" srcOrd="0" destOrd="0" presId="urn:diagrams.loki3.com/BracketList"/>
    <dgm:cxn modelId="{2B918C6A-679B-4855-9A0B-06404FC1891D}" srcId="{EE62A4F6-4AC4-435B-990E-81A71CE8CAC7}" destId="{6F639665-BEC5-44BE-9AE0-E1A77DFB9654}" srcOrd="1" destOrd="0" parTransId="{441ADAB6-BE8A-4D27-84FA-24122A40A98C}" sibTransId="{D35EAED9-E1B2-4F5B-A192-9F15B956928A}"/>
    <dgm:cxn modelId="{102E8AA1-8A59-4776-8EDE-E332184805C4}" srcId="{EE62A4F6-4AC4-435B-990E-81A71CE8CAC7}" destId="{1DB059DC-BD64-4D4D-A41D-FEC2EE0521E5}" srcOrd="3" destOrd="0" parTransId="{D9FB45D5-2356-485C-BCDD-B00057463164}" sibTransId="{A56CFAF5-90FA-4DA1-A44F-F7FB14FBE376}"/>
    <dgm:cxn modelId="{CF884E87-70E5-47D5-B995-FCE55F4A4D4C}" type="presOf" srcId="{B1A37853-5DB1-425F-9386-D61B890405CF}" destId="{73F7C9D1-91AE-44D0-B01D-010FD4CC5D55}" srcOrd="0" destOrd="0" presId="urn:diagrams.loki3.com/Bracket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1BDA4E2E-F190-4559-A39C-E0C9C37FCB0F}" type="presOf" srcId="{9365E2DA-2D48-4E56-912D-912DF483E5DD}" destId="{AD04ED39-F7CB-41C2-8759-B5055F58DF4B}" srcOrd="0" destOrd="4" presId="urn:diagrams.loki3.com/BracketList"/>
    <dgm:cxn modelId="{8BA59CC2-DFDD-4FB0-9389-3A9D1FD7146E}" type="presOf" srcId="{6F90917C-EE85-44B5-8B2B-C02F6F333464}" destId="{AD04ED39-F7CB-41C2-8759-B5055F58DF4B}" srcOrd="0" destOrd="0" presId="urn:diagrams.loki3.com/BracketList"/>
    <dgm:cxn modelId="{ABC716B0-B6A1-41D7-9AA1-91D5D6DB526C}" srcId="{EE62A4F6-4AC4-435B-990E-81A71CE8CAC7}" destId="{C0F12069-5C34-441D-8E4E-90617965078E}" srcOrd="2" destOrd="0" parTransId="{40EA72CC-C4AC-4923-B8AD-169408848DCC}" sibTransId="{22D8C0BA-C600-4DF4-9458-A4094226FA84}"/>
    <dgm:cxn modelId="{E2DAB0CD-15D7-464E-A162-0A60E504C96A}" srcId="{F66099B6-DBBD-4AB0-82D2-877B80F846F7}" destId="{B1A37853-5DB1-425F-9386-D61B890405CF}" srcOrd="0" destOrd="0" parTransId="{B284BF18-ACA8-4249-8493-6543832F4AB7}" sibTransId="{30C3EAC5-032A-4077-80B4-E7B04676A1DC}"/>
    <dgm:cxn modelId="{6E1ED81A-082A-4472-8B7C-588127BC4F94}" srcId="{EE62A4F6-4AC4-435B-990E-81A71CE8CAC7}" destId="{6F90917C-EE85-44B5-8B2B-C02F6F333464}" srcOrd="0" destOrd="0" parTransId="{8A133435-152E-447F-A3C1-C299DA6BC203}" sibTransId="{D7FC03D1-BD6C-41DD-A2D9-A9E21F1CD909}"/>
    <dgm:cxn modelId="{E78643D4-9442-4548-BC6E-B0872C34184F}" type="presParOf" srcId="{647FD396-6A18-4527-A621-E66D880562ED}" destId="{C743A22E-052F-4A55-90B7-85BD1DAEEE72}" srcOrd="0" destOrd="0" presId="urn:diagrams.loki3.com/BracketList"/>
    <dgm:cxn modelId="{1C85AF43-B089-4542-AD0B-0774341584C7}" type="presParOf" srcId="{C743A22E-052F-4A55-90B7-85BD1DAEEE72}" destId="{1AF1A4A6-8FEF-47D0-869B-6AE6412FB719}" srcOrd="0" destOrd="0" presId="urn:diagrams.loki3.com/BracketList"/>
    <dgm:cxn modelId="{9B84F0BB-349B-4ADB-9EF0-4A2F38D4CA6D}" type="presParOf" srcId="{C743A22E-052F-4A55-90B7-85BD1DAEEE72}" destId="{D02A5D66-2A22-4ED3-B177-A2F4E2622DB5}" srcOrd="1" destOrd="0" presId="urn:diagrams.loki3.com/BracketList"/>
    <dgm:cxn modelId="{5800861F-560A-4709-92EA-0E4F922A5312}" type="presParOf" srcId="{C743A22E-052F-4A55-90B7-85BD1DAEEE72}" destId="{66728555-C21D-4AFB-B8C0-1A1C5F11343E}" srcOrd="2" destOrd="0" presId="urn:diagrams.loki3.com/BracketList"/>
    <dgm:cxn modelId="{AB2BA3BA-E111-4CBD-940C-0CDCF31EE3BC}" type="presParOf" srcId="{C743A22E-052F-4A55-90B7-85BD1DAEEE72}" destId="{A39910DE-1FAE-4421-A9EC-B6A9ABCC3223}" srcOrd="3" destOrd="0" presId="urn:diagrams.loki3.com/BracketList"/>
    <dgm:cxn modelId="{05127B23-14BE-489D-A380-B673011E2485}" type="presParOf" srcId="{647FD396-6A18-4527-A621-E66D880562ED}" destId="{71152901-8C84-47C8-B377-3C8EBFAB6D81}" srcOrd="1" destOrd="0" presId="urn:diagrams.loki3.com/BracketList"/>
    <dgm:cxn modelId="{8D813F5B-5334-447D-80A7-427E234F3E04}" type="presParOf" srcId="{647FD396-6A18-4527-A621-E66D880562ED}" destId="{8750A980-86C5-47D0-B0E9-7690D49B25CF}" srcOrd="2" destOrd="0" presId="urn:diagrams.loki3.com/BracketList"/>
    <dgm:cxn modelId="{F01CBD1A-0167-4FA8-92E7-D7E964D2142F}" type="presParOf" srcId="{8750A980-86C5-47D0-B0E9-7690D49B25CF}" destId="{0D80AC4A-A6CE-4186-B663-EFB90A3F36E0}" srcOrd="0" destOrd="0" presId="urn:diagrams.loki3.com/BracketList"/>
    <dgm:cxn modelId="{F010ADE0-7FB3-4BFE-AF8E-6A47551F06F4}" type="presParOf" srcId="{8750A980-86C5-47D0-B0E9-7690D49B25CF}" destId="{A60F9A32-BC07-4AF0-AF35-E1CDCE768195}" srcOrd="1" destOrd="0" presId="urn:diagrams.loki3.com/BracketList"/>
    <dgm:cxn modelId="{98AB4D94-D0BE-422D-852E-F6E442E12E13}" type="presParOf" srcId="{8750A980-86C5-47D0-B0E9-7690D49B25CF}" destId="{7468B22C-0820-4D14-84E2-1A6D63B1679F}" srcOrd="2" destOrd="0" presId="urn:diagrams.loki3.com/BracketList"/>
    <dgm:cxn modelId="{E8A1E7C2-513E-4AF4-B130-06AE5DCBA9F2}" type="presParOf" srcId="{8750A980-86C5-47D0-B0E9-7690D49B25CF}" destId="{73F7C9D1-91AE-44D0-B01D-010FD4CC5D55}" srcOrd="3" destOrd="0" presId="urn:diagrams.loki3.com/BracketList"/>
    <dgm:cxn modelId="{1D0C6DB4-C70C-4453-90E1-C0CBA3C3DA9D}" type="presParOf" srcId="{647FD396-6A18-4527-A621-E66D880562ED}" destId="{9D353BCD-9A3E-4E6C-AF0F-496BACFD5450}" srcOrd="3" destOrd="0" presId="urn:diagrams.loki3.com/BracketList"/>
    <dgm:cxn modelId="{33B1DD98-3CF8-44D3-8B26-0E3614E7687C}" type="presParOf" srcId="{647FD396-6A18-4527-A621-E66D880562ED}" destId="{85B46F76-FDAB-42B0-BCED-BEEC2D6BBCD0}" srcOrd="4" destOrd="0" presId="urn:diagrams.loki3.com/BracketList"/>
    <dgm:cxn modelId="{08F07A83-E194-41DA-A1F5-23CF82A3F438}" type="presParOf" srcId="{85B46F76-FDAB-42B0-BCED-BEEC2D6BBCD0}" destId="{0208A43C-8EE1-4777-A67D-0A059446A349}" srcOrd="0" destOrd="0" presId="urn:diagrams.loki3.com/BracketList"/>
    <dgm:cxn modelId="{441C038E-BC88-40BE-9F1F-912E4A264F7F}" type="presParOf" srcId="{85B46F76-FDAB-42B0-BCED-BEEC2D6BBCD0}" destId="{0A79E584-77A8-4302-B9EC-035C8DF38F0D}" srcOrd="1" destOrd="0" presId="urn:diagrams.loki3.com/BracketList"/>
    <dgm:cxn modelId="{773E5B44-CA11-4A42-B479-061BE4B6E2CF}" type="presParOf" srcId="{85B46F76-FDAB-42B0-BCED-BEEC2D6BBCD0}" destId="{F8257599-DF5A-4DBE-8D62-FA6DB929A9D7}" srcOrd="2" destOrd="0" presId="urn:diagrams.loki3.com/BracketList"/>
    <dgm:cxn modelId="{6AF00431-21DC-4B36-8381-D92B2A69D74D}" type="presParOf" srcId="{85B46F76-FDAB-42B0-BCED-BEEC2D6BBCD0}" destId="{AD04ED39-F7CB-41C2-8759-B5055F58DF4B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FF7A3-ACDD-4002-9EC3-7D2C27BA01C6}">
      <dsp:nvSpPr>
        <dsp:cNvPr id="0" name=""/>
        <dsp:cNvSpPr/>
      </dsp:nvSpPr>
      <dsp:spPr>
        <a:xfrm>
          <a:off x="420921" y="644440"/>
          <a:ext cx="4717047" cy="430800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¿Dispone actualmente el Ejército, de una unidad entrenada y equipada con la capacidad de detectar y neutralizar las acciones de personal militar involucrado en actos que se contraponen a la normativa legal vigente dentro de la institución?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338686" y="1653570"/>
        <a:ext cx="2881517" cy="2214403"/>
      </dsp:txXfrm>
    </dsp:sp>
    <dsp:sp modelId="{18CC3423-B6B9-4C56-802E-CB875AC7EC1F}">
      <dsp:nvSpPr>
        <dsp:cNvPr id="0" name=""/>
        <dsp:cNvSpPr/>
      </dsp:nvSpPr>
      <dsp:spPr>
        <a:xfrm>
          <a:off x="638184" y="-6"/>
          <a:ext cx="5085061" cy="5404896"/>
        </a:xfrm>
        <a:prstGeom prst="circularArrow">
          <a:avLst>
            <a:gd name="adj1" fmla="val 4878"/>
            <a:gd name="adj2" fmla="val 312630"/>
            <a:gd name="adj3" fmla="val 3224359"/>
            <a:gd name="adj4" fmla="val 15113656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17B4-2998-4663-811B-BE7B02440C5E}">
      <dsp:nvSpPr>
        <dsp:cNvPr id="0" name=""/>
        <dsp:cNvSpPr/>
      </dsp:nvSpPr>
      <dsp:spPr>
        <a:xfrm rot="16200000">
          <a:off x="357627" y="-412270"/>
          <a:ext cx="1802770" cy="2518025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hay un organismo  equipado, entrenado, capacitado, para  disminuir el riesgo de estos actos.</a:t>
          </a:r>
          <a:endParaRPr lang="es-E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5400000">
        <a:off x="-1" y="-54642"/>
        <a:ext cx="2518025" cy="1352077"/>
      </dsp:txXfrm>
    </dsp:sp>
    <dsp:sp modelId="{69C384D5-54EE-4C2C-BF36-5F29BE27E359}">
      <dsp:nvSpPr>
        <dsp:cNvPr id="0" name=""/>
        <dsp:cNvSpPr/>
      </dsp:nvSpPr>
      <dsp:spPr>
        <a:xfrm>
          <a:off x="2528626" y="0"/>
          <a:ext cx="2507424" cy="1584198"/>
        </a:xfrm>
        <a:prstGeom prst="round1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Inseguridad y especialmente corrupción dentro de la institución.</a:t>
          </a:r>
          <a:endParaRPr lang="es-EC" sz="1600" b="1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528626" y="0"/>
        <a:ext cx="2507424" cy="1188148"/>
      </dsp:txXfrm>
    </dsp:sp>
    <dsp:sp modelId="{BAA7519C-332F-4BCA-8D69-BEBABB9818A7}">
      <dsp:nvSpPr>
        <dsp:cNvPr id="0" name=""/>
        <dsp:cNvSpPr/>
      </dsp:nvSpPr>
      <dsp:spPr>
        <a:xfrm rot="10800000">
          <a:off x="0" y="1638841"/>
          <a:ext cx="2518025" cy="1584198"/>
        </a:xfrm>
        <a:prstGeom prst="round1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crisis moral afecta a todas las dimensiones de la sociedad y  ocasiona el debilitamiento de las instituciones </a:t>
          </a:r>
          <a:endParaRPr lang="es-EC" sz="1400" b="1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0" y="2034891"/>
        <a:ext cx="2518025" cy="1188148"/>
      </dsp:txXfrm>
    </dsp:sp>
    <dsp:sp modelId="{CC6CA89D-6FDA-4D0B-9FD6-253C90C51BD7}">
      <dsp:nvSpPr>
        <dsp:cNvPr id="0" name=""/>
        <dsp:cNvSpPr/>
      </dsp:nvSpPr>
      <dsp:spPr>
        <a:xfrm rot="5400000">
          <a:off x="2984939" y="1171927"/>
          <a:ext cx="1584198" cy="2518025"/>
        </a:xfrm>
        <a:prstGeom prst="round1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Obliga a una revisión constante de los valores y principios que rigen la conducta profesional del personal militar y de sus servidores públicos.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518025" y="2034890"/>
        <a:ext cx="2518025" cy="1188148"/>
      </dsp:txXfrm>
    </dsp:sp>
    <dsp:sp modelId="{C1E100EC-649C-4F3A-87BC-8B4CC053A6A8}">
      <dsp:nvSpPr>
        <dsp:cNvPr id="0" name=""/>
        <dsp:cNvSpPr/>
      </dsp:nvSpPr>
      <dsp:spPr>
        <a:xfrm>
          <a:off x="1064251" y="938380"/>
          <a:ext cx="2907548" cy="118812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>
          <a:bevelT prst="angle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IMPERANTE NECESIDAD DE CREAR Y BUSCAR  NUEVOS MECANISMOS DE CONTROL QUE GARANTICEN LA IDONEIDAD DEL PERSONAL Y QUE CONTRIBUYAN A MEJORAR LA PERCEPCIÓN DE ACEPTACIÓN Y CREDIBILIDAD </a:t>
          </a:r>
          <a:endParaRPr lang="es-EC" sz="1100" b="1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122250" y="996379"/>
        <a:ext cx="2791550" cy="107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2150C-8482-469A-A64F-ECA4CF3BAD39}">
      <dsp:nvSpPr>
        <dsp:cNvPr id="0" name=""/>
        <dsp:cNvSpPr/>
      </dsp:nvSpPr>
      <dsp:spPr>
        <a:xfrm>
          <a:off x="3936798" y="2223682"/>
          <a:ext cx="2449790" cy="38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37"/>
              </a:lnTo>
              <a:lnTo>
                <a:pt x="2449790" y="264837"/>
              </a:lnTo>
              <a:lnTo>
                <a:pt x="2449790" y="3886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10ED-D28D-4850-940B-DB407644EBC7}">
      <dsp:nvSpPr>
        <dsp:cNvPr id="0" name=""/>
        <dsp:cNvSpPr/>
      </dsp:nvSpPr>
      <dsp:spPr>
        <a:xfrm>
          <a:off x="3936798" y="2223682"/>
          <a:ext cx="816596" cy="38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37"/>
              </a:lnTo>
              <a:lnTo>
                <a:pt x="816596" y="264837"/>
              </a:lnTo>
              <a:lnTo>
                <a:pt x="816596" y="3886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1CF72-9C54-4BA1-BE19-92BB19D4BCCA}">
      <dsp:nvSpPr>
        <dsp:cNvPr id="0" name=""/>
        <dsp:cNvSpPr/>
      </dsp:nvSpPr>
      <dsp:spPr>
        <a:xfrm>
          <a:off x="3120201" y="2223682"/>
          <a:ext cx="816596" cy="388625"/>
        </a:xfrm>
        <a:custGeom>
          <a:avLst/>
          <a:gdLst/>
          <a:ahLst/>
          <a:cxnLst/>
          <a:rect l="0" t="0" r="0" b="0"/>
          <a:pathLst>
            <a:path>
              <a:moveTo>
                <a:pt x="816596" y="0"/>
              </a:moveTo>
              <a:lnTo>
                <a:pt x="816596" y="264837"/>
              </a:lnTo>
              <a:lnTo>
                <a:pt x="0" y="264837"/>
              </a:lnTo>
              <a:lnTo>
                <a:pt x="0" y="3886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76BBA-9FF5-4144-A6C1-3FE343684F46}">
      <dsp:nvSpPr>
        <dsp:cNvPr id="0" name=""/>
        <dsp:cNvSpPr/>
      </dsp:nvSpPr>
      <dsp:spPr>
        <a:xfrm>
          <a:off x="1487008" y="2223682"/>
          <a:ext cx="2449790" cy="388625"/>
        </a:xfrm>
        <a:custGeom>
          <a:avLst/>
          <a:gdLst/>
          <a:ahLst/>
          <a:cxnLst/>
          <a:rect l="0" t="0" r="0" b="0"/>
          <a:pathLst>
            <a:path>
              <a:moveTo>
                <a:pt x="2449790" y="0"/>
              </a:moveTo>
              <a:lnTo>
                <a:pt x="2449790" y="264837"/>
              </a:lnTo>
              <a:lnTo>
                <a:pt x="0" y="264837"/>
              </a:lnTo>
              <a:lnTo>
                <a:pt x="0" y="3886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EE183-AEA4-4395-A1DC-494EE7E4D597}">
      <dsp:nvSpPr>
        <dsp:cNvPr id="0" name=""/>
        <dsp:cNvSpPr/>
      </dsp:nvSpPr>
      <dsp:spPr>
        <a:xfrm>
          <a:off x="2303604" y="986538"/>
          <a:ext cx="1633193" cy="38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37"/>
              </a:lnTo>
              <a:lnTo>
                <a:pt x="1633193" y="264837"/>
              </a:lnTo>
              <a:lnTo>
                <a:pt x="1633193" y="3886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573F-2BFC-4CA2-A2F8-288995B902A6}">
      <dsp:nvSpPr>
        <dsp:cNvPr id="0" name=""/>
        <dsp:cNvSpPr/>
      </dsp:nvSpPr>
      <dsp:spPr>
        <a:xfrm>
          <a:off x="2257884" y="986538"/>
          <a:ext cx="91440" cy="388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6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1FBFC-CF87-4ED6-85FD-D55FCBEC7F67}">
      <dsp:nvSpPr>
        <dsp:cNvPr id="0" name=""/>
        <dsp:cNvSpPr/>
      </dsp:nvSpPr>
      <dsp:spPr>
        <a:xfrm>
          <a:off x="670411" y="986538"/>
          <a:ext cx="1633193" cy="388625"/>
        </a:xfrm>
        <a:custGeom>
          <a:avLst/>
          <a:gdLst/>
          <a:ahLst/>
          <a:cxnLst/>
          <a:rect l="0" t="0" r="0" b="0"/>
          <a:pathLst>
            <a:path>
              <a:moveTo>
                <a:pt x="1633193" y="0"/>
              </a:moveTo>
              <a:lnTo>
                <a:pt x="1633193" y="264837"/>
              </a:lnTo>
              <a:lnTo>
                <a:pt x="0" y="264837"/>
              </a:lnTo>
              <a:lnTo>
                <a:pt x="0" y="3886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C8E65-2577-420F-8B1E-6930F4AE9845}">
      <dsp:nvSpPr>
        <dsp:cNvPr id="0" name=""/>
        <dsp:cNvSpPr/>
      </dsp:nvSpPr>
      <dsp:spPr>
        <a:xfrm>
          <a:off x="1635480" y="138020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00ACE-57C9-443F-9B9D-67710D8AE256}">
      <dsp:nvSpPr>
        <dsp:cNvPr id="0" name=""/>
        <dsp:cNvSpPr/>
      </dsp:nvSpPr>
      <dsp:spPr>
        <a:xfrm>
          <a:off x="1783952" y="279069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latin typeface="Arial Rounded MT Bold" panose="020F0704030504030204" pitchFamily="34" charset="0"/>
            </a:rPr>
            <a:t>DCIE</a:t>
          </a:r>
          <a:endParaRPr lang="es-ES" sz="1000" kern="1200" dirty="0">
            <a:latin typeface="Arial Rounded MT Bold" panose="020F0704030504030204" pitchFamily="34" charset="0"/>
          </a:endParaRPr>
        </a:p>
      </dsp:txBody>
      <dsp:txXfrm>
        <a:off x="1808804" y="303921"/>
        <a:ext cx="1286545" cy="798814"/>
      </dsp:txXfrm>
    </dsp:sp>
    <dsp:sp modelId="{40FCE59E-7D3A-4849-8944-4BF7BB7D6673}">
      <dsp:nvSpPr>
        <dsp:cNvPr id="0" name=""/>
        <dsp:cNvSpPr/>
      </dsp:nvSpPr>
      <dsp:spPr>
        <a:xfrm>
          <a:off x="2286" y="1375164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BEA34-8E38-4D7A-ABDF-118A3C2C1574}">
      <dsp:nvSpPr>
        <dsp:cNvPr id="0" name=""/>
        <dsp:cNvSpPr/>
      </dsp:nvSpPr>
      <dsp:spPr>
        <a:xfrm>
          <a:off x="150759" y="1516213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Apoyo  Tecnológico </a:t>
          </a:r>
        </a:p>
      </dsp:txBody>
      <dsp:txXfrm>
        <a:off x="175611" y="1541065"/>
        <a:ext cx="1286545" cy="798814"/>
      </dsp:txXfrm>
    </dsp:sp>
    <dsp:sp modelId="{FB07D894-E39C-44A5-8734-A6B9FC1F3F29}">
      <dsp:nvSpPr>
        <dsp:cNvPr id="0" name=""/>
        <dsp:cNvSpPr/>
      </dsp:nvSpPr>
      <dsp:spPr>
        <a:xfrm>
          <a:off x="1635480" y="1375164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0C818-C10E-4770-B8DA-2170655A9044}">
      <dsp:nvSpPr>
        <dsp:cNvPr id="0" name=""/>
        <dsp:cNvSpPr/>
      </dsp:nvSpPr>
      <dsp:spPr>
        <a:xfrm>
          <a:off x="1783952" y="1516213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Operaciones Especiales DE C.I </a:t>
          </a:r>
        </a:p>
      </dsp:txBody>
      <dsp:txXfrm>
        <a:off x="1808804" y="1541065"/>
        <a:ext cx="1286545" cy="798814"/>
      </dsp:txXfrm>
    </dsp:sp>
    <dsp:sp modelId="{77274B2F-EC96-4D14-8760-CFB2E9D8D1D5}">
      <dsp:nvSpPr>
        <dsp:cNvPr id="0" name=""/>
        <dsp:cNvSpPr/>
      </dsp:nvSpPr>
      <dsp:spPr>
        <a:xfrm>
          <a:off x="3268673" y="1375164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EFB8D-75EC-445F-BB51-4C39BDF34C67}">
      <dsp:nvSpPr>
        <dsp:cNvPr id="0" name=""/>
        <dsp:cNvSpPr/>
      </dsp:nvSpPr>
      <dsp:spPr>
        <a:xfrm>
          <a:off x="3417145" y="1516213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Idoneidad </a:t>
          </a:r>
        </a:p>
      </dsp:txBody>
      <dsp:txXfrm>
        <a:off x="3441997" y="1541065"/>
        <a:ext cx="1286545" cy="798814"/>
      </dsp:txXfrm>
    </dsp:sp>
    <dsp:sp modelId="{97E6B7FC-23E6-461D-B4F7-1C4A882918D7}">
      <dsp:nvSpPr>
        <dsp:cNvPr id="0" name=""/>
        <dsp:cNvSpPr/>
      </dsp:nvSpPr>
      <dsp:spPr>
        <a:xfrm>
          <a:off x="818883" y="2612308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78B0F-0C05-4400-B58F-41C5B4333CF9}">
      <dsp:nvSpPr>
        <dsp:cNvPr id="0" name=""/>
        <dsp:cNvSpPr/>
      </dsp:nvSpPr>
      <dsp:spPr>
        <a:xfrm>
          <a:off x="967355" y="2753357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Credibilidad y confianza </a:t>
          </a:r>
        </a:p>
      </dsp:txBody>
      <dsp:txXfrm>
        <a:off x="992207" y="2778209"/>
        <a:ext cx="1286545" cy="798814"/>
      </dsp:txXfrm>
    </dsp:sp>
    <dsp:sp modelId="{579167CA-7AD6-474B-8557-9E133755C334}">
      <dsp:nvSpPr>
        <dsp:cNvPr id="0" name=""/>
        <dsp:cNvSpPr/>
      </dsp:nvSpPr>
      <dsp:spPr>
        <a:xfrm>
          <a:off x="2452077" y="2612308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CAE15-4311-446D-B553-834DC9F792C6}">
      <dsp:nvSpPr>
        <dsp:cNvPr id="0" name=""/>
        <dsp:cNvSpPr/>
      </dsp:nvSpPr>
      <dsp:spPr>
        <a:xfrm>
          <a:off x="2600549" y="2753357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Psicología </a:t>
          </a:r>
        </a:p>
      </dsp:txBody>
      <dsp:txXfrm>
        <a:off x="2625401" y="2778209"/>
        <a:ext cx="1286545" cy="798814"/>
      </dsp:txXfrm>
    </dsp:sp>
    <dsp:sp modelId="{7F29584F-10F8-41AC-B667-5DD342523BE6}">
      <dsp:nvSpPr>
        <dsp:cNvPr id="0" name=""/>
        <dsp:cNvSpPr/>
      </dsp:nvSpPr>
      <dsp:spPr>
        <a:xfrm>
          <a:off x="4085270" y="2612308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ABC6-864E-412C-A385-F6405FA68F64}">
      <dsp:nvSpPr>
        <dsp:cNvPr id="0" name=""/>
        <dsp:cNvSpPr/>
      </dsp:nvSpPr>
      <dsp:spPr>
        <a:xfrm>
          <a:off x="4233742" y="2753357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Toxicología </a:t>
          </a:r>
        </a:p>
      </dsp:txBody>
      <dsp:txXfrm>
        <a:off x="4258594" y="2778209"/>
        <a:ext cx="1286545" cy="798814"/>
      </dsp:txXfrm>
    </dsp:sp>
    <dsp:sp modelId="{5F2AE9CD-A822-4D33-BBB1-4E4412BA5492}">
      <dsp:nvSpPr>
        <dsp:cNvPr id="0" name=""/>
        <dsp:cNvSpPr/>
      </dsp:nvSpPr>
      <dsp:spPr>
        <a:xfrm>
          <a:off x="5718463" y="2612308"/>
          <a:ext cx="1336249" cy="84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4D115-C723-48B9-8E83-2ED333E909E1}">
      <dsp:nvSpPr>
        <dsp:cNvPr id="0" name=""/>
        <dsp:cNvSpPr/>
      </dsp:nvSpPr>
      <dsp:spPr>
        <a:xfrm>
          <a:off x="5866935" y="2753357"/>
          <a:ext cx="1336249" cy="8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Arial Rounded MT Bold" panose="020F0704030504030204" pitchFamily="34" charset="0"/>
            </a:rPr>
            <a:t>Análisis Financiero </a:t>
          </a:r>
        </a:p>
      </dsp:txBody>
      <dsp:txXfrm>
        <a:off x="5891787" y="2778209"/>
        <a:ext cx="1286545" cy="798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1A4A6-8FEF-47D0-869B-6AE6412FB719}">
      <dsp:nvSpPr>
        <dsp:cNvPr id="0" name=""/>
        <dsp:cNvSpPr/>
      </dsp:nvSpPr>
      <dsp:spPr>
        <a:xfrm>
          <a:off x="0" y="11836"/>
          <a:ext cx="2230668" cy="10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PROYECTOS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1836"/>
        <a:ext cx="2230668" cy="1089000"/>
      </dsp:txXfrm>
    </dsp:sp>
    <dsp:sp modelId="{D02A5D66-2A22-4ED3-B177-A2F4E2622DB5}">
      <dsp:nvSpPr>
        <dsp:cNvPr id="0" name=""/>
        <dsp:cNvSpPr/>
      </dsp:nvSpPr>
      <dsp:spPr>
        <a:xfrm>
          <a:off x="2230668" y="11836"/>
          <a:ext cx="446133" cy="1089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910DE-1FAE-4421-A9EC-B6A9ABCC3223}">
      <dsp:nvSpPr>
        <dsp:cNvPr id="0" name=""/>
        <dsp:cNvSpPr/>
      </dsp:nvSpPr>
      <dsp:spPr>
        <a:xfrm>
          <a:off x="2855255" y="11836"/>
          <a:ext cx="6067418" cy="1089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Para la adquirir o mejorar los sistemas tecnológicos que permitan brindar un apoyo a las Operaciones ejecutadas por la DCIE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11836"/>
        <a:ext cx="6067418" cy="1089000"/>
      </dsp:txXfrm>
    </dsp:sp>
    <dsp:sp modelId="{0D80AC4A-A6CE-4186-B663-EFB90A3F36E0}">
      <dsp:nvSpPr>
        <dsp:cNvPr id="0" name=""/>
        <dsp:cNvSpPr/>
      </dsp:nvSpPr>
      <dsp:spPr>
        <a:xfrm>
          <a:off x="0" y="1298836"/>
          <a:ext cx="2230668" cy="10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INTEGRAR  MANTENER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298836"/>
        <a:ext cx="2230668" cy="1089000"/>
      </dsp:txXfrm>
    </dsp:sp>
    <dsp:sp modelId="{A60F9A32-BC07-4AF0-AF35-E1CDCE768195}">
      <dsp:nvSpPr>
        <dsp:cNvPr id="0" name=""/>
        <dsp:cNvSpPr/>
      </dsp:nvSpPr>
      <dsp:spPr>
        <a:xfrm>
          <a:off x="2230668" y="1298836"/>
          <a:ext cx="446133" cy="1089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7C9D1-91AE-44D0-B01D-010FD4CC5D55}">
      <dsp:nvSpPr>
        <dsp:cNvPr id="0" name=""/>
        <dsp:cNvSpPr/>
      </dsp:nvSpPr>
      <dsp:spPr>
        <a:xfrm>
          <a:off x="2855255" y="1298836"/>
          <a:ext cx="6067418" cy="1089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Y actualizar bases de datos de inteligencia básica y de blancos específicos.</a:t>
          </a:r>
          <a:r>
            <a:rPr lang="es-EC" sz="1600" kern="1200" dirty="0" smtClean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1298836"/>
        <a:ext cx="6067418" cy="1089000"/>
      </dsp:txXfrm>
    </dsp:sp>
    <dsp:sp modelId="{0208A43C-8EE1-4777-A67D-0A059446A349}">
      <dsp:nvSpPr>
        <dsp:cNvPr id="0" name=""/>
        <dsp:cNvSpPr/>
      </dsp:nvSpPr>
      <dsp:spPr>
        <a:xfrm>
          <a:off x="0" y="2585836"/>
          <a:ext cx="2230668" cy="10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INCREMENTAR Y COMPLEMENTAR</a:t>
          </a:r>
        </a:p>
      </dsp:txBody>
      <dsp:txXfrm>
        <a:off x="0" y="2585836"/>
        <a:ext cx="2230668" cy="1089000"/>
      </dsp:txXfrm>
    </dsp:sp>
    <dsp:sp modelId="{0A79E584-77A8-4302-B9EC-035C8DF38F0D}">
      <dsp:nvSpPr>
        <dsp:cNvPr id="0" name=""/>
        <dsp:cNvSpPr/>
      </dsp:nvSpPr>
      <dsp:spPr>
        <a:xfrm>
          <a:off x="2230668" y="2585836"/>
          <a:ext cx="446133" cy="1089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ED39-F7CB-41C2-8759-B5055F58DF4B}">
      <dsp:nvSpPr>
        <dsp:cNvPr id="0" name=""/>
        <dsp:cNvSpPr/>
      </dsp:nvSpPr>
      <dsp:spPr>
        <a:xfrm>
          <a:off x="2855255" y="2585836"/>
          <a:ext cx="6067418" cy="1089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Las capacidades para la obtención de información a través del empleo de medios tecnológicos adecuados.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2585836"/>
        <a:ext cx="6067418" cy="1089000"/>
      </dsp:txXfrm>
    </dsp:sp>
    <dsp:sp modelId="{CCE372F8-A734-4349-9ED6-2703D53D4161}">
      <dsp:nvSpPr>
        <dsp:cNvPr id="0" name=""/>
        <dsp:cNvSpPr/>
      </dsp:nvSpPr>
      <dsp:spPr>
        <a:xfrm>
          <a:off x="0" y="3872836"/>
          <a:ext cx="2230668" cy="10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COORDINAR Y SISTEMATIZAR</a:t>
          </a:r>
        </a:p>
      </dsp:txBody>
      <dsp:txXfrm>
        <a:off x="0" y="3872836"/>
        <a:ext cx="2230668" cy="1089000"/>
      </dsp:txXfrm>
    </dsp:sp>
    <dsp:sp modelId="{F95A7D52-A902-42DB-94C6-50F27FD3E3A4}">
      <dsp:nvSpPr>
        <dsp:cNvPr id="0" name=""/>
        <dsp:cNvSpPr/>
      </dsp:nvSpPr>
      <dsp:spPr>
        <a:xfrm>
          <a:off x="2230668" y="3872836"/>
          <a:ext cx="446133" cy="1089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01765-2781-429F-9E98-810B4595344F}">
      <dsp:nvSpPr>
        <dsp:cNvPr id="0" name=""/>
        <dsp:cNvSpPr/>
      </dsp:nvSpPr>
      <dsp:spPr>
        <a:xfrm>
          <a:off x="2855255" y="3872836"/>
          <a:ext cx="6067418" cy="1089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Las actividades del área, para proporcionar los servicios de procesamiento de datos y soporte.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3872836"/>
        <a:ext cx="6067418" cy="1089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1A4A6-8FEF-47D0-869B-6AE6412FB719}">
      <dsp:nvSpPr>
        <dsp:cNvPr id="0" name=""/>
        <dsp:cNvSpPr/>
      </dsp:nvSpPr>
      <dsp:spPr>
        <a:xfrm>
          <a:off x="0" y="48736"/>
          <a:ext cx="223066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EJECUTAR OECI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8736"/>
        <a:ext cx="2230668" cy="851400"/>
      </dsp:txXfrm>
    </dsp:sp>
    <dsp:sp modelId="{D02A5D66-2A22-4ED3-B177-A2F4E2622DB5}">
      <dsp:nvSpPr>
        <dsp:cNvPr id="0" name=""/>
        <dsp:cNvSpPr/>
      </dsp:nvSpPr>
      <dsp:spPr>
        <a:xfrm>
          <a:off x="2230668" y="48736"/>
          <a:ext cx="446133" cy="8514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910DE-1FAE-4421-A9EC-B6A9ABCC3223}">
      <dsp:nvSpPr>
        <dsp:cNvPr id="0" name=""/>
        <dsp:cNvSpPr/>
      </dsp:nvSpPr>
      <dsp:spPr>
        <a:xfrm>
          <a:off x="2855255" y="48736"/>
          <a:ext cx="6067418" cy="851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Para prevenir y detectar  las acciones de espionaje,  sabotaje,  subversión que puedan ejecutar los miembros de la institución  y/o  amenazas externas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48736"/>
        <a:ext cx="6067418" cy="851400"/>
      </dsp:txXfrm>
    </dsp:sp>
    <dsp:sp modelId="{0D80AC4A-A6CE-4186-B663-EFB90A3F36E0}">
      <dsp:nvSpPr>
        <dsp:cNvPr id="0" name=""/>
        <dsp:cNvSpPr/>
      </dsp:nvSpPr>
      <dsp:spPr>
        <a:xfrm>
          <a:off x="0" y="1054936"/>
          <a:ext cx="223066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GENERAR P-D-N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054936"/>
        <a:ext cx="2230668" cy="851400"/>
      </dsp:txXfrm>
    </dsp:sp>
    <dsp:sp modelId="{A60F9A32-BC07-4AF0-AF35-E1CDCE768195}">
      <dsp:nvSpPr>
        <dsp:cNvPr id="0" name=""/>
        <dsp:cNvSpPr/>
      </dsp:nvSpPr>
      <dsp:spPr>
        <a:xfrm>
          <a:off x="2230668" y="1054936"/>
          <a:ext cx="446133" cy="8514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7C9D1-91AE-44D0-B01D-010FD4CC5D55}">
      <dsp:nvSpPr>
        <dsp:cNvPr id="0" name=""/>
        <dsp:cNvSpPr/>
      </dsp:nvSpPr>
      <dsp:spPr>
        <a:xfrm>
          <a:off x="2855255" y="1054936"/>
          <a:ext cx="6067418" cy="851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Para que permitan negar el acceso  a   información calificada  que  posee  el EJÉRCITO.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1054936"/>
        <a:ext cx="6067418" cy="851400"/>
      </dsp:txXfrm>
    </dsp:sp>
    <dsp:sp modelId="{0208A43C-8EE1-4777-A67D-0A059446A349}">
      <dsp:nvSpPr>
        <dsp:cNvPr id="0" name=""/>
        <dsp:cNvSpPr/>
      </dsp:nvSpPr>
      <dsp:spPr>
        <a:xfrm>
          <a:off x="0" y="2061136"/>
          <a:ext cx="223066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COORDINAR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061136"/>
        <a:ext cx="2230668" cy="851400"/>
      </dsp:txXfrm>
    </dsp:sp>
    <dsp:sp modelId="{0A79E584-77A8-4302-B9EC-035C8DF38F0D}">
      <dsp:nvSpPr>
        <dsp:cNvPr id="0" name=""/>
        <dsp:cNvSpPr/>
      </dsp:nvSpPr>
      <dsp:spPr>
        <a:xfrm>
          <a:off x="2230668" y="2061136"/>
          <a:ext cx="446133" cy="8514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ED39-F7CB-41C2-8759-B5055F58DF4B}">
      <dsp:nvSpPr>
        <dsp:cNvPr id="0" name=""/>
        <dsp:cNvSpPr/>
      </dsp:nvSpPr>
      <dsp:spPr>
        <a:xfrm>
          <a:off x="2855255" y="2061136"/>
          <a:ext cx="6067418" cy="851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Con los estamentos legales correspondientes, a fin de judicializar las acciones de las amenazas y riesgos que puedan ejecutar los miembros de la institución 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2061136"/>
        <a:ext cx="6067418" cy="851400"/>
      </dsp:txXfrm>
    </dsp:sp>
    <dsp:sp modelId="{CCE372F8-A734-4349-9ED6-2703D53D4161}">
      <dsp:nvSpPr>
        <dsp:cNvPr id="0" name=""/>
        <dsp:cNvSpPr/>
      </dsp:nvSpPr>
      <dsp:spPr>
        <a:xfrm>
          <a:off x="0" y="3067336"/>
          <a:ext cx="223066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INTERCANBIO INF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067336"/>
        <a:ext cx="2230668" cy="851400"/>
      </dsp:txXfrm>
    </dsp:sp>
    <dsp:sp modelId="{F95A7D52-A902-42DB-94C6-50F27FD3E3A4}">
      <dsp:nvSpPr>
        <dsp:cNvPr id="0" name=""/>
        <dsp:cNvSpPr/>
      </dsp:nvSpPr>
      <dsp:spPr>
        <a:xfrm>
          <a:off x="2230668" y="3067336"/>
          <a:ext cx="446133" cy="8514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01765-2781-429F-9E98-810B4595344F}">
      <dsp:nvSpPr>
        <dsp:cNvPr id="0" name=""/>
        <dsp:cNvSpPr/>
      </dsp:nvSpPr>
      <dsp:spPr>
        <a:xfrm>
          <a:off x="2855255" y="3067336"/>
          <a:ext cx="6067418" cy="851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Con otras instituciones del Estado o con otras agencias de Inteligencia que permitan conocer posibles actos adversos por parte de personal de la institución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3067336"/>
        <a:ext cx="6067418" cy="851400"/>
      </dsp:txXfrm>
    </dsp:sp>
    <dsp:sp modelId="{63EE59EC-FB57-48BB-9EEB-DE1346C06AC5}">
      <dsp:nvSpPr>
        <dsp:cNvPr id="0" name=""/>
        <dsp:cNvSpPr/>
      </dsp:nvSpPr>
      <dsp:spPr>
        <a:xfrm>
          <a:off x="0" y="4073536"/>
          <a:ext cx="223066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INVESTIGACIONES ESPECIALES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073536"/>
        <a:ext cx="2230668" cy="851400"/>
      </dsp:txXfrm>
    </dsp:sp>
    <dsp:sp modelId="{5CAFAAEE-9D1B-45B2-B91B-0DBDD893AF10}">
      <dsp:nvSpPr>
        <dsp:cNvPr id="0" name=""/>
        <dsp:cNvSpPr/>
      </dsp:nvSpPr>
      <dsp:spPr>
        <a:xfrm>
          <a:off x="2230668" y="4073536"/>
          <a:ext cx="446133" cy="8514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41BC7-6154-4B35-9FFD-1BC9D3A8D0C5}">
      <dsp:nvSpPr>
        <dsp:cNvPr id="0" name=""/>
        <dsp:cNvSpPr/>
      </dsp:nvSpPr>
      <dsp:spPr>
        <a:xfrm>
          <a:off x="2855255" y="4073536"/>
          <a:ext cx="6067418" cy="851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Que permitan documentar y evidenciar los casos de involucramiento de  miembros dentro de la institución o fuera de ella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4073536"/>
        <a:ext cx="6067418" cy="851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1A4A6-8FEF-47D0-869B-6AE6412FB719}">
      <dsp:nvSpPr>
        <dsp:cNvPr id="0" name=""/>
        <dsp:cNvSpPr/>
      </dsp:nvSpPr>
      <dsp:spPr>
        <a:xfrm>
          <a:off x="0" y="40805"/>
          <a:ext cx="223066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VERIFICAR Y GARANTIZAR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0805"/>
        <a:ext cx="2230668" cy="1287000"/>
      </dsp:txXfrm>
    </dsp:sp>
    <dsp:sp modelId="{D02A5D66-2A22-4ED3-B177-A2F4E2622DB5}">
      <dsp:nvSpPr>
        <dsp:cNvPr id="0" name=""/>
        <dsp:cNvSpPr/>
      </dsp:nvSpPr>
      <dsp:spPr>
        <a:xfrm>
          <a:off x="2230668" y="40805"/>
          <a:ext cx="446133" cy="1287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910DE-1FAE-4421-A9EC-B6A9ABCC3223}">
      <dsp:nvSpPr>
        <dsp:cNvPr id="0" name=""/>
        <dsp:cNvSpPr/>
      </dsp:nvSpPr>
      <dsp:spPr>
        <a:xfrm>
          <a:off x="2855255" y="40805"/>
          <a:ext cx="6067418" cy="1287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La idoneidad del personal militar o de servidores públicos que tienen acceso a cargos o funciones en los que se maneja documentación calificada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40805"/>
        <a:ext cx="6067418" cy="1287000"/>
      </dsp:txXfrm>
    </dsp:sp>
    <dsp:sp modelId="{0D80AC4A-A6CE-4186-B663-EFB90A3F36E0}">
      <dsp:nvSpPr>
        <dsp:cNvPr id="0" name=""/>
        <dsp:cNvSpPr/>
      </dsp:nvSpPr>
      <dsp:spPr>
        <a:xfrm>
          <a:off x="0" y="1561805"/>
          <a:ext cx="223066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IMPLEMENTAR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561805"/>
        <a:ext cx="2230668" cy="1287000"/>
      </dsp:txXfrm>
    </dsp:sp>
    <dsp:sp modelId="{A60F9A32-BC07-4AF0-AF35-E1CDCE768195}">
      <dsp:nvSpPr>
        <dsp:cNvPr id="0" name=""/>
        <dsp:cNvSpPr/>
      </dsp:nvSpPr>
      <dsp:spPr>
        <a:xfrm>
          <a:off x="2230668" y="1561805"/>
          <a:ext cx="446133" cy="1287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7C9D1-91AE-44D0-B01D-010FD4CC5D55}">
      <dsp:nvSpPr>
        <dsp:cNvPr id="0" name=""/>
        <dsp:cNvSpPr/>
      </dsp:nvSpPr>
      <dsp:spPr>
        <a:xfrm>
          <a:off x="2855255" y="1561805"/>
          <a:ext cx="6067418" cy="1287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Protocolos para prevenir y minimizar los riesgos de corrupción, infiltración, penetración o cualquier tipo de conducta que pueda afectar la integridad de la institución</a:t>
          </a:r>
          <a:r>
            <a:rPr lang="es-EC" sz="1600" kern="1200" dirty="0" smtClean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55255" y="1561805"/>
        <a:ext cx="6067418" cy="1287000"/>
      </dsp:txXfrm>
    </dsp:sp>
    <dsp:sp modelId="{0208A43C-8EE1-4777-A67D-0A059446A349}">
      <dsp:nvSpPr>
        <dsp:cNvPr id="0" name=""/>
        <dsp:cNvSpPr/>
      </dsp:nvSpPr>
      <dsp:spPr>
        <a:xfrm>
          <a:off x="0" y="3364336"/>
          <a:ext cx="223066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EJECUTAR PLANES Y PROGRAMAS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364336"/>
        <a:ext cx="2230668" cy="1287000"/>
      </dsp:txXfrm>
    </dsp:sp>
    <dsp:sp modelId="{0A79E584-77A8-4302-B9EC-035C8DF38F0D}">
      <dsp:nvSpPr>
        <dsp:cNvPr id="0" name=""/>
        <dsp:cNvSpPr/>
      </dsp:nvSpPr>
      <dsp:spPr>
        <a:xfrm>
          <a:off x="2230668" y="3082805"/>
          <a:ext cx="446133" cy="1850062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ED39-F7CB-41C2-8759-B5055F58DF4B}">
      <dsp:nvSpPr>
        <dsp:cNvPr id="0" name=""/>
        <dsp:cNvSpPr/>
      </dsp:nvSpPr>
      <dsp:spPr>
        <a:xfrm>
          <a:off x="2855255" y="3082805"/>
          <a:ext cx="6067418" cy="18500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Para la realización de estudios de credibilidad y confiabilidad en las unidades e institutos orgánicos del Ejército en función de cuatro (4) parámetros: 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Credibilidad y Confianza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Pruebas psicológicas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Análisis toxicológico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Estudio socioeconómico</a:t>
          </a:r>
        </a:p>
      </dsp:txBody>
      <dsp:txXfrm>
        <a:off x="2855255" y="3082805"/>
        <a:ext cx="6067418" cy="185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46BC-5588-46D2-A880-7FA032B7F8F0}" type="datetimeFigureOut">
              <a:rPr lang="es-ES" smtClean="0"/>
              <a:t>21/09/2020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6055-2CE3-439D-8E91-FC258C0FA3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89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63a9511af_0_2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63a9511af_0_2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84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95601e6ec5_0_3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9" name="Google Shape;3589;g95601e6ec5_0_3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72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5601e6ec5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5601e6ec5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76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2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3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963a9511af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963a9511af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07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15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95601e6ec5_0_3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95601e6ec5_0_3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963a9511af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963a9511af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Google Shape;3626;g95601e6ec5_0_3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7" name="Google Shape;3627;g95601e6ec5_0_3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67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4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7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94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0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AAAE662F-7671-4888-AA8C-AC9F0F8B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46B6AE7-C28E-477A-AEAF-8BFB8D8D1DA3}"/>
              </a:ext>
            </a:extLst>
          </p:cNvPr>
          <p:cNvSpPr txBox="1"/>
          <p:nvPr userDrawn="1"/>
        </p:nvSpPr>
        <p:spPr>
          <a:xfrm>
            <a:off x="191344" y="356539"/>
            <a:ext cx="306299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List //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39A7927D-6737-4E5E-8476-9AB12674E98D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6EF88B-0573-4EAF-AB7C-508B4103E5E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8B9CD9-DDDC-465B-B9AA-9F7426904949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91E4EBE-DECE-40E4-8100-13ED1599879F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‹Nº›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svg"/><Relationship Id="rId5" Type="http://schemas.openxmlformats.org/officeDocument/2006/relationships/image" Target="../media/image39.png"/><Relationship Id="rId15" Type="http://schemas.openxmlformats.org/officeDocument/2006/relationships/image" Target="../media/image5.jpeg"/><Relationship Id="rId4" Type="http://schemas.openxmlformats.org/officeDocument/2006/relationships/image" Target="../media/image76.svg"/><Relationship Id="rId9" Type="http://schemas.openxmlformats.org/officeDocument/2006/relationships/image" Target="../media/image41.png"/><Relationship Id="rId1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485900" y="2080205"/>
            <a:ext cx="101950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</a:p>
          <a:p>
            <a:pPr algn="just"/>
            <a:r>
              <a:rPr lang="es-EC" sz="3200" b="1" dirty="0"/>
              <a:t>“UNIDAD ESPECIAL DE CONTRAINTELIGENCIA EN EL </a:t>
            </a:r>
            <a:r>
              <a:rPr lang="es-EC" sz="3200" b="1" dirty="0" smtClean="0"/>
              <a:t>EJÉRCITO.  PROPUESTA </a:t>
            </a:r>
            <a:r>
              <a:rPr lang="es-EC" sz="3200" b="1" dirty="0"/>
              <a:t>DE CREACIÓN”</a:t>
            </a:r>
            <a:endParaRPr lang="es-ES" sz="3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2635399" y="1367742"/>
            <a:ext cx="746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ESTRATEGIA MILITAR TERRESTRE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750952" y="4277918"/>
            <a:ext cx="1026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DONOSO 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 TCRN DE E.M  LUIS LARREA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EC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    CRNL.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EM.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PATRICIO AGUILAR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OPONENTE:    CRNL. EM. MILTON MORENO 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39"/>
          <p:cNvSpPr txBox="1"/>
          <p:nvPr/>
        </p:nvSpPr>
        <p:spPr>
          <a:xfrm>
            <a:off x="7648956" y="5198861"/>
            <a:ext cx="4046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Seguridad e imagen institucional</a:t>
            </a:r>
          </a:p>
          <a:p>
            <a:pPr algn="ctr">
              <a:spcBef>
                <a:spcPts val="2133"/>
              </a:spcBef>
              <a:spcAft>
                <a:spcPts val="2133"/>
              </a:spcAft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7" name="Google Shape;3537;p39"/>
          <p:cNvSpPr txBox="1"/>
          <p:nvPr/>
        </p:nvSpPr>
        <p:spPr>
          <a:xfrm>
            <a:off x="1636174" y="4976338"/>
            <a:ext cx="4046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4625" indent="-174625" algn="just"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Vulnerabilidad en la seguridad </a:t>
            </a:r>
            <a:r>
              <a:rPr lang="es-ES" sz="1400" b="1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militar </a:t>
            </a:r>
          </a:p>
          <a:p>
            <a:pPr marL="174625" indent="-174625" algn="just"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Pérdida </a:t>
            </a:r>
            <a:r>
              <a:rPr lang="es-ES" sz="1400" b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de valores morales en los </a:t>
            </a:r>
            <a:r>
              <a:rPr lang="es-ES" sz="1400" b="1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miembros de </a:t>
            </a:r>
            <a:r>
              <a:rPr lang="es-ES" sz="1400" b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la Institución.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141103" y="1669801"/>
            <a:ext cx="498000" cy="4499860"/>
            <a:chOff x="6014103" y="1669801"/>
            <a:chExt cx="498000" cy="4499860"/>
          </a:xfrm>
        </p:grpSpPr>
        <p:sp>
          <p:nvSpPr>
            <p:cNvPr id="3538" name="Google Shape;3538;p39"/>
            <p:cNvSpPr/>
            <p:nvPr/>
          </p:nvSpPr>
          <p:spPr>
            <a:xfrm>
              <a:off x="6014103" y="1669801"/>
              <a:ext cx="498000" cy="4417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39" name="Google Shape;3539;p39"/>
            <p:cNvSpPr/>
            <p:nvPr/>
          </p:nvSpPr>
          <p:spPr>
            <a:xfrm>
              <a:off x="6014103" y="3627661"/>
              <a:ext cx="498000" cy="254200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803198" y="1663436"/>
            <a:ext cx="507119" cy="4521464"/>
            <a:chOff x="6917498" y="1726936"/>
            <a:chExt cx="507119" cy="4435815"/>
          </a:xfrm>
        </p:grpSpPr>
        <p:sp>
          <p:nvSpPr>
            <p:cNvPr id="3505" name="Google Shape;3505;p39"/>
            <p:cNvSpPr/>
            <p:nvPr/>
          </p:nvSpPr>
          <p:spPr>
            <a:xfrm>
              <a:off x="6917498" y="1745151"/>
              <a:ext cx="498000" cy="4417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6926617" y="1726936"/>
              <a:ext cx="498000" cy="2146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3541" name="Google Shape;3541;p39"/>
          <p:cNvSpPr txBox="1"/>
          <p:nvPr/>
        </p:nvSpPr>
        <p:spPr>
          <a:xfrm>
            <a:off x="7277622" y="4560444"/>
            <a:ext cx="3900641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S" sz="2400" b="1" dirty="0" smtClean="0">
                <a:ea typeface="Roboto"/>
                <a:cs typeface="Roboto"/>
                <a:sym typeface="Roboto"/>
              </a:rPr>
              <a:t>Variable dependiente </a:t>
            </a:r>
            <a:endParaRPr lang="es-ES" sz="2400" b="1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3542" name="Google Shape;3542;p39"/>
          <p:cNvSpPr txBox="1"/>
          <p:nvPr/>
        </p:nvSpPr>
        <p:spPr>
          <a:xfrm>
            <a:off x="1636174" y="4518867"/>
            <a:ext cx="3510343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S" sz="2400" b="1" dirty="0" smtClean="0">
                <a:ea typeface="Roboto"/>
                <a:cs typeface="Roboto"/>
                <a:sym typeface="Roboto"/>
              </a:rPr>
              <a:t>V</a:t>
            </a:r>
            <a:r>
              <a:rPr lang="en" sz="2400" b="1" dirty="0" smtClean="0">
                <a:ea typeface="Roboto"/>
                <a:cs typeface="Roboto"/>
                <a:sym typeface="Roboto"/>
              </a:rPr>
              <a:t>ariables independientes </a:t>
            </a:r>
            <a:endParaRPr sz="2400" b="1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INDEPENDIENTES  Y V. DEPENDIENTES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Imagen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19" y="1605304"/>
            <a:ext cx="2126003" cy="296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2980" t="15691" r="34863"/>
          <a:stretch/>
        </p:blipFill>
        <p:spPr>
          <a:xfrm>
            <a:off x="3519074" y="1583743"/>
            <a:ext cx="2129717" cy="301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1575" b="2177"/>
          <a:stretch/>
        </p:blipFill>
        <p:spPr>
          <a:xfrm>
            <a:off x="7648956" y="1570587"/>
            <a:ext cx="2157513" cy="297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6469" y="1588154"/>
            <a:ext cx="2150442" cy="295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7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8284" y="615908"/>
            <a:ext cx="7578725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C" spc="-100" dirty="0" smtClean="0"/>
              <a:t>9</a:t>
            </a:r>
            <a:r>
              <a:rPr spc="-100" dirty="0" smtClean="0"/>
              <a:t>.</a:t>
            </a:r>
            <a:r>
              <a:rPr lang="es-EC" spc="-100" dirty="0" smtClean="0"/>
              <a:t> </a:t>
            </a:r>
            <a:r>
              <a:rPr spc="-365" dirty="0" smtClean="0"/>
              <a:t>OPERACIONALIZACIÓN </a:t>
            </a:r>
            <a:r>
              <a:rPr spc="-434" dirty="0"/>
              <a:t>DE </a:t>
            </a:r>
            <a:r>
              <a:rPr spc="-530" dirty="0"/>
              <a:t>LAS</a:t>
            </a:r>
            <a:r>
              <a:rPr spc="-310" dirty="0"/>
              <a:t> </a:t>
            </a:r>
            <a:r>
              <a:rPr spc="-450" dirty="0"/>
              <a:t>VARIABLES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VARIABLES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20881"/>
          <a:stretch/>
        </p:blipFill>
        <p:spPr>
          <a:xfrm>
            <a:off x="1638300" y="1344038"/>
            <a:ext cx="9537699" cy="46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314660" y="733583"/>
            <a:ext cx="764730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EC" sz="2800" b="1" spc="-100" dirty="0" smtClean="0">
                <a:solidFill>
                  <a:srgbClr val="FFFFFF"/>
                </a:solidFill>
                <a:latin typeface="Arial"/>
                <a:cs typeface="Arial"/>
              </a:rPr>
              <a:t>10. </a:t>
            </a:r>
            <a:r>
              <a:rPr sz="2800" b="1" spc="-490" dirty="0" smtClean="0">
                <a:solidFill>
                  <a:srgbClr val="FFFFFF"/>
                </a:solidFill>
                <a:latin typeface="Arial"/>
                <a:cs typeface="Arial"/>
              </a:rPr>
              <a:t>OBJETO </a:t>
            </a:r>
            <a:r>
              <a:rPr lang="es-EC" sz="2800" b="1" spc="-4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34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s-EC" sz="28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65" dirty="0">
                <a:solidFill>
                  <a:srgbClr val="FFFFFF"/>
                </a:solidFill>
                <a:latin typeface="Arial"/>
                <a:cs typeface="Arial"/>
              </a:rPr>
              <a:t>ESTUDIO </a:t>
            </a:r>
            <a:r>
              <a:rPr sz="2800" b="1" spc="-47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es-EC" sz="280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25" dirty="0">
                <a:solidFill>
                  <a:srgbClr val="FFFFFF"/>
                </a:solidFill>
                <a:latin typeface="Arial"/>
                <a:cs typeface="Arial"/>
              </a:rPr>
              <a:t>CAMPO </a:t>
            </a:r>
            <a:r>
              <a:rPr sz="2800" b="1" spc="-44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C" sz="28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FFFF"/>
                </a:solidFill>
                <a:latin typeface="Arial"/>
                <a:cs typeface="Arial"/>
              </a:rPr>
              <a:t>ACCIÓN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61335" y="762962"/>
            <a:ext cx="6842917" cy="461665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2pPr marL="0" lvl="1" algn="ctr" fontAlgn="base">
              <a:spcBef>
                <a:spcPct val="0"/>
              </a:spcBef>
              <a:spcAft>
                <a:spcPct val="0"/>
              </a:spcAft>
              <a:defRPr sz="3600" ker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/>
            <a:r>
              <a:rPr lang="es-MX" sz="2400" dirty="0"/>
              <a:t>OBJETO DE ESTUDIO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34439" y="3972347"/>
            <a:ext cx="4496708" cy="461665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2pPr marL="0" lvl="1" algn="ctr" fontAlgn="base">
              <a:spcBef>
                <a:spcPct val="0"/>
              </a:spcBef>
              <a:spcAft>
                <a:spcPct val="0"/>
              </a:spcAft>
              <a:defRPr sz="3600" ker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/>
            <a:r>
              <a:rPr lang="es-MX" sz="2400" dirty="0"/>
              <a:t>CAMPO DE ACCIÓN </a:t>
            </a:r>
          </a:p>
        </p:txBody>
      </p:sp>
      <p:sp>
        <p:nvSpPr>
          <p:cNvPr id="15" name="46 Rectángulo"/>
          <p:cNvSpPr/>
          <p:nvPr/>
        </p:nvSpPr>
        <p:spPr>
          <a:xfrm>
            <a:off x="1694843" y="4472470"/>
            <a:ext cx="9766300" cy="1464231"/>
          </a:xfrm>
          <a:prstGeom prst="round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000" b="1" dirty="0">
                <a:solidFill>
                  <a:schemeClr val="tx1"/>
                </a:solidFill>
              </a:rPr>
              <a:t>Generar una reflexión sobre el estado actual de la estructura de la gestión de seguridad dentro </a:t>
            </a:r>
            <a:r>
              <a:rPr lang="es-MX" sz="2000" b="1" dirty="0" smtClean="0">
                <a:solidFill>
                  <a:schemeClr val="tx1"/>
                </a:solidFill>
              </a:rPr>
              <a:t>del </a:t>
            </a:r>
            <a:r>
              <a:rPr lang="es-MX" sz="2000" b="1" dirty="0" smtClean="0">
                <a:solidFill>
                  <a:schemeClr val="tx1"/>
                </a:solidFill>
              </a:rPr>
              <a:t>Ejército, </a:t>
            </a:r>
            <a:r>
              <a:rPr lang="es-MX" sz="2000" b="1" dirty="0" smtClean="0">
                <a:solidFill>
                  <a:schemeClr val="tx1"/>
                </a:solidFill>
              </a:rPr>
              <a:t>proponer la estructura </a:t>
            </a:r>
            <a:r>
              <a:rPr lang="es-MX" sz="2000" b="1" dirty="0">
                <a:solidFill>
                  <a:schemeClr val="tx1"/>
                </a:solidFill>
              </a:rPr>
              <a:t>de un organismo robusto, </a:t>
            </a:r>
            <a:r>
              <a:rPr lang="es-MX" sz="2000" b="1" dirty="0" smtClean="0">
                <a:solidFill>
                  <a:schemeClr val="tx1"/>
                </a:solidFill>
              </a:rPr>
              <a:t>que </a:t>
            </a:r>
            <a:r>
              <a:rPr lang="es-MX" sz="2000" b="1" dirty="0">
                <a:solidFill>
                  <a:schemeClr val="tx1"/>
                </a:solidFill>
              </a:rPr>
              <a:t>integre todos los aspectos de la seguridad, para mejorar los procesos, maximizar los recursos disponibles y adoptar un sistema de análisis y administración de las amenazas y riesgos.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ACCIÓN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56" y="1303831"/>
            <a:ext cx="2050256" cy="217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73" y="1347479"/>
            <a:ext cx="2077931" cy="213311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8115789" y="1231812"/>
            <a:ext cx="2212200" cy="2378019"/>
            <a:chOff x="8379600" y="1438161"/>
            <a:chExt cx="2740471" cy="248613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9600" y="1438161"/>
              <a:ext cx="2740471" cy="2486139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 flipH="1">
              <a:off x="8579712" y="1682059"/>
              <a:ext cx="2206393" cy="19841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8579709" y="1682059"/>
              <a:ext cx="2329591" cy="19841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253" y="1368300"/>
            <a:ext cx="1748047" cy="199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339" y="1296134"/>
            <a:ext cx="2050256" cy="21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9" name="Google Shape;2039;p24"/>
          <p:cNvGrpSpPr/>
          <p:nvPr/>
        </p:nvGrpSpPr>
        <p:grpSpPr>
          <a:xfrm>
            <a:off x="4030159" y="894365"/>
            <a:ext cx="4538756" cy="4537817"/>
            <a:chOff x="2870219" y="1327998"/>
            <a:chExt cx="3404067" cy="3403363"/>
          </a:xfrm>
        </p:grpSpPr>
        <p:cxnSp>
          <p:nvCxnSpPr>
            <p:cNvPr id="2040" name="Google Shape;2040;p24"/>
            <p:cNvCxnSpPr/>
            <p:nvPr/>
          </p:nvCxnSpPr>
          <p:spPr>
            <a:xfrm>
              <a:off x="3860600" y="1329125"/>
              <a:ext cx="1415100" cy="3386400"/>
            </a:xfrm>
            <a:prstGeom prst="straightConnector1">
              <a:avLst/>
            </a:prstGeom>
            <a:noFill/>
            <a:ln w="152400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41" name="Google Shape;2041;p24"/>
            <p:cNvGrpSpPr/>
            <p:nvPr/>
          </p:nvGrpSpPr>
          <p:grpSpPr>
            <a:xfrm>
              <a:off x="2870219" y="1327998"/>
              <a:ext cx="3404067" cy="3403363"/>
              <a:chOff x="2885425" y="1344024"/>
              <a:chExt cx="3356737" cy="3356043"/>
            </a:xfrm>
          </p:grpSpPr>
          <p:sp>
            <p:nvSpPr>
              <p:cNvPr id="2042" name="Google Shape;2042;p24"/>
              <p:cNvSpPr/>
              <p:nvPr/>
            </p:nvSpPr>
            <p:spPr>
              <a:xfrm>
                <a:off x="3402282" y="1866363"/>
                <a:ext cx="2327771" cy="2327417"/>
              </a:xfrm>
              <a:custGeom>
                <a:avLst/>
                <a:gdLst/>
                <a:ahLst/>
                <a:cxnLst/>
                <a:rect l="l" t="t" r="r" b="b"/>
                <a:pathLst>
                  <a:path w="141635" h="141635" extrusionOk="0">
                    <a:moveTo>
                      <a:pt x="70817" y="0"/>
                    </a:moveTo>
                    <a:cubicBezTo>
                      <a:pt x="31723" y="0"/>
                      <a:pt x="0" y="31723"/>
                      <a:pt x="0" y="70818"/>
                    </a:cubicBezTo>
                    <a:cubicBezTo>
                      <a:pt x="0" y="109946"/>
                      <a:pt x="31723" y="141635"/>
                      <a:pt x="70817" y="141635"/>
                    </a:cubicBezTo>
                    <a:cubicBezTo>
                      <a:pt x="109945" y="141635"/>
                      <a:pt x="141635" y="109946"/>
                      <a:pt x="141635" y="70818"/>
                    </a:cubicBezTo>
                    <a:cubicBezTo>
                      <a:pt x="141635" y="31723"/>
                      <a:pt x="109945" y="0"/>
                      <a:pt x="7081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4156452" y="3880036"/>
                <a:ext cx="820715" cy="820031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03" extrusionOk="0">
                    <a:moveTo>
                      <a:pt x="24985" y="1"/>
                    </a:moveTo>
                    <a:cubicBezTo>
                      <a:pt x="11209" y="1"/>
                      <a:pt x="1" y="11175"/>
                      <a:pt x="1" y="24952"/>
                    </a:cubicBezTo>
                    <a:cubicBezTo>
                      <a:pt x="1" y="38728"/>
                      <a:pt x="11209" y="49903"/>
                      <a:pt x="24985" y="49903"/>
                    </a:cubicBezTo>
                    <a:cubicBezTo>
                      <a:pt x="38728" y="49903"/>
                      <a:pt x="49936" y="38728"/>
                      <a:pt x="49936" y="24952"/>
                    </a:cubicBezTo>
                    <a:cubicBezTo>
                      <a:pt x="49936" y="11175"/>
                      <a:pt x="38728" y="1"/>
                      <a:pt x="24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4256747" y="3980889"/>
                <a:ext cx="625007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29" h="38028" extrusionOk="0">
                    <a:moveTo>
                      <a:pt x="19015" y="0"/>
                    </a:moveTo>
                    <a:cubicBezTo>
                      <a:pt x="8507" y="0"/>
                      <a:pt x="1" y="8506"/>
                      <a:pt x="1" y="19014"/>
                    </a:cubicBezTo>
                    <a:cubicBezTo>
                      <a:pt x="1" y="29521"/>
                      <a:pt x="8507" y="38027"/>
                      <a:pt x="19015" y="38027"/>
                    </a:cubicBezTo>
                    <a:cubicBezTo>
                      <a:pt x="29522" y="38027"/>
                      <a:pt x="38028" y="29521"/>
                      <a:pt x="38028" y="19014"/>
                    </a:cubicBezTo>
                    <a:cubicBezTo>
                      <a:pt x="38028" y="8506"/>
                      <a:pt x="29522" y="0"/>
                      <a:pt x="19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4351571" y="4075712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4" y="0"/>
                    </a:moveTo>
                    <a:cubicBezTo>
                      <a:pt x="5938" y="0"/>
                      <a:pt x="1" y="5938"/>
                      <a:pt x="1" y="13243"/>
                    </a:cubicBezTo>
                    <a:cubicBezTo>
                      <a:pt x="1" y="16779"/>
                      <a:pt x="1368" y="20114"/>
                      <a:pt x="3870" y="22616"/>
                    </a:cubicBezTo>
                    <a:cubicBezTo>
                      <a:pt x="6372" y="25118"/>
                      <a:pt x="9708" y="26486"/>
                      <a:pt x="13244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9707"/>
                      <a:pt x="25119" y="6371"/>
                      <a:pt x="22617" y="3870"/>
                    </a:cubicBezTo>
                    <a:cubicBezTo>
                      <a:pt x="20115" y="1368"/>
                      <a:pt x="16779" y="0"/>
                      <a:pt x="1324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4325265" y="4049389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5" y="3203"/>
                    </a:moveTo>
                    <a:cubicBezTo>
                      <a:pt x="17947" y="3203"/>
                      <a:pt x="20882" y="4404"/>
                      <a:pt x="23084" y="6606"/>
                    </a:cubicBezTo>
                    <a:cubicBezTo>
                      <a:pt x="25285" y="8807"/>
                      <a:pt x="26486" y="11743"/>
                      <a:pt x="26486" y="14845"/>
                    </a:cubicBezTo>
                    <a:cubicBezTo>
                      <a:pt x="26486" y="21249"/>
                      <a:pt x="21283" y="26487"/>
                      <a:pt x="14845" y="26487"/>
                    </a:cubicBezTo>
                    <a:cubicBezTo>
                      <a:pt x="11742" y="26487"/>
                      <a:pt x="8807" y="25286"/>
                      <a:pt x="6639" y="23084"/>
                    </a:cubicBezTo>
                    <a:cubicBezTo>
                      <a:pt x="4437" y="20883"/>
                      <a:pt x="3203" y="17947"/>
                      <a:pt x="3203" y="14845"/>
                    </a:cubicBezTo>
                    <a:cubicBezTo>
                      <a:pt x="3203" y="8440"/>
                      <a:pt x="8440" y="3203"/>
                      <a:pt x="14845" y="3203"/>
                    </a:cubicBezTo>
                    <a:close/>
                    <a:moveTo>
                      <a:pt x="14845" y="1"/>
                    </a:moveTo>
                    <a:cubicBezTo>
                      <a:pt x="6672" y="1"/>
                      <a:pt x="1" y="6639"/>
                      <a:pt x="1" y="14845"/>
                    </a:cubicBezTo>
                    <a:cubicBezTo>
                      <a:pt x="1" y="18814"/>
                      <a:pt x="1535" y="22550"/>
                      <a:pt x="4337" y="25352"/>
                    </a:cubicBezTo>
                    <a:cubicBezTo>
                      <a:pt x="7172" y="28154"/>
                      <a:pt x="10875" y="29689"/>
                      <a:pt x="14845" y="29689"/>
                    </a:cubicBezTo>
                    <a:cubicBezTo>
                      <a:pt x="23050" y="29689"/>
                      <a:pt x="29689" y="23017"/>
                      <a:pt x="29689" y="14845"/>
                    </a:cubicBezTo>
                    <a:cubicBezTo>
                      <a:pt x="29689" y="10875"/>
                      <a:pt x="28154" y="7139"/>
                      <a:pt x="25352" y="4337"/>
                    </a:cubicBezTo>
                    <a:cubicBezTo>
                      <a:pt x="22550" y="1535"/>
                      <a:pt x="18814" y="1"/>
                      <a:pt x="14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5012577" y="3506233"/>
                <a:ext cx="860175" cy="820047"/>
              </a:xfrm>
              <a:custGeom>
                <a:avLst/>
                <a:gdLst/>
                <a:ahLst/>
                <a:cxnLst/>
                <a:rect l="l" t="t" r="r" b="b"/>
                <a:pathLst>
                  <a:path w="52338" h="49904" extrusionOk="0">
                    <a:moveTo>
                      <a:pt x="27387" y="1"/>
                    </a:moveTo>
                    <a:cubicBezTo>
                      <a:pt x="20715" y="1"/>
                      <a:pt x="14444" y="2603"/>
                      <a:pt x="9741" y="7306"/>
                    </a:cubicBezTo>
                    <a:cubicBezTo>
                      <a:pt x="1" y="17046"/>
                      <a:pt x="1" y="32858"/>
                      <a:pt x="9741" y="42598"/>
                    </a:cubicBezTo>
                    <a:cubicBezTo>
                      <a:pt x="14444" y="47335"/>
                      <a:pt x="20715" y="49903"/>
                      <a:pt x="27387" y="49903"/>
                    </a:cubicBezTo>
                    <a:cubicBezTo>
                      <a:pt x="34058" y="49903"/>
                      <a:pt x="40329" y="47335"/>
                      <a:pt x="45033" y="42598"/>
                    </a:cubicBezTo>
                    <a:cubicBezTo>
                      <a:pt x="49736" y="37895"/>
                      <a:pt x="52338" y="31624"/>
                      <a:pt x="52338" y="24952"/>
                    </a:cubicBezTo>
                    <a:cubicBezTo>
                      <a:pt x="52338" y="18281"/>
                      <a:pt x="49736" y="12010"/>
                      <a:pt x="45033" y="7306"/>
                    </a:cubicBezTo>
                    <a:cubicBezTo>
                      <a:pt x="40329" y="2603"/>
                      <a:pt x="34058" y="1"/>
                      <a:pt x="273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5122189" y="3606954"/>
                <a:ext cx="685849" cy="625174"/>
              </a:xfrm>
              <a:custGeom>
                <a:avLst/>
                <a:gdLst/>
                <a:ahLst/>
                <a:cxnLst/>
                <a:rect l="l" t="t" r="r" b="b"/>
                <a:pathLst>
                  <a:path w="41731" h="38045" extrusionOk="0">
                    <a:moveTo>
                      <a:pt x="20866" y="0"/>
                    </a:moveTo>
                    <a:cubicBezTo>
                      <a:pt x="15996" y="0"/>
                      <a:pt x="11126" y="1860"/>
                      <a:pt x="7406" y="5579"/>
                    </a:cubicBezTo>
                    <a:cubicBezTo>
                      <a:pt x="1" y="13018"/>
                      <a:pt x="1" y="25027"/>
                      <a:pt x="7406" y="32465"/>
                    </a:cubicBezTo>
                    <a:cubicBezTo>
                      <a:pt x="11126" y="36185"/>
                      <a:pt x="15996" y="38044"/>
                      <a:pt x="20866" y="38044"/>
                    </a:cubicBezTo>
                    <a:cubicBezTo>
                      <a:pt x="25736" y="38044"/>
                      <a:pt x="30606" y="36185"/>
                      <a:pt x="34325" y="32465"/>
                    </a:cubicBezTo>
                    <a:cubicBezTo>
                      <a:pt x="41731" y="25027"/>
                      <a:pt x="41731" y="12985"/>
                      <a:pt x="34325" y="5579"/>
                    </a:cubicBezTo>
                    <a:cubicBezTo>
                      <a:pt x="30606" y="1860"/>
                      <a:pt x="25736" y="0"/>
                      <a:pt x="20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5226329" y="3701909"/>
                <a:ext cx="456137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7754" h="26486" extrusionOk="0">
                    <a:moveTo>
                      <a:pt x="14511" y="0"/>
                    </a:moveTo>
                    <a:cubicBezTo>
                      <a:pt x="10975" y="0"/>
                      <a:pt x="7673" y="1368"/>
                      <a:pt x="5171" y="3870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8"/>
                      <a:pt x="10975" y="26486"/>
                      <a:pt x="14511" y="26486"/>
                    </a:cubicBezTo>
                    <a:cubicBezTo>
                      <a:pt x="18047" y="26486"/>
                      <a:pt x="21383" y="25118"/>
                      <a:pt x="23885" y="22617"/>
                    </a:cubicBezTo>
                    <a:cubicBezTo>
                      <a:pt x="26386" y="20115"/>
                      <a:pt x="27754" y="16779"/>
                      <a:pt x="27754" y="13243"/>
                    </a:cubicBezTo>
                    <a:cubicBezTo>
                      <a:pt x="27754" y="9707"/>
                      <a:pt x="26386" y="6372"/>
                      <a:pt x="23885" y="3870"/>
                    </a:cubicBezTo>
                    <a:cubicBezTo>
                      <a:pt x="21383" y="1368"/>
                      <a:pt x="18047" y="0"/>
                      <a:pt x="14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5197279" y="3675603"/>
                <a:ext cx="511523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31124" h="29689" extrusionOk="0">
                    <a:moveTo>
                      <a:pt x="16279" y="3203"/>
                    </a:moveTo>
                    <a:cubicBezTo>
                      <a:pt x="19415" y="3203"/>
                      <a:pt x="22317" y="4403"/>
                      <a:pt x="24518" y="6605"/>
                    </a:cubicBezTo>
                    <a:cubicBezTo>
                      <a:pt x="26720" y="8807"/>
                      <a:pt x="27954" y="11742"/>
                      <a:pt x="27954" y="14844"/>
                    </a:cubicBezTo>
                    <a:cubicBezTo>
                      <a:pt x="27954" y="17946"/>
                      <a:pt x="26720" y="20882"/>
                      <a:pt x="24518" y="23084"/>
                    </a:cubicBezTo>
                    <a:cubicBezTo>
                      <a:pt x="22317" y="25285"/>
                      <a:pt x="19415" y="26486"/>
                      <a:pt x="16279" y="26486"/>
                    </a:cubicBezTo>
                    <a:cubicBezTo>
                      <a:pt x="13177" y="26486"/>
                      <a:pt x="10275" y="25285"/>
                      <a:pt x="8073" y="23084"/>
                    </a:cubicBezTo>
                    <a:cubicBezTo>
                      <a:pt x="3537" y="18547"/>
                      <a:pt x="3537" y="11142"/>
                      <a:pt x="8073" y="6605"/>
                    </a:cubicBezTo>
                    <a:cubicBezTo>
                      <a:pt x="10275" y="4403"/>
                      <a:pt x="13177" y="3203"/>
                      <a:pt x="16279" y="3203"/>
                    </a:cubicBezTo>
                    <a:close/>
                    <a:moveTo>
                      <a:pt x="16279" y="0"/>
                    </a:moveTo>
                    <a:cubicBezTo>
                      <a:pt x="12310" y="0"/>
                      <a:pt x="8607" y="1535"/>
                      <a:pt x="5805" y="4337"/>
                    </a:cubicBezTo>
                    <a:cubicBezTo>
                      <a:pt x="1" y="10141"/>
                      <a:pt x="1" y="19548"/>
                      <a:pt x="5805" y="25352"/>
                    </a:cubicBezTo>
                    <a:cubicBezTo>
                      <a:pt x="8607" y="28154"/>
                      <a:pt x="12310" y="29688"/>
                      <a:pt x="16279" y="29688"/>
                    </a:cubicBezTo>
                    <a:cubicBezTo>
                      <a:pt x="20249" y="29688"/>
                      <a:pt x="23985" y="28154"/>
                      <a:pt x="26787" y="25352"/>
                    </a:cubicBezTo>
                    <a:cubicBezTo>
                      <a:pt x="29589" y="22550"/>
                      <a:pt x="31123" y="18814"/>
                      <a:pt x="31123" y="14844"/>
                    </a:cubicBezTo>
                    <a:cubicBezTo>
                      <a:pt x="31123" y="10875"/>
                      <a:pt x="29589" y="7139"/>
                      <a:pt x="26787" y="4337"/>
                    </a:cubicBezTo>
                    <a:cubicBezTo>
                      <a:pt x="23985" y="1535"/>
                      <a:pt x="20249" y="0"/>
                      <a:pt x="16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5047657" y="1712898"/>
                <a:ext cx="820698" cy="820573"/>
              </a:xfrm>
              <a:custGeom>
                <a:avLst/>
                <a:gdLst/>
                <a:ahLst/>
                <a:cxnLst/>
                <a:rect l="l" t="t" r="r" b="b"/>
                <a:pathLst>
                  <a:path w="49936" h="49936" extrusionOk="0">
                    <a:moveTo>
                      <a:pt x="24985" y="0"/>
                    </a:moveTo>
                    <a:cubicBezTo>
                      <a:pt x="18313" y="0"/>
                      <a:pt x="12042" y="2602"/>
                      <a:pt x="7306" y="7305"/>
                    </a:cubicBezTo>
                    <a:cubicBezTo>
                      <a:pt x="2602" y="12009"/>
                      <a:pt x="0" y="18280"/>
                      <a:pt x="0" y="24951"/>
                    </a:cubicBezTo>
                    <a:cubicBezTo>
                      <a:pt x="0" y="31623"/>
                      <a:pt x="2602" y="37894"/>
                      <a:pt x="7306" y="42597"/>
                    </a:cubicBezTo>
                    <a:cubicBezTo>
                      <a:pt x="12042" y="47334"/>
                      <a:pt x="18313" y="49936"/>
                      <a:pt x="24985" y="49936"/>
                    </a:cubicBezTo>
                    <a:cubicBezTo>
                      <a:pt x="31623" y="49936"/>
                      <a:pt x="37894" y="47334"/>
                      <a:pt x="42631" y="42597"/>
                    </a:cubicBezTo>
                    <a:cubicBezTo>
                      <a:pt x="47334" y="37894"/>
                      <a:pt x="49936" y="31623"/>
                      <a:pt x="49936" y="24951"/>
                    </a:cubicBezTo>
                    <a:cubicBezTo>
                      <a:pt x="49936" y="18280"/>
                      <a:pt x="47334" y="12009"/>
                      <a:pt x="42631" y="7305"/>
                    </a:cubicBezTo>
                    <a:cubicBezTo>
                      <a:pt x="37927" y="2602"/>
                      <a:pt x="31656" y="0"/>
                      <a:pt x="249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5117259" y="1813603"/>
                <a:ext cx="686391" cy="625174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45" extrusionOk="0">
                    <a:moveTo>
                      <a:pt x="20870" y="1"/>
                    </a:moveTo>
                    <a:cubicBezTo>
                      <a:pt x="16004" y="1"/>
                      <a:pt x="11142" y="1860"/>
                      <a:pt x="7439" y="5580"/>
                    </a:cubicBezTo>
                    <a:cubicBezTo>
                      <a:pt x="1" y="13018"/>
                      <a:pt x="1" y="25060"/>
                      <a:pt x="7439" y="32465"/>
                    </a:cubicBezTo>
                    <a:cubicBezTo>
                      <a:pt x="11142" y="36185"/>
                      <a:pt x="16004" y="38044"/>
                      <a:pt x="20870" y="38044"/>
                    </a:cubicBezTo>
                    <a:cubicBezTo>
                      <a:pt x="25736" y="38044"/>
                      <a:pt x="30606" y="36185"/>
                      <a:pt x="34325" y="32465"/>
                    </a:cubicBezTo>
                    <a:cubicBezTo>
                      <a:pt x="41764" y="25060"/>
                      <a:pt x="41764" y="13018"/>
                      <a:pt x="34325" y="5580"/>
                    </a:cubicBezTo>
                    <a:cubicBezTo>
                      <a:pt x="30606" y="1860"/>
                      <a:pt x="25736" y="1"/>
                      <a:pt x="20870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5221400" y="1908557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4544" y="1"/>
                    </a:moveTo>
                    <a:cubicBezTo>
                      <a:pt x="11008" y="1"/>
                      <a:pt x="7673" y="1402"/>
                      <a:pt x="5171" y="3903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9"/>
                      <a:pt x="11008" y="26486"/>
                      <a:pt x="14544" y="26486"/>
                    </a:cubicBezTo>
                    <a:cubicBezTo>
                      <a:pt x="18080" y="26486"/>
                      <a:pt x="21416" y="25119"/>
                      <a:pt x="23918" y="22617"/>
                    </a:cubicBezTo>
                    <a:cubicBezTo>
                      <a:pt x="26419" y="20115"/>
                      <a:pt x="27787" y="16779"/>
                      <a:pt x="27787" y="13243"/>
                    </a:cubicBezTo>
                    <a:cubicBezTo>
                      <a:pt x="27787" y="9708"/>
                      <a:pt x="26419" y="6372"/>
                      <a:pt x="23918" y="3870"/>
                    </a:cubicBezTo>
                    <a:cubicBezTo>
                      <a:pt x="21416" y="1368"/>
                      <a:pt x="18080" y="1"/>
                      <a:pt x="14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5192908" y="1882252"/>
                <a:ext cx="511507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31123" h="29689" extrusionOk="0">
                    <a:moveTo>
                      <a:pt x="16278" y="3203"/>
                    </a:moveTo>
                    <a:cubicBezTo>
                      <a:pt x="19381" y="3203"/>
                      <a:pt x="22316" y="4437"/>
                      <a:pt x="24518" y="6639"/>
                    </a:cubicBezTo>
                    <a:cubicBezTo>
                      <a:pt x="26686" y="8840"/>
                      <a:pt x="27920" y="11742"/>
                      <a:pt x="27920" y="14844"/>
                    </a:cubicBezTo>
                    <a:cubicBezTo>
                      <a:pt x="27920" y="17947"/>
                      <a:pt x="26686" y="20882"/>
                      <a:pt x="24518" y="23084"/>
                    </a:cubicBezTo>
                    <a:cubicBezTo>
                      <a:pt x="22316" y="25285"/>
                      <a:pt x="19381" y="26486"/>
                      <a:pt x="16278" y="26486"/>
                    </a:cubicBezTo>
                    <a:cubicBezTo>
                      <a:pt x="13176" y="26486"/>
                      <a:pt x="10241" y="25285"/>
                      <a:pt x="8039" y="23084"/>
                    </a:cubicBezTo>
                    <a:cubicBezTo>
                      <a:pt x="3503" y="18547"/>
                      <a:pt x="3503" y="11175"/>
                      <a:pt x="8039" y="6639"/>
                    </a:cubicBezTo>
                    <a:cubicBezTo>
                      <a:pt x="10241" y="4437"/>
                      <a:pt x="13176" y="3203"/>
                      <a:pt x="16278" y="3203"/>
                    </a:cubicBezTo>
                    <a:close/>
                    <a:moveTo>
                      <a:pt x="16278" y="1"/>
                    </a:moveTo>
                    <a:cubicBezTo>
                      <a:pt x="12309" y="1"/>
                      <a:pt x="8573" y="1535"/>
                      <a:pt x="5771" y="4370"/>
                    </a:cubicBezTo>
                    <a:cubicBezTo>
                      <a:pt x="0" y="10141"/>
                      <a:pt x="0" y="19548"/>
                      <a:pt x="5771" y="25352"/>
                    </a:cubicBezTo>
                    <a:cubicBezTo>
                      <a:pt x="8573" y="28154"/>
                      <a:pt x="12309" y="29688"/>
                      <a:pt x="16278" y="29688"/>
                    </a:cubicBezTo>
                    <a:cubicBezTo>
                      <a:pt x="20248" y="29688"/>
                      <a:pt x="23984" y="28154"/>
                      <a:pt x="26786" y="25352"/>
                    </a:cubicBezTo>
                    <a:cubicBezTo>
                      <a:pt x="29588" y="22550"/>
                      <a:pt x="31122" y="18814"/>
                      <a:pt x="31122" y="14844"/>
                    </a:cubicBezTo>
                    <a:cubicBezTo>
                      <a:pt x="31122" y="10875"/>
                      <a:pt x="29588" y="7172"/>
                      <a:pt x="26786" y="4370"/>
                    </a:cubicBezTo>
                    <a:cubicBezTo>
                      <a:pt x="23984" y="1568"/>
                      <a:pt x="20248" y="1"/>
                      <a:pt x="16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5421448" y="2608465"/>
                <a:ext cx="820715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37" extrusionOk="0">
                    <a:moveTo>
                      <a:pt x="24952" y="1"/>
                    </a:moveTo>
                    <a:cubicBezTo>
                      <a:pt x="11209" y="1"/>
                      <a:pt x="1" y="11209"/>
                      <a:pt x="1" y="24985"/>
                    </a:cubicBezTo>
                    <a:cubicBezTo>
                      <a:pt x="1" y="38729"/>
                      <a:pt x="11209" y="49937"/>
                      <a:pt x="24952" y="49937"/>
                    </a:cubicBezTo>
                    <a:cubicBezTo>
                      <a:pt x="38729" y="49937"/>
                      <a:pt x="49937" y="38729"/>
                      <a:pt x="49937" y="24985"/>
                    </a:cubicBezTo>
                    <a:cubicBezTo>
                      <a:pt x="49937" y="18314"/>
                      <a:pt x="47335" y="12043"/>
                      <a:pt x="42631" y="7306"/>
                    </a:cubicBezTo>
                    <a:cubicBezTo>
                      <a:pt x="37895" y="2603"/>
                      <a:pt x="31624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5521760" y="2709318"/>
                <a:ext cx="624990" cy="625454"/>
              </a:xfrm>
              <a:custGeom>
                <a:avLst/>
                <a:gdLst/>
                <a:ahLst/>
                <a:cxnLst/>
                <a:rect l="l" t="t" r="r" b="b"/>
                <a:pathLst>
                  <a:path w="38028" h="38062" extrusionOk="0">
                    <a:moveTo>
                      <a:pt x="19014" y="1"/>
                    </a:moveTo>
                    <a:cubicBezTo>
                      <a:pt x="8506" y="1"/>
                      <a:pt x="0" y="8540"/>
                      <a:pt x="0" y="19048"/>
                    </a:cubicBezTo>
                    <a:cubicBezTo>
                      <a:pt x="0" y="29522"/>
                      <a:pt x="8506" y="38061"/>
                      <a:pt x="19014" y="38061"/>
                    </a:cubicBezTo>
                    <a:cubicBezTo>
                      <a:pt x="29521" y="38061"/>
                      <a:pt x="38027" y="29522"/>
                      <a:pt x="38027" y="19048"/>
                    </a:cubicBezTo>
                    <a:cubicBezTo>
                      <a:pt x="38027" y="8540"/>
                      <a:pt x="29521" y="1"/>
                      <a:pt x="19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5616584" y="2804140"/>
                <a:ext cx="435297" cy="435790"/>
              </a:xfrm>
              <a:custGeom>
                <a:avLst/>
                <a:gdLst/>
                <a:ahLst/>
                <a:cxnLst/>
                <a:rect l="l" t="t" r="r" b="b"/>
                <a:pathLst>
                  <a:path w="26486" h="26520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519"/>
                      <a:pt x="13243" y="26519"/>
                    </a:cubicBezTo>
                    <a:cubicBezTo>
                      <a:pt x="16779" y="26486"/>
                      <a:pt x="20114" y="25118"/>
                      <a:pt x="22616" y="22617"/>
                    </a:cubicBezTo>
                    <a:cubicBezTo>
                      <a:pt x="25118" y="20115"/>
                      <a:pt x="26486" y="16779"/>
                      <a:pt x="26486" y="13243"/>
                    </a:cubicBezTo>
                    <a:cubicBezTo>
                      <a:pt x="26486" y="9707"/>
                      <a:pt x="25118" y="6405"/>
                      <a:pt x="22616" y="3903"/>
                    </a:cubicBezTo>
                    <a:cubicBezTo>
                      <a:pt x="20114" y="1401"/>
                      <a:pt x="16779" y="0"/>
                      <a:pt x="13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5590261" y="2777834"/>
                <a:ext cx="487939" cy="488407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722" extrusionOk="0">
                    <a:moveTo>
                      <a:pt x="14845" y="3202"/>
                    </a:moveTo>
                    <a:cubicBezTo>
                      <a:pt x="17947" y="3202"/>
                      <a:pt x="20883" y="4437"/>
                      <a:pt x="23084" y="6638"/>
                    </a:cubicBezTo>
                    <a:cubicBezTo>
                      <a:pt x="25252" y="8840"/>
                      <a:pt x="26487" y="11742"/>
                      <a:pt x="26487" y="14878"/>
                    </a:cubicBezTo>
                    <a:cubicBezTo>
                      <a:pt x="26487" y="17980"/>
                      <a:pt x="25252" y="20882"/>
                      <a:pt x="23084" y="23083"/>
                    </a:cubicBezTo>
                    <a:cubicBezTo>
                      <a:pt x="20883" y="25285"/>
                      <a:pt x="17947" y="26486"/>
                      <a:pt x="14845" y="26486"/>
                    </a:cubicBezTo>
                    <a:cubicBezTo>
                      <a:pt x="8407" y="26486"/>
                      <a:pt x="3203" y="21282"/>
                      <a:pt x="3203" y="14844"/>
                    </a:cubicBezTo>
                    <a:cubicBezTo>
                      <a:pt x="3203" y="8440"/>
                      <a:pt x="8407" y="3202"/>
                      <a:pt x="14845" y="3202"/>
                    </a:cubicBezTo>
                    <a:close/>
                    <a:moveTo>
                      <a:pt x="14845" y="0"/>
                    </a:moveTo>
                    <a:cubicBezTo>
                      <a:pt x="6639" y="0"/>
                      <a:pt x="1" y="6672"/>
                      <a:pt x="1" y="14844"/>
                    </a:cubicBezTo>
                    <a:cubicBezTo>
                      <a:pt x="1" y="23050"/>
                      <a:pt x="6639" y="29721"/>
                      <a:pt x="14845" y="29721"/>
                    </a:cubicBezTo>
                    <a:cubicBezTo>
                      <a:pt x="18814" y="29721"/>
                      <a:pt x="22517" y="28154"/>
                      <a:pt x="25352" y="25352"/>
                    </a:cubicBezTo>
                    <a:cubicBezTo>
                      <a:pt x="28154" y="22550"/>
                      <a:pt x="29689" y="18814"/>
                      <a:pt x="29689" y="14844"/>
                    </a:cubicBezTo>
                    <a:cubicBezTo>
                      <a:pt x="29689" y="10908"/>
                      <a:pt x="28154" y="7172"/>
                      <a:pt x="25352" y="4370"/>
                    </a:cubicBezTo>
                    <a:cubicBezTo>
                      <a:pt x="22550" y="1568"/>
                      <a:pt x="18814" y="0"/>
                      <a:pt x="14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3259216" y="3510620"/>
                <a:ext cx="860191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52339" h="49937" extrusionOk="0">
                    <a:moveTo>
                      <a:pt x="24952" y="1"/>
                    </a:moveTo>
                    <a:cubicBezTo>
                      <a:pt x="18281" y="1"/>
                      <a:pt x="12010" y="2603"/>
                      <a:pt x="7306" y="7306"/>
                    </a:cubicBezTo>
                    <a:cubicBezTo>
                      <a:pt x="2603" y="12043"/>
                      <a:pt x="1" y="18314"/>
                      <a:pt x="1" y="24952"/>
                    </a:cubicBezTo>
                    <a:cubicBezTo>
                      <a:pt x="1" y="31623"/>
                      <a:pt x="2603" y="37895"/>
                      <a:pt x="7306" y="42631"/>
                    </a:cubicBezTo>
                    <a:cubicBezTo>
                      <a:pt x="12010" y="47335"/>
                      <a:pt x="18281" y="49937"/>
                      <a:pt x="24952" y="49937"/>
                    </a:cubicBezTo>
                    <a:cubicBezTo>
                      <a:pt x="31624" y="49937"/>
                      <a:pt x="37895" y="47335"/>
                      <a:pt x="42598" y="42631"/>
                    </a:cubicBezTo>
                    <a:cubicBezTo>
                      <a:pt x="52338" y="32891"/>
                      <a:pt x="52338" y="17046"/>
                      <a:pt x="42598" y="7306"/>
                    </a:cubicBezTo>
                    <a:cubicBezTo>
                      <a:pt x="37895" y="2603"/>
                      <a:pt x="31624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3328835" y="3611752"/>
                <a:ext cx="686391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28" extrusionOk="0">
                    <a:moveTo>
                      <a:pt x="20865" y="0"/>
                    </a:moveTo>
                    <a:cubicBezTo>
                      <a:pt x="15995" y="0"/>
                      <a:pt x="11125" y="1852"/>
                      <a:pt x="7406" y="5554"/>
                    </a:cubicBezTo>
                    <a:cubicBezTo>
                      <a:pt x="0" y="12993"/>
                      <a:pt x="0" y="25035"/>
                      <a:pt x="7406" y="32473"/>
                    </a:cubicBezTo>
                    <a:cubicBezTo>
                      <a:pt x="11125" y="36176"/>
                      <a:pt x="15995" y="38027"/>
                      <a:pt x="20865" y="38027"/>
                    </a:cubicBezTo>
                    <a:cubicBezTo>
                      <a:pt x="25735" y="38027"/>
                      <a:pt x="30606" y="36176"/>
                      <a:pt x="34325" y="32473"/>
                    </a:cubicBezTo>
                    <a:cubicBezTo>
                      <a:pt x="41763" y="25035"/>
                      <a:pt x="41763" y="12993"/>
                      <a:pt x="34325" y="5554"/>
                    </a:cubicBezTo>
                    <a:cubicBezTo>
                      <a:pt x="30606" y="1852"/>
                      <a:pt x="25735" y="0"/>
                      <a:pt x="20865" y="0"/>
                    </a:cubicBez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3453793" y="3706838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3244" y="1"/>
                    </a:moveTo>
                    <a:cubicBezTo>
                      <a:pt x="9708" y="1"/>
                      <a:pt x="6405" y="1368"/>
                      <a:pt x="3904" y="3870"/>
                    </a:cubicBezTo>
                    <a:cubicBezTo>
                      <a:pt x="1402" y="6372"/>
                      <a:pt x="1" y="9674"/>
                      <a:pt x="1" y="13243"/>
                    </a:cubicBezTo>
                    <a:cubicBezTo>
                      <a:pt x="1" y="16779"/>
                      <a:pt x="1402" y="20082"/>
                      <a:pt x="3904" y="22584"/>
                    </a:cubicBezTo>
                    <a:cubicBezTo>
                      <a:pt x="6405" y="25085"/>
                      <a:pt x="9741" y="26486"/>
                      <a:pt x="13277" y="26486"/>
                    </a:cubicBezTo>
                    <a:cubicBezTo>
                      <a:pt x="16813" y="26486"/>
                      <a:pt x="20115" y="25085"/>
                      <a:pt x="22617" y="22584"/>
                    </a:cubicBezTo>
                    <a:cubicBezTo>
                      <a:pt x="27787" y="17446"/>
                      <a:pt x="27787" y="9040"/>
                      <a:pt x="22617" y="3870"/>
                    </a:cubicBezTo>
                    <a:cubicBezTo>
                      <a:pt x="20115" y="1368"/>
                      <a:pt x="16779" y="1"/>
                      <a:pt x="13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3427487" y="3679990"/>
                <a:ext cx="488481" cy="488407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9722" extrusionOk="0">
                    <a:moveTo>
                      <a:pt x="14878" y="3202"/>
                    </a:moveTo>
                    <a:cubicBezTo>
                      <a:pt x="17980" y="3202"/>
                      <a:pt x="20882" y="4437"/>
                      <a:pt x="23084" y="6638"/>
                    </a:cubicBezTo>
                    <a:cubicBezTo>
                      <a:pt x="25285" y="8806"/>
                      <a:pt x="26486" y="11742"/>
                      <a:pt x="26486" y="14844"/>
                    </a:cubicBezTo>
                    <a:cubicBezTo>
                      <a:pt x="26486" y="17980"/>
                      <a:pt x="25285" y="20882"/>
                      <a:pt x="23084" y="23083"/>
                    </a:cubicBezTo>
                    <a:cubicBezTo>
                      <a:pt x="20882" y="25285"/>
                      <a:pt x="17980" y="26486"/>
                      <a:pt x="14878" y="26486"/>
                    </a:cubicBezTo>
                    <a:cubicBezTo>
                      <a:pt x="11742" y="26486"/>
                      <a:pt x="8840" y="25285"/>
                      <a:pt x="6639" y="23083"/>
                    </a:cubicBezTo>
                    <a:cubicBezTo>
                      <a:pt x="4437" y="20882"/>
                      <a:pt x="3236" y="17980"/>
                      <a:pt x="3236" y="14844"/>
                    </a:cubicBezTo>
                    <a:cubicBezTo>
                      <a:pt x="3236" y="11742"/>
                      <a:pt x="4437" y="8840"/>
                      <a:pt x="6639" y="6638"/>
                    </a:cubicBezTo>
                    <a:cubicBezTo>
                      <a:pt x="8840" y="4437"/>
                      <a:pt x="11742" y="3202"/>
                      <a:pt x="14878" y="3202"/>
                    </a:cubicBezTo>
                    <a:close/>
                    <a:moveTo>
                      <a:pt x="14878" y="0"/>
                    </a:moveTo>
                    <a:cubicBezTo>
                      <a:pt x="10908" y="0"/>
                      <a:pt x="7172" y="1568"/>
                      <a:pt x="4370" y="4370"/>
                    </a:cubicBezTo>
                    <a:cubicBezTo>
                      <a:pt x="1568" y="7172"/>
                      <a:pt x="1" y="10908"/>
                      <a:pt x="1" y="14844"/>
                    </a:cubicBezTo>
                    <a:cubicBezTo>
                      <a:pt x="1" y="18814"/>
                      <a:pt x="1568" y="22550"/>
                      <a:pt x="4370" y="25352"/>
                    </a:cubicBezTo>
                    <a:cubicBezTo>
                      <a:pt x="7172" y="28154"/>
                      <a:pt x="10908" y="29721"/>
                      <a:pt x="14878" y="29721"/>
                    </a:cubicBezTo>
                    <a:cubicBezTo>
                      <a:pt x="18814" y="29721"/>
                      <a:pt x="22550" y="28154"/>
                      <a:pt x="25352" y="25352"/>
                    </a:cubicBezTo>
                    <a:cubicBezTo>
                      <a:pt x="28154" y="22550"/>
                      <a:pt x="29722" y="18814"/>
                      <a:pt x="29722" y="14844"/>
                    </a:cubicBezTo>
                    <a:cubicBezTo>
                      <a:pt x="29722" y="10875"/>
                      <a:pt x="28154" y="7172"/>
                      <a:pt x="25352" y="4370"/>
                    </a:cubicBezTo>
                    <a:cubicBezTo>
                      <a:pt x="22550" y="1568"/>
                      <a:pt x="18814" y="0"/>
                      <a:pt x="14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2885425" y="2615053"/>
                <a:ext cx="820698" cy="820573"/>
              </a:xfrm>
              <a:custGeom>
                <a:avLst/>
                <a:gdLst/>
                <a:ahLst/>
                <a:cxnLst/>
                <a:rect l="l" t="t" r="r" b="b"/>
                <a:pathLst>
                  <a:path w="49936" h="49936" extrusionOk="0">
                    <a:moveTo>
                      <a:pt x="24952" y="0"/>
                    </a:moveTo>
                    <a:cubicBezTo>
                      <a:pt x="11208" y="0"/>
                      <a:pt x="0" y="11208"/>
                      <a:pt x="0" y="24951"/>
                    </a:cubicBezTo>
                    <a:cubicBezTo>
                      <a:pt x="0" y="31623"/>
                      <a:pt x="2602" y="37894"/>
                      <a:pt x="7306" y="42631"/>
                    </a:cubicBezTo>
                    <a:cubicBezTo>
                      <a:pt x="12009" y="47334"/>
                      <a:pt x="18280" y="49936"/>
                      <a:pt x="24952" y="49936"/>
                    </a:cubicBezTo>
                    <a:cubicBezTo>
                      <a:pt x="38728" y="49936"/>
                      <a:pt x="49936" y="38728"/>
                      <a:pt x="49936" y="24951"/>
                    </a:cubicBezTo>
                    <a:cubicBezTo>
                      <a:pt x="49936" y="11208"/>
                      <a:pt x="38728" y="0"/>
                      <a:pt x="24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2985721" y="2715890"/>
                <a:ext cx="624990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28" h="38028" extrusionOk="0">
                    <a:moveTo>
                      <a:pt x="19014" y="1"/>
                    </a:moveTo>
                    <a:cubicBezTo>
                      <a:pt x="8507" y="1"/>
                      <a:pt x="1" y="8507"/>
                      <a:pt x="1" y="19014"/>
                    </a:cubicBezTo>
                    <a:cubicBezTo>
                      <a:pt x="1" y="29522"/>
                      <a:pt x="8507" y="38028"/>
                      <a:pt x="19014" y="38028"/>
                    </a:cubicBezTo>
                    <a:cubicBezTo>
                      <a:pt x="29522" y="38028"/>
                      <a:pt x="38028" y="29522"/>
                      <a:pt x="38028" y="19014"/>
                    </a:cubicBezTo>
                    <a:cubicBezTo>
                      <a:pt x="38028" y="8507"/>
                      <a:pt x="29522" y="1"/>
                      <a:pt x="190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3080544" y="2810713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3" y="1"/>
                    </a:moveTo>
                    <a:cubicBezTo>
                      <a:pt x="9707" y="1"/>
                      <a:pt x="6372" y="1402"/>
                      <a:pt x="3870" y="3903"/>
                    </a:cubicBezTo>
                    <a:cubicBezTo>
                      <a:pt x="1368" y="6405"/>
                      <a:pt x="1" y="9708"/>
                      <a:pt x="1" y="13243"/>
                    </a:cubicBezTo>
                    <a:cubicBezTo>
                      <a:pt x="1" y="16779"/>
                      <a:pt x="1368" y="20115"/>
                      <a:pt x="3870" y="22617"/>
                    </a:cubicBezTo>
                    <a:cubicBezTo>
                      <a:pt x="6372" y="25119"/>
                      <a:pt x="9707" y="26486"/>
                      <a:pt x="13243" y="26486"/>
                    </a:cubicBezTo>
                    <a:cubicBezTo>
                      <a:pt x="20549" y="26486"/>
                      <a:pt x="26486" y="20549"/>
                      <a:pt x="26486" y="13243"/>
                    </a:cubicBezTo>
                    <a:cubicBezTo>
                      <a:pt x="26486" y="5972"/>
                      <a:pt x="20549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3054238" y="2784407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4" y="3203"/>
                    </a:moveTo>
                    <a:cubicBezTo>
                      <a:pt x="21249" y="3203"/>
                      <a:pt x="26486" y="8440"/>
                      <a:pt x="26486" y="14844"/>
                    </a:cubicBezTo>
                    <a:cubicBezTo>
                      <a:pt x="26486" y="21282"/>
                      <a:pt x="21249" y="26486"/>
                      <a:pt x="14844" y="26486"/>
                    </a:cubicBezTo>
                    <a:cubicBezTo>
                      <a:pt x="11742" y="26486"/>
                      <a:pt x="8807" y="25285"/>
                      <a:pt x="6605" y="23084"/>
                    </a:cubicBezTo>
                    <a:cubicBezTo>
                      <a:pt x="4404" y="20882"/>
                      <a:pt x="3203" y="17980"/>
                      <a:pt x="3203" y="14844"/>
                    </a:cubicBezTo>
                    <a:cubicBezTo>
                      <a:pt x="3203" y="11742"/>
                      <a:pt x="4404" y="8807"/>
                      <a:pt x="6605" y="6639"/>
                    </a:cubicBezTo>
                    <a:cubicBezTo>
                      <a:pt x="8807" y="4437"/>
                      <a:pt x="11742" y="3203"/>
                      <a:pt x="14844" y="3203"/>
                    </a:cubicBezTo>
                    <a:close/>
                    <a:moveTo>
                      <a:pt x="14844" y="0"/>
                    </a:moveTo>
                    <a:cubicBezTo>
                      <a:pt x="10875" y="0"/>
                      <a:pt x="7139" y="1535"/>
                      <a:pt x="4337" y="4370"/>
                    </a:cubicBezTo>
                    <a:cubicBezTo>
                      <a:pt x="1535" y="7172"/>
                      <a:pt x="0" y="10875"/>
                      <a:pt x="0" y="14844"/>
                    </a:cubicBezTo>
                    <a:cubicBezTo>
                      <a:pt x="0" y="18814"/>
                      <a:pt x="1535" y="22550"/>
                      <a:pt x="4337" y="25352"/>
                    </a:cubicBezTo>
                    <a:cubicBezTo>
                      <a:pt x="7139" y="28154"/>
                      <a:pt x="10875" y="29688"/>
                      <a:pt x="14844" y="29688"/>
                    </a:cubicBezTo>
                    <a:cubicBezTo>
                      <a:pt x="23017" y="29688"/>
                      <a:pt x="29688" y="23050"/>
                      <a:pt x="29688" y="14844"/>
                    </a:cubicBezTo>
                    <a:cubicBezTo>
                      <a:pt x="29688" y="6672"/>
                      <a:pt x="23017" y="0"/>
                      <a:pt x="148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3254287" y="1717269"/>
                <a:ext cx="820715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37" extrusionOk="0">
                    <a:moveTo>
                      <a:pt x="24985" y="1"/>
                    </a:moveTo>
                    <a:cubicBezTo>
                      <a:pt x="18314" y="1"/>
                      <a:pt x="12043" y="2603"/>
                      <a:pt x="7339" y="7340"/>
                    </a:cubicBezTo>
                    <a:cubicBezTo>
                      <a:pt x="2603" y="12043"/>
                      <a:pt x="1" y="18314"/>
                      <a:pt x="1" y="24986"/>
                    </a:cubicBezTo>
                    <a:cubicBezTo>
                      <a:pt x="1" y="31657"/>
                      <a:pt x="2603" y="37928"/>
                      <a:pt x="7339" y="42632"/>
                    </a:cubicBezTo>
                    <a:cubicBezTo>
                      <a:pt x="12043" y="47335"/>
                      <a:pt x="18314" y="49937"/>
                      <a:pt x="24985" y="49937"/>
                    </a:cubicBezTo>
                    <a:cubicBezTo>
                      <a:pt x="31657" y="49937"/>
                      <a:pt x="37928" y="47335"/>
                      <a:pt x="42631" y="42632"/>
                    </a:cubicBezTo>
                    <a:cubicBezTo>
                      <a:pt x="47335" y="37928"/>
                      <a:pt x="49936" y="31657"/>
                      <a:pt x="49936" y="24986"/>
                    </a:cubicBezTo>
                    <a:cubicBezTo>
                      <a:pt x="49936" y="18314"/>
                      <a:pt x="47335" y="12043"/>
                      <a:pt x="42631" y="7340"/>
                    </a:cubicBezTo>
                    <a:cubicBezTo>
                      <a:pt x="37928" y="2603"/>
                      <a:pt x="31657" y="1"/>
                      <a:pt x="24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3323905" y="1818401"/>
                <a:ext cx="686391" cy="625306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53" extrusionOk="0">
                    <a:moveTo>
                      <a:pt x="20894" y="0"/>
                    </a:moveTo>
                    <a:cubicBezTo>
                      <a:pt x="16028" y="0"/>
                      <a:pt x="11158" y="1852"/>
                      <a:pt x="7439" y="5554"/>
                    </a:cubicBezTo>
                    <a:cubicBezTo>
                      <a:pt x="0" y="12993"/>
                      <a:pt x="0" y="25035"/>
                      <a:pt x="7439" y="32474"/>
                    </a:cubicBezTo>
                    <a:cubicBezTo>
                      <a:pt x="11158" y="36193"/>
                      <a:pt x="16028" y="38053"/>
                      <a:pt x="20894" y="38053"/>
                    </a:cubicBezTo>
                    <a:cubicBezTo>
                      <a:pt x="25760" y="38053"/>
                      <a:pt x="30622" y="36193"/>
                      <a:pt x="34325" y="32474"/>
                    </a:cubicBezTo>
                    <a:cubicBezTo>
                      <a:pt x="41763" y="25035"/>
                      <a:pt x="41763" y="12993"/>
                      <a:pt x="34325" y="5554"/>
                    </a:cubicBezTo>
                    <a:cubicBezTo>
                      <a:pt x="30622" y="1852"/>
                      <a:pt x="25760" y="0"/>
                      <a:pt x="20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3449406" y="1913487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4" y="1"/>
                    </a:moveTo>
                    <a:cubicBezTo>
                      <a:pt x="9708" y="1"/>
                      <a:pt x="6372" y="1369"/>
                      <a:pt x="3870" y="3870"/>
                    </a:cubicBezTo>
                    <a:cubicBezTo>
                      <a:pt x="1369" y="6372"/>
                      <a:pt x="1" y="9708"/>
                      <a:pt x="1" y="13244"/>
                    </a:cubicBezTo>
                    <a:cubicBezTo>
                      <a:pt x="1" y="16780"/>
                      <a:pt x="1369" y="20082"/>
                      <a:pt x="3870" y="22584"/>
                    </a:cubicBezTo>
                    <a:cubicBezTo>
                      <a:pt x="6372" y="25085"/>
                      <a:pt x="9708" y="26487"/>
                      <a:pt x="13244" y="26487"/>
                    </a:cubicBezTo>
                    <a:cubicBezTo>
                      <a:pt x="16780" y="26487"/>
                      <a:pt x="20115" y="25085"/>
                      <a:pt x="22617" y="22584"/>
                    </a:cubicBezTo>
                    <a:cubicBezTo>
                      <a:pt x="25119" y="20082"/>
                      <a:pt x="26486" y="16780"/>
                      <a:pt x="26486" y="13244"/>
                    </a:cubicBezTo>
                    <a:cubicBezTo>
                      <a:pt x="26486" y="9708"/>
                      <a:pt x="25119" y="6372"/>
                      <a:pt x="22617" y="3870"/>
                    </a:cubicBezTo>
                    <a:cubicBezTo>
                      <a:pt x="20115" y="1369"/>
                      <a:pt x="16780" y="1"/>
                      <a:pt x="13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3423100" y="1887181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5" y="3203"/>
                    </a:moveTo>
                    <a:cubicBezTo>
                      <a:pt x="17947" y="3203"/>
                      <a:pt x="20882" y="4404"/>
                      <a:pt x="23084" y="6605"/>
                    </a:cubicBezTo>
                    <a:cubicBezTo>
                      <a:pt x="25285" y="8807"/>
                      <a:pt x="26486" y="11709"/>
                      <a:pt x="26486" y="14845"/>
                    </a:cubicBezTo>
                    <a:cubicBezTo>
                      <a:pt x="26486" y="17947"/>
                      <a:pt x="25285" y="20882"/>
                      <a:pt x="23084" y="23051"/>
                    </a:cubicBezTo>
                    <a:cubicBezTo>
                      <a:pt x="20882" y="25252"/>
                      <a:pt x="17947" y="26486"/>
                      <a:pt x="14845" y="26486"/>
                    </a:cubicBezTo>
                    <a:cubicBezTo>
                      <a:pt x="11742" y="26486"/>
                      <a:pt x="8807" y="25252"/>
                      <a:pt x="6605" y="23051"/>
                    </a:cubicBezTo>
                    <a:cubicBezTo>
                      <a:pt x="4437" y="20882"/>
                      <a:pt x="3203" y="17947"/>
                      <a:pt x="3203" y="14845"/>
                    </a:cubicBezTo>
                    <a:cubicBezTo>
                      <a:pt x="3203" y="11709"/>
                      <a:pt x="4404" y="8807"/>
                      <a:pt x="6605" y="6605"/>
                    </a:cubicBezTo>
                    <a:cubicBezTo>
                      <a:pt x="8807" y="4404"/>
                      <a:pt x="11742" y="3203"/>
                      <a:pt x="14845" y="3203"/>
                    </a:cubicBezTo>
                    <a:close/>
                    <a:moveTo>
                      <a:pt x="14845" y="1"/>
                    </a:moveTo>
                    <a:cubicBezTo>
                      <a:pt x="10875" y="1"/>
                      <a:pt x="7173" y="1535"/>
                      <a:pt x="4337" y="4337"/>
                    </a:cubicBezTo>
                    <a:cubicBezTo>
                      <a:pt x="1535" y="7139"/>
                      <a:pt x="1" y="10875"/>
                      <a:pt x="1" y="14845"/>
                    </a:cubicBezTo>
                    <a:cubicBezTo>
                      <a:pt x="1" y="18814"/>
                      <a:pt x="1535" y="22517"/>
                      <a:pt x="4337" y="25319"/>
                    </a:cubicBezTo>
                    <a:cubicBezTo>
                      <a:pt x="7173" y="28154"/>
                      <a:pt x="10875" y="29689"/>
                      <a:pt x="14845" y="29689"/>
                    </a:cubicBezTo>
                    <a:cubicBezTo>
                      <a:pt x="18814" y="29689"/>
                      <a:pt x="22550" y="28154"/>
                      <a:pt x="25352" y="25319"/>
                    </a:cubicBezTo>
                    <a:cubicBezTo>
                      <a:pt x="28154" y="22517"/>
                      <a:pt x="29689" y="18814"/>
                      <a:pt x="29689" y="14845"/>
                    </a:cubicBezTo>
                    <a:cubicBezTo>
                      <a:pt x="29689" y="10875"/>
                      <a:pt x="28154" y="7139"/>
                      <a:pt x="25352" y="4337"/>
                    </a:cubicBezTo>
                    <a:cubicBezTo>
                      <a:pt x="22550" y="1535"/>
                      <a:pt x="18814" y="1"/>
                      <a:pt x="14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4150422" y="1344024"/>
                <a:ext cx="820156" cy="820031"/>
              </a:xfrm>
              <a:custGeom>
                <a:avLst/>
                <a:gdLst/>
                <a:ahLst/>
                <a:cxnLst/>
                <a:rect l="l" t="t" r="r" b="b"/>
                <a:pathLst>
                  <a:path w="49903" h="49903" extrusionOk="0">
                    <a:moveTo>
                      <a:pt x="24952" y="1"/>
                    </a:moveTo>
                    <a:cubicBezTo>
                      <a:pt x="11175" y="1"/>
                      <a:pt x="1" y="11175"/>
                      <a:pt x="1" y="24952"/>
                    </a:cubicBezTo>
                    <a:cubicBezTo>
                      <a:pt x="1" y="38728"/>
                      <a:pt x="11175" y="49903"/>
                      <a:pt x="24952" y="49903"/>
                    </a:cubicBezTo>
                    <a:cubicBezTo>
                      <a:pt x="38728" y="49903"/>
                      <a:pt x="49903" y="38728"/>
                      <a:pt x="49903" y="24952"/>
                    </a:cubicBezTo>
                    <a:cubicBezTo>
                      <a:pt x="49903" y="11175"/>
                      <a:pt x="38728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4250175" y="1444877"/>
                <a:ext cx="625549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62" h="38028" extrusionOk="0">
                    <a:moveTo>
                      <a:pt x="19014" y="0"/>
                    </a:moveTo>
                    <a:cubicBezTo>
                      <a:pt x="8540" y="0"/>
                      <a:pt x="1" y="8507"/>
                      <a:pt x="1" y="19014"/>
                    </a:cubicBezTo>
                    <a:cubicBezTo>
                      <a:pt x="1" y="29522"/>
                      <a:pt x="8507" y="38028"/>
                      <a:pt x="19014" y="38028"/>
                    </a:cubicBezTo>
                    <a:cubicBezTo>
                      <a:pt x="29522" y="38028"/>
                      <a:pt x="38061" y="29522"/>
                      <a:pt x="38061" y="19014"/>
                    </a:cubicBezTo>
                    <a:cubicBezTo>
                      <a:pt x="38061" y="8507"/>
                      <a:pt x="29522" y="0"/>
                      <a:pt x="19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4344998" y="1539700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486"/>
                      <a:pt x="13243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5938"/>
                      <a:pt x="20549" y="0"/>
                      <a:pt x="132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133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4318692" y="1513394"/>
                <a:ext cx="488481" cy="487848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9688" extrusionOk="0">
                    <a:moveTo>
                      <a:pt x="14844" y="3202"/>
                    </a:moveTo>
                    <a:cubicBezTo>
                      <a:pt x="21282" y="3202"/>
                      <a:pt x="26486" y="8406"/>
                      <a:pt x="26486" y="14844"/>
                    </a:cubicBezTo>
                    <a:cubicBezTo>
                      <a:pt x="26486" y="21249"/>
                      <a:pt x="21282" y="26486"/>
                      <a:pt x="14844" y="26486"/>
                    </a:cubicBezTo>
                    <a:cubicBezTo>
                      <a:pt x="8440" y="26486"/>
                      <a:pt x="3203" y="21249"/>
                      <a:pt x="3203" y="14844"/>
                    </a:cubicBezTo>
                    <a:cubicBezTo>
                      <a:pt x="3203" y="8406"/>
                      <a:pt x="8440" y="3202"/>
                      <a:pt x="14844" y="3202"/>
                    </a:cubicBezTo>
                    <a:close/>
                    <a:moveTo>
                      <a:pt x="14844" y="0"/>
                    </a:moveTo>
                    <a:cubicBezTo>
                      <a:pt x="6672" y="0"/>
                      <a:pt x="0" y="6638"/>
                      <a:pt x="0" y="14844"/>
                    </a:cubicBezTo>
                    <a:cubicBezTo>
                      <a:pt x="0" y="23017"/>
                      <a:pt x="6672" y="29688"/>
                      <a:pt x="14844" y="29688"/>
                    </a:cubicBezTo>
                    <a:cubicBezTo>
                      <a:pt x="23050" y="29688"/>
                      <a:pt x="29722" y="23017"/>
                      <a:pt x="29688" y="14844"/>
                    </a:cubicBezTo>
                    <a:cubicBezTo>
                      <a:pt x="29688" y="6672"/>
                      <a:pt x="23050" y="0"/>
                      <a:pt x="148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3784846" y="2249466"/>
                <a:ext cx="1562459" cy="1561679"/>
              </a:xfrm>
              <a:custGeom>
                <a:avLst/>
                <a:gdLst/>
                <a:ahLst/>
                <a:cxnLst/>
                <a:rect l="l" t="t" r="r" b="b"/>
                <a:pathLst>
                  <a:path w="95069" h="95036" extrusionOk="0">
                    <a:moveTo>
                      <a:pt x="47534" y="5805"/>
                    </a:moveTo>
                    <a:cubicBezTo>
                      <a:pt x="70551" y="5805"/>
                      <a:pt x="89264" y="24518"/>
                      <a:pt x="89264" y="47502"/>
                    </a:cubicBezTo>
                    <a:cubicBezTo>
                      <a:pt x="89264" y="70518"/>
                      <a:pt x="70551" y="89231"/>
                      <a:pt x="47534" y="89231"/>
                    </a:cubicBezTo>
                    <a:cubicBezTo>
                      <a:pt x="24551" y="89231"/>
                      <a:pt x="5838" y="70518"/>
                      <a:pt x="5838" y="47502"/>
                    </a:cubicBezTo>
                    <a:cubicBezTo>
                      <a:pt x="5838" y="24518"/>
                      <a:pt x="24551" y="5805"/>
                      <a:pt x="47534" y="5805"/>
                    </a:cubicBezTo>
                    <a:close/>
                    <a:moveTo>
                      <a:pt x="47534" y="1"/>
                    </a:moveTo>
                    <a:cubicBezTo>
                      <a:pt x="21349" y="1"/>
                      <a:pt x="0" y="21316"/>
                      <a:pt x="0" y="47502"/>
                    </a:cubicBezTo>
                    <a:cubicBezTo>
                      <a:pt x="0" y="73720"/>
                      <a:pt x="21349" y="95036"/>
                      <a:pt x="47534" y="95036"/>
                    </a:cubicBezTo>
                    <a:cubicBezTo>
                      <a:pt x="73753" y="95036"/>
                      <a:pt x="95068" y="73720"/>
                      <a:pt x="95068" y="47502"/>
                    </a:cubicBezTo>
                    <a:cubicBezTo>
                      <a:pt x="95068" y="21316"/>
                      <a:pt x="73753" y="1"/>
                      <a:pt x="475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4558750" y="3020092"/>
                <a:ext cx="7149" cy="658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1" extrusionOk="0">
                    <a:moveTo>
                      <a:pt x="434" y="0"/>
                    </a:moveTo>
                    <a:lnTo>
                      <a:pt x="1" y="167"/>
                    </a:lnTo>
                    <a:lnTo>
                      <a:pt x="68" y="334"/>
                    </a:lnTo>
                    <a:lnTo>
                      <a:pt x="234" y="400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4293471" y="2310309"/>
                <a:ext cx="550441" cy="712595"/>
              </a:xfrm>
              <a:custGeom>
                <a:avLst/>
                <a:gdLst/>
                <a:ahLst/>
                <a:cxnLst/>
                <a:rect l="l" t="t" r="r" b="b"/>
                <a:pathLst>
                  <a:path w="33492" h="43365" extrusionOk="0">
                    <a:moveTo>
                      <a:pt x="16579" y="0"/>
                    </a:moveTo>
                    <a:cubicBezTo>
                      <a:pt x="10709" y="0"/>
                      <a:pt x="5105" y="1168"/>
                      <a:pt x="1" y="3270"/>
                    </a:cubicBezTo>
                    <a:lnTo>
                      <a:pt x="16146" y="43365"/>
                    </a:lnTo>
                    <a:lnTo>
                      <a:pt x="16579" y="43198"/>
                    </a:lnTo>
                    <a:lnTo>
                      <a:pt x="33492" y="3403"/>
                    </a:lnTo>
                    <a:cubicBezTo>
                      <a:pt x="28288" y="1201"/>
                      <a:pt x="22584" y="0"/>
                      <a:pt x="165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4565882" y="2366207"/>
                <a:ext cx="664467" cy="653948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39796" extrusionOk="0">
                    <a:moveTo>
                      <a:pt x="16913" y="1"/>
                    </a:moveTo>
                    <a:lnTo>
                      <a:pt x="0" y="39796"/>
                    </a:lnTo>
                    <a:lnTo>
                      <a:pt x="0" y="39796"/>
                    </a:lnTo>
                    <a:lnTo>
                      <a:pt x="40429" y="23484"/>
                    </a:lnTo>
                    <a:cubicBezTo>
                      <a:pt x="35993" y="12910"/>
                      <a:pt x="27520" y="4437"/>
                      <a:pt x="16913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4556023" y="3022819"/>
                <a:ext cx="3846" cy="2761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8" extrusionOk="0">
                    <a:moveTo>
                      <a:pt x="167" y="1"/>
                    </a:moveTo>
                    <a:lnTo>
                      <a:pt x="0" y="68"/>
                    </a:lnTo>
                    <a:lnTo>
                      <a:pt x="234" y="16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3904333" y="2364022"/>
                <a:ext cx="654590" cy="659978"/>
              </a:xfrm>
              <a:custGeom>
                <a:avLst/>
                <a:gdLst/>
                <a:ahLst/>
                <a:cxnLst/>
                <a:rect l="l" t="t" r="r" b="b"/>
                <a:pathLst>
                  <a:path w="39829" h="40163" extrusionOk="0">
                    <a:moveTo>
                      <a:pt x="23684" y="1"/>
                    </a:moveTo>
                    <a:cubicBezTo>
                      <a:pt x="13043" y="4337"/>
                      <a:pt x="4504" y="12743"/>
                      <a:pt x="0" y="23284"/>
                    </a:cubicBezTo>
                    <a:lnTo>
                      <a:pt x="39662" y="40163"/>
                    </a:lnTo>
                    <a:lnTo>
                      <a:pt x="39829" y="40096"/>
                    </a:lnTo>
                    <a:lnTo>
                      <a:pt x="236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4559851" y="3025563"/>
                <a:ext cx="2761" cy="440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68" extrusionOk="0">
                    <a:moveTo>
                      <a:pt x="1" y="1"/>
                    </a:moveTo>
                    <a:lnTo>
                      <a:pt x="101" y="268"/>
                    </a:lnTo>
                    <a:lnTo>
                      <a:pt x="167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4561494" y="3027206"/>
                <a:ext cx="667754" cy="672040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40897" extrusionOk="0">
                    <a:moveTo>
                      <a:pt x="67" y="1"/>
                    </a:moveTo>
                    <a:lnTo>
                      <a:pt x="1" y="168"/>
                    </a:lnTo>
                    <a:lnTo>
                      <a:pt x="16412" y="40897"/>
                    </a:lnTo>
                    <a:cubicBezTo>
                      <a:pt x="27320" y="36560"/>
                      <a:pt x="36060" y="28021"/>
                      <a:pt x="40630" y="17246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3846233" y="2746583"/>
                <a:ext cx="709959" cy="543784"/>
              </a:xfrm>
              <a:custGeom>
                <a:avLst/>
                <a:gdLst/>
                <a:ahLst/>
                <a:cxnLst/>
                <a:rect l="l" t="t" r="r" b="b"/>
                <a:pathLst>
                  <a:path w="43198" h="33092" extrusionOk="0">
                    <a:moveTo>
                      <a:pt x="3536" y="1"/>
                    </a:moveTo>
                    <a:cubicBezTo>
                      <a:pt x="1268" y="5305"/>
                      <a:pt x="0" y="11142"/>
                      <a:pt x="0" y="17247"/>
                    </a:cubicBezTo>
                    <a:cubicBezTo>
                      <a:pt x="0" y="22851"/>
                      <a:pt x="1068" y="28188"/>
                      <a:pt x="2969" y="33091"/>
                    </a:cubicBezTo>
                    <a:lnTo>
                      <a:pt x="43198" y="16880"/>
                    </a:lnTo>
                    <a:lnTo>
                      <a:pt x="3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4562595" y="2752071"/>
                <a:ext cx="723124" cy="558574"/>
              </a:xfrm>
              <a:custGeom>
                <a:avLst/>
                <a:gdLst/>
                <a:ahLst/>
                <a:cxnLst/>
                <a:rect l="l" t="t" r="r" b="b"/>
                <a:pathLst>
                  <a:path w="43999" h="33992" extrusionOk="0">
                    <a:moveTo>
                      <a:pt x="40629" y="0"/>
                    </a:moveTo>
                    <a:lnTo>
                      <a:pt x="200" y="16312"/>
                    </a:lnTo>
                    <a:lnTo>
                      <a:pt x="0" y="16712"/>
                    </a:lnTo>
                    <a:lnTo>
                      <a:pt x="40563" y="33991"/>
                    </a:lnTo>
                    <a:cubicBezTo>
                      <a:pt x="42798" y="28721"/>
                      <a:pt x="43998" y="22984"/>
                      <a:pt x="43998" y="16913"/>
                    </a:cubicBezTo>
                    <a:cubicBezTo>
                      <a:pt x="43998" y="10942"/>
                      <a:pt x="42798" y="5204"/>
                      <a:pt x="406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3895017" y="3023920"/>
                <a:ext cx="666653" cy="667110"/>
              </a:xfrm>
              <a:custGeom>
                <a:avLst/>
                <a:gdLst/>
                <a:ahLst/>
                <a:cxnLst/>
                <a:rect l="l" t="t" r="r" b="b"/>
                <a:pathLst>
                  <a:path w="40563" h="40597" extrusionOk="0">
                    <a:moveTo>
                      <a:pt x="40229" y="1"/>
                    </a:moveTo>
                    <a:lnTo>
                      <a:pt x="0" y="16212"/>
                    </a:lnTo>
                    <a:cubicBezTo>
                      <a:pt x="4237" y="27153"/>
                      <a:pt x="12743" y="35960"/>
                      <a:pt x="23450" y="40596"/>
                    </a:cubicBezTo>
                    <a:lnTo>
                      <a:pt x="40563" y="368"/>
                    </a:lnTo>
                    <a:lnTo>
                      <a:pt x="40463" y="101"/>
                    </a:lnTo>
                    <a:lnTo>
                      <a:pt x="40229" y="1"/>
                    </a:ln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4280326" y="3029950"/>
                <a:ext cx="550983" cy="719727"/>
              </a:xfrm>
              <a:custGeom>
                <a:avLst/>
                <a:gdLst/>
                <a:ahLst/>
                <a:cxnLst/>
                <a:rect l="l" t="t" r="r" b="b"/>
                <a:pathLst>
                  <a:path w="33525" h="43799" extrusionOk="0">
                    <a:moveTo>
                      <a:pt x="17113" y="1"/>
                    </a:moveTo>
                    <a:lnTo>
                      <a:pt x="0" y="40229"/>
                    </a:lnTo>
                    <a:cubicBezTo>
                      <a:pt x="5337" y="42531"/>
                      <a:pt x="11208" y="43799"/>
                      <a:pt x="17379" y="43799"/>
                    </a:cubicBezTo>
                    <a:cubicBezTo>
                      <a:pt x="23084" y="43799"/>
                      <a:pt x="28554" y="42698"/>
                      <a:pt x="33524" y="40730"/>
                    </a:cubicBezTo>
                    <a:lnTo>
                      <a:pt x="17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3971191" y="2435267"/>
                <a:ext cx="1190223" cy="1190042"/>
              </a:xfrm>
              <a:custGeom>
                <a:avLst/>
                <a:gdLst/>
                <a:ahLst/>
                <a:cxnLst/>
                <a:rect l="l" t="t" r="r" b="b"/>
                <a:pathLst>
                  <a:path w="72420" h="72420" extrusionOk="0">
                    <a:moveTo>
                      <a:pt x="36193" y="1"/>
                    </a:moveTo>
                    <a:cubicBezTo>
                      <a:pt x="16212" y="1"/>
                      <a:pt x="1" y="16213"/>
                      <a:pt x="1" y="36194"/>
                    </a:cubicBezTo>
                    <a:cubicBezTo>
                      <a:pt x="1" y="56208"/>
                      <a:pt x="16212" y="72419"/>
                      <a:pt x="36193" y="72419"/>
                    </a:cubicBezTo>
                    <a:cubicBezTo>
                      <a:pt x="56208" y="72419"/>
                      <a:pt x="72419" y="56208"/>
                      <a:pt x="72419" y="36194"/>
                    </a:cubicBezTo>
                    <a:cubicBezTo>
                      <a:pt x="72419" y="16213"/>
                      <a:pt x="56208" y="1"/>
                      <a:pt x="36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3945986" y="2410062"/>
                <a:ext cx="1240645" cy="1240457"/>
              </a:xfrm>
              <a:custGeom>
                <a:avLst/>
                <a:gdLst/>
                <a:ahLst/>
                <a:cxnLst/>
                <a:rect l="l" t="t" r="r" b="b"/>
                <a:pathLst>
                  <a:path w="75488" h="75488" extrusionOk="0">
                    <a:moveTo>
                      <a:pt x="37727" y="3703"/>
                    </a:moveTo>
                    <a:cubicBezTo>
                      <a:pt x="56508" y="3703"/>
                      <a:pt x="71752" y="18981"/>
                      <a:pt x="71752" y="37728"/>
                    </a:cubicBezTo>
                    <a:cubicBezTo>
                      <a:pt x="71752" y="56508"/>
                      <a:pt x="56508" y="71752"/>
                      <a:pt x="37727" y="71752"/>
                    </a:cubicBezTo>
                    <a:cubicBezTo>
                      <a:pt x="18981" y="71752"/>
                      <a:pt x="3736" y="56508"/>
                      <a:pt x="3736" y="37728"/>
                    </a:cubicBezTo>
                    <a:cubicBezTo>
                      <a:pt x="3736" y="18981"/>
                      <a:pt x="18981" y="3703"/>
                      <a:pt x="37727" y="3703"/>
                    </a:cubicBezTo>
                    <a:close/>
                    <a:moveTo>
                      <a:pt x="37727" y="1"/>
                    </a:moveTo>
                    <a:cubicBezTo>
                      <a:pt x="16913" y="1"/>
                      <a:pt x="0" y="16913"/>
                      <a:pt x="0" y="37728"/>
                    </a:cubicBezTo>
                    <a:cubicBezTo>
                      <a:pt x="0" y="58542"/>
                      <a:pt x="16913" y="75488"/>
                      <a:pt x="37727" y="75488"/>
                    </a:cubicBezTo>
                    <a:cubicBezTo>
                      <a:pt x="58542" y="75488"/>
                      <a:pt x="75488" y="58542"/>
                      <a:pt x="75488" y="37728"/>
                    </a:cubicBezTo>
                    <a:cubicBezTo>
                      <a:pt x="75488" y="16913"/>
                      <a:pt x="58542" y="1"/>
                      <a:pt x="37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4351571" y="4075712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4" y="0"/>
                    </a:moveTo>
                    <a:cubicBezTo>
                      <a:pt x="5938" y="0"/>
                      <a:pt x="1" y="5938"/>
                      <a:pt x="1" y="13243"/>
                    </a:cubicBezTo>
                    <a:cubicBezTo>
                      <a:pt x="1" y="16779"/>
                      <a:pt x="1368" y="20114"/>
                      <a:pt x="3870" y="22616"/>
                    </a:cubicBezTo>
                    <a:cubicBezTo>
                      <a:pt x="6372" y="25118"/>
                      <a:pt x="9708" y="26486"/>
                      <a:pt x="13244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9707"/>
                      <a:pt x="25119" y="6371"/>
                      <a:pt x="22617" y="3870"/>
                    </a:cubicBezTo>
                    <a:cubicBezTo>
                      <a:pt x="20115" y="1368"/>
                      <a:pt x="16779" y="0"/>
                      <a:pt x="13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 sz="2400" dirty="0"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5226329" y="3701909"/>
                <a:ext cx="456137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7754" h="26486" extrusionOk="0">
                    <a:moveTo>
                      <a:pt x="14511" y="0"/>
                    </a:moveTo>
                    <a:cubicBezTo>
                      <a:pt x="10975" y="0"/>
                      <a:pt x="7673" y="1368"/>
                      <a:pt x="5171" y="3870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8"/>
                      <a:pt x="10975" y="26486"/>
                      <a:pt x="14511" y="26486"/>
                    </a:cubicBezTo>
                    <a:cubicBezTo>
                      <a:pt x="18047" y="26486"/>
                      <a:pt x="21383" y="25118"/>
                      <a:pt x="23885" y="22617"/>
                    </a:cubicBezTo>
                    <a:cubicBezTo>
                      <a:pt x="26386" y="20115"/>
                      <a:pt x="27754" y="16779"/>
                      <a:pt x="27754" y="13243"/>
                    </a:cubicBezTo>
                    <a:cubicBezTo>
                      <a:pt x="27754" y="9707"/>
                      <a:pt x="26386" y="6372"/>
                      <a:pt x="23885" y="3870"/>
                    </a:cubicBezTo>
                    <a:cubicBezTo>
                      <a:pt x="21383" y="1368"/>
                      <a:pt x="18047" y="0"/>
                      <a:pt x="14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 sz="2400" dirty="0"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5221400" y="1908557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4544" y="1"/>
                    </a:moveTo>
                    <a:cubicBezTo>
                      <a:pt x="11008" y="1"/>
                      <a:pt x="7673" y="1402"/>
                      <a:pt x="5171" y="3903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9"/>
                      <a:pt x="11008" y="26486"/>
                      <a:pt x="14544" y="26486"/>
                    </a:cubicBezTo>
                    <a:cubicBezTo>
                      <a:pt x="18080" y="26486"/>
                      <a:pt x="21416" y="25119"/>
                      <a:pt x="23918" y="22617"/>
                    </a:cubicBezTo>
                    <a:cubicBezTo>
                      <a:pt x="26419" y="20115"/>
                      <a:pt x="27787" y="16779"/>
                      <a:pt x="27787" y="13243"/>
                    </a:cubicBezTo>
                    <a:cubicBezTo>
                      <a:pt x="27787" y="9708"/>
                      <a:pt x="26419" y="6372"/>
                      <a:pt x="23918" y="3870"/>
                    </a:cubicBezTo>
                    <a:cubicBezTo>
                      <a:pt x="21416" y="1368"/>
                      <a:pt x="18080" y="1"/>
                      <a:pt x="14544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sz="2400" dirty="0"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3453793" y="3706838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3244" y="1"/>
                    </a:moveTo>
                    <a:cubicBezTo>
                      <a:pt x="9708" y="1"/>
                      <a:pt x="6405" y="1368"/>
                      <a:pt x="3904" y="3870"/>
                    </a:cubicBezTo>
                    <a:cubicBezTo>
                      <a:pt x="1402" y="6372"/>
                      <a:pt x="1" y="9674"/>
                      <a:pt x="1" y="13243"/>
                    </a:cubicBezTo>
                    <a:cubicBezTo>
                      <a:pt x="1" y="16779"/>
                      <a:pt x="1402" y="20082"/>
                      <a:pt x="3904" y="22584"/>
                    </a:cubicBezTo>
                    <a:cubicBezTo>
                      <a:pt x="6405" y="25085"/>
                      <a:pt x="9741" y="26486"/>
                      <a:pt x="13277" y="26486"/>
                    </a:cubicBezTo>
                    <a:cubicBezTo>
                      <a:pt x="16813" y="26486"/>
                      <a:pt x="20115" y="25085"/>
                      <a:pt x="22617" y="22584"/>
                    </a:cubicBezTo>
                    <a:cubicBezTo>
                      <a:pt x="27787" y="17446"/>
                      <a:pt x="27787" y="9040"/>
                      <a:pt x="22617" y="3870"/>
                    </a:cubicBezTo>
                    <a:cubicBezTo>
                      <a:pt x="20115" y="1368"/>
                      <a:pt x="16779" y="1"/>
                      <a:pt x="13244" y="1"/>
                    </a:cubicBez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6</a:t>
                </a:r>
                <a:endParaRPr sz="2400" dirty="0"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3080544" y="2810713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3" y="1"/>
                    </a:moveTo>
                    <a:cubicBezTo>
                      <a:pt x="9707" y="1"/>
                      <a:pt x="6372" y="1402"/>
                      <a:pt x="3870" y="3903"/>
                    </a:cubicBezTo>
                    <a:cubicBezTo>
                      <a:pt x="1368" y="6405"/>
                      <a:pt x="1" y="9708"/>
                      <a:pt x="1" y="13243"/>
                    </a:cubicBezTo>
                    <a:cubicBezTo>
                      <a:pt x="1" y="16779"/>
                      <a:pt x="1368" y="20115"/>
                      <a:pt x="3870" y="22617"/>
                    </a:cubicBezTo>
                    <a:cubicBezTo>
                      <a:pt x="6372" y="25119"/>
                      <a:pt x="9707" y="26486"/>
                      <a:pt x="13243" y="26486"/>
                    </a:cubicBezTo>
                    <a:cubicBezTo>
                      <a:pt x="20549" y="26486"/>
                      <a:pt x="26486" y="20549"/>
                      <a:pt x="26486" y="13243"/>
                    </a:cubicBezTo>
                    <a:cubicBezTo>
                      <a:pt x="26486" y="5972"/>
                      <a:pt x="20549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7</a:t>
                </a:r>
                <a:endParaRPr sz="2400" dirty="0"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3449406" y="1913487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4" y="1"/>
                    </a:moveTo>
                    <a:cubicBezTo>
                      <a:pt x="9708" y="1"/>
                      <a:pt x="6372" y="1369"/>
                      <a:pt x="3870" y="3870"/>
                    </a:cubicBezTo>
                    <a:cubicBezTo>
                      <a:pt x="1369" y="6372"/>
                      <a:pt x="1" y="9708"/>
                      <a:pt x="1" y="13244"/>
                    </a:cubicBezTo>
                    <a:cubicBezTo>
                      <a:pt x="1" y="16780"/>
                      <a:pt x="1369" y="20082"/>
                      <a:pt x="3870" y="22584"/>
                    </a:cubicBezTo>
                    <a:cubicBezTo>
                      <a:pt x="6372" y="25085"/>
                      <a:pt x="9708" y="26487"/>
                      <a:pt x="13244" y="26487"/>
                    </a:cubicBezTo>
                    <a:cubicBezTo>
                      <a:pt x="16780" y="26487"/>
                      <a:pt x="20115" y="25085"/>
                      <a:pt x="22617" y="22584"/>
                    </a:cubicBezTo>
                    <a:cubicBezTo>
                      <a:pt x="25119" y="20082"/>
                      <a:pt x="26486" y="16780"/>
                      <a:pt x="26486" y="13244"/>
                    </a:cubicBezTo>
                    <a:cubicBezTo>
                      <a:pt x="26486" y="9708"/>
                      <a:pt x="25119" y="6372"/>
                      <a:pt x="22617" y="3870"/>
                    </a:cubicBezTo>
                    <a:cubicBezTo>
                      <a:pt x="20115" y="1369"/>
                      <a:pt x="16780" y="1"/>
                      <a:pt x="13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8</a:t>
                </a:r>
                <a:endParaRPr sz="2400" dirty="0"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4344998" y="1539700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486"/>
                      <a:pt x="13243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5938"/>
                      <a:pt x="20549" y="0"/>
                      <a:pt x="13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2133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5616584" y="2804140"/>
                <a:ext cx="435297" cy="435790"/>
              </a:xfrm>
              <a:custGeom>
                <a:avLst/>
                <a:gdLst/>
                <a:ahLst/>
                <a:cxnLst/>
                <a:rect l="l" t="t" r="r" b="b"/>
                <a:pathLst>
                  <a:path w="26486" h="26520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519"/>
                      <a:pt x="13243" y="26519"/>
                    </a:cubicBezTo>
                    <a:cubicBezTo>
                      <a:pt x="16779" y="26486"/>
                      <a:pt x="20114" y="25118"/>
                      <a:pt x="22616" y="22617"/>
                    </a:cubicBezTo>
                    <a:cubicBezTo>
                      <a:pt x="25118" y="20115"/>
                      <a:pt x="26486" y="16779"/>
                      <a:pt x="26486" y="13243"/>
                    </a:cubicBezTo>
                    <a:cubicBezTo>
                      <a:pt x="26486" y="9707"/>
                      <a:pt x="25118" y="6405"/>
                      <a:pt x="22616" y="3903"/>
                    </a:cubicBezTo>
                    <a:cubicBezTo>
                      <a:pt x="20114" y="1401"/>
                      <a:pt x="16779" y="0"/>
                      <a:pt x="13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2133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sz="2400" dirty="0"/>
              </a:p>
            </p:txBody>
          </p:sp>
        </p:grpSp>
      </p:grpSp>
      <p:sp>
        <p:nvSpPr>
          <p:cNvPr id="2104" name="Google Shape;2104;p24"/>
          <p:cNvSpPr txBox="1"/>
          <p:nvPr/>
        </p:nvSpPr>
        <p:spPr>
          <a:xfrm>
            <a:off x="8850397" y="1642288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>
                <a:ea typeface="Roboto"/>
                <a:cs typeface="Roboto"/>
                <a:sym typeface="Roboto"/>
              </a:rPr>
              <a:t>ENFOQUE </a:t>
            </a:r>
            <a:r>
              <a:rPr lang="es-ES" sz="1200" b="1" dirty="0" smtClean="0">
                <a:ea typeface="Roboto"/>
                <a:cs typeface="Roboto"/>
                <a:sym typeface="Roboto"/>
              </a:rPr>
              <a:t>INVESTIGACIÓN </a:t>
            </a:r>
            <a:endParaRPr lang="es-ES" sz="1200" b="1" dirty="0">
              <a:ea typeface="Roboto"/>
              <a:cs typeface="Roboto"/>
              <a:sym typeface="Roboto"/>
            </a:endParaRPr>
          </a:p>
          <a:p>
            <a:pPr algn="ctr"/>
            <a:r>
              <a:rPr lang="es-ES" sz="1200" dirty="0">
                <a:ea typeface="Roboto"/>
                <a:cs typeface="Roboto"/>
                <a:sym typeface="Roboto"/>
              </a:rPr>
              <a:t>Cuali-cuantitativo </a:t>
            </a: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5" name="Google Shape;2105;p24"/>
          <p:cNvSpPr txBox="1"/>
          <p:nvPr/>
        </p:nvSpPr>
        <p:spPr>
          <a:xfrm>
            <a:off x="8850397" y="2413012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TIPO DE INVESTIGACIÓN </a:t>
            </a:r>
          </a:p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DE </a:t>
            </a:r>
            <a:r>
              <a:rPr lang="es-ES" sz="1200" b="1" dirty="0">
                <a:ea typeface="Roboto"/>
                <a:cs typeface="Roboto"/>
                <a:sym typeface="Roboto"/>
              </a:rPr>
              <a:t>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Experiencias en otros países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Investigación documental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Entrevistas a expertos. </a:t>
            </a: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6" name="Google Shape;2106;p24"/>
          <p:cNvSpPr txBox="1"/>
          <p:nvPr/>
        </p:nvSpPr>
        <p:spPr>
          <a:xfrm>
            <a:off x="8690906" y="4937858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POBLACIÓN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ea typeface="Roboto"/>
                <a:cs typeface="Roboto"/>
                <a:sym typeface="Roboto"/>
              </a:rPr>
              <a:t>Oficiales </a:t>
            </a:r>
            <a:r>
              <a:rPr lang="es-ES" sz="1200" dirty="0">
                <a:ea typeface="Roboto"/>
                <a:cs typeface="Roboto"/>
                <a:sym typeface="Roboto"/>
              </a:rPr>
              <a:t>especialistas en Contrainteligencia y Seguridad  (G-2, E-2, COIMC, GIMS)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Docentes y alumnos del CEMA 70 y 71 de la AGE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Oficiales de la I.G.E </a:t>
            </a: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7" name="Google Shape;2107;p24"/>
          <p:cNvSpPr txBox="1"/>
          <p:nvPr/>
        </p:nvSpPr>
        <p:spPr>
          <a:xfrm>
            <a:off x="1887012" y="5120026"/>
            <a:ext cx="2066562" cy="53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C" sz="1200" b="1" dirty="0" smtClean="0">
                <a:ea typeface="Roboto"/>
                <a:cs typeface="Roboto"/>
                <a:sym typeface="Roboto"/>
              </a:rPr>
              <a:t>MUESTRA </a:t>
            </a:r>
          </a:p>
          <a:p>
            <a:pPr algn="ctr">
              <a:lnSpc>
                <a:spcPct val="115000"/>
              </a:lnSpc>
            </a:pPr>
            <a:r>
              <a:rPr lang="es-EC" sz="1200" dirty="0" smtClean="0">
                <a:ea typeface="Roboto"/>
                <a:cs typeface="Roboto"/>
                <a:sym typeface="Roboto"/>
              </a:rPr>
              <a:t>108 </a:t>
            </a:r>
            <a:endParaRPr sz="12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b="1" dirty="0">
              <a:ea typeface="Roboto"/>
              <a:cs typeface="Roboto"/>
              <a:sym typeface="Roboto"/>
            </a:endParaRPr>
          </a:p>
        </p:txBody>
      </p:sp>
      <p:sp>
        <p:nvSpPr>
          <p:cNvPr id="2108" name="Google Shape;2108;p24"/>
          <p:cNvSpPr txBox="1"/>
          <p:nvPr/>
        </p:nvSpPr>
        <p:spPr>
          <a:xfrm>
            <a:off x="1448840" y="5131206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40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9" name="Google Shape;2109;p24"/>
          <p:cNvSpPr txBox="1"/>
          <p:nvPr/>
        </p:nvSpPr>
        <p:spPr>
          <a:xfrm>
            <a:off x="1445474" y="3945591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4000"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0" name="Google Shape;2110;p24"/>
          <p:cNvSpPr txBox="1"/>
          <p:nvPr/>
        </p:nvSpPr>
        <p:spPr>
          <a:xfrm>
            <a:off x="1444206" y="2436812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rgbClr val="5788B3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4000" b="1" dirty="0">
              <a:solidFill>
                <a:srgbClr val="5788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1" name="Google Shape;2111;p24"/>
          <p:cNvSpPr txBox="1"/>
          <p:nvPr/>
        </p:nvSpPr>
        <p:spPr>
          <a:xfrm>
            <a:off x="1405790" y="1587023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40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2" name="Google Shape;2112;p24"/>
          <p:cNvSpPr txBox="1"/>
          <p:nvPr/>
        </p:nvSpPr>
        <p:spPr>
          <a:xfrm>
            <a:off x="11236331" y="1541427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24"/>
          <p:cNvSpPr txBox="1"/>
          <p:nvPr/>
        </p:nvSpPr>
        <p:spPr>
          <a:xfrm>
            <a:off x="11236331" y="2621027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rgbClr val="D5A6B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4000" b="1" dirty="0">
              <a:solidFill>
                <a:srgbClr val="D5A6B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4" name="Google Shape;2114;p24"/>
          <p:cNvSpPr txBox="1"/>
          <p:nvPr/>
        </p:nvSpPr>
        <p:spPr>
          <a:xfrm>
            <a:off x="11236331" y="3599027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40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5" name="Google Shape;2115;p24"/>
          <p:cNvSpPr txBox="1"/>
          <p:nvPr/>
        </p:nvSpPr>
        <p:spPr>
          <a:xfrm>
            <a:off x="11176908" y="5323603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40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INVESTIGACIÓN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Imagen 8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Google Shape;2104;p24"/>
          <p:cNvSpPr txBox="1"/>
          <p:nvPr/>
        </p:nvSpPr>
        <p:spPr>
          <a:xfrm>
            <a:off x="8828308" y="3637948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METODO  INVESTIGACION HIPOTETICO </a:t>
            </a:r>
            <a:r>
              <a:rPr lang="es-ES" sz="1200" b="1" dirty="0">
                <a:ea typeface="Roboto"/>
                <a:cs typeface="Roboto"/>
                <a:sym typeface="Roboto"/>
              </a:rPr>
              <a:t>DEDUCTIVO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Observación.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Construcción de Hipótesis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Deducción.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Contrastación.</a:t>
            </a: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2104;p24"/>
          <p:cNvSpPr txBox="1"/>
          <p:nvPr/>
        </p:nvSpPr>
        <p:spPr>
          <a:xfrm>
            <a:off x="1844504" y="2478391"/>
            <a:ext cx="2505827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INSTRUMENTOS DE RECOLECCION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>
                <a:ea typeface="Roboto"/>
                <a:cs typeface="Roboto"/>
                <a:sym typeface="Roboto"/>
              </a:rPr>
              <a:t>Encuesta online.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>
                <a:ea typeface="Roboto"/>
                <a:cs typeface="Roboto"/>
                <a:sym typeface="Roboto"/>
              </a:rPr>
              <a:t>Entrevistas </a:t>
            </a:r>
            <a:r>
              <a:rPr lang="es-ES" sz="1200" dirty="0">
                <a:ea typeface="Roboto"/>
                <a:cs typeface="Roboto"/>
                <a:sym typeface="Roboto"/>
              </a:rPr>
              <a:t>a expertos.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Análisis documental de fuentes secundarias.</a:t>
            </a: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2104;p24"/>
          <p:cNvSpPr txBox="1"/>
          <p:nvPr/>
        </p:nvSpPr>
        <p:spPr>
          <a:xfrm>
            <a:off x="1936602" y="3730596"/>
            <a:ext cx="2440259" cy="114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>
                <a:ea typeface="Roboto"/>
                <a:cs typeface="Roboto"/>
                <a:sym typeface="Roboto"/>
              </a:rPr>
              <a:t>TÉCNICAS RECOLECCION DATOS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Encuesta online.</a:t>
            </a:r>
          </a:p>
          <a:p>
            <a:r>
              <a:rPr lang="es-ES" sz="1200" b="1" dirty="0" smtClean="0">
                <a:ea typeface="Roboto"/>
                <a:cs typeface="Roboto"/>
                <a:sym typeface="Roboto"/>
              </a:rPr>
              <a:t>Fuentes Primarias:</a:t>
            </a:r>
          </a:p>
          <a:p>
            <a:r>
              <a:rPr lang="es-ES" sz="1200" dirty="0" smtClean="0">
                <a:ea typeface="Roboto"/>
                <a:cs typeface="Roboto"/>
                <a:sym typeface="Roboto"/>
              </a:rPr>
              <a:t>Encuestas </a:t>
            </a:r>
            <a:r>
              <a:rPr lang="es-ES" sz="1200" dirty="0">
                <a:ea typeface="Roboto"/>
                <a:cs typeface="Roboto"/>
                <a:sym typeface="Roboto"/>
              </a:rPr>
              <a:t>y entrevistas </a:t>
            </a:r>
            <a:r>
              <a:rPr lang="es-ES" sz="1200" dirty="0" smtClean="0">
                <a:ea typeface="Roboto"/>
                <a:cs typeface="Roboto"/>
                <a:sym typeface="Roboto"/>
              </a:rPr>
              <a:t>a expertos.</a:t>
            </a:r>
          </a:p>
          <a:p>
            <a:r>
              <a:rPr lang="es-ES" sz="1200" b="1" dirty="0" smtClean="0">
                <a:ea typeface="Roboto"/>
                <a:cs typeface="Roboto"/>
                <a:sym typeface="Roboto"/>
              </a:rPr>
              <a:t>Fuentes Secundarias:</a:t>
            </a:r>
          </a:p>
          <a:p>
            <a:r>
              <a:rPr lang="es-ES" sz="1200" dirty="0" smtClean="0">
                <a:ea typeface="Roboto"/>
                <a:cs typeface="Roboto"/>
                <a:sym typeface="Roboto"/>
              </a:rPr>
              <a:t>Inv</a:t>
            </a:r>
            <a:r>
              <a:rPr lang="es-ES" sz="1200" dirty="0">
                <a:ea typeface="Roboto"/>
                <a:cs typeface="Roboto"/>
                <a:sym typeface="Roboto"/>
              </a:rPr>
              <a:t>. documental y </a:t>
            </a:r>
            <a:r>
              <a:rPr lang="es-ES" sz="1200" dirty="0" smtClean="0">
                <a:ea typeface="Roboto"/>
                <a:cs typeface="Roboto"/>
                <a:sym typeface="Roboto"/>
              </a:rPr>
              <a:t>bibliográfica.</a:t>
            </a:r>
            <a:r>
              <a:rPr lang="es-ES" sz="1200" b="1" dirty="0" smtClean="0">
                <a:ea typeface="Roboto"/>
                <a:cs typeface="Roboto"/>
                <a:sym typeface="Roboto"/>
              </a:rPr>
              <a:t> </a:t>
            </a:r>
            <a:endParaRPr lang="es-ES" sz="1200" b="1" dirty="0"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2104;p24"/>
          <p:cNvSpPr txBox="1"/>
          <p:nvPr/>
        </p:nvSpPr>
        <p:spPr>
          <a:xfrm>
            <a:off x="1868168" y="1268843"/>
            <a:ext cx="2913885" cy="114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1200" b="1" dirty="0" smtClean="0">
                <a:ea typeface="Roboto"/>
                <a:cs typeface="Roboto"/>
                <a:sym typeface="Roboto"/>
              </a:rPr>
              <a:t>ANÁLISIS DE DATOS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>
                <a:ea typeface="Roboto"/>
                <a:cs typeface="Roboto"/>
                <a:sym typeface="Roboto"/>
              </a:rPr>
              <a:t>Aplicación </a:t>
            </a:r>
            <a:r>
              <a:rPr lang="es-ES" sz="1200" dirty="0">
                <a:ea typeface="Roboto"/>
                <a:cs typeface="Roboto"/>
                <a:sym typeface="Roboto"/>
              </a:rPr>
              <a:t>108 encuestas online (formularios de google),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ea typeface="Roboto"/>
                <a:cs typeface="Roboto"/>
                <a:sym typeface="Roboto"/>
              </a:rPr>
              <a:t>Tabulación e interpretación de los datos obtenidos.</a:t>
            </a: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775" y="2436812"/>
            <a:ext cx="1492807" cy="14817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18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5" name="Google Shape;3805;p42"/>
          <p:cNvSpPr/>
          <p:nvPr/>
        </p:nvSpPr>
        <p:spPr>
          <a:xfrm>
            <a:off x="1876700" y="2222500"/>
            <a:ext cx="4657200" cy="878533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Determinar la organización y capacidades que necesitaría la unidad para la gestión de seguridad, a fin de cumplir los objetivos de prevención y neutralización de las acciones al margen de la normativa legar por parte de los miembros </a:t>
            </a:r>
            <a:r>
              <a:rPr lang="es-ES" sz="1400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del Ejercito.</a:t>
            </a:r>
            <a:endParaRPr lang="es-ES" sz="14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3806" name="Google Shape;3806;p42"/>
          <p:cNvSpPr/>
          <p:nvPr/>
        </p:nvSpPr>
        <p:spPr>
          <a:xfrm>
            <a:off x="1876700" y="3702767"/>
            <a:ext cx="4657200" cy="7288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s-ES" sz="1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Analizar los procedimientos de contrainteligencia que permitan definir la misión de la unidad para la gestión de la seguridad, que contribuyan al mejoramiento de la prevención y control dentro </a:t>
            </a:r>
            <a:r>
              <a:rPr lang="es-ES" sz="1400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del Ejército. </a:t>
            </a:r>
            <a:endParaRPr lang="es-ES" sz="12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3807" name="Google Shape;3807;p42"/>
          <p:cNvSpPr/>
          <p:nvPr/>
        </p:nvSpPr>
        <p:spPr>
          <a:xfrm>
            <a:off x="1876700" y="5212835"/>
            <a:ext cx="4657200" cy="7288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/>
            <a:r>
              <a:rPr lang="es-MX" sz="1400" dirty="0">
                <a:cs typeface="Arial" panose="020B0604020202020204" pitchFamily="34" charset="0"/>
              </a:rPr>
              <a:t>Proponer medidas de solución que permitan detectar o neutralizar las acciones de personal militar y/o de servidores públicos involucrados en actos que se contraponen con la reglamentación o normativa legal vigente y que han generado condiciones de inseguridad y desprestigio a la imagen institucional </a:t>
            </a:r>
            <a:r>
              <a:rPr lang="es-MX" sz="1400" dirty="0" smtClean="0">
                <a:cs typeface="Arial" panose="020B0604020202020204" pitchFamily="34" charset="0"/>
              </a:rPr>
              <a:t>del Ejército. </a:t>
            </a:r>
            <a:endParaRPr lang="es-MX" sz="1400" dirty="0">
              <a:cs typeface="Arial" panose="020B0604020202020204" pitchFamily="34" charset="0"/>
            </a:endParaRPr>
          </a:p>
        </p:txBody>
      </p:sp>
      <p:sp>
        <p:nvSpPr>
          <p:cNvPr id="3809" name="Google Shape;3809;p42"/>
          <p:cNvSpPr/>
          <p:nvPr/>
        </p:nvSpPr>
        <p:spPr>
          <a:xfrm>
            <a:off x="1510768" y="2222500"/>
            <a:ext cx="729721" cy="878555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3333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0" name="Google Shape;3810;p42"/>
          <p:cNvSpPr/>
          <p:nvPr/>
        </p:nvSpPr>
        <p:spPr>
          <a:xfrm>
            <a:off x="1510768" y="3625245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3333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811" name="Google Shape;3811;p42"/>
          <p:cNvSpPr/>
          <p:nvPr/>
        </p:nvSpPr>
        <p:spPr>
          <a:xfrm>
            <a:off x="1510768" y="5121019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3333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 </a:t>
            </a:r>
          </a:p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CONCLUSIONES PARCIALES  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8" name="Imagen 18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49758" y="-24185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52700" y="1210399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OBJETIVOS </a:t>
            </a:r>
            <a:endParaRPr lang="es-ES" sz="2400" b="1" dirty="0"/>
          </a:p>
        </p:txBody>
      </p:sp>
      <p:sp>
        <p:nvSpPr>
          <p:cNvPr id="190" name="CuadroTexto 189"/>
          <p:cNvSpPr txBox="1"/>
          <p:nvPr/>
        </p:nvSpPr>
        <p:spPr>
          <a:xfrm>
            <a:off x="8383850" y="1210398"/>
            <a:ext cx="328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CONCLUSIONES</a:t>
            </a:r>
          </a:p>
          <a:p>
            <a:pPr algn="ctr"/>
            <a:r>
              <a:rPr lang="es-EC" sz="2400" b="1" dirty="0" smtClean="0"/>
              <a:t>PARCIALES  </a:t>
            </a:r>
            <a:endParaRPr lang="es-ES" sz="2400" b="1" dirty="0"/>
          </a:p>
        </p:txBody>
      </p:sp>
      <p:sp>
        <p:nvSpPr>
          <p:cNvPr id="191" name="Google Shape;3805;p42"/>
          <p:cNvSpPr/>
          <p:nvPr/>
        </p:nvSpPr>
        <p:spPr>
          <a:xfrm>
            <a:off x="7534800" y="2273300"/>
            <a:ext cx="4657200" cy="878533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Existe la necesidad de organizar y estructurar una unidad especial de contrainteligencia, con personal entrenado, capacitado, que cuente con equipos tecnológicos para la gestión de la seguridad, que permita la detección y neutralización de actividades ilícitas al interior </a:t>
            </a:r>
            <a:r>
              <a:rPr lang="es-ES" sz="1400" dirty="0" smtClean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del Ejército.</a:t>
            </a:r>
            <a:endParaRPr lang="es-ES" sz="14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3806;p42"/>
          <p:cNvSpPr/>
          <p:nvPr/>
        </p:nvSpPr>
        <p:spPr>
          <a:xfrm>
            <a:off x="7533728" y="3644991"/>
            <a:ext cx="4657200" cy="7288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/>
            <a:r>
              <a:rPr lang="es-MX" sz="1400" dirty="0">
                <a:cs typeface="Arial" panose="020B0604020202020204" pitchFamily="34" charset="0"/>
              </a:rPr>
              <a:t>Es necesario reevaluar los procesos de seguridad y contrainteligencia, garantizar la confiabilidad del personal.</a:t>
            </a:r>
          </a:p>
        </p:txBody>
      </p:sp>
      <p:sp>
        <p:nvSpPr>
          <p:cNvPr id="193" name="Google Shape;3807;p42"/>
          <p:cNvSpPr/>
          <p:nvPr/>
        </p:nvSpPr>
        <p:spPr>
          <a:xfrm>
            <a:off x="7533728" y="5031148"/>
            <a:ext cx="4657200" cy="7288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609600" tIns="121900" rIns="182867" bIns="121900" anchor="ctr" anchorCtr="0">
            <a:noAutofit/>
          </a:bodyPr>
          <a:lstStyle/>
          <a:p>
            <a:pPr algn="just"/>
            <a:r>
              <a:rPr lang="es-ES" sz="1400" dirty="0">
                <a:cs typeface="Arial" panose="020B0604020202020204" pitchFamily="34" charset="0"/>
              </a:rPr>
              <a:t>La creación de una unidad especial de contrainteligencia encargada de la gestión para la seguridad institucional, se convierte en la posible solución a esta problemática, considerando que su objetivo final será el de contribuir al cumplimento de la misión </a:t>
            </a:r>
            <a:r>
              <a:rPr lang="es-ES" sz="1400" dirty="0" smtClean="0">
                <a:cs typeface="Arial" panose="020B0604020202020204" pitchFamily="34" charset="0"/>
              </a:rPr>
              <a:t>del Ejército. </a:t>
            </a:r>
            <a:endParaRPr lang="es-ES" sz="1400" dirty="0">
              <a:cs typeface="Arial" panose="020B0604020202020204" pitchFamily="34" charset="0"/>
            </a:endParaRPr>
          </a:p>
        </p:txBody>
      </p:sp>
      <p:sp>
        <p:nvSpPr>
          <p:cNvPr id="194" name="Google Shape;3809;p42"/>
          <p:cNvSpPr/>
          <p:nvPr/>
        </p:nvSpPr>
        <p:spPr>
          <a:xfrm>
            <a:off x="7168868" y="2273300"/>
            <a:ext cx="729721" cy="878555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3333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3810;p42"/>
          <p:cNvSpPr/>
          <p:nvPr/>
        </p:nvSpPr>
        <p:spPr>
          <a:xfrm>
            <a:off x="7168868" y="3617930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3333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96" name="Google Shape;3811;p42"/>
          <p:cNvSpPr/>
          <p:nvPr/>
        </p:nvSpPr>
        <p:spPr>
          <a:xfrm>
            <a:off x="7168868" y="4866949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3333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6697981" y="2205318"/>
            <a:ext cx="45719" cy="38398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8" name="Rectángulo 197"/>
          <p:cNvSpPr/>
          <p:nvPr/>
        </p:nvSpPr>
        <p:spPr>
          <a:xfrm>
            <a:off x="6755070" y="2209800"/>
            <a:ext cx="62968" cy="3839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5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485899" y="2626305"/>
            <a:ext cx="1019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 DE CREACIÒN </a:t>
            </a:r>
            <a:endParaRPr kumimoji="0" lang="es-EC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946644"/>
            <a:ext cx="9797831" cy="480131"/>
          </a:xfrm>
        </p:spPr>
        <p:txBody>
          <a:bodyPr/>
          <a:lstStyle/>
          <a:p>
            <a:r>
              <a:rPr lang="en-US" dirty="0" smtClean="0"/>
              <a:t>OBJETIVOS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DF45C4-C8DF-C845-95C0-1878A6B6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7CEE093-801E-AA44-BE37-38EF362C3439}"/>
              </a:ext>
            </a:extLst>
          </p:cNvPr>
          <p:cNvGrpSpPr/>
          <p:nvPr/>
        </p:nvGrpSpPr>
        <p:grpSpPr>
          <a:xfrm>
            <a:off x="7325250" y="3633190"/>
            <a:ext cx="4461196" cy="1984030"/>
            <a:chOff x="319755" y="4258414"/>
            <a:chExt cx="2088994" cy="19840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77B77CE-697F-B543-8361-4E0F583C3824}"/>
                </a:ext>
              </a:extLst>
            </p:cNvPr>
            <p:cNvSpPr txBox="1"/>
            <p:nvPr/>
          </p:nvSpPr>
          <p:spPr>
            <a:xfrm>
              <a:off x="319755" y="4258414"/>
              <a:ext cx="2088993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800" b="1" noProof="1" smtClean="0">
                  <a:solidFill>
                    <a:schemeClr val="accent1"/>
                  </a:solidFill>
                </a:rPr>
                <a:t>Objetivo Específico</a:t>
              </a:r>
              <a:endParaRPr lang="en-US" sz="2800" b="1" noProof="1">
                <a:solidFill>
                  <a:schemeClr val="accent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62D02A31-3480-0D4F-BC4D-71C385271D83}"/>
                </a:ext>
              </a:extLst>
            </p:cNvPr>
            <p:cNvSpPr/>
            <p:nvPr/>
          </p:nvSpPr>
          <p:spPr>
            <a:xfrm>
              <a:off x="319756" y="4765116"/>
              <a:ext cx="2088993" cy="147732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s-MX" noProof="1" smtClean="0"/>
                <a:t>Diseñar </a:t>
              </a:r>
              <a:r>
                <a:rPr lang="es-MX" noProof="1"/>
                <a:t>la organización y funciones del DCIE, a fin de cumplir los objetivos de prevención y neutralización de las acciones al margen de la normativa legar por parte de los miembros </a:t>
              </a:r>
              <a:r>
                <a:rPr lang="es-MX" noProof="1" smtClean="0"/>
                <a:t>del Ejército</a:t>
              </a:r>
              <a:r>
                <a:rPr lang="en-US" noProof="1" smtClean="0"/>
                <a:t>.</a:t>
              </a:r>
              <a:endParaRPr lang="en-US" noProof="1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2AA420-F8F0-E74A-B5A5-1A02B28D31FB}"/>
              </a:ext>
            </a:extLst>
          </p:cNvPr>
          <p:cNvGrpSpPr/>
          <p:nvPr/>
        </p:nvGrpSpPr>
        <p:grpSpPr>
          <a:xfrm>
            <a:off x="7325252" y="1379924"/>
            <a:ext cx="4461196" cy="1984030"/>
            <a:chOff x="319755" y="4258414"/>
            <a:chExt cx="2088994" cy="198403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3D922DF-E1EA-D144-8338-636CA87FBBAA}"/>
                </a:ext>
              </a:extLst>
            </p:cNvPr>
            <p:cNvSpPr txBox="1"/>
            <p:nvPr/>
          </p:nvSpPr>
          <p:spPr>
            <a:xfrm>
              <a:off x="319755" y="4258414"/>
              <a:ext cx="2088993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800" b="1" noProof="1" smtClean="0">
                  <a:solidFill>
                    <a:schemeClr val="accent2"/>
                  </a:solidFill>
                </a:rPr>
                <a:t>Objetivo General</a:t>
              </a:r>
              <a:endParaRPr lang="en-US" sz="2800" b="1" noProof="1">
                <a:solidFill>
                  <a:schemeClr val="accent2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EFF23642-7B94-A246-8B98-487C3D28880D}"/>
                </a:ext>
              </a:extLst>
            </p:cNvPr>
            <p:cNvSpPr/>
            <p:nvPr/>
          </p:nvSpPr>
          <p:spPr>
            <a:xfrm>
              <a:off x="319756" y="4765116"/>
              <a:ext cx="2088993" cy="147732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s-MX" noProof="1"/>
                <a:t>Diseñar la estructura del DCIE, como parte orgánica de la Dirección de Inteligencia del Ejército, a fin de proteger al personal, la información, las instalaciones, los medios y a la imagen institucional </a:t>
              </a:r>
              <a:r>
                <a:rPr lang="en-US" noProof="1" smtClean="0"/>
                <a:t>.</a:t>
              </a:r>
              <a:endParaRPr lang="en-US" noProof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1CC1EB-1598-4809-8214-84996FF893B8}"/>
              </a:ext>
            </a:extLst>
          </p:cNvPr>
          <p:cNvGrpSpPr/>
          <p:nvPr/>
        </p:nvGrpSpPr>
        <p:grpSpPr>
          <a:xfrm>
            <a:off x="2332243" y="2056912"/>
            <a:ext cx="4004207" cy="3271503"/>
            <a:chOff x="1968743" y="4168159"/>
            <a:chExt cx="3499721" cy="2143561"/>
          </a:xfrm>
        </p:grpSpPr>
        <p:sp>
          <p:nvSpPr>
            <p:cNvPr id="53" name="Shape">
              <a:extLst>
                <a:ext uri="{FF2B5EF4-FFF2-40B4-BE49-F238E27FC236}">
                  <a16:creationId xmlns:a16="http://schemas.microsoft.com/office/drawing/2014/main" xmlns="" id="{70CB0501-D6B5-47FF-B541-968EFD19C0A5}"/>
                </a:ext>
              </a:extLst>
            </p:cNvPr>
            <p:cNvSpPr/>
            <p:nvPr/>
          </p:nvSpPr>
          <p:spPr>
            <a:xfrm>
              <a:off x="2411745" y="5097034"/>
              <a:ext cx="2695167" cy="120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4" y="0"/>
                  </a:moveTo>
                  <a:lnTo>
                    <a:pt x="0" y="4473"/>
                  </a:lnTo>
                  <a:cubicBezTo>
                    <a:pt x="229" y="6007"/>
                    <a:pt x="435" y="7515"/>
                    <a:pt x="630" y="8947"/>
                  </a:cubicBezTo>
                  <a:cubicBezTo>
                    <a:pt x="825" y="10378"/>
                    <a:pt x="1008" y="11759"/>
                    <a:pt x="1180" y="13062"/>
                  </a:cubicBezTo>
                  <a:cubicBezTo>
                    <a:pt x="1351" y="14366"/>
                    <a:pt x="1500" y="15618"/>
                    <a:pt x="1649" y="16769"/>
                  </a:cubicBezTo>
                  <a:cubicBezTo>
                    <a:pt x="1787" y="17919"/>
                    <a:pt x="1924" y="19018"/>
                    <a:pt x="2039" y="20015"/>
                  </a:cubicBezTo>
                  <a:cubicBezTo>
                    <a:pt x="2073" y="20271"/>
                    <a:pt x="2107" y="20475"/>
                    <a:pt x="2165" y="20680"/>
                  </a:cubicBezTo>
                  <a:cubicBezTo>
                    <a:pt x="2222" y="20859"/>
                    <a:pt x="2279" y="21038"/>
                    <a:pt x="2348" y="21165"/>
                  </a:cubicBezTo>
                  <a:cubicBezTo>
                    <a:pt x="2417" y="21293"/>
                    <a:pt x="2497" y="21396"/>
                    <a:pt x="2577" y="21472"/>
                  </a:cubicBezTo>
                  <a:cubicBezTo>
                    <a:pt x="2657" y="21549"/>
                    <a:pt x="2737" y="21574"/>
                    <a:pt x="2829" y="21600"/>
                  </a:cubicBezTo>
                  <a:cubicBezTo>
                    <a:pt x="2909" y="21600"/>
                    <a:pt x="2978" y="21574"/>
                    <a:pt x="3058" y="21549"/>
                  </a:cubicBezTo>
                  <a:cubicBezTo>
                    <a:pt x="3046" y="21549"/>
                    <a:pt x="3035" y="21574"/>
                    <a:pt x="3024" y="21574"/>
                  </a:cubicBezTo>
                  <a:lnTo>
                    <a:pt x="19367" y="13727"/>
                  </a:lnTo>
                  <a:cubicBezTo>
                    <a:pt x="19424" y="13701"/>
                    <a:pt x="19481" y="13650"/>
                    <a:pt x="19527" y="13599"/>
                  </a:cubicBezTo>
                  <a:cubicBezTo>
                    <a:pt x="19573" y="13548"/>
                    <a:pt x="19630" y="13471"/>
                    <a:pt x="19664" y="13369"/>
                  </a:cubicBezTo>
                  <a:cubicBezTo>
                    <a:pt x="19699" y="13267"/>
                    <a:pt x="19745" y="13164"/>
                    <a:pt x="19779" y="13037"/>
                  </a:cubicBezTo>
                  <a:cubicBezTo>
                    <a:pt x="19813" y="12909"/>
                    <a:pt x="19836" y="12781"/>
                    <a:pt x="19859" y="12602"/>
                  </a:cubicBezTo>
                  <a:cubicBezTo>
                    <a:pt x="19962" y="11810"/>
                    <a:pt x="20065" y="10966"/>
                    <a:pt x="20191" y="10046"/>
                  </a:cubicBezTo>
                  <a:cubicBezTo>
                    <a:pt x="20317" y="9126"/>
                    <a:pt x="20443" y="8154"/>
                    <a:pt x="20592" y="7106"/>
                  </a:cubicBezTo>
                  <a:cubicBezTo>
                    <a:pt x="20741" y="6058"/>
                    <a:pt x="20890" y="4959"/>
                    <a:pt x="21062" y="3834"/>
                  </a:cubicBezTo>
                  <a:cubicBezTo>
                    <a:pt x="21142" y="3272"/>
                    <a:pt x="21234" y="2684"/>
                    <a:pt x="21325" y="2071"/>
                  </a:cubicBezTo>
                  <a:cubicBezTo>
                    <a:pt x="21417" y="1483"/>
                    <a:pt x="21508" y="869"/>
                    <a:pt x="21600" y="256"/>
                  </a:cubicBezTo>
                  <a:lnTo>
                    <a:pt x="21600" y="256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540000" bIns="38100" anchor="ctr"/>
            <a:lstStyle/>
            <a:p>
              <a:pPr algn="r">
                <a:defRPr sz="3000">
                  <a:solidFill>
                    <a:srgbClr val="FFFFFF"/>
                  </a:solidFill>
                </a:defRPr>
              </a:pPr>
              <a:r>
                <a:rPr lang="fr-CA" sz="2000" dirty="0" smtClean="0">
                  <a:solidFill>
                    <a:schemeClr val="bg1"/>
                  </a:solidFill>
                </a:rPr>
                <a:t>ESPECIFICO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xmlns="" id="{EC0933AD-40E6-4C2A-B7F6-AE5FCDD5C694}"/>
                </a:ext>
              </a:extLst>
            </p:cNvPr>
            <p:cNvSpPr/>
            <p:nvPr/>
          </p:nvSpPr>
          <p:spPr>
            <a:xfrm>
              <a:off x="2411745" y="5354262"/>
              <a:ext cx="708809" cy="95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1"/>
                  </a:moveTo>
                  <a:cubicBezTo>
                    <a:pt x="20729" y="2386"/>
                    <a:pt x="19902" y="4256"/>
                    <a:pt x="19161" y="6061"/>
                  </a:cubicBezTo>
                  <a:cubicBezTo>
                    <a:pt x="18377" y="7866"/>
                    <a:pt x="17681" y="9575"/>
                    <a:pt x="17027" y="11187"/>
                  </a:cubicBezTo>
                  <a:cubicBezTo>
                    <a:pt x="16374" y="12831"/>
                    <a:pt x="15765" y="14346"/>
                    <a:pt x="15242" y="15797"/>
                  </a:cubicBezTo>
                  <a:cubicBezTo>
                    <a:pt x="14676" y="17248"/>
                    <a:pt x="14197" y="18570"/>
                    <a:pt x="13761" y="19827"/>
                  </a:cubicBezTo>
                  <a:cubicBezTo>
                    <a:pt x="13631" y="20149"/>
                    <a:pt x="13500" y="20407"/>
                    <a:pt x="13282" y="20633"/>
                  </a:cubicBezTo>
                  <a:cubicBezTo>
                    <a:pt x="13065" y="20859"/>
                    <a:pt x="12847" y="21052"/>
                    <a:pt x="12585" y="21181"/>
                  </a:cubicBezTo>
                  <a:cubicBezTo>
                    <a:pt x="12324" y="21342"/>
                    <a:pt x="12019" y="21439"/>
                    <a:pt x="11714" y="21503"/>
                  </a:cubicBezTo>
                  <a:cubicBezTo>
                    <a:pt x="11410" y="21568"/>
                    <a:pt x="11105" y="21600"/>
                    <a:pt x="10756" y="21600"/>
                  </a:cubicBezTo>
                  <a:cubicBezTo>
                    <a:pt x="10452" y="21600"/>
                    <a:pt x="10103" y="21536"/>
                    <a:pt x="9798" y="21439"/>
                  </a:cubicBezTo>
                  <a:cubicBezTo>
                    <a:pt x="9494" y="21342"/>
                    <a:pt x="9189" y="21213"/>
                    <a:pt x="8927" y="21052"/>
                  </a:cubicBezTo>
                  <a:cubicBezTo>
                    <a:pt x="8666" y="20891"/>
                    <a:pt x="8405" y="20697"/>
                    <a:pt x="8231" y="20439"/>
                  </a:cubicBezTo>
                  <a:cubicBezTo>
                    <a:pt x="8013" y="20214"/>
                    <a:pt x="7882" y="19924"/>
                    <a:pt x="7752" y="19601"/>
                  </a:cubicBezTo>
                  <a:cubicBezTo>
                    <a:pt x="7316" y="18344"/>
                    <a:pt x="6837" y="16990"/>
                    <a:pt x="6271" y="15507"/>
                  </a:cubicBezTo>
                  <a:cubicBezTo>
                    <a:pt x="5748" y="14056"/>
                    <a:pt x="5139" y="12476"/>
                    <a:pt x="4485" y="10832"/>
                  </a:cubicBezTo>
                  <a:cubicBezTo>
                    <a:pt x="3832" y="9188"/>
                    <a:pt x="3135" y="7447"/>
                    <a:pt x="2395" y="5642"/>
                  </a:cubicBezTo>
                  <a:cubicBezTo>
                    <a:pt x="1655" y="3836"/>
                    <a:pt x="871" y="1934"/>
                    <a:pt x="0" y="0"/>
                  </a:cubicBezTo>
                  <a:lnTo>
                    <a:pt x="21600" y="45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s-EC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A2734FF2-CB09-4A9C-B4A5-C310EF4B139C}"/>
                </a:ext>
              </a:extLst>
            </p:cNvPr>
            <p:cNvSpPr/>
            <p:nvPr/>
          </p:nvSpPr>
          <p:spPr>
            <a:xfrm>
              <a:off x="1968744" y="4168159"/>
              <a:ext cx="3499720" cy="107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89" y="0"/>
                  </a:moveTo>
                  <a:lnTo>
                    <a:pt x="0" y="431"/>
                  </a:lnTo>
                  <a:cubicBezTo>
                    <a:pt x="229" y="2243"/>
                    <a:pt x="459" y="4055"/>
                    <a:pt x="670" y="5839"/>
                  </a:cubicBezTo>
                  <a:cubicBezTo>
                    <a:pt x="891" y="7622"/>
                    <a:pt x="1094" y="9376"/>
                    <a:pt x="1297" y="11131"/>
                  </a:cubicBezTo>
                  <a:cubicBezTo>
                    <a:pt x="1499" y="12885"/>
                    <a:pt x="1685" y="14582"/>
                    <a:pt x="1870" y="16279"/>
                  </a:cubicBezTo>
                  <a:cubicBezTo>
                    <a:pt x="2055" y="17976"/>
                    <a:pt x="2223" y="19615"/>
                    <a:pt x="2390" y="21226"/>
                  </a:cubicBezTo>
                  <a:lnTo>
                    <a:pt x="7321" y="21600"/>
                  </a:lnTo>
                  <a:lnTo>
                    <a:pt x="19518" y="16969"/>
                  </a:lnTo>
                  <a:cubicBezTo>
                    <a:pt x="19660" y="15675"/>
                    <a:pt x="19810" y="14352"/>
                    <a:pt x="19968" y="12972"/>
                  </a:cubicBezTo>
                  <a:cubicBezTo>
                    <a:pt x="20127" y="11620"/>
                    <a:pt x="20295" y="10210"/>
                    <a:pt x="20462" y="8801"/>
                  </a:cubicBezTo>
                  <a:cubicBezTo>
                    <a:pt x="20639" y="7392"/>
                    <a:pt x="20815" y="5954"/>
                    <a:pt x="21009" y="4487"/>
                  </a:cubicBezTo>
                  <a:cubicBezTo>
                    <a:pt x="21203" y="3020"/>
                    <a:pt x="21397" y="1553"/>
                    <a:pt x="21600" y="58"/>
                  </a:cubicBezTo>
                  <a:lnTo>
                    <a:pt x="1338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540000" bIns="38100" anchor="ctr"/>
            <a:lstStyle/>
            <a:p>
              <a:pPr algn="r">
                <a:defRPr sz="3000">
                  <a:solidFill>
                    <a:srgbClr val="FFFFFF"/>
                  </a:solidFill>
                </a:defRPr>
              </a:pPr>
              <a:r>
                <a:rPr lang="fr-CA" sz="2000" dirty="0" smtClean="0">
                  <a:solidFill>
                    <a:schemeClr val="bg1"/>
                  </a:solidFill>
                </a:rPr>
                <a:t>GENERAL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A843FDD-6C24-4E7D-864C-69C8C8BF198A}"/>
                </a:ext>
              </a:extLst>
            </p:cNvPr>
            <p:cNvSpPr/>
            <p:nvPr/>
          </p:nvSpPr>
          <p:spPr>
            <a:xfrm>
              <a:off x="1968743" y="4173805"/>
              <a:ext cx="1597426" cy="1067498"/>
            </a:xfrm>
            <a:custGeom>
              <a:avLst/>
              <a:gdLst>
                <a:gd name="connsiteX0" fmla="*/ 1597426 w 1597426"/>
                <a:gd name="connsiteY0" fmla="*/ 0 h 1067498"/>
                <a:gd name="connsiteX1" fmla="*/ 1591954 w 1597426"/>
                <a:gd name="connsiteY1" fmla="*/ 10229 h 1067498"/>
                <a:gd name="connsiteX2" fmla="*/ 1589610 w 1597426"/>
                <a:gd name="connsiteY2" fmla="*/ 15792 h 1067498"/>
                <a:gd name="connsiteX3" fmla="*/ 1591953 w 1597426"/>
                <a:gd name="connsiteY3" fmla="*/ 15802 h 1067498"/>
                <a:gd name="connsiteX4" fmla="*/ 1476168 w 1597426"/>
                <a:gd name="connsiteY4" fmla="*/ 290189 h 1067498"/>
                <a:gd name="connsiteX5" fmla="*/ 1370480 w 1597426"/>
                <a:gd name="connsiteY5" fmla="*/ 557417 h 1067498"/>
                <a:gd name="connsiteX6" fmla="*/ 1273268 w 1597426"/>
                <a:gd name="connsiteY6" fmla="*/ 814615 h 1067498"/>
                <a:gd name="connsiteX7" fmla="*/ 1186079 w 1597426"/>
                <a:gd name="connsiteY7" fmla="*/ 1060418 h 1067498"/>
                <a:gd name="connsiteX8" fmla="*/ 1185106 w 1597426"/>
                <a:gd name="connsiteY8" fmla="*/ 1060396 h 1067498"/>
                <a:gd name="connsiteX9" fmla="*/ 1183370 w 1597426"/>
                <a:gd name="connsiteY9" fmla="*/ 1067498 h 1067498"/>
                <a:gd name="connsiteX10" fmla="*/ 387239 w 1597426"/>
                <a:gd name="connsiteY10" fmla="*/ 1048981 h 1067498"/>
                <a:gd name="connsiteX11" fmla="*/ 302986 w 1597426"/>
                <a:gd name="connsiteY11" fmla="*/ 803186 h 1067498"/>
                <a:gd name="connsiteX12" fmla="*/ 210146 w 1597426"/>
                <a:gd name="connsiteY12" fmla="*/ 547405 h 1067498"/>
                <a:gd name="connsiteX13" fmla="*/ 108557 w 1597426"/>
                <a:gd name="connsiteY13" fmla="*/ 284468 h 1067498"/>
                <a:gd name="connsiteX14" fmla="*/ 1 w 1597426"/>
                <a:gd name="connsiteY14" fmla="*/ 15769 h 1067498"/>
                <a:gd name="connsiteX15" fmla="*/ 2870 w 1597426"/>
                <a:gd name="connsiteY15" fmla="*/ 15741 h 1067498"/>
                <a:gd name="connsiteX16" fmla="*/ 0 w 1597426"/>
                <a:gd name="connsiteY16" fmla="*/ 8644 h 1067498"/>
                <a:gd name="connsiteX17" fmla="*/ 495899 w 1597426"/>
                <a:gd name="connsiteY17" fmla="*/ 10874 h 106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7426" h="1067498">
                  <a:moveTo>
                    <a:pt x="1597426" y="0"/>
                  </a:moveTo>
                  <a:lnTo>
                    <a:pt x="1591954" y="10229"/>
                  </a:lnTo>
                  <a:lnTo>
                    <a:pt x="1589610" y="15792"/>
                  </a:lnTo>
                  <a:lnTo>
                    <a:pt x="1591953" y="15802"/>
                  </a:lnTo>
                  <a:cubicBezTo>
                    <a:pt x="1551933" y="108660"/>
                    <a:pt x="1513387" y="200155"/>
                    <a:pt x="1476168" y="290189"/>
                  </a:cubicBezTo>
                  <a:cubicBezTo>
                    <a:pt x="1439023" y="380174"/>
                    <a:pt x="1403351" y="470207"/>
                    <a:pt x="1370480" y="557417"/>
                  </a:cubicBezTo>
                  <a:cubicBezTo>
                    <a:pt x="1336135" y="644578"/>
                    <a:pt x="1304738" y="731739"/>
                    <a:pt x="1273268" y="814615"/>
                  </a:cubicBezTo>
                  <a:cubicBezTo>
                    <a:pt x="1243271" y="898951"/>
                    <a:pt x="1213275" y="980415"/>
                    <a:pt x="1186079" y="1060418"/>
                  </a:cubicBezTo>
                  <a:lnTo>
                    <a:pt x="1185106" y="1060396"/>
                  </a:lnTo>
                  <a:lnTo>
                    <a:pt x="1183370" y="1067498"/>
                  </a:lnTo>
                  <a:lnTo>
                    <a:pt x="387239" y="1048981"/>
                  </a:lnTo>
                  <a:cubicBezTo>
                    <a:pt x="360181" y="968937"/>
                    <a:pt x="332961" y="887503"/>
                    <a:pt x="302986" y="803186"/>
                  </a:cubicBezTo>
                  <a:cubicBezTo>
                    <a:pt x="273012" y="718870"/>
                    <a:pt x="242875" y="634553"/>
                    <a:pt x="210146" y="547405"/>
                  </a:cubicBezTo>
                  <a:cubicBezTo>
                    <a:pt x="177255" y="460206"/>
                    <a:pt x="144365" y="373058"/>
                    <a:pt x="108557" y="284468"/>
                  </a:cubicBezTo>
                  <a:cubicBezTo>
                    <a:pt x="74370" y="195829"/>
                    <a:pt x="37105" y="105799"/>
                    <a:pt x="1" y="15769"/>
                  </a:cubicBezTo>
                  <a:lnTo>
                    <a:pt x="2870" y="15741"/>
                  </a:lnTo>
                  <a:lnTo>
                    <a:pt x="0" y="8644"/>
                  </a:lnTo>
                  <a:lnTo>
                    <a:pt x="495899" y="1087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s-EC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49758" y="-24185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6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740116"/>
            <a:ext cx="9797831" cy="480131"/>
          </a:xfrm>
        </p:spPr>
        <p:txBody>
          <a:bodyPr/>
          <a:lstStyle/>
          <a:p>
            <a:r>
              <a:rPr lang="en-US" dirty="0" smtClean="0"/>
              <a:t>FUNDAMENTACIÓN – MARCO LEGAL - ALCANCE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DF45C4-C8DF-C845-95C0-1878A6B6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E400CFE-7913-4C82-87BA-022809F3A47D}"/>
              </a:ext>
            </a:extLst>
          </p:cNvPr>
          <p:cNvGrpSpPr/>
          <p:nvPr/>
        </p:nvGrpSpPr>
        <p:grpSpPr>
          <a:xfrm>
            <a:off x="3647728" y="1143180"/>
            <a:ext cx="4896544" cy="4991665"/>
            <a:chOff x="3647728" y="1143180"/>
            <a:chExt cx="4896544" cy="4991665"/>
          </a:xfrm>
        </p:grpSpPr>
        <p:sp>
          <p:nvSpPr>
            <p:cNvPr id="70" name="Circle">
              <a:extLst>
                <a:ext uri="{FF2B5EF4-FFF2-40B4-BE49-F238E27FC236}">
                  <a16:creationId xmlns:a16="http://schemas.microsoft.com/office/drawing/2014/main" xmlns="" id="{43129369-D102-F74A-B156-BDAF217A9541}"/>
                </a:ext>
              </a:extLst>
            </p:cNvPr>
            <p:cNvSpPr/>
            <p:nvPr/>
          </p:nvSpPr>
          <p:spPr>
            <a:xfrm>
              <a:off x="5174555" y="1143180"/>
              <a:ext cx="1880023" cy="1880022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VERIFICACIÓN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xmlns="" id="{8E771A2D-D39A-F945-8B3F-C0AE14B6EB07}"/>
                </a:ext>
              </a:extLst>
            </p:cNvPr>
            <p:cNvSpPr/>
            <p:nvPr/>
          </p:nvSpPr>
          <p:spPr>
            <a:xfrm>
              <a:off x="6387504" y="1837915"/>
              <a:ext cx="1880023" cy="1880022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ANÁLISIS FINANCIERO</a:t>
              </a:r>
              <a:endParaRPr lang="fr-CA" sz="1600" dirty="0">
                <a:solidFill>
                  <a:schemeClr val="tx2"/>
                </a:solidFill>
              </a:endParaRPr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xmlns="" id="{8F21540F-B75E-7F45-B346-40E123CE4FA6}"/>
                </a:ext>
              </a:extLst>
            </p:cNvPr>
            <p:cNvSpPr/>
            <p:nvPr/>
          </p:nvSpPr>
          <p:spPr>
            <a:xfrm>
              <a:off x="6664249" y="3193966"/>
              <a:ext cx="1880023" cy="18800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     INVESTIGACIÓN PERSONAL </a:t>
              </a:r>
              <a:endParaRPr lang="fr-CA" sz="1600" dirty="0">
                <a:solidFill>
                  <a:schemeClr val="tx2"/>
                </a:solidFill>
              </a:endParaRPr>
            </a:p>
          </p:txBody>
        </p:sp>
        <p:sp>
          <p:nvSpPr>
            <p:cNvPr id="73" name="Circle">
              <a:extLst>
                <a:ext uri="{FF2B5EF4-FFF2-40B4-BE49-F238E27FC236}">
                  <a16:creationId xmlns:a16="http://schemas.microsoft.com/office/drawing/2014/main" xmlns="" id="{C9DFE4AA-4B19-D04C-B449-6A4C40D39EE9}"/>
                </a:ext>
              </a:extLst>
            </p:cNvPr>
            <p:cNvSpPr/>
            <p:nvPr/>
          </p:nvSpPr>
          <p:spPr>
            <a:xfrm>
              <a:off x="5824789" y="4254822"/>
              <a:ext cx="1880023" cy="188002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      EXAMENES</a:t>
              </a:r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xmlns="" id="{34F19EA4-628E-134F-AE5C-15E847C2E5B4}"/>
                </a:ext>
              </a:extLst>
            </p:cNvPr>
            <p:cNvSpPr/>
            <p:nvPr/>
          </p:nvSpPr>
          <p:spPr>
            <a:xfrm>
              <a:off x="4505638" y="4236373"/>
              <a:ext cx="1880022" cy="1880023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>
                  <a:solidFill>
                    <a:schemeClr val="tx2"/>
                  </a:solidFill>
                </a:rPr>
                <a:t>CURSOS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5" name="Circle">
              <a:extLst>
                <a:ext uri="{FF2B5EF4-FFF2-40B4-BE49-F238E27FC236}">
                  <a16:creationId xmlns:a16="http://schemas.microsoft.com/office/drawing/2014/main" xmlns="" id="{772827F8-AB18-CF49-B1DC-901232D42CD9}"/>
                </a:ext>
              </a:extLst>
            </p:cNvPr>
            <p:cNvSpPr/>
            <p:nvPr/>
          </p:nvSpPr>
          <p:spPr>
            <a:xfrm>
              <a:off x="3647728" y="3212416"/>
              <a:ext cx="1880022" cy="1880023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SELECCIÓN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xmlns="" id="{BFA8BC08-2983-6C41-BCDA-7939F0275991}"/>
                </a:ext>
              </a:extLst>
            </p:cNvPr>
            <p:cNvSpPr/>
            <p:nvPr/>
          </p:nvSpPr>
          <p:spPr>
            <a:xfrm>
              <a:off x="3952148" y="1828691"/>
              <a:ext cx="1880022" cy="18800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PROCESO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xmlns="" id="{47C2675F-BA42-684E-9609-F594A0E674AF}"/>
                </a:ext>
              </a:extLst>
            </p:cNvPr>
            <p:cNvSpPr/>
            <p:nvPr/>
          </p:nvSpPr>
          <p:spPr>
            <a:xfrm>
              <a:off x="5160601" y="2824973"/>
              <a:ext cx="1880023" cy="188002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/>
              <a:r>
                <a:rPr lang="fr-CA" sz="2000" b="1" dirty="0">
                  <a:solidFill>
                    <a:schemeClr val="tx2"/>
                  </a:solidFill>
                </a:rPr>
                <a:t>ALCANCE</a:t>
              </a:r>
              <a:endParaRPr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3062F55-9B9A-DE49-8AC6-A328EBFF62D9}"/>
              </a:ext>
            </a:extLst>
          </p:cNvPr>
          <p:cNvGrpSpPr/>
          <p:nvPr/>
        </p:nvGrpSpPr>
        <p:grpSpPr>
          <a:xfrm>
            <a:off x="574854" y="1870107"/>
            <a:ext cx="2854038" cy="906812"/>
            <a:chOff x="319755" y="4381524"/>
            <a:chExt cx="2088994" cy="90681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8DB7B42-759D-9F4D-B4E5-A77B5FC69D46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Proceso</a:t>
              </a:r>
              <a:endParaRPr lang="en-US" sz="2000" b="1" noProof="1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122FC2FA-5774-8347-A175-2DAA4A18572E}"/>
                </a:ext>
              </a:extLst>
            </p:cNvPr>
            <p:cNvSpPr/>
            <p:nvPr/>
          </p:nvSpPr>
          <p:spPr>
            <a:xfrm>
              <a:off x="1201493" y="4765116"/>
              <a:ext cx="1207256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 smtClean="0"/>
                <a:t>Selección </a:t>
              </a:r>
              <a:r>
                <a:rPr lang="es-MX" sz="1400" noProof="1"/>
                <a:t>para aspirantes 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CC0B766-946D-9745-BEDA-8B342217656B}"/>
              </a:ext>
            </a:extLst>
          </p:cNvPr>
          <p:cNvGrpSpPr/>
          <p:nvPr/>
        </p:nvGrpSpPr>
        <p:grpSpPr>
          <a:xfrm>
            <a:off x="842374" y="4990653"/>
            <a:ext cx="2854038" cy="1337699"/>
            <a:chOff x="319755" y="4381524"/>
            <a:chExt cx="2088994" cy="133769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5CB66DB1-B1CD-D041-B1A5-0EA5D37FE2F5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2"/>
                  </a:solidFill>
                </a:rPr>
                <a:t>Cursos</a:t>
              </a:r>
              <a:endParaRPr lang="en-US" sz="2000" b="1" noProof="1">
                <a:solidFill>
                  <a:schemeClr val="accent2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966FAA78-BB37-7F49-B2ED-3A45E4A371EB}"/>
                </a:ext>
              </a:extLst>
            </p:cNvPr>
            <p:cNvSpPr/>
            <p:nvPr/>
          </p:nvSpPr>
          <p:spPr>
            <a:xfrm>
              <a:off x="1005683" y="4765116"/>
              <a:ext cx="1403066" cy="95410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/>
                <a:t>P</a:t>
              </a:r>
              <a:r>
                <a:rPr lang="es-MX" sz="1400" noProof="1" smtClean="0"/>
                <a:t>erfeccionamiento </a:t>
              </a:r>
              <a:r>
                <a:rPr lang="es-MX" sz="1400" noProof="1"/>
                <a:t>y especialización de Oficiales y tropa del Ejército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622A1183-FB16-AA48-8807-B1A60714432D}"/>
              </a:ext>
            </a:extLst>
          </p:cNvPr>
          <p:cNvGrpSpPr/>
          <p:nvPr/>
        </p:nvGrpSpPr>
        <p:grpSpPr>
          <a:xfrm>
            <a:off x="262604" y="3418729"/>
            <a:ext cx="2854038" cy="1491588"/>
            <a:chOff x="319755" y="4381524"/>
            <a:chExt cx="2088994" cy="149158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B713281B-CA25-7447-93BF-6AADA9DECB49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1"/>
                  </a:solidFill>
                </a:rPr>
                <a:t>Selección</a:t>
              </a:r>
              <a:endParaRPr lang="en-US" sz="2000" b="1" noProof="1">
                <a:solidFill>
                  <a:schemeClr val="accent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4784C86A-64BE-E745-84C7-2C53EA91E43C}"/>
                </a:ext>
              </a:extLst>
            </p:cNvPr>
            <p:cNvSpPr/>
            <p:nvPr/>
          </p:nvSpPr>
          <p:spPr>
            <a:xfrm>
              <a:off x="1012733" y="4765116"/>
              <a:ext cx="1396016" cy="110799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 smtClean="0"/>
                <a:t>(Documentación </a:t>
              </a:r>
              <a:r>
                <a:rPr lang="es-MX" sz="1400" noProof="1"/>
                <a:t>calificada y áreas sensibles)</a:t>
              </a:r>
            </a:p>
            <a:p>
              <a:pPr algn="r">
                <a:spcBef>
                  <a:spcPts val="1200"/>
                </a:spcBef>
              </a:pP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9DCD2F07-B9A8-0548-A7DC-7C20B2BC531C}"/>
              </a:ext>
            </a:extLst>
          </p:cNvPr>
          <p:cNvGrpSpPr/>
          <p:nvPr/>
        </p:nvGrpSpPr>
        <p:grpSpPr>
          <a:xfrm>
            <a:off x="8940315" y="2632838"/>
            <a:ext cx="2854038" cy="906812"/>
            <a:chOff x="319755" y="4381524"/>
            <a:chExt cx="2088994" cy="90681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552FA3E-6982-AD42-BBD1-C83C6717F2D8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4"/>
                  </a:solidFill>
                </a:rPr>
                <a:t>Análisis Financiero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47B6E876-CF94-524A-A822-E26B67583A96}"/>
                </a:ext>
              </a:extLst>
            </p:cNvPr>
            <p:cNvSpPr/>
            <p:nvPr/>
          </p:nvSpPr>
          <p:spPr>
            <a:xfrm>
              <a:off x="319756" y="4765116"/>
              <a:ext cx="2088993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/>
                <a:t>D</a:t>
              </a:r>
              <a:r>
                <a:rPr lang="es-MX" sz="1400" noProof="1" smtClean="0"/>
                <a:t>eclaraciones </a:t>
              </a:r>
              <a:r>
                <a:rPr lang="es-MX" sz="1400" noProof="1"/>
                <a:t>patrimoniales de todo el personal de la institución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71FD6DBD-937A-C643-8D57-18D0150CA434}"/>
              </a:ext>
            </a:extLst>
          </p:cNvPr>
          <p:cNvGrpSpPr/>
          <p:nvPr/>
        </p:nvGrpSpPr>
        <p:grpSpPr>
          <a:xfrm>
            <a:off x="8251243" y="1310093"/>
            <a:ext cx="2854038" cy="1122256"/>
            <a:chOff x="319755" y="4381524"/>
            <a:chExt cx="2088994" cy="112225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0F121FF0-D957-0944-A7C3-68952B2F9353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5"/>
                  </a:solidFill>
                </a:rPr>
                <a:t>Verificación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7E738314-978B-FC45-82AC-E1B985195B6C}"/>
                </a:ext>
              </a:extLst>
            </p:cNvPr>
            <p:cNvSpPr/>
            <p:nvPr/>
          </p:nvSpPr>
          <p:spPr>
            <a:xfrm>
              <a:off x="319756" y="4765116"/>
              <a:ext cx="2088993" cy="73866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/>
                <a:t>A</a:t>
              </a:r>
              <a:r>
                <a:rPr lang="es-MX" sz="1400" noProof="1" smtClean="0"/>
                <a:t>ctividades </a:t>
              </a:r>
              <a:r>
                <a:rPr lang="es-MX" sz="1400" noProof="1"/>
                <a:t>(riesgo financiero, vínculos de riesgo, actividades sospechosas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DCEF415-5852-B041-A663-DAF35FD238B0}"/>
              </a:ext>
            </a:extLst>
          </p:cNvPr>
          <p:cNvGrpSpPr/>
          <p:nvPr/>
        </p:nvGrpSpPr>
        <p:grpSpPr>
          <a:xfrm>
            <a:off x="8251243" y="5278327"/>
            <a:ext cx="3400470" cy="906812"/>
            <a:chOff x="319755" y="4381524"/>
            <a:chExt cx="2488951" cy="90681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5A7E500-D8E7-A64F-8B61-4B16408E5DAA}"/>
                </a:ext>
              </a:extLst>
            </p:cNvPr>
            <p:cNvSpPr txBox="1"/>
            <p:nvPr/>
          </p:nvSpPr>
          <p:spPr>
            <a:xfrm>
              <a:off x="319755" y="4381524"/>
              <a:ext cx="2488951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 smtClean="0">
                  <a:solidFill>
                    <a:schemeClr val="accent3"/>
                  </a:solidFill>
                </a:rPr>
                <a:t>Exámenes Rutina y Específicos</a:t>
              </a:r>
              <a:endParaRPr lang="en-US" sz="2000" b="1" noProof="1">
                <a:solidFill>
                  <a:schemeClr val="accent3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8EBCC9E-3629-484A-8164-C415233D4402}"/>
                </a:ext>
              </a:extLst>
            </p:cNvPr>
            <p:cNvSpPr/>
            <p:nvPr/>
          </p:nvSpPr>
          <p:spPr>
            <a:xfrm>
              <a:off x="319756" y="4765116"/>
              <a:ext cx="2088993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/>
                <a:t>P</a:t>
              </a:r>
              <a:r>
                <a:rPr lang="es-MX" sz="1400" noProof="1" smtClean="0"/>
                <a:t>ersonal </a:t>
              </a:r>
              <a:r>
                <a:rPr lang="es-MX" sz="1400" noProof="1"/>
                <a:t>que cumple funciones en áreas </a:t>
              </a:r>
              <a:r>
                <a:rPr lang="es-MX" sz="1400" noProof="1" smtClean="0"/>
                <a:t>sensibles –delitos - vinculos</a:t>
              </a:r>
              <a:endParaRPr lang="en-US" sz="1400" noProof="1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3E29EE54-3773-1B4D-BF25-D93781A51716}"/>
              </a:ext>
            </a:extLst>
          </p:cNvPr>
          <p:cNvGrpSpPr/>
          <p:nvPr/>
        </p:nvGrpSpPr>
        <p:grpSpPr>
          <a:xfrm>
            <a:off x="8940315" y="3955583"/>
            <a:ext cx="2854038" cy="1122256"/>
            <a:chOff x="319755" y="4381524"/>
            <a:chExt cx="2088994" cy="112225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289DB9D1-B14B-224C-BA6A-7B6C521CAAE6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Investigación </a:t>
              </a:r>
              <a:r>
                <a:rPr lang="en-US" sz="2000" b="1" noProof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Personal </a:t>
              </a:r>
              <a:endParaRPr lang="en-US" sz="2000" b="1" noProof="1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7F0D999B-C97A-9B4A-AB76-2E6873B8C905}"/>
                </a:ext>
              </a:extLst>
            </p:cNvPr>
            <p:cNvSpPr/>
            <p:nvPr/>
          </p:nvSpPr>
          <p:spPr>
            <a:xfrm>
              <a:off x="319756" y="4765116"/>
              <a:ext cx="2088993" cy="73866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 smtClean="0"/>
                <a:t>Personal de la institución  </a:t>
              </a:r>
              <a:r>
                <a:rPr lang="es-MX" sz="1400" noProof="1"/>
                <a:t>cuando exista </a:t>
              </a:r>
              <a:r>
                <a:rPr lang="es-MX" sz="1400" noProof="1" smtClean="0"/>
                <a:t>indicios </a:t>
              </a:r>
              <a:r>
                <a:rPr lang="es-MX" sz="1400" noProof="1"/>
                <a:t>de actividades fuera de la normativa legal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28" y="3385586"/>
            <a:ext cx="1136134" cy="11663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66849" y="2817435"/>
            <a:ext cx="1058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DCIE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1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480131"/>
          </a:xfrm>
        </p:spPr>
        <p:txBody>
          <a:bodyPr/>
          <a:lstStyle/>
          <a:p>
            <a:r>
              <a:rPr lang="en-US" dirty="0" smtClean="0"/>
              <a:t>FUNDAMENTACIÓN – VENTAJAS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DF45C4-C8DF-C845-95C0-1878A6B6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E400CFE-7913-4C82-87BA-022809F3A47D}"/>
              </a:ext>
            </a:extLst>
          </p:cNvPr>
          <p:cNvGrpSpPr/>
          <p:nvPr/>
        </p:nvGrpSpPr>
        <p:grpSpPr>
          <a:xfrm>
            <a:off x="3647728" y="1143180"/>
            <a:ext cx="4896544" cy="4991665"/>
            <a:chOff x="3647728" y="1143180"/>
            <a:chExt cx="4896544" cy="4991665"/>
          </a:xfrm>
        </p:grpSpPr>
        <p:sp>
          <p:nvSpPr>
            <p:cNvPr id="70" name="Circle">
              <a:extLst>
                <a:ext uri="{FF2B5EF4-FFF2-40B4-BE49-F238E27FC236}">
                  <a16:creationId xmlns:a16="http://schemas.microsoft.com/office/drawing/2014/main" xmlns="" id="{43129369-D102-F74A-B156-BDAF217A9541}"/>
                </a:ext>
              </a:extLst>
            </p:cNvPr>
            <p:cNvSpPr/>
            <p:nvPr/>
          </p:nvSpPr>
          <p:spPr>
            <a:xfrm>
              <a:off x="5174555" y="1143180"/>
              <a:ext cx="1880023" cy="1880022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100" dirty="0" smtClean="0">
                  <a:solidFill>
                    <a:schemeClr val="tx2"/>
                  </a:solidFill>
                </a:rPr>
                <a:t>COMPROMETIMIENTO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xmlns="" id="{8E771A2D-D39A-F945-8B3F-C0AE14B6EB07}"/>
                </a:ext>
              </a:extLst>
            </p:cNvPr>
            <p:cNvSpPr/>
            <p:nvPr/>
          </p:nvSpPr>
          <p:spPr>
            <a:xfrm>
              <a:off x="6387504" y="1837915"/>
              <a:ext cx="1880023" cy="1880022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RIESGO</a:t>
              </a:r>
              <a:endParaRPr lang="fr-CA" sz="1600" dirty="0">
                <a:solidFill>
                  <a:schemeClr val="tx2"/>
                </a:solidFill>
              </a:endParaRPr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xmlns="" id="{8F21540F-B75E-7F45-B346-40E123CE4FA6}"/>
                </a:ext>
              </a:extLst>
            </p:cNvPr>
            <p:cNvSpPr/>
            <p:nvPr/>
          </p:nvSpPr>
          <p:spPr>
            <a:xfrm>
              <a:off x="6664249" y="3193966"/>
              <a:ext cx="1880023" cy="18800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>
                  <a:solidFill>
                    <a:schemeClr val="tx2"/>
                  </a:solidFill>
                </a:rPr>
                <a:t>     </a:t>
              </a:r>
              <a:r>
                <a:rPr lang="fr-CA" sz="1600" dirty="0" smtClean="0">
                  <a:solidFill>
                    <a:schemeClr val="tx2"/>
                  </a:solidFill>
                </a:rPr>
                <a:t>CLIMA</a:t>
              </a:r>
              <a:endParaRPr lang="fr-CA" sz="1600" dirty="0">
                <a:solidFill>
                  <a:schemeClr val="tx2"/>
                </a:solidFill>
              </a:endParaRPr>
            </a:p>
          </p:txBody>
        </p:sp>
        <p:sp>
          <p:nvSpPr>
            <p:cNvPr id="73" name="Circle">
              <a:extLst>
                <a:ext uri="{FF2B5EF4-FFF2-40B4-BE49-F238E27FC236}">
                  <a16:creationId xmlns:a16="http://schemas.microsoft.com/office/drawing/2014/main" xmlns="" id="{C9DFE4AA-4B19-D04C-B449-6A4C40D39EE9}"/>
                </a:ext>
              </a:extLst>
            </p:cNvPr>
            <p:cNvSpPr/>
            <p:nvPr/>
          </p:nvSpPr>
          <p:spPr>
            <a:xfrm>
              <a:off x="5824789" y="4254822"/>
              <a:ext cx="1880023" cy="188002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           PROTECCIÓN</a:t>
              </a:r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xmlns="" id="{34F19EA4-628E-134F-AE5C-15E847C2E5B4}"/>
                </a:ext>
              </a:extLst>
            </p:cNvPr>
            <p:cNvSpPr/>
            <p:nvPr/>
          </p:nvSpPr>
          <p:spPr>
            <a:xfrm>
              <a:off x="4505638" y="4236373"/>
              <a:ext cx="1880022" cy="1880023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ALERTA 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5" name="Circle">
              <a:extLst>
                <a:ext uri="{FF2B5EF4-FFF2-40B4-BE49-F238E27FC236}">
                  <a16:creationId xmlns:a16="http://schemas.microsoft.com/office/drawing/2014/main" xmlns="" id="{772827F8-AB18-CF49-B1DC-901232D42CD9}"/>
                </a:ext>
              </a:extLst>
            </p:cNvPr>
            <p:cNvSpPr/>
            <p:nvPr/>
          </p:nvSpPr>
          <p:spPr>
            <a:xfrm>
              <a:off x="3647728" y="3212416"/>
              <a:ext cx="1880022" cy="1880023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CONCIENCIA 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xmlns="" id="{BFA8BC08-2983-6C41-BCDA-7939F0275991}"/>
                </a:ext>
              </a:extLst>
            </p:cNvPr>
            <p:cNvSpPr/>
            <p:nvPr/>
          </p:nvSpPr>
          <p:spPr>
            <a:xfrm>
              <a:off x="3952148" y="1828691"/>
              <a:ext cx="1880022" cy="18800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1600" dirty="0" smtClean="0">
                  <a:solidFill>
                    <a:schemeClr val="tx2"/>
                  </a:solidFill>
                </a:rPr>
                <a:t>LOGRO</a:t>
              </a:r>
              <a:endParaRPr sz="1600" dirty="0">
                <a:solidFill>
                  <a:schemeClr val="tx2"/>
                </a:solidFill>
              </a:endParaRPr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xmlns="" id="{47C2675F-BA42-684E-9609-F594A0E674AF}"/>
                </a:ext>
              </a:extLst>
            </p:cNvPr>
            <p:cNvSpPr/>
            <p:nvPr/>
          </p:nvSpPr>
          <p:spPr>
            <a:xfrm>
              <a:off x="5160601" y="2824973"/>
              <a:ext cx="1880023" cy="188002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/>
              <a:r>
                <a:rPr lang="fr-CA" sz="2000" b="1" dirty="0">
                  <a:solidFill>
                    <a:schemeClr val="tx2"/>
                  </a:solidFill>
                </a:rPr>
                <a:t>ALCANCE</a:t>
              </a:r>
              <a:endParaRPr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3062F55-9B9A-DE49-8AC6-A328EBFF62D9}"/>
              </a:ext>
            </a:extLst>
          </p:cNvPr>
          <p:cNvGrpSpPr/>
          <p:nvPr/>
        </p:nvGrpSpPr>
        <p:grpSpPr>
          <a:xfrm>
            <a:off x="574854" y="1870107"/>
            <a:ext cx="2854038" cy="1337699"/>
            <a:chOff x="319755" y="4381524"/>
            <a:chExt cx="2088994" cy="13376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8DB7B42-759D-9F4D-B4E5-A77B5FC69D46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Logro</a:t>
              </a:r>
              <a:endParaRPr lang="en-US" sz="2000" b="1" noProof="1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122FC2FA-5774-8347-A175-2DAA4A18572E}"/>
                </a:ext>
              </a:extLst>
            </p:cNvPr>
            <p:cNvSpPr/>
            <p:nvPr/>
          </p:nvSpPr>
          <p:spPr>
            <a:xfrm>
              <a:off x="784184" y="4765116"/>
              <a:ext cx="1624565" cy="95410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/>
                <a:t>E</a:t>
              </a:r>
              <a:r>
                <a:rPr lang="es-MX" sz="1400" noProof="1" smtClean="0"/>
                <a:t>levado </a:t>
              </a:r>
              <a:r>
                <a:rPr lang="es-MX" sz="1400" noProof="1"/>
                <a:t>nivel de idoneidad y confiabilidad del personal militar y de servidores públicos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CC0B766-946D-9745-BEDA-8B342217656B}"/>
              </a:ext>
            </a:extLst>
          </p:cNvPr>
          <p:cNvGrpSpPr/>
          <p:nvPr/>
        </p:nvGrpSpPr>
        <p:grpSpPr>
          <a:xfrm>
            <a:off x="842374" y="4990653"/>
            <a:ext cx="2854039" cy="1122256"/>
            <a:chOff x="319755" y="4381524"/>
            <a:chExt cx="2088995" cy="112225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5CB66DB1-B1CD-D041-B1A5-0EA5D37FE2F5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2"/>
                  </a:solidFill>
                </a:rPr>
                <a:t>Alerta</a:t>
              </a:r>
              <a:endParaRPr lang="en-US" sz="2000" b="1" noProof="1">
                <a:solidFill>
                  <a:schemeClr val="accent2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966FAA78-BB37-7F49-B2ED-3A45E4A371EB}"/>
                </a:ext>
              </a:extLst>
            </p:cNvPr>
            <p:cNvSpPr/>
            <p:nvPr/>
          </p:nvSpPr>
          <p:spPr>
            <a:xfrm>
              <a:off x="869044" y="4765116"/>
              <a:ext cx="1539706" cy="73866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/>
                <a:t>O</a:t>
              </a:r>
              <a:r>
                <a:rPr lang="es-MX" sz="1400" noProof="1" smtClean="0"/>
                <a:t>portuna </a:t>
              </a:r>
              <a:r>
                <a:rPr lang="es-MX" sz="1400" noProof="1"/>
                <a:t>sobre problemas internos dentro del Ejército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622A1183-FB16-AA48-8807-B1A60714432D}"/>
              </a:ext>
            </a:extLst>
          </p:cNvPr>
          <p:cNvGrpSpPr/>
          <p:nvPr/>
        </p:nvGrpSpPr>
        <p:grpSpPr>
          <a:xfrm>
            <a:off x="262604" y="3418729"/>
            <a:ext cx="2854038" cy="906812"/>
            <a:chOff x="319755" y="4381524"/>
            <a:chExt cx="2088994" cy="90681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B713281B-CA25-7447-93BF-6AADA9DECB49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000" b="1" noProof="1" smtClean="0">
                  <a:solidFill>
                    <a:schemeClr val="accent1"/>
                  </a:solidFill>
                </a:rPr>
                <a:t>Conciencia</a:t>
              </a:r>
              <a:endParaRPr lang="en-US" sz="2000" b="1" noProof="1">
                <a:solidFill>
                  <a:schemeClr val="accent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4784C86A-64BE-E745-84C7-2C53EA91E43C}"/>
                </a:ext>
              </a:extLst>
            </p:cNvPr>
            <p:cNvSpPr/>
            <p:nvPr/>
          </p:nvSpPr>
          <p:spPr>
            <a:xfrm>
              <a:off x="1012733" y="4765116"/>
              <a:ext cx="1396016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400" noProof="1"/>
                <a:t>S</a:t>
              </a:r>
              <a:r>
                <a:rPr lang="es-MX" sz="1400" noProof="1" smtClean="0"/>
                <a:t>obre </a:t>
              </a:r>
              <a:r>
                <a:rPr lang="es-MX" sz="1400" noProof="1"/>
                <a:t>la seguridad dentro de la Institución</a:t>
              </a:r>
              <a:endParaRPr lang="en-US" sz="1400" noProof="1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9DCD2F07-B9A8-0548-A7DC-7C20B2BC531C}"/>
              </a:ext>
            </a:extLst>
          </p:cNvPr>
          <p:cNvGrpSpPr/>
          <p:nvPr/>
        </p:nvGrpSpPr>
        <p:grpSpPr>
          <a:xfrm>
            <a:off x="8940315" y="2632838"/>
            <a:ext cx="2854038" cy="906812"/>
            <a:chOff x="319755" y="4381524"/>
            <a:chExt cx="2088994" cy="90681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552FA3E-6982-AD42-BBD1-C83C6717F2D8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 smtClean="0">
                  <a:solidFill>
                    <a:schemeClr val="accent4"/>
                  </a:solidFill>
                </a:rPr>
                <a:t>Riesgo</a:t>
              </a:r>
              <a:endParaRPr lang="en-US" sz="2000" b="1" noProof="1">
                <a:solidFill>
                  <a:schemeClr val="accent4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47B6E876-CF94-524A-A822-E26B67583A96}"/>
                </a:ext>
              </a:extLst>
            </p:cNvPr>
            <p:cNvSpPr/>
            <p:nvPr/>
          </p:nvSpPr>
          <p:spPr>
            <a:xfrm>
              <a:off x="319756" y="4765116"/>
              <a:ext cx="2088993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 smtClean="0"/>
                <a:t>Reducir </a:t>
              </a:r>
              <a:r>
                <a:rPr lang="es-MX" sz="1400" noProof="1"/>
                <a:t>el riesgo de responsabilidades jurídicas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71FD6DBD-937A-C643-8D57-18D0150CA434}"/>
              </a:ext>
            </a:extLst>
          </p:cNvPr>
          <p:cNvGrpSpPr/>
          <p:nvPr/>
        </p:nvGrpSpPr>
        <p:grpSpPr>
          <a:xfrm>
            <a:off x="8251243" y="1310093"/>
            <a:ext cx="2854038" cy="1122256"/>
            <a:chOff x="319755" y="4381524"/>
            <a:chExt cx="2088994" cy="112225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0F121FF0-D957-0944-A7C3-68952B2F9353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 smtClean="0">
                  <a:solidFill>
                    <a:schemeClr val="accent5"/>
                  </a:solidFill>
                </a:rPr>
                <a:t>Comprometimiento </a:t>
              </a:r>
              <a:endParaRPr lang="en-US" sz="2000" b="1" noProof="1">
                <a:solidFill>
                  <a:schemeClr val="accent5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7E738314-978B-FC45-82AC-E1B985195B6C}"/>
                </a:ext>
              </a:extLst>
            </p:cNvPr>
            <p:cNvSpPr/>
            <p:nvPr/>
          </p:nvSpPr>
          <p:spPr>
            <a:xfrm>
              <a:off x="319756" y="4765116"/>
              <a:ext cx="2088993" cy="73866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 smtClean="0"/>
                <a:t>Lograr </a:t>
              </a:r>
              <a:r>
                <a:rPr lang="es-MX" sz="1400" noProof="1"/>
                <a:t>el comprometimiento del personal con el cumplimiento de la misión institucional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DCEF415-5852-B041-A663-DAF35FD238B0}"/>
              </a:ext>
            </a:extLst>
          </p:cNvPr>
          <p:cNvGrpSpPr/>
          <p:nvPr/>
        </p:nvGrpSpPr>
        <p:grpSpPr>
          <a:xfrm>
            <a:off x="8251243" y="5278327"/>
            <a:ext cx="2854038" cy="691369"/>
            <a:chOff x="319755" y="4381524"/>
            <a:chExt cx="2088994" cy="69136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5A7E500-D8E7-A64F-8B61-4B16408E5DAA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 smtClean="0">
                  <a:solidFill>
                    <a:schemeClr val="accent3"/>
                  </a:solidFill>
                </a:rPr>
                <a:t>Protección</a:t>
              </a:r>
              <a:endParaRPr lang="en-US" sz="2000" b="1" noProof="1">
                <a:solidFill>
                  <a:schemeClr val="accent3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8EBCC9E-3629-484A-8164-C415233D4402}"/>
                </a:ext>
              </a:extLst>
            </p:cNvPr>
            <p:cNvSpPr/>
            <p:nvPr/>
          </p:nvSpPr>
          <p:spPr>
            <a:xfrm>
              <a:off x="319756" y="4765116"/>
              <a:ext cx="2088993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 smtClean="0"/>
                <a:t>Los </a:t>
              </a:r>
              <a:r>
                <a:rPr lang="es-MX" sz="1400" noProof="1"/>
                <a:t>activos de la Institución</a:t>
              </a:r>
              <a:endParaRPr lang="en-US" sz="1400" noProof="1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3E29EE54-3773-1B4D-BF25-D93781A51716}"/>
              </a:ext>
            </a:extLst>
          </p:cNvPr>
          <p:cNvGrpSpPr/>
          <p:nvPr/>
        </p:nvGrpSpPr>
        <p:grpSpPr>
          <a:xfrm>
            <a:off x="8940315" y="3955583"/>
            <a:ext cx="2854038" cy="906812"/>
            <a:chOff x="319755" y="4381524"/>
            <a:chExt cx="2088994" cy="90681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289DB9D1-B14B-224C-BA6A-7B6C521CAAE6}"/>
                </a:ext>
              </a:extLst>
            </p:cNvPr>
            <p:cNvSpPr txBox="1"/>
            <p:nvPr/>
          </p:nvSpPr>
          <p:spPr>
            <a:xfrm>
              <a:off x="319755" y="4381524"/>
              <a:ext cx="2088993" cy="40011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000" b="1" noProof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Clima</a:t>
              </a:r>
              <a:endParaRPr lang="en-US" sz="2000" b="1" noProof="1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7F0D999B-C97A-9B4A-AB76-2E6873B8C905}"/>
                </a:ext>
              </a:extLst>
            </p:cNvPr>
            <p:cNvSpPr/>
            <p:nvPr/>
          </p:nvSpPr>
          <p:spPr>
            <a:xfrm>
              <a:off x="319756" y="4765116"/>
              <a:ext cx="2088993" cy="52322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400" noProof="1" smtClean="0"/>
                <a:t>Promover </a:t>
              </a:r>
              <a:r>
                <a:rPr lang="es-MX" sz="1400" noProof="1"/>
                <a:t>un buen clima dentro de FF.AA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28" y="3363702"/>
            <a:ext cx="1136134" cy="1166306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5566849" y="2817435"/>
            <a:ext cx="1058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DCIE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0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480131"/>
          </a:xfrm>
        </p:spPr>
        <p:txBody>
          <a:bodyPr/>
          <a:lstStyle/>
          <a:p>
            <a:r>
              <a:rPr lang="en-US" dirty="0" smtClean="0"/>
              <a:t>DISEÑO DE LA PROPUESTA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DF45C4-C8DF-C845-95C0-1878A6B6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A67342E3-5298-D44D-901C-B5FA6BECD042}"/>
              </a:ext>
            </a:extLst>
          </p:cNvPr>
          <p:cNvGrpSpPr/>
          <p:nvPr/>
        </p:nvGrpSpPr>
        <p:grpSpPr>
          <a:xfrm>
            <a:off x="834162" y="3999456"/>
            <a:ext cx="2854038" cy="2261029"/>
            <a:chOff x="319755" y="4319969"/>
            <a:chExt cx="2088994" cy="22610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62A5BBF0-F473-794E-89B8-84DEE66AA71D}"/>
                </a:ext>
              </a:extLst>
            </p:cNvPr>
            <p:cNvSpPr txBox="1"/>
            <p:nvPr/>
          </p:nvSpPr>
          <p:spPr>
            <a:xfrm>
              <a:off x="319755" y="4319969"/>
              <a:ext cx="2088993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4"/>
                  </a:solidFill>
                </a:rPr>
                <a:t>PROCESOS</a:t>
              </a:r>
              <a:endParaRPr lang="en-US" sz="2400" b="1" noProof="1">
                <a:solidFill>
                  <a:srgbClr val="FFC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46A5E5B-D5EA-8A4C-8ECE-7E9893706D13}"/>
                </a:ext>
              </a:extLst>
            </p:cNvPr>
            <p:cNvSpPr/>
            <p:nvPr/>
          </p:nvSpPr>
          <p:spPr>
            <a:xfrm>
              <a:off x="730241" y="4765116"/>
              <a:ext cx="1678508" cy="181588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600" noProof="1"/>
                <a:t>I</a:t>
              </a:r>
              <a:r>
                <a:rPr lang="es-MX" sz="1600" noProof="1" smtClean="0"/>
                <a:t>nternos </a:t>
              </a:r>
              <a:r>
                <a:rPr lang="es-MX" sz="1600" noProof="1"/>
                <a:t>que guían su accionar y la necesidad de contar dentro de la estructura </a:t>
              </a:r>
              <a:r>
                <a:rPr lang="es-MX" sz="1600" noProof="1" smtClean="0"/>
                <a:t>del Ejército </a:t>
              </a:r>
              <a:r>
                <a:rPr lang="es-MX" sz="1600" noProof="1"/>
                <a:t>con un organismo encargado de los problemas internos de la institución</a:t>
              </a:r>
              <a:r>
                <a:rPr lang="en-US" sz="1600" noProof="1" smtClean="0"/>
                <a:t>.</a:t>
              </a:r>
              <a:endParaRPr lang="en-US" sz="1600" noProof="1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85D3281B-CE26-924F-8BBC-9F024BED9209}"/>
              </a:ext>
            </a:extLst>
          </p:cNvPr>
          <p:cNvGrpSpPr/>
          <p:nvPr/>
        </p:nvGrpSpPr>
        <p:grpSpPr>
          <a:xfrm>
            <a:off x="8467377" y="3931055"/>
            <a:ext cx="2854038" cy="2014807"/>
            <a:chOff x="319755" y="4319969"/>
            <a:chExt cx="2088994" cy="201480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5F052859-45DD-1646-B6E3-D1659D902716}"/>
                </a:ext>
              </a:extLst>
            </p:cNvPr>
            <p:cNvSpPr txBox="1"/>
            <p:nvPr/>
          </p:nvSpPr>
          <p:spPr>
            <a:xfrm>
              <a:off x="319755" y="4319969"/>
              <a:ext cx="2088993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2"/>
                  </a:solidFill>
                </a:rPr>
                <a:t>INVOLUCRAMIENTO</a:t>
              </a:r>
              <a:endParaRPr lang="en-US" sz="2400" b="1" noProof="1">
                <a:solidFill>
                  <a:schemeClr val="accent3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7759594-C008-C94D-A25A-6B98A427E218}"/>
                </a:ext>
              </a:extLst>
            </p:cNvPr>
            <p:cNvSpPr/>
            <p:nvPr/>
          </p:nvSpPr>
          <p:spPr>
            <a:xfrm>
              <a:off x="319756" y="4765116"/>
              <a:ext cx="2088993" cy="156966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600" noProof="1" smtClean="0"/>
                <a:t>Se evidencia el Involucramiento </a:t>
              </a:r>
              <a:r>
                <a:rPr lang="es-MX" sz="1600" noProof="1"/>
                <a:t>del personal militar en actividades relacionadas con el narcotráfico, contrabando, minería ilegal y delincuencia organizada</a:t>
              </a:r>
              <a:r>
                <a:rPr lang="en-US" sz="1600" noProof="1" smtClean="0"/>
                <a:t>.</a:t>
              </a:r>
              <a:endParaRPr lang="en-US" sz="1600" noProof="1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71223E8-1E9C-E948-945E-7C4A0A2C3EB9}"/>
              </a:ext>
            </a:extLst>
          </p:cNvPr>
          <p:cNvGrpSpPr/>
          <p:nvPr/>
        </p:nvGrpSpPr>
        <p:grpSpPr>
          <a:xfrm>
            <a:off x="825532" y="1881787"/>
            <a:ext cx="2854038" cy="1522365"/>
            <a:chOff x="319755" y="4319969"/>
            <a:chExt cx="2088994" cy="152236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7780ADF2-6A42-564F-8C22-5FD7D59D4637}"/>
                </a:ext>
              </a:extLst>
            </p:cNvPr>
            <p:cNvSpPr txBox="1"/>
            <p:nvPr/>
          </p:nvSpPr>
          <p:spPr>
            <a:xfrm>
              <a:off x="319755" y="4319969"/>
              <a:ext cx="2088993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rgbClr val="FFC000"/>
                  </a:solidFill>
                </a:rPr>
                <a:t>ESTRUCTURA</a:t>
              </a:r>
              <a:endParaRPr lang="en-US" sz="2400" b="1" noProof="1">
                <a:solidFill>
                  <a:schemeClr val="accent5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6ABD5449-7F31-CC46-92B2-0CDEBC431ABE}"/>
                </a:ext>
              </a:extLst>
            </p:cNvPr>
            <p:cNvSpPr/>
            <p:nvPr/>
          </p:nvSpPr>
          <p:spPr>
            <a:xfrm>
              <a:off x="481956" y="4765116"/>
              <a:ext cx="1926793" cy="107721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s-MX" sz="1600" noProof="1" smtClean="0"/>
                <a:t>Se ha considerado la estructura </a:t>
              </a:r>
              <a:r>
                <a:rPr lang="es-MX" sz="1600" noProof="1"/>
                <a:t>organizacional actual  del Sistema de Inteligencia Militar</a:t>
              </a:r>
              <a:r>
                <a:rPr lang="en-US" sz="1600" noProof="1" smtClean="0"/>
                <a:t>.</a:t>
              </a:r>
              <a:endParaRPr lang="en-US" sz="1600" noProof="1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9994E7B-51EC-144F-83D3-8B5D3F368425}"/>
              </a:ext>
            </a:extLst>
          </p:cNvPr>
          <p:cNvGrpSpPr/>
          <p:nvPr/>
        </p:nvGrpSpPr>
        <p:grpSpPr>
          <a:xfrm>
            <a:off x="8512430" y="1881787"/>
            <a:ext cx="2854038" cy="1276144"/>
            <a:chOff x="319755" y="4319969"/>
            <a:chExt cx="2088994" cy="127614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D8403D9-1FF1-3340-88F6-0DBC3DD3F049}"/>
                </a:ext>
              </a:extLst>
            </p:cNvPr>
            <p:cNvSpPr txBox="1"/>
            <p:nvPr/>
          </p:nvSpPr>
          <p:spPr>
            <a:xfrm>
              <a:off x="319755" y="4319969"/>
              <a:ext cx="2088993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3"/>
                  </a:solidFill>
                </a:rPr>
                <a:t>LEGAL</a:t>
              </a:r>
              <a:endParaRPr lang="en-US" sz="2400" b="1" noProof="1">
                <a:solidFill>
                  <a:schemeClr val="accent4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E6FC0838-9310-804A-A322-84E118ACE362}"/>
                </a:ext>
              </a:extLst>
            </p:cNvPr>
            <p:cNvSpPr/>
            <p:nvPr/>
          </p:nvSpPr>
          <p:spPr>
            <a:xfrm>
              <a:off x="319756" y="4765116"/>
              <a:ext cx="2088993" cy="83099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s-MX" sz="1600" noProof="1" smtClean="0"/>
                <a:t>Así como en acciones </a:t>
              </a:r>
              <a:r>
                <a:rPr lang="es-MX" sz="1600" noProof="1"/>
                <a:t>u omisiones de la normativa legal vigente. </a:t>
              </a:r>
              <a:r>
                <a:rPr lang="en-US" sz="1600" noProof="1" smtClean="0"/>
                <a:t>.</a:t>
              </a:r>
              <a:endParaRPr lang="en-US" sz="1600" noProof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42950B-6270-DC41-A708-4D93AAD69FD6}"/>
              </a:ext>
            </a:extLst>
          </p:cNvPr>
          <p:cNvGrpSpPr/>
          <p:nvPr/>
        </p:nvGrpSpPr>
        <p:grpSpPr>
          <a:xfrm>
            <a:off x="4116575" y="1444116"/>
            <a:ext cx="3914527" cy="5188732"/>
            <a:chOff x="4296174" y="901589"/>
            <a:chExt cx="4354506" cy="57719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CFB3DAB-26F2-CB41-9FF2-89D51D451156}"/>
                </a:ext>
              </a:extLst>
            </p:cNvPr>
            <p:cNvGrpSpPr/>
            <p:nvPr/>
          </p:nvGrpSpPr>
          <p:grpSpPr>
            <a:xfrm>
              <a:off x="4439816" y="943286"/>
              <a:ext cx="4166298" cy="5730230"/>
              <a:chOff x="181813200" y="12446000"/>
              <a:chExt cx="4611376" cy="6342379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xmlns="" id="{52DE8B16-0DF5-B64D-B38D-4DAA1328351F}"/>
                  </a:ext>
                </a:extLst>
              </p:cNvPr>
              <p:cNvSpPr/>
              <p:nvPr/>
            </p:nvSpPr>
            <p:spPr>
              <a:xfrm>
                <a:off x="182638700" y="15316200"/>
                <a:ext cx="2915915" cy="324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1" y="17"/>
                    </a:moveTo>
                    <a:cubicBezTo>
                      <a:pt x="13603" y="837"/>
                      <a:pt x="12286" y="1336"/>
                      <a:pt x="10828" y="1336"/>
                    </a:cubicBezTo>
                    <a:cubicBezTo>
                      <a:pt x="9370" y="1336"/>
                      <a:pt x="8034" y="829"/>
                      <a:pt x="7037" y="0"/>
                    </a:cubicBezTo>
                    <a:lnTo>
                      <a:pt x="0" y="6326"/>
                    </a:lnTo>
                    <a:cubicBezTo>
                      <a:pt x="301" y="6580"/>
                      <a:pt x="602" y="6825"/>
                      <a:pt x="922" y="7062"/>
                    </a:cubicBezTo>
                    <a:cubicBezTo>
                      <a:pt x="4045" y="9354"/>
                      <a:pt x="5842" y="12796"/>
                      <a:pt x="5842" y="16424"/>
                    </a:cubicBezTo>
                    <a:lnTo>
                      <a:pt x="5842" y="19951"/>
                    </a:lnTo>
                    <a:cubicBezTo>
                      <a:pt x="5842" y="20864"/>
                      <a:pt x="6661" y="21600"/>
                      <a:pt x="7677" y="21600"/>
                    </a:cubicBezTo>
                    <a:lnTo>
                      <a:pt x="13933" y="21600"/>
                    </a:lnTo>
                    <a:cubicBezTo>
                      <a:pt x="14949" y="21600"/>
                      <a:pt x="15767" y="20864"/>
                      <a:pt x="15767" y="19951"/>
                    </a:cubicBezTo>
                    <a:lnTo>
                      <a:pt x="15767" y="16424"/>
                    </a:lnTo>
                    <a:cubicBezTo>
                      <a:pt x="15767" y="12771"/>
                      <a:pt x="17630" y="9337"/>
                      <a:pt x="20753" y="7011"/>
                    </a:cubicBezTo>
                    <a:cubicBezTo>
                      <a:pt x="21045" y="6791"/>
                      <a:pt x="21327" y="6563"/>
                      <a:pt x="21600" y="6335"/>
                    </a:cubicBezTo>
                    <a:lnTo>
                      <a:pt x="14601" y="17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xmlns="" id="{FFA0A2B2-E89F-C144-B638-75FF3D5DB48D}"/>
                  </a:ext>
                </a:extLst>
              </p:cNvPr>
              <p:cNvSpPr/>
              <p:nvPr/>
            </p:nvSpPr>
            <p:spPr>
              <a:xfrm>
                <a:off x="183705500" y="17995900"/>
                <a:ext cx="792486" cy="79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lnTo>
                      <a:pt x="5262" y="0"/>
                    </a:lnTo>
                    <a:cubicBezTo>
                      <a:pt x="2354" y="0"/>
                      <a:pt x="0" y="2354"/>
                      <a:pt x="0" y="5262"/>
                    </a:cubicBezTo>
                    <a:lnTo>
                      <a:pt x="0" y="16338"/>
                    </a:lnTo>
                    <a:cubicBezTo>
                      <a:pt x="0" y="19246"/>
                      <a:pt x="2354" y="21600"/>
                      <a:pt x="5262" y="21600"/>
                    </a:cubicBezTo>
                    <a:lnTo>
                      <a:pt x="16338" y="21600"/>
                    </a:lnTo>
                    <a:cubicBezTo>
                      <a:pt x="19246" y="21600"/>
                      <a:pt x="21600" y="19246"/>
                      <a:pt x="21600" y="16338"/>
                    </a:cubicBezTo>
                    <a:lnTo>
                      <a:pt x="21600" y="5262"/>
                    </a:lnTo>
                    <a:cubicBezTo>
                      <a:pt x="21600" y="2354"/>
                      <a:pt x="19246" y="0"/>
                      <a:pt x="1633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xmlns="" id="{F66E0195-93E5-0B47-8C26-2B0F554EB7C1}"/>
                  </a:ext>
                </a:extLst>
              </p:cNvPr>
              <p:cNvSpPr/>
              <p:nvPr/>
            </p:nvSpPr>
            <p:spPr>
              <a:xfrm>
                <a:off x="183299099" y="15836900"/>
                <a:ext cx="1602134" cy="2717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591" extrusionOk="0">
                    <a:moveTo>
                      <a:pt x="20262" y="18302"/>
                    </a:moveTo>
                    <a:cubicBezTo>
                      <a:pt x="20910" y="18302"/>
                      <a:pt x="21439" y="17989"/>
                      <a:pt x="21439" y="17606"/>
                    </a:cubicBezTo>
                    <a:lnTo>
                      <a:pt x="21439" y="17606"/>
                    </a:lnTo>
                    <a:cubicBezTo>
                      <a:pt x="21439" y="17223"/>
                      <a:pt x="20910" y="16910"/>
                      <a:pt x="20262" y="16910"/>
                    </a:cubicBezTo>
                    <a:lnTo>
                      <a:pt x="20211" y="16910"/>
                    </a:lnTo>
                    <a:cubicBezTo>
                      <a:pt x="19989" y="16910"/>
                      <a:pt x="19819" y="16809"/>
                      <a:pt x="19819" y="16678"/>
                    </a:cubicBezTo>
                    <a:lnTo>
                      <a:pt x="19819" y="16335"/>
                    </a:lnTo>
                    <a:cubicBezTo>
                      <a:pt x="19819" y="16204"/>
                      <a:pt x="19989" y="16103"/>
                      <a:pt x="20211" y="16103"/>
                    </a:cubicBezTo>
                    <a:lnTo>
                      <a:pt x="20211" y="16103"/>
                    </a:lnTo>
                    <a:cubicBezTo>
                      <a:pt x="20859" y="16103"/>
                      <a:pt x="21421" y="15810"/>
                      <a:pt x="21439" y="15427"/>
                    </a:cubicBezTo>
                    <a:cubicBezTo>
                      <a:pt x="21456" y="15033"/>
                      <a:pt x="20927" y="14700"/>
                      <a:pt x="20262" y="14700"/>
                    </a:cubicBezTo>
                    <a:cubicBezTo>
                      <a:pt x="20023" y="14700"/>
                      <a:pt x="19819" y="14579"/>
                      <a:pt x="19819" y="14438"/>
                    </a:cubicBezTo>
                    <a:lnTo>
                      <a:pt x="19819" y="13641"/>
                    </a:lnTo>
                    <a:lnTo>
                      <a:pt x="12966" y="13641"/>
                    </a:lnTo>
                    <a:cubicBezTo>
                      <a:pt x="12983" y="10826"/>
                      <a:pt x="13187" y="5802"/>
                      <a:pt x="14346" y="2866"/>
                    </a:cubicBezTo>
                    <a:lnTo>
                      <a:pt x="16989" y="2866"/>
                    </a:lnTo>
                    <a:cubicBezTo>
                      <a:pt x="18029" y="2866"/>
                      <a:pt x="18949" y="2493"/>
                      <a:pt x="19342" y="1918"/>
                    </a:cubicBezTo>
                    <a:cubicBezTo>
                      <a:pt x="19734" y="1353"/>
                      <a:pt x="19512" y="748"/>
                      <a:pt x="18796" y="334"/>
                    </a:cubicBezTo>
                    <a:cubicBezTo>
                      <a:pt x="18404" y="102"/>
                      <a:pt x="17927" y="-9"/>
                      <a:pt x="17449" y="1"/>
                    </a:cubicBezTo>
                    <a:cubicBezTo>
                      <a:pt x="16784" y="21"/>
                      <a:pt x="16119" y="263"/>
                      <a:pt x="15454" y="738"/>
                    </a:cubicBezTo>
                    <a:cubicBezTo>
                      <a:pt x="14909" y="1121"/>
                      <a:pt x="14466" y="1797"/>
                      <a:pt x="14108" y="2654"/>
                    </a:cubicBezTo>
                    <a:lnTo>
                      <a:pt x="7305" y="2654"/>
                    </a:lnTo>
                    <a:cubicBezTo>
                      <a:pt x="6947" y="1797"/>
                      <a:pt x="6504" y="1121"/>
                      <a:pt x="5958" y="738"/>
                    </a:cubicBezTo>
                    <a:cubicBezTo>
                      <a:pt x="5293" y="273"/>
                      <a:pt x="4611" y="21"/>
                      <a:pt x="3964" y="1"/>
                    </a:cubicBezTo>
                    <a:cubicBezTo>
                      <a:pt x="3486" y="-9"/>
                      <a:pt x="3009" y="102"/>
                      <a:pt x="2617" y="334"/>
                    </a:cubicBezTo>
                    <a:cubicBezTo>
                      <a:pt x="1901" y="748"/>
                      <a:pt x="1679" y="1353"/>
                      <a:pt x="2071" y="1918"/>
                    </a:cubicBezTo>
                    <a:cubicBezTo>
                      <a:pt x="2463" y="2493"/>
                      <a:pt x="3384" y="2866"/>
                      <a:pt x="4424" y="2866"/>
                    </a:cubicBezTo>
                    <a:lnTo>
                      <a:pt x="7066" y="2866"/>
                    </a:lnTo>
                    <a:cubicBezTo>
                      <a:pt x="8226" y="5802"/>
                      <a:pt x="8430" y="10826"/>
                      <a:pt x="8447" y="13641"/>
                    </a:cubicBezTo>
                    <a:lnTo>
                      <a:pt x="1628" y="13641"/>
                    </a:lnTo>
                    <a:lnTo>
                      <a:pt x="1628" y="14468"/>
                    </a:lnTo>
                    <a:cubicBezTo>
                      <a:pt x="1628" y="14599"/>
                      <a:pt x="1457" y="14700"/>
                      <a:pt x="1236" y="14700"/>
                    </a:cubicBezTo>
                    <a:cubicBezTo>
                      <a:pt x="622" y="14700"/>
                      <a:pt x="77" y="14963"/>
                      <a:pt x="8" y="15316"/>
                    </a:cubicBezTo>
                    <a:cubicBezTo>
                      <a:pt x="-77" y="15740"/>
                      <a:pt x="486" y="16103"/>
                      <a:pt x="1185" y="16103"/>
                    </a:cubicBezTo>
                    <a:cubicBezTo>
                      <a:pt x="1423" y="16103"/>
                      <a:pt x="1628" y="16224"/>
                      <a:pt x="1628" y="16365"/>
                    </a:cubicBezTo>
                    <a:lnTo>
                      <a:pt x="1628" y="16658"/>
                    </a:lnTo>
                    <a:cubicBezTo>
                      <a:pt x="1628" y="16799"/>
                      <a:pt x="1423" y="16920"/>
                      <a:pt x="1185" y="16920"/>
                    </a:cubicBezTo>
                    <a:cubicBezTo>
                      <a:pt x="537" y="16920"/>
                      <a:pt x="8" y="17233"/>
                      <a:pt x="8" y="17616"/>
                    </a:cubicBezTo>
                    <a:lnTo>
                      <a:pt x="8" y="17616"/>
                    </a:lnTo>
                    <a:cubicBezTo>
                      <a:pt x="8" y="17999"/>
                      <a:pt x="537" y="18312"/>
                      <a:pt x="1185" y="18312"/>
                    </a:cubicBezTo>
                    <a:cubicBezTo>
                      <a:pt x="1423" y="18312"/>
                      <a:pt x="1628" y="18433"/>
                      <a:pt x="1628" y="18574"/>
                    </a:cubicBezTo>
                    <a:lnTo>
                      <a:pt x="1628" y="18897"/>
                    </a:lnTo>
                    <a:cubicBezTo>
                      <a:pt x="1628" y="19028"/>
                      <a:pt x="1457" y="19129"/>
                      <a:pt x="1236" y="19129"/>
                    </a:cubicBezTo>
                    <a:cubicBezTo>
                      <a:pt x="622" y="19129"/>
                      <a:pt x="77" y="19392"/>
                      <a:pt x="8" y="19745"/>
                    </a:cubicBezTo>
                    <a:cubicBezTo>
                      <a:pt x="-77" y="20168"/>
                      <a:pt x="486" y="20532"/>
                      <a:pt x="1185" y="20532"/>
                    </a:cubicBezTo>
                    <a:lnTo>
                      <a:pt x="1628" y="20532"/>
                    </a:lnTo>
                    <a:cubicBezTo>
                      <a:pt x="1628" y="21117"/>
                      <a:pt x="2429" y="21591"/>
                      <a:pt x="3418" y="21591"/>
                    </a:cubicBezTo>
                    <a:lnTo>
                      <a:pt x="18096" y="21591"/>
                    </a:lnTo>
                    <a:cubicBezTo>
                      <a:pt x="19085" y="21591"/>
                      <a:pt x="19886" y="21117"/>
                      <a:pt x="19886" y="20532"/>
                    </a:cubicBezTo>
                    <a:lnTo>
                      <a:pt x="20279" y="20532"/>
                    </a:lnTo>
                    <a:cubicBezTo>
                      <a:pt x="20926" y="20532"/>
                      <a:pt x="21489" y="20239"/>
                      <a:pt x="21506" y="19856"/>
                    </a:cubicBezTo>
                    <a:cubicBezTo>
                      <a:pt x="21523" y="19462"/>
                      <a:pt x="20995" y="19129"/>
                      <a:pt x="20330" y="19129"/>
                    </a:cubicBezTo>
                    <a:cubicBezTo>
                      <a:pt x="20091" y="19129"/>
                      <a:pt x="19886" y="19008"/>
                      <a:pt x="19886" y="18867"/>
                    </a:cubicBezTo>
                    <a:lnTo>
                      <a:pt x="19886" y="18574"/>
                    </a:lnTo>
                    <a:cubicBezTo>
                      <a:pt x="19819" y="18423"/>
                      <a:pt x="20023" y="18302"/>
                      <a:pt x="20262" y="18302"/>
                    </a:cubicBezTo>
                    <a:close/>
                    <a:moveTo>
                      <a:pt x="15693" y="859"/>
                    </a:moveTo>
                    <a:cubicBezTo>
                      <a:pt x="16290" y="435"/>
                      <a:pt x="16887" y="213"/>
                      <a:pt x="17449" y="193"/>
                    </a:cubicBezTo>
                    <a:cubicBezTo>
                      <a:pt x="17841" y="183"/>
                      <a:pt x="18216" y="274"/>
                      <a:pt x="18540" y="465"/>
                    </a:cubicBezTo>
                    <a:cubicBezTo>
                      <a:pt x="19154" y="818"/>
                      <a:pt x="19342" y="1343"/>
                      <a:pt x="19018" y="1827"/>
                    </a:cubicBezTo>
                    <a:cubicBezTo>
                      <a:pt x="18677" y="2332"/>
                      <a:pt x="17893" y="2644"/>
                      <a:pt x="16989" y="2644"/>
                    </a:cubicBezTo>
                    <a:lnTo>
                      <a:pt x="14432" y="2644"/>
                    </a:lnTo>
                    <a:cubicBezTo>
                      <a:pt x="14773" y="1847"/>
                      <a:pt x="15182" y="1212"/>
                      <a:pt x="15693" y="859"/>
                    </a:cubicBezTo>
                    <a:close/>
                    <a:moveTo>
                      <a:pt x="4373" y="2644"/>
                    </a:moveTo>
                    <a:cubicBezTo>
                      <a:pt x="3470" y="2644"/>
                      <a:pt x="2685" y="2332"/>
                      <a:pt x="2344" y="1827"/>
                    </a:cubicBezTo>
                    <a:cubicBezTo>
                      <a:pt x="2020" y="1343"/>
                      <a:pt x="2191" y="818"/>
                      <a:pt x="2822" y="465"/>
                    </a:cubicBezTo>
                    <a:cubicBezTo>
                      <a:pt x="3129" y="284"/>
                      <a:pt x="3487" y="193"/>
                      <a:pt x="3845" y="193"/>
                    </a:cubicBezTo>
                    <a:cubicBezTo>
                      <a:pt x="3862" y="193"/>
                      <a:pt x="3896" y="193"/>
                      <a:pt x="3913" y="193"/>
                    </a:cubicBezTo>
                    <a:cubicBezTo>
                      <a:pt x="4475" y="213"/>
                      <a:pt x="5072" y="435"/>
                      <a:pt x="5669" y="859"/>
                    </a:cubicBezTo>
                    <a:cubicBezTo>
                      <a:pt x="6180" y="1212"/>
                      <a:pt x="6589" y="1847"/>
                      <a:pt x="6930" y="2644"/>
                    </a:cubicBezTo>
                    <a:lnTo>
                      <a:pt x="4373" y="2644"/>
                    </a:lnTo>
                    <a:close/>
                    <a:moveTo>
                      <a:pt x="7357" y="2846"/>
                    </a:moveTo>
                    <a:lnTo>
                      <a:pt x="14005" y="2846"/>
                    </a:lnTo>
                    <a:cubicBezTo>
                      <a:pt x="12846" y="5842"/>
                      <a:pt x="12642" y="10816"/>
                      <a:pt x="12625" y="13621"/>
                    </a:cubicBezTo>
                    <a:lnTo>
                      <a:pt x="8720" y="13621"/>
                    </a:lnTo>
                    <a:cubicBezTo>
                      <a:pt x="8720" y="10816"/>
                      <a:pt x="8516" y="5842"/>
                      <a:pt x="7357" y="28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xmlns="" id="{E74C9ACD-326E-2B40-913C-AAA4B27EB016}"/>
                  </a:ext>
                </a:extLst>
              </p:cNvPr>
              <p:cNvSpPr/>
              <p:nvPr/>
            </p:nvSpPr>
            <p:spPr>
              <a:xfrm>
                <a:off x="182613300" y="12446000"/>
                <a:ext cx="1452873" cy="17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10" y="2937"/>
                    </a:moveTo>
                    <a:cubicBezTo>
                      <a:pt x="14368" y="1228"/>
                      <a:pt x="12424" y="0"/>
                      <a:pt x="10139" y="0"/>
                    </a:cubicBezTo>
                    <a:cubicBezTo>
                      <a:pt x="7326" y="0"/>
                      <a:pt x="5041" y="1880"/>
                      <a:pt x="5041" y="4196"/>
                    </a:cubicBezTo>
                    <a:cubicBezTo>
                      <a:pt x="5041" y="4879"/>
                      <a:pt x="5249" y="5517"/>
                      <a:pt x="5589" y="6092"/>
                    </a:cubicBezTo>
                    <a:cubicBezTo>
                      <a:pt x="3568" y="7117"/>
                      <a:pt x="1680" y="8329"/>
                      <a:pt x="0" y="9697"/>
                    </a:cubicBezTo>
                    <a:lnTo>
                      <a:pt x="14463" y="21600"/>
                    </a:lnTo>
                    <a:cubicBezTo>
                      <a:pt x="16351" y="20155"/>
                      <a:pt x="18843" y="19254"/>
                      <a:pt x="21600" y="19160"/>
                    </a:cubicBezTo>
                    <a:lnTo>
                      <a:pt x="21600" y="2284"/>
                    </a:lnTo>
                    <a:cubicBezTo>
                      <a:pt x="19315" y="2315"/>
                      <a:pt x="17125" y="2533"/>
                      <a:pt x="15010" y="293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38100" tIns="576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ESTRUCTURA</a:t>
                </a:r>
                <a:endParaRPr sz="1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xmlns="" id="{CE096694-E3E6-014C-8395-EB3EEB818999}"/>
                  </a:ext>
                </a:extLst>
              </p:cNvPr>
              <p:cNvSpPr/>
              <p:nvPr/>
            </p:nvSpPr>
            <p:spPr>
              <a:xfrm>
                <a:off x="184124599" y="12446000"/>
                <a:ext cx="1445259" cy="1762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8" y="6147"/>
                    </a:moveTo>
                    <a:cubicBezTo>
                      <a:pt x="16437" y="5571"/>
                      <a:pt x="16646" y="4902"/>
                      <a:pt x="16646" y="4202"/>
                    </a:cubicBezTo>
                    <a:cubicBezTo>
                      <a:pt x="16646" y="1883"/>
                      <a:pt x="14350" y="0"/>
                      <a:pt x="11521" y="0"/>
                    </a:cubicBezTo>
                    <a:cubicBezTo>
                      <a:pt x="9206" y="0"/>
                      <a:pt x="7251" y="1245"/>
                      <a:pt x="6605" y="2972"/>
                    </a:cubicBezTo>
                    <a:cubicBezTo>
                      <a:pt x="4479" y="2568"/>
                      <a:pt x="2278" y="2350"/>
                      <a:pt x="0" y="2319"/>
                    </a:cubicBezTo>
                    <a:lnTo>
                      <a:pt x="0" y="19188"/>
                    </a:lnTo>
                    <a:cubicBezTo>
                      <a:pt x="2752" y="19281"/>
                      <a:pt x="5239" y="20184"/>
                      <a:pt x="7137" y="21600"/>
                    </a:cubicBezTo>
                    <a:lnTo>
                      <a:pt x="21600" y="9742"/>
                    </a:lnTo>
                    <a:cubicBezTo>
                      <a:pt x="19949" y="8372"/>
                      <a:pt x="18070" y="7174"/>
                      <a:pt x="16058" y="6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576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es-EC" sz="1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LEGAL</a:t>
                </a:r>
                <a:endParaRPr sz="1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xmlns="" id="{281059AA-2A93-4C42-A3DA-63994446F091}"/>
                  </a:ext>
                </a:extLst>
              </p:cNvPr>
              <p:cNvSpPr/>
              <p:nvPr/>
            </p:nvSpPr>
            <p:spPr>
              <a:xfrm>
                <a:off x="184658000" y="13284200"/>
                <a:ext cx="1711958" cy="1447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15"/>
                    </a:moveTo>
                    <a:cubicBezTo>
                      <a:pt x="21600" y="6992"/>
                      <a:pt x="19661" y="4699"/>
                      <a:pt x="17274" y="4699"/>
                    </a:cubicBezTo>
                    <a:cubicBezTo>
                      <a:pt x="16665" y="4699"/>
                      <a:pt x="16088" y="4851"/>
                      <a:pt x="15575" y="5116"/>
                    </a:cubicBezTo>
                    <a:cubicBezTo>
                      <a:pt x="14598" y="3278"/>
                      <a:pt x="13476" y="1554"/>
                      <a:pt x="12210" y="0"/>
                    </a:cubicBezTo>
                    <a:lnTo>
                      <a:pt x="0" y="14438"/>
                    </a:lnTo>
                    <a:cubicBezTo>
                      <a:pt x="1490" y="16333"/>
                      <a:pt x="2420" y="18834"/>
                      <a:pt x="2516" y="21600"/>
                    </a:cubicBezTo>
                    <a:lnTo>
                      <a:pt x="19597" y="21600"/>
                    </a:lnTo>
                    <a:cubicBezTo>
                      <a:pt x="19581" y="19194"/>
                      <a:pt x="19341" y="16844"/>
                      <a:pt x="18908" y="14589"/>
                    </a:cubicBezTo>
                    <a:cubicBezTo>
                      <a:pt x="20478" y="13813"/>
                      <a:pt x="21600" y="11975"/>
                      <a:pt x="21600" y="9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900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000" dirty="0" smtClean="0">
                    <a:solidFill>
                      <a:schemeClr val="bg1"/>
                    </a:solidFill>
                  </a:rPr>
                  <a:t>INVOLUCRAMIENTO</a:t>
                </a:r>
                <a:endParaRPr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xmlns="" id="{059AD069-600E-A548-9E8C-287873D6F030}"/>
                  </a:ext>
                </a:extLst>
              </p:cNvPr>
              <p:cNvSpPr/>
              <p:nvPr/>
            </p:nvSpPr>
            <p:spPr>
              <a:xfrm>
                <a:off x="181813200" y="13284200"/>
                <a:ext cx="1724658" cy="1447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16" y="0"/>
                    </a:moveTo>
                    <a:cubicBezTo>
                      <a:pt x="8144" y="1573"/>
                      <a:pt x="7015" y="3316"/>
                      <a:pt x="6044" y="5173"/>
                    </a:cubicBezTo>
                    <a:cubicBezTo>
                      <a:pt x="5503" y="4888"/>
                      <a:pt x="4915" y="4737"/>
                      <a:pt x="4295" y="4737"/>
                    </a:cubicBezTo>
                    <a:cubicBezTo>
                      <a:pt x="1925" y="4737"/>
                      <a:pt x="0" y="7029"/>
                      <a:pt x="0" y="9853"/>
                    </a:cubicBezTo>
                    <a:cubicBezTo>
                      <a:pt x="0" y="12051"/>
                      <a:pt x="1161" y="13907"/>
                      <a:pt x="2784" y="14646"/>
                    </a:cubicBezTo>
                    <a:cubicBezTo>
                      <a:pt x="2354" y="16882"/>
                      <a:pt x="2115" y="19213"/>
                      <a:pt x="2115" y="21600"/>
                    </a:cubicBezTo>
                    <a:cubicBezTo>
                      <a:pt x="2115" y="21600"/>
                      <a:pt x="2115" y="21600"/>
                      <a:pt x="2115" y="21600"/>
                    </a:cubicBezTo>
                    <a:lnTo>
                      <a:pt x="19135" y="21600"/>
                    </a:lnTo>
                    <a:cubicBezTo>
                      <a:pt x="19230" y="18853"/>
                      <a:pt x="20153" y="16371"/>
                      <a:pt x="21600" y="14476"/>
                    </a:cubicBezTo>
                    <a:lnTo>
                      <a:pt x="94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900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es-EC" sz="1000" dirty="0">
                    <a:solidFill>
                      <a:schemeClr val="accent4">
                        <a:lumMod val="50000"/>
                      </a:schemeClr>
                    </a:solidFill>
                  </a:rPr>
                  <a:t>P</a:t>
                </a:r>
                <a:r>
                  <a:rPr lang="es-EC" sz="1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ROCESOS</a:t>
                </a:r>
                <a:endParaRPr sz="1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xmlns="" id="{4AE38965-8473-F644-B31E-52ABD14ECC0A}"/>
                  </a:ext>
                </a:extLst>
              </p:cNvPr>
              <p:cNvSpPr/>
              <p:nvPr/>
            </p:nvSpPr>
            <p:spPr>
              <a:xfrm>
                <a:off x="184658000" y="14795499"/>
                <a:ext cx="1766576" cy="142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extrusionOk="0">
                    <a:moveTo>
                      <a:pt x="18434" y="5765"/>
                    </a:moveTo>
                    <a:cubicBezTo>
                      <a:pt x="18745" y="3901"/>
                      <a:pt x="18931" y="1979"/>
                      <a:pt x="18978" y="0"/>
                    </a:cubicBezTo>
                    <a:lnTo>
                      <a:pt x="2436" y="0"/>
                    </a:lnTo>
                    <a:cubicBezTo>
                      <a:pt x="2343" y="2806"/>
                      <a:pt x="1443" y="5342"/>
                      <a:pt x="0" y="7264"/>
                    </a:cubicBezTo>
                    <a:lnTo>
                      <a:pt x="11576" y="21600"/>
                    </a:lnTo>
                    <a:cubicBezTo>
                      <a:pt x="13050" y="19736"/>
                      <a:pt x="14353" y="17660"/>
                      <a:pt x="15424" y="15393"/>
                    </a:cubicBezTo>
                    <a:cubicBezTo>
                      <a:pt x="16014" y="15777"/>
                      <a:pt x="16681" y="16008"/>
                      <a:pt x="17395" y="16008"/>
                    </a:cubicBezTo>
                    <a:cubicBezTo>
                      <a:pt x="19707" y="16008"/>
                      <a:pt x="21584" y="13683"/>
                      <a:pt x="21584" y="10819"/>
                    </a:cubicBezTo>
                    <a:cubicBezTo>
                      <a:pt x="21600" y="8359"/>
                      <a:pt x="20250" y="6322"/>
                      <a:pt x="18434" y="57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144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xmlns="" id="{D9272DAF-22A6-7044-B15C-D1F4A24EB05D}"/>
                  </a:ext>
                </a:extLst>
              </p:cNvPr>
              <p:cNvSpPr/>
              <p:nvPr/>
            </p:nvSpPr>
            <p:spPr>
              <a:xfrm>
                <a:off x="181851300" y="14795499"/>
                <a:ext cx="1692908" cy="142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26"/>
                    </a:moveTo>
                    <a:cubicBezTo>
                      <a:pt x="20125" y="5304"/>
                      <a:pt x="19186" y="2786"/>
                      <a:pt x="19088" y="0"/>
                    </a:cubicBezTo>
                    <a:lnTo>
                      <a:pt x="1750" y="0"/>
                    </a:lnTo>
                    <a:cubicBezTo>
                      <a:pt x="1799" y="2114"/>
                      <a:pt x="2009" y="4189"/>
                      <a:pt x="2382" y="6169"/>
                    </a:cubicBezTo>
                    <a:cubicBezTo>
                      <a:pt x="972" y="7033"/>
                      <a:pt x="0" y="8782"/>
                      <a:pt x="0" y="10800"/>
                    </a:cubicBezTo>
                    <a:cubicBezTo>
                      <a:pt x="0" y="13663"/>
                      <a:pt x="1961" y="15989"/>
                      <a:pt x="4375" y="15989"/>
                    </a:cubicBezTo>
                    <a:cubicBezTo>
                      <a:pt x="4813" y="15989"/>
                      <a:pt x="5234" y="15912"/>
                      <a:pt x="5639" y="15777"/>
                    </a:cubicBezTo>
                    <a:cubicBezTo>
                      <a:pt x="6725" y="17891"/>
                      <a:pt x="8005" y="19851"/>
                      <a:pt x="9463" y="21600"/>
                    </a:cubicBezTo>
                    <a:lnTo>
                      <a:pt x="21600" y="7226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144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9C22D44-1941-DD46-8106-8F53A669C9CC}"/>
                </a:ext>
              </a:extLst>
            </p:cNvPr>
            <p:cNvSpPr txBox="1"/>
            <p:nvPr/>
          </p:nvSpPr>
          <p:spPr>
            <a:xfrm>
              <a:off x="4296174" y="1905642"/>
              <a:ext cx="813730" cy="7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06F6259-5B8C-7B42-8031-2B88B80903AF}"/>
                </a:ext>
              </a:extLst>
            </p:cNvPr>
            <p:cNvSpPr txBox="1"/>
            <p:nvPr/>
          </p:nvSpPr>
          <p:spPr>
            <a:xfrm>
              <a:off x="5335746" y="901589"/>
              <a:ext cx="813730" cy="7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7031DDD-2C23-534B-B115-422CD6711E02}"/>
                </a:ext>
              </a:extLst>
            </p:cNvPr>
            <p:cNvSpPr txBox="1"/>
            <p:nvPr/>
          </p:nvSpPr>
          <p:spPr>
            <a:xfrm>
              <a:off x="6822935" y="901589"/>
              <a:ext cx="813730" cy="7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8BA5C55-D53A-7242-8AF0-F361BA58B1CB}"/>
                </a:ext>
              </a:extLst>
            </p:cNvPr>
            <p:cNvSpPr txBox="1"/>
            <p:nvPr/>
          </p:nvSpPr>
          <p:spPr>
            <a:xfrm>
              <a:off x="7836950" y="1926264"/>
              <a:ext cx="813730" cy="7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B6146B-0F1F-5B47-BE35-A8910931B7B3}"/>
              </a:ext>
            </a:extLst>
          </p:cNvPr>
          <p:cNvSpPr txBox="1"/>
          <p:nvPr/>
        </p:nvSpPr>
        <p:spPr>
          <a:xfrm>
            <a:off x="5641126" y="320228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DISEÑO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xmlns="" id="{D34B2790-39EE-AF42-8C49-CF315D4B8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31578" y="2253556"/>
            <a:ext cx="443122" cy="443122"/>
          </a:xfrm>
          <a:prstGeom prst="rect">
            <a:avLst/>
          </a:prstGeom>
        </p:spPr>
      </p:pic>
      <p:pic>
        <p:nvPicPr>
          <p:cNvPr id="10" name="Graphic 9" descr="Bar graph with upward trend">
            <a:extLst>
              <a:ext uri="{FF2B5EF4-FFF2-40B4-BE49-F238E27FC236}">
                <a16:creationId xmlns:a16="http://schemas.microsoft.com/office/drawing/2014/main" xmlns="" id="{FF7F2B42-1C35-9548-891A-F5FF98FD4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7075" y="2558497"/>
            <a:ext cx="443122" cy="443122"/>
          </a:xfrm>
          <a:prstGeom prst="rect">
            <a:avLst/>
          </a:prstGeom>
        </p:spPr>
      </p:pic>
      <p:pic>
        <p:nvPicPr>
          <p:cNvPr id="12" name="Graphic 11" descr="Connections">
            <a:extLst>
              <a:ext uri="{FF2B5EF4-FFF2-40B4-BE49-F238E27FC236}">
                <a16:creationId xmlns:a16="http://schemas.microsoft.com/office/drawing/2014/main" xmlns="" id="{14AF4588-0F1D-8B42-9D8F-52ADB3AC6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20918" y="2253311"/>
            <a:ext cx="443122" cy="443122"/>
          </a:xfrm>
          <a:prstGeom prst="rect">
            <a:avLst/>
          </a:prstGeom>
        </p:spPr>
      </p:pic>
      <p:pic>
        <p:nvPicPr>
          <p:cNvPr id="18" name="Graphic 17" descr="Lecturer">
            <a:extLst>
              <a:ext uri="{FF2B5EF4-FFF2-40B4-BE49-F238E27FC236}">
                <a16:creationId xmlns:a16="http://schemas.microsoft.com/office/drawing/2014/main" xmlns="" id="{7C73F55F-97B8-9940-BDBF-F1617503D2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999356" y="2583518"/>
            <a:ext cx="443122" cy="44312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Imagen 48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7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790700" y="1684820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0"/>
                <a:solidFill>
                  <a:schemeClr val="tx1"/>
                </a:solidFill>
              </a:rPr>
              <a:t>2</a:t>
            </a:r>
            <a:endParaRPr lang="es-E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0" name="Elipse 39">
            <a:hlinkClick r:id="rId2" action="ppaction://hlinksldjump"/>
          </p:cNvPr>
          <p:cNvSpPr/>
          <p:nvPr/>
        </p:nvSpPr>
        <p:spPr>
          <a:xfrm>
            <a:off x="1828800" y="2540717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828800" y="3195299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Elipse 41">
            <a:hlinkClick r:id="rId3" action="ppaction://hlinksldjump"/>
          </p:cNvPr>
          <p:cNvSpPr/>
          <p:nvPr/>
        </p:nvSpPr>
        <p:spPr>
          <a:xfrm>
            <a:off x="1828800" y="4037485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804333" y="4817352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lipse 43">
            <a:hlinkClick r:id="rId4" action="ppaction://hlinksldjump"/>
          </p:cNvPr>
          <p:cNvSpPr/>
          <p:nvPr/>
        </p:nvSpPr>
        <p:spPr>
          <a:xfrm>
            <a:off x="1804333" y="5676929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7207250" y="2501797"/>
            <a:ext cx="6477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7239000" y="968268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7239000" y="1684820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Elipse 51">
            <a:hlinkClick r:id="rId5" action="ppaction://hlinksldjump"/>
          </p:cNvPr>
          <p:cNvSpPr/>
          <p:nvPr/>
        </p:nvSpPr>
        <p:spPr>
          <a:xfrm>
            <a:off x="1765300" y="968268"/>
            <a:ext cx="5842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7207250" y="3225774"/>
            <a:ext cx="6477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7207250" y="3986327"/>
            <a:ext cx="6477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7207250" y="4783699"/>
            <a:ext cx="6477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7239000" y="5676929"/>
            <a:ext cx="647700" cy="482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413000" y="968268"/>
            <a:ext cx="3636508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</a:t>
            </a: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2388533" y="1729416"/>
            <a:ext cx="3166123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ENUNCIADO DEL PROBLEMA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2413000" y="2529237"/>
            <a:ext cx="3527697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DE INVESTIGACIÓN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2413000" y="3225774"/>
            <a:ext cx="4152483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 LA INVESTIGACIÓN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2374900" y="4038088"/>
            <a:ext cx="2333780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2374900" y="4835460"/>
            <a:ext cx="3154582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2388533" y="5709245"/>
            <a:ext cx="1335622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977489" y="835823"/>
            <a:ext cx="4100211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INDEPENDIENTES Y DEPENDIENTES</a:t>
            </a:r>
            <a:endParaRPr lang="es-EC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8020994" y="2339173"/>
            <a:ext cx="4056706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</a:t>
            </a: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CAMPO </a:t>
            </a: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ACCIÓN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8013700" y="1630085"/>
            <a:ext cx="40640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s-EC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</a:t>
            </a:r>
            <a:r>
              <a:rPr lang="es-EC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8013700" y="3267207"/>
            <a:ext cx="3309304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INVESTIGACIÓN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7977489" y="3986327"/>
            <a:ext cx="4064000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</a:t>
            </a: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</a:t>
            </a:r>
            <a:endParaRPr lang="es-E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8013700" y="4780589"/>
            <a:ext cx="1442190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7979611" y="5709245"/>
            <a:ext cx="4567512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2746254" y="116996"/>
            <a:ext cx="6816846" cy="45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 </a:t>
            </a:r>
            <a:endParaRPr lang="es-EC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Imagen 7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0" y="0"/>
            <a:ext cx="1981200" cy="767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74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41"/>
          <p:cNvGrpSpPr/>
          <p:nvPr/>
        </p:nvGrpSpPr>
        <p:grpSpPr>
          <a:xfrm>
            <a:off x="1400867" y="2458353"/>
            <a:ext cx="9390264" cy="3458912"/>
            <a:chOff x="1050650" y="1499540"/>
            <a:chExt cx="7042698" cy="2594184"/>
          </a:xfrm>
        </p:grpSpPr>
        <p:sp>
          <p:nvSpPr>
            <p:cNvPr id="3592" name="Google Shape;3592;p41"/>
            <p:cNvSpPr/>
            <p:nvPr/>
          </p:nvSpPr>
          <p:spPr>
            <a:xfrm>
              <a:off x="2228246" y="3349172"/>
              <a:ext cx="44" cy="576354"/>
            </a:xfrm>
            <a:custGeom>
              <a:avLst/>
              <a:gdLst/>
              <a:ahLst/>
              <a:cxnLst/>
              <a:rect l="l" t="t" r="r" b="b"/>
              <a:pathLst>
                <a:path w="1" h="13036" fill="none" extrusionOk="0">
                  <a:moveTo>
                    <a:pt x="1" y="0"/>
                  </a:moveTo>
                  <a:lnTo>
                    <a:pt x="1" y="130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93" name="Google Shape;3593;p41"/>
            <p:cNvSpPr/>
            <p:nvPr/>
          </p:nvSpPr>
          <p:spPr>
            <a:xfrm>
              <a:off x="6909187" y="3349172"/>
              <a:ext cx="44" cy="576354"/>
            </a:xfrm>
            <a:custGeom>
              <a:avLst/>
              <a:gdLst/>
              <a:ahLst/>
              <a:cxnLst/>
              <a:rect l="l" t="t" r="r" b="b"/>
              <a:pathLst>
                <a:path w="1" h="13036" fill="none" extrusionOk="0">
                  <a:moveTo>
                    <a:pt x="0" y="0"/>
                  </a:moveTo>
                  <a:lnTo>
                    <a:pt x="0" y="130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94" name="Google Shape;3594;p41"/>
            <p:cNvSpPr/>
            <p:nvPr/>
          </p:nvSpPr>
          <p:spPr>
            <a:xfrm>
              <a:off x="1050650" y="1546908"/>
              <a:ext cx="7042698" cy="2546817"/>
            </a:xfrm>
            <a:custGeom>
              <a:avLst/>
              <a:gdLst/>
              <a:ahLst/>
              <a:cxnLst/>
              <a:rect l="l" t="t" r="r" b="b"/>
              <a:pathLst>
                <a:path w="159292" h="57604" fill="none" extrusionOk="0">
                  <a:moveTo>
                    <a:pt x="0" y="25904"/>
                  </a:moveTo>
                  <a:lnTo>
                    <a:pt x="0" y="25904"/>
                  </a:lnTo>
                  <a:cubicBezTo>
                    <a:pt x="0" y="11592"/>
                    <a:pt x="11613" y="0"/>
                    <a:pt x="25904" y="0"/>
                  </a:cubicBezTo>
                  <a:lnTo>
                    <a:pt x="27201" y="0"/>
                  </a:lnTo>
                  <a:cubicBezTo>
                    <a:pt x="41513" y="0"/>
                    <a:pt x="53104" y="11592"/>
                    <a:pt x="53104" y="25904"/>
                  </a:cubicBezTo>
                  <a:lnTo>
                    <a:pt x="53104" y="31700"/>
                  </a:lnTo>
                  <a:cubicBezTo>
                    <a:pt x="53104" y="45990"/>
                    <a:pt x="64696" y="57603"/>
                    <a:pt x="79008" y="57603"/>
                  </a:cubicBezTo>
                  <a:lnTo>
                    <a:pt x="80284" y="57603"/>
                  </a:lnTo>
                  <a:cubicBezTo>
                    <a:pt x="94596" y="57603"/>
                    <a:pt x="106188" y="45990"/>
                    <a:pt x="106188" y="31700"/>
                  </a:cubicBezTo>
                  <a:lnTo>
                    <a:pt x="106188" y="25904"/>
                  </a:lnTo>
                  <a:cubicBezTo>
                    <a:pt x="106188" y="11592"/>
                    <a:pt x="117800" y="0"/>
                    <a:pt x="132091" y="0"/>
                  </a:cubicBezTo>
                  <a:lnTo>
                    <a:pt x="133388" y="0"/>
                  </a:lnTo>
                  <a:cubicBezTo>
                    <a:pt x="147700" y="0"/>
                    <a:pt x="159292" y="11592"/>
                    <a:pt x="159292" y="25904"/>
                  </a:cubicBezTo>
                  <a:lnTo>
                    <a:pt x="159292" y="287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95" name="Google Shape;3595;p41"/>
            <p:cNvSpPr/>
            <p:nvPr/>
          </p:nvSpPr>
          <p:spPr>
            <a:xfrm>
              <a:off x="4575216" y="1499540"/>
              <a:ext cx="44" cy="577283"/>
            </a:xfrm>
            <a:custGeom>
              <a:avLst/>
              <a:gdLst/>
              <a:ahLst/>
              <a:cxnLst/>
              <a:rect l="l" t="t" r="r" b="b"/>
              <a:pathLst>
                <a:path w="1" h="13057" fill="none" extrusionOk="0">
                  <a:moveTo>
                    <a:pt x="0" y="0"/>
                  </a:moveTo>
                  <a:lnTo>
                    <a:pt x="0" y="130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597" name="Google Shape;3597;p41"/>
          <p:cNvGrpSpPr/>
          <p:nvPr/>
        </p:nvGrpSpPr>
        <p:grpSpPr>
          <a:xfrm>
            <a:off x="4658375" y="2806417"/>
            <a:ext cx="2846872" cy="3353783"/>
            <a:chOff x="3493781" y="1760587"/>
            <a:chExt cx="2135154" cy="2515337"/>
          </a:xfrm>
        </p:grpSpPr>
        <p:sp>
          <p:nvSpPr>
            <p:cNvPr id="3598" name="Google Shape;3598;p41"/>
            <p:cNvSpPr/>
            <p:nvPr/>
          </p:nvSpPr>
          <p:spPr>
            <a:xfrm>
              <a:off x="3493781" y="1760587"/>
              <a:ext cx="2135154" cy="213608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99" name="Google Shape;3599;p41"/>
            <p:cNvSpPr/>
            <p:nvPr/>
          </p:nvSpPr>
          <p:spPr>
            <a:xfrm>
              <a:off x="3632564" y="1900298"/>
              <a:ext cx="1857588" cy="1856660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0" name="Google Shape;3600;p41"/>
            <p:cNvSpPr/>
            <p:nvPr/>
          </p:nvSpPr>
          <p:spPr>
            <a:xfrm>
              <a:off x="3714887" y="1982622"/>
              <a:ext cx="1692941" cy="1692012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1" name="Google Shape;3601;p41"/>
            <p:cNvSpPr/>
            <p:nvPr/>
          </p:nvSpPr>
          <p:spPr>
            <a:xfrm>
              <a:off x="4378161" y="3910507"/>
              <a:ext cx="365461" cy="365416"/>
            </a:xfrm>
            <a:custGeom>
              <a:avLst/>
              <a:gdLst/>
              <a:ahLst/>
              <a:cxnLst/>
              <a:rect l="l" t="t" r="r" b="b"/>
              <a:pathLst>
                <a:path w="8266" h="8265" extrusionOk="0">
                  <a:moveTo>
                    <a:pt x="4143" y="0"/>
                  </a:moveTo>
                  <a:cubicBezTo>
                    <a:pt x="1863" y="0"/>
                    <a:pt x="0" y="1862"/>
                    <a:pt x="0" y="4143"/>
                  </a:cubicBezTo>
                  <a:cubicBezTo>
                    <a:pt x="0" y="6424"/>
                    <a:pt x="1863" y="8265"/>
                    <a:pt x="4143" y="8265"/>
                  </a:cubicBezTo>
                  <a:cubicBezTo>
                    <a:pt x="6424" y="8265"/>
                    <a:pt x="8265" y="6424"/>
                    <a:pt x="8265" y="4143"/>
                  </a:cubicBezTo>
                  <a:cubicBezTo>
                    <a:pt x="8265" y="1862"/>
                    <a:pt x="6424" y="0"/>
                    <a:pt x="4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2" name="Google Shape;3602;p41"/>
            <p:cNvSpPr/>
            <p:nvPr/>
          </p:nvSpPr>
          <p:spPr>
            <a:xfrm>
              <a:off x="4393901" y="3926203"/>
              <a:ext cx="334910" cy="334025"/>
            </a:xfrm>
            <a:custGeom>
              <a:avLst/>
              <a:gdLst/>
              <a:ahLst/>
              <a:cxnLst/>
              <a:rect l="l" t="t" r="r" b="b"/>
              <a:pathLst>
                <a:path w="7575" h="7555" extrusionOk="0">
                  <a:moveTo>
                    <a:pt x="7575" y="3788"/>
                  </a:moveTo>
                  <a:cubicBezTo>
                    <a:pt x="7575" y="5880"/>
                    <a:pt x="5880" y="7554"/>
                    <a:pt x="3787" y="7554"/>
                  </a:cubicBezTo>
                  <a:cubicBezTo>
                    <a:pt x="1695" y="7554"/>
                    <a:pt x="0" y="5880"/>
                    <a:pt x="0" y="3788"/>
                  </a:cubicBezTo>
                  <a:cubicBezTo>
                    <a:pt x="0" y="1696"/>
                    <a:pt x="1695" y="1"/>
                    <a:pt x="3787" y="1"/>
                  </a:cubicBezTo>
                  <a:cubicBezTo>
                    <a:pt x="5880" y="1"/>
                    <a:pt x="7575" y="1696"/>
                    <a:pt x="7575" y="37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603" name="Google Shape;3603;p41"/>
          <p:cNvGrpSpPr/>
          <p:nvPr/>
        </p:nvGrpSpPr>
        <p:grpSpPr>
          <a:xfrm>
            <a:off x="1538985" y="2229178"/>
            <a:ext cx="2846872" cy="3216901"/>
            <a:chOff x="1154239" y="1327658"/>
            <a:chExt cx="2135154" cy="2412676"/>
          </a:xfrm>
        </p:grpSpPr>
        <p:sp>
          <p:nvSpPr>
            <p:cNvPr id="3604" name="Google Shape;3604;p41"/>
            <p:cNvSpPr/>
            <p:nvPr/>
          </p:nvSpPr>
          <p:spPr>
            <a:xfrm>
              <a:off x="1154239" y="1605180"/>
              <a:ext cx="2135154" cy="213515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5" name="Google Shape;3605;p41"/>
            <p:cNvSpPr/>
            <p:nvPr/>
          </p:nvSpPr>
          <p:spPr>
            <a:xfrm>
              <a:off x="1293022" y="1743963"/>
              <a:ext cx="1857588" cy="1857588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6" name="Google Shape;3606;p41"/>
            <p:cNvSpPr/>
            <p:nvPr/>
          </p:nvSpPr>
          <p:spPr>
            <a:xfrm>
              <a:off x="1352222" y="1804092"/>
              <a:ext cx="1739187" cy="1738259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7" name="Google Shape;3607;p41"/>
            <p:cNvSpPr/>
            <p:nvPr/>
          </p:nvSpPr>
          <p:spPr>
            <a:xfrm>
              <a:off x="2024737" y="1327658"/>
              <a:ext cx="365461" cy="365461"/>
            </a:xfrm>
            <a:custGeom>
              <a:avLst/>
              <a:gdLst/>
              <a:ahLst/>
              <a:cxnLst/>
              <a:rect l="l" t="t" r="r" b="b"/>
              <a:pathLst>
                <a:path w="8266" h="8266" extrusionOk="0">
                  <a:moveTo>
                    <a:pt x="4123" y="0"/>
                  </a:moveTo>
                  <a:cubicBezTo>
                    <a:pt x="1842" y="0"/>
                    <a:pt x="1" y="1863"/>
                    <a:pt x="1" y="4143"/>
                  </a:cubicBezTo>
                  <a:cubicBezTo>
                    <a:pt x="1" y="6403"/>
                    <a:pt x="1842" y="8265"/>
                    <a:pt x="4123" y="8265"/>
                  </a:cubicBezTo>
                  <a:cubicBezTo>
                    <a:pt x="6403" y="8265"/>
                    <a:pt x="8266" y="6424"/>
                    <a:pt x="8266" y="4143"/>
                  </a:cubicBezTo>
                  <a:cubicBezTo>
                    <a:pt x="8266" y="1863"/>
                    <a:pt x="6403" y="0"/>
                    <a:pt x="4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08" name="Google Shape;3608;p41"/>
            <p:cNvSpPr/>
            <p:nvPr/>
          </p:nvSpPr>
          <p:spPr>
            <a:xfrm>
              <a:off x="2017353" y="1343000"/>
              <a:ext cx="380228" cy="334600"/>
            </a:xfrm>
            <a:custGeom>
              <a:avLst/>
              <a:gdLst/>
              <a:ahLst/>
              <a:cxnLst/>
              <a:rect l="l" t="t" r="r" b="b"/>
              <a:pathLst>
                <a:path w="8600" h="7568" extrusionOk="0">
                  <a:moveTo>
                    <a:pt x="4292" y="1"/>
                  </a:moveTo>
                  <a:cubicBezTo>
                    <a:pt x="2816" y="1"/>
                    <a:pt x="1428" y="868"/>
                    <a:pt x="816" y="2311"/>
                  </a:cubicBezTo>
                  <a:cubicBezTo>
                    <a:pt x="0" y="4257"/>
                    <a:pt x="921" y="6454"/>
                    <a:pt x="2846" y="7270"/>
                  </a:cubicBezTo>
                  <a:cubicBezTo>
                    <a:pt x="3323" y="7472"/>
                    <a:pt x="3818" y="7567"/>
                    <a:pt x="4305" y="7567"/>
                  </a:cubicBezTo>
                  <a:cubicBezTo>
                    <a:pt x="5783" y="7567"/>
                    <a:pt x="7186" y="6688"/>
                    <a:pt x="7784" y="5240"/>
                  </a:cubicBezTo>
                  <a:cubicBezTo>
                    <a:pt x="8600" y="3315"/>
                    <a:pt x="7700" y="1097"/>
                    <a:pt x="5775" y="302"/>
                  </a:cubicBezTo>
                  <a:cubicBezTo>
                    <a:pt x="5288" y="98"/>
                    <a:pt x="4785" y="1"/>
                    <a:pt x="4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609" name="Google Shape;3609;p41"/>
          <p:cNvGrpSpPr/>
          <p:nvPr/>
        </p:nvGrpSpPr>
        <p:grpSpPr>
          <a:xfrm>
            <a:off x="7787609" y="2226702"/>
            <a:ext cx="2848111" cy="3219377"/>
            <a:chOff x="5840706" y="1325801"/>
            <a:chExt cx="2136083" cy="2414533"/>
          </a:xfrm>
        </p:grpSpPr>
        <p:sp>
          <p:nvSpPr>
            <p:cNvPr id="3610" name="Google Shape;3610;p41"/>
            <p:cNvSpPr/>
            <p:nvPr/>
          </p:nvSpPr>
          <p:spPr>
            <a:xfrm>
              <a:off x="5840706" y="1605180"/>
              <a:ext cx="2136083" cy="2135154"/>
            </a:xfrm>
            <a:custGeom>
              <a:avLst/>
              <a:gdLst/>
              <a:ahLst/>
              <a:cxnLst/>
              <a:rect l="l" t="t" r="r" b="b"/>
              <a:pathLst>
                <a:path w="48314" h="48293" extrusionOk="0">
                  <a:moveTo>
                    <a:pt x="48313" y="24146"/>
                  </a:moveTo>
                  <a:cubicBezTo>
                    <a:pt x="48313" y="37496"/>
                    <a:pt x="37496" y="48292"/>
                    <a:pt x="2416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67" y="1"/>
                  </a:cubicBezTo>
                  <a:cubicBezTo>
                    <a:pt x="37496" y="1"/>
                    <a:pt x="48313" y="10818"/>
                    <a:pt x="48313" y="24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11" name="Google Shape;3611;p41"/>
            <p:cNvSpPr/>
            <p:nvPr/>
          </p:nvSpPr>
          <p:spPr>
            <a:xfrm>
              <a:off x="5980417" y="1743963"/>
              <a:ext cx="1856660" cy="1857588"/>
            </a:xfrm>
            <a:custGeom>
              <a:avLst/>
              <a:gdLst/>
              <a:ahLst/>
              <a:cxnLst/>
              <a:rect l="l" t="t" r="r" b="b"/>
              <a:pathLst>
                <a:path w="41994" h="42015" extrusionOk="0">
                  <a:moveTo>
                    <a:pt x="41994" y="21007"/>
                  </a:moveTo>
                  <a:cubicBezTo>
                    <a:pt x="41994" y="32620"/>
                    <a:pt x="32599" y="42015"/>
                    <a:pt x="21007" y="42015"/>
                  </a:cubicBezTo>
                  <a:cubicBezTo>
                    <a:pt x="9395" y="42015"/>
                    <a:pt x="0" y="32620"/>
                    <a:pt x="0" y="21007"/>
                  </a:cubicBezTo>
                  <a:cubicBezTo>
                    <a:pt x="0" y="9416"/>
                    <a:pt x="9395" y="0"/>
                    <a:pt x="21007" y="0"/>
                  </a:cubicBezTo>
                  <a:cubicBezTo>
                    <a:pt x="32599" y="0"/>
                    <a:pt x="41994" y="9416"/>
                    <a:pt x="41994" y="21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12" name="Google Shape;3612;p41"/>
            <p:cNvSpPr/>
            <p:nvPr/>
          </p:nvSpPr>
          <p:spPr>
            <a:xfrm>
              <a:off x="6039618" y="1804092"/>
              <a:ext cx="1738259" cy="1738259"/>
            </a:xfrm>
            <a:custGeom>
              <a:avLst/>
              <a:gdLst/>
              <a:ahLst/>
              <a:cxnLst/>
              <a:rect l="l" t="t" r="r" b="b"/>
              <a:pathLst>
                <a:path w="39316" h="39316" extrusionOk="0">
                  <a:moveTo>
                    <a:pt x="39316" y="19647"/>
                  </a:moveTo>
                  <a:cubicBezTo>
                    <a:pt x="39316" y="30507"/>
                    <a:pt x="30528" y="39316"/>
                    <a:pt x="19668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8" y="0"/>
                  </a:cubicBezTo>
                  <a:cubicBezTo>
                    <a:pt x="30528" y="0"/>
                    <a:pt x="39316" y="8788"/>
                    <a:pt x="39316" y="196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13" name="Google Shape;3613;p41"/>
            <p:cNvSpPr/>
            <p:nvPr/>
          </p:nvSpPr>
          <p:spPr>
            <a:xfrm>
              <a:off x="6708462" y="1325801"/>
              <a:ext cx="365416" cy="365461"/>
            </a:xfrm>
            <a:custGeom>
              <a:avLst/>
              <a:gdLst/>
              <a:ahLst/>
              <a:cxnLst/>
              <a:rect l="l" t="t" r="r" b="b"/>
              <a:pathLst>
                <a:path w="8265" h="8266" extrusionOk="0">
                  <a:moveTo>
                    <a:pt x="4143" y="1"/>
                  </a:moveTo>
                  <a:cubicBezTo>
                    <a:pt x="1862" y="1"/>
                    <a:pt x="0" y="1863"/>
                    <a:pt x="0" y="4143"/>
                  </a:cubicBezTo>
                  <a:cubicBezTo>
                    <a:pt x="0" y="6403"/>
                    <a:pt x="1862" y="8265"/>
                    <a:pt x="4143" y="8265"/>
                  </a:cubicBezTo>
                  <a:cubicBezTo>
                    <a:pt x="6403" y="8265"/>
                    <a:pt x="8265" y="6424"/>
                    <a:pt x="8265" y="4143"/>
                  </a:cubicBezTo>
                  <a:cubicBezTo>
                    <a:pt x="8265" y="1863"/>
                    <a:pt x="6403" y="1"/>
                    <a:pt x="4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14" name="Google Shape;3614;p41"/>
            <p:cNvSpPr/>
            <p:nvPr/>
          </p:nvSpPr>
          <p:spPr>
            <a:xfrm>
              <a:off x="6724158" y="1341541"/>
              <a:ext cx="334025" cy="333981"/>
            </a:xfrm>
            <a:custGeom>
              <a:avLst/>
              <a:gdLst/>
              <a:ahLst/>
              <a:cxnLst/>
              <a:rect l="l" t="t" r="r" b="b"/>
              <a:pathLst>
                <a:path w="7555" h="7554" extrusionOk="0">
                  <a:moveTo>
                    <a:pt x="3788" y="7554"/>
                  </a:moveTo>
                  <a:lnTo>
                    <a:pt x="3788" y="7554"/>
                  </a:lnTo>
                  <a:cubicBezTo>
                    <a:pt x="5859" y="7554"/>
                    <a:pt x="7554" y="5859"/>
                    <a:pt x="7554" y="3787"/>
                  </a:cubicBezTo>
                  <a:lnTo>
                    <a:pt x="7554" y="3787"/>
                  </a:lnTo>
                  <a:cubicBezTo>
                    <a:pt x="7554" y="1695"/>
                    <a:pt x="5859" y="0"/>
                    <a:pt x="3788" y="0"/>
                  </a:cubicBezTo>
                  <a:lnTo>
                    <a:pt x="3788" y="0"/>
                  </a:lnTo>
                  <a:cubicBezTo>
                    <a:pt x="1696" y="0"/>
                    <a:pt x="1" y="1695"/>
                    <a:pt x="1" y="3787"/>
                  </a:cubicBezTo>
                  <a:lnTo>
                    <a:pt x="1" y="3787"/>
                  </a:lnTo>
                  <a:cubicBezTo>
                    <a:pt x="1" y="5859"/>
                    <a:pt x="1696" y="7554"/>
                    <a:pt x="3788" y="75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3615" name="Google Shape;3615;p41"/>
          <p:cNvSpPr txBox="1"/>
          <p:nvPr/>
        </p:nvSpPr>
        <p:spPr>
          <a:xfrm>
            <a:off x="2025449" y="3125891"/>
            <a:ext cx="1966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E-2 a través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DCIE, OCI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 y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Ps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Permanente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Todo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T.N, Prevenir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Detectar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–Neutralizar,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E-S-S, integrantes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la institución - amenazas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externas, SEG P-M-M-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proteger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institucionalidad e integridad del </a:t>
            </a:r>
            <a:r>
              <a:rPr lang="es-MX" sz="105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Ejército, DD.HH </a:t>
            </a: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REG. CONST</a:t>
            </a:r>
          </a:p>
        </p:txBody>
      </p:sp>
      <p:sp>
        <p:nvSpPr>
          <p:cNvPr id="3617" name="Google Shape;3617;p41"/>
          <p:cNvSpPr txBox="1"/>
          <p:nvPr/>
        </p:nvSpPr>
        <p:spPr>
          <a:xfrm>
            <a:off x="8226566" y="3102464"/>
            <a:ext cx="1966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-MX" sz="10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 un organismo de Contrainteligencia referente en la prevención, detección,  y neutralización de riesgos al interior de la Institución que puedan afectar o comprometer la seguridad del personal, material, medios o la información</a:t>
            </a:r>
          </a:p>
        </p:txBody>
      </p:sp>
      <p:sp>
        <p:nvSpPr>
          <p:cNvPr id="3618" name="Google Shape;3618;p41"/>
          <p:cNvSpPr txBox="1"/>
          <p:nvPr/>
        </p:nvSpPr>
        <p:spPr>
          <a:xfrm>
            <a:off x="4904500" y="1827315"/>
            <a:ext cx="2385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 smtClean="0">
                <a:latin typeface="Roboto"/>
                <a:ea typeface="Roboto"/>
                <a:cs typeface="Roboto"/>
                <a:sym typeface="Roboto"/>
              </a:rPr>
              <a:t>DCIE</a:t>
            </a:r>
            <a:endParaRPr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9" name="Google Shape;3619;p41"/>
          <p:cNvSpPr txBox="1"/>
          <p:nvPr/>
        </p:nvSpPr>
        <p:spPr>
          <a:xfrm>
            <a:off x="1772133" y="5714049"/>
            <a:ext cx="2385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 smtClean="0">
                <a:latin typeface="Roboto"/>
                <a:ea typeface="Roboto"/>
                <a:cs typeface="Roboto"/>
                <a:sym typeface="Roboto"/>
              </a:rPr>
              <a:t>MISIÓN</a:t>
            </a:r>
            <a:endParaRPr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0" name="Google Shape;3620;p41"/>
          <p:cNvSpPr txBox="1"/>
          <p:nvPr/>
        </p:nvSpPr>
        <p:spPr>
          <a:xfrm>
            <a:off x="8018863" y="5715557"/>
            <a:ext cx="2385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 smtClean="0">
                <a:latin typeface="Roboto"/>
                <a:ea typeface="Roboto"/>
                <a:cs typeface="Roboto"/>
                <a:sym typeface="Roboto"/>
              </a:rPr>
              <a:t>VISIÓN</a:t>
            </a:r>
            <a:endParaRPr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21" name="Google Shape;3621;p41"/>
          <p:cNvGrpSpPr/>
          <p:nvPr/>
        </p:nvGrpSpPr>
        <p:grpSpPr>
          <a:xfrm>
            <a:off x="2700812" y="2229169"/>
            <a:ext cx="6761973" cy="3986881"/>
            <a:chOff x="2025609" y="1671876"/>
            <a:chExt cx="5071480" cy="2990161"/>
          </a:xfrm>
        </p:grpSpPr>
        <p:sp>
          <p:nvSpPr>
            <p:cNvPr id="3622" name="Google Shape;3622;p41"/>
            <p:cNvSpPr/>
            <p:nvPr/>
          </p:nvSpPr>
          <p:spPr>
            <a:xfrm flipH="1">
              <a:off x="2025609" y="1671876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23" name="Google Shape;3623;p41"/>
            <p:cNvSpPr/>
            <p:nvPr/>
          </p:nvSpPr>
          <p:spPr>
            <a:xfrm flipH="1">
              <a:off x="6704659" y="1671876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24" name="Google Shape;3624;p41"/>
            <p:cNvSpPr/>
            <p:nvPr/>
          </p:nvSpPr>
          <p:spPr>
            <a:xfrm rot="10800000" flipH="1">
              <a:off x="4376759" y="4084551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36" y="3414345"/>
            <a:ext cx="1561353" cy="1602817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Imagen 3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623887" y="845046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ESTRUCTURA ORGÁNICA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/>
          <p:nvPr/>
        </p:nvSpPr>
        <p:spPr>
          <a:xfrm>
            <a:off x="8556617" y="4067759"/>
            <a:ext cx="1982000" cy="1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Imagen 5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" name="Diagrama 23"/>
          <p:cNvGraphicFramePr/>
          <p:nvPr/>
        </p:nvGraphicFramePr>
        <p:xfrm>
          <a:off x="2816352" y="1865376"/>
          <a:ext cx="7205472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Imagen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30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83" y="1699144"/>
            <a:ext cx="2269041" cy="2485140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623887" y="845046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solidFill>
                  <a:schemeClr val="accent1"/>
                </a:solidFill>
              </a:rPr>
              <a:t>ESTRUCTURA ORGÁNICA DEL DCIE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054351" y="515873"/>
          <a:ext cx="8668751" cy="14223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46444">
                  <a:extLst>
                    <a:ext uri="{9D8B030D-6E8A-4147-A177-3AD203B41FA5}">
                      <a16:colId xmlns:a16="http://schemas.microsoft.com/office/drawing/2014/main" xmlns="" val="1562068678"/>
                    </a:ext>
                  </a:extLst>
                </a:gridCol>
                <a:gridCol w="6822307">
                  <a:extLst>
                    <a:ext uri="{9D8B030D-6E8A-4147-A177-3AD203B41FA5}">
                      <a16:colId xmlns:a16="http://schemas.microsoft.com/office/drawing/2014/main" xmlns="" val="2837640375"/>
                    </a:ext>
                  </a:extLst>
                </a:gridCol>
              </a:tblGrid>
              <a:tr h="215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Subproceso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Contrainteligencia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8588805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Código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DCIE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6638276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Propósito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Proporcionar recomendaciones útiles y oportunas mediante el análisis y procesamiento de información generada por los diferentes destacamentos de inteligencia, con el propósito de evitar que el enemigo y/o amenaza/riesgo ejecuten actividades de inteligencia en el sector de responsabilidad.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Disparador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Requerimientos de Información Críticos del comandante (RICC-EEI).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5764928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886456" y="2054225"/>
          <a:ext cx="8668751" cy="469817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46444">
                  <a:extLst>
                    <a:ext uri="{9D8B030D-6E8A-4147-A177-3AD203B41FA5}">
                      <a16:colId xmlns:a16="http://schemas.microsoft.com/office/drawing/2014/main" xmlns="" val="3803857695"/>
                    </a:ext>
                  </a:extLst>
                </a:gridCol>
                <a:gridCol w="1622790">
                  <a:extLst>
                    <a:ext uri="{9D8B030D-6E8A-4147-A177-3AD203B41FA5}">
                      <a16:colId xmlns:a16="http://schemas.microsoft.com/office/drawing/2014/main" xmlns="" val="1907726662"/>
                    </a:ext>
                  </a:extLst>
                </a:gridCol>
                <a:gridCol w="1622790">
                  <a:extLst>
                    <a:ext uri="{9D8B030D-6E8A-4147-A177-3AD203B41FA5}">
                      <a16:colId xmlns:a16="http://schemas.microsoft.com/office/drawing/2014/main" xmlns="" val="35080622"/>
                    </a:ext>
                  </a:extLst>
                </a:gridCol>
                <a:gridCol w="1671335">
                  <a:extLst>
                    <a:ext uri="{9D8B030D-6E8A-4147-A177-3AD203B41FA5}">
                      <a16:colId xmlns:a16="http://schemas.microsoft.com/office/drawing/2014/main" xmlns="" val="301510833"/>
                    </a:ext>
                  </a:extLst>
                </a:gridCol>
                <a:gridCol w="1905392">
                  <a:extLst>
                    <a:ext uri="{9D8B030D-6E8A-4147-A177-3AD203B41FA5}">
                      <a16:colId xmlns:a16="http://schemas.microsoft.com/office/drawing/2014/main" xmlns="" val="3929523564"/>
                    </a:ext>
                  </a:extLst>
                </a:gridCol>
              </a:tblGrid>
              <a:tr h="240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Proveedor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Entrada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Actividades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Productos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Cliente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61973147"/>
                  </a:ext>
                </a:extLst>
              </a:tr>
              <a:tr h="725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Comandante y Subunidades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Generar los requerimientos de información.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Los comandantes en sus niveles son los responsables de generar los requerimientos de información necesarios, sobre los problemas internos de las unidades del Ejército.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Ordenes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Requerimiento de búsqueda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Mensajes Militares.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Oficios...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División/Subunidades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2925950494"/>
                  </a:ext>
                </a:extLst>
              </a:tr>
              <a:tr h="6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Director de Inteligencia del EJÉRCITO 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Planificar y direccionar el EBI para CI Interna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 Director de Inteligencia analiza los requerimientos y direcciona el EBI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Ordenes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Requerimiento de búsqueda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Mensajes Militares.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Oficios.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Dirección de Inteligencia del Ejército.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84836018"/>
                  </a:ext>
                </a:extLst>
              </a:tr>
              <a:tr h="6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Jefe de Contrainteligencia Interna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Genera una Orden de trabajo o Requerimiento de búsqueda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de información de seguridad personal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 Jefe de CI Interna analiza, direcciona y orienta el EBI para cada una de las subsecciones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Ordenes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Requerimiento de búsqueda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Mensajes Militares.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Oficios.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DCIE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2083677290"/>
                  </a:ext>
                </a:extLst>
              </a:tr>
              <a:tr h="967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Jefe de la subsección.     (Apoyo Tecnológico/ Operaciones Especiales de C.I/ Idoneidad)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Receptan los requerimientos, Direcciona el EBI. 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Coordinan acciones inmediatas.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 jefe de cada una de las subsecciones analiza los pedidos, direcciona el EBI, coordina acciones a ejecutar y dispone se ejecute las Operaciones dentro de su competencia.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Plan de acción para operacionalizar las medidas de CI.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Ordenes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Requerimiento de búsqueda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Informes.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Apreciaciones.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Boletines.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DCIE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3470818526"/>
                  </a:ext>
                </a:extLst>
              </a:tr>
              <a:tr h="1088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Analistas de Inteligencia/Personal Técnico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Generan el Plan de Investigación, ejecuta la búsqueda de Información, participan en los procesos de selección, realizan investigaciones especiales...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Los Analistas de Inteligencia y el personal técnico ejecutan los trabajos de campo en cada una de sus áreas de competencia, registran, analizan y procesan la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En coordinación con el jefe de cada subsección difunden la Inteligencia obtenida.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Informes.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Apreciaciones.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Boletines.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Archivo de Carta de situación de CI. Diario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Hoja de tramitación.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Archivo de información básica.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DCIE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extLst>
                  <a:ext uri="{0D108BD9-81ED-4DB2-BD59-A6C34878D82A}">
                    <a16:rowId xmlns:a16="http://schemas.microsoft.com/office/drawing/2014/main" xmlns="" val="3328733092"/>
                  </a:ext>
                </a:extLst>
              </a:tr>
              <a:tr h="238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Responsable del Subproceso.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Jefe de CI Interna. 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5" marR="565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981720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3723703" y="35742"/>
            <a:ext cx="5987225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solidFill>
                  <a:schemeClr val="accent1"/>
                </a:solidFill>
              </a:rPr>
              <a:t>SUBPROCESO DE CONTRAINTELIGENCIA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786384"/>
            <a:ext cx="9639681" cy="5589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1429513" y="163758"/>
            <a:ext cx="10762487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solidFill>
                  <a:schemeClr val="accent1"/>
                </a:solidFill>
              </a:rPr>
              <a:t>DIAGRAMA DE FLUJO DEL SUBPROCESO DE CONTRAINTELIGENCIA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2042161" y="81462"/>
            <a:ext cx="10762487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solidFill>
                  <a:schemeClr val="accent1"/>
                </a:solidFill>
              </a:rPr>
              <a:t>INDICADORES DEL PROCESO DE GESTIÓN DE C.I INTERNA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271017" y="714742"/>
          <a:ext cx="10817352" cy="54355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03736">
                  <a:extLst>
                    <a:ext uri="{9D8B030D-6E8A-4147-A177-3AD203B41FA5}">
                      <a16:colId xmlns:a16="http://schemas.microsoft.com/office/drawing/2014/main" xmlns="" val="2379527039"/>
                    </a:ext>
                  </a:extLst>
                </a:gridCol>
                <a:gridCol w="412415">
                  <a:extLst>
                    <a:ext uri="{9D8B030D-6E8A-4147-A177-3AD203B41FA5}">
                      <a16:colId xmlns:a16="http://schemas.microsoft.com/office/drawing/2014/main" xmlns="" val="297856193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xmlns="" val="377141677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xmlns="" val="41819320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42079236"/>
                    </a:ext>
                  </a:extLst>
                </a:gridCol>
                <a:gridCol w="2027939">
                  <a:extLst>
                    <a:ext uri="{9D8B030D-6E8A-4147-A177-3AD203B41FA5}">
                      <a16:colId xmlns:a16="http://schemas.microsoft.com/office/drawing/2014/main" xmlns="" val="2893398333"/>
                    </a:ext>
                  </a:extLst>
                </a:gridCol>
                <a:gridCol w="605533">
                  <a:extLst>
                    <a:ext uri="{9D8B030D-6E8A-4147-A177-3AD203B41FA5}">
                      <a16:colId xmlns:a16="http://schemas.microsoft.com/office/drawing/2014/main" xmlns="" val="4030299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792892627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3085637101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xmlns="" val="3488212518"/>
                    </a:ext>
                  </a:extLst>
                </a:gridCol>
              </a:tblGrid>
              <a:tr h="57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Subproceso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Tipo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Indicador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Definición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Fórmula de cálculo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Unidad de medida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Responsable de medición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Fuente de la medición.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extLst>
                  <a:ext uri="{0D108BD9-81ED-4DB2-BD59-A6C34878D82A}">
                    <a16:rowId xmlns:a16="http://schemas.microsoft.com/office/drawing/2014/main" xmlns="" val="2822133981"/>
                  </a:ext>
                </a:extLst>
              </a:tr>
              <a:tr h="213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Contrainteligencia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Desempeño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de recomendaciones de CI pasiva que evitan o restringen la ejecución de actividades de inteligencia (sabotaje, espionaje, subversión) de las amenazas y riesgos al interior del Ejército en forma mensual.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Permite establecer la cantidad de las actividades de CI pasiva sobre las posibles acciones de Inteligencia del enemigo.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# de recomendaciones ejecutadas para negar información al enemigo/# de recomendaciones planificadas para negar información al enemigo.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Oficial de inteligencia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</a:t>
                      </a:r>
                      <a:r>
                        <a:rPr lang="es-EC" sz="1200" baseline="-25000" dirty="0">
                          <a:effectLst/>
                        </a:rPr>
                        <a:t>0</a:t>
                      </a:r>
                      <a:r>
                        <a:rPr lang="es-EC" sz="1200" dirty="0">
                          <a:effectLst/>
                        </a:rPr>
                        <a:t>= cantidad de recomendaciones ejecutadas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</a:t>
                      </a:r>
                      <a:r>
                        <a:rPr lang="es-EC" sz="1200" baseline="-25000" dirty="0">
                          <a:effectLst/>
                        </a:rPr>
                        <a:t>1</a:t>
                      </a:r>
                      <a:r>
                        <a:rPr lang="es-EC" sz="1200" dirty="0">
                          <a:effectLst/>
                        </a:rPr>
                        <a:t>= cantidad de recomendaciones planificadas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Cuatrimestral 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extLst>
                  <a:ext uri="{0D108BD9-81ED-4DB2-BD59-A6C34878D82A}">
                    <a16:rowId xmlns:a16="http://schemas.microsoft.com/office/drawing/2014/main" xmlns="" val="1964986903"/>
                  </a:ext>
                </a:extLst>
              </a:tr>
              <a:tr h="27163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Desempeño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de personal militar o servidores públicos que se involucran en actividades ilícitas en forma trimestral.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Permite establecer la eficacia de las recomendaciones de seguridad para evitar que el personal militar o servidores públicos se involucren en actividades ilícitas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#  De medidas ejecutadas de seguridad cumplidas por el personal militar o servidores públicos /# de medidas de seguridad recomendadas.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Oficial de inteligencia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V0= cantidad de veces que se ha proporcionado información válida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V1= operaciones militares planificadas con Inteligencia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Cuatrimestral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0" marR="10050" marT="0" marB="0" anchor="ctr"/>
                </a:tc>
                <a:extLst>
                  <a:ext uri="{0D108BD9-81ED-4DB2-BD59-A6C34878D82A}">
                    <a16:rowId xmlns:a16="http://schemas.microsoft.com/office/drawing/2014/main" xmlns="" val="111171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9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1345784" y="1015669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APOYO TECNOLÓGICO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92826" y="324465"/>
            <a:ext cx="1843548" cy="76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717161" y="5932320"/>
            <a:ext cx="1474839" cy="73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817042" y="1607574"/>
          <a:ext cx="8922674" cy="497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1766370" y="3171080"/>
            <a:ext cx="105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A.T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1076581" y="1038951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</a:rPr>
              <a:t>OPERACIONES ESPECIALES DE C.I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92826" y="324465"/>
            <a:ext cx="1843548" cy="76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717161" y="5932320"/>
            <a:ext cx="1474839" cy="73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817042" y="1607574"/>
          <a:ext cx="8922674" cy="497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1533389" y="3171080"/>
            <a:ext cx="1516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OECI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4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682881" y="1065542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IDONEIDAD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92826" y="324465"/>
            <a:ext cx="1843548" cy="76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717161" y="5932320"/>
            <a:ext cx="1474839" cy="73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817042" y="1607574"/>
          <a:ext cx="8922674" cy="497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2112009" y="3171080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0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9" name="Google Shape;2039;p24"/>
          <p:cNvGrpSpPr/>
          <p:nvPr/>
        </p:nvGrpSpPr>
        <p:grpSpPr>
          <a:xfrm>
            <a:off x="4384743" y="1286033"/>
            <a:ext cx="4538756" cy="4537817"/>
            <a:chOff x="2870219" y="1327998"/>
            <a:chExt cx="3404067" cy="3403363"/>
          </a:xfrm>
        </p:grpSpPr>
        <p:cxnSp>
          <p:nvCxnSpPr>
            <p:cNvPr id="2040" name="Google Shape;2040;p24"/>
            <p:cNvCxnSpPr/>
            <p:nvPr/>
          </p:nvCxnSpPr>
          <p:spPr>
            <a:xfrm>
              <a:off x="3860600" y="1329125"/>
              <a:ext cx="1415100" cy="3386400"/>
            </a:xfrm>
            <a:prstGeom prst="straightConnector1">
              <a:avLst/>
            </a:prstGeom>
            <a:noFill/>
            <a:ln w="152400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41" name="Google Shape;2041;p24"/>
            <p:cNvGrpSpPr/>
            <p:nvPr/>
          </p:nvGrpSpPr>
          <p:grpSpPr>
            <a:xfrm>
              <a:off x="2870219" y="1327998"/>
              <a:ext cx="3404067" cy="3403363"/>
              <a:chOff x="2885425" y="1344024"/>
              <a:chExt cx="3356737" cy="3356043"/>
            </a:xfrm>
          </p:grpSpPr>
          <p:sp>
            <p:nvSpPr>
              <p:cNvPr id="2042" name="Google Shape;2042;p24"/>
              <p:cNvSpPr/>
              <p:nvPr/>
            </p:nvSpPr>
            <p:spPr>
              <a:xfrm>
                <a:off x="3402282" y="1866363"/>
                <a:ext cx="2327771" cy="2327417"/>
              </a:xfrm>
              <a:custGeom>
                <a:avLst/>
                <a:gdLst/>
                <a:ahLst/>
                <a:cxnLst/>
                <a:rect l="l" t="t" r="r" b="b"/>
                <a:pathLst>
                  <a:path w="141635" h="141635" extrusionOk="0">
                    <a:moveTo>
                      <a:pt x="70817" y="0"/>
                    </a:moveTo>
                    <a:cubicBezTo>
                      <a:pt x="31723" y="0"/>
                      <a:pt x="0" y="31723"/>
                      <a:pt x="0" y="70818"/>
                    </a:cubicBezTo>
                    <a:cubicBezTo>
                      <a:pt x="0" y="109946"/>
                      <a:pt x="31723" y="141635"/>
                      <a:pt x="70817" y="141635"/>
                    </a:cubicBezTo>
                    <a:cubicBezTo>
                      <a:pt x="109945" y="141635"/>
                      <a:pt x="141635" y="109946"/>
                      <a:pt x="141635" y="70818"/>
                    </a:cubicBezTo>
                    <a:cubicBezTo>
                      <a:pt x="141635" y="31723"/>
                      <a:pt x="109945" y="0"/>
                      <a:pt x="7081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4156452" y="3880036"/>
                <a:ext cx="820715" cy="820031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03" extrusionOk="0">
                    <a:moveTo>
                      <a:pt x="24985" y="1"/>
                    </a:moveTo>
                    <a:cubicBezTo>
                      <a:pt x="11209" y="1"/>
                      <a:pt x="1" y="11175"/>
                      <a:pt x="1" y="24952"/>
                    </a:cubicBezTo>
                    <a:cubicBezTo>
                      <a:pt x="1" y="38728"/>
                      <a:pt x="11209" y="49903"/>
                      <a:pt x="24985" y="49903"/>
                    </a:cubicBezTo>
                    <a:cubicBezTo>
                      <a:pt x="38728" y="49903"/>
                      <a:pt x="49936" y="38728"/>
                      <a:pt x="49936" y="24952"/>
                    </a:cubicBezTo>
                    <a:cubicBezTo>
                      <a:pt x="49936" y="11175"/>
                      <a:pt x="38728" y="1"/>
                      <a:pt x="24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4256747" y="3980889"/>
                <a:ext cx="625007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29" h="38028" extrusionOk="0">
                    <a:moveTo>
                      <a:pt x="19015" y="0"/>
                    </a:moveTo>
                    <a:cubicBezTo>
                      <a:pt x="8507" y="0"/>
                      <a:pt x="1" y="8506"/>
                      <a:pt x="1" y="19014"/>
                    </a:cubicBezTo>
                    <a:cubicBezTo>
                      <a:pt x="1" y="29521"/>
                      <a:pt x="8507" y="38027"/>
                      <a:pt x="19015" y="38027"/>
                    </a:cubicBezTo>
                    <a:cubicBezTo>
                      <a:pt x="29522" y="38027"/>
                      <a:pt x="38028" y="29521"/>
                      <a:pt x="38028" y="19014"/>
                    </a:cubicBezTo>
                    <a:cubicBezTo>
                      <a:pt x="38028" y="8506"/>
                      <a:pt x="29522" y="0"/>
                      <a:pt x="19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4351571" y="4075712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4" y="0"/>
                    </a:moveTo>
                    <a:cubicBezTo>
                      <a:pt x="5938" y="0"/>
                      <a:pt x="1" y="5938"/>
                      <a:pt x="1" y="13243"/>
                    </a:cubicBezTo>
                    <a:cubicBezTo>
                      <a:pt x="1" y="16779"/>
                      <a:pt x="1368" y="20114"/>
                      <a:pt x="3870" y="22616"/>
                    </a:cubicBezTo>
                    <a:cubicBezTo>
                      <a:pt x="6372" y="25118"/>
                      <a:pt x="9708" y="26486"/>
                      <a:pt x="13244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9707"/>
                      <a:pt x="25119" y="6371"/>
                      <a:pt x="22617" y="3870"/>
                    </a:cubicBezTo>
                    <a:cubicBezTo>
                      <a:pt x="20115" y="1368"/>
                      <a:pt x="16779" y="0"/>
                      <a:pt x="1324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4325265" y="4049389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5" y="3203"/>
                    </a:moveTo>
                    <a:cubicBezTo>
                      <a:pt x="17947" y="3203"/>
                      <a:pt x="20882" y="4404"/>
                      <a:pt x="23084" y="6606"/>
                    </a:cubicBezTo>
                    <a:cubicBezTo>
                      <a:pt x="25285" y="8807"/>
                      <a:pt x="26486" y="11743"/>
                      <a:pt x="26486" y="14845"/>
                    </a:cubicBezTo>
                    <a:cubicBezTo>
                      <a:pt x="26486" y="21249"/>
                      <a:pt x="21283" y="26487"/>
                      <a:pt x="14845" y="26487"/>
                    </a:cubicBezTo>
                    <a:cubicBezTo>
                      <a:pt x="11742" y="26487"/>
                      <a:pt x="8807" y="25286"/>
                      <a:pt x="6639" y="23084"/>
                    </a:cubicBezTo>
                    <a:cubicBezTo>
                      <a:pt x="4437" y="20883"/>
                      <a:pt x="3203" y="17947"/>
                      <a:pt x="3203" y="14845"/>
                    </a:cubicBezTo>
                    <a:cubicBezTo>
                      <a:pt x="3203" y="8440"/>
                      <a:pt x="8440" y="3203"/>
                      <a:pt x="14845" y="3203"/>
                    </a:cubicBezTo>
                    <a:close/>
                    <a:moveTo>
                      <a:pt x="14845" y="1"/>
                    </a:moveTo>
                    <a:cubicBezTo>
                      <a:pt x="6672" y="1"/>
                      <a:pt x="1" y="6639"/>
                      <a:pt x="1" y="14845"/>
                    </a:cubicBezTo>
                    <a:cubicBezTo>
                      <a:pt x="1" y="18814"/>
                      <a:pt x="1535" y="22550"/>
                      <a:pt x="4337" y="25352"/>
                    </a:cubicBezTo>
                    <a:cubicBezTo>
                      <a:pt x="7172" y="28154"/>
                      <a:pt x="10875" y="29689"/>
                      <a:pt x="14845" y="29689"/>
                    </a:cubicBezTo>
                    <a:cubicBezTo>
                      <a:pt x="23050" y="29689"/>
                      <a:pt x="29689" y="23017"/>
                      <a:pt x="29689" y="14845"/>
                    </a:cubicBezTo>
                    <a:cubicBezTo>
                      <a:pt x="29689" y="10875"/>
                      <a:pt x="28154" y="7139"/>
                      <a:pt x="25352" y="4337"/>
                    </a:cubicBezTo>
                    <a:cubicBezTo>
                      <a:pt x="22550" y="1535"/>
                      <a:pt x="18814" y="1"/>
                      <a:pt x="14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5012577" y="3506233"/>
                <a:ext cx="860175" cy="820047"/>
              </a:xfrm>
              <a:custGeom>
                <a:avLst/>
                <a:gdLst/>
                <a:ahLst/>
                <a:cxnLst/>
                <a:rect l="l" t="t" r="r" b="b"/>
                <a:pathLst>
                  <a:path w="52338" h="49904" extrusionOk="0">
                    <a:moveTo>
                      <a:pt x="27387" y="1"/>
                    </a:moveTo>
                    <a:cubicBezTo>
                      <a:pt x="20715" y="1"/>
                      <a:pt x="14444" y="2603"/>
                      <a:pt x="9741" y="7306"/>
                    </a:cubicBezTo>
                    <a:cubicBezTo>
                      <a:pt x="1" y="17046"/>
                      <a:pt x="1" y="32858"/>
                      <a:pt x="9741" y="42598"/>
                    </a:cubicBezTo>
                    <a:cubicBezTo>
                      <a:pt x="14444" y="47335"/>
                      <a:pt x="20715" y="49903"/>
                      <a:pt x="27387" y="49903"/>
                    </a:cubicBezTo>
                    <a:cubicBezTo>
                      <a:pt x="34058" y="49903"/>
                      <a:pt x="40329" y="47335"/>
                      <a:pt x="45033" y="42598"/>
                    </a:cubicBezTo>
                    <a:cubicBezTo>
                      <a:pt x="49736" y="37895"/>
                      <a:pt x="52338" y="31624"/>
                      <a:pt x="52338" y="24952"/>
                    </a:cubicBezTo>
                    <a:cubicBezTo>
                      <a:pt x="52338" y="18281"/>
                      <a:pt x="49736" y="12010"/>
                      <a:pt x="45033" y="7306"/>
                    </a:cubicBezTo>
                    <a:cubicBezTo>
                      <a:pt x="40329" y="2603"/>
                      <a:pt x="34058" y="1"/>
                      <a:pt x="273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5122189" y="3606954"/>
                <a:ext cx="685849" cy="625174"/>
              </a:xfrm>
              <a:custGeom>
                <a:avLst/>
                <a:gdLst/>
                <a:ahLst/>
                <a:cxnLst/>
                <a:rect l="l" t="t" r="r" b="b"/>
                <a:pathLst>
                  <a:path w="41731" h="38045" extrusionOk="0">
                    <a:moveTo>
                      <a:pt x="20866" y="0"/>
                    </a:moveTo>
                    <a:cubicBezTo>
                      <a:pt x="15996" y="0"/>
                      <a:pt x="11126" y="1860"/>
                      <a:pt x="7406" y="5579"/>
                    </a:cubicBezTo>
                    <a:cubicBezTo>
                      <a:pt x="1" y="13018"/>
                      <a:pt x="1" y="25027"/>
                      <a:pt x="7406" y="32465"/>
                    </a:cubicBezTo>
                    <a:cubicBezTo>
                      <a:pt x="11126" y="36185"/>
                      <a:pt x="15996" y="38044"/>
                      <a:pt x="20866" y="38044"/>
                    </a:cubicBezTo>
                    <a:cubicBezTo>
                      <a:pt x="25736" y="38044"/>
                      <a:pt x="30606" y="36185"/>
                      <a:pt x="34325" y="32465"/>
                    </a:cubicBezTo>
                    <a:cubicBezTo>
                      <a:pt x="41731" y="25027"/>
                      <a:pt x="41731" y="12985"/>
                      <a:pt x="34325" y="5579"/>
                    </a:cubicBezTo>
                    <a:cubicBezTo>
                      <a:pt x="30606" y="1860"/>
                      <a:pt x="25736" y="0"/>
                      <a:pt x="20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5226329" y="3701909"/>
                <a:ext cx="456137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7754" h="26486" extrusionOk="0">
                    <a:moveTo>
                      <a:pt x="14511" y="0"/>
                    </a:moveTo>
                    <a:cubicBezTo>
                      <a:pt x="10975" y="0"/>
                      <a:pt x="7673" y="1368"/>
                      <a:pt x="5171" y="3870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8"/>
                      <a:pt x="10975" y="26486"/>
                      <a:pt x="14511" y="26486"/>
                    </a:cubicBezTo>
                    <a:cubicBezTo>
                      <a:pt x="18047" y="26486"/>
                      <a:pt x="21383" y="25118"/>
                      <a:pt x="23885" y="22617"/>
                    </a:cubicBezTo>
                    <a:cubicBezTo>
                      <a:pt x="26386" y="20115"/>
                      <a:pt x="27754" y="16779"/>
                      <a:pt x="27754" y="13243"/>
                    </a:cubicBezTo>
                    <a:cubicBezTo>
                      <a:pt x="27754" y="9707"/>
                      <a:pt x="26386" y="6372"/>
                      <a:pt x="23885" y="3870"/>
                    </a:cubicBezTo>
                    <a:cubicBezTo>
                      <a:pt x="21383" y="1368"/>
                      <a:pt x="18047" y="0"/>
                      <a:pt x="14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5197279" y="3675603"/>
                <a:ext cx="511523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31124" h="29689" extrusionOk="0">
                    <a:moveTo>
                      <a:pt x="16279" y="3203"/>
                    </a:moveTo>
                    <a:cubicBezTo>
                      <a:pt x="19415" y="3203"/>
                      <a:pt x="22317" y="4403"/>
                      <a:pt x="24518" y="6605"/>
                    </a:cubicBezTo>
                    <a:cubicBezTo>
                      <a:pt x="26720" y="8807"/>
                      <a:pt x="27954" y="11742"/>
                      <a:pt x="27954" y="14844"/>
                    </a:cubicBezTo>
                    <a:cubicBezTo>
                      <a:pt x="27954" y="17946"/>
                      <a:pt x="26720" y="20882"/>
                      <a:pt x="24518" y="23084"/>
                    </a:cubicBezTo>
                    <a:cubicBezTo>
                      <a:pt x="22317" y="25285"/>
                      <a:pt x="19415" y="26486"/>
                      <a:pt x="16279" y="26486"/>
                    </a:cubicBezTo>
                    <a:cubicBezTo>
                      <a:pt x="13177" y="26486"/>
                      <a:pt x="10275" y="25285"/>
                      <a:pt x="8073" y="23084"/>
                    </a:cubicBezTo>
                    <a:cubicBezTo>
                      <a:pt x="3537" y="18547"/>
                      <a:pt x="3537" y="11142"/>
                      <a:pt x="8073" y="6605"/>
                    </a:cubicBezTo>
                    <a:cubicBezTo>
                      <a:pt x="10275" y="4403"/>
                      <a:pt x="13177" y="3203"/>
                      <a:pt x="16279" y="3203"/>
                    </a:cubicBezTo>
                    <a:close/>
                    <a:moveTo>
                      <a:pt x="16279" y="0"/>
                    </a:moveTo>
                    <a:cubicBezTo>
                      <a:pt x="12310" y="0"/>
                      <a:pt x="8607" y="1535"/>
                      <a:pt x="5805" y="4337"/>
                    </a:cubicBezTo>
                    <a:cubicBezTo>
                      <a:pt x="1" y="10141"/>
                      <a:pt x="1" y="19548"/>
                      <a:pt x="5805" y="25352"/>
                    </a:cubicBezTo>
                    <a:cubicBezTo>
                      <a:pt x="8607" y="28154"/>
                      <a:pt x="12310" y="29688"/>
                      <a:pt x="16279" y="29688"/>
                    </a:cubicBezTo>
                    <a:cubicBezTo>
                      <a:pt x="20249" y="29688"/>
                      <a:pt x="23985" y="28154"/>
                      <a:pt x="26787" y="25352"/>
                    </a:cubicBezTo>
                    <a:cubicBezTo>
                      <a:pt x="29589" y="22550"/>
                      <a:pt x="31123" y="18814"/>
                      <a:pt x="31123" y="14844"/>
                    </a:cubicBezTo>
                    <a:cubicBezTo>
                      <a:pt x="31123" y="10875"/>
                      <a:pt x="29589" y="7139"/>
                      <a:pt x="26787" y="4337"/>
                    </a:cubicBezTo>
                    <a:cubicBezTo>
                      <a:pt x="23985" y="1535"/>
                      <a:pt x="20249" y="0"/>
                      <a:pt x="16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5047657" y="1712898"/>
                <a:ext cx="820698" cy="820573"/>
              </a:xfrm>
              <a:custGeom>
                <a:avLst/>
                <a:gdLst/>
                <a:ahLst/>
                <a:cxnLst/>
                <a:rect l="l" t="t" r="r" b="b"/>
                <a:pathLst>
                  <a:path w="49936" h="49936" extrusionOk="0">
                    <a:moveTo>
                      <a:pt x="24985" y="0"/>
                    </a:moveTo>
                    <a:cubicBezTo>
                      <a:pt x="18313" y="0"/>
                      <a:pt x="12042" y="2602"/>
                      <a:pt x="7306" y="7305"/>
                    </a:cubicBezTo>
                    <a:cubicBezTo>
                      <a:pt x="2602" y="12009"/>
                      <a:pt x="0" y="18280"/>
                      <a:pt x="0" y="24951"/>
                    </a:cubicBezTo>
                    <a:cubicBezTo>
                      <a:pt x="0" y="31623"/>
                      <a:pt x="2602" y="37894"/>
                      <a:pt x="7306" y="42597"/>
                    </a:cubicBezTo>
                    <a:cubicBezTo>
                      <a:pt x="12042" y="47334"/>
                      <a:pt x="18313" y="49936"/>
                      <a:pt x="24985" y="49936"/>
                    </a:cubicBezTo>
                    <a:cubicBezTo>
                      <a:pt x="31623" y="49936"/>
                      <a:pt x="37894" y="47334"/>
                      <a:pt x="42631" y="42597"/>
                    </a:cubicBezTo>
                    <a:cubicBezTo>
                      <a:pt x="47334" y="37894"/>
                      <a:pt x="49936" y="31623"/>
                      <a:pt x="49936" y="24951"/>
                    </a:cubicBezTo>
                    <a:cubicBezTo>
                      <a:pt x="49936" y="18280"/>
                      <a:pt x="47334" y="12009"/>
                      <a:pt x="42631" y="7305"/>
                    </a:cubicBezTo>
                    <a:cubicBezTo>
                      <a:pt x="37927" y="2602"/>
                      <a:pt x="31656" y="0"/>
                      <a:pt x="249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5117259" y="1813603"/>
                <a:ext cx="686391" cy="625174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45" extrusionOk="0">
                    <a:moveTo>
                      <a:pt x="20870" y="1"/>
                    </a:moveTo>
                    <a:cubicBezTo>
                      <a:pt x="16004" y="1"/>
                      <a:pt x="11142" y="1860"/>
                      <a:pt x="7439" y="5580"/>
                    </a:cubicBezTo>
                    <a:cubicBezTo>
                      <a:pt x="1" y="13018"/>
                      <a:pt x="1" y="25060"/>
                      <a:pt x="7439" y="32465"/>
                    </a:cubicBezTo>
                    <a:cubicBezTo>
                      <a:pt x="11142" y="36185"/>
                      <a:pt x="16004" y="38044"/>
                      <a:pt x="20870" y="38044"/>
                    </a:cubicBezTo>
                    <a:cubicBezTo>
                      <a:pt x="25736" y="38044"/>
                      <a:pt x="30606" y="36185"/>
                      <a:pt x="34325" y="32465"/>
                    </a:cubicBezTo>
                    <a:cubicBezTo>
                      <a:pt x="41764" y="25060"/>
                      <a:pt x="41764" y="13018"/>
                      <a:pt x="34325" y="5580"/>
                    </a:cubicBezTo>
                    <a:cubicBezTo>
                      <a:pt x="30606" y="1860"/>
                      <a:pt x="25736" y="1"/>
                      <a:pt x="20870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5221400" y="1908557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4544" y="1"/>
                    </a:moveTo>
                    <a:cubicBezTo>
                      <a:pt x="11008" y="1"/>
                      <a:pt x="7673" y="1402"/>
                      <a:pt x="5171" y="3903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9"/>
                      <a:pt x="11008" y="26486"/>
                      <a:pt x="14544" y="26486"/>
                    </a:cubicBezTo>
                    <a:cubicBezTo>
                      <a:pt x="18080" y="26486"/>
                      <a:pt x="21416" y="25119"/>
                      <a:pt x="23918" y="22617"/>
                    </a:cubicBezTo>
                    <a:cubicBezTo>
                      <a:pt x="26419" y="20115"/>
                      <a:pt x="27787" y="16779"/>
                      <a:pt x="27787" y="13243"/>
                    </a:cubicBezTo>
                    <a:cubicBezTo>
                      <a:pt x="27787" y="9708"/>
                      <a:pt x="26419" y="6372"/>
                      <a:pt x="23918" y="3870"/>
                    </a:cubicBezTo>
                    <a:cubicBezTo>
                      <a:pt x="21416" y="1368"/>
                      <a:pt x="18080" y="1"/>
                      <a:pt x="14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5192908" y="1882252"/>
                <a:ext cx="511507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31123" h="29689" extrusionOk="0">
                    <a:moveTo>
                      <a:pt x="16278" y="3203"/>
                    </a:moveTo>
                    <a:cubicBezTo>
                      <a:pt x="19381" y="3203"/>
                      <a:pt x="22316" y="4437"/>
                      <a:pt x="24518" y="6639"/>
                    </a:cubicBezTo>
                    <a:cubicBezTo>
                      <a:pt x="26686" y="8840"/>
                      <a:pt x="27920" y="11742"/>
                      <a:pt x="27920" y="14844"/>
                    </a:cubicBezTo>
                    <a:cubicBezTo>
                      <a:pt x="27920" y="17947"/>
                      <a:pt x="26686" y="20882"/>
                      <a:pt x="24518" y="23084"/>
                    </a:cubicBezTo>
                    <a:cubicBezTo>
                      <a:pt x="22316" y="25285"/>
                      <a:pt x="19381" y="26486"/>
                      <a:pt x="16278" y="26486"/>
                    </a:cubicBezTo>
                    <a:cubicBezTo>
                      <a:pt x="13176" y="26486"/>
                      <a:pt x="10241" y="25285"/>
                      <a:pt x="8039" y="23084"/>
                    </a:cubicBezTo>
                    <a:cubicBezTo>
                      <a:pt x="3503" y="18547"/>
                      <a:pt x="3503" y="11175"/>
                      <a:pt x="8039" y="6639"/>
                    </a:cubicBezTo>
                    <a:cubicBezTo>
                      <a:pt x="10241" y="4437"/>
                      <a:pt x="13176" y="3203"/>
                      <a:pt x="16278" y="3203"/>
                    </a:cubicBezTo>
                    <a:close/>
                    <a:moveTo>
                      <a:pt x="16278" y="1"/>
                    </a:moveTo>
                    <a:cubicBezTo>
                      <a:pt x="12309" y="1"/>
                      <a:pt x="8573" y="1535"/>
                      <a:pt x="5771" y="4370"/>
                    </a:cubicBezTo>
                    <a:cubicBezTo>
                      <a:pt x="0" y="10141"/>
                      <a:pt x="0" y="19548"/>
                      <a:pt x="5771" y="25352"/>
                    </a:cubicBezTo>
                    <a:cubicBezTo>
                      <a:pt x="8573" y="28154"/>
                      <a:pt x="12309" y="29688"/>
                      <a:pt x="16278" y="29688"/>
                    </a:cubicBezTo>
                    <a:cubicBezTo>
                      <a:pt x="20248" y="29688"/>
                      <a:pt x="23984" y="28154"/>
                      <a:pt x="26786" y="25352"/>
                    </a:cubicBezTo>
                    <a:cubicBezTo>
                      <a:pt x="29588" y="22550"/>
                      <a:pt x="31122" y="18814"/>
                      <a:pt x="31122" y="14844"/>
                    </a:cubicBezTo>
                    <a:cubicBezTo>
                      <a:pt x="31122" y="10875"/>
                      <a:pt x="29588" y="7172"/>
                      <a:pt x="26786" y="4370"/>
                    </a:cubicBezTo>
                    <a:cubicBezTo>
                      <a:pt x="23984" y="1568"/>
                      <a:pt x="20248" y="1"/>
                      <a:pt x="16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5421448" y="2608465"/>
                <a:ext cx="820715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37" extrusionOk="0">
                    <a:moveTo>
                      <a:pt x="24952" y="1"/>
                    </a:moveTo>
                    <a:cubicBezTo>
                      <a:pt x="11209" y="1"/>
                      <a:pt x="1" y="11209"/>
                      <a:pt x="1" y="24985"/>
                    </a:cubicBezTo>
                    <a:cubicBezTo>
                      <a:pt x="1" y="38729"/>
                      <a:pt x="11209" y="49937"/>
                      <a:pt x="24952" y="49937"/>
                    </a:cubicBezTo>
                    <a:cubicBezTo>
                      <a:pt x="38729" y="49937"/>
                      <a:pt x="49937" y="38729"/>
                      <a:pt x="49937" y="24985"/>
                    </a:cubicBezTo>
                    <a:cubicBezTo>
                      <a:pt x="49937" y="18314"/>
                      <a:pt x="47335" y="12043"/>
                      <a:pt x="42631" y="7306"/>
                    </a:cubicBezTo>
                    <a:cubicBezTo>
                      <a:pt x="37895" y="2603"/>
                      <a:pt x="31624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5521760" y="2709318"/>
                <a:ext cx="624990" cy="625454"/>
              </a:xfrm>
              <a:custGeom>
                <a:avLst/>
                <a:gdLst/>
                <a:ahLst/>
                <a:cxnLst/>
                <a:rect l="l" t="t" r="r" b="b"/>
                <a:pathLst>
                  <a:path w="38028" h="38062" extrusionOk="0">
                    <a:moveTo>
                      <a:pt x="19014" y="1"/>
                    </a:moveTo>
                    <a:cubicBezTo>
                      <a:pt x="8506" y="1"/>
                      <a:pt x="0" y="8540"/>
                      <a:pt x="0" y="19048"/>
                    </a:cubicBezTo>
                    <a:cubicBezTo>
                      <a:pt x="0" y="29522"/>
                      <a:pt x="8506" y="38061"/>
                      <a:pt x="19014" y="38061"/>
                    </a:cubicBezTo>
                    <a:cubicBezTo>
                      <a:pt x="29521" y="38061"/>
                      <a:pt x="38027" y="29522"/>
                      <a:pt x="38027" y="19048"/>
                    </a:cubicBezTo>
                    <a:cubicBezTo>
                      <a:pt x="38027" y="8540"/>
                      <a:pt x="29521" y="1"/>
                      <a:pt x="19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5616584" y="2804140"/>
                <a:ext cx="435297" cy="435790"/>
              </a:xfrm>
              <a:custGeom>
                <a:avLst/>
                <a:gdLst/>
                <a:ahLst/>
                <a:cxnLst/>
                <a:rect l="l" t="t" r="r" b="b"/>
                <a:pathLst>
                  <a:path w="26486" h="26520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519"/>
                      <a:pt x="13243" y="26519"/>
                    </a:cubicBezTo>
                    <a:cubicBezTo>
                      <a:pt x="16779" y="26486"/>
                      <a:pt x="20114" y="25118"/>
                      <a:pt x="22616" y="22617"/>
                    </a:cubicBezTo>
                    <a:cubicBezTo>
                      <a:pt x="25118" y="20115"/>
                      <a:pt x="26486" y="16779"/>
                      <a:pt x="26486" y="13243"/>
                    </a:cubicBezTo>
                    <a:cubicBezTo>
                      <a:pt x="26486" y="9707"/>
                      <a:pt x="25118" y="6405"/>
                      <a:pt x="22616" y="3903"/>
                    </a:cubicBezTo>
                    <a:cubicBezTo>
                      <a:pt x="20114" y="1401"/>
                      <a:pt x="16779" y="0"/>
                      <a:pt x="13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5590261" y="2777834"/>
                <a:ext cx="487939" cy="488407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722" extrusionOk="0">
                    <a:moveTo>
                      <a:pt x="14845" y="3202"/>
                    </a:moveTo>
                    <a:cubicBezTo>
                      <a:pt x="17947" y="3202"/>
                      <a:pt x="20883" y="4437"/>
                      <a:pt x="23084" y="6638"/>
                    </a:cubicBezTo>
                    <a:cubicBezTo>
                      <a:pt x="25252" y="8840"/>
                      <a:pt x="26487" y="11742"/>
                      <a:pt x="26487" y="14878"/>
                    </a:cubicBezTo>
                    <a:cubicBezTo>
                      <a:pt x="26487" y="17980"/>
                      <a:pt x="25252" y="20882"/>
                      <a:pt x="23084" y="23083"/>
                    </a:cubicBezTo>
                    <a:cubicBezTo>
                      <a:pt x="20883" y="25285"/>
                      <a:pt x="17947" y="26486"/>
                      <a:pt x="14845" y="26486"/>
                    </a:cubicBezTo>
                    <a:cubicBezTo>
                      <a:pt x="8407" y="26486"/>
                      <a:pt x="3203" y="21282"/>
                      <a:pt x="3203" y="14844"/>
                    </a:cubicBezTo>
                    <a:cubicBezTo>
                      <a:pt x="3203" y="8440"/>
                      <a:pt x="8407" y="3202"/>
                      <a:pt x="14845" y="3202"/>
                    </a:cubicBezTo>
                    <a:close/>
                    <a:moveTo>
                      <a:pt x="14845" y="0"/>
                    </a:moveTo>
                    <a:cubicBezTo>
                      <a:pt x="6639" y="0"/>
                      <a:pt x="1" y="6672"/>
                      <a:pt x="1" y="14844"/>
                    </a:cubicBezTo>
                    <a:cubicBezTo>
                      <a:pt x="1" y="23050"/>
                      <a:pt x="6639" y="29721"/>
                      <a:pt x="14845" y="29721"/>
                    </a:cubicBezTo>
                    <a:cubicBezTo>
                      <a:pt x="18814" y="29721"/>
                      <a:pt x="22517" y="28154"/>
                      <a:pt x="25352" y="25352"/>
                    </a:cubicBezTo>
                    <a:cubicBezTo>
                      <a:pt x="28154" y="22550"/>
                      <a:pt x="29689" y="18814"/>
                      <a:pt x="29689" y="14844"/>
                    </a:cubicBezTo>
                    <a:cubicBezTo>
                      <a:pt x="29689" y="10908"/>
                      <a:pt x="28154" y="7172"/>
                      <a:pt x="25352" y="4370"/>
                    </a:cubicBezTo>
                    <a:cubicBezTo>
                      <a:pt x="22550" y="1568"/>
                      <a:pt x="18814" y="0"/>
                      <a:pt x="14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3259216" y="3510620"/>
                <a:ext cx="860191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52339" h="49937" extrusionOk="0">
                    <a:moveTo>
                      <a:pt x="24952" y="1"/>
                    </a:moveTo>
                    <a:cubicBezTo>
                      <a:pt x="18281" y="1"/>
                      <a:pt x="12010" y="2603"/>
                      <a:pt x="7306" y="7306"/>
                    </a:cubicBezTo>
                    <a:cubicBezTo>
                      <a:pt x="2603" y="12043"/>
                      <a:pt x="1" y="18314"/>
                      <a:pt x="1" y="24952"/>
                    </a:cubicBezTo>
                    <a:cubicBezTo>
                      <a:pt x="1" y="31623"/>
                      <a:pt x="2603" y="37895"/>
                      <a:pt x="7306" y="42631"/>
                    </a:cubicBezTo>
                    <a:cubicBezTo>
                      <a:pt x="12010" y="47335"/>
                      <a:pt x="18281" y="49937"/>
                      <a:pt x="24952" y="49937"/>
                    </a:cubicBezTo>
                    <a:cubicBezTo>
                      <a:pt x="31624" y="49937"/>
                      <a:pt x="37895" y="47335"/>
                      <a:pt x="42598" y="42631"/>
                    </a:cubicBezTo>
                    <a:cubicBezTo>
                      <a:pt x="52338" y="32891"/>
                      <a:pt x="52338" y="17046"/>
                      <a:pt x="42598" y="7306"/>
                    </a:cubicBezTo>
                    <a:cubicBezTo>
                      <a:pt x="37895" y="2603"/>
                      <a:pt x="31624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3328835" y="3611752"/>
                <a:ext cx="686391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28" extrusionOk="0">
                    <a:moveTo>
                      <a:pt x="20865" y="0"/>
                    </a:moveTo>
                    <a:cubicBezTo>
                      <a:pt x="15995" y="0"/>
                      <a:pt x="11125" y="1852"/>
                      <a:pt x="7406" y="5554"/>
                    </a:cubicBezTo>
                    <a:cubicBezTo>
                      <a:pt x="0" y="12993"/>
                      <a:pt x="0" y="25035"/>
                      <a:pt x="7406" y="32473"/>
                    </a:cubicBezTo>
                    <a:cubicBezTo>
                      <a:pt x="11125" y="36176"/>
                      <a:pt x="15995" y="38027"/>
                      <a:pt x="20865" y="38027"/>
                    </a:cubicBezTo>
                    <a:cubicBezTo>
                      <a:pt x="25735" y="38027"/>
                      <a:pt x="30606" y="36176"/>
                      <a:pt x="34325" y="32473"/>
                    </a:cubicBezTo>
                    <a:cubicBezTo>
                      <a:pt x="41763" y="25035"/>
                      <a:pt x="41763" y="12993"/>
                      <a:pt x="34325" y="5554"/>
                    </a:cubicBezTo>
                    <a:cubicBezTo>
                      <a:pt x="30606" y="1852"/>
                      <a:pt x="25735" y="0"/>
                      <a:pt x="20865" y="0"/>
                    </a:cubicBez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3453793" y="3706838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3244" y="1"/>
                    </a:moveTo>
                    <a:cubicBezTo>
                      <a:pt x="9708" y="1"/>
                      <a:pt x="6405" y="1368"/>
                      <a:pt x="3904" y="3870"/>
                    </a:cubicBezTo>
                    <a:cubicBezTo>
                      <a:pt x="1402" y="6372"/>
                      <a:pt x="1" y="9674"/>
                      <a:pt x="1" y="13243"/>
                    </a:cubicBezTo>
                    <a:cubicBezTo>
                      <a:pt x="1" y="16779"/>
                      <a:pt x="1402" y="20082"/>
                      <a:pt x="3904" y="22584"/>
                    </a:cubicBezTo>
                    <a:cubicBezTo>
                      <a:pt x="6405" y="25085"/>
                      <a:pt x="9741" y="26486"/>
                      <a:pt x="13277" y="26486"/>
                    </a:cubicBezTo>
                    <a:cubicBezTo>
                      <a:pt x="16813" y="26486"/>
                      <a:pt x="20115" y="25085"/>
                      <a:pt x="22617" y="22584"/>
                    </a:cubicBezTo>
                    <a:cubicBezTo>
                      <a:pt x="27787" y="17446"/>
                      <a:pt x="27787" y="9040"/>
                      <a:pt x="22617" y="3870"/>
                    </a:cubicBezTo>
                    <a:cubicBezTo>
                      <a:pt x="20115" y="1368"/>
                      <a:pt x="16779" y="1"/>
                      <a:pt x="13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3427487" y="3679990"/>
                <a:ext cx="488481" cy="488407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9722" extrusionOk="0">
                    <a:moveTo>
                      <a:pt x="14878" y="3202"/>
                    </a:moveTo>
                    <a:cubicBezTo>
                      <a:pt x="17980" y="3202"/>
                      <a:pt x="20882" y="4437"/>
                      <a:pt x="23084" y="6638"/>
                    </a:cubicBezTo>
                    <a:cubicBezTo>
                      <a:pt x="25285" y="8806"/>
                      <a:pt x="26486" y="11742"/>
                      <a:pt x="26486" y="14844"/>
                    </a:cubicBezTo>
                    <a:cubicBezTo>
                      <a:pt x="26486" y="17980"/>
                      <a:pt x="25285" y="20882"/>
                      <a:pt x="23084" y="23083"/>
                    </a:cubicBezTo>
                    <a:cubicBezTo>
                      <a:pt x="20882" y="25285"/>
                      <a:pt x="17980" y="26486"/>
                      <a:pt x="14878" y="26486"/>
                    </a:cubicBezTo>
                    <a:cubicBezTo>
                      <a:pt x="11742" y="26486"/>
                      <a:pt x="8840" y="25285"/>
                      <a:pt x="6639" y="23083"/>
                    </a:cubicBezTo>
                    <a:cubicBezTo>
                      <a:pt x="4437" y="20882"/>
                      <a:pt x="3236" y="17980"/>
                      <a:pt x="3236" y="14844"/>
                    </a:cubicBezTo>
                    <a:cubicBezTo>
                      <a:pt x="3236" y="11742"/>
                      <a:pt x="4437" y="8840"/>
                      <a:pt x="6639" y="6638"/>
                    </a:cubicBezTo>
                    <a:cubicBezTo>
                      <a:pt x="8840" y="4437"/>
                      <a:pt x="11742" y="3202"/>
                      <a:pt x="14878" y="3202"/>
                    </a:cubicBezTo>
                    <a:close/>
                    <a:moveTo>
                      <a:pt x="14878" y="0"/>
                    </a:moveTo>
                    <a:cubicBezTo>
                      <a:pt x="10908" y="0"/>
                      <a:pt x="7172" y="1568"/>
                      <a:pt x="4370" y="4370"/>
                    </a:cubicBezTo>
                    <a:cubicBezTo>
                      <a:pt x="1568" y="7172"/>
                      <a:pt x="1" y="10908"/>
                      <a:pt x="1" y="14844"/>
                    </a:cubicBezTo>
                    <a:cubicBezTo>
                      <a:pt x="1" y="18814"/>
                      <a:pt x="1568" y="22550"/>
                      <a:pt x="4370" y="25352"/>
                    </a:cubicBezTo>
                    <a:cubicBezTo>
                      <a:pt x="7172" y="28154"/>
                      <a:pt x="10908" y="29721"/>
                      <a:pt x="14878" y="29721"/>
                    </a:cubicBezTo>
                    <a:cubicBezTo>
                      <a:pt x="18814" y="29721"/>
                      <a:pt x="22550" y="28154"/>
                      <a:pt x="25352" y="25352"/>
                    </a:cubicBezTo>
                    <a:cubicBezTo>
                      <a:pt x="28154" y="22550"/>
                      <a:pt x="29722" y="18814"/>
                      <a:pt x="29722" y="14844"/>
                    </a:cubicBezTo>
                    <a:cubicBezTo>
                      <a:pt x="29722" y="10875"/>
                      <a:pt x="28154" y="7172"/>
                      <a:pt x="25352" y="4370"/>
                    </a:cubicBezTo>
                    <a:cubicBezTo>
                      <a:pt x="22550" y="1568"/>
                      <a:pt x="18814" y="0"/>
                      <a:pt x="14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2885425" y="2615053"/>
                <a:ext cx="820698" cy="820573"/>
              </a:xfrm>
              <a:custGeom>
                <a:avLst/>
                <a:gdLst/>
                <a:ahLst/>
                <a:cxnLst/>
                <a:rect l="l" t="t" r="r" b="b"/>
                <a:pathLst>
                  <a:path w="49936" h="49936" extrusionOk="0">
                    <a:moveTo>
                      <a:pt x="24952" y="0"/>
                    </a:moveTo>
                    <a:cubicBezTo>
                      <a:pt x="11208" y="0"/>
                      <a:pt x="0" y="11208"/>
                      <a:pt x="0" y="24951"/>
                    </a:cubicBezTo>
                    <a:cubicBezTo>
                      <a:pt x="0" y="31623"/>
                      <a:pt x="2602" y="37894"/>
                      <a:pt x="7306" y="42631"/>
                    </a:cubicBezTo>
                    <a:cubicBezTo>
                      <a:pt x="12009" y="47334"/>
                      <a:pt x="18280" y="49936"/>
                      <a:pt x="24952" y="49936"/>
                    </a:cubicBezTo>
                    <a:cubicBezTo>
                      <a:pt x="38728" y="49936"/>
                      <a:pt x="49936" y="38728"/>
                      <a:pt x="49936" y="24951"/>
                    </a:cubicBezTo>
                    <a:cubicBezTo>
                      <a:pt x="49936" y="11208"/>
                      <a:pt x="38728" y="0"/>
                      <a:pt x="24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2985721" y="2715890"/>
                <a:ext cx="624990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28" h="38028" extrusionOk="0">
                    <a:moveTo>
                      <a:pt x="19014" y="1"/>
                    </a:moveTo>
                    <a:cubicBezTo>
                      <a:pt x="8507" y="1"/>
                      <a:pt x="1" y="8507"/>
                      <a:pt x="1" y="19014"/>
                    </a:cubicBezTo>
                    <a:cubicBezTo>
                      <a:pt x="1" y="29522"/>
                      <a:pt x="8507" y="38028"/>
                      <a:pt x="19014" y="38028"/>
                    </a:cubicBezTo>
                    <a:cubicBezTo>
                      <a:pt x="29522" y="38028"/>
                      <a:pt x="38028" y="29522"/>
                      <a:pt x="38028" y="19014"/>
                    </a:cubicBezTo>
                    <a:cubicBezTo>
                      <a:pt x="38028" y="8507"/>
                      <a:pt x="29522" y="1"/>
                      <a:pt x="190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3080544" y="2810713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3" y="1"/>
                    </a:moveTo>
                    <a:cubicBezTo>
                      <a:pt x="9707" y="1"/>
                      <a:pt x="6372" y="1402"/>
                      <a:pt x="3870" y="3903"/>
                    </a:cubicBezTo>
                    <a:cubicBezTo>
                      <a:pt x="1368" y="6405"/>
                      <a:pt x="1" y="9708"/>
                      <a:pt x="1" y="13243"/>
                    </a:cubicBezTo>
                    <a:cubicBezTo>
                      <a:pt x="1" y="16779"/>
                      <a:pt x="1368" y="20115"/>
                      <a:pt x="3870" y="22617"/>
                    </a:cubicBezTo>
                    <a:cubicBezTo>
                      <a:pt x="6372" y="25119"/>
                      <a:pt x="9707" y="26486"/>
                      <a:pt x="13243" y="26486"/>
                    </a:cubicBezTo>
                    <a:cubicBezTo>
                      <a:pt x="20549" y="26486"/>
                      <a:pt x="26486" y="20549"/>
                      <a:pt x="26486" y="13243"/>
                    </a:cubicBezTo>
                    <a:cubicBezTo>
                      <a:pt x="26486" y="5972"/>
                      <a:pt x="20549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3054238" y="2784407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4" y="3203"/>
                    </a:moveTo>
                    <a:cubicBezTo>
                      <a:pt x="21249" y="3203"/>
                      <a:pt x="26486" y="8440"/>
                      <a:pt x="26486" y="14844"/>
                    </a:cubicBezTo>
                    <a:cubicBezTo>
                      <a:pt x="26486" y="21282"/>
                      <a:pt x="21249" y="26486"/>
                      <a:pt x="14844" y="26486"/>
                    </a:cubicBezTo>
                    <a:cubicBezTo>
                      <a:pt x="11742" y="26486"/>
                      <a:pt x="8807" y="25285"/>
                      <a:pt x="6605" y="23084"/>
                    </a:cubicBezTo>
                    <a:cubicBezTo>
                      <a:pt x="4404" y="20882"/>
                      <a:pt x="3203" y="17980"/>
                      <a:pt x="3203" y="14844"/>
                    </a:cubicBezTo>
                    <a:cubicBezTo>
                      <a:pt x="3203" y="11742"/>
                      <a:pt x="4404" y="8807"/>
                      <a:pt x="6605" y="6639"/>
                    </a:cubicBezTo>
                    <a:cubicBezTo>
                      <a:pt x="8807" y="4437"/>
                      <a:pt x="11742" y="3203"/>
                      <a:pt x="14844" y="3203"/>
                    </a:cubicBezTo>
                    <a:close/>
                    <a:moveTo>
                      <a:pt x="14844" y="0"/>
                    </a:moveTo>
                    <a:cubicBezTo>
                      <a:pt x="10875" y="0"/>
                      <a:pt x="7139" y="1535"/>
                      <a:pt x="4337" y="4370"/>
                    </a:cubicBezTo>
                    <a:cubicBezTo>
                      <a:pt x="1535" y="7172"/>
                      <a:pt x="0" y="10875"/>
                      <a:pt x="0" y="14844"/>
                    </a:cubicBezTo>
                    <a:cubicBezTo>
                      <a:pt x="0" y="18814"/>
                      <a:pt x="1535" y="22550"/>
                      <a:pt x="4337" y="25352"/>
                    </a:cubicBezTo>
                    <a:cubicBezTo>
                      <a:pt x="7139" y="28154"/>
                      <a:pt x="10875" y="29688"/>
                      <a:pt x="14844" y="29688"/>
                    </a:cubicBezTo>
                    <a:cubicBezTo>
                      <a:pt x="23017" y="29688"/>
                      <a:pt x="29688" y="23050"/>
                      <a:pt x="29688" y="14844"/>
                    </a:cubicBezTo>
                    <a:cubicBezTo>
                      <a:pt x="29688" y="6672"/>
                      <a:pt x="23017" y="0"/>
                      <a:pt x="148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3254287" y="1717269"/>
                <a:ext cx="820715" cy="820590"/>
              </a:xfrm>
              <a:custGeom>
                <a:avLst/>
                <a:gdLst/>
                <a:ahLst/>
                <a:cxnLst/>
                <a:rect l="l" t="t" r="r" b="b"/>
                <a:pathLst>
                  <a:path w="49937" h="49937" extrusionOk="0">
                    <a:moveTo>
                      <a:pt x="24985" y="1"/>
                    </a:moveTo>
                    <a:cubicBezTo>
                      <a:pt x="18314" y="1"/>
                      <a:pt x="12043" y="2603"/>
                      <a:pt x="7339" y="7340"/>
                    </a:cubicBezTo>
                    <a:cubicBezTo>
                      <a:pt x="2603" y="12043"/>
                      <a:pt x="1" y="18314"/>
                      <a:pt x="1" y="24986"/>
                    </a:cubicBezTo>
                    <a:cubicBezTo>
                      <a:pt x="1" y="31657"/>
                      <a:pt x="2603" y="37928"/>
                      <a:pt x="7339" y="42632"/>
                    </a:cubicBezTo>
                    <a:cubicBezTo>
                      <a:pt x="12043" y="47335"/>
                      <a:pt x="18314" y="49937"/>
                      <a:pt x="24985" y="49937"/>
                    </a:cubicBezTo>
                    <a:cubicBezTo>
                      <a:pt x="31657" y="49937"/>
                      <a:pt x="37928" y="47335"/>
                      <a:pt x="42631" y="42632"/>
                    </a:cubicBezTo>
                    <a:cubicBezTo>
                      <a:pt x="47335" y="37928"/>
                      <a:pt x="49936" y="31657"/>
                      <a:pt x="49936" y="24986"/>
                    </a:cubicBezTo>
                    <a:cubicBezTo>
                      <a:pt x="49936" y="18314"/>
                      <a:pt x="47335" y="12043"/>
                      <a:pt x="42631" y="7340"/>
                    </a:cubicBezTo>
                    <a:cubicBezTo>
                      <a:pt x="37928" y="2603"/>
                      <a:pt x="31657" y="1"/>
                      <a:pt x="24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3323905" y="1818401"/>
                <a:ext cx="686391" cy="625306"/>
              </a:xfrm>
              <a:custGeom>
                <a:avLst/>
                <a:gdLst/>
                <a:ahLst/>
                <a:cxnLst/>
                <a:rect l="l" t="t" r="r" b="b"/>
                <a:pathLst>
                  <a:path w="41764" h="38053" extrusionOk="0">
                    <a:moveTo>
                      <a:pt x="20894" y="0"/>
                    </a:moveTo>
                    <a:cubicBezTo>
                      <a:pt x="16028" y="0"/>
                      <a:pt x="11158" y="1852"/>
                      <a:pt x="7439" y="5554"/>
                    </a:cubicBezTo>
                    <a:cubicBezTo>
                      <a:pt x="0" y="12993"/>
                      <a:pt x="0" y="25035"/>
                      <a:pt x="7439" y="32474"/>
                    </a:cubicBezTo>
                    <a:cubicBezTo>
                      <a:pt x="11158" y="36193"/>
                      <a:pt x="16028" y="38053"/>
                      <a:pt x="20894" y="38053"/>
                    </a:cubicBezTo>
                    <a:cubicBezTo>
                      <a:pt x="25760" y="38053"/>
                      <a:pt x="30622" y="36193"/>
                      <a:pt x="34325" y="32474"/>
                    </a:cubicBezTo>
                    <a:cubicBezTo>
                      <a:pt x="41763" y="25035"/>
                      <a:pt x="41763" y="12993"/>
                      <a:pt x="34325" y="5554"/>
                    </a:cubicBezTo>
                    <a:cubicBezTo>
                      <a:pt x="30622" y="1852"/>
                      <a:pt x="25760" y="0"/>
                      <a:pt x="20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3449406" y="1913487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4" y="1"/>
                    </a:moveTo>
                    <a:cubicBezTo>
                      <a:pt x="9708" y="1"/>
                      <a:pt x="6372" y="1369"/>
                      <a:pt x="3870" y="3870"/>
                    </a:cubicBezTo>
                    <a:cubicBezTo>
                      <a:pt x="1369" y="6372"/>
                      <a:pt x="1" y="9708"/>
                      <a:pt x="1" y="13244"/>
                    </a:cubicBezTo>
                    <a:cubicBezTo>
                      <a:pt x="1" y="16780"/>
                      <a:pt x="1369" y="20082"/>
                      <a:pt x="3870" y="22584"/>
                    </a:cubicBezTo>
                    <a:cubicBezTo>
                      <a:pt x="6372" y="25085"/>
                      <a:pt x="9708" y="26487"/>
                      <a:pt x="13244" y="26487"/>
                    </a:cubicBezTo>
                    <a:cubicBezTo>
                      <a:pt x="16780" y="26487"/>
                      <a:pt x="20115" y="25085"/>
                      <a:pt x="22617" y="22584"/>
                    </a:cubicBezTo>
                    <a:cubicBezTo>
                      <a:pt x="25119" y="20082"/>
                      <a:pt x="26486" y="16780"/>
                      <a:pt x="26486" y="13244"/>
                    </a:cubicBezTo>
                    <a:cubicBezTo>
                      <a:pt x="26486" y="9708"/>
                      <a:pt x="25119" y="6372"/>
                      <a:pt x="22617" y="3870"/>
                    </a:cubicBezTo>
                    <a:cubicBezTo>
                      <a:pt x="20115" y="1369"/>
                      <a:pt x="16780" y="1"/>
                      <a:pt x="13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endParaRPr sz="2400" dirty="0"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3423100" y="1887181"/>
                <a:ext cx="487939" cy="487864"/>
              </a:xfrm>
              <a:custGeom>
                <a:avLst/>
                <a:gdLst/>
                <a:ahLst/>
                <a:cxnLst/>
                <a:rect l="l" t="t" r="r" b="b"/>
                <a:pathLst>
                  <a:path w="29689" h="29689" extrusionOk="0">
                    <a:moveTo>
                      <a:pt x="14845" y="3203"/>
                    </a:moveTo>
                    <a:cubicBezTo>
                      <a:pt x="17947" y="3203"/>
                      <a:pt x="20882" y="4404"/>
                      <a:pt x="23084" y="6605"/>
                    </a:cubicBezTo>
                    <a:cubicBezTo>
                      <a:pt x="25285" y="8807"/>
                      <a:pt x="26486" y="11709"/>
                      <a:pt x="26486" y="14845"/>
                    </a:cubicBezTo>
                    <a:cubicBezTo>
                      <a:pt x="26486" y="17947"/>
                      <a:pt x="25285" y="20882"/>
                      <a:pt x="23084" y="23051"/>
                    </a:cubicBezTo>
                    <a:cubicBezTo>
                      <a:pt x="20882" y="25252"/>
                      <a:pt x="17947" y="26486"/>
                      <a:pt x="14845" y="26486"/>
                    </a:cubicBezTo>
                    <a:cubicBezTo>
                      <a:pt x="11742" y="26486"/>
                      <a:pt x="8807" y="25252"/>
                      <a:pt x="6605" y="23051"/>
                    </a:cubicBezTo>
                    <a:cubicBezTo>
                      <a:pt x="4437" y="20882"/>
                      <a:pt x="3203" y="17947"/>
                      <a:pt x="3203" y="14845"/>
                    </a:cubicBezTo>
                    <a:cubicBezTo>
                      <a:pt x="3203" y="11709"/>
                      <a:pt x="4404" y="8807"/>
                      <a:pt x="6605" y="6605"/>
                    </a:cubicBezTo>
                    <a:cubicBezTo>
                      <a:pt x="8807" y="4404"/>
                      <a:pt x="11742" y="3203"/>
                      <a:pt x="14845" y="3203"/>
                    </a:cubicBezTo>
                    <a:close/>
                    <a:moveTo>
                      <a:pt x="14845" y="1"/>
                    </a:moveTo>
                    <a:cubicBezTo>
                      <a:pt x="10875" y="1"/>
                      <a:pt x="7173" y="1535"/>
                      <a:pt x="4337" y="4337"/>
                    </a:cubicBezTo>
                    <a:cubicBezTo>
                      <a:pt x="1535" y="7139"/>
                      <a:pt x="1" y="10875"/>
                      <a:pt x="1" y="14845"/>
                    </a:cubicBezTo>
                    <a:cubicBezTo>
                      <a:pt x="1" y="18814"/>
                      <a:pt x="1535" y="22517"/>
                      <a:pt x="4337" y="25319"/>
                    </a:cubicBezTo>
                    <a:cubicBezTo>
                      <a:pt x="7173" y="28154"/>
                      <a:pt x="10875" y="29689"/>
                      <a:pt x="14845" y="29689"/>
                    </a:cubicBezTo>
                    <a:cubicBezTo>
                      <a:pt x="18814" y="29689"/>
                      <a:pt x="22550" y="28154"/>
                      <a:pt x="25352" y="25319"/>
                    </a:cubicBezTo>
                    <a:cubicBezTo>
                      <a:pt x="28154" y="22517"/>
                      <a:pt x="29689" y="18814"/>
                      <a:pt x="29689" y="14845"/>
                    </a:cubicBezTo>
                    <a:cubicBezTo>
                      <a:pt x="29689" y="10875"/>
                      <a:pt x="28154" y="7139"/>
                      <a:pt x="25352" y="4337"/>
                    </a:cubicBezTo>
                    <a:cubicBezTo>
                      <a:pt x="22550" y="1535"/>
                      <a:pt x="18814" y="1"/>
                      <a:pt x="14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4150422" y="1344024"/>
                <a:ext cx="820156" cy="820031"/>
              </a:xfrm>
              <a:custGeom>
                <a:avLst/>
                <a:gdLst/>
                <a:ahLst/>
                <a:cxnLst/>
                <a:rect l="l" t="t" r="r" b="b"/>
                <a:pathLst>
                  <a:path w="49903" h="49903" extrusionOk="0">
                    <a:moveTo>
                      <a:pt x="24952" y="1"/>
                    </a:moveTo>
                    <a:cubicBezTo>
                      <a:pt x="11175" y="1"/>
                      <a:pt x="1" y="11175"/>
                      <a:pt x="1" y="24952"/>
                    </a:cubicBezTo>
                    <a:cubicBezTo>
                      <a:pt x="1" y="38728"/>
                      <a:pt x="11175" y="49903"/>
                      <a:pt x="24952" y="49903"/>
                    </a:cubicBezTo>
                    <a:cubicBezTo>
                      <a:pt x="38728" y="49903"/>
                      <a:pt x="49903" y="38728"/>
                      <a:pt x="49903" y="24952"/>
                    </a:cubicBezTo>
                    <a:cubicBezTo>
                      <a:pt x="49903" y="11175"/>
                      <a:pt x="38728" y="1"/>
                      <a:pt x="24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4250175" y="1444877"/>
                <a:ext cx="625549" cy="624895"/>
              </a:xfrm>
              <a:custGeom>
                <a:avLst/>
                <a:gdLst/>
                <a:ahLst/>
                <a:cxnLst/>
                <a:rect l="l" t="t" r="r" b="b"/>
                <a:pathLst>
                  <a:path w="38062" h="38028" extrusionOk="0">
                    <a:moveTo>
                      <a:pt x="19014" y="0"/>
                    </a:moveTo>
                    <a:cubicBezTo>
                      <a:pt x="8540" y="0"/>
                      <a:pt x="1" y="8507"/>
                      <a:pt x="1" y="19014"/>
                    </a:cubicBezTo>
                    <a:cubicBezTo>
                      <a:pt x="1" y="29522"/>
                      <a:pt x="8507" y="38028"/>
                      <a:pt x="19014" y="38028"/>
                    </a:cubicBezTo>
                    <a:cubicBezTo>
                      <a:pt x="29522" y="38028"/>
                      <a:pt x="38061" y="29522"/>
                      <a:pt x="38061" y="19014"/>
                    </a:cubicBezTo>
                    <a:cubicBezTo>
                      <a:pt x="38061" y="8507"/>
                      <a:pt x="29522" y="0"/>
                      <a:pt x="19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4344998" y="1539700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486"/>
                      <a:pt x="13243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5938"/>
                      <a:pt x="20549" y="0"/>
                      <a:pt x="132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133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4318692" y="1513394"/>
                <a:ext cx="488481" cy="487848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9688" extrusionOk="0">
                    <a:moveTo>
                      <a:pt x="14844" y="3202"/>
                    </a:moveTo>
                    <a:cubicBezTo>
                      <a:pt x="21282" y="3202"/>
                      <a:pt x="26486" y="8406"/>
                      <a:pt x="26486" y="14844"/>
                    </a:cubicBezTo>
                    <a:cubicBezTo>
                      <a:pt x="26486" y="21249"/>
                      <a:pt x="21282" y="26486"/>
                      <a:pt x="14844" y="26486"/>
                    </a:cubicBezTo>
                    <a:cubicBezTo>
                      <a:pt x="8440" y="26486"/>
                      <a:pt x="3203" y="21249"/>
                      <a:pt x="3203" y="14844"/>
                    </a:cubicBezTo>
                    <a:cubicBezTo>
                      <a:pt x="3203" y="8406"/>
                      <a:pt x="8440" y="3202"/>
                      <a:pt x="14844" y="3202"/>
                    </a:cubicBezTo>
                    <a:close/>
                    <a:moveTo>
                      <a:pt x="14844" y="0"/>
                    </a:moveTo>
                    <a:cubicBezTo>
                      <a:pt x="6672" y="0"/>
                      <a:pt x="0" y="6638"/>
                      <a:pt x="0" y="14844"/>
                    </a:cubicBezTo>
                    <a:cubicBezTo>
                      <a:pt x="0" y="23017"/>
                      <a:pt x="6672" y="29688"/>
                      <a:pt x="14844" y="29688"/>
                    </a:cubicBezTo>
                    <a:cubicBezTo>
                      <a:pt x="23050" y="29688"/>
                      <a:pt x="29722" y="23017"/>
                      <a:pt x="29688" y="14844"/>
                    </a:cubicBezTo>
                    <a:cubicBezTo>
                      <a:pt x="29688" y="6672"/>
                      <a:pt x="23050" y="0"/>
                      <a:pt x="148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3784846" y="2249466"/>
                <a:ext cx="1562459" cy="1561679"/>
              </a:xfrm>
              <a:custGeom>
                <a:avLst/>
                <a:gdLst/>
                <a:ahLst/>
                <a:cxnLst/>
                <a:rect l="l" t="t" r="r" b="b"/>
                <a:pathLst>
                  <a:path w="95069" h="95036" extrusionOk="0">
                    <a:moveTo>
                      <a:pt x="47534" y="5805"/>
                    </a:moveTo>
                    <a:cubicBezTo>
                      <a:pt x="70551" y="5805"/>
                      <a:pt x="89264" y="24518"/>
                      <a:pt x="89264" y="47502"/>
                    </a:cubicBezTo>
                    <a:cubicBezTo>
                      <a:pt x="89264" y="70518"/>
                      <a:pt x="70551" y="89231"/>
                      <a:pt x="47534" y="89231"/>
                    </a:cubicBezTo>
                    <a:cubicBezTo>
                      <a:pt x="24551" y="89231"/>
                      <a:pt x="5838" y="70518"/>
                      <a:pt x="5838" y="47502"/>
                    </a:cubicBezTo>
                    <a:cubicBezTo>
                      <a:pt x="5838" y="24518"/>
                      <a:pt x="24551" y="5805"/>
                      <a:pt x="47534" y="5805"/>
                    </a:cubicBezTo>
                    <a:close/>
                    <a:moveTo>
                      <a:pt x="47534" y="1"/>
                    </a:moveTo>
                    <a:cubicBezTo>
                      <a:pt x="21349" y="1"/>
                      <a:pt x="0" y="21316"/>
                      <a:pt x="0" y="47502"/>
                    </a:cubicBezTo>
                    <a:cubicBezTo>
                      <a:pt x="0" y="73720"/>
                      <a:pt x="21349" y="95036"/>
                      <a:pt x="47534" y="95036"/>
                    </a:cubicBezTo>
                    <a:cubicBezTo>
                      <a:pt x="73753" y="95036"/>
                      <a:pt x="95068" y="73720"/>
                      <a:pt x="95068" y="47502"/>
                    </a:cubicBezTo>
                    <a:cubicBezTo>
                      <a:pt x="95068" y="21316"/>
                      <a:pt x="73753" y="1"/>
                      <a:pt x="475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4558750" y="3020092"/>
                <a:ext cx="7149" cy="658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1" extrusionOk="0">
                    <a:moveTo>
                      <a:pt x="434" y="0"/>
                    </a:moveTo>
                    <a:lnTo>
                      <a:pt x="1" y="167"/>
                    </a:lnTo>
                    <a:lnTo>
                      <a:pt x="68" y="334"/>
                    </a:lnTo>
                    <a:lnTo>
                      <a:pt x="234" y="400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4293471" y="2310309"/>
                <a:ext cx="550441" cy="712595"/>
              </a:xfrm>
              <a:custGeom>
                <a:avLst/>
                <a:gdLst/>
                <a:ahLst/>
                <a:cxnLst/>
                <a:rect l="l" t="t" r="r" b="b"/>
                <a:pathLst>
                  <a:path w="33492" h="43365" extrusionOk="0">
                    <a:moveTo>
                      <a:pt x="16579" y="0"/>
                    </a:moveTo>
                    <a:cubicBezTo>
                      <a:pt x="10709" y="0"/>
                      <a:pt x="5105" y="1168"/>
                      <a:pt x="1" y="3270"/>
                    </a:cubicBezTo>
                    <a:lnTo>
                      <a:pt x="16146" y="43365"/>
                    </a:lnTo>
                    <a:lnTo>
                      <a:pt x="16579" y="43198"/>
                    </a:lnTo>
                    <a:lnTo>
                      <a:pt x="33492" y="3403"/>
                    </a:lnTo>
                    <a:cubicBezTo>
                      <a:pt x="28288" y="1201"/>
                      <a:pt x="22584" y="0"/>
                      <a:pt x="165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4565882" y="2366207"/>
                <a:ext cx="664467" cy="653948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39796" extrusionOk="0">
                    <a:moveTo>
                      <a:pt x="16913" y="1"/>
                    </a:moveTo>
                    <a:lnTo>
                      <a:pt x="0" y="39796"/>
                    </a:lnTo>
                    <a:lnTo>
                      <a:pt x="0" y="39796"/>
                    </a:lnTo>
                    <a:lnTo>
                      <a:pt x="40429" y="23484"/>
                    </a:lnTo>
                    <a:cubicBezTo>
                      <a:pt x="35993" y="12910"/>
                      <a:pt x="27520" y="4437"/>
                      <a:pt x="16913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4556023" y="3022819"/>
                <a:ext cx="3846" cy="2761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8" extrusionOk="0">
                    <a:moveTo>
                      <a:pt x="167" y="1"/>
                    </a:moveTo>
                    <a:lnTo>
                      <a:pt x="0" y="68"/>
                    </a:lnTo>
                    <a:lnTo>
                      <a:pt x="234" y="16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3904333" y="2364022"/>
                <a:ext cx="654590" cy="659978"/>
              </a:xfrm>
              <a:custGeom>
                <a:avLst/>
                <a:gdLst/>
                <a:ahLst/>
                <a:cxnLst/>
                <a:rect l="l" t="t" r="r" b="b"/>
                <a:pathLst>
                  <a:path w="39829" h="40163" extrusionOk="0">
                    <a:moveTo>
                      <a:pt x="23684" y="1"/>
                    </a:moveTo>
                    <a:cubicBezTo>
                      <a:pt x="13043" y="4337"/>
                      <a:pt x="4504" y="12743"/>
                      <a:pt x="0" y="23284"/>
                    </a:cubicBezTo>
                    <a:lnTo>
                      <a:pt x="39662" y="40163"/>
                    </a:lnTo>
                    <a:lnTo>
                      <a:pt x="39829" y="40096"/>
                    </a:lnTo>
                    <a:lnTo>
                      <a:pt x="236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4559851" y="3025563"/>
                <a:ext cx="2761" cy="440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68" extrusionOk="0">
                    <a:moveTo>
                      <a:pt x="1" y="1"/>
                    </a:moveTo>
                    <a:lnTo>
                      <a:pt x="101" y="268"/>
                    </a:lnTo>
                    <a:lnTo>
                      <a:pt x="167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4561494" y="3027206"/>
                <a:ext cx="667754" cy="672040"/>
              </a:xfrm>
              <a:custGeom>
                <a:avLst/>
                <a:gdLst/>
                <a:ahLst/>
                <a:cxnLst/>
                <a:rect l="l" t="t" r="r" b="b"/>
                <a:pathLst>
                  <a:path w="40630" h="40897" extrusionOk="0">
                    <a:moveTo>
                      <a:pt x="67" y="1"/>
                    </a:moveTo>
                    <a:lnTo>
                      <a:pt x="1" y="168"/>
                    </a:lnTo>
                    <a:lnTo>
                      <a:pt x="16412" y="40897"/>
                    </a:lnTo>
                    <a:cubicBezTo>
                      <a:pt x="27320" y="36560"/>
                      <a:pt x="36060" y="28021"/>
                      <a:pt x="40630" y="17246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3846233" y="2746583"/>
                <a:ext cx="709959" cy="543784"/>
              </a:xfrm>
              <a:custGeom>
                <a:avLst/>
                <a:gdLst/>
                <a:ahLst/>
                <a:cxnLst/>
                <a:rect l="l" t="t" r="r" b="b"/>
                <a:pathLst>
                  <a:path w="43198" h="33092" extrusionOk="0">
                    <a:moveTo>
                      <a:pt x="3536" y="1"/>
                    </a:moveTo>
                    <a:cubicBezTo>
                      <a:pt x="1268" y="5305"/>
                      <a:pt x="0" y="11142"/>
                      <a:pt x="0" y="17247"/>
                    </a:cubicBezTo>
                    <a:cubicBezTo>
                      <a:pt x="0" y="22851"/>
                      <a:pt x="1068" y="28188"/>
                      <a:pt x="2969" y="33091"/>
                    </a:cubicBezTo>
                    <a:lnTo>
                      <a:pt x="43198" y="16880"/>
                    </a:lnTo>
                    <a:lnTo>
                      <a:pt x="3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4562595" y="2752071"/>
                <a:ext cx="723124" cy="558574"/>
              </a:xfrm>
              <a:custGeom>
                <a:avLst/>
                <a:gdLst/>
                <a:ahLst/>
                <a:cxnLst/>
                <a:rect l="l" t="t" r="r" b="b"/>
                <a:pathLst>
                  <a:path w="43999" h="33992" extrusionOk="0">
                    <a:moveTo>
                      <a:pt x="40629" y="0"/>
                    </a:moveTo>
                    <a:lnTo>
                      <a:pt x="200" y="16312"/>
                    </a:lnTo>
                    <a:lnTo>
                      <a:pt x="0" y="16712"/>
                    </a:lnTo>
                    <a:lnTo>
                      <a:pt x="40563" y="33991"/>
                    </a:lnTo>
                    <a:cubicBezTo>
                      <a:pt x="42798" y="28721"/>
                      <a:pt x="43998" y="22984"/>
                      <a:pt x="43998" y="16913"/>
                    </a:cubicBezTo>
                    <a:cubicBezTo>
                      <a:pt x="43998" y="10942"/>
                      <a:pt x="42798" y="5204"/>
                      <a:pt x="406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3895017" y="3023920"/>
                <a:ext cx="666653" cy="667110"/>
              </a:xfrm>
              <a:custGeom>
                <a:avLst/>
                <a:gdLst/>
                <a:ahLst/>
                <a:cxnLst/>
                <a:rect l="l" t="t" r="r" b="b"/>
                <a:pathLst>
                  <a:path w="40563" h="40597" extrusionOk="0">
                    <a:moveTo>
                      <a:pt x="40229" y="1"/>
                    </a:moveTo>
                    <a:lnTo>
                      <a:pt x="0" y="16212"/>
                    </a:lnTo>
                    <a:cubicBezTo>
                      <a:pt x="4237" y="27153"/>
                      <a:pt x="12743" y="35960"/>
                      <a:pt x="23450" y="40596"/>
                    </a:cubicBezTo>
                    <a:lnTo>
                      <a:pt x="40563" y="368"/>
                    </a:lnTo>
                    <a:lnTo>
                      <a:pt x="40463" y="101"/>
                    </a:lnTo>
                    <a:lnTo>
                      <a:pt x="40229" y="1"/>
                    </a:ln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4280326" y="3029950"/>
                <a:ext cx="550983" cy="719727"/>
              </a:xfrm>
              <a:custGeom>
                <a:avLst/>
                <a:gdLst/>
                <a:ahLst/>
                <a:cxnLst/>
                <a:rect l="l" t="t" r="r" b="b"/>
                <a:pathLst>
                  <a:path w="33525" h="43799" extrusionOk="0">
                    <a:moveTo>
                      <a:pt x="17113" y="1"/>
                    </a:moveTo>
                    <a:lnTo>
                      <a:pt x="0" y="40229"/>
                    </a:lnTo>
                    <a:cubicBezTo>
                      <a:pt x="5337" y="42531"/>
                      <a:pt x="11208" y="43799"/>
                      <a:pt x="17379" y="43799"/>
                    </a:cubicBezTo>
                    <a:cubicBezTo>
                      <a:pt x="23084" y="43799"/>
                      <a:pt x="28554" y="42698"/>
                      <a:pt x="33524" y="40730"/>
                    </a:cubicBezTo>
                    <a:lnTo>
                      <a:pt x="17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3971191" y="2435267"/>
                <a:ext cx="1190223" cy="1190042"/>
              </a:xfrm>
              <a:custGeom>
                <a:avLst/>
                <a:gdLst/>
                <a:ahLst/>
                <a:cxnLst/>
                <a:rect l="l" t="t" r="r" b="b"/>
                <a:pathLst>
                  <a:path w="72420" h="72420" extrusionOk="0">
                    <a:moveTo>
                      <a:pt x="36193" y="1"/>
                    </a:moveTo>
                    <a:cubicBezTo>
                      <a:pt x="16212" y="1"/>
                      <a:pt x="1" y="16213"/>
                      <a:pt x="1" y="36194"/>
                    </a:cubicBezTo>
                    <a:cubicBezTo>
                      <a:pt x="1" y="56208"/>
                      <a:pt x="16212" y="72419"/>
                      <a:pt x="36193" y="72419"/>
                    </a:cubicBezTo>
                    <a:cubicBezTo>
                      <a:pt x="56208" y="72419"/>
                      <a:pt x="72419" y="56208"/>
                      <a:pt x="72419" y="36194"/>
                    </a:cubicBezTo>
                    <a:cubicBezTo>
                      <a:pt x="72419" y="16213"/>
                      <a:pt x="56208" y="1"/>
                      <a:pt x="36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3945986" y="2410062"/>
                <a:ext cx="1240645" cy="1240457"/>
              </a:xfrm>
              <a:custGeom>
                <a:avLst/>
                <a:gdLst/>
                <a:ahLst/>
                <a:cxnLst/>
                <a:rect l="l" t="t" r="r" b="b"/>
                <a:pathLst>
                  <a:path w="75488" h="75488" extrusionOk="0">
                    <a:moveTo>
                      <a:pt x="37727" y="3703"/>
                    </a:moveTo>
                    <a:cubicBezTo>
                      <a:pt x="56508" y="3703"/>
                      <a:pt x="71752" y="18981"/>
                      <a:pt x="71752" y="37728"/>
                    </a:cubicBezTo>
                    <a:cubicBezTo>
                      <a:pt x="71752" y="56508"/>
                      <a:pt x="56508" y="71752"/>
                      <a:pt x="37727" y="71752"/>
                    </a:cubicBezTo>
                    <a:cubicBezTo>
                      <a:pt x="18981" y="71752"/>
                      <a:pt x="3736" y="56508"/>
                      <a:pt x="3736" y="37728"/>
                    </a:cubicBezTo>
                    <a:cubicBezTo>
                      <a:pt x="3736" y="18981"/>
                      <a:pt x="18981" y="3703"/>
                      <a:pt x="37727" y="3703"/>
                    </a:cubicBezTo>
                    <a:close/>
                    <a:moveTo>
                      <a:pt x="37727" y="1"/>
                    </a:moveTo>
                    <a:cubicBezTo>
                      <a:pt x="16913" y="1"/>
                      <a:pt x="0" y="16913"/>
                      <a:pt x="0" y="37728"/>
                    </a:cubicBezTo>
                    <a:cubicBezTo>
                      <a:pt x="0" y="58542"/>
                      <a:pt x="16913" y="75488"/>
                      <a:pt x="37727" y="75488"/>
                    </a:cubicBezTo>
                    <a:cubicBezTo>
                      <a:pt x="58542" y="75488"/>
                      <a:pt x="75488" y="58542"/>
                      <a:pt x="75488" y="37728"/>
                    </a:cubicBezTo>
                    <a:cubicBezTo>
                      <a:pt x="75488" y="16913"/>
                      <a:pt x="58542" y="1"/>
                      <a:pt x="37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4351571" y="4075712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4" y="0"/>
                    </a:moveTo>
                    <a:cubicBezTo>
                      <a:pt x="5938" y="0"/>
                      <a:pt x="1" y="5938"/>
                      <a:pt x="1" y="13243"/>
                    </a:cubicBezTo>
                    <a:cubicBezTo>
                      <a:pt x="1" y="16779"/>
                      <a:pt x="1368" y="20114"/>
                      <a:pt x="3870" y="22616"/>
                    </a:cubicBezTo>
                    <a:cubicBezTo>
                      <a:pt x="6372" y="25118"/>
                      <a:pt x="9708" y="26486"/>
                      <a:pt x="13244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9707"/>
                      <a:pt x="25119" y="6371"/>
                      <a:pt x="22617" y="3870"/>
                    </a:cubicBezTo>
                    <a:cubicBezTo>
                      <a:pt x="20115" y="1368"/>
                      <a:pt x="16779" y="0"/>
                      <a:pt x="13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 sz="2400" dirty="0"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5226329" y="3701909"/>
                <a:ext cx="456137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7754" h="26486" extrusionOk="0">
                    <a:moveTo>
                      <a:pt x="14511" y="0"/>
                    </a:moveTo>
                    <a:cubicBezTo>
                      <a:pt x="10975" y="0"/>
                      <a:pt x="7673" y="1368"/>
                      <a:pt x="5171" y="3870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8"/>
                      <a:pt x="10975" y="26486"/>
                      <a:pt x="14511" y="26486"/>
                    </a:cubicBezTo>
                    <a:cubicBezTo>
                      <a:pt x="18047" y="26486"/>
                      <a:pt x="21383" y="25118"/>
                      <a:pt x="23885" y="22617"/>
                    </a:cubicBezTo>
                    <a:cubicBezTo>
                      <a:pt x="26386" y="20115"/>
                      <a:pt x="27754" y="16779"/>
                      <a:pt x="27754" y="13243"/>
                    </a:cubicBezTo>
                    <a:cubicBezTo>
                      <a:pt x="27754" y="9707"/>
                      <a:pt x="26386" y="6372"/>
                      <a:pt x="23885" y="3870"/>
                    </a:cubicBezTo>
                    <a:cubicBezTo>
                      <a:pt x="21383" y="1368"/>
                      <a:pt x="18047" y="0"/>
                      <a:pt x="14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 sz="2400" dirty="0"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5221400" y="1908557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4544" y="1"/>
                    </a:moveTo>
                    <a:cubicBezTo>
                      <a:pt x="11008" y="1"/>
                      <a:pt x="7673" y="1402"/>
                      <a:pt x="5171" y="3903"/>
                    </a:cubicBezTo>
                    <a:cubicBezTo>
                      <a:pt x="1" y="9040"/>
                      <a:pt x="1" y="17446"/>
                      <a:pt x="5171" y="22617"/>
                    </a:cubicBezTo>
                    <a:cubicBezTo>
                      <a:pt x="7673" y="25119"/>
                      <a:pt x="11008" y="26486"/>
                      <a:pt x="14544" y="26486"/>
                    </a:cubicBezTo>
                    <a:cubicBezTo>
                      <a:pt x="18080" y="26486"/>
                      <a:pt x="21416" y="25119"/>
                      <a:pt x="23918" y="22617"/>
                    </a:cubicBezTo>
                    <a:cubicBezTo>
                      <a:pt x="26419" y="20115"/>
                      <a:pt x="27787" y="16779"/>
                      <a:pt x="27787" y="13243"/>
                    </a:cubicBezTo>
                    <a:cubicBezTo>
                      <a:pt x="27787" y="9708"/>
                      <a:pt x="26419" y="6372"/>
                      <a:pt x="23918" y="3870"/>
                    </a:cubicBezTo>
                    <a:cubicBezTo>
                      <a:pt x="21416" y="1368"/>
                      <a:pt x="18080" y="1"/>
                      <a:pt x="14544" y="1"/>
                    </a:cubicBezTo>
                    <a:close/>
                  </a:path>
                </a:pathLst>
              </a:custGeom>
              <a:solidFill>
                <a:srgbClr val="D5A6B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sz="2400" dirty="0"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3453793" y="3706838"/>
                <a:ext cx="456696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6487" extrusionOk="0">
                    <a:moveTo>
                      <a:pt x="13244" y="1"/>
                    </a:moveTo>
                    <a:cubicBezTo>
                      <a:pt x="9708" y="1"/>
                      <a:pt x="6405" y="1368"/>
                      <a:pt x="3904" y="3870"/>
                    </a:cubicBezTo>
                    <a:cubicBezTo>
                      <a:pt x="1402" y="6372"/>
                      <a:pt x="1" y="9674"/>
                      <a:pt x="1" y="13243"/>
                    </a:cubicBezTo>
                    <a:cubicBezTo>
                      <a:pt x="1" y="16779"/>
                      <a:pt x="1402" y="20082"/>
                      <a:pt x="3904" y="22584"/>
                    </a:cubicBezTo>
                    <a:cubicBezTo>
                      <a:pt x="6405" y="25085"/>
                      <a:pt x="9741" y="26486"/>
                      <a:pt x="13277" y="26486"/>
                    </a:cubicBezTo>
                    <a:cubicBezTo>
                      <a:pt x="16813" y="26486"/>
                      <a:pt x="20115" y="25085"/>
                      <a:pt x="22617" y="22584"/>
                    </a:cubicBezTo>
                    <a:cubicBezTo>
                      <a:pt x="27787" y="17446"/>
                      <a:pt x="27787" y="9040"/>
                      <a:pt x="22617" y="3870"/>
                    </a:cubicBezTo>
                    <a:cubicBezTo>
                      <a:pt x="20115" y="1368"/>
                      <a:pt x="16779" y="1"/>
                      <a:pt x="13244" y="1"/>
                    </a:cubicBezTo>
                    <a:close/>
                  </a:path>
                </a:pathLst>
              </a:custGeom>
              <a:solidFill>
                <a:srgbClr val="578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6</a:t>
                </a:r>
                <a:endParaRPr sz="2400" dirty="0"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3080544" y="2810713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3" y="1"/>
                    </a:moveTo>
                    <a:cubicBezTo>
                      <a:pt x="9707" y="1"/>
                      <a:pt x="6372" y="1402"/>
                      <a:pt x="3870" y="3903"/>
                    </a:cubicBezTo>
                    <a:cubicBezTo>
                      <a:pt x="1368" y="6405"/>
                      <a:pt x="1" y="9708"/>
                      <a:pt x="1" y="13243"/>
                    </a:cubicBezTo>
                    <a:cubicBezTo>
                      <a:pt x="1" y="16779"/>
                      <a:pt x="1368" y="20115"/>
                      <a:pt x="3870" y="22617"/>
                    </a:cubicBezTo>
                    <a:cubicBezTo>
                      <a:pt x="6372" y="25119"/>
                      <a:pt x="9707" y="26486"/>
                      <a:pt x="13243" y="26486"/>
                    </a:cubicBezTo>
                    <a:cubicBezTo>
                      <a:pt x="20549" y="26486"/>
                      <a:pt x="26486" y="20549"/>
                      <a:pt x="26486" y="13243"/>
                    </a:cubicBezTo>
                    <a:cubicBezTo>
                      <a:pt x="26486" y="5972"/>
                      <a:pt x="20549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7</a:t>
                </a:r>
                <a:endParaRPr sz="2400" dirty="0"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3449406" y="1913487"/>
                <a:ext cx="435314" cy="435248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7" extrusionOk="0">
                    <a:moveTo>
                      <a:pt x="13244" y="1"/>
                    </a:moveTo>
                    <a:cubicBezTo>
                      <a:pt x="9708" y="1"/>
                      <a:pt x="6372" y="1369"/>
                      <a:pt x="3870" y="3870"/>
                    </a:cubicBezTo>
                    <a:cubicBezTo>
                      <a:pt x="1369" y="6372"/>
                      <a:pt x="1" y="9708"/>
                      <a:pt x="1" y="13244"/>
                    </a:cubicBezTo>
                    <a:cubicBezTo>
                      <a:pt x="1" y="16780"/>
                      <a:pt x="1369" y="20082"/>
                      <a:pt x="3870" y="22584"/>
                    </a:cubicBezTo>
                    <a:cubicBezTo>
                      <a:pt x="6372" y="25085"/>
                      <a:pt x="9708" y="26487"/>
                      <a:pt x="13244" y="26487"/>
                    </a:cubicBezTo>
                    <a:cubicBezTo>
                      <a:pt x="16780" y="26487"/>
                      <a:pt x="20115" y="25085"/>
                      <a:pt x="22617" y="22584"/>
                    </a:cubicBezTo>
                    <a:cubicBezTo>
                      <a:pt x="25119" y="20082"/>
                      <a:pt x="26486" y="16780"/>
                      <a:pt x="26486" y="13244"/>
                    </a:cubicBezTo>
                    <a:cubicBezTo>
                      <a:pt x="26486" y="9708"/>
                      <a:pt x="25119" y="6372"/>
                      <a:pt x="22617" y="3870"/>
                    </a:cubicBezTo>
                    <a:cubicBezTo>
                      <a:pt x="20115" y="1369"/>
                      <a:pt x="16780" y="1"/>
                      <a:pt x="13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133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8</a:t>
                </a:r>
                <a:endParaRPr sz="2400" dirty="0"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4344998" y="1539700"/>
                <a:ext cx="435314" cy="435231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26486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486"/>
                      <a:pt x="13243" y="26486"/>
                    </a:cubicBezTo>
                    <a:cubicBezTo>
                      <a:pt x="20549" y="26486"/>
                      <a:pt x="26486" y="20548"/>
                      <a:pt x="26486" y="13243"/>
                    </a:cubicBezTo>
                    <a:cubicBezTo>
                      <a:pt x="26486" y="5938"/>
                      <a:pt x="20549" y="0"/>
                      <a:pt x="13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133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2133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5616584" y="2804140"/>
                <a:ext cx="435297" cy="435790"/>
              </a:xfrm>
              <a:custGeom>
                <a:avLst/>
                <a:gdLst/>
                <a:ahLst/>
                <a:cxnLst/>
                <a:rect l="l" t="t" r="r" b="b"/>
                <a:pathLst>
                  <a:path w="26486" h="26520" extrusionOk="0">
                    <a:moveTo>
                      <a:pt x="13243" y="0"/>
                    </a:moveTo>
                    <a:cubicBezTo>
                      <a:pt x="5938" y="0"/>
                      <a:pt x="0" y="5938"/>
                      <a:pt x="0" y="13243"/>
                    </a:cubicBezTo>
                    <a:cubicBezTo>
                      <a:pt x="0" y="20548"/>
                      <a:pt x="5938" y="26519"/>
                      <a:pt x="13243" y="26519"/>
                    </a:cubicBezTo>
                    <a:cubicBezTo>
                      <a:pt x="16779" y="26486"/>
                      <a:pt x="20114" y="25118"/>
                      <a:pt x="22616" y="22617"/>
                    </a:cubicBezTo>
                    <a:cubicBezTo>
                      <a:pt x="25118" y="20115"/>
                      <a:pt x="26486" y="16779"/>
                      <a:pt x="26486" y="13243"/>
                    </a:cubicBezTo>
                    <a:cubicBezTo>
                      <a:pt x="26486" y="9707"/>
                      <a:pt x="25118" y="6405"/>
                      <a:pt x="22616" y="3903"/>
                    </a:cubicBezTo>
                    <a:cubicBezTo>
                      <a:pt x="20114" y="1401"/>
                      <a:pt x="16779" y="0"/>
                      <a:pt x="13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2133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sz="2400" dirty="0"/>
              </a:p>
            </p:txBody>
          </p:sp>
        </p:grpSp>
      </p:grpSp>
      <p:sp>
        <p:nvSpPr>
          <p:cNvPr id="2102" name="Google Shape;2102;p24"/>
          <p:cNvSpPr txBox="1"/>
          <p:nvPr/>
        </p:nvSpPr>
        <p:spPr>
          <a:xfrm>
            <a:off x="1759582" y="3116701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VALIDEZ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3" name="Google Shape;2103;p24"/>
          <p:cNvSpPr txBox="1"/>
          <p:nvPr/>
        </p:nvSpPr>
        <p:spPr>
          <a:xfrm>
            <a:off x="1729872" y="411415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C" sz="1600" dirty="0" smtClean="0">
                <a:latin typeface="Roboto"/>
                <a:ea typeface="Roboto"/>
                <a:cs typeface="Roboto"/>
                <a:sym typeface="Roboto"/>
              </a:rPr>
              <a:t>APLICABILIDAD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4" name="Google Shape;2104;p24"/>
          <p:cNvSpPr txBox="1"/>
          <p:nvPr/>
        </p:nvSpPr>
        <p:spPr>
          <a:xfrm>
            <a:off x="9228422" y="2080016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C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CLARIDAD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5" name="Google Shape;2105;p24"/>
          <p:cNvSpPr txBox="1"/>
          <p:nvPr/>
        </p:nvSpPr>
        <p:spPr>
          <a:xfrm>
            <a:off x="9228422" y="3159616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C" sz="1600" dirty="0" smtClean="0">
                <a:latin typeface="Roboto"/>
                <a:ea typeface="Roboto"/>
                <a:cs typeface="Roboto"/>
                <a:sym typeface="Roboto"/>
              </a:rPr>
              <a:t>OBJETIVIDAD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6" name="Google Shape;2106;p24"/>
          <p:cNvSpPr txBox="1"/>
          <p:nvPr/>
        </p:nvSpPr>
        <p:spPr>
          <a:xfrm>
            <a:off x="9228422" y="507637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C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COHERENCIA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7" name="Google Shape;2107;p24"/>
          <p:cNvSpPr txBox="1"/>
          <p:nvPr/>
        </p:nvSpPr>
        <p:spPr>
          <a:xfrm>
            <a:off x="9197951" y="5938791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s-EC" sz="1600" dirty="0" smtClean="0">
                <a:latin typeface="Roboto"/>
                <a:ea typeface="Roboto"/>
                <a:cs typeface="Roboto"/>
                <a:sym typeface="Roboto"/>
              </a:rPr>
              <a:t>PERTINENCIA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8" name="Google Shape;2108;p24"/>
          <p:cNvSpPr txBox="1"/>
          <p:nvPr/>
        </p:nvSpPr>
        <p:spPr>
          <a:xfrm>
            <a:off x="860720" y="2034695"/>
            <a:ext cx="1086951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4000" b="1" dirty="0">
              <a:solidFill>
                <a:schemeClr val="accent4">
                  <a:lumMod val="40000"/>
                  <a:lumOff val="6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9" name="Google Shape;2109;p24"/>
          <p:cNvSpPr txBox="1"/>
          <p:nvPr/>
        </p:nvSpPr>
        <p:spPr>
          <a:xfrm>
            <a:off x="1250587" y="3012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4000" b="1" dirty="0">
              <a:solidFill>
                <a:schemeClr val="accent5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0" name="Google Shape;2110;p24"/>
          <p:cNvSpPr txBox="1"/>
          <p:nvPr/>
        </p:nvSpPr>
        <p:spPr>
          <a:xfrm>
            <a:off x="1250587" y="3990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4000" b="1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1" name="Google Shape;2111;p24"/>
          <p:cNvSpPr txBox="1"/>
          <p:nvPr/>
        </p:nvSpPr>
        <p:spPr>
          <a:xfrm>
            <a:off x="1250587" y="4968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accent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2" name="Google Shape;2112;p24"/>
          <p:cNvSpPr txBox="1"/>
          <p:nvPr/>
        </p:nvSpPr>
        <p:spPr>
          <a:xfrm>
            <a:off x="11590915" y="19330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24"/>
          <p:cNvSpPr txBox="1"/>
          <p:nvPr/>
        </p:nvSpPr>
        <p:spPr>
          <a:xfrm>
            <a:off x="11590915" y="3012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rgbClr val="D5A6B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4000" b="1" dirty="0">
              <a:solidFill>
                <a:srgbClr val="D5A6B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4" name="Google Shape;2114;p24"/>
          <p:cNvSpPr txBox="1"/>
          <p:nvPr/>
        </p:nvSpPr>
        <p:spPr>
          <a:xfrm>
            <a:off x="11590915" y="3990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40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5" name="Google Shape;2115;p24"/>
          <p:cNvSpPr txBox="1"/>
          <p:nvPr/>
        </p:nvSpPr>
        <p:spPr>
          <a:xfrm>
            <a:off x="11590915" y="496869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40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2052;p24"/>
          <p:cNvSpPr/>
          <p:nvPr/>
        </p:nvSpPr>
        <p:spPr>
          <a:xfrm>
            <a:off x="4621377" y="5622917"/>
            <a:ext cx="928092" cy="845318"/>
          </a:xfrm>
          <a:custGeom>
            <a:avLst/>
            <a:gdLst/>
            <a:ahLst/>
            <a:cxnLst/>
            <a:rect l="l" t="t" r="r" b="b"/>
            <a:pathLst>
              <a:path w="41764" h="38045" extrusionOk="0">
                <a:moveTo>
                  <a:pt x="20870" y="1"/>
                </a:moveTo>
                <a:cubicBezTo>
                  <a:pt x="16004" y="1"/>
                  <a:pt x="11142" y="1860"/>
                  <a:pt x="7439" y="5580"/>
                </a:cubicBezTo>
                <a:cubicBezTo>
                  <a:pt x="1" y="13018"/>
                  <a:pt x="1" y="25060"/>
                  <a:pt x="7439" y="32465"/>
                </a:cubicBezTo>
                <a:cubicBezTo>
                  <a:pt x="11142" y="36185"/>
                  <a:pt x="16004" y="38044"/>
                  <a:pt x="20870" y="38044"/>
                </a:cubicBezTo>
                <a:cubicBezTo>
                  <a:pt x="25736" y="38044"/>
                  <a:pt x="30606" y="36185"/>
                  <a:pt x="34325" y="32465"/>
                </a:cubicBezTo>
                <a:cubicBezTo>
                  <a:pt x="41764" y="25060"/>
                  <a:pt x="41764" y="13018"/>
                  <a:pt x="34325" y="5580"/>
                </a:cubicBezTo>
                <a:cubicBezTo>
                  <a:pt x="30606" y="1860"/>
                  <a:pt x="25736" y="1"/>
                  <a:pt x="20870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5" name="Google Shape;2054;p24"/>
          <p:cNvSpPr/>
          <p:nvPr/>
        </p:nvSpPr>
        <p:spPr>
          <a:xfrm>
            <a:off x="4720386" y="5715747"/>
            <a:ext cx="691626" cy="659657"/>
          </a:xfrm>
          <a:custGeom>
            <a:avLst/>
            <a:gdLst/>
            <a:ahLst/>
            <a:cxnLst/>
            <a:rect l="l" t="t" r="r" b="b"/>
            <a:pathLst>
              <a:path w="31123" h="29689" extrusionOk="0">
                <a:moveTo>
                  <a:pt x="16278" y="3203"/>
                </a:moveTo>
                <a:cubicBezTo>
                  <a:pt x="19381" y="3203"/>
                  <a:pt x="22316" y="4437"/>
                  <a:pt x="24518" y="6639"/>
                </a:cubicBezTo>
                <a:cubicBezTo>
                  <a:pt x="26686" y="8840"/>
                  <a:pt x="27920" y="11742"/>
                  <a:pt x="27920" y="14844"/>
                </a:cubicBezTo>
                <a:cubicBezTo>
                  <a:pt x="27920" y="17947"/>
                  <a:pt x="26686" y="20882"/>
                  <a:pt x="24518" y="23084"/>
                </a:cubicBezTo>
                <a:cubicBezTo>
                  <a:pt x="22316" y="25285"/>
                  <a:pt x="19381" y="26486"/>
                  <a:pt x="16278" y="26486"/>
                </a:cubicBezTo>
                <a:cubicBezTo>
                  <a:pt x="13176" y="26486"/>
                  <a:pt x="10241" y="25285"/>
                  <a:pt x="8039" y="23084"/>
                </a:cubicBezTo>
                <a:cubicBezTo>
                  <a:pt x="3503" y="18547"/>
                  <a:pt x="3503" y="11175"/>
                  <a:pt x="8039" y="6639"/>
                </a:cubicBezTo>
                <a:cubicBezTo>
                  <a:pt x="10241" y="4437"/>
                  <a:pt x="13176" y="3203"/>
                  <a:pt x="16278" y="3203"/>
                </a:cubicBezTo>
                <a:close/>
                <a:moveTo>
                  <a:pt x="16278" y="1"/>
                </a:moveTo>
                <a:cubicBezTo>
                  <a:pt x="12309" y="1"/>
                  <a:pt x="8573" y="1535"/>
                  <a:pt x="5771" y="4370"/>
                </a:cubicBezTo>
                <a:cubicBezTo>
                  <a:pt x="0" y="10141"/>
                  <a:pt x="0" y="19548"/>
                  <a:pt x="5771" y="25352"/>
                </a:cubicBezTo>
                <a:cubicBezTo>
                  <a:pt x="8573" y="28154"/>
                  <a:pt x="12309" y="29688"/>
                  <a:pt x="16278" y="29688"/>
                </a:cubicBezTo>
                <a:cubicBezTo>
                  <a:pt x="20248" y="29688"/>
                  <a:pt x="23984" y="28154"/>
                  <a:pt x="26786" y="25352"/>
                </a:cubicBezTo>
                <a:cubicBezTo>
                  <a:pt x="29588" y="22550"/>
                  <a:pt x="31122" y="18814"/>
                  <a:pt x="31122" y="14844"/>
                </a:cubicBezTo>
                <a:cubicBezTo>
                  <a:pt x="31122" y="10875"/>
                  <a:pt x="29588" y="7172"/>
                  <a:pt x="26786" y="4370"/>
                </a:cubicBezTo>
                <a:cubicBezTo>
                  <a:pt x="23984" y="1568"/>
                  <a:pt x="20248" y="1"/>
                  <a:pt x="162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4" name="Google Shape;2091;p24"/>
          <p:cNvSpPr/>
          <p:nvPr/>
        </p:nvSpPr>
        <p:spPr>
          <a:xfrm>
            <a:off x="4757442" y="5751318"/>
            <a:ext cx="617514" cy="588513"/>
          </a:xfrm>
          <a:custGeom>
            <a:avLst/>
            <a:gdLst/>
            <a:ahLst/>
            <a:cxnLst/>
            <a:rect l="l" t="t" r="r" b="b"/>
            <a:pathLst>
              <a:path w="27788" h="26487" extrusionOk="0">
                <a:moveTo>
                  <a:pt x="14544" y="1"/>
                </a:moveTo>
                <a:cubicBezTo>
                  <a:pt x="11008" y="1"/>
                  <a:pt x="7673" y="1402"/>
                  <a:pt x="5171" y="3903"/>
                </a:cubicBezTo>
                <a:cubicBezTo>
                  <a:pt x="1" y="9040"/>
                  <a:pt x="1" y="17446"/>
                  <a:pt x="5171" y="22617"/>
                </a:cubicBezTo>
                <a:cubicBezTo>
                  <a:pt x="7673" y="25119"/>
                  <a:pt x="11008" y="26486"/>
                  <a:pt x="14544" y="26486"/>
                </a:cubicBezTo>
                <a:cubicBezTo>
                  <a:pt x="18080" y="26486"/>
                  <a:pt x="21416" y="25119"/>
                  <a:pt x="23918" y="22617"/>
                </a:cubicBezTo>
                <a:cubicBezTo>
                  <a:pt x="26419" y="20115"/>
                  <a:pt x="27787" y="16779"/>
                  <a:pt x="27787" y="13243"/>
                </a:cubicBezTo>
                <a:cubicBezTo>
                  <a:pt x="27787" y="9708"/>
                  <a:pt x="26419" y="6372"/>
                  <a:pt x="23918" y="3870"/>
                </a:cubicBezTo>
                <a:cubicBezTo>
                  <a:pt x="21416" y="1368"/>
                  <a:pt x="18080" y="1"/>
                  <a:pt x="14544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C" sz="2133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9</a:t>
            </a:r>
            <a:endParaRPr sz="2133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6" name="Google Shape;2052;p24"/>
          <p:cNvSpPr/>
          <p:nvPr/>
        </p:nvSpPr>
        <p:spPr>
          <a:xfrm>
            <a:off x="7937601" y="5656445"/>
            <a:ext cx="928092" cy="845318"/>
          </a:xfrm>
          <a:custGeom>
            <a:avLst/>
            <a:gdLst/>
            <a:ahLst/>
            <a:cxnLst/>
            <a:rect l="l" t="t" r="r" b="b"/>
            <a:pathLst>
              <a:path w="41764" h="38045" extrusionOk="0">
                <a:moveTo>
                  <a:pt x="20870" y="1"/>
                </a:moveTo>
                <a:cubicBezTo>
                  <a:pt x="16004" y="1"/>
                  <a:pt x="11142" y="1860"/>
                  <a:pt x="7439" y="5580"/>
                </a:cubicBezTo>
                <a:cubicBezTo>
                  <a:pt x="1" y="13018"/>
                  <a:pt x="1" y="25060"/>
                  <a:pt x="7439" y="32465"/>
                </a:cubicBezTo>
                <a:cubicBezTo>
                  <a:pt x="11142" y="36185"/>
                  <a:pt x="16004" y="38044"/>
                  <a:pt x="20870" y="38044"/>
                </a:cubicBezTo>
                <a:cubicBezTo>
                  <a:pt x="25736" y="38044"/>
                  <a:pt x="30606" y="36185"/>
                  <a:pt x="34325" y="32465"/>
                </a:cubicBezTo>
                <a:cubicBezTo>
                  <a:pt x="41764" y="25060"/>
                  <a:pt x="41764" y="13018"/>
                  <a:pt x="34325" y="5580"/>
                </a:cubicBezTo>
                <a:cubicBezTo>
                  <a:pt x="30606" y="1860"/>
                  <a:pt x="25736" y="1"/>
                  <a:pt x="20870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7" name="Google Shape;2054;p24"/>
          <p:cNvSpPr/>
          <p:nvPr/>
        </p:nvSpPr>
        <p:spPr>
          <a:xfrm>
            <a:off x="8036610" y="5749275"/>
            <a:ext cx="691626" cy="659657"/>
          </a:xfrm>
          <a:custGeom>
            <a:avLst/>
            <a:gdLst/>
            <a:ahLst/>
            <a:cxnLst/>
            <a:rect l="l" t="t" r="r" b="b"/>
            <a:pathLst>
              <a:path w="31123" h="29689" extrusionOk="0">
                <a:moveTo>
                  <a:pt x="16278" y="3203"/>
                </a:moveTo>
                <a:cubicBezTo>
                  <a:pt x="19381" y="3203"/>
                  <a:pt x="22316" y="4437"/>
                  <a:pt x="24518" y="6639"/>
                </a:cubicBezTo>
                <a:cubicBezTo>
                  <a:pt x="26686" y="8840"/>
                  <a:pt x="27920" y="11742"/>
                  <a:pt x="27920" y="14844"/>
                </a:cubicBezTo>
                <a:cubicBezTo>
                  <a:pt x="27920" y="17947"/>
                  <a:pt x="26686" y="20882"/>
                  <a:pt x="24518" y="23084"/>
                </a:cubicBezTo>
                <a:cubicBezTo>
                  <a:pt x="22316" y="25285"/>
                  <a:pt x="19381" y="26486"/>
                  <a:pt x="16278" y="26486"/>
                </a:cubicBezTo>
                <a:cubicBezTo>
                  <a:pt x="13176" y="26486"/>
                  <a:pt x="10241" y="25285"/>
                  <a:pt x="8039" y="23084"/>
                </a:cubicBezTo>
                <a:cubicBezTo>
                  <a:pt x="3503" y="18547"/>
                  <a:pt x="3503" y="11175"/>
                  <a:pt x="8039" y="6639"/>
                </a:cubicBezTo>
                <a:cubicBezTo>
                  <a:pt x="10241" y="4437"/>
                  <a:pt x="13176" y="3203"/>
                  <a:pt x="16278" y="3203"/>
                </a:cubicBezTo>
                <a:close/>
                <a:moveTo>
                  <a:pt x="16278" y="1"/>
                </a:moveTo>
                <a:cubicBezTo>
                  <a:pt x="12309" y="1"/>
                  <a:pt x="8573" y="1535"/>
                  <a:pt x="5771" y="4370"/>
                </a:cubicBezTo>
                <a:cubicBezTo>
                  <a:pt x="0" y="10141"/>
                  <a:pt x="0" y="19548"/>
                  <a:pt x="5771" y="25352"/>
                </a:cubicBezTo>
                <a:cubicBezTo>
                  <a:pt x="8573" y="28154"/>
                  <a:pt x="12309" y="29688"/>
                  <a:pt x="16278" y="29688"/>
                </a:cubicBezTo>
                <a:cubicBezTo>
                  <a:pt x="20248" y="29688"/>
                  <a:pt x="23984" y="28154"/>
                  <a:pt x="26786" y="25352"/>
                </a:cubicBezTo>
                <a:cubicBezTo>
                  <a:pt x="29588" y="22550"/>
                  <a:pt x="31122" y="18814"/>
                  <a:pt x="31122" y="14844"/>
                </a:cubicBezTo>
                <a:cubicBezTo>
                  <a:pt x="31122" y="10875"/>
                  <a:pt x="29588" y="7172"/>
                  <a:pt x="26786" y="4370"/>
                </a:cubicBezTo>
                <a:cubicBezTo>
                  <a:pt x="23984" y="1568"/>
                  <a:pt x="20248" y="1"/>
                  <a:pt x="162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8" name="Google Shape;2091;p24"/>
          <p:cNvSpPr/>
          <p:nvPr/>
        </p:nvSpPr>
        <p:spPr>
          <a:xfrm>
            <a:off x="8073666" y="5784846"/>
            <a:ext cx="617514" cy="588513"/>
          </a:xfrm>
          <a:custGeom>
            <a:avLst/>
            <a:gdLst/>
            <a:ahLst/>
            <a:cxnLst/>
            <a:rect l="l" t="t" r="r" b="b"/>
            <a:pathLst>
              <a:path w="27788" h="26487" extrusionOk="0">
                <a:moveTo>
                  <a:pt x="14544" y="1"/>
                </a:moveTo>
                <a:cubicBezTo>
                  <a:pt x="11008" y="1"/>
                  <a:pt x="7673" y="1402"/>
                  <a:pt x="5171" y="3903"/>
                </a:cubicBezTo>
                <a:cubicBezTo>
                  <a:pt x="1" y="9040"/>
                  <a:pt x="1" y="17446"/>
                  <a:pt x="5171" y="22617"/>
                </a:cubicBezTo>
                <a:cubicBezTo>
                  <a:pt x="7673" y="25119"/>
                  <a:pt x="11008" y="26486"/>
                  <a:pt x="14544" y="26486"/>
                </a:cubicBezTo>
                <a:cubicBezTo>
                  <a:pt x="18080" y="26486"/>
                  <a:pt x="21416" y="25119"/>
                  <a:pt x="23918" y="22617"/>
                </a:cubicBezTo>
                <a:cubicBezTo>
                  <a:pt x="26419" y="20115"/>
                  <a:pt x="27787" y="16779"/>
                  <a:pt x="27787" y="13243"/>
                </a:cubicBezTo>
                <a:cubicBezTo>
                  <a:pt x="27787" y="9708"/>
                  <a:pt x="26419" y="6372"/>
                  <a:pt x="23918" y="3870"/>
                </a:cubicBezTo>
                <a:cubicBezTo>
                  <a:pt x="21416" y="1368"/>
                  <a:pt x="18080" y="1"/>
                  <a:pt x="14544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C" sz="2133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10</a:t>
            </a:r>
            <a:endParaRPr sz="2133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9" name="Google Shape;2115;p24"/>
          <p:cNvSpPr txBox="1"/>
          <p:nvPr/>
        </p:nvSpPr>
        <p:spPr>
          <a:xfrm>
            <a:off x="11597011" y="5852615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2111;p24"/>
          <p:cNvSpPr txBox="1"/>
          <p:nvPr/>
        </p:nvSpPr>
        <p:spPr>
          <a:xfrm>
            <a:off x="1247539" y="5770319"/>
            <a:ext cx="4644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0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40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2107;p24"/>
          <p:cNvSpPr txBox="1"/>
          <p:nvPr/>
        </p:nvSpPr>
        <p:spPr>
          <a:xfrm>
            <a:off x="870202" y="5946695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s-EC" sz="1600" dirty="0" smtClean="0">
                <a:latin typeface="Roboto"/>
                <a:ea typeface="Roboto"/>
                <a:cs typeface="Roboto"/>
                <a:sym typeface="Roboto"/>
              </a:rPr>
              <a:t>SUFICIENCIA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2107;p24"/>
          <p:cNvSpPr txBox="1"/>
          <p:nvPr/>
        </p:nvSpPr>
        <p:spPr>
          <a:xfrm>
            <a:off x="1732833" y="5001796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C" sz="1600" dirty="0" smtClean="0">
                <a:latin typeface="Roboto"/>
                <a:ea typeface="Roboto"/>
                <a:cs typeface="Roboto"/>
                <a:sym typeface="Roboto"/>
              </a:rPr>
              <a:t>APORTE INSTITUCIONAL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2106;p24"/>
          <p:cNvSpPr txBox="1"/>
          <p:nvPr/>
        </p:nvSpPr>
        <p:spPr>
          <a:xfrm>
            <a:off x="9285919" y="4155736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C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CONSISTENCIA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2102;p24"/>
          <p:cNvSpPr txBox="1"/>
          <p:nvPr/>
        </p:nvSpPr>
        <p:spPr>
          <a:xfrm>
            <a:off x="1704485" y="204935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NECESIDAD INSTITUCIONAL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PROPUESTA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Imagen 9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83" y="3066591"/>
            <a:ext cx="956905" cy="982317"/>
          </a:xfrm>
          <a:prstGeom prst="rect">
            <a:avLst/>
          </a:prstGeom>
        </p:spPr>
      </p:pic>
      <p:sp>
        <p:nvSpPr>
          <p:cNvPr id="98" name="Subtitle 2">
            <a:extLst>
              <a:ext uri="{FF2B5EF4-FFF2-40B4-BE49-F238E27FC236}">
                <a16:creationId xmlns:a16="http://schemas.microsoft.com/office/drawing/2014/main" xmlns="" id="{42E8C4EF-4273-3A45-A168-3F1C06179FE7}"/>
              </a:ext>
            </a:extLst>
          </p:cNvPr>
          <p:cNvSpPr txBox="1">
            <a:spLocks/>
          </p:cNvSpPr>
          <p:nvPr/>
        </p:nvSpPr>
        <p:spPr>
          <a:xfrm>
            <a:off x="1264947" y="774314"/>
            <a:ext cx="9797831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VALIDACIÓN DE ESPECIALISTAS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5058" y="287477"/>
            <a:ext cx="64173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s-EC" sz="3200" b="1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.- </a:t>
            </a:r>
            <a:r>
              <a:rPr lang="es-EC" sz="3200" b="1" spc="-114" dirty="0">
                <a:solidFill>
                  <a:srgbClr val="FFFFFF"/>
                </a:solidFill>
                <a:latin typeface="Arial"/>
                <a:cs typeface="Arial"/>
              </a:rPr>
              <a:t>CONCLUSIONES GENERALES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46 Rectángulo"/>
          <p:cNvSpPr/>
          <p:nvPr/>
        </p:nvSpPr>
        <p:spPr>
          <a:xfrm>
            <a:off x="1371187" y="1370143"/>
            <a:ext cx="10481976" cy="214526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cometimiento de faltas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disciplinarias y delitos cometidos por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militar, deja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 precedente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obliga a una reevaluación en busca de una mejora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continua de los procesos de seguridad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CI, por lo que es preciso incorporar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procesos objetivos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incorporen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análisis adecuado de las hojas de vida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validación de referencias a fin de aumentar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confiabilidad, estos procesos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definirán las condiciones y capacidades que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debería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tener el personal para ocupar ciertos cargos dentro del Ejército.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GENERALES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46 Rectángulo"/>
          <p:cNvSpPr/>
          <p:nvPr/>
        </p:nvSpPr>
        <p:spPr>
          <a:xfrm>
            <a:off x="1345787" y="3743756"/>
            <a:ext cx="10481976" cy="248578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propuesta es una realidad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enfocada 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escenarios cambiantes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complejos, por lo 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implementación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un (DCIE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integre procesos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selección de personal,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garantice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su idoneidad y confiabilidad,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mecanismos de control que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una alerta oportuna ante el cometimiento de actos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ilegales por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parte de personal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la institución,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disponiendo de información oportuna y de valor para la toma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decisiones, apoyada con tecnología,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operaciones especiales de CI e idoneidad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presenta como una necesidad imperiosa para la institución.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267" y="2316564"/>
            <a:ext cx="1039013" cy="89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829" y="2316565"/>
            <a:ext cx="1031170" cy="89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599" y="3969333"/>
            <a:ext cx="1031170" cy="91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1133814" y="1750377"/>
            <a:ext cx="4690348" cy="2859270"/>
            <a:chOff x="1008100" y="1290759"/>
            <a:chExt cx="8267686" cy="4432615"/>
          </a:xfrm>
        </p:grpSpPr>
        <p:sp>
          <p:nvSpPr>
            <p:cNvPr id="17" name="Elipse 16"/>
            <p:cNvSpPr/>
            <p:nvPr/>
          </p:nvSpPr>
          <p:spPr>
            <a:xfrm>
              <a:off x="3535459" y="2824961"/>
              <a:ext cx="2712640" cy="2583462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dirty="0" smtClean="0"/>
                <a:t>&lt;</a:t>
              </a:r>
              <a:endParaRPr lang="es-ES" dirty="0"/>
            </a:p>
          </p:txBody>
        </p:sp>
        <p:sp>
          <p:nvSpPr>
            <p:cNvPr id="18" name="30 CuadroTexto"/>
            <p:cNvSpPr txBox="1"/>
            <p:nvPr/>
          </p:nvSpPr>
          <p:spPr>
            <a:xfrm>
              <a:off x="2431521" y="5110711"/>
              <a:ext cx="2145097" cy="578881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Agresión armada externa</a:t>
              </a:r>
            </a:p>
          </p:txBody>
        </p:sp>
        <p:sp>
          <p:nvSpPr>
            <p:cNvPr id="19" name="30 CuadroTexto"/>
            <p:cNvSpPr txBox="1"/>
            <p:nvPr/>
          </p:nvSpPr>
          <p:spPr>
            <a:xfrm>
              <a:off x="1008100" y="3564606"/>
              <a:ext cx="2297851" cy="89741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Crimen organizado</a:t>
              </a:r>
            </a:p>
          </p:txBody>
        </p:sp>
        <p:sp>
          <p:nvSpPr>
            <p:cNvPr id="20" name="30 CuadroTexto"/>
            <p:cNvSpPr txBox="1"/>
            <p:nvPr/>
          </p:nvSpPr>
          <p:spPr>
            <a:xfrm>
              <a:off x="2538616" y="1290759"/>
              <a:ext cx="2842865" cy="578881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Grupos Irregulares Armados</a:t>
              </a:r>
            </a:p>
            <a:p>
              <a:pPr algn="ctr"/>
              <a:r>
                <a:rPr lang="es-E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(G.I.A)</a:t>
              </a:r>
            </a:p>
          </p:txBody>
        </p:sp>
        <p:sp>
          <p:nvSpPr>
            <p:cNvPr id="21" name="30 CuadroTexto"/>
            <p:cNvSpPr txBox="1"/>
            <p:nvPr/>
          </p:nvSpPr>
          <p:spPr>
            <a:xfrm>
              <a:off x="6405550" y="2966766"/>
              <a:ext cx="2258970" cy="5278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Insurgencia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5752552" y="3146175"/>
              <a:ext cx="829662" cy="809715"/>
            </a:xfrm>
            <a:prstGeom prst="ellipse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Elipse 22"/>
            <p:cNvSpPr/>
            <p:nvPr/>
          </p:nvSpPr>
          <p:spPr>
            <a:xfrm>
              <a:off x="4516829" y="2408541"/>
              <a:ext cx="908768" cy="792382"/>
            </a:xfrm>
            <a:prstGeom prst="ellipse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Elipse 23"/>
            <p:cNvSpPr/>
            <p:nvPr/>
          </p:nvSpPr>
          <p:spPr>
            <a:xfrm>
              <a:off x="3214816" y="3665777"/>
              <a:ext cx="801814" cy="792382"/>
            </a:xfrm>
            <a:prstGeom prst="ellipse">
              <a:avLst/>
            </a:prstGeom>
            <a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dirty="0" smtClean="0"/>
                <a:t>&lt;&lt;&lt;&lt;&lt;&lt;&lt;&lt;&lt;&lt;&lt;&lt;&lt;&lt;&lt;&lt;&lt;&lt;&lt;&lt;&lt;&lt;&lt;&lt;</a:t>
              </a:r>
              <a:endParaRPr lang="es-ES" dirty="0"/>
            </a:p>
          </p:txBody>
        </p:sp>
        <p:sp>
          <p:nvSpPr>
            <p:cNvPr id="25" name="Elipse 24"/>
            <p:cNvSpPr/>
            <p:nvPr/>
          </p:nvSpPr>
          <p:spPr>
            <a:xfrm>
              <a:off x="4358348" y="4872423"/>
              <a:ext cx="933643" cy="850951"/>
            </a:xfrm>
            <a:prstGeom prst="ellipse">
              <a:avLst/>
            </a:prstGeom>
            <a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30 CuadroTexto"/>
            <p:cNvSpPr txBox="1"/>
            <p:nvPr/>
          </p:nvSpPr>
          <p:spPr>
            <a:xfrm>
              <a:off x="5943458" y="3818023"/>
              <a:ext cx="3332328" cy="1108575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Explotación </a:t>
              </a:r>
              <a:r>
                <a:rPr lang="es-E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ilegal</a:t>
              </a:r>
            </a:p>
            <a:p>
              <a:pPr algn="ctr"/>
              <a:r>
                <a:rPr lang="es-E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recursos </a:t>
              </a:r>
              <a:endPara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naturales</a:t>
              </a:r>
              <a:endParaRPr lang="es-E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riángulo isósceles 5"/>
          <p:cNvSpPr/>
          <p:nvPr/>
        </p:nvSpPr>
        <p:spPr>
          <a:xfrm rot="5400000">
            <a:off x="1505598" y="680089"/>
            <a:ext cx="4927600" cy="5294624"/>
          </a:xfrm>
          <a:prstGeom prst="triangle">
            <a:avLst>
              <a:gd name="adj" fmla="val 52658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Triángulo isósceles 26"/>
          <p:cNvSpPr/>
          <p:nvPr/>
        </p:nvSpPr>
        <p:spPr>
          <a:xfrm rot="16200000">
            <a:off x="6735043" y="1011990"/>
            <a:ext cx="5167182" cy="5271135"/>
          </a:xfrm>
          <a:prstGeom prst="triangle">
            <a:avLst>
              <a:gd name="adj" fmla="val 52658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/>
          <p:cNvSpPr/>
          <p:nvPr/>
        </p:nvSpPr>
        <p:spPr>
          <a:xfrm>
            <a:off x="6058769" y="2530456"/>
            <a:ext cx="2235199" cy="20574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ecesidad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buscar nuevas formas y mecanismos de protección 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817" y="1041877"/>
            <a:ext cx="1242289" cy="131030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592457" y="3241679"/>
            <a:ext cx="3361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Involucramiento </a:t>
            </a:r>
            <a:r>
              <a:rPr lang="es-EC" sz="1400" b="1" dirty="0"/>
              <a:t>del personal militar en </a:t>
            </a:r>
            <a:r>
              <a:rPr lang="es-EC" sz="1400" b="1" dirty="0" smtClean="0"/>
              <a:t>actividades ilegales y omisiones </a:t>
            </a:r>
            <a:r>
              <a:rPr lang="es-EC" sz="1400" b="1" dirty="0"/>
              <a:t>de la normativa legal </a:t>
            </a:r>
            <a:r>
              <a:rPr lang="es-EC" sz="1400" b="1" dirty="0" smtClean="0"/>
              <a:t>vigente. </a:t>
            </a:r>
            <a:endParaRPr lang="es-ES" sz="1400" b="1" dirty="0"/>
          </a:p>
        </p:txBody>
      </p:sp>
      <p:sp>
        <p:nvSpPr>
          <p:cNvPr id="30" name="Elipse 29"/>
          <p:cNvSpPr/>
          <p:nvPr/>
        </p:nvSpPr>
        <p:spPr>
          <a:xfrm>
            <a:off x="3740927" y="3647558"/>
            <a:ext cx="532036" cy="546732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1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5058" y="287477"/>
            <a:ext cx="64173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s-EC" sz="3200" b="1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.- </a:t>
            </a:r>
            <a:r>
              <a:rPr lang="es-EC" sz="3200" b="1" spc="-114" dirty="0">
                <a:solidFill>
                  <a:srgbClr val="FFFFFF"/>
                </a:solidFill>
                <a:latin typeface="Arial"/>
                <a:cs typeface="Arial"/>
              </a:rPr>
              <a:t>CONCLUSIONES GENERALES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46 Rectángulo"/>
          <p:cNvSpPr/>
          <p:nvPr/>
        </p:nvSpPr>
        <p:spPr>
          <a:xfrm>
            <a:off x="1328717" y="2369150"/>
            <a:ext cx="10481976" cy="255389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Por lo anteriormente expuesto se recomienda la implementación de la propuesta, considerando que su creación es viable, factible y necesaria dentro de la estructura del Ejército ecuatoriano, ya que con este departamento se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logrará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minimizar y/o evitar el riesgo de involucramiento de personal militar y/o de servidores públicos en actividades contrarias a la normativa legal vigente.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 FINAL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00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0" y="0"/>
            <a:ext cx="1981200" cy="767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46300" y="1773535"/>
            <a:ext cx="9017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/>
              <a:t>El Ejército no permitirá actuaciones contrarias a los principios y valores institucionales que mancillen el honor de quienes tienen como misión la protección de los </a:t>
            </a:r>
            <a:r>
              <a:rPr lang="es-ES" sz="4000" b="1" dirty="0" smtClean="0"/>
              <a:t>ecuatorianos.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614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0" y="0"/>
            <a:ext cx="1981200" cy="767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70100" y="3068935"/>
            <a:ext cx="901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/>
              <a:t>PREGUNTAS 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73" y="935822"/>
            <a:ext cx="2077931" cy="21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ENUNCIADO DEL PROBLEMA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95277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513868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7119210" y="4418873"/>
            <a:ext cx="1693048" cy="406400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>
            <a:off x="6937830" y="1728564"/>
            <a:ext cx="1836240" cy="406400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2258" y="1121501"/>
            <a:ext cx="2197099" cy="2182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4"/>
          <a:srcRect l="27555" r="26222"/>
          <a:stretch/>
        </p:blipFill>
        <p:spPr>
          <a:xfrm>
            <a:off x="8812258" y="3530597"/>
            <a:ext cx="2197099" cy="2182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1170" y="969101"/>
            <a:ext cx="1205628" cy="13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37"/>
          <p:cNvSpPr/>
          <p:nvPr/>
        </p:nvSpPr>
        <p:spPr>
          <a:xfrm>
            <a:off x="4802235" y="1371581"/>
            <a:ext cx="7250074" cy="967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853433" tIns="121900" rIns="182867" bIns="121900" anchor="ctr" anchorCtr="0">
            <a:no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¿Existe dentro de la estructura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Ejército,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unidad entrenada y equipada, con la capacidad de detectar y neutralizar las acciones de personal militar involucrado en actos que se contraponen a la normativa legal vigente dentro de la institución?</a:t>
            </a:r>
          </a:p>
        </p:txBody>
      </p:sp>
      <p:sp>
        <p:nvSpPr>
          <p:cNvPr id="3373" name="Google Shape;3373;p37"/>
          <p:cNvSpPr/>
          <p:nvPr/>
        </p:nvSpPr>
        <p:spPr>
          <a:xfrm>
            <a:off x="4802602" y="3097039"/>
            <a:ext cx="7249707" cy="128000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853433" tIns="121900" rIns="182867" bIns="121900" anchor="ctr" anchorCtr="0">
            <a:noAutofit/>
          </a:bodyPr>
          <a:lstStyle/>
          <a:p>
            <a:pPr algn="just"/>
            <a:r>
              <a:rPr lang="es-ES" sz="14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¿Es necesario mejorar las actividades de Contrainteligencia o implementar nuevas medidas de control, que permitan proteger al personal, la información, las instalaciones y medios de las actividades de inteligencia de redes locales o internacionales y el cometimiento de faltas y delitos por parte del personal de oficiales y voluntarios dentro de los recintos militares, afectando la imagen institucional? </a:t>
            </a:r>
          </a:p>
        </p:txBody>
      </p:sp>
      <p:sp>
        <p:nvSpPr>
          <p:cNvPr id="3374" name="Google Shape;3374;p37"/>
          <p:cNvSpPr/>
          <p:nvPr/>
        </p:nvSpPr>
        <p:spPr>
          <a:xfrm>
            <a:off x="4884558" y="5166206"/>
            <a:ext cx="7221041" cy="967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853433" tIns="121900" rIns="182867" bIns="121900" anchor="ctr" anchorCtr="0">
            <a:noAutofit/>
          </a:bodyPr>
          <a:lstStyle/>
          <a:p>
            <a:r>
              <a:rPr lang="es-ES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¿Es necesario que el personal militar sea sometido a pruebas de confianza, en el desempeño de sus funciones?</a:t>
            </a:r>
          </a:p>
        </p:txBody>
      </p:sp>
      <p:grpSp>
        <p:nvGrpSpPr>
          <p:cNvPr id="3377" name="Google Shape;3377;p37"/>
          <p:cNvGrpSpPr/>
          <p:nvPr/>
        </p:nvGrpSpPr>
        <p:grpSpPr>
          <a:xfrm>
            <a:off x="1153526" y="1293564"/>
            <a:ext cx="4343155" cy="4839841"/>
            <a:chOff x="617399" y="1029861"/>
            <a:chExt cx="3374482" cy="3629881"/>
          </a:xfrm>
        </p:grpSpPr>
        <p:sp>
          <p:nvSpPr>
            <p:cNvPr id="3378" name="Google Shape;3378;p37"/>
            <p:cNvSpPr/>
            <p:nvPr/>
          </p:nvSpPr>
          <p:spPr>
            <a:xfrm>
              <a:off x="2122714" y="3941280"/>
              <a:ext cx="944706" cy="384117"/>
            </a:xfrm>
            <a:custGeom>
              <a:avLst/>
              <a:gdLst/>
              <a:ahLst/>
              <a:cxnLst/>
              <a:rect l="l" t="t" r="r" b="b"/>
              <a:pathLst>
                <a:path w="74706" h="26994" extrusionOk="0">
                  <a:moveTo>
                    <a:pt x="2161" y="0"/>
                  </a:moveTo>
                  <a:cubicBezTo>
                    <a:pt x="1013" y="0"/>
                    <a:pt x="1" y="1429"/>
                    <a:pt x="1111" y="2375"/>
                  </a:cubicBezTo>
                  <a:cubicBezTo>
                    <a:pt x="6319" y="6951"/>
                    <a:pt x="11527" y="11528"/>
                    <a:pt x="16735" y="16104"/>
                  </a:cubicBezTo>
                  <a:cubicBezTo>
                    <a:pt x="19997" y="18945"/>
                    <a:pt x="23258" y="21786"/>
                    <a:pt x="26467" y="24626"/>
                  </a:cubicBezTo>
                  <a:cubicBezTo>
                    <a:pt x="27466" y="25468"/>
                    <a:pt x="28676" y="26994"/>
                    <a:pt x="30097" y="26994"/>
                  </a:cubicBezTo>
                  <a:lnTo>
                    <a:pt x="72864" y="26994"/>
                  </a:lnTo>
                  <a:cubicBezTo>
                    <a:pt x="74706" y="26994"/>
                    <a:pt x="74706" y="24153"/>
                    <a:pt x="72864" y="24153"/>
                  </a:cubicBezTo>
                  <a:lnTo>
                    <a:pt x="30465" y="24153"/>
                  </a:lnTo>
                  <a:cubicBezTo>
                    <a:pt x="30419" y="24153"/>
                    <a:pt x="30377" y="24154"/>
                    <a:pt x="30338" y="24155"/>
                  </a:cubicBezTo>
                  <a:lnTo>
                    <a:pt x="30338" y="24155"/>
                  </a:lnTo>
                  <a:cubicBezTo>
                    <a:pt x="29609" y="23523"/>
                    <a:pt x="28879" y="22891"/>
                    <a:pt x="28150" y="22259"/>
                  </a:cubicBezTo>
                  <a:cubicBezTo>
                    <a:pt x="24994" y="19524"/>
                    <a:pt x="21890" y="16788"/>
                    <a:pt x="18787" y="14053"/>
                  </a:cubicBezTo>
                  <a:cubicBezTo>
                    <a:pt x="13579" y="9476"/>
                    <a:pt x="8318" y="4900"/>
                    <a:pt x="3110" y="376"/>
                  </a:cubicBezTo>
                  <a:cubicBezTo>
                    <a:pt x="2812" y="112"/>
                    <a:pt x="2481" y="0"/>
                    <a:pt x="2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79" name="Google Shape;3379;p37"/>
            <p:cNvSpPr/>
            <p:nvPr/>
          </p:nvSpPr>
          <p:spPr>
            <a:xfrm>
              <a:off x="2122714" y="1510308"/>
              <a:ext cx="1112606" cy="613460"/>
            </a:xfrm>
            <a:custGeom>
              <a:avLst/>
              <a:gdLst/>
              <a:ahLst/>
              <a:cxnLst/>
              <a:rect l="l" t="t" r="r" b="b"/>
              <a:pathLst>
                <a:path w="89070" h="24845" extrusionOk="0">
                  <a:moveTo>
                    <a:pt x="31152" y="2723"/>
                  </a:moveTo>
                  <a:cubicBezTo>
                    <a:pt x="31150" y="2725"/>
                    <a:pt x="31149" y="2726"/>
                    <a:pt x="31147" y="2727"/>
                  </a:cubicBezTo>
                  <a:lnTo>
                    <a:pt x="31147" y="2727"/>
                  </a:lnTo>
                  <a:cubicBezTo>
                    <a:pt x="31149" y="2726"/>
                    <a:pt x="31150" y="2725"/>
                    <a:pt x="31152" y="2723"/>
                  </a:cubicBezTo>
                  <a:close/>
                  <a:moveTo>
                    <a:pt x="31805" y="0"/>
                  </a:moveTo>
                  <a:cubicBezTo>
                    <a:pt x="30837" y="0"/>
                    <a:pt x="29908" y="118"/>
                    <a:pt x="29310" y="567"/>
                  </a:cubicBezTo>
                  <a:lnTo>
                    <a:pt x="21998" y="6248"/>
                  </a:lnTo>
                  <a:cubicBezTo>
                    <a:pt x="15055" y="11666"/>
                    <a:pt x="8111" y="17084"/>
                    <a:pt x="1167" y="22503"/>
                  </a:cubicBezTo>
                  <a:cubicBezTo>
                    <a:pt x="1" y="23377"/>
                    <a:pt x="1043" y="24845"/>
                    <a:pt x="2233" y="24845"/>
                  </a:cubicBezTo>
                  <a:cubicBezTo>
                    <a:pt x="2546" y="24845"/>
                    <a:pt x="2870" y="24743"/>
                    <a:pt x="3166" y="24502"/>
                  </a:cubicBezTo>
                  <a:cubicBezTo>
                    <a:pt x="9741" y="19399"/>
                    <a:pt x="16317" y="14296"/>
                    <a:pt x="22840" y="9194"/>
                  </a:cubicBezTo>
                  <a:cubicBezTo>
                    <a:pt x="25491" y="7143"/>
                    <a:pt x="28094" y="5092"/>
                    <a:pt x="30741" y="3042"/>
                  </a:cubicBezTo>
                  <a:lnTo>
                    <a:pt x="30741" y="3042"/>
                  </a:lnTo>
                  <a:cubicBezTo>
                    <a:pt x="30754" y="3042"/>
                    <a:pt x="30768" y="3042"/>
                    <a:pt x="30782" y="3042"/>
                  </a:cubicBezTo>
                  <a:cubicBezTo>
                    <a:pt x="30933" y="3042"/>
                    <a:pt x="31169" y="3039"/>
                    <a:pt x="31520" y="3039"/>
                  </a:cubicBezTo>
                  <a:lnTo>
                    <a:pt x="87228" y="3039"/>
                  </a:lnTo>
                  <a:cubicBezTo>
                    <a:pt x="89070" y="3039"/>
                    <a:pt x="89070" y="146"/>
                    <a:pt x="87228" y="146"/>
                  </a:cubicBezTo>
                  <a:lnTo>
                    <a:pt x="34781" y="146"/>
                  </a:lnTo>
                  <a:cubicBezTo>
                    <a:pt x="34006" y="146"/>
                    <a:pt x="32881" y="0"/>
                    <a:pt x="3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0" name="Google Shape;3380;p37"/>
            <p:cNvSpPr/>
            <p:nvPr/>
          </p:nvSpPr>
          <p:spPr>
            <a:xfrm>
              <a:off x="2607899" y="2902603"/>
              <a:ext cx="627421" cy="32149"/>
            </a:xfrm>
            <a:custGeom>
              <a:avLst/>
              <a:gdLst/>
              <a:ahLst/>
              <a:cxnLst/>
              <a:rect l="l" t="t" r="r" b="b"/>
              <a:pathLst>
                <a:path w="56499" h="2895" extrusionOk="0">
                  <a:moveTo>
                    <a:pt x="1842" y="1"/>
                  </a:moveTo>
                  <a:cubicBezTo>
                    <a:pt x="1" y="1"/>
                    <a:pt x="1" y="2894"/>
                    <a:pt x="1842" y="2894"/>
                  </a:cubicBezTo>
                  <a:lnTo>
                    <a:pt x="54657" y="2894"/>
                  </a:lnTo>
                  <a:cubicBezTo>
                    <a:pt x="56499" y="2894"/>
                    <a:pt x="56499" y="1"/>
                    <a:pt x="54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3054628" y="3842837"/>
              <a:ext cx="937253" cy="8169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3064050" y="2400173"/>
              <a:ext cx="927831" cy="9402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3077250" y="1029861"/>
              <a:ext cx="914630" cy="839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617399" y="1971546"/>
              <a:ext cx="2097201" cy="2097213"/>
            </a:xfrm>
            <a:custGeom>
              <a:avLst/>
              <a:gdLst/>
              <a:ahLst/>
              <a:cxnLst/>
              <a:rect l="l" t="t" r="r" b="b"/>
              <a:pathLst>
                <a:path w="188852" h="188853" extrusionOk="0">
                  <a:moveTo>
                    <a:pt x="94426" y="14415"/>
                  </a:moveTo>
                  <a:cubicBezTo>
                    <a:pt x="138667" y="14415"/>
                    <a:pt x="174491" y="50238"/>
                    <a:pt x="174491" y="94427"/>
                  </a:cubicBezTo>
                  <a:cubicBezTo>
                    <a:pt x="174491" y="138667"/>
                    <a:pt x="138667" y="174491"/>
                    <a:pt x="94426" y="174491"/>
                  </a:cubicBezTo>
                  <a:cubicBezTo>
                    <a:pt x="50238" y="174491"/>
                    <a:pt x="14414" y="138667"/>
                    <a:pt x="14414" y="94427"/>
                  </a:cubicBezTo>
                  <a:cubicBezTo>
                    <a:pt x="14414" y="50238"/>
                    <a:pt x="50238" y="14415"/>
                    <a:pt x="94426" y="14415"/>
                  </a:cubicBezTo>
                  <a:close/>
                  <a:moveTo>
                    <a:pt x="94426" y="1"/>
                  </a:moveTo>
                  <a:cubicBezTo>
                    <a:pt x="42295" y="1"/>
                    <a:pt x="0" y="42295"/>
                    <a:pt x="0" y="94427"/>
                  </a:cubicBezTo>
                  <a:cubicBezTo>
                    <a:pt x="0" y="146610"/>
                    <a:pt x="42295" y="188852"/>
                    <a:pt x="94426" y="188852"/>
                  </a:cubicBezTo>
                  <a:cubicBezTo>
                    <a:pt x="146610" y="188852"/>
                    <a:pt x="188852" y="146610"/>
                    <a:pt x="188852" y="94427"/>
                  </a:cubicBezTo>
                  <a:cubicBezTo>
                    <a:pt x="188852" y="42295"/>
                    <a:pt x="146610" y="1"/>
                    <a:pt x="94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1094561" y="2448721"/>
              <a:ext cx="1143249" cy="1143238"/>
            </a:xfrm>
            <a:custGeom>
              <a:avLst/>
              <a:gdLst/>
              <a:ahLst/>
              <a:cxnLst/>
              <a:rect l="l" t="t" r="r" b="b"/>
              <a:pathLst>
                <a:path w="102949" h="102948" extrusionOk="0">
                  <a:moveTo>
                    <a:pt x="51448" y="0"/>
                  </a:moveTo>
                  <a:cubicBezTo>
                    <a:pt x="23042" y="0"/>
                    <a:pt x="1" y="23041"/>
                    <a:pt x="1" y="51448"/>
                  </a:cubicBezTo>
                  <a:cubicBezTo>
                    <a:pt x="1" y="79907"/>
                    <a:pt x="23042" y="102948"/>
                    <a:pt x="51448" y="102948"/>
                  </a:cubicBezTo>
                  <a:cubicBezTo>
                    <a:pt x="79907" y="102948"/>
                    <a:pt x="102948" y="79907"/>
                    <a:pt x="102948" y="51448"/>
                  </a:cubicBezTo>
                  <a:cubicBezTo>
                    <a:pt x="102948" y="23041"/>
                    <a:pt x="79855" y="0"/>
                    <a:pt x="5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1665761" y="1971546"/>
              <a:ext cx="982593" cy="737250"/>
            </a:xfrm>
            <a:custGeom>
              <a:avLst/>
              <a:gdLst/>
              <a:ahLst/>
              <a:cxnLst/>
              <a:rect l="l" t="t" r="r" b="b"/>
              <a:pathLst>
                <a:path w="88482" h="66389" extrusionOk="0">
                  <a:moveTo>
                    <a:pt x="0" y="1"/>
                  </a:moveTo>
                  <a:lnTo>
                    <a:pt x="0" y="14415"/>
                  </a:lnTo>
                  <a:cubicBezTo>
                    <a:pt x="34351" y="14415"/>
                    <a:pt x="63652" y="36035"/>
                    <a:pt x="75015" y="66388"/>
                  </a:cubicBezTo>
                  <a:lnTo>
                    <a:pt x="88482" y="61338"/>
                  </a:lnTo>
                  <a:cubicBezTo>
                    <a:pt x="75067" y="25514"/>
                    <a:pt x="4050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2498602" y="2652552"/>
              <a:ext cx="216159" cy="689920"/>
            </a:xfrm>
            <a:custGeom>
              <a:avLst/>
              <a:gdLst/>
              <a:ahLst/>
              <a:cxnLst/>
              <a:rect l="l" t="t" r="r" b="b"/>
              <a:pathLst>
                <a:path w="19465" h="62127" extrusionOk="0">
                  <a:moveTo>
                    <a:pt x="13468" y="0"/>
                  </a:moveTo>
                  <a:lnTo>
                    <a:pt x="1" y="5050"/>
                  </a:lnTo>
                  <a:cubicBezTo>
                    <a:pt x="3262" y="13783"/>
                    <a:pt x="5051" y="23251"/>
                    <a:pt x="5051" y="33089"/>
                  </a:cubicBezTo>
                  <a:cubicBezTo>
                    <a:pt x="5051" y="41295"/>
                    <a:pt x="3841" y="49186"/>
                    <a:pt x="1526" y="56603"/>
                  </a:cubicBezTo>
                  <a:lnTo>
                    <a:pt x="14888" y="62126"/>
                  </a:lnTo>
                  <a:cubicBezTo>
                    <a:pt x="17834" y="52973"/>
                    <a:pt x="19465" y="43241"/>
                    <a:pt x="19465" y="33089"/>
                  </a:cubicBezTo>
                  <a:cubicBezTo>
                    <a:pt x="19412" y="21463"/>
                    <a:pt x="17308" y="10311"/>
                    <a:pt x="1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1665761" y="3280977"/>
              <a:ext cx="998362" cy="787489"/>
            </a:xfrm>
            <a:custGeom>
              <a:avLst/>
              <a:gdLst/>
              <a:ahLst/>
              <a:cxnLst/>
              <a:rect l="l" t="t" r="r" b="b"/>
              <a:pathLst>
                <a:path w="89902" h="70913" extrusionOk="0">
                  <a:moveTo>
                    <a:pt x="76540" y="1"/>
                  </a:moveTo>
                  <a:cubicBezTo>
                    <a:pt x="66493" y="32774"/>
                    <a:pt x="36035" y="56551"/>
                    <a:pt x="0" y="56551"/>
                  </a:cubicBezTo>
                  <a:lnTo>
                    <a:pt x="0" y="70912"/>
                  </a:lnTo>
                  <a:cubicBezTo>
                    <a:pt x="42032" y="70912"/>
                    <a:pt x="77645" y="43505"/>
                    <a:pt x="89902" y="5524"/>
                  </a:cubicBezTo>
                  <a:lnTo>
                    <a:pt x="76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747364" y="2099400"/>
              <a:ext cx="1850310" cy="18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DE INVESTIGACIÒN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Imagen 3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1" y="5061735"/>
            <a:ext cx="1166592" cy="107166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488" y="3127942"/>
            <a:ext cx="1211020" cy="124635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776" y="1205093"/>
            <a:ext cx="1244903" cy="120725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998" y="2707562"/>
            <a:ext cx="2406797" cy="24787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44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/>
          <p:cNvGrpSpPr/>
          <p:nvPr/>
        </p:nvGrpSpPr>
        <p:grpSpPr>
          <a:xfrm>
            <a:off x="1786834" y="735941"/>
            <a:ext cx="10011466" cy="2953960"/>
            <a:chOff x="2673625" y="934650"/>
            <a:chExt cx="5218525" cy="923575"/>
          </a:xfrm>
        </p:grpSpPr>
        <p:sp>
          <p:nvSpPr>
            <p:cNvPr id="75" name="Google Shape;75;p15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4667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46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31500" tIns="121900" rIns="731500" bIns="12190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Tema de interés institucional para  </a:t>
              </a:r>
              <a:r>
                <a:rPr lang="es-MX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el Ejército.</a:t>
              </a:r>
              <a:endParaRPr lang="es-MX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Vinculación de personal militar y/o servidores públicos en actividades ilegales.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Existe la necesidad de contar con un organismo encargado de proteger los intereses institucionales.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Efectos sobre la seguridad de las operaciones militares y </a:t>
              </a:r>
              <a:r>
                <a:rPr lang="es-MX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la </a:t>
              </a: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imagen institucional.</a:t>
              </a: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667" b="1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r>
                <a:rPr lang="en" sz="2667" b="1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mportancia </a:t>
              </a:r>
              <a:endParaRPr sz="2667" b="1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 LA INVESTIGACIÓN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Imagen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oogle Shape;74;p15"/>
          <p:cNvGrpSpPr/>
          <p:nvPr/>
        </p:nvGrpSpPr>
        <p:grpSpPr>
          <a:xfrm>
            <a:off x="1873648" y="3685790"/>
            <a:ext cx="10011466" cy="3019810"/>
            <a:chOff x="2673625" y="984067"/>
            <a:chExt cx="5218525" cy="874158"/>
          </a:xfrm>
        </p:grpSpPr>
        <p:sp>
          <p:nvSpPr>
            <p:cNvPr id="31" name="Google Shape;75;p15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4667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46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76;p15"/>
            <p:cNvSpPr/>
            <p:nvPr/>
          </p:nvSpPr>
          <p:spPr>
            <a:xfrm>
              <a:off x="3466375" y="984067"/>
              <a:ext cx="566175" cy="874158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" name="Google Shape;77;p15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4" name="Google Shape;78;p15"/>
            <p:cNvSpPr/>
            <p:nvPr/>
          </p:nvSpPr>
          <p:spPr>
            <a:xfrm>
              <a:off x="3704210" y="1034602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31500" tIns="121900" rIns="731500" bIns="121900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ES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El Ejército no </a:t>
              </a:r>
              <a:r>
                <a:rPr lang="es-E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dispone de un organismo </a:t>
              </a:r>
              <a:r>
                <a:rPr lang="es-ES" sz="1600" b="1" dirty="0" smtClean="0"/>
                <a:t>que le </a:t>
              </a:r>
              <a:r>
                <a:rPr lang="es-ES" sz="1600" b="1" dirty="0"/>
                <a:t>permita </a:t>
              </a:r>
              <a:r>
                <a:rPr lang="es-E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detectar y neutralizar las acciones y conductas impropias por parte de su personal.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E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Influye en la toma de acciones necesarias y pertinentes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E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Permite evitar el cometimiento de actos que se contrapongan a la normativa legal vigente y que afecten a la institución.</a:t>
              </a:r>
            </a:p>
          </p:txBody>
        </p:sp>
        <p:sp>
          <p:nvSpPr>
            <p:cNvPr id="35" name="Google Shape;79;p15"/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667" b="1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Relevancia </a:t>
              </a:r>
              <a:endParaRPr sz="2667" b="1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8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Rectángulo"/>
          <p:cNvSpPr/>
          <p:nvPr/>
        </p:nvSpPr>
        <p:spPr>
          <a:xfrm>
            <a:off x="2005656" y="1395378"/>
            <a:ext cx="8894573" cy="391596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Proponer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estructura de una unidad militar, orgánica o de conformación dentro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Ejército,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 fin de proteger al personal, la información, las instalaciones y medios de las actividades de inteligencia de redes locales o internacionales y el cometimiento de faltas y delitos por parte del personal militar y/o servidores públicos, que con su accionar han afectado a la imagen institucional.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6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1 Diagrama"/>
          <p:cNvGraphicFramePr/>
          <p:nvPr>
            <p:extLst>
              <p:ext uri="{D42A27DB-BD31-4B8C-83A1-F6EECF244321}">
                <p14:modId xmlns:p14="http://schemas.microsoft.com/office/powerpoint/2010/main" val="2141920898"/>
              </p:ext>
            </p:extLst>
          </p:nvPr>
        </p:nvGraphicFramePr>
        <p:xfrm>
          <a:off x="3527457" y="2004104"/>
          <a:ext cx="5036051" cy="316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15 Rectángulo"/>
          <p:cNvSpPr/>
          <p:nvPr/>
        </p:nvSpPr>
        <p:spPr>
          <a:xfrm>
            <a:off x="4427313" y="2039681"/>
            <a:ext cx="2561527" cy="396004"/>
          </a:xfrm>
          <a:prstGeom prst="rect">
            <a:avLst/>
          </a:prstGeom>
          <a:noFill/>
          <a:ln>
            <a:noFill/>
          </a:ln>
          <a:effectLst/>
        </p:spPr>
      </p:sp>
      <p:grpSp>
        <p:nvGrpSpPr>
          <p:cNvPr id="2" name="Grupo 1"/>
          <p:cNvGrpSpPr/>
          <p:nvPr/>
        </p:nvGrpSpPr>
        <p:grpSpPr>
          <a:xfrm>
            <a:off x="5111553" y="750646"/>
            <a:ext cx="1776414" cy="1289036"/>
            <a:chOff x="9169986" y="1567177"/>
            <a:chExt cx="1776414" cy="2490787"/>
          </a:xfrm>
        </p:grpSpPr>
        <p:sp>
          <p:nvSpPr>
            <p:cNvPr id="41" name="2 Flecha abajo"/>
            <p:cNvSpPr/>
            <p:nvPr/>
          </p:nvSpPr>
          <p:spPr>
            <a:xfrm>
              <a:off x="9169986" y="1567177"/>
              <a:ext cx="1776414" cy="2490787"/>
            </a:xfrm>
            <a:prstGeom prst="down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3 CuadroTexto"/>
            <p:cNvSpPr txBox="1"/>
            <p:nvPr/>
          </p:nvSpPr>
          <p:spPr>
            <a:xfrm rot="5400000">
              <a:off x="8955674" y="2469752"/>
              <a:ext cx="22971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DETECCIÓN Y NEUTRALIZACIÓN ACTOS AJENOS A LA LEY </a:t>
              </a:r>
              <a:endParaRPr lang="es-ES" sz="9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311360" y="2817837"/>
            <a:ext cx="2384550" cy="1634751"/>
            <a:chOff x="1095187" y="2784633"/>
            <a:chExt cx="2384550" cy="1634751"/>
          </a:xfrm>
        </p:grpSpPr>
        <p:sp>
          <p:nvSpPr>
            <p:cNvPr id="40" name="18 Flecha derecha"/>
            <p:cNvSpPr/>
            <p:nvPr/>
          </p:nvSpPr>
          <p:spPr>
            <a:xfrm>
              <a:off x="1359091" y="2784633"/>
              <a:ext cx="2120646" cy="1634751"/>
            </a:xfrm>
            <a:prstGeom prst="rightArrow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43" name="23 CuadroTexto"/>
            <p:cNvSpPr txBox="1"/>
            <p:nvPr/>
          </p:nvSpPr>
          <p:spPr>
            <a:xfrm>
              <a:off x="1095187" y="3340398"/>
              <a:ext cx="2135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ACCIONES DE SEG.  INSTITUCIONAL</a:t>
              </a:r>
              <a:endParaRPr lang="es-EC" sz="14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8" name="28 Flecha derecha"/>
          <p:cNvSpPr/>
          <p:nvPr/>
        </p:nvSpPr>
        <p:spPr>
          <a:xfrm>
            <a:off x="2864665" y="5293339"/>
            <a:ext cx="3075487" cy="1538958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anose="020F0502020204030204" pitchFamily="34" charset="0"/>
            </a:endParaRPr>
          </a:p>
        </p:txBody>
      </p:sp>
      <p:sp>
        <p:nvSpPr>
          <p:cNvPr id="49" name="29 CuadroTexto"/>
          <p:cNvSpPr txBox="1"/>
          <p:nvPr/>
        </p:nvSpPr>
        <p:spPr>
          <a:xfrm>
            <a:off x="2881292" y="5517622"/>
            <a:ext cx="282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just"/>
            <a:r>
              <a:rPr lang="es-ES" sz="1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TRANSPARENTAR  ACCIONAR </a:t>
            </a:r>
          </a:p>
          <a:p>
            <a:pPr algn="just"/>
            <a:r>
              <a:rPr lang="es-ES" sz="1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MIEMBROS DE LA INSTITUCIÓN Y GARANTIZAR COMPORTAMIENTO ÉTICO </a:t>
            </a:r>
            <a:endParaRPr lang="es-EC" sz="1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30 Flecha derecha"/>
          <p:cNvSpPr/>
          <p:nvPr/>
        </p:nvSpPr>
        <p:spPr>
          <a:xfrm>
            <a:off x="6395496" y="5268377"/>
            <a:ext cx="2971747" cy="1512496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s-EC" sz="1400" kern="0" dirty="0">
              <a:solidFill>
                <a:prstClr val="white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51" name="31 CuadroTexto"/>
          <p:cNvSpPr txBox="1"/>
          <p:nvPr/>
        </p:nvSpPr>
        <p:spPr>
          <a:xfrm>
            <a:off x="6463056" y="5709911"/>
            <a:ext cx="2464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EL EJÉRCITO HA MANTENIDO UNA BUENA IMAGEN, UNA ALTA CREDIBILIDAD Y CONFIANZA </a:t>
            </a:r>
          </a:p>
          <a:p>
            <a:pPr algn="just"/>
            <a:endParaRPr lang="es-ES" sz="1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1360" y="879322"/>
            <a:ext cx="1919075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b="1" dirty="0"/>
              <a:t>Pese a la existencia de la normativa </a:t>
            </a:r>
            <a:r>
              <a:rPr lang="es-EC" sz="1400" b="1" dirty="0" smtClean="0"/>
              <a:t>legal, </a:t>
            </a:r>
            <a:r>
              <a:rPr lang="es-EC" sz="1400" b="1" dirty="0"/>
              <a:t>el personal militar </a:t>
            </a:r>
            <a:r>
              <a:rPr lang="es-EC" sz="1400" b="1" dirty="0" smtClean="0"/>
              <a:t>y/o servidores </a:t>
            </a:r>
            <a:r>
              <a:rPr lang="es-EC" sz="1400" b="1" dirty="0"/>
              <a:t>públicos se han visto involucrados en actos fuera </a:t>
            </a:r>
            <a:r>
              <a:rPr lang="es-EC" sz="1400" b="1" dirty="0" smtClean="0"/>
              <a:t> la norma legal.</a:t>
            </a:r>
            <a:endParaRPr lang="es-EC" sz="14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121849" y="2747005"/>
            <a:ext cx="2490788" cy="1776414"/>
            <a:chOff x="8860530" y="3741209"/>
            <a:chExt cx="2490788" cy="1776414"/>
          </a:xfrm>
        </p:grpSpPr>
        <p:sp>
          <p:nvSpPr>
            <p:cNvPr id="17" name="2 Flecha abajo"/>
            <p:cNvSpPr/>
            <p:nvPr/>
          </p:nvSpPr>
          <p:spPr>
            <a:xfrm rot="5400000">
              <a:off x="9217717" y="3384022"/>
              <a:ext cx="1776414" cy="2490787"/>
            </a:xfrm>
            <a:prstGeom prst="down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3 CuadroTexto"/>
            <p:cNvSpPr txBox="1"/>
            <p:nvPr/>
          </p:nvSpPr>
          <p:spPr>
            <a:xfrm>
              <a:off x="9054205" y="4398582"/>
              <a:ext cx="2297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SE CUMPLE LA NORMATIVA LEGAL VIGENTE.</a:t>
              </a:r>
              <a:endParaRPr lang="es-EC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/>
          <p:cNvSpPr txBox="1">
            <a:spLocks/>
          </p:cNvSpPr>
          <p:nvPr/>
        </p:nvSpPr>
        <p:spPr>
          <a:xfrm>
            <a:off x="2438400" y="378259"/>
            <a:ext cx="723899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buNone/>
              <a:defRPr sz="3600" b="1" i="0" spc="-11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EC" dirty="0" smtClean="0"/>
              <a:t>7.  HIPÓTESIS </a:t>
            </a:r>
            <a:endParaRPr lang="es-EC" dirty="0"/>
          </a:p>
        </p:txBody>
      </p:sp>
      <p:sp>
        <p:nvSpPr>
          <p:cNvPr id="16" name="object 11"/>
          <p:cNvSpPr/>
          <p:nvPr/>
        </p:nvSpPr>
        <p:spPr>
          <a:xfrm>
            <a:off x="8602307" y="3302330"/>
            <a:ext cx="1143270" cy="1146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7" name="object 12"/>
          <p:cNvSpPr/>
          <p:nvPr/>
        </p:nvSpPr>
        <p:spPr>
          <a:xfrm>
            <a:off x="9256456" y="3622943"/>
            <a:ext cx="1045087" cy="1065614"/>
          </a:xfrm>
          <a:custGeom>
            <a:avLst/>
            <a:gdLst/>
            <a:ahLst/>
            <a:cxnLst/>
            <a:rect l="l" t="t" r="r" b="b"/>
            <a:pathLst>
              <a:path w="912495" h="1118870">
                <a:moveTo>
                  <a:pt x="0" y="748030"/>
                </a:moveTo>
                <a:lnTo>
                  <a:pt x="65913" y="1118616"/>
                </a:lnTo>
                <a:lnTo>
                  <a:pt x="436499" y="1052703"/>
                </a:lnTo>
                <a:lnTo>
                  <a:pt x="349123" y="991743"/>
                </a:lnTo>
                <a:lnTo>
                  <a:pt x="476628" y="808990"/>
                </a:lnTo>
                <a:lnTo>
                  <a:pt x="87249" y="808990"/>
                </a:lnTo>
                <a:lnTo>
                  <a:pt x="0" y="748030"/>
                </a:lnTo>
                <a:close/>
              </a:path>
              <a:path w="912495" h="1118870">
                <a:moveTo>
                  <a:pt x="846582" y="0"/>
                </a:moveTo>
                <a:lnTo>
                  <a:pt x="475996" y="65912"/>
                </a:lnTo>
                <a:lnTo>
                  <a:pt x="563245" y="126873"/>
                </a:lnTo>
                <a:lnTo>
                  <a:pt x="87249" y="808990"/>
                </a:lnTo>
                <a:lnTo>
                  <a:pt x="476628" y="808990"/>
                </a:lnTo>
                <a:lnTo>
                  <a:pt x="825119" y="309499"/>
                </a:lnTo>
                <a:lnTo>
                  <a:pt x="901648" y="309499"/>
                </a:lnTo>
                <a:lnTo>
                  <a:pt x="846582" y="0"/>
                </a:lnTo>
                <a:close/>
              </a:path>
              <a:path w="912495" h="1118870">
                <a:moveTo>
                  <a:pt x="901648" y="309499"/>
                </a:moveTo>
                <a:lnTo>
                  <a:pt x="825119" y="309499"/>
                </a:lnTo>
                <a:lnTo>
                  <a:pt x="912495" y="370459"/>
                </a:lnTo>
                <a:lnTo>
                  <a:pt x="901648" y="309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8" name="object 15"/>
          <p:cNvSpPr/>
          <p:nvPr/>
        </p:nvSpPr>
        <p:spPr>
          <a:xfrm>
            <a:off x="3628699" y="3371757"/>
            <a:ext cx="1118834" cy="1133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9" name="object 16"/>
          <p:cNvSpPr/>
          <p:nvPr/>
        </p:nvSpPr>
        <p:spPr>
          <a:xfrm>
            <a:off x="2909173" y="3538152"/>
            <a:ext cx="1020361" cy="1051704"/>
          </a:xfrm>
          <a:custGeom>
            <a:avLst/>
            <a:gdLst/>
            <a:ahLst/>
            <a:cxnLst/>
            <a:rect l="l" t="t" r="r" b="b"/>
            <a:pathLst>
              <a:path w="890905" h="1104264">
                <a:moveTo>
                  <a:pt x="474032" y="309880"/>
                </a:moveTo>
                <a:lnTo>
                  <a:pt x="88011" y="309880"/>
                </a:lnTo>
                <a:lnTo>
                  <a:pt x="538607" y="973455"/>
                </a:lnTo>
                <a:lnTo>
                  <a:pt x="450469" y="1033272"/>
                </a:lnTo>
                <a:lnTo>
                  <a:pt x="820165" y="1103884"/>
                </a:lnTo>
                <a:lnTo>
                  <a:pt x="879455" y="794131"/>
                </a:lnTo>
                <a:lnTo>
                  <a:pt x="802767" y="794131"/>
                </a:lnTo>
                <a:lnTo>
                  <a:pt x="474032" y="309880"/>
                </a:lnTo>
                <a:close/>
              </a:path>
              <a:path w="890905" h="1104264">
                <a:moveTo>
                  <a:pt x="890905" y="734314"/>
                </a:moveTo>
                <a:lnTo>
                  <a:pt x="802767" y="794131"/>
                </a:lnTo>
                <a:lnTo>
                  <a:pt x="879455" y="794131"/>
                </a:lnTo>
                <a:lnTo>
                  <a:pt x="890905" y="734314"/>
                </a:lnTo>
                <a:close/>
              </a:path>
              <a:path w="890905" h="1104264">
                <a:moveTo>
                  <a:pt x="70612" y="0"/>
                </a:moveTo>
                <a:lnTo>
                  <a:pt x="0" y="369697"/>
                </a:lnTo>
                <a:lnTo>
                  <a:pt x="88011" y="309880"/>
                </a:lnTo>
                <a:lnTo>
                  <a:pt x="474032" y="309880"/>
                </a:lnTo>
                <a:lnTo>
                  <a:pt x="352297" y="130556"/>
                </a:lnTo>
                <a:lnTo>
                  <a:pt x="440308" y="70739"/>
                </a:lnTo>
                <a:lnTo>
                  <a:pt x="706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0" name="object 20"/>
          <p:cNvSpPr/>
          <p:nvPr/>
        </p:nvSpPr>
        <p:spPr>
          <a:xfrm rot="10565673">
            <a:off x="5860850" y="1639844"/>
            <a:ext cx="1792976" cy="624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1" name="object 21"/>
          <p:cNvSpPr/>
          <p:nvPr/>
        </p:nvSpPr>
        <p:spPr>
          <a:xfrm rot="21428725">
            <a:off x="5909657" y="2294534"/>
            <a:ext cx="1620816" cy="542483"/>
          </a:xfrm>
          <a:custGeom>
            <a:avLst/>
            <a:gdLst/>
            <a:ahLst/>
            <a:cxnLst/>
            <a:rect l="l" t="t" r="r" b="b"/>
            <a:pathLst>
              <a:path w="1075054" h="569594">
                <a:moveTo>
                  <a:pt x="957149" y="424688"/>
                </a:moveTo>
                <a:lnTo>
                  <a:pt x="254127" y="424688"/>
                </a:lnTo>
                <a:lnTo>
                  <a:pt x="797941" y="463168"/>
                </a:lnTo>
                <a:lnTo>
                  <a:pt x="790448" y="569340"/>
                </a:lnTo>
                <a:lnTo>
                  <a:pt x="957149" y="424688"/>
                </a:lnTo>
                <a:close/>
              </a:path>
              <a:path w="1075054" h="569594">
                <a:moveTo>
                  <a:pt x="284225" y="0"/>
                </a:moveTo>
                <a:lnTo>
                  <a:pt x="0" y="246634"/>
                </a:lnTo>
                <a:lnTo>
                  <a:pt x="246634" y="530860"/>
                </a:lnTo>
                <a:lnTo>
                  <a:pt x="254127" y="424688"/>
                </a:lnTo>
                <a:lnTo>
                  <a:pt x="957149" y="424688"/>
                </a:lnTo>
                <a:lnTo>
                  <a:pt x="1074674" y="322706"/>
                </a:lnTo>
                <a:lnTo>
                  <a:pt x="920169" y="144652"/>
                </a:lnTo>
                <a:lnTo>
                  <a:pt x="820547" y="144652"/>
                </a:lnTo>
                <a:lnTo>
                  <a:pt x="276733" y="106172"/>
                </a:lnTo>
                <a:lnTo>
                  <a:pt x="284225" y="0"/>
                </a:lnTo>
                <a:close/>
              </a:path>
              <a:path w="1075054" h="569594">
                <a:moveTo>
                  <a:pt x="828040" y="38480"/>
                </a:moveTo>
                <a:lnTo>
                  <a:pt x="820547" y="144652"/>
                </a:lnTo>
                <a:lnTo>
                  <a:pt x="920169" y="144652"/>
                </a:lnTo>
                <a:lnTo>
                  <a:pt x="828040" y="38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177191" y="1001954"/>
            <a:ext cx="5299891" cy="400110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2pPr marL="0" lvl="1" algn="ctr" fontAlgn="base">
              <a:spcBef>
                <a:spcPct val="0"/>
              </a:spcBef>
              <a:spcAft>
                <a:spcPct val="0"/>
              </a:spcAft>
              <a:defRPr sz="3600" ker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 algn="just"/>
            <a:r>
              <a:rPr lang="es-MX" sz="2000" dirty="0"/>
              <a:t>FORMULACIÓN DEL PROBLEMA 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8525940" y="866291"/>
            <a:ext cx="3467904" cy="400110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2pPr marL="0" lvl="1" algn="ctr" fontAlgn="base">
              <a:spcBef>
                <a:spcPct val="0"/>
              </a:spcBef>
              <a:spcAft>
                <a:spcPct val="0"/>
              </a:spcAft>
              <a:defRPr sz="3600" ker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 algn="just"/>
            <a:r>
              <a:rPr lang="es-MX" sz="2000" dirty="0"/>
              <a:t>OBJETIVO GENERAL</a:t>
            </a:r>
          </a:p>
        </p:txBody>
      </p:sp>
      <p:sp>
        <p:nvSpPr>
          <p:cNvPr id="27" name="46 Rectángulo"/>
          <p:cNvSpPr/>
          <p:nvPr/>
        </p:nvSpPr>
        <p:spPr>
          <a:xfrm>
            <a:off x="2438400" y="4914980"/>
            <a:ext cx="8953500" cy="146423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La creación de una unidad para la gestión de seguridad institucional, permite la detección y neutralización, del incumplimiento a la normativa vigente por parte de los miembros de la </a:t>
            </a:r>
            <a:r>
              <a:rPr lang="es-MX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institución, garantizando un </a:t>
            </a:r>
            <a:r>
              <a:rPr lang="es-MX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adecuado nivel de percepción de seguridad y </a:t>
            </a:r>
            <a:r>
              <a:rPr lang="es-MX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el fortalecimiento de la </a:t>
            </a:r>
            <a:r>
              <a:rPr lang="es-MX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imagen institucional.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7811"/>
            <a:ext cx="12192000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9428" r="1172" b="6566"/>
          <a:stretch/>
        </p:blipFill>
        <p:spPr bwMode="auto">
          <a:xfrm>
            <a:off x="10450830" y="7811"/>
            <a:ext cx="1741170" cy="72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625" t="7500" r="9155" b="10000"/>
          <a:stretch/>
        </p:blipFill>
        <p:spPr>
          <a:xfrm>
            <a:off x="4858522" y="3428631"/>
            <a:ext cx="3075041" cy="108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1452369"/>
            <a:ext cx="1727199" cy="182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072" y="1488922"/>
            <a:ext cx="1498600" cy="17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3633" y="1304410"/>
            <a:ext cx="1709315" cy="188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8282474" y="1304410"/>
            <a:ext cx="1496526" cy="1863896"/>
            <a:chOff x="8279454" y="1298066"/>
            <a:chExt cx="1376827" cy="1883007"/>
          </a:xfrm>
        </p:grpSpPr>
        <p:sp>
          <p:nvSpPr>
            <p:cNvPr id="5" name="Rectángulo 4"/>
            <p:cNvSpPr/>
            <p:nvPr/>
          </p:nvSpPr>
          <p:spPr>
            <a:xfrm>
              <a:off x="8279454" y="1298066"/>
              <a:ext cx="1376827" cy="18830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21203" y="1700876"/>
              <a:ext cx="1160169" cy="1334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CuadroTexto 35"/>
          <p:cNvSpPr txBox="1"/>
          <p:nvPr/>
        </p:nvSpPr>
        <p:spPr>
          <a:xfrm>
            <a:off x="8125748" y="1304410"/>
            <a:ext cx="1709315" cy="44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/>
              <a:t>INTELIGENCIA Y CONTRAINTELIGENCIA 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13689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3067</Words>
  <Application>Microsoft Office PowerPoint</Application>
  <PresentationFormat>Panorámica</PresentationFormat>
  <Paragraphs>463</Paragraphs>
  <Slides>32</Slides>
  <Notes>15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Rounded MT Bold</vt:lpstr>
      <vt:lpstr>Calibri</vt:lpstr>
      <vt:lpstr>Calibri Light</vt:lpstr>
      <vt:lpstr>Fira Sans Extra Condensed Medium</vt:lpstr>
      <vt:lpstr>Roboto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9. OPERACIONALIZACIÓN DE LAS VARIABLES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Inteligencia</cp:lastModifiedBy>
  <cp:revision>105</cp:revision>
  <dcterms:created xsi:type="dcterms:W3CDTF">2020-09-15T21:54:46Z</dcterms:created>
  <dcterms:modified xsi:type="dcterms:W3CDTF">2020-09-21T16:19:46Z</dcterms:modified>
</cp:coreProperties>
</file>