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56"/>
  </p:notesMasterIdLst>
  <p:handoutMasterIdLst>
    <p:handoutMasterId r:id="rId57"/>
  </p:handoutMasterIdLst>
  <p:sldIdLst>
    <p:sldId id="257" r:id="rId2"/>
    <p:sldId id="258" r:id="rId3"/>
    <p:sldId id="276" r:id="rId4"/>
    <p:sldId id="259" r:id="rId5"/>
    <p:sldId id="260" r:id="rId6"/>
    <p:sldId id="263" r:id="rId7"/>
    <p:sldId id="264" r:id="rId8"/>
    <p:sldId id="277" r:id="rId9"/>
    <p:sldId id="265" r:id="rId10"/>
    <p:sldId id="266" r:id="rId11"/>
    <p:sldId id="267" r:id="rId12"/>
    <p:sldId id="268" r:id="rId13"/>
    <p:sldId id="269" r:id="rId14"/>
    <p:sldId id="270" r:id="rId15"/>
    <p:sldId id="271" r:id="rId16"/>
    <p:sldId id="272" r:id="rId17"/>
    <p:sldId id="274" r:id="rId18"/>
    <p:sldId id="304" r:id="rId19"/>
    <p:sldId id="284" r:id="rId20"/>
    <p:sldId id="275" r:id="rId21"/>
    <p:sldId id="285" r:id="rId22"/>
    <p:sldId id="278" r:id="rId23"/>
    <p:sldId id="306" r:id="rId24"/>
    <p:sldId id="286" r:id="rId25"/>
    <p:sldId id="288" r:id="rId26"/>
    <p:sldId id="308" r:id="rId27"/>
    <p:sldId id="309" r:id="rId28"/>
    <p:sldId id="310" r:id="rId29"/>
    <p:sldId id="311" r:id="rId30"/>
    <p:sldId id="289" r:id="rId31"/>
    <p:sldId id="313" r:id="rId32"/>
    <p:sldId id="314" r:id="rId33"/>
    <p:sldId id="315" r:id="rId34"/>
    <p:sldId id="290" r:id="rId35"/>
    <p:sldId id="291" r:id="rId36"/>
    <p:sldId id="292" r:id="rId37"/>
    <p:sldId id="312" r:id="rId38"/>
    <p:sldId id="279" r:id="rId39"/>
    <p:sldId id="293" r:id="rId40"/>
    <p:sldId id="302" r:id="rId41"/>
    <p:sldId id="295" r:id="rId42"/>
    <p:sldId id="307" r:id="rId43"/>
    <p:sldId id="296" r:id="rId44"/>
    <p:sldId id="303" r:id="rId45"/>
    <p:sldId id="297" r:id="rId46"/>
    <p:sldId id="298" r:id="rId47"/>
    <p:sldId id="299" r:id="rId48"/>
    <p:sldId id="300" r:id="rId49"/>
    <p:sldId id="301" r:id="rId50"/>
    <p:sldId id="280" r:id="rId51"/>
    <p:sldId id="282" r:id="rId52"/>
    <p:sldId id="316" r:id="rId53"/>
    <p:sldId id="283" r:id="rId54"/>
    <p:sldId id="281" r:id="rId5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riel\Desktop\Tesis\Escrito\Varias-Tabla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riel\Desktop\Tesis\Escrito\Varias-Tabla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mn-cs"/>
            </a:defRPr>
          </a:pPr>
          <a:endParaRPr lang="es-ES"/>
        </a:p>
      </c:txPr>
    </c:title>
    <c:autoTitleDeleted val="0"/>
    <c:plotArea>
      <c:layout/>
      <c:barChart>
        <c:barDir val="col"/>
        <c:grouping val="clustered"/>
        <c:varyColors val="0"/>
        <c:ser>
          <c:idx val="0"/>
          <c:order val="0"/>
          <c:tx>
            <c:strRef>
              <c:f>'RAM-CPU'!$C$9</c:f>
              <c:strCache>
                <c:ptCount val="1"/>
                <c:pt idx="0">
                  <c:v>RAM</c:v>
                </c:pt>
              </c:strCache>
            </c:strRef>
          </c:tx>
          <c:spPr>
            <a:solidFill>
              <a:schemeClr val="accent1"/>
            </a:solidFill>
            <a:ln>
              <a:noFill/>
            </a:ln>
            <a:effectLst/>
          </c:spPr>
          <c:invertIfNegative val="0"/>
          <c:cat>
            <c:strRef>
              <c:f>'RAM-CPU'!$B$10:$B$12</c:f>
              <c:strCache>
                <c:ptCount val="3"/>
                <c:pt idx="0">
                  <c:v>CST</c:v>
                </c:pt>
                <c:pt idx="1">
                  <c:v>Antenna Magus</c:v>
                </c:pt>
                <c:pt idx="2">
                  <c:v>Aplicación Web</c:v>
                </c:pt>
              </c:strCache>
            </c:strRef>
          </c:cat>
          <c:val>
            <c:numRef>
              <c:f>'RAM-CPU'!$C$10:$C$12</c:f>
              <c:numCache>
                <c:formatCode>0.0</c:formatCode>
                <c:ptCount val="3"/>
                <c:pt idx="0">
                  <c:v>6.6</c:v>
                </c:pt>
                <c:pt idx="1">
                  <c:v>6.5</c:v>
                </c:pt>
                <c:pt idx="2">
                  <c:v>4.5</c:v>
                </c:pt>
              </c:numCache>
            </c:numRef>
          </c:val>
        </c:ser>
        <c:dLbls>
          <c:showLegendKey val="0"/>
          <c:showVal val="0"/>
          <c:showCatName val="0"/>
          <c:showSerName val="0"/>
          <c:showPercent val="0"/>
          <c:showBubbleSize val="0"/>
        </c:dLbls>
        <c:gapWidth val="219"/>
        <c:overlap val="-27"/>
        <c:axId val="-1973630256"/>
        <c:axId val="-1973631344"/>
      </c:barChart>
      <c:catAx>
        <c:axId val="-197363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mn-cs"/>
              </a:defRPr>
            </a:pPr>
            <a:endParaRPr lang="es-ES"/>
          </a:p>
        </c:txPr>
        <c:crossAx val="-1973631344"/>
        <c:crosses val="autoZero"/>
        <c:auto val="1"/>
        <c:lblAlgn val="ctr"/>
        <c:lblOffset val="100"/>
        <c:noMultiLvlLbl val="0"/>
      </c:catAx>
      <c:valAx>
        <c:axId val="-19736313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mn-cs"/>
              </a:defRPr>
            </a:pPr>
            <a:endParaRPr lang="es-ES"/>
          </a:p>
        </c:txPr>
        <c:crossAx val="-1973630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mn-cs"/>
            </a:defRPr>
          </a:pPr>
          <a:endParaRPr lang="es-ES"/>
        </a:p>
      </c:txPr>
    </c:title>
    <c:autoTitleDeleted val="0"/>
    <c:plotArea>
      <c:layout/>
      <c:barChart>
        <c:barDir val="col"/>
        <c:grouping val="clustered"/>
        <c:varyColors val="0"/>
        <c:ser>
          <c:idx val="0"/>
          <c:order val="0"/>
          <c:tx>
            <c:strRef>
              <c:f>'RAM-CPU'!$D$9</c:f>
              <c:strCache>
                <c:ptCount val="1"/>
                <c:pt idx="0">
                  <c:v>CPU</c:v>
                </c:pt>
              </c:strCache>
            </c:strRef>
          </c:tx>
          <c:spPr>
            <a:solidFill>
              <a:schemeClr val="accent2"/>
            </a:solidFill>
            <a:ln>
              <a:noFill/>
            </a:ln>
            <a:effectLst/>
          </c:spPr>
          <c:invertIfNegative val="0"/>
          <c:cat>
            <c:strRef>
              <c:f>'RAM-CPU'!$B$10:$B$12</c:f>
              <c:strCache>
                <c:ptCount val="3"/>
                <c:pt idx="0">
                  <c:v>CST</c:v>
                </c:pt>
                <c:pt idx="1">
                  <c:v>Antenna Magus</c:v>
                </c:pt>
                <c:pt idx="2">
                  <c:v>Aplicación Web</c:v>
                </c:pt>
              </c:strCache>
            </c:strRef>
          </c:cat>
          <c:val>
            <c:numRef>
              <c:f>'RAM-CPU'!$D$10:$D$12</c:f>
              <c:numCache>
                <c:formatCode>0.0</c:formatCode>
                <c:ptCount val="3"/>
                <c:pt idx="0">
                  <c:v>69.8</c:v>
                </c:pt>
                <c:pt idx="1">
                  <c:v>55.8</c:v>
                </c:pt>
                <c:pt idx="2">
                  <c:v>6.3</c:v>
                </c:pt>
              </c:numCache>
            </c:numRef>
          </c:val>
        </c:ser>
        <c:dLbls>
          <c:showLegendKey val="0"/>
          <c:showVal val="0"/>
          <c:showCatName val="0"/>
          <c:showSerName val="0"/>
          <c:showPercent val="0"/>
          <c:showBubbleSize val="0"/>
        </c:dLbls>
        <c:gapWidth val="219"/>
        <c:overlap val="-27"/>
        <c:axId val="-1973634608"/>
        <c:axId val="-1973629168"/>
      </c:barChart>
      <c:catAx>
        <c:axId val="-197363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mn-cs"/>
              </a:defRPr>
            </a:pPr>
            <a:endParaRPr lang="es-ES"/>
          </a:p>
        </c:txPr>
        <c:crossAx val="-1973629168"/>
        <c:crosses val="autoZero"/>
        <c:auto val="1"/>
        <c:lblAlgn val="ctr"/>
        <c:lblOffset val="100"/>
        <c:noMultiLvlLbl val="0"/>
      </c:catAx>
      <c:valAx>
        <c:axId val="-197362916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mn-cs"/>
              </a:defRPr>
            </a:pPr>
            <a:endParaRPr lang="es-ES"/>
          </a:p>
        </c:txPr>
        <c:crossAx val="-1973634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0C28AC-B11B-4A08-B343-EE0314286E4F}" type="datetimeFigureOut">
              <a:rPr lang="es-ES" smtClean="0"/>
              <a:t>07/01/2021</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CF51C1-4D66-4693-8879-0DC491C47577}" type="slidenum">
              <a:rPr lang="es-ES" smtClean="0"/>
              <a:t>‹Nº›</a:t>
            </a:fld>
            <a:endParaRPr lang="es-ES"/>
          </a:p>
        </p:txBody>
      </p:sp>
    </p:spTree>
    <p:extLst>
      <p:ext uri="{BB962C8B-B14F-4D97-AF65-F5344CB8AC3E}">
        <p14:creationId xmlns:p14="http://schemas.microsoft.com/office/powerpoint/2010/main" val="8801344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F6D4B8-FBF9-4A2F-9E4F-D422B7F85E6B}" type="datetimeFigureOut">
              <a:rPr lang="es-ES" smtClean="0"/>
              <a:t>07/01/2021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9368AB-33FB-4791-BA1D-FDFDD3067B94}" type="slidenum">
              <a:rPr lang="es-ES" smtClean="0"/>
              <a:t>‹Nº›</a:t>
            </a:fld>
            <a:endParaRPr lang="es-ES"/>
          </a:p>
        </p:txBody>
      </p:sp>
    </p:spTree>
    <p:extLst>
      <p:ext uri="{BB962C8B-B14F-4D97-AF65-F5344CB8AC3E}">
        <p14:creationId xmlns:p14="http://schemas.microsoft.com/office/powerpoint/2010/main" val="32887868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6A7441D7-C633-4324-86FF-E00342CAD518}" type="slidenum">
              <a:rPr lang="es-ES" smtClean="0"/>
              <a:pPr/>
              <a:t>1</a:t>
            </a:fld>
            <a:endParaRPr lang="es-ES"/>
          </a:p>
        </p:txBody>
      </p:sp>
    </p:spTree>
    <p:extLst>
      <p:ext uri="{BB962C8B-B14F-4D97-AF65-F5344CB8AC3E}">
        <p14:creationId xmlns:p14="http://schemas.microsoft.com/office/powerpoint/2010/main" val="1926568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A9368AB-33FB-4791-BA1D-FDFDD3067B94}" type="slidenum">
              <a:rPr lang="es-ES" smtClean="0"/>
              <a:t>2</a:t>
            </a:fld>
            <a:endParaRPr lang="es-ES"/>
          </a:p>
        </p:txBody>
      </p:sp>
    </p:spTree>
    <p:extLst>
      <p:ext uri="{BB962C8B-B14F-4D97-AF65-F5344CB8AC3E}">
        <p14:creationId xmlns:p14="http://schemas.microsoft.com/office/powerpoint/2010/main" val="2895740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A9368AB-33FB-4791-BA1D-FDFDD3067B94}" type="slidenum">
              <a:rPr lang="es-ES" smtClean="0"/>
              <a:t>3</a:t>
            </a:fld>
            <a:endParaRPr lang="es-ES"/>
          </a:p>
        </p:txBody>
      </p:sp>
    </p:spTree>
    <p:extLst>
      <p:ext uri="{BB962C8B-B14F-4D97-AF65-F5344CB8AC3E}">
        <p14:creationId xmlns:p14="http://schemas.microsoft.com/office/powerpoint/2010/main" val="216000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A9368AB-33FB-4791-BA1D-FDFDD3067B94}" type="slidenum">
              <a:rPr lang="es-ES" smtClean="0"/>
              <a:t>8</a:t>
            </a:fld>
            <a:endParaRPr lang="es-ES"/>
          </a:p>
        </p:txBody>
      </p:sp>
    </p:spTree>
    <p:extLst>
      <p:ext uri="{BB962C8B-B14F-4D97-AF65-F5344CB8AC3E}">
        <p14:creationId xmlns:p14="http://schemas.microsoft.com/office/powerpoint/2010/main" val="1839652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A9368AB-33FB-4791-BA1D-FDFDD3067B94}" type="slidenum">
              <a:rPr lang="es-ES" smtClean="0"/>
              <a:t>22</a:t>
            </a:fld>
            <a:endParaRPr lang="es-ES"/>
          </a:p>
        </p:txBody>
      </p:sp>
    </p:spTree>
    <p:extLst>
      <p:ext uri="{BB962C8B-B14F-4D97-AF65-F5344CB8AC3E}">
        <p14:creationId xmlns:p14="http://schemas.microsoft.com/office/powerpoint/2010/main" val="1618694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A9368AB-33FB-4791-BA1D-FDFDD3067B94}" type="slidenum">
              <a:rPr lang="es-ES" smtClean="0"/>
              <a:t>38</a:t>
            </a:fld>
            <a:endParaRPr lang="es-ES"/>
          </a:p>
        </p:txBody>
      </p:sp>
    </p:spTree>
    <p:extLst>
      <p:ext uri="{BB962C8B-B14F-4D97-AF65-F5344CB8AC3E}">
        <p14:creationId xmlns:p14="http://schemas.microsoft.com/office/powerpoint/2010/main" val="194762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A9368AB-33FB-4791-BA1D-FDFDD3067B94}" type="slidenum">
              <a:rPr lang="es-ES" smtClean="0"/>
              <a:t>50</a:t>
            </a:fld>
            <a:endParaRPr lang="es-ES"/>
          </a:p>
        </p:txBody>
      </p:sp>
    </p:spTree>
    <p:extLst>
      <p:ext uri="{BB962C8B-B14F-4D97-AF65-F5344CB8AC3E}">
        <p14:creationId xmlns:p14="http://schemas.microsoft.com/office/powerpoint/2010/main" val="413873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A9368AB-33FB-4791-BA1D-FDFDD3067B94}" type="slidenum">
              <a:rPr lang="es-ES" smtClean="0"/>
              <a:t>54</a:t>
            </a:fld>
            <a:endParaRPr lang="es-ES"/>
          </a:p>
        </p:txBody>
      </p:sp>
    </p:spTree>
    <p:extLst>
      <p:ext uri="{BB962C8B-B14F-4D97-AF65-F5344CB8AC3E}">
        <p14:creationId xmlns:p14="http://schemas.microsoft.com/office/powerpoint/2010/main" val="2248305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1056" name="CorelDRAW" r:id="rId3" imgW="9168480" imgH="5375520" progId="">
                  <p:embed/>
                </p:oleObj>
              </mc:Choice>
              <mc:Fallback>
                <p:oleObj name="CorelDRAW" r:id="rId3" imgW="9168480" imgH="5375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fld id="{AB2C5BEE-AFBF-40F3-9D97-84A5CD9DDBA3}" type="datetimeFigureOut">
              <a:rPr lang="es-ES" smtClean="0"/>
              <a:t>07/01/2021</a:t>
            </a:fld>
            <a:endParaRPr lang="es-ES"/>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S"/>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fld id="{FDA89494-E5DE-4DED-AF4B-9FC87BC6AC61}" type="slidenum">
              <a:rPr lang="es-ES" smtClean="0"/>
              <a:t>‹Nº›</a:t>
            </a:fld>
            <a:endParaRPr lang="es-ES"/>
          </a:p>
        </p:txBody>
      </p:sp>
      <p:pic>
        <p:nvPicPr>
          <p:cNvPr id="9" name="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345874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486828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dirty="0"/>
          </a:p>
        </p:txBody>
      </p:sp>
    </p:spTree>
    <p:extLst>
      <p:ext uri="{BB962C8B-B14F-4D97-AF65-F5344CB8AC3E}">
        <p14:creationId xmlns:p14="http://schemas.microsoft.com/office/powerpoint/2010/main" val="3004124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B2C5BEE-AFBF-40F3-9D97-84A5CD9DDBA3}" type="datetimeFigureOut">
              <a:rPr lang="es-ES" smtClean="0"/>
              <a:t>07/01/2021</a:t>
            </a:fld>
            <a:endParaRPr lang="es-ES"/>
          </a:p>
        </p:txBody>
      </p:sp>
      <p:sp>
        <p:nvSpPr>
          <p:cNvPr id="3" name="2 Marcador de número de diapositiva"/>
          <p:cNvSpPr>
            <a:spLocks noGrp="1"/>
          </p:cNvSpPr>
          <p:nvPr>
            <p:ph type="sldNum" sz="quarter" idx="11"/>
          </p:nvPr>
        </p:nvSpPr>
        <p:spPr/>
        <p:txBody>
          <a:bodyPr/>
          <a:lstStyle/>
          <a:p>
            <a:fld id="{FDA89494-E5DE-4DED-AF4B-9FC87BC6AC61}" type="slidenum">
              <a:rPr lang="es-ES" smtClean="0"/>
              <a:t>‹Nº›</a:t>
            </a:fld>
            <a:endParaRPr lang="es-ES"/>
          </a:p>
        </p:txBody>
      </p:sp>
      <p:sp>
        <p:nvSpPr>
          <p:cNvPr id="4" name="3 Marcador de pie de página"/>
          <p:cNvSpPr>
            <a:spLocks noGrp="1"/>
          </p:cNvSpPr>
          <p:nvPr>
            <p:ph type="ftr" sz="quarter" idx="12"/>
          </p:nvPr>
        </p:nvSpPr>
        <p:spPr/>
        <p:txBody>
          <a:bodyPr/>
          <a:lstStyle/>
          <a:p>
            <a:endParaRPr lang="es-ES"/>
          </a:p>
        </p:txBody>
      </p:sp>
    </p:spTree>
    <p:extLst>
      <p:ext uri="{BB962C8B-B14F-4D97-AF65-F5344CB8AC3E}">
        <p14:creationId xmlns:p14="http://schemas.microsoft.com/office/powerpoint/2010/main" val="709520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제목 및 내용">
    <p:spTree>
      <p:nvGrpSpPr>
        <p:cNvPr id="1" name=""/>
        <p:cNvGrpSpPr/>
        <p:nvPr/>
      </p:nvGrpSpPr>
      <p:grpSpPr>
        <a:xfrm>
          <a:off x="0" y="0"/>
          <a:ext cx="0" cy="0"/>
          <a:chOff x="0" y="0"/>
          <a:chExt cx="0" cy="0"/>
        </a:xfrm>
      </p:grpSpPr>
      <p:cxnSp>
        <p:nvCxnSpPr>
          <p:cNvPr id="3" name="직선 연결선 2"/>
          <p:cNvCxnSpPr/>
          <p:nvPr/>
        </p:nvCxnSpPr>
        <p:spPr>
          <a:xfrm>
            <a:off x="695739" y="476671"/>
            <a:ext cx="10800523" cy="0"/>
          </a:xfrm>
          <a:prstGeom prst="line">
            <a:avLst/>
          </a:prstGeom>
          <a:ln w="19050">
            <a:solidFill>
              <a:schemeClr val="tx2">
                <a:lumMod val="60000"/>
                <a:lumOff val="40000"/>
              </a:schemeClr>
            </a:solidFill>
          </a:ln>
        </p:spPr>
        <p:style>
          <a:lnRef idx="1">
            <a:schemeClr val="dk1"/>
          </a:lnRef>
          <a:fillRef idx="0">
            <a:schemeClr val="dk1"/>
          </a:fillRef>
          <a:effectRef idx="0">
            <a:schemeClr val="dk1"/>
          </a:effectRef>
          <a:fontRef idx="minor">
            <a:schemeClr val="tx1"/>
          </a:fontRef>
        </p:style>
      </p:cxnSp>
      <p:sp>
        <p:nvSpPr>
          <p:cNvPr id="21" name="슬라이드 번호 개체 틀 5"/>
          <p:cNvSpPr>
            <a:spLocks noGrp="1"/>
          </p:cNvSpPr>
          <p:nvPr>
            <p:ph type="sldNum" sz="quarter" idx="4"/>
          </p:nvPr>
        </p:nvSpPr>
        <p:spPr>
          <a:xfrm>
            <a:off x="5777723" y="6525345"/>
            <a:ext cx="636555"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FDA89494-E5DE-4DED-AF4B-9FC87BC6AC61}" type="slidenum">
              <a:rPr lang="es-ES" smtClean="0"/>
              <a:t>‹Nº›</a:t>
            </a:fld>
            <a:endParaRPr lang="es-ES"/>
          </a:p>
        </p:txBody>
      </p:sp>
      <p:sp>
        <p:nvSpPr>
          <p:cNvPr id="13" name="제목 3"/>
          <p:cNvSpPr>
            <a:spLocks noGrp="1"/>
          </p:cNvSpPr>
          <p:nvPr>
            <p:ph type="title"/>
          </p:nvPr>
        </p:nvSpPr>
        <p:spPr>
          <a:xfrm>
            <a:off x="609600" y="274638"/>
            <a:ext cx="2702091" cy="418058"/>
          </a:xfrm>
          <a:prstGeom prst="rect">
            <a:avLst/>
          </a:prstGeom>
          <a:solidFill>
            <a:schemeClr val="bg1"/>
          </a:solidFill>
        </p:spPr>
        <p:txBody>
          <a:bodyPr/>
          <a:lstStyle>
            <a:lvl1pPr algn="l">
              <a:defRPr sz="2000" b="0">
                <a:solidFill>
                  <a:schemeClr val="tx2">
                    <a:lumMod val="60000"/>
                    <a:lumOff val="40000"/>
                  </a:schemeClr>
                </a:solidFill>
                <a:latin typeface="Tahoma" pitchFamily="34" charset="0"/>
                <a:cs typeface="Tahoma" pitchFamily="34" charset="0"/>
              </a:defRPr>
            </a:lvl1pPr>
          </a:lstStyle>
          <a:p>
            <a:r>
              <a:rPr lang="es-ES" altLang="ko-KR" smtClean="0"/>
              <a:t>Haga clic para modificar el estilo de título del patrón</a:t>
            </a:r>
            <a:endParaRPr lang="ko-KR" altLang="en-US" dirty="0"/>
          </a:p>
        </p:txBody>
      </p:sp>
    </p:spTree>
    <p:extLst>
      <p:ext uri="{BB962C8B-B14F-4D97-AF65-F5344CB8AC3E}">
        <p14:creationId xmlns:p14="http://schemas.microsoft.com/office/powerpoint/2010/main" val="3324240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2080" name="CorelDRAW" r:id="rId3" imgW="9168480" imgH="5375520" progId="">
                  <p:embed/>
                </p:oleObj>
              </mc:Choice>
              <mc:Fallback>
                <p:oleObj name="CorelDRAW" r:id="rId3" imgW="9168480" imgH="5375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dirty="0"/>
              <a:t>FECHA ÚLTIMA REVISIÓN: </a:t>
            </a:r>
            <a:r>
              <a:rPr lang="es-EC" dirty="0"/>
              <a:t>09/10/13</a:t>
            </a: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2529180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3052875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273642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107355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029417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2969709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921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509459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278526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a:p>
        </p:txBody>
      </p:sp>
      <p:sp>
        <p:nvSpPr>
          <p:cNvPr id="1045"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800">
              <a:solidFill>
                <a:schemeClr val="tx1"/>
              </a:solidFill>
            </a:endParaRPr>
          </a:p>
        </p:txBody>
      </p:sp>
      <p:sp>
        <p:nvSpPr>
          <p:cNvPr id="1047" name="Line 23"/>
          <p:cNvSpPr>
            <a:spLocks noChangeShapeType="1"/>
          </p:cNvSpPr>
          <p:nvPr/>
        </p:nvSpPr>
        <p:spPr bwMode="auto">
          <a:xfrm rot="10800000" flipH="1">
            <a:off x="33868" y="6235700"/>
            <a:ext cx="8879417" cy="0"/>
          </a:xfrm>
          <a:prstGeom prst="line">
            <a:avLst/>
          </a:prstGeom>
          <a:noFill/>
          <a:ln w="38100">
            <a:solidFill>
              <a:srgbClr val="FF0000"/>
            </a:solidFill>
            <a:round/>
            <a:headEnd/>
            <a:tailEnd/>
          </a:ln>
          <a:effectLst/>
        </p:spPr>
        <p:txBody>
          <a:bodyPr/>
          <a:lstStyle/>
          <a:p>
            <a:pPr>
              <a:defRPr/>
            </a:pPr>
            <a:endParaRPr lang="es-ES" sz="800">
              <a:solidFill>
                <a:schemeClr val="tx1"/>
              </a:solidFill>
            </a:endParaRPr>
          </a:p>
        </p:txBody>
      </p:sp>
      <p:sp>
        <p:nvSpPr>
          <p:cNvPr id="1048" name="Line 24"/>
          <p:cNvSpPr>
            <a:spLocks noChangeShapeType="1"/>
          </p:cNvSpPr>
          <p:nvPr/>
        </p:nvSpPr>
        <p:spPr bwMode="auto">
          <a:xfrm rot="10800000" flipH="1">
            <a:off x="33868" y="6283325"/>
            <a:ext cx="8879417" cy="0"/>
          </a:xfrm>
          <a:prstGeom prst="line">
            <a:avLst/>
          </a:prstGeom>
          <a:noFill/>
          <a:ln w="38100">
            <a:solidFill>
              <a:srgbClr val="006600"/>
            </a:solidFill>
            <a:round/>
            <a:headEnd/>
            <a:tailEnd/>
          </a:ln>
          <a:effectLst/>
        </p:spPr>
        <p:txBody>
          <a:bodyPr/>
          <a:lstStyle/>
          <a:p>
            <a:pPr>
              <a:defRPr/>
            </a:pPr>
            <a:endParaRPr lang="es-ES" sz="800">
              <a:solidFill>
                <a:schemeClr val="tx1"/>
              </a:solidFill>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fld id="{AB2C5BEE-AFBF-40F3-9D97-84A5CD9DDBA3}" type="datetimeFigureOut">
              <a:rPr lang="es-ES" smtClean="0"/>
              <a:t>07/01/2021</a:t>
            </a:fld>
            <a:endParaRPr lang="es-ES"/>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S"/>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fld id="{FDA89494-E5DE-4DED-AF4B-9FC87BC6AC61}" type="slidenum">
              <a:rPr lang="es-ES" smtClean="0"/>
              <a:t>‹Nº›</a:t>
            </a:fld>
            <a:endParaRPr lang="es-ES"/>
          </a:p>
        </p:txBody>
      </p:sp>
      <p:pic>
        <p:nvPicPr>
          <p:cNvPr id="11" name="10 Image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27457174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p:cNvSpPr txBox="1"/>
          <p:nvPr/>
        </p:nvSpPr>
        <p:spPr>
          <a:xfrm>
            <a:off x="2961419" y="2562291"/>
            <a:ext cx="7427960" cy="1075556"/>
          </a:xfrm>
          <a:prstGeom prst="rect">
            <a:avLst/>
          </a:prstGeom>
          <a:noFill/>
        </p:spPr>
        <p:txBody>
          <a:bodyPr wrap="square" lIns="91440" tIns="45720" rIns="91440" bIns="45720" anchor="t"/>
          <a:lstStyle/>
          <a:p>
            <a:pPr algn="ctr"/>
            <a:r>
              <a:rPr lang="es-ES" b="1" dirty="0" smtClean="0">
                <a:latin typeface="Arial" panose="020B0604020202020204" pitchFamily="34" charset="0"/>
                <a:cs typeface="Arial" panose="020B0604020202020204" pitchFamily="34" charset="0"/>
              </a:rPr>
              <a:t>DESARROLLO DE INTERFAZ GRÁFICA DE USUARIO (GUI) PARA DISEÑAR Y SIMULAR ANTENAS A TRAVÉS DE UNA APLICACIÓN WEB IMPLEMENTADO CON EL USO DE CLOUD COMPUTING.</a:t>
            </a:r>
            <a:endParaRPr lang="es-EC" b="1" dirty="0">
              <a:latin typeface="Arial" panose="020B0604020202020204" pitchFamily="34" charset="0"/>
              <a:cs typeface="Arial" panose="020B0604020202020204" pitchFamily="34" charset="0"/>
            </a:endParaRPr>
          </a:p>
        </p:txBody>
      </p:sp>
      <p:sp>
        <p:nvSpPr>
          <p:cNvPr id="9" name="Rect 7"/>
          <p:cNvSpPr>
            <a:spLocks noGrp="1" noChangeArrowheads="1"/>
          </p:cNvSpPr>
          <p:nvPr/>
        </p:nvSpPr>
        <p:spPr>
          <a:xfrm>
            <a:off x="3997426" y="4051352"/>
            <a:ext cx="5355946" cy="339837"/>
          </a:xfrm>
          <a:prstGeom prst="rect">
            <a:avLst/>
          </a:prstGeom>
          <a:ln w="0" cap="flat" cmpd="sng">
            <a:noFill/>
            <a:prstDash/>
            <a:miter lim="800000"/>
          </a:ln>
        </p:spPr>
        <p:txBody>
          <a:bodyPr wrap="square" lIns="89535" tIns="46355" rIns="89535" bIns="46355" anchor="t">
            <a:spAutoFit/>
          </a:bodyPr>
          <a:lstStyle/>
          <a:p>
            <a:pPr algn="ctr">
              <a:spcAft>
                <a:spcPts val="0"/>
              </a:spcAft>
            </a:pPr>
            <a:r>
              <a:rPr lang="es-EC"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AUTOR: 	VILLACÍS DE LA CUEVA ARIEL EDUARDO</a:t>
            </a:r>
            <a:endParaRPr lang="es-EC"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0" name="TextBox 5"/>
          <p:cNvSpPr txBox="1"/>
          <p:nvPr/>
        </p:nvSpPr>
        <p:spPr>
          <a:xfrm>
            <a:off x="7680176" y="5301209"/>
            <a:ext cx="3150096" cy="327397"/>
          </a:xfrm>
          <a:prstGeom prst="rect">
            <a:avLst/>
          </a:prstGeom>
          <a:noFill/>
        </p:spPr>
        <p:txBody>
          <a:bodyPr wrap="square" lIns="91440" tIns="45720" rIns="91440" bIns="45720" anchor="t">
            <a:spAutoFit/>
          </a:bodyPr>
          <a:lstStyle/>
          <a:p>
            <a:pPr algn="ctr">
              <a:lnSpc>
                <a:spcPct val="102000"/>
              </a:lnSpc>
            </a:pPr>
            <a:r>
              <a:rPr lang="en-US" altLang="ko-KR" sz="1600" dirty="0" smtClean="0">
                <a:latin typeface="Arial" panose="020B0604020202020204" pitchFamily="34" charset="0"/>
                <a:cs typeface="Arial" panose="020B0604020202020204" pitchFamily="34" charset="0"/>
              </a:rPr>
              <a:t>ENERO 2021</a:t>
            </a:r>
            <a:endParaRPr lang="ko-KR" altLang="en-US" sz="1600" dirty="0">
              <a:latin typeface="Arial" panose="020B0604020202020204" pitchFamily="34" charset="0"/>
              <a:cs typeface="Arial" panose="020B0604020202020204" pitchFamily="34" charset="0"/>
            </a:endParaRPr>
          </a:p>
        </p:txBody>
      </p:sp>
      <p:sp>
        <p:nvSpPr>
          <p:cNvPr id="2" name="Rectángulo 1">
            <a:extLst>
              <a:ext uri="{FF2B5EF4-FFF2-40B4-BE49-F238E27FC236}">
                <a16:creationId xmlns="" xmlns:a16="http://schemas.microsoft.com/office/drawing/2014/main" id="{8AC7958A-D1B5-49D5-B348-A4E567106087}"/>
              </a:ext>
            </a:extLst>
          </p:cNvPr>
          <p:cNvSpPr/>
          <p:nvPr/>
        </p:nvSpPr>
        <p:spPr>
          <a:xfrm>
            <a:off x="1687132" y="1133123"/>
            <a:ext cx="10504868" cy="1015663"/>
          </a:xfrm>
          <a:prstGeom prst="rect">
            <a:avLst/>
          </a:prstGeom>
        </p:spPr>
        <p:txBody>
          <a:bodyPr wrap="square">
            <a:spAutoFit/>
          </a:bodyPr>
          <a:lstStyle/>
          <a:p>
            <a:pPr algn="ctr">
              <a:lnSpc>
                <a:spcPct val="150000"/>
              </a:lnSpc>
            </a:pPr>
            <a:r>
              <a:rPr lang="es-ES" sz="2000" dirty="0" smtClean="0">
                <a:latin typeface="Arial" panose="020B0604020202020204" pitchFamily="34" charset="0"/>
                <a:cs typeface="Arial" panose="020B0604020202020204" pitchFamily="34" charset="0"/>
              </a:rPr>
              <a:t>DEPARTAMENTO DE ELÉCTRICA, ELECTRÓNICA Y TELECOMUNICACIONES  </a:t>
            </a:r>
            <a:endParaRPr lang="es-EC" sz="2000" dirty="0" smtClean="0">
              <a:latin typeface="Arial" panose="020B0604020202020204" pitchFamily="34" charset="0"/>
              <a:cs typeface="Arial" panose="020B0604020202020204" pitchFamily="34" charset="0"/>
            </a:endParaRPr>
          </a:p>
          <a:p>
            <a:pPr algn="ctr">
              <a:lnSpc>
                <a:spcPct val="150000"/>
              </a:lnSpc>
            </a:pPr>
            <a:r>
              <a:rPr lang="es-ES" sz="2000" dirty="0" smtClean="0">
                <a:latin typeface="Arial" panose="020B0604020202020204" pitchFamily="34" charset="0"/>
                <a:cs typeface="Arial" panose="020B0604020202020204" pitchFamily="34" charset="0"/>
              </a:rPr>
              <a:t>CARRERA DE INGENIERÍA EN ELECTRÓNICA Y TELECOMUNICACIONES</a:t>
            </a:r>
          </a:p>
        </p:txBody>
      </p:sp>
      <p:sp>
        <p:nvSpPr>
          <p:cNvPr id="11" name="Rectángulo 10"/>
          <p:cNvSpPr/>
          <p:nvPr/>
        </p:nvSpPr>
        <p:spPr>
          <a:xfrm>
            <a:off x="3620619" y="4676922"/>
            <a:ext cx="6109561" cy="338554"/>
          </a:xfrm>
          <a:prstGeom prst="rect">
            <a:avLst/>
          </a:prstGeom>
        </p:spPr>
        <p:txBody>
          <a:bodyPr wrap="square">
            <a:spAutoFit/>
          </a:bodyPr>
          <a:lstStyle/>
          <a:p>
            <a:pPr algn="ctr">
              <a:spcAft>
                <a:spcPts val="0"/>
              </a:spcAft>
            </a:pPr>
            <a:r>
              <a:rPr lang="es-EC"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DIRECTOR</a:t>
            </a:r>
            <a:r>
              <a:rPr lang="es-EC" sz="1600" dirty="0">
                <a:solidFill>
                  <a:srgbClr val="000000"/>
                </a:solidFill>
                <a:latin typeface="Arial" panose="020B0604020202020204" pitchFamily="34" charset="0"/>
                <a:ea typeface="Calibri" panose="020F0502020204030204" pitchFamily="34" charset="0"/>
                <a:cs typeface="Arial" panose="020B0604020202020204" pitchFamily="34" charset="0"/>
              </a:rPr>
              <a:t>: ING. </a:t>
            </a:r>
            <a:r>
              <a:rPr lang="es-EC" sz="1600" dirty="0" smtClean="0">
                <a:solidFill>
                  <a:srgbClr val="000000"/>
                </a:solidFill>
                <a:latin typeface="Arial" panose="020B0604020202020204" pitchFamily="34" charset="0"/>
                <a:ea typeface="Calibri" panose="020F0502020204030204" pitchFamily="34" charset="0"/>
                <a:cs typeface="Arial" panose="020B0604020202020204" pitchFamily="34" charset="0"/>
              </a:rPr>
              <a:t>DUQUE CAJAS , MANUEL DARÍO</a:t>
            </a:r>
            <a:endParaRPr lang="es-EC" sz="16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961698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Marcador de contenido 1"/>
              <p:cNvGraphicFramePr>
                <a:graphicFrameLocks noGrp="1"/>
              </p:cNvGraphicFramePr>
              <p:nvPr>
                <p:ph idx="1"/>
                <p:extLst>
                  <p:ext uri="{D42A27DB-BD31-4B8C-83A1-F6EECF244321}">
                    <p14:modId xmlns:p14="http://schemas.microsoft.com/office/powerpoint/2010/main" val="2964500704"/>
                  </p:ext>
                </p:extLst>
              </p:nvPr>
            </p:nvGraphicFramePr>
            <p:xfrm>
              <a:off x="837127" y="1565504"/>
              <a:ext cx="9942490" cy="4262563"/>
            </p:xfrm>
            <a:graphic>
              <a:graphicData uri="http://schemas.openxmlformats.org/drawingml/2006/table">
                <a:tbl>
                  <a:tblPr firstRow="1" firstCol="1" bandRow="1">
                    <a:tableStyleId>{B301B821-A1FF-4177-AEE7-76D212191A09}</a:tableStyleId>
                  </a:tblPr>
                  <a:tblGrid>
                    <a:gridCol w="1666695"/>
                    <a:gridCol w="2581587"/>
                    <a:gridCol w="2547775"/>
                    <a:gridCol w="3146433"/>
                  </a:tblGrid>
                  <a:tr h="714687">
                    <a:tc>
                      <a:txBody>
                        <a:bodyPr/>
                        <a:lstStyle/>
                        <a:p>
                          <a:pPr algn="ctr">
                            <a:spcAft>
                              <a:spcPts val="0"/>
                            </a:spcAft>
                          </a:pPr>
                          <a:r>
                            <a:rPr lang="es-ES" sz="1800" baseline="0" dirty="0">
                              <a:solidFill>
                                <a:schemeClr val="tx1"/>
                              </a:solidFill>
                              <a:effectLst/>
                              <a:latin typeface="Arial" panose="020B0604020202020204" pitchFamily="34" charset="0"/>
                              <a:cs typeface="Arial" panose="020B0604020202020204" pitchFamily="34" charset="0"/>
                            </a:rPr>
                            <a:t>Banda</a:t>
                          </a:r>
                          <a:endParaRPr lang="es-ES" sz="1800" b="0" i="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5966" marR="55966" marT="0" marB="0"/>
                    </a:tc>
                    <a:tc>
                      <a:txBody>
                        <a:bodyPr/>
                        <a:lstStyle/>
                        <a:p>
                          <a:pPr algn="ctr">
                            <a:spcAft>
                              <a:spcPts val="0"/>
                            </a:spcAft>
                          </a:pPr>
                          <a:r>
                            <a:rPr lang="es-ES" sz="1800" baseline="0" dirty="0">
                              <a:solidFill>
                                <a:schemeClr val="tx1"/>
                              </a:solidFill>
                              <a:effectLst/>
                              <a:latin typeface="Arial" panose="020B0604020202020204" pitchFamily="34" charset="0"/>
                              <a:cs typeface="Arial" panose="020B0604020202020204" pitchFamily="34" charset="0"/>
                            </a:rPr>
                            <a:t>Rango de Frecuencia</a:t>
                          </a:r>
                          <a:endParaRPr lang="es-ES" sz="1800" b="0" i="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5966" marR="55966" marT="0" marB="0"/>
                    </a:tc>
                    <a:tc>
                      <a:txBody>
                        <a:bodyPr/>
                        <a:lstStyle/>
                        <a:p>
                          <a:pPr algn="ctr">
                            <a:spcAft>
                              <a:spcPts val="0"/>
                            </a:spcAft>
                          </a:pPr>
                          <a14:m>
                            <m:oMathPara xmlns:m="http://schemas.openxmlformats.org/officeDocument/2006/math">
                              <m:oMathParaPr>
                                <m:jc m:val="centerGroup"/>
                              </m:oMathParaPr>
                              <m:oMath xmlns:m="http://schemas.openxmlformats.org/officeDocument/2006/math">
                                <m:r>
                                  <m:rPr>
                                    <m:sty m:val="p"/>
                                  </m:rPr>
                                  <a:rPr lang="en-US" sz="1800" baseline="0" smtClean="0">
                                    <a:solidFill>
                                      <a:schemeClr val="tx1"/>
                                    </a:solidFill>
                                    <a:effectLst/>
                                    <a:latin typeface="Cambria Math" panose="02040503050406030204" pitchFamily="18" charset="0"/>
                                  </a:rPr>
                                  <m:t>λ</m:t>
                                </m:r>
                              </m:oMath>
                            </m:oMathPara>
                          </a14:m>
                          <a:endParaRPr lang="es-ES" sz="1800" baseline="0" dirty="0">
                            <a:solidFill>
                              <a:schemeClr val="tx1"/>
                            </a:solidFill>
                            <a:effectLst/>
                            <a:latin typeface="Arial" panose="020B0604020202020204" pitchFamily="34" charset="0"/>
                            <a:cs typeface="Arial" panose="020B0604020202020204" pitchFamily="34" charset="0"/>
                          </a:endParaRPr>
                        </a:p>
                        <a:p>
                          <a:pPr algn="ctr">
                            <a:spcAft>
                              <a:spcPts val="0"/>
                            </a:spcAft>
                          </a:pPr>
                          <a:r>
                            <a:rPr lang="es-ES" sz="1800" baseline="0" dirty="0">
                              <a:solidFill>
                                <a:schemeClr val="tx1"/>
                              </a:solidFill>
                              <a:effectLst/>
                              <a:latin typeface="Arial" panose="020B0604020202020204" pitchFamily="34" charset="0"/>
                              <a:cs typeface="Arial" panose="020B0604020202020204" pitchFamily="34" charset="0"/>
                            </a:rPr>
                            <a:t>(Longitud de Onda)</a:t>
                          </a:r>
                          <a:endParaRPr lang="es-ES" sz="1800" b="0" i="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5966" marR="55966" marT="0" marB="0"/>
                    </a:tc>
                    <a:tc>
                      <a:txBody>
                        <a:bodyPr/>
                        <a:lstStyle/>
                        <a:p>
                          <a:pPr algn="ctr">
                            <a:spcAft>
                              <a:spcPts val="0"/>
                            </a:spcAft>
                          </a:pPr>
                          <a:r>
                            <a:rPr lang="es-ES" sz="1800" baseline="0" dirty="0">
                              <a:solidFill>
                                <a:schemeClr val="tx1"/>
                              </a:solidFill>
                              <a:effectLst/>
                              <a:latin typeface="Arial" panose="020B0604020202020204" pitchFamily="34" charset="0"/>
                              <a:cs typeface="Arial" panose="020B0604020202020204" pitchFamily="34" charset="0"/>
                            </a:rPr>
                            <a:t>Denominación</a:t>
                          </a:r>
                          <a:endParaRPr lang="es-ES" sz="1800" b="0" i="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5966" marR="55966" marT="0" marB="0"/>
                    </a:tc>
                  </a:tr>
                  <a:tr h="452719">
                    <a:tc>
                      <a:txBody>
                        <a:bodyPr/>
                        <a:lstStyle/>
                        <a:p>
                          <a:pPr algn="ctr">
                            <a:spcAft>
                              <a:spcPts val="0"/>
                            </a:spcAft>
                          </a:pPr>
                          <a:r>
                            <a:rPr lang="es-ES" sz="1600" b="0" baseline="0" dirty="0">
                              <a:effectLst/>
                            </a:rPr>
                            <a:t>ELF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30 Hz a 300 Hz</a:t>
                          </a:r>
                          <a:endParaRPr lang="es-ES" sz="1600" b="0" i="0"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5966" marR="55966" marT="0" marB="0" anchor="ctr"/>
                    </a:tc>
                    <a:tc>
                      <a:txBody>
                        <a:bodyPr/>
                        <a:lstStyle/>
                        <a:p>
                          <a:pPr algn="ctr">
                            <a:spcAft>
                              <a:spcPts val="0"/>
                            </a:spcAft>
                          </a:pPr>
                          <a:r>
                            <a:rPr lang="es-ES" sz="1600" baseline="0">
                              <a:effectLst/>
                            </a:rPr>
                            <a:t>&gt; 100 km</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a:effectLst/>
                            </a:rPr>
                            <a:t>Extremely Low Frecuency</a:t>
                          </a:r>
                          <a:endParaRPr lang="es-ES" sz="1600" b="0" i="0" baseline="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5966" marR="55966" marT="0" marB="0" anchor="ctr"/>
                    </a:tc>
                  </a:tr>
                  <a:tr h="224397">
                    <a:tc>
                      <a:txBody>
                        <a:bodyPr/>
                        <a:lstStyle/>
                        <a:p>
                          <a:pPr algn="ctr">
                            <a:spcAft>
                              <a:spcPts val="0"/>
                            </a:spcAft>
                          </a:pPr>
                          <a:r>
                            <a:rPr lang="es-ES" sz="1600" b="0" baseline="0" dirty="0">
                              <a:effectLst/>
                            </a:rPr>
                            <a:t>VLF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3 kHz - 30 kHz</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100 – 10 km</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n-US" sz="1600" baseline="0">
                              <a:effectLst/>
                            </a:rPr>
                            <a:t>Very Low Frequency</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r>
                  <a:tr h="373874">
                    <a:tc>
                      <a:txBody>
                        <a:bodyPr/>
                        <a:lstStyle/>
                        <a:p>
                          <a:pPr algn="ctr">
                            <a:spcAft>
                              <a:spcPts val="0"/>
                            </a:spcAft>
                          </a:pPr>
                          <a:r>
                            <a:rPr lang="es-ES" sz="1600" b="0" baseline="0" dirty="0">
                              <a:effectLst/>
                            </a:rPr>
                            <a:t>LF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30 kHz – 300 kHz</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10 – 1 km</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n-US" sz="1600" baseline="0">
                              <a:effectLst/>
                            </a:rPr>
                            <a:t>Low Frequency</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r>
                  <a:tr h="366246">
                    <a:tc>
                      <a:txBody>
                        <a:bodyPr/>
                        <a:lstStyle/>
                        <a:p>
                          <a:pPr algn="ctr">
                            <a:spcAft>
                              <a:spcPts val="0"/>
                            </a:spcAft>
                          </a:pPr>
                          <a:r>
                            <a:rPr lang="es-ES" sz="1600" b="0" baseline="0" dirty="0">
                              <a:effectLst/>
                            </a:rPr>
                            <a:t>MF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300 KHz a 3 MHz</a:t>
                          </a:r>
                          <a:endParaRPr lang="es-ES" sz="1600" b="0" i="0"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1000 – 100 m</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n-US" sz="1600" baseline="0">
                              <a:effectLst/>
                            </a:rPr>
                            <a:t>Medium Frequency</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r>
                  <a:tr h="445937">
                    <a:tc>
                      <a:txBody>
                        <a:bodyPr/>
                        <a:lstStyle/>
                        <a:p>
                          <a:pPr algn="ctr">
                            <a:spcAft>
                              <a:spcPts val="0"/>
                            </a:spcAft>
                          </a:pPr>
                          <a:r>
                            <a:rPr lang="es-ES" sz="1600" b="0" baseline="0" dirty="0">
                              <a:effectLst/>
                            </a:rPr>
                            <a:t>HF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3 MHz – 30 MHz</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100 – 10 m</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n-US" sz="1600" baseline="0">
                              <a:effectLst/>
                            </a:rPr>
                            <a:t>High Frequency</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r>
                  <a:tr h="367093">
                    <a:tc>
                      <a:txBody>
                        <a:bodyPr/>
                        <a:lstStyle/>
                        <a:p>
                          <a:pPr algn="ctr">
                            <a:spcAft>
                              <a:spcPts val="0"/>
                            </a:spcAft>
                          </a:pPr>
                          <a:r>
                            <a:rPr lang="es-ES" sz="1600" b="0" baseline="0" dirty="0">
                              <a:effectLst/>
                            </a:rPr>
                            <a:t>VHF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a:effectLst/>
                            </a:rPr>
                            <a:t>30 MHz – 300 MHz</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10 – 1 m</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n-US" sz="1600" baseline="0">
                              <a:effectLst/>
                            </a:rPr>
                            <a:t>Very High Frequency</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r>
                  <a:tr h="348441">
                    <a:tc>
                      <a:txBody>
                        <a:bodyPr/>
                        <a:lstStyle/>
                        <a:p>
                          <a:pPr algn="ctr">
                            <a:spcAft>
                              <a:spcPts val="0"/>
                            </a:spcAft>
                          </a:pPr>
                          <a:r>
                            <a:rPr lang="es-ES" sz="1600" b="0" baseline="0" dirty="0">
                              <a:effectLst/>
                            </a:rPr>
                            <a:t>UHF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a:effectLst/>
                            </a:rPr>
                            <a:t>300 MHz a 3 GHz</a:t>
                          </a:r>
                          <a:endParaRPr lang="es-ES" sz="1600" b="0" i="0" baseline="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100 – 10 cm</a:t>
                          </a:r>
                          <a:endParaRPr lang="es-ES" sz="1600" b="0" i="0"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5966" marR="55966" marT="0" marB="0" anchor="ctr"/>
                    </a:tc>
                    <a:tc>
                      <a:txBody>
                        <a:bodyPr/>
                        <a:lstStyle/>
                        <a:p>
                          <a:pPr algn="ctr">
                            <a:spcAft>
                              <a:spcPts val="0"/>
                            </a:spcAft>
                          </a:pPr>
                          <a:r>
                            <a:rPr lang="en-US" sz="1600" baseline="0" dirty="0">
                              <a:effectLst/>
                            </a:rPr>
                            <a:t>Ultra High Frequency</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r>
                  <a:tr h="462046">
                    <a:tc>
                      <a:txBody>
                        <a:bodyPr/>
                        <a:lstStyle/>
                        <a:p>
                          <a:pPr algn="ctr">
                            <a:spcAft>
                              <a:spcPts val="0"/>
                            </a:spcAft>
                          </a:pPr>
                          <a:r>
                            <a:rPr lang="es-ES" sz="1600" b="0" baseline="0" dirty="0">
                              <a:effectLst/>
                            </a:rPr>
                            <a:t>SHF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a:effectLst/>
                            </a:rPr>
                            <a:t>3 – 30 GHz</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10 – 1 cm</a:t>
                          </a:r>
                          <a:endParaRPr lang="es-ES" sz="1600" b="0" i="0"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5966" marR="55966" marT="0" marB="0" anchor="ctr"/>
                    </a:tc>
                    <a:tc>
                      <a:txBody>
                        <a:bodyPr/>
                        <a:lstStyle/>
                        <a:p>
                          <a:pPr algn="ctr">
                            <a:spcAft>
                              <a:spcPts val="0"/>
                            </a:spcAft>
                          </a:pPr>
                          <a:r>
                            <a:rPr lang="en-US" sz="1600" baseline="0" dirty="0">
                              <a:effectLst/>
                            </a:rPr>
                            <a:t>Super High Frequency</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r>
                  <a:tr h="448792">
                    <a:tc>
                      <a:txBody>
                        <a:bodyPr/>
                        <a:lstStyle/>
                        <a:p>
                          <a:pPr algn="ctr">
                            <a:spcAft>
                              <a:spcPts val="0"/>
                            </a:spcAft>
                          </a:pPr>
                          <a:r>
                            <a:rPr lang="es-ES" sz="1600" b="0" baseline="0" dirty="0">
                              <a:effectLst/>
                            </a:rPr>
                            <a:t>EHF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a:effectLst/>
                            </a:rPr>
                            <a:t>30 – 300 GHz</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a:effectLst/>
                            </a:rPr>
                            <a:t>1 – 0,1 cm</a:t>
                          </a:r>
                        </a:p>
                        <a:p>
                          <a:pPr algn="ctr">
                            <a:spcAft>
                              <a:spcPts val="0"/>
                            </a:spcAft>
                          </a:pPr>
                          <a:r>
                            <a:rPr lang="en-US" sz="1600" baseline="0">
                              <a:effectLst/>
                            </a:rPr>
                            <a:t> </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n-US" sz="1600" baseline="0" dirty="0">
                              <a:effectLst/>
                            </a:rPr>
                            <a:t>Extremely High Frequency</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r>
                </a:tbl>
              </a:graphicData>
            </a:graphic>
          </p:graphicFrame>
        </mc:Choice>
        <mc:Fallback xmlns="">
          <p:graphicFrame>
            <p:nvGraphicFramePr>
              <p:cNvPr id="2" name="Marcador de contenido 1"/>
              <p:cNvGraphicFramePr>
                <a:graphicFrameLocks noGrp="1"/>
              </p:cNvGraphicFramePr>
              <p:nvPr>
                <p:ph idx="1"/>
                <p:extLst>
                  <p:ext uri="{D42A27DB-BD31-4B8C-83A1-F6EECF244321}">
                    <p14:modId xmlns:p14="http://schemas.microsoft.com/office/powerpoint/2010/main" val="2964500704"/>
                  </p:ext>
                </p:extLst>
              </p:nvPr>
            </p:nvGraphicFramePr>
            <p:xfrm>
              <a:off x="837127" y="1565504"/>
              <a:ext cx="9942490" cy="4262563"/>
            </p:xfrm>
            <a:graphic>
              <a:graphicData uri="http://schemas.openxmlformats.org/drawingml/2006/table">
                <a:tbl>
                  <a:tblPr firstRow="1" firstCol="1" bandRow="1">
                    <a:tableStyleId>{B301B821-A1FF-4177-AEE7-76D212191A09}</a:tableStyleId>
                  </a:tblPr>
                  <a:tblGrid>
                    <a:gridCol w="1666695"/>
                    <a:gridCol w="2581587"/>
                    <a:gridCol w="2547775"/>
                    <a:gridCol w="3146433"/>
                  </a:tblGrid>
                  <a:tr h="714687">
                    <a:tc>
                      <a:txBody>
                        <a:bodyPr/>
                        <a:lstStyle/>
                        <a:p>
                          <a:pPr algn="ctr">
                            <a:spcAft>
                              <a:spcPts val="0"/>
                            </a:spcAft>
                          </a:pPr>
                          <a:r>
                            <a:rPr lang="es-ES" sz="1800" baseline="0" dirty="0">
                              <a:solidFill>
                                <a:schemeClr val="tx1"/>
                              </a:solidFill>
                              <a:effectLst/>
                              <a:latin typeface="Arial" panose="020B0604020202020204" pitchFamily="34" charset="0"/>
                              <a:cs typeface="Arial" panose="020B0604020202020204" pitchFamily="34" charset="0"/>
                            </a:rPr>
                            <a:t>Banda</a:t>
                          </a:r>
                          <a:endParaRPr lang="es-ES" sz="1800" b="0" i="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5966" marR="55966" marT="0" marB="0"/>
                    </a:tc>
                    <a:tc>
                      <a:txBody>
                        <a:bodyPr/>
                        <a:lstStyle/>
                        <a:p>
                          <a:pPr algn="ctr">
                            <a:spcAft>
                              <a:spcPts val="0"/>
                            </a:spcAft>
                          </a:pPr>
                          <a:r>
                            <a:rPr lang="es-ES" sz="1800" baseline="0" dirty="0">
                              <a:solidFill>
                                <a:schemeClr val="tx1"/>
                              </a:solidFill>
                              <a:effectLst/>
                              <a:latin typeface="Arial" panose="020B0604020202020204" pitchFamily="34" charset="0"/>
                              <a:cs typeface="Arial" panose="020B0604020202020204" pitchFamily="34" charset="0"/>
                            </a:rPr>
                            <a:t>Rango de Frecuencia</a:t>
                          </a:r>
                          <a:endParaRPr lang="es-ES" sz="1800" b="0" i="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5966" marR="55966" marT="0" marB="0"/>
                    </a:tc>
                    <a:tc>
                      <a:txBody>
                        <a:bodyPr/>
                        <a:lstStyle/>
                        <a:p>
                          <a:endParaRPr lang="es-ES"/>
                        </a:p>
                      </a:txBody>
                      <a:tcPr marL="55966" marR="55966" marT="0" marB="0">
                        <a:blipFill rotWithShape="0">
                          <a:blip r:embed="rId2"/>
                          <a:stretch>
                            <a:fillRect l="-166587" t="-10169" r="-123628" b="-495763"/>
                          </a:stretch>
                        </a:blipFill>
                      </a:tcPr>
                    </a:tc>
                    <a:tc>
                      <a:txBody>
                        <a:bodyPr/>
                        <a:lstStyle/>
                        <a:p>
                          <a:pPr algn="ctr">
                            <a:spcAft>
                              <a:spcPts val="0"/>
                            </a:spcAft>
                          </a:pPr>
                          <a:r>
                            <a:rPr lang="es-ES" sz="1800" baseline="0" dirty="0">
                              <a:solidFill>
                                <a:schemeClr val="tx1"/>
                              </a:solidFill>
                              <a:effectLst/>
                              <a:latin typeface="Arial" panose="020B0604020202020204" pitchFamily="34" charset="0"/>
                              <a:cs typeface="Arial" panose="020B0604020202020204" pitchFamily="34" charset="0"/>
                            </a:rPr>
                            <a:t>Denominación</a:t>
                          </a:r>
                          <a:endParaRPr lang="es-ES" sz="1800" b="0" i="0" baseline="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5966" marR="55966" marT="0" marB="0"/>
                    </a:tc>
                  </a:tr>
                  <a:tr h="452719">
                    <a:tc>
                      <a:txBody>
                        <a:bodyPr/>
                        <a:lstStyle/>
                        <a:p>
                          <a:pPr algn="ctr">
                            <a:spcAft>
                              <a:spcPts val="0"/>
                            </a:spcAft>
                          </a:pPr>
                          <a:r>
                            <a:rPr lang="es-ES" sz="1600" b="0" baseline="0" dirty="0">
                              <a:effectLst/>
                            </a:rPr>
                            <a:t>ELF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30 Hz a 300 Hz</a:t>
                          </a:r>
                          <a:endParaRPr lang="es-ES" sz="1600" b="0" i="0"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5966" marR="55966" marT="0" marB="0" anchor="ctr"/>
                    </a:tc>
                    <a:tc>
                      <a:txBody>
                        <a:bodyPr/>
                        <a:lstStyle/>
                        <a:p>
                          <a:pPr algn="ctr">
                            <a:spcAft>
                              <a:spcPts val="0"/>
                            </a:spcAft>
                          </a:pPr>
                          <a:r>
                            <a:rPr lang="es-ES" sz="1600" baseline="0">
                              <a:effectLst/>
                            </a:rPr>
                            <a:t>&gt; 100 km</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a:effectLst/>
                            </a:rPr>
                            <a:t>Extremely Low Frecuency</a:t>
                          </a:r>
                          <a:endParaRPr lang="es-ES" sz="1600" b="0" i="0" baseline="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5966" marR="55966" marT="0" marB="0" anchor="ctr"/>
                    </a:tc>
                  </a:tr>
                  <a:tr h="243840">
                    <a:tc>
                      <a:txBody>
                        <a:bodyPr/>
                        <a:lstStyle/>
                        <a:p>
                          <a:pPr algn="ctr">
                            <a:spcAft>
                              <a:spcPts val="0"/>
                            </a:spcAft>
                          </a:pPr>
                          <a:r>
                            <a:rPr lang="es-ES" sz="1600" b="0" baseline="0" dirty="0">
                              <a:effectLst/>
                            </a:rPr>
                            <a:t>VLF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3 kHz - 30 kHz</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100 – 10 km</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n-US" sz="1600" baseline="0">
                              <a:effectLst/>
                            </a:rPr>
                            <a:t>Very Low Frequency</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r>
                  <a:tr h="373874">
                    <a:tc>
                      <a:txBody>
                        <a:bodyPr/>
                        <a:lstStyle/>
                        <a:p>
                          <a:pPr algn="ctr">
                            <a:spcAft>
                              <a:spcPts val="0"/>
                            </a:spcAft>
                          </a:pPr>
                          <a:r>
                            <a:rPr lang="es-ES" sz="1600" b="0" baseline="0" dirty="0">
                              <a:effectLst/>
                            </a:rPr>
                            <a:t>LF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30 kHz – 300 kHz</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10 – 1 km</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n-US" sz="1600" baseline="0">
                              <a:effectLst/>
                            </a:rPr>
                            <a:t>Low Frequency</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r>
                  <a:tr h="366246">
                    <a:tc>
                      <a:txBody>
                        <a:bodyPr/>
                        <a:lstStyle/>
                        <a:p>
                          <a:pPr algn="ctr">
                            <a:spcAft>
                              <a:spcPts val="0"/>
                            </a:spcAft>
                          </a:pPr>
                          <a:r>
                            <a:rPr lang="es-ES" sz="1600" b="0" baseline="0" dirty="0">
                              <a:effectLst/>
                            </a:rPr>
                            <a:t>MF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300 KHz a 3 MHz</a:t>
                          </a:r>
                          <a:endParaRPr lang="es-ES" sz="1600" b="0" i="0"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1000 – 100 m</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n-US" sz="1600" baseline="0">
                              <a:effectLst/>
                            </a:rPr>
                            <a:t>Medium Frequency</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r>
                  <a:tr h="445937">
                    <a:tc>
                      <a:txBody>
                        <a:bodyPr/>
                        <a:lstStyle/>
                        <a:p>
                          <a:pPr algn="ctr">
                            <a:spcAft>
                              <a:spcPts val="0"/>
                            </a:spcAft>
                          </a:pPr>
                          <a:r>
                            <a:rPr lang="es-ES" sz="1600" b="0" baseline="0" dirty="0">
                              <a:effectLst/>
                            </a:rPr>
                            <a:t>HF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3 MHz – 30 MHz</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100 – 10 m</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n-US" sz="1600" baseline="0">
                              <a:effectLst/>
                            </a:rPr>
                            <a:t>High Frequency</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r>
                  <a:tr h="367093">
                    <a:tc>
                      <a:txBody>
                        <a:bodyPr/>
                        <a:lstStyle/>
                        <a:p>
                          <a:pPr algn="ctr">
                            <a:spcAft>
                              <a:spcPts val="0"/>
                            </a:spcAft>
                          </a:pPr>
                          <a:r>
                            <a:rPr lang="es-ES" sz="1600" b="0" baseline="0" dirty="0">
                              <a:effectLst/>
                            </a:rPr>
                            <a:t>VHF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a:effectLst/>
                            </a:rPr>
                            <a:t>30 MHz – 300 MHz</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10 – 1 m</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n-US" sz="1600" baseline="0">
                              <a:effectLst/>
                            </a:rPr>
                            <a:t>Very High Frequency</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r>
                  <a:tr h="348441">
                    <a:tc>
                      <a:txBody>
                        <a:bodyPr/>
                        <a:lstStyle/>
                        <a:p>
                          <a:pPr algn="ctr">
                            <a:spcAft>
                              <a:spcPts val="0"/>
                            </a:spcAft>
                          </a:pPr>
                          <a:r>
                            <a:rPr lang="es-ES" sz="1600" b="0" baseline="0" dirty="0">
                              <a:effectLst/>
                            </a:rPr>
                            <a:t>UHF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a:effectLst/>
                            </a:rPr>
                            <a:t>300 MHz a 3 GHz</a:t>
                          </a:r>
                          <a:endParaRPr lang="es-ES" sz="1600" b="0" i="0" baseline="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100 – 10 cm</a:t>
                          </a:r>
                          <a:endParaRPr lang="es-ES" sz="1600" b="0" i="0"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5966" marR="55966" marT="0" marB="0" anchor="ctr"/>
                    </a:tc>
                    <a:tc>
                      <a:txBody>
                        <a:bodyPr/>
                        <a:lstStyle/>
                        <a:p>
                          <a:pPr algn="ctr">
                            <a:spcAft>
                              <a:spcPts val="0"/>
                            </a:spcAft>
                          </a:pPr>
                          <a:r>
                            <a:rPr lang="en-US" sz="1600" baseline="0" dirty="0">
                              <a:effectLst/>
                            </a:rPr>
                            <a:t>Ultra High Frequency</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r>
                  <a:tr h="462046">
                    <a:tc>
                      <a:txBody>
                        <a:bodyPr/>
                        <a:lstStyle/>
                        <a:p>
                          <a:pPr algn="ctr">
                            <a:spcAft>
                              <a:spcPts val="0"/>
                            </a:spcAft>
                          </a:pPr>
                          <a:r>
                            <a:rPr lang="es-ES" sz="1600" b="0" baseline="0" dirty="0">
                              <a:effectLst/>
                            </a:rPr>
                            <a:t>SHF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a:effectLst/>
                            </a:rPr>
                            <a:t>3 – 30 GHz</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dirty="0">
                              <a:effectLst/>
                            </a:rPr>
                            <a:t>10 – 1 cm</a:t>
                          </a:r>
                          <a:endParaRPr lang="es-ES" sz="1600" b="0" i="0" baseline="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55966" marR="55966" marT="0" marB="0" anchor="ctr"/>
                    </a:tc>
                    <a:tc>
                      <a:txBody>
                        <a:bodyPr/>
                        <a:lstStyle/>
                        <a:p>
                          <a:pPr algn="ctr">
                            <a:spcAft>
                              <a:spcPts val="0"/>
                            </a:spcAft>
                          </a:pPr>
                          <a:r>
                            <a:rPr lang="en-US" sz="1600" baseline="0" dirty="0">
                              <a:effectLst/>
                            </a:rPr>
                            <a:t>Super High Frequency</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r>
                  <a:tr h="487680">
                    <a:tc>
                      <a:txBody>
                        <a:bodyPr/>
                        <a:lstStyle/>
                        <a:p>
                          <a:pPr algn="ctr">
                            <a:spcAft>
                              <a:spcPts val="0"/>
                            </a:spcAft>
                          </a:pPr>
                          <a:r>
                            <a:rPr lang="es-ES" sz="1600" b="0" baseline="0" dirty="0">
                              <a:effectLst/>
                            </a:rPr>
                            <a:t>EHF</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a:effectLst/>
                            </a:rPr>
                            <a:t>30 – 300 GHz</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s-ES" sz="1600" baseline="0">
                              <a:effectLst/>
                            </a:rPr>
                            <a:t>1 – 0,1 cm</a:t>
                          </a:r>
                        </a:p>
                        <a:p>
                          <a:pPr algn="ctr">
                            <a:spcAft>
                              <a:spcPts val="0"/>
                            </a:spcAft>
                          </a:pPr>
                          <a:r>
                            <a:rPr lang="en-US" sz="1600" baseline="0">
                              <a:effectLst/>
                            </a:rPr>
                            <a:t> </a:t>
                          </a:r>
                          <a:endParaRPr lang="es-ES" sz="1600" b="0" i="0" baseline="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c>
                      <a:txBody>
                        <a:bodyPr/>
                        <a:lstStyle/>
                        <a:p>
                          <a:pPr algn="ctr">
                            <a:spcAft>
                              <a:spcPts val="0"/>
                            </a:spcAft>
                          </a:pPr>
                          <a:r>
                            <a:rPr lang="en-US" sz="1600" baseline="0" dirty="0">
                              <a:effectLst/>
                            </a:rPr>
                            <a:t>Extremely High Frequency</a:t>
                          </a:r>
                          <a:endParaRPr lang="es-ES" sz="1600" b="0" i="0" baseline="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5966" marR="55966" marT="0" marB="0" anchor="ctr"/>
                    </a:tc>
                  </a:tr>
                </a:tbl>
              </a:graphicData>
            </a:graphic>
          </p:graphicFrame>
        </mc:Fallback>
      </mc:AlternateContent>
      <p:sp>
        <p:nvSpPr>
          <p:cNvPr id="6" name="Rectángulo 5"/>
          <p:cNvSpPr/>
          <p:nvPr/>
        </p:nvSpPr>
        <p:spPr>
          <a:xfrm>
            <a:off x="1703512" y="980729"/>
            <a:ext cx="7782900"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ESPECTRO ELECTROMAGNÉTICO</a:t>
            </a:r>
            <a:endParaRPr lang="es-EC" sz="3200" b="1" dirty="0">
              <a:latin typeface="Arial" panose="020B0604020202020204" pitchFamily="34" charset="0"/>
              <a:cs typeface="Arial" panose="020B0604020202020204" pitchFamily="34" charset="0"/>
            </a:endParaRPr>
          </a:p>
        </p:txBody>
      </p:sp>
      <p:sp>
        <p:nvSpPr>
          <p:cNvPr id="4" name="CuadroTexto 3"/>
          <p:cNvSpPr txBox="1"/>
          <p:nvPr/>
        </p:nvSpPr>
        <p:spPr>
          <a:xfrm>
            <a:off x="283334" y="6337417"/>
            <a:ext cx="682581" cy="400110"/>
          </a:xfrm>
          <a:prstGeom prst="rect">
            <a:avLst/>
          </a:prstGeom>
          <a:noFill/>
        </p:spPr>
        <p:txBody>
          <a:bodyPr wrap="square" rtlCol="0">
            <a:spAutoFit/>
          </a:bodyPr>
          <a:lstStyle/>
          <a:p>
            <a:r>
              <a:rPr lang="es-EC" sz="2000" dirty="0" smtClean="0"/>
              <a:t>9</a:t>
            </a:r>
            <a:endParaRPr lang="es-ES" dirty="0"/>
          </a:p>
        </p:txBody>
      </p:sp>
    </p:spTree>
    <p:extLst>
      <p:ext uri="{BB962C8B-B14F-4D97-AF65-F5344CB8AC3E}">
        <p14:creationId xmlns:p14="http://schemas.microsoft.com/office/powerpoint/2010/main" val="9716795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8270982"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CARACTERÍSTICAS DE LAS ANTENAS</a:t>
            </a:r>
            <a:endParaRPr lang="es-EC" sz="3200" b="1"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428893" y="1880285"/>
            <a:ext cx="6055082" cy="3561813"/>
          </a:xfrm>
          <a:prstGeom prst="rect">
            <a:avLst/>
          </a:prstGeom>
        </p:spPr>
      </p:pic>
      <p:pic>
        <p:nvPicPr>
          <p:cNvPr id="7" name="Imagen 6"/>
          <p:cNvPicPr>
            <a:picLocks noChangeAspect="1"/>
          </p:cNvPicPr>
          <p:nvPr/>
        </p:nvPicPr>
        <p:blipFill>
          <a:blip r:embed="rId3"/>
          <a:stretch>
            <a:fillRect/>
          </a:stretch>
        </p:blipFill>
        <p:spPr>
          <a:xfrm>
            <a:off x="6670413" y="1880285"/>
            <a:ext cx="2446828" cy="1690726"/>
          </a:xfrm>
          <a:prstGeom prst="rect">
            <a:avLst/>
          </a:prstGeom>
        </p:spPr>
      </p:pic>
      <p:pic>
        <p:nvPicPr>
          <p:cNvPr id="8" name="Imagen 7"/>
          <p:cNvPicPr>
            <a:picLocks noChangeAspect="1"/>
          </p:cNvPicPr>
          <p:nvPr/>
        </p:nvPicPr>
        <p:blipFill>
          <a:blip r:embed="rId4"/>
          <a:stretch>
            <a:fillRect/>
          </a:stretch>
        </p:blipFill>
        <p:spPr>
          <a:xfrm>
            <a:off x="7531628" y="3870669"/>
            <a:ext cx="3800000" cy="1571429"/>
          </a:xfrm>
          <a:prstGeom prst="rect">
            <a:avLst/>
          </a:prstGeom>
        </p:spPr>
      </p:pic>
      <p:pic>
        <p:nvPicPr>
          <p:cNvPr id="9" name="Imagen 8"/>
          <p:cNvPicPr>
            <a:picLocks noChangeAspect="1"/>
          </p:cNvPicPr>
          <p:nvPr/>
        </p:nvPicPr>
        <p:blipFill>
          <a:blip r:embed="rId5"/>
          <a:stretch>
            <a:fillRect/>
          </a:stretch>
        </p:blipFill>
        <p:spPr>
          <a:xfrm>
            <a:off x="9636360" y="2010448"/>
            <a:ext cx="1933333" cy="1371429"/>
          </a:xfrm>
          <a:prstGeom prst="rect">
            <a:avLst/>
          </a:prstGeom>
        </p:spPr>
      </p:pic>
      <p:sp>
        <p:nvSpPr>
          <p:cNvPr id="10" name="CuadroTexto 9"/>
          <p:cNvSpPr txBox="1"/>
          <p:nvPr/>
        </p:nvSpPr>
        <p:spPr>
          <a:xfrm>
            <a:off x="283334" y="6337417"/>
            <a:ext cx="682581" cy="400110"/>
          </a:xfrm>
          <a:prstGeom prst="rect">
            <a:avLst/>
          </a:prstGeom>
          <a:noFill/>
        </p:spPr>
        <p:txBody>
          <a:bodyPr wrap="square" rtlCol="0">
            <a:spAutoFit/>
          </a:bodyPr>
          <a:lstStyle/>
          <a:p>
            <a:r>
              <a:rPr lang="es-EC" sz="2000" dirty="0" smtClean="0"/>
              <a:t>10</a:t>
            </a:r>
            <a:endParaRPr lang="es-ES" dirty="0"/>
          </a:p>
        </p:txBody>
      </p:sp>
    </p:spTree>
    <p:extLst>
      <p:ext uri="{BB962C8B-B14F-4D97-AF65-F5344CB8AC3E}">
        <p14:creationId xmlns:p14="http://schemas.microsoft.com/office/powerpoint/2010/main" val="9788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4644990"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TIPOS DE ANTENAS</a:t>
            </a:r>
            <a:endParaRPr lang="es-EC" sz="320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2"/>
          <a:stretch>
            <a:fillRect/>
          </a:stretch>
        </p:blipFill>
        <p:spPr>
          <a:xfrm>
            <a:off x="708317" y="2071486"/>
            <a:ext cx="3317690" cy="3002790"/>
          </a:xfrm>
          <a:prstGeom prst="rect">
            <a:avLst/>
          </a:prstGeom>
        </p:spPr>
      </p:pic>
      <p:pic>
        <p:nvPicPr>
          <p:cNvPr id="9" name="Imagen 8"/>
          <p:cNvPicPr>
            <a:picLocks noChangeAspect="1"/>
          </p:cNvPicPr>
          <p:nvPr/>
        </p:nvPicPr>
        <p:blipFill>
          <a:blip r:embed="rId3"/>
          <a:stretch>
            <a:fillRect/>
          </a:stretch>
        </p:blipFill>
        <p:spPr>
          <a:xfrm>
            <a:off x="4458914" y="2071486"/>
            <a:ext cx="2913359" cy="3684881"/>
          </a:xfrm>
          <a:prstGeom prst="rect">
            <a:avLst/>
          </a:prstGeom>
        </p:spPr>
      </p:pic>
      <p:pic>
        <p:nvPicPr>
          <p:cNvPr id="10" name="Imagen 9"/>
          <p:cNvPicPr>
            <a:picLocks noChangeAspect="1"/>
          </p:cNvPicPr>
          <p:nvPr/>
        </p:nvPicPr>
        <p:blipFill>
          <a:blip r:embed="rId4"/>
          <a:stretch>
            <a:fillRect/>
          </a:stretch>
        </p:blipFill>
        <p:spPr>
          <a:xfrm>
            <a:off x="7676392" y="2071486"/>
            <a:ext cx="4145191" cy="2770970"/>
          </a:xfrm>
          <a:prstGeom prst="rect">
            <a:avLst/>
          </a:prstGeom>
        </p:spPr>
      </p:pic>
      <p:sp>
        <p:nvSpPr>
          <p:cNvPr id="7" name="CuadroTexto 6"/>
          <p:cNvSpPr txBox="1"/>
          <p:nvPr/>
        </p:nvSpPr>
        <p:spPr>
          <a:xfrm>
            <a:off x="283334" y="6337417"/>
            <a:ext cx="682581" cy="400110"/>
          </a:xfrm>
          <a:prstGeom prst="rect">
            <a:avLst/>
          </a:prstGeom>
          <a:noFill/>
        </p:spPr>
        <p:txBody>
          <a:bodyPr wrap="square" rtlCol="0">
            <a:spAutoFit/>
          </a:bodyPr>
          <a:lstStyle/>
          <a:p>
            <a:r>
              <a:rPr lang="es-EC" sz="2000" dirty="0" smtClean="0"/>
              <a:t>11</a:t>
            </a:r>
            <a:endParaRPr lang="es-ES" dirty="0"/>
          </a:p>
        </p:txBody>
      </p:sp>
    </p:spTree>
    <p:extLst>
      <p:ext uri="{BB962C8B-B14F-4D97-AF65-F5344CB8AC3E}">
        <p14:creationId xmlns:p14="http://schemas.microsoft.com/office/powerpoint/2010/main" val="330875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6446765"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SIMULADORES DE ANTENAS</a:t>
            </a:r>
            <a:endParaRPr lang="es-EC" sz="3200" b="1"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stretch>
            <a:fillRect/>
          </a:stretch>
        </p:blipFill>
        <p:spPr>
          <a:xfrm>
            <a:off x="7315199" y="1712115"/>
            <a:ext cx="2805925" cy="2358354"/>
          </a:xfrm>
          <a:prstGeom prst="rect">
            <a:avLst/>
          </a:prstGeom>
        </p:spPr>
      </p:pic>
      <p:pic>
        <p:nvPicPr>
          <p:cNvPr id="7" name="Imagen 6"/>
          <p:cNvPicPr/>
          <p:nvPr/>
        </p:nvPicPr>
        <p:blipFill>
          <a:blip r:embed="rId3">
            <a:extLst>
              <a:ext uri="{28A0092B-C50C-407E-A947-70E740481C1C}">
                <a14:useLocalDpi xmlns:a14="http://schemas.microsoft.com/office/drawing/2010/main" val="0"/>
              </a:ext>
            </a:extLst>
          </a:blip>
          <a:stretch>
            <a:fillRect/>
          </a:stretch>
        </p:blipFill>
        <p:spPr>
          <a:xfrm>
            <a:off x="1249264" y="1712115"/>
            <a:ext cx="4284345" cy="1294130"/>
          </a:xfrm>
          <a:prstGeom prst="rect">
            <a:avLst/>
          </a:prstGeom>
        </p:spPr>
      </p:pic>
      <p:pic>
        <p:nvPicPr>
          <p:cNvPr id="8" name="Imagen 7"/>
          <p:cNvPicPr/>
          <p:nvPr/>
        </p:nvPicPr>
        <p:blipFill>
          <a:blip r:embed="rId4">
            <a:extLst>
              <a:ext uri="{28A0092B-C50C-407E-A947-70E740481C1C}">
                <a14:useLocalDpi xmlns:a14="http://schemas.microsoft.com/office/drawing/2010/main" val="0"/>
              </a:ext>
            </a:extLst>
          </a:blip>
          <a:stretch>
            <a:fillRect/>
          </a:stretch>
        </p:blipFill>
        <p:spPr>
          <a:xfrm>
            <a:off x="2064120" y="3693397"/>
            <a:ext cx="3051443" cy="2004999"/>
          </a:xfrm>
          <a:prstGeom prst="rect">
            <a:avLst/>
          </a:prstGeom>
        </p:spPr>
      </p:pic>
      <p:pic>
        <p:nvPicPr>
          <p:cNvPr id="9" name="Imagen 8" descr="MatLab R2019b — Portal de la UEX - Bienvenido a la Universidad de ..."/>
          <p:cNvPicPr/>
          <p:nvPr/>
        </p:nvPicPr>
        <p:blipFill rotWithShape="1">
          <a:blip r:embed="rId5">
            <a:extLst>
              <a:ext uri="{28A0092B-C50C-407E-A947-70E740481C1C}">
                <a14:useLocalDpi xmlns:a14="http://schemas.microsoft.com/office/drawing/2010/main" val="0"/>
              </a:ext>
            </a:extLst>
          </a:blip>
          <a:srcRect r="6802"/>
          <a:stretch/>
        </p:blipFill>
        <p:spPr bwMode="auto">
          <a:xfrm>
            <a:off x="6718917" y="4443983"/>
            <a:ext cx="3766668" cy="1305157"/>
          </a:xfrm>
          <a:prstGeom prst="rect">
            <a:avLst/>
          </a:prstGeom>
          <a:noFill/>
          <a:ln>
            <a:noFill/>
          </a:ln>
          <a:extLst>
            <a:ext uri="{53640926-AAD7-44D8-BBD7-CCE9431645EC}">
              <a14:shadowObscured xmlns:a14="http://schemas.microsoft.com/office/drawing/2010/main"/>
            </a:ext>
          </a:extLst>
        </p:spPr>
      </p:pic>
      <p:sp>
        <p:nvSpPr>
          <p:cNvPr id="10" name="CuadroTexto 9"/>
          <p:cNvSpPr txBox="1"/>
          <p:nvPr/>
        </p:nvSpPr>
        <p:spPr>
          <a:xfrm>
            <a:off x="283334" y="6337417"/>
            <a:ext cx="682581" cy="400110"/>
          </a:xfrm>
          <a:prstGeom prst="rect">
            <a:avLst/>
          </a:prstGeom>
          <a:noFill/>
        </p:spPr>
        <p:txBody>
          <a:bodyPr wrap="square" rtlCol="0">
            <a:spAutoFit/>
          </a:bodyPr>
          <a:lstStyle/>
          <a:p>
            <a:r>
              <a:rPr lang="es-EC" sz="2000" dirty="0" smtClean="0"/>
              <a:t>12</a:t>
            </a:r>
            <a:endParaRPr lang="es-ES" dirty="0"/>
          </a:p>
        </p:txBody>
      </p:sp>
    </p:spTree>
    <p:extLst>
      <p:ext uri="{BB962C8B-B14F-4D97-AF65-F5344CB8AC3E}">
        <p14:creationId xmlns:p14="http://schemas.microsoft.com/office/powerpoint/2010/main" val="231475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4CA8F3E5-8C82-4213-867F-B0A3C26F6CC5}"/>
              </a:ext>
            </a:extLst>
          </p:cNvPr>
          <p:cNvSpPr>
            <a:spLocks noGrp="1"/>
          </p:cNvSpPr>
          <p:nvPr>
            <p:ph idx="1"/>
          </p:nvPr>
        </p:nvSpPr>
        <p:spPr>
          <a:xfrm>
            <a:off x="1981200" y="1772817"/>
            <a:ext cx="8229600" cy="4525963"/>
          </a:xfrm>
        </p:spPr>
        <p:txBody>
          <a:bodyPr>
            <a:normAutofit/>
          </a:bodyPr>
          <a:lstStyle/>
          <a:p>
            <a:pPr marL="171450" lvl="1" indent="0" algn="just">
              <a:buNone/>
            </a:pPr>
            <a:r>
              <a:rPr lang="es-EC" b="1" kern="1200" dirty="0" smtClean="0">
                <a:solidFill>
                  <a:srgbClr val="000000"/>
                </a:solidFill>
                <a:latin typeface="Arial" panose="020B0604020202020204" pitchFamily="34" charset="0"/>
                <a:cs typeface="Arial" panose="020B0604020202020204" pitchFamily="34" charset="0"/>
              </a:rPr>
              <a:t>COMPARACIÓN ENTRE SIMULADORES</a:t>
            </a:r>
          </a:p>
          <a:p>
            <a:pPr marL="171450" lvl="1" indent="0" algn="just">
              <a:buNone/>
            </a:pPr>
            <a:endParaRPr lang="es-EC" b="1" kern="1200" dirty="0">
              <a:solidFill>
                <a:srgbClr val="000000"/>
              </a:solidFill>
              <a:latin typeface="Arial" panose="020B0604020202020204" pitchFamily="34" charset="0"/>
              <a:cs typeface="Arial" panose="020B0604020202020204" pitchFamily="34" charset="0"/>
            </a:endParaRPr>
          </a:p>
        </p:txBody>
      </p:sp>
      <p:sp>
        <p:nvSpPr>
          <p:cNvPr id="6" name="Rectángulo 5"/>
          <p:cNvSpPr/>
          <p:nvPr/>
        </p:nvSpPr>
        <p:spPr>
          <a:xfrm>
            <a:off x="1703512" y="980729"/>
            <a:ext cx="6446765"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SIMULADORES DE ANTENAS</a:t>
            </a:r>
            <a:endParaRPr lang="es-EC" sz="3200" b="1" dirty="0">
              <a:latin typeface="Arial" panose="020B0604020202020204" pitchFamily="34" charset="0"/>
              <a:cs typeface="Arial" panose="020B0604020202020204"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058218020"/>
              </p:ext>
            </p:extLst>
          </p:nvPr>
        </p:nvGraphicFramePr>
        <p:xfrm>
          <a:off x="2202286" y="2537139"/>
          <a:ext cx="7559899" cy="2781835"/>
        </p:xfrm>
        <a:graphic>
          <a:graphicData uri="http://schemas.openxmlformats.org/drawingml/2006/table">
            <a:tbl>
              <a:tblPr firstRow="1" firstCol="1" bandRow="1">
                <a:tableStyleId>{B301B821-A1FF-4177-AEE7-76D212191A09}</a:tableStyleId>
              </a:tblPr>
              <a:tblGrid>
                <a:gridCol w="1406325"/>
                <a:gridCol w="1528026"/>
                <a:gridCol w="1660545"/>
                <a:gridCol w="1406325"/>
                <a:gridCol w="1558678"/>
              </a:tblGrid>
              <a:tr h="823028">
                <a:tc>
                  <a:txBody>
                    <a:bodyPr/>
                    <a:lstStyle/>
                    <a:p>
                      <a:pPr algn="ctr">
                        <a:spcAft>
                          <a:spcPts val="0"/>
                        </a:spcAft>
                      </a:pPr>
                      <a:r>
                        <a:rPr lang="es-ES" sz="1600" dirty="0">
                          <a:solidFill>
                            <a:schemeClr val="tx1"/>
                          </a:solidFill>
                          <a:effectLst/>
                          <a:latin typeface="Arial" panose="020B0604020202020204" pitchFamily="34" charset="0"/>
                          <a:cs typeface="Arial" panose="020B0604020202020204" pitchFamily="34" charset="0"/>
                        </a:rPr>
                        <a:t>Simulador</a:t>
                      </a:r>
                      <a:endParaRPr lang="es-E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dirty="0">
                          <a:solidFill>
                            <a:schemeClr val="tx1"/>
                          </a:solidFill>
                          <a:effectLst/>
                          <a:latin typeface="Arial" panose="020B0604020202020204" pitchFamily="34" charset="0"/>
                          <a:cs typeface="Arial" panose="020B0604020202020204" pitchFamily="34" charset="0"/>
                        </a:rPr>
                        <a:t>Diseña Antenas</a:t>
                      </a:r>
                      <a:endParaRPr lang="es-E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dirty="0">
                          <a:solidFill>
                            <a:schemeClr val="tx1"/>
                          </a:solidFill>
                          <a:effectLst/>
                          <a:latin typeface="Arial" panose="020B0604020202020204" pitchFamily="34" charset="0"/>
                          <a:cs typeface="Arial" panose="020B0604020202020204" pitchFamily="34" charset="0"/>
                        </a:rPr>
                        <a:t>Valida los Datos de Ingreso</a:t>
                      </a:r>
                      <a:endParaRPr lang="es-E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a:solidFill>
                            <a:schemeClr val="tx1"/>
                          </a:solidFill>
                          <a:effectLst/>
                          <a:latin typeface="Arial" panose="020B0604020202020204" pitchFamily="34" charset="0"/>
                          <a:cs typeface="Arial" panose="020B0604020202020204" pitchFamily="34" charset="0"/>
                        </a:rPr>
                        <a:t>Calcula Parámetros</a:t>
                      </a:r>
                      <a:endParaRPr lang="es-E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a:solidFill>
                            <a:schemeClr val="tx1"/>
                          </a:solidFill>
                          <a:effectLst/>
                          <a:latin typeface="Arial" panose="020B0604020202020204" pitchFamily="34" charset="0"/>
                          <a:cs typeface="Arial" panose="020B0604020202020204" pitchFamily="34" charset="0"/>
                        </a:rPr>
                        <a:t>Compatibilidad con Netbeans</a:t>
                      </a:r>
                      <a:endParaRPr lang="es-E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r>
              <a:tr h="411514">
                <a:tc>
                  <a:txBody>
                    <a:bodyPr/>
                    <a:lstStyle/>
                    <a:p>
                      <a:pPr>
                        <a:spcAft>
                          <a:spcPts val="0"/>
                        </a:spcAft>
                      </a:pPr>
                      <a:r>
                        <a:rPr lang="es-ES" sz="1600" dirty="0">
                          <a:solidFill>
                            <a:schemeClr val="tx1"/>
                          </a:solidFill>
                          <a:effectLst/>
                          <a:latin typeface="Arial" panose="020B0604020202020204" pitchFamily="34" charset="0"/>
                          <a:cs typeface="Arial" panose="020B0604020202020204" pitchFamily="34" charset="0"/>
                        </a:rPr>
                        <a:t>CST</a:t>
                      </a:r>
                      <a:endParaRPr lang="es-E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dirty="0">
                          <a:solidFill>
                            <a:schemeClr val="tx1"/>
                          </a:solidFill>
                          <a:effectLst/>
                          <a:latin typeface="Arial" panose="020B0604020202020204" pitchFamily="34" charset="0"/>
                          <a:cs typeface="Arial" panose="020B0604020202020204" pitchFamily="34" charset="0"/>
                        </a:rPr>
                        <a:t>X</a:t>
                      </a:r>
                      <a:endParaRPr lang="es-E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dirty="0">
                          <a:solidFill>
                            <a:schemeClr val="tx1"/>
                          </a:solidFill>
                          <a:effectLst/>
                          <a:latin typeface="Arial" panose="020B0604020202020204" pitchFamily="34" charset="0"/>
                          <a:cs typeface="Arial" panose="020B0604020202020204" pitchFamily="34" charset="0"/>
                        </a:rPr>
                        <a:t>X</a:t>
                      </a:r>
                      <a:endParaRPr lang="es-E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dirty="0">
                          <a:solidFill>
                            <a:schemeClr val="tx1"/>
                          </a:solidFill>
                          <a:effectLst/>
                          <a:latin typeface="Arial" panose="020B0604020202020204" pitchFamily="34" charset="0"/>
                          <a:cs typeface="Arial" panose="020B0604020202020204" pitchFamily="34" charset="0"/>
                        </a:rPr>
                        <a:t>X</a:t>
                      </a:r>
                      <a:endParaRPr lang="es-E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a:solidFill>
                            <a:schemeClr val="tx1"/>
                          </a:solidFill>
                          <a:effectLst/>
                          <a:latin typeface="Arial" panose="020B0604020202020204" pitchFamily="34" charset="0"/>
                          <a:cs typeface="Arial" panose="020B0604020202020204" pitchFamily="34" charset="0"/>
                        </a:rPr>
                        <a:t>-</a:t>
                      </a:r>
                      <a:endParaRPr lang="es-E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r>
              <a:tr h="724265">
                <a:tc>
                  <a:txBody>
                    <a:bodyPr/>
                    <a:lstStyle/>
                    <a:p>
                      <a:pPr>
                        <a:spcAft>
                          <a:spcPts val="0"/>
                        </a:spcAft>
                      </a:pPr>
                      <a:r>
                        <a:rPr lang="es-ES" sz="1600">
                          <a:solidFill>
                            <a:schemeClr val="tx1"/>
                          </a:solidFill>
                          <a:effectLst/>
                          <a:latin typeface="Arial" panose="020B0604020202020204" pitchFamily="34" charset="0"/>
                          <a:cs typeface="Arial" panose="020B0604020202020204" pitchFamily="34" charset="0"/>
                        </a:rPr>
                        <a:t>Antenna Magus</a:t>
                      </a:r>
                      <a:endParaRPr lang="es-E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a:solidFill>
                            <a:schemeClr val="tx1"/>
                          </a:solidFill>
                          <a:effectLst/>
                          <a:latin typeface="Arial" panose="020B0604020202020204" pitchFamily="34" charset="0"/>
                          <a:cs typeface="Arial" panose="020B0604020202020204" pitchFamily="34" charset="0"/>
                        </a:rPr>
                        <a:t>X</a:t>
                      </a:r>
                      <a:endParaRPr lang="es-E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a:solidFill>
                            <a:schemeClr val="tx1"/>
                          </a:solidFill>
                          <a:effectLst/>
                          <a:latin typeface="Arial" panose="020B0604020202020204" pitchFamily="34" charset="0"/>
                          <a:cs typeface="Arial" panose="020B0604020202020204" pitchFamily="34" charset="0"/>
                        </a:rPr>
                        <a:t>X</a:t>
                      </a:r>
                      <a:endParaRPr lang="es-E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dirty="0">
                          <a:solidFill>
                            <a:schemeClr val="tx1"/>
                          </a:solidFill>
                          <a:effectLst/>
                          <a:latin typeface="Arial" panose="020B0604020202020204" pitchFamily="34" charset="0"/>
                          <a:cs typeface="Arial" panose="020B0604020202020204" pitchFamily="34" charset="0"/>
                        </a:rPr>
                        <a:t>X</a:t>
                      </a:r>
                      <a:endParaRPr lang="es-E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a:solidFill>
                            <a:schemeClr val="tx1"/>
                          </a:solidFill>
                          <a:effectLst/>
                          <a:latin typeface="Arial" panose="020B0604020202020204" pitchFamily="34" charset="0"/>
                          <a:cs typeface="Arial" panose="020B0604020202020204" pitchFamily="34" charset="0"/>
                        </a:rPr>
                        <a:t>-</a:t>
                      </a:r>
                      <a:endParaRPr lang="es-E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r>
              <a:tr h="411514">
                <a:tc>
                  <a:txBody>
                    <a:bodyPr/>
                    <a:lstStyle/>
                    <a:p>
                      <a:pPr>
                        <a:spcAft>
                          <a:spcPts val="0"/>
                        </a:spcAft>
                      </a:pPr>
                      <a:r>
                        <a:rPr lang="es-ES" sz="1600">
                          <a:solidFill>
                            <a:schemeClr val="tx1"/>
                          </a:solidFill>
                          <a:effectLst/>
                          <a:latin typeface="Arial" panose="020B0604020202020204" pitchFamily="34" charset="0"/>
                          <a:cs typeface="Arial" panose="020B0604020202020204" pitchFamily="34" charset="0"/>
                        </a:rPr>
                        <a:t>MMANA-GAL</a:t>
                      </a:r>
                      <a:endParaRPr lang="es-E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a:solidFill>
                            <a:schemeClr val="tx1"/>
                          </a:solidFill>
                          <a:effectLst/>
                          <a:latin typeface="Arial" panose="020B0604020202020204" pitchFamily="34" charset="0"/>
                          <a:cs typeface="Arial" panose="020B0604020202020204" pitchFamily="34" charset="0"/>
                        </a:rPr>
                        <a:t>X</a:t>
                      </a:r>
                      <a:endParaRPr lang="es-E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a:solidFill>
                            <a:schemeClr val="tx1"/>
                          </a:solidFill>
                          <a:effectLst/>
                          <a:latin typeface="Arial" panose="020B0604020202020204" pitchFamily="34" charset="0"/>
                          <a:cs typeface="Arial" panose="020B0604020202020204" pitchFamily="34" charset="0"/>
                        </a:rPr>
                        <a:t>X</a:t>
                      </a:r>
                      <a:endParaRPr lang="es-E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dirty="0">
                          <a:solidFill>
                            <a:schemeClr val="tx1"/>
                          </a:solidFill>
                          <a:effectLst/>
                          <a:latin typeface="Arial" panose="020B0604020202020204" pitchFamily="34" charset="0"/>
                          <a:cs typeface="Arial" panose="020B0604020202020204" pitchFamily="34" charset="0"/>
                        </a:rPr>
                        <a:t>X</a:t>
                      </a:r>
                      <a:endParaRPr lang="es-E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a:solidFill>
                            <a:schemeClr val="tx1"/>
                          </a:solidFill>
                          <a:effectLst/>
                          <a:latin typeface="Arial" panose="020B0604020202020204" pitchFamily="34" charset="0"/>
                          <a:cs typeface="Arial" panose="020B0604020202020204" pitchFamily="34" charset="0"/>
                        </a:rPr>
                        <a:t>-</a:t>
                      </a:r>
                      <a:endParaRPr lang="es-E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r>
              <a:tr h="411514">
                <a:tc>
                  <a:txBody>
                    <a:bodyPr/>
                    <a:lstStyle/>
                    <a:p>
                      <a:pPr>
                        <a:spcAft>
                          <a:spcPts val="0"/>
                        </a:spcAft>
                      </a:pPr>
                      <a:r>
                        <a:rPr lang="es-ES" sz="1600">
                          <a:solidFill>
                            <a:schemeClr val="tx1"/>
                          </a:solidFill>
                          <a:effectLst/>
                          <a:latin typeface="Arial" panose="020B0604020202020204" pitchFamily="34" charset="0"/>
                          <a:cs typeface="Arial" panose="020B0604020202020204" pitchFamily="34" charset="0"/>
                        </a:rPr>
                        <a:t>MATLAB</a:t>
                      </a:r>
                      <a:endParaRPr lang="es-E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a:solidFill>
                            <a:schemeClr val="tx1"/>
                          </a:solidFill>
                          <a:effectLst/>
                          <a:latin typeface="Arial" panose="020B0604020202020204" pitchFamily="34" charset="0"/>
                          <a:cs typeface="Arial" panose="020B0604020202020204" pitchFamily="34" charset="0"/>
                        </a:rPr>
                        <a:t>X</a:t>
                      </a:r>
                      <a:endParaRPr lang="es-E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a:solidFill>
                            <a:schemeClr val="tx1"/>
                          </a:solidFill>
                          <a:effectLst/>
                          <a:latin typeface="Arial" panose="020B0604020202020204" pitchFamily="34" charset="0"/>
                          <a:cs typeface="Arial" panose="020B0604020202020204" pitchFamily="34" charset="0"/>
                        </a:rPr>
                        <a:t>X</a:t>
                      </a:r>
                      <a:endParaRPr lang="es-ES" sz="16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dirty="0">
                          <a:solidFill>
                            <a:schemeClr val="tx1"/>
                          </a:solidFill>
                          <a:effectLst/>
                          <a:latin typeface="Arial" panose="020B0604020202020204" pitchFamily="34" charset="0"/>
                          <a:cs typeface="Arial" panose="020B0604020202020204" pitchFamily="34" charset="0"/>
                        </a:rPr>
                        <a:t>X</a:t>
                      </a:r>
                      <a:endParaRPr lang="es-E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600" dirty="0">
                          <a:solidFill>
                            <a:schemeClr val="tx1"/>
                          </a:solidFill>
                          <a:effectLst/>
                          <a:latin typeface="Arial" panose="020B0604020202020204" pitchFamily="34" charset="0"/>
                          <a:cs typeface="Arial" panose="020B0604020202020204" pitchFamily="34" charset="0"/>
                        </a:rPr>
                        <a:t>X</a:t>
                      </a:r>
                      <a:endParaRPr lang="es-ES" sz="16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r>
            </a:tbl>
          </a:graphicData>
        </a:graphic>
      </p:graphicFrame>
      <p:sp>
        <p:nvSpPr>
          <p:cNvPr id="5" name="CuadroTexto 4"/>
          <p:cNvSpPr txBox="1"/>
          <p:nvPr/>
        </p:nvSpPr>
        <p:spPr>
          <a:xfrm>
            <a:off x="283334" y="6337417"/>
            <a:ext cx="682581" cy="400110"/>
          </a:xfrm>
          <a:prstGeom prst="rect">
            <a:avLst/>
          </a:prstGeom>
          <a:noFill/>
        </p:spPr>
        <p:txBody>
          <a:bodyPr wrap="square" rtlCol="0">
            <a:spAutoFit/>
          </a:bodyPr>
          <a:lstStyle/>
          <a:p>
            <a:r>
              <a:rPr lang="es-EC" sz="2000" dirty="0" smtClean="0"/>
              <a:t>13</a:t>
            </a:r>
            <a:endParaRPr lang="es-ES" dirty="0"/>
          </a:p>
        </p:txBody>
      </p:sp>
    </p:spTree>
    <p:extLst>
      <p:ext uri="{BB962C8B-B14F-4D97-AF65-F5344CB8AC3E}">
        <p14:creationId xmlns:p14="http://schemas.microsoft.com/office/powerpoint/2010/main" val="6547529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4CA8F3E5-8C82-4213-867F-B0A3C26F6CC5}"/>
              </a:ext>
            </a:extLst>
          </p:cNvPr>
          <p:cNvSpPr>
            <a:spLocks noGrp="1"/>
          </p:cNvSpPr>
          <p:nvPr>
            <p:ph idx="1"/>
          </p:nvPr>
        </p:nvSpPr>
        <p:spPr>
          <a:xfrm>
            <a:off x="1981200" y="1772817"/>
            <a:ext cx="5063544" cy="4525963"/>
          </a:xfrm>
        </p:spPr>
        <p:txBody>
          <a:bodyPr>
            <a:normAutofit/>
          </a:bodyPr>
          <a:lstStyle/>
          <a:p>
            <a:pPr marL="171450" lvl="1" indent="0" algn="just">
              <a:buNone/>
            </a:pPr>
            <a:r>
              <a:rPr lang="es-419" kern="1200" dirty="0">
                <a:solidFill>
                  <a:schemeClr val="tx1"/>
                </a:solidFill>
                <a:latin typeface="Arial" panose="020B0604020202020204" pitchFamily="34" charset="0"/>
                <a:ea typeface="+mn-ea"/>
                <a:cs typeface="Arial" panose="020B0604020202020204" pitchFamily="34" charset="0"/>
              </a:rPr>
              <a:t>Las aplicaciones Web cada vez toman más fuerza debido al avance tecnológico,  en la forma de hacer negocios y acceder a varios servicios. Por tal motivo, las herramientas para poder diseñar una página Web son diversas. Netbeans es una herramienta que se utiliza tanto en el ámbito educativo como en el profesional.</a:t>
            </a:r>
            <a:endParaRPr lang="es-EC" kern="1200" dirty="0">
              <a:solidFill>
                <a:schemeClr val="tx1"/>
              </a:solidFill>
              <a:latin typeface="Arial" panose="020B0604020202020204" pitchFamily="34" charset="0"/>
              <a:ea typeface="+mn-ea"/>
              <a:cs typeface="Arial" panose="020B0604020202020204" pitchFamily="34" charset="0"/>
            </a:endParaRPr>
          </a:p>
        </p:txBody>
      </p:sp>
      <p:sp>
        <p:nvSpPr>
          <p:cNvPr id="6" name="Rectángulo 5"/>
          <p:cNvSpPr/>
          <p:nvPr/>
        </p:nvSpPr>
        <p:spPr>
          <a:xfrm>
            <a:off x="1703512" y="980729"/>
            <a:ext cx="9085949"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SOFTWARE DE DISEÑO DE PÁGINAS WEB</a:t>
            </a:r>
            <a:endParaRPr lang="es-EC" sz="3200" b="1" dirty="0">
              <a:latin typeface="Arial" panose="020B0604020202020204" pitchFamily="34" charset="0"/>
              <a:cs typeface="Arial" panose="020B0604020202020204" pitchFamily="34" charset="0"/>
            </a:endParaRPr>
          </a:p>
        </p:txBody>
      </p:sp>
      <p:pic>
        <p:nvPicPr>
          <p:cNvPr id="4" name="Imagen 3" descr="Que es NetBeans - Portafolio Netbeans"/>
          <p:cNvPicPr/>
          <p:nvPr/>
        </p:nvPicPr>
        <p:blipFill>
          <a:blip r:embed="rId2">
            <a:extLst>
              <a:ext uri="{28A0092B-C50C-407E-A947-70E740481C1C}">
                <a14:useLocalDpi xmlns:a14="http://schemas.microsoft.com/office/drawing/2010/main" val="0"/>
              </a:ext>
            </a:extLst>
          </a:blip>
          <a:srcRect/>
          <a:stretch>
            <a:fillRect/>
          </a:stretch>
        </p:blipFill>
        <p:spPr bwMode="auto">
          <a:xfrm>
            <a:off x="7438309" y="2339488"/>
            <a:ext cx="3689037" cy="2090845"/>
          </a:xfrm>
          <a:prstGeom prst="rect">
            <a:avLst/>
          </a:prstGeom>
          <a:noFill/>
          <a:ln>
            <a:noFill/>
          </a:ln>
        </p:spPr>
      </p:pic>
      <p:sp>
        <p:nvSpPr>
          <p:cNvPr id="5" name="CuadroTexto 4"/>
          <p:cNvSpPr txBox="1"/>
          <p:nvPr/>
        </p:nvSpPr>
        <p:spPr>
          <a:xfrm>
            <a:off x="283334" y="6337417"/>
            <a:ext cx="682581" cy="400110"/>
          </a:xfrm>
          <a:prstGeom prst="rect">
            <a:avLst/>
          </a:prstGeom>
          <a:noFill/>
        </p:spPr>
        <p:txBody>
          <a:bodyPr wrap="square" rtlCol="0">
            <a:spAutoFit/>
          </a:bodyPr>
          <a:lstStyle/>
          <a:p>
            <a:r>
              <a:rPr lang="es-EC" sz="2000" dirty="0" smtClean="0"/>
              <a:t>14</a:t>
            </a:r>
            <a:endParaRPr lang="es-ES" dirty="0"/>
          </a:p>
        </p:txBody>
      </p:sp>
    </p:spTree>
    <p:extLst>
      <p:ext uri="{BB962C8B-B14F-4D97-AF65-F5344CB8AC3E}">
        <p14:creationId xmlns:p14="http://schemas.microsoft.com/office/powerpoint/2010/main" val="777714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4CA8F3E5-8C82-4213-867F-B0A3C26F6CC5}"/>
              </a:ext>
            </a:extLst>
          </p:cNvPr>
          <p:cNvSpPr>
            <a:spLocks noGrp="1"/>
          </p:cNvSpPr>
          <p:nvPr>
            <p:ph idx="1"/>
          </p:nvPr>
        </p:nvSpPr>
        <p:spPr>
          <a:xfrm>
            <a:off x="1981200" y="1772817"/>
            <a:ext cx="5849155" cy="4525963"/>
          </a:xfrm>
        </p:spPr>
        <p:txBody>
          <a:bodyPr>
            <a:normAutofit/>
          </a:bodyPr>
          <a:lstStyle/>
          <a:p>
            <a:pPr marL="171450" lvl="1" indent="0" algn="just">
              <a:buNone/>
            </a:pPr>
            <a:r>
              <a:rPr lang="es-419" kern="1200" dirty="0">
                <a:solidFill>
                  <a:schemeClr val="tx1"/>
                </a:solidFill>
                <a:latin typeface="Arial" panose="020B0604020202020204" pitchFamily="34" charset="0"/>
                <a:ea typeface="+mn-ea"/>
                <a:cs typeface="Arial" panose="020B0604020202020204" pitchFamily="34" charset="0"/>
              </a:rPr>
              <a:t>Una parte fundamental del proyecto es el almacenamiento de los datos que se generen en </a:t>
            </a:r>
            <a:r>
              <a:rPr lang="es-419" kern="1200" dirty="0" smtClean="0">
                <a:solidFill>
                  <a:schemeClr val="tx1"/>
                </a:solidFill>
                <a:latin typeface="Arial" panose="020B0604020202020204" pitchFamily="34" charset="0"/>
                <a:ea typeface="+mn-ea"/>
                <a:cs typeface="Arial" panose="020B0604020202020204" pitchFamily="34" charset="0"/>
              </a:rPr>
              <a:t>MATLAB, </a:t>
            </a:r>
            <a:r>
              <a:rPr lang="es-419" kern="1200" dirty="0">
                <a:solidFill>
                  <a:schemeClr val="tx1"/>
                </a:solidFill>
                <a:latin typeface="Arial" panose="020B0604020202020204" pitchFamily="34" charset="0"/>
                <a:ea typeface="+mn-ea"/>
                <a:cs typeface="Arial" panose="020B0604020202020204" pitchFamily="34" charset="0"/>
              </a:rPr>
              <a:t>adicional también deben guardar datos como los usuarios y sus respectivas contraseñas. </a:t>
            </a:r>
            <a:endParaRPr lang="es-419" kern="1200" dirty="0" smtClean="0">
              <a:solidFill>
                <a:schemeClr val="tx1"/>
              </a:solidFill>
              <a:latin typeface="Arial" panose="020B0604020202020204" pitchFamily="34" charset="0"/>
              <a:ea typeface="+mn-ea"/>
              <a:cs typeface="Arial" panose="020B0604020202020204" pitchFamily="34" charset="0"/>
            </a:endParaRPr>
          </a:p>
          <a:p>
            <a:pPr marL="171450" lvl="1" indent="0" algn="just">
              <a:buNone/>
            </a:pPr>
            <a:r>
              <a:rPr lang="es-419" kern="1200" dirty="0" smtClean="0">
                <a:solidFill>
                  <a:schemeClr val="tx1"/>
                </a:solidFill>
                <a:latin typeface="Arial" panose="020B0604020202020204" pitchFamily="34" charset="0"/>
                <a:ea typeface="+mn-ea"/>
                <a:cs typeface="Arial" panose="020B0604020202020204" pitchFamily="34" charset="0"/>
              </a:rPr>
              <a:t>Es </a:t>
            </a:r>
            <a:r>
              <a:rPr lang="es-419" kern="1200" dirty="0">
                <a:solidFill>
                  <a:schemeClr val="tx1"/>
                </a:solidFill>
                <a:latin typeface="Arial" panose="020B0604020202020204" pitchFamily="34" charset="0"/>
                <a:ea typeface="+mn-ea"/>
                <a:cs typeface="Arial" panose="020B0604020202020204" pitchFamily="34" charset="0"/>
              </a:rPr>
              <a:t>por ello que utilizará XAMPP, programa que permite la creación de bases de datos y adicional puede vincularse con Netbeans </a:t>
            </a:r>
            <a:endParaRPr lang="es-EC" kern="1200" dirty="0">
              <a:solidFill>
                <a:schemeClr val="tx1"/>
              </a:solidFill>
              <a:latin typeface="Arial" panose="020B0604020202020204" pitchFamily="34" charset="0"/>
              <a:ea typeface="+mn-ea"/>
              <a:cs typeface="Arial" panose="020B0604020202020204" pitchFamily="34" charset="0"/>
            </a:endParaRPr>
          </a:p>
        </p:txBody>
      </p:sp>
      <p:sp>
        <p:nvSpPr>
          <p:cNvPr id="6" name="Rectángulo 5"/>
          <p:cNvSpPr/>
          <p:nvPr/>
        </p:nvSpPr>
        <p:spPr>
          <a:xfrm>
            <a:off x="1703512" y="980729"/>
            <a:ext cx="3984360"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BASE DE DATOS</a:t>
            </a:r>
            <a:endParaRPr lang="es-EC" sz="3200" b="1" dirty="0">
              <a:latin typeface="Arial" panose="020B0604020202020204" pitchFamily="34" charset="0"/>
              <a:cs typeface="Arial" panose="020B0604020202020204" pitchFamily="34" charset="0"/>
            </a:endParaRPr>
          </a:p>
        </p:txBody>
      </p:sp>
      <p:pic>
        <p:nvPicPr>
          <p:cNvPr id="4" name="Imagen 3" descr="xampp-logo – Blo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10487" y="2215168"/>
            <a:ext cx="1966099" cy="2226770"/>
          </a:xfrm>
          <a:prstGeom prst="rect">
            <a:avLst/>
          </a:prstGeom>
          <a:noFill/>
          <a:ln>
            <a:noFill/>
          </a:ln>
        </p:spPr>
      </p:pic>
      <p:sp>
        <p:nvSpPr>
          <p:cNvPr id="5" name="CuadroTexto 4"/>
          <p:cNvSpPr txBox="1"/>
          <p:nvPr/>
        </p:nvSpPr>
        <p:spPr>
          <a:xfrm>
            <a:off x="283334" y="6337417"/>
            <a:ext cx="682581" cy="400110"/>
          </a:xfrm>
          <a:prstGeom prst="rect">
            <a:avLst/>
          </a:prstGeom>
          <a:noFill/>
        </p:spPr>
        <p:txBody>
          <a:bodyPr wrap="square" rtlCol="0">
            <a:spAutoFit/>
          </a:bodyPr>
          <a:lstStyle/>
          <a:p>
            <a:r>
              <a:rPr lang="es-EC" sz="2000" dirty="0" smtClean="0"/>
              <a:t>15</a:t>
            </a:r>
            <a:endParaRPr lang="es-ES" dirty="0"/>
          </a:p>
        </p:txBody>
      </p:sp>
    </p:spTree>
    <p:extLst>
      <p:ext uri="{BB962C8B-B14F-4D97-AF65-F5344CB8AC3E}">
        <p14:creationId xmlns:p14="http://schemas.microsoft.com/office/powerpoint/2010/main" val="16602319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4725974" cy="584775"/>
          </a:xfrm>
          <a:prstGeom prst="rect">
            <a:avLst/>
          </a:prstGeom>
        </p:spPr>
        <p:txBody>
          <a:bodyPr wrap="none">
            <a:spAutoFit/>
          </a:bodyPr>
          <a:lstStyle/>
          <a:p>
            <a:pPr lvl="1"/>
            <a:r>
              <a:rPr lang="es-EC" sz="3200" b="1" dirty="0">
                <a:latin typeface="Arial" panose="020B0604020202020204" pitchFamily="34" charset="0"/>
                <a:cs typeface="Arial" panose="020B0604020202020204" pitchFamily="34" charset="0"/>
              </a:rPr>
              <a:t>CLOUD COMPUTING</a:t>
            </a:r>
          </a:p>
        </p:txBody>
      </p:sp>
      <p:sp>
        <p:nvSpPr>
          <p:cNvPr id="4" name="CuadroTexto 3"/>
          <p:cNvSpPr txBox="1"/>
          <p:nvPr/>
        </p:nvSpPr>
        <p:spPr>
          <a:xfrm>
            <a:off x="283334" y="6337417"/>
            <a:ext cx="682581" cy="400110"/>
          </a:xfrm>
          <a:prstGeom prst="rect">
            <a:avLst/>
          </a:prstGeom>
          <a:noFill/>
        </p:spPr>
        <p:txBody>
          <a:bodyPr wrap="square" rtlCol="0">
            <a:spAutoFit/>
          </a:bodyPr>
          <a:lstStyle/>
          <a:p>
            <a:r>
              <a:rPr lang="es-EC" sz="2000" dirty="0" smtClean="0"/>
              <a:t>16</a:t>
            </a:r>
            <a:endParaRPr lang="es-ES" dirty="0"/>
          </a:p>
        </p:txBody>
      </p:sp>
      <p:pic>
        <p:nvPicPr>
          <p:cNvPr id="5122" name="Picture 2" descr="El 75% de las empresas considera necesario invertir en Cloud Compu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8653" y="1827515"/>
            <a:ext cx="7237927" cy="4071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5107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4725974" cy="584775"/>
          </a:xfrm>
          <a:prstGeom prst="rect">
            <a:avLst/>
          </a:prstGeom>
        </p:spPr>
        <p:txBody>
          <a:bodyPr wrap="none">
            <a:spAutoFit/>
          </a:bodyPr>
          <a:lstStyle/>
          <a:p>
            <a:pPr lvl="1"/>
            <a:r>
              <a:rPr lang="es-EC" sz="3200" b="1" dirty="0">
                <a:latin typeface="Arial" panose="020B0604020202020204" pitchFamily="34" charset="0"/>
                <a:cs typeface="Arial" panose="020B0604020202020204" pitchFamily="34" charset="0"/>
              </a:rPr>
              <a:t>CLOUD COMPUTING</a:t>
            </a:r>
          </a:p>
        </p:txBody>
      </p:sp>
      <p:sp>
        <p:nvSpPr>
          <p:cNvPr id="2" name="Marcador de contenido 1"/>
          <p:cNvSpPr>
            <a:spLocks noGrp="1"/>
          </p:cNvSpPr>
          <p:nvPr>
            <p:ph idx="1"/>
          </p:nvPr>
        </p:nvSpPr>
        <p:spPr>
          <a:xfrm>
            <a:off x="1703512" y="1600201"/>
            <a:ext cx="9282167" cy="4525963"/>
          </a:xfrm>
        </p:spPr>
        <p:txBody>
          <a:bodyPr/>
          <a:lstStyle/>
          <a:p>
            <a:pPr marL="457200" lvl="1" indent="0" algn="just" fontAlgn="auto">
              <a:spcBef>
                <a:spcPts val="0"/>
              </a:spcBef>
              <a:spcAft>
                <a:spcPts val="0"/>
              </a:spcAft>
              <a:buNone/>
            </a:pPr>
            <a:r>
              <a:rPr lang="es-419" kern="1200" dirty="0">
                <a:solidFill>
                  <a:schemeClr val="tx1"/>
                </a:solidFill>
                <a:latin typeface="Arial" panose="020B0604020202020204" pitchFamily="34" charset="0"/>
                <a:cs typeface="Arial" panose="020B0604020202020204" pitchFamily="34" charset="0"/>
              </a:rPr>
              <a:t>Las principales características que Cloud Computing ha desarrollado son:</a:t>
            </a:r>
          </a:p>
          <a:p>
            <a:pPr marL="457200" lvl="1" indent="0" algn="just" fontAlgn="auto">
              <a:spcBef>
                <a:spcPts val="0"/>
              </a:spcBef>
              <a:spcAft>
                <a:spcPts val="0"/>
              </a:spcAft>
              <a:buNone/>
            </a:pPr>
            <a:r>
              <a:rPr lang="es-419" kern="1200" dirty="0">
                <a:solidFill>
                  <a:schemeClr val="tx1"/>
                </a:solidFill>
                <a:latin typeface="Arial" panose="020B0604020202020204" pitchFamily="34" charset="0"/>
                <a:cs typeface="Arial" panose="020B0604020202020204" pitchFamily="34" charset="0"/>
              </a:rPr>
              <a:t>•	Es una red más segura y cuenta con tolerancia a fallos.</a:t>
            </a:r>
          </a:p>
          <a:p>
            <a:pPr marL="457200" lvl="1" indent="0" algn="just" fontAlgn="auto">
              <a:spcBef>
                <a:spcPts val="0"/>
              </a:spcBef>
              <a:spcAft>
                <a:spcPts val="0"/>
              </a:spcAft>
              <a:buNone/>
            </a:pPr>
            <a:r>
              <a:rPr lang="es-419" kern="1200" dirty="0">
                <a:solidFill>
                  <a:schemeClr val="tx1"/>
                </a:solidFill>
                <a:latin typeface="Arial" panose="020B0604020202020204" pitchFamily="34" charset="0"/>
                <a:cs typeface="Arial" panose="020B0604020202020204" pitchFamily="34" charset="0"/>
              </a:rPr>
              <a:t>•	Es una infraestructura escalable.</a:t>
            </a:r>
          </a:p>
          <a:p>
            <a:pPr marL="457200" lvl="1" indent="0" algn="just" fontAlgn="auto">
              <a:spcBef>
                <a:spcPts val="0"/>
              </a:spcBef>
              <a:spcAft>
                <a:spcPts val="0"/>
              </a:spcAft>
              <a:buNone/>
            </a:pPr>
            <a:r>
              <a:rPr lang="es-419" kern="1200" dirty="0">
                <a:solidFill>
                  <a:schemeClr val="tx1"/>
                </a:solidFill>
                <a:latin typeface="Arial" panose="020B0604020202020204" pitchFamily="34" charset="0"/>
                <a:cs typeface="Arial" panose="020B0604020202020204" pitchFamily="34" charset="0"/>
              </a:rPr>
              <a:t>•	Se puede controlar y monitorear en cualquier parte </a:t>
            </a:r>
            <a:r>
              <a:rPr lang="es-419" kern="1200" dirty="0" smtClean="0">
                <a:solidFill>
                  <a:schemeClr val="tx1"/>
                </a:solidFill>
                <a:latin typeface="Arial" panose="020B0604020202020204" pitchFamily="34" charset="0"/>
                <a:cs typeface="Arial" panose="020B0604020202020204" pitchFamily="34" charset="0"/>
              </a:rPr>
              <a:t>que 	tenga </a:t>
            </a:r>
            <a:r>
              <a:rPr lang="es-419" kern="1200" dirty="0">
                <a:solidFill>
                  <a:schemeClr val="tx1"/>
                </a:solidFill>
                <a:latin typeface="Arial" panose="020B0604020202020204" pitchFamily="34" charset="0"/>
                <a:cs typeface="Arial" panose="020B0604020202020204" pitchFamily="34" charset="0"/>
              </a:rPr>
              <a:t>acceso a internet.</a:t>
            </a:r>
          </a:p>
          <a:p>
            <a:pPr marL="457200" lvl="1" indent="0" algn="just" fontAlgn="auto">
              <a:spcBef>
                <a:spcPts val="0"/>
              </a:spcBef>
              <a:spcAft>
                <a:spcPts val="0"/>
              </a:spcAft>
              <a:buNone/>
            </a:pPr>
            <a:r>
              <a:rPr lang="es-419" kern="1200" dirty="0">
                <a:solidFill>
                  <a:schemeClr val="tx1"/>
                </a:solidFill>
                <a:latin typeface="Arial" panose="020B0604020202020204" pitchFamily="34" charset="0"/>
                <a:cs typeface="Arial" panose="020B0604020202020204" pitchFamily="34" charset="0"/>
              </a:rPr>
              <a:t>•	Maneja datos en tiempo real.</a:t>
            </a:r>
          </a:p>
          <a:p>
            <a:pPr marL="457200" lvl="1" indent="0" algn="just" fontAlgn="auto">
              <a:spcBef>
                <a:spcPts val="0"/>
              </a:spcBef>
              <a:spcAft>
                <a:spcPts val="0"/>
              </a:spcAft>
              <a:buNone/>
            </a:pPr>
            <a:r>
              <a:rPr lang="es-419" kern="1200" dirty="0">
                <a:solidFill>
                  <a:schemeClr val="tx1"/>
                </a:solidFill>
                <a:latin typeface="Arial" panose="020B0604020202020204" pitchFamily="34" charset="0"/>
                <a:cs typeface="Arial" panose="020B0604020202020204" pitchFamily="34" charset="0"/>
              </a:rPr>
              <a:t>•	Cuenta con Calidad de Servicios (</a:t>
            </a:r>
            <a:r>
              <a:rPr lang="es-419" kern="1200" dirty="0" err="1">
                <a:solidFill>
                  <a:schemeClr val="tx1"/>
                </a:solidFill>
                <a:latin typeface="Arial" panose="020B0604020202020204" pitchFamily="34" charset="0"/>
                <a:cs typeface="Arial" panose="020B0604020202020204" pitchFamily="34" charset="0"/>
              </a:rPr>
              <a:t>QoS-Quality</a:t>
            </a:r>
            <a:r>
              <a:rPr lang="es-419" kern="1200" dirty="0">
                <a:solidFill>
                  <a:schemeClr val="tx1"/>
                </a:solidFill>
                <a:latin typeface="Arial" panose="020B0604020202020204" pitchFamily="34" charset="0"/>
                <a:cs typeface="Arial" panose="020B0604020202020204" pitchFamily="34" charset="0"/>
              </a:rPr>
              <a:t> of </a:t>
            </a:r>
            <a:r>
              <a:rPr lang="es-419" kern="1200" dirty="0" err="1">
                <a:solidFill>
                  <a:schemeClr val="tx1"/>
                </a:solidFill>
                <a:latin typeface="Arial" panose="020B0604020202020204" pitchFamily="34" charset="0"/>
                <a:cs typeface="Arial" panose="020B0604020202020204" pitchFamily="34" charset="0"/>
              </a:rPr>
              <a:t>Service</a:t>
            </a:r>
            <a:r>
              <a:rPr lang="es-419" kern="1200" dirty="0">
                <a:solidFill>
                  <a:schemeClr val="tx1"/>
                </a:solidFill>
                <a:latin typeface="Arial" panose="020B0604020202020204" pitchFamily="34" charset="0"/>
                <a:cs typeface="Arial" panose="020B0604020202020204" pitchFamily="34" charset="0"/>
              </a:rPr>
              <a:t>).</a:t>
            </a:r>
          </a:p>
          <a:p>
            <a:pPr marL="457200" lvl="1" indent="0" algn="just" fontAlgn="auto">
              <a:spcBef>
                <a:spcPts val="0"/>
              </a:spcBef>
              <a:spcAft>
                <a:spcPts val="0"/>
              </a:spcAft>
              <a:buNone/>
            </a:pPr>
            <a:r>
              <a:rPr lang="es-419" kern="1200" dirty="0">
                <a:solidFill>
                  <a:schemeClr val="tx1"/>
                </a:solidFill>
                <a:latin typeface="Arial" panose="020B0604020202020204" pitchFamily="34" charset="0"/>
                <a:cs typeface="Arial" panose="020B0604020202020204" pitchFamily="34" charset="0"/>
              </a:rPr>
              <a:t>•	Reduce costos al no tener que adquirir equipos físicos. </a:t>
            </a:r>
          </a:p>
          <a:p>
            <a:pPr marL="457200" lvl="1" indent="0" algn="just" fontAlgn="auto">
              <a:spcBef>
                <a:spcPts val="0"/>
              </a:spcBef>
              <a:spcAft>
                <a:spcPts val="0"/>
              </a:spcAft>
              <a:buNone/>
            </a:pPr>
            <a:r>
              <a:rPr lang="es-419" kern="1200" dirty="0">
                <a:solidFill>
                  <a:schemeClr val="tx1"/>
                </a:solidFill>
                <a:latin typeface="Arial" panose="020B0604020202020204" pitchFamily="34" charset="0"/>
                <a:cs typeface="Arial" panose="020B0604020202020204" pitchFamily="34" charset="0"/>
              </a:rPr>
              <a:t>•	El consumo para procesar información en mucho menor.</a:t>
            </a:r>
          </a:p>
        </p:txBody>
      </p:sp>
      <p:sp>
        <p:nvSpPr>
          <p:cNvPr id="4" name="CuadroTexto 3"/>
          <p:cNvSpPr txBox="1"/>
          <p:nvPr/>
        </p:nvSpPr>
        <p:spPr>
          <a:xfrm>
            <a:off x="283334" y="6337417"/>
            <a:ext cx="682581" cy="400110"/>
          </a:xfrm>
          <a:prstGeom prst="rect">
            <a:avLst/>
          </a:prstGeom>
          <a:noFill/>
        </p:spPr>
        <p:txBody>
          <a:bodyPr wrap="square" rtlCol="0">
            <a:spAutoFit/>
          </a:bodyPr>
          <a:lstStyle/>
          <a:p>
            <a:r>
              <a:rPr lang="es-EC" sz="2000" dirty="0" smtClean="0"/>
              <a:t>17</a:t>
            </a:r>
            <a:endParaRPr lang="es-ES" dirty="0"/>
          </a:p>
        </p:txBody>
      </p:sp>
    </p:spTree>
    <p:extLst>
      <p:ext uri="{BB962C8B-B14F-4D97-AF65-F5344CB8AC3E}">
        <p14:creationId xmlns:p14="http://schemas.microsoft.com/office/powerpoint/2010/main" val="23120462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4725974" cy="584775"/>
          </a:xfrm>
          <a:prstGeom prst="rect">
            <a:avLst/>
          </a:prstGeom>
        </p:spPr>
        <p:txBody>
          <a:bodyPr wrap="none">
            <a:spAutoFit/>
          </a:bodyPr>
          <a:lstStyle/>
          <a:p>
            <a:pPr lvl="1"/>
            <a:r>
              <a:rPr lang="es-EC" sz="3200" b="1" dirty="0">
                <a:latin typeface="Arial" panose="020B0604020202020204" pitchFamily="34" charset="0"/>
                <a:cs typeface="Arial" panose="020B0604020202020204" pitchFamily="34" charset="0"/>
              </a:rPr>
              <a:t>CLOUD COMPUTING</a:t>
            </a:r>
          </a:p>
        </p:txBody>
      </p:sp>
      <p:pic>
        <p:nvPicPr>
          <p:cNvPr id="5" name="Imagen 4"/>
          <p:cNvPicPr>
            <a:picLocks noChangeAspect="1"/>
          </p:cNvPicPr>
          <p:nvPr/>
        </p:nvPicPr>
        <p:blipFill rotWithShape="1">
          <a:blip r:embed="rId2"/>
          <a:srcRect t="11297"/>
          <a:stretch/>
        </p:blipFill>
        <p:spPr>
          <a:xfrm>
            <a:off x="2117299" y="2302801"/>
            <a:ext cx="8454592" cy="3582844"/>
          </a:xfrm>
          <a:prstGeom prst="rect">
            <a:avLst/>
          </a:prstGeom>
        </p:spPr>
      </p:pic>
      <p:sp>
        <p:nvSpPr>
          <p:cNvPr id="2" name="Marcador de contenido 1"/>
          <p:cNvSpPr>
            <a:spLocks noGrp="1"/>
          </p:cNvSpPr>
          <p:nvPr>
            <p:ph idx="1"/>
          </p:nvPr>
        </p:nvSpPr>
        <p:spPr>
          <a:xfrm>
            <a:off x="1703512" y="1600201"/>
            <a:ext cx="9282167" cy="4525963"/>
          </a:xfrm>
        </p:spPr>
        <p:txBody>
          <a:bodyPr/>
          <a:lstStyle/>
          <a:p>
            <a:pPr marL="457200" lvl="1" indent="0" algn="just" fontAlgn="auto">
              <a:spcBef>
                <a:spcPts val="0"/>
              </a:spcBef>
              <a:spcAft>
                <a:spcPts val="0"/>
              </a:spcAft>
              <a:buNone/>
            </a:pPr>
            <a:r>
              <a:rPr lang="es-419" b="1" kern="1200" dirty="0" smtClean="0">
                <a:solidFill>
                  <a:schemeClr val="tx1"/>
                </a:solidFill>
                <a:latin typeface="Arial" panose="020B0604020202020204" pitchFamily="34" charset="0"/>
                <a:cs typeface="Arial" panose="020B0604020202020204" pitchFamily="34" charset="0"/>
              </a:rPr>
              <a:t>SERVICIOS DE CLOUND COMPUTING</a:t>
            </a:r>
            <a:endParaRPr lang="es-419" b="1" kern="1200" dirty="0">
              <a:solidFill>
                <a:schemeClr val="tx1"/>
              </a:solidFill>
              <a:latin typeface="Arial" panose="020B0604020202020204" pitchFamily="34" charset="0"/>
              <a:cs typeface="Arial" panose="020B0604020202020204" pitchFamily="34" charset="0"/>
            </a:endParaRPr>
          </a:p>
        </p:txBody>
      </p:sp>
      <p:sp>
        <p:nvSpPr>
          <p:cNvPr id="7" name="CuadroTexto 6"/>
          <p:cNvSpPr txBox="1"/>
          <p:nvPr/>
        </p:nvSpPr>
        <p:spPr>
          <a:xfrm>
            <a:off x="283334" y="6337417"/>
            <a:ext cx="682581" cy="400110"/>
          </a:xfrm>
          <a:prstGeom prst="rect">
            <a:avLst/>
          </a:prstGeom>
          <a:noFill/>
        </p:spPr>
        <p:txBody>
          <a:bodyPr wrap="square" rtlCol="0">
            <a:spAutoFit/>
          </a:bodyPr>
          <a:lstStyle/>
          <a:p>
            <a:r>
              <a:rPr lang="es-EC" sz="2000" dirty="0" smtClean="0"/>
              <a:t>18</a:t>
            </a:r>
            <a:endParaRPr lang="es-ES" dirty="0"/>
          </a:p>
        </p:txBody>
      </p:sp>
    </p:spTree>
    <p:extLst>
      <p:ext uri="{BB962C8B-B14F-4D97-AF65-F5344CB8AC3E}">
        <p14:creationId xmlns:p14="http://schemas.microsoft.com/office/powerpoint/2010/main" val="742106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4CA8F3E5-8C82-4213-867F-B0A3C26F6CC5}"/>
              </a:ext>
            </a:extLst>
          </p:cNvPr>
          <p:cNvSpPr>
            <a:spLocks noGrp="1"/>
          </p:cNvSpPr>
          <p:nvPr>
            <p:ph idx="1"/>
          </p:nvPr>
        </p:nvSpPr>
        <p:spPr>
          <a:xfrm>
            <a:off x="1981200" y="1772817"/>
            <a:ext cx="8229600" cy="4525963"/>
          </a:xfrm>
        </p:spPr>
        <p:txBody>
          <a:bodyPr>
            <a:normAutofit/>
          </a:bodyPr>
          <a:lstStyle/>
          <a:p>
            <a:pPr marL="514350" lvl="1" indent="-342900">
              <a:buFont typeface="Wingdings" panose="05000000000000000000" pitchFamily="2" charset="2"/>
              <a:buChar char="q"/>
            </a:pPr>
            <a:r>
              <a:rPr lang="es-EC" kern="1200" dirty="0" smtClean="0">
                <a:solidFill>
                  <a:schemeClr val="tx1"/>
                </a:solidFill>
                <a:latin typeface="Arial" panose="020B0604020202020204" pitchFamily="34" charset="0"/>
                <a:cs typeface="Arial" panose="020B0604020202020204" pitchFamily="34" charset="0"/>
              </a:rPr>
              <a:t>Introducción.</a:t>
            </a:r>
          </a:p>
          <a:p>
            <a:pPr marL="514350" lvl="1" indent="-342900">
              <a:buFont typeface="Wingdings" panose="05000000000000000000" pitchFamily="2" charset="2"/>
              <a:buChar char="q"/>
            </a:pPr>
            <a:endParaRPr lang="es-EC" kern="1200" dirty="0">
              <a:solidFill>
                <a:schemeClr val="tx1"/>
              </a:solidFill>
              <a:latin typeface="Arial" panose="020B0604020202020204" pitchFamily="34" charset="0"/>
              <a:cs typeface="Arial" panose="020B0604020202020204" pitchFamily="34" charset="0"/>
            </a:endParaRPr>
          </a:p>
          <a:p>
            <a:pPr marL="514350" lvl="1" indent="-342900">
              <a:buFont typeface="Wingdings" panose="05000000000000000000" pitchFamily="2" charset="2"/>
              <a:buChar char="q"/>
            </a:pPr>
            <a:r>
              <a:rPr lang="es-EC" kern="1200" dirty="0" smtClean="0">
                <a:solidFill>
                  <a:schemeClr val="tx1"/>
                </a:solidFill>
                <a:latin typeface="Arial" panose="020B0604020202020204" pitchFamily="34" charset="0"/>
                <a:cs typeface="Arial" panose="020B0604020202020204" pitchFamily="34" charset="0"/>
              </a:rPr>
              <a:t>Fundamentación Teórica.</a:t>
            </a:r>
            <a:endParaRPr lang="es-EC" kern="1200" dirty="0">
              <a:solidFill>
                <a:schemeClr val="tx1"/>
              </a:solidFill>
              <a:latin typeface="Arial" panose="020B0604020202020204" pitchFamily="34" charset="0"/>
              <a:cs typeface="Arial" panose="020B0604020202020204" pitchFamily="34" charset="0"/>
            </a:endParaRPr>
          </a:p>
          <a:p>
            <a:pPr marL="514350" lvl="1" indent="-342900">
              <a:buFont typeface="Wingdings" panose="05000000000000000000" pitchFamily="2" charset="2"/>
              <a:buChar char="q"/>
            </a:pPr>
            <a:endParaRPr lang="es-EC" kern="1200" dirty="0" smtClean="0">
              <a:solidFill>
                <a:schemeClr val="tx1"/>
              </a:solidFill>
              <a:latin typeface="Arial" panose="020B0604020202020204" pitchFamily="34" charset="0"/>
              <a:ea typeface="+mn-ea"/>
              <a:cs typeface="Arial" panose="020B0604020202020204" pitchFamily="34" charset="0"/>
            </a:endParaRPr>
          </a:p>
          <a:p>
            <a:pPr marL="514350" lvl="1" indent="-342900">
              <a:buFont typeface="Wingdings" panose="05000000000000000000" pitchFamily="2" charset="2"/>
              <a:buChar char="q"/>
            </a:pPr>
            <a:r>
              <a:rPr lang="es-EC" kern="1200" dirty="0" smtClean="0">
                <a:solidFill>
                  <a:schemeClr val="tx1"/>
                </a:solidFill>
                <a:latin typeface="Arial" panose="020B0604020202020204" pitchFamily="34" charset="0"/>
                <a:ea typeface="+mn-ea"/>
                <a:cs typeface="Arial" panose="020B0604020202020204" pitchFamily="34" charset="0"/>
              </a:rPr>
              <a:t>Metodología.</a:t>
            </a:r>
          </a:p>
          <a:p>
            <a:pPr marL="171450" lvl="1" indent="0">
              <a:buNone/>
            </a:pPr>
            <a:r>
              <a:rPr lang="es-EC" kern="1200" dirty="0" smtClean="0">
                <a:solidFill>
                  <a:schemeClr val="tx1"/>
                </a:solidFill>
                <a:latin typeface="Arial" panose="020B0604020202020204" pitchFamily="34" charset="0"/>
                <a:ea typeface="+mn-ea"/>
                <a:cs typeface="Arial" panose="020B0604020202020204" pitchFamily="34" charset="0"/>
              </a:rPr>
              <a:t> </a:t>
            </a:r>
          </a:p>
          <a:p>
            <a:pPr marL="514350" lvl="1" indent="-342900">
              <a:buFont typeface="Wingdings" panose="05000000000000000000" pitchFamily="2" charset="2"/>
              <a:buChar char="q"/>
            </a:pPr>
            <a:r>
              <a:rPr lang="es-EC" kern="1200" dirty="0" smtClean="0">
                <a:solidFill>
                  <a:schemeClr val="tx1"/>
                </a:solidFill>
                <a:latin typeface="Arial" panose="020B0604020202020204" pitchFamily="34" charset="0"/>
                <a:ea typeface="+mn-ea"/>
                <a:cs typeface="Arial" panose="020B0604020202020204" pitchFamily="34" charset="0"/>
              </a:rPr>
              <a:t>Análisis </a:t>
            </a:r>
            <a:r>
              <a:rPr lang="es-EC" kern="1200" dirty="0">
                <a:solidFill>
                  <a:schemeClr val="tx1"/>
                </a:solidFill>
                <a:latin typeface="Arial" panose="020B0604020202020204" pitchFamily="34" charset="0"/>
                <a:ea typeface="+mn-ea"/>
                <a:cs typeface="Arial" panose="020B0604020202020204" pitchFamily="34" charset="0"/>
              </a:rPr>
              <a:t>de </a:t>
            </a:r>
            <a:r>
              <a:rPr lang="es-EC" kern="1200" dirty="0" smtClean="0">
                <a:solidFill>
                  <a:schemeClr val="tx1"/>
                </a:solidFill>
                <a:latin typeface="Arial" panose="020B0604020202020204" pitchFamily="34" charset="0"/>
                <a:ea typeface="+mn-ea"/>
                <a:cs typeface="Arial" panose="020B0604020202020204" pitchFamily="34" charset="0"/>
              </a:rPr>
              <a:t>Resultados.</a:t>
            </a:r>
          </a:p>
          <a:p>
            <a:pPr marL="514350" lvl="1" indent="-342900">
              <a:buFont typeface="Wingdings" panose="05000000000000000000" pitchFamily="2" charset="2"/>
              <a:buChar char="q"/>
            </a:pPr>
            <a:endParaRPr lang="es-EC" kern="1200" dirty="0">
              <a:solidFill>
                <a:schemeClr val="tx1"/>
              </a:solidFill>
              <a:latin typeface="Arial" panose="020B0604020202020204" pitchFamily="34" charset="0"/>
              <a:ea typeface="+mn-ea"/>
              <a:cs typeface="Arial" panose="020B0604020202020204" pitchFamily="34" charset="0"/>
            </a:endParaRPr>
          </a:p>
          <a:p>
            <a:pPr marL="514350" lvl="1" indent="-342900">
              <a:buFont typeface="Wingdings" panose="05000000000000000000" pitchFamily="2" charset="2"/>
              <a:buChar char="q"/>
            </a:pPr>
            <a:r>
              <a:rPr lang="es-EC" kern="1200" dirty="0">
                <a:solidFill>
                  <a:schemeClr val="tx1"/>
                </a:solidFill>
                <a:latin typeface="Arial" panose="020B0604020202020204" pitchFamily="34" charset="0"/>
                <a:ea typeface="+mn-ea"/>
                <a:cs typeface="Arial" panose="020B0604020202020204" pitchFamily="34" charset="0"/>
              </a:rPr>
              <a:t>Conclusiones y </a:t>
            </a:r>
            <a:r>
              <a:rPr lang="es-EC" kern="1200" dirty="0" smtClean="0">
                <a:solidFill>
                  <a:schemeClr val="tx1"/>
                </a:solidFill>
                <a:latin typeface="Arial" panose="020B0604020202020204" pitchFamily="34" charset="0"/>
                <a:ea typeface="+mn-ea"/>
                <a:cs typeface="Arial" panose="020B0604020202020204" pitchFamily="34" charset="0"/>
              </a:rPr>
              <a:t>Recomendaciones.</a:t>
            </a:r>
            <a:endParaRPr lang="es-EC" kern="1200" dirty="0">
              <a:solidFill>
                <a:schemeClr val="tx1"/>
              </a:solidFill>
              <a:latin typeface="Arial" panose="020B0604020202020204" pitchFamily="34" charset="0"/>
              <a:ea typeface="+mn-ea"/>
              <a:cs typeface="Arial" panose="020B0604020202020204" pitchFamily="34" charset="0"/>
            </a:endParaRPr>
          </a:p>
        </p:txBody>
      </p:sp>
      <p:sp>
        <p:nvSpPr>
          <p:cNvPr id="6" name="Rectángulo 5"/>
          <p:cNvSpPr/>
          <p:nvPr/>
        </p:nvSpPr>
        <p:spPr>
          <a:xfrm>
            <a:off x="4223400" y="836713"/>
            <a:ext cx="3416320" cy="646331"/>
          </a:xfrm>
          <a:prstGeom prst="rect">
            <a:avLst/>
          </a:prstGeom>
        </p:spPr>
        <p:txBody>
          <a:bodyPr wrap="none">
            <a:spAutoFit/>
          </a:bodyPr>
          <a:lstStyle/>
          <a:p>
            <a:pPr lvl="1"/>
            <a:r>
              <a:rPr lang="es-EC" sz="3600" b="1" dirty="0">
                <a:latin typeface="+mj-lt"/>
                <a:cs typeface="Calibri" panose="020F0502020204030204" pitchFamily="34" charset="0"/>
              </a:rPr>
              <a:t>CONTENIDO</a:t>
            </a:r>
          </a:p>
        </p:txBody>
      </p:sp>
      <p:sp>
        <p:nvSpPr>
          <p:cNvPr id="2" name="CuadroTexto 1"/>
          <p:cNvSpPr txBox="1"/>
          <p:nvPr/>
        </p:nvSpPr>
        <p:spPr>
          <a:xfrm>
            <a:off x="283334" y="6337417"/>
            <a:ext cx="682581" cy="400110"/>
          </a:xfrm>
          <a:prstGeom prst="rect">
            <a:avLst/>
          </a:prstGeom>
          <a:noFill/>
        </p:spPr>
        <p:txBody>
          <a:bodyPr wrap="square" rtlCol="0">
            <a:spAutoFit/>
          </a:bodyPr>
          <a:lstStyle/>
          <a:p>
            <a:r>
              <a:rPr lang="es-EC" sz="2000" dirty="0" smtClean="0"/>
              <a:t>1</a:t>
            </a:r>
            <a:endParaRPr lang="es-ES" dirty="0"/>
          </a:p>
        </p:txBody>
      </p:sp>
    </p:spTree>
    <p:extLst>
      <p:ext uri="{BB962C8B-B14F-4D97-AF65-F5344CB8AC3E}">
        <p14:creationId xmlns:p14="http://schemas.microsoft.com/office/powerpoint/2010/main" val="12386936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1329210"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IOT</a:t>
            </a:r>
            <a:endParaRPr lang="es-EC" sz="3200" b="1" dirty="0">
              <a:latin typeface="Arial" panose="020B0604020202020204" pitchFamily="34" charset="0"/>
              <a:cs typeface="Arial" panose="020B0604020202020204" pitchFamily="34" charset="0"/>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4156412" y="1999445"/>
            <a:ext cx="4376365" cy="3499833"/>
          </a:xfrm>
          <a:prstGeom prst="rect">
            <a:avLst/>
          </a:prstGeom>
          <a:noFill/>
          <a:ln>
            <a:noFill/>
          </a:ln>
        </p:spPr>
      </p:pic>
      <p:sp>
        <p:nvSpPr>
          <p:cNvPr id="5" name="CuadroTexto 4"/>
          <p:cNvSpPr txBox="1"/>
          <p:nvPr/>
        </p:nvSpPr>
        <p:spPr>
          <a:xfrm>
            <a:off x="283334" y="6337417"/>
            <a:ext cx="682581" cy="400110"/>
          </a:xfrm>
          <a:prstGeom prst="rect">
            <a:avLst/>
          </a:prstGeom>
          <a:noFill/>
        </p:spPr>
        <p:txBody>
          <a:bodyPr wrap="square" rtlCol="0">
            <a:spAutoFit/>
          </a:bodyPr>
          <a:lstStyle/>
          <a:p>
            <a:r>
              <a:rPr lang="es-EC" sz="2000" dirty="0" smtClean="0"/>
              <a:t>19</a:t>
            </a:r>
            <a:endParaRPr lang="es-ES" dirty="0"/>
          </a:p>
        </p:txBody>
      </p:sp>
    </p:spTree>
    <p:extLst>
      <p:ext uri="{BB962C8B-B14F-4D97-AF65-F5344CB8AC3E}">
        <p14:creationId xmlns:p14="http://schemas.microsoft.com/office/powerpoint/2010/main" val="23484245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1329210"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IOT</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3" y="1600201"/>
            <a:ext cx="6384420"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BYOD</a:t>
            </a:r>
          </a:p>
          <a:p>
            <a:pPr marL="457200" lvl="1" indent="0" fontAlgn="auto">
              <a:spcBef>
                <a:spcPts val="0"/>
              </a:spcBef>
              <a:spcAft>
                <a:spcPts val="0"/>
              </a:spcAft>
              <a:buNone/>
            </a:pPr>
            <a:endParaRPr lang="es-EC" b="1" kern="1200" dirty="0">
              <a:solidFill>
                <a:srgbClr val="000000"/>
              </a:solidFill>
              <a:latin typeface="Arial" panose="020B0604020202020204" pitchFamily="34" charset="0"/>
              <a:ea typeface="+mn-ea"/>
              <a:cs typeface="Arial" panose="020B0604020202020204" pitchFamily="34" charset="0"/>
            </a:endParaRPr>
          </a:p>
          <a:p>
            <a:pPr marL="457200" lvl="1" indent="0" algn="just" fontAlgn="auto">
              <a:spcBef>
                <a:spcPts val="0"/>
              </a:spcBef>
              <a:spcAft>
                <a:spcPts val="0"/>
              </a:spcAft>
              <a:buNone/>
            </a:pPr>
            <a:r>
              <a:rPr lang="es-419" kern="1200" dirty="0" err="1" smtClean="0">
                <a:solidFill>
                  <a:schemeClr val="tx1"/>
                </a:solidFill>
                <a:latin typeface="Arial" panose="020B0604020202020204" pitchFamily="34" charset="0"/>
                <a:cs typeface="Arial" panose="020B0604020202020204" pitchFamily="34" charset="0"/>
              </a:rPr>
              <a:t>Bring</a:t>
            </a:r>
            <a:r>
              <a:rPr lang="es-419" kern="1200" dirty="0" smtClean="0">
                <a:solidFill>
                  <a:schemeClr val="tx1"/>
                </a:solidFill>
                <a:latin typeface="Arial" panose="020B0604020202020204" pitchFamily="34" charset="0"/>
                <a:cs typeface="Arial" panose="020B0604020202020204" pitchFamily="34" charset="0"/>
              </a:rPr>
              <a:t> </a:t>
            </a:r>
            <a:r>
              <a:rPr lang="es-419" kern="1200" dirty="0" err="1">
                <a:solidFill>
                  <a:schemeClr val="tx1"/>
                </a:solidFill>
                <a:latin typeface="Arial" panose="020B0604020202020204" pitchFamily="34" charset="0"/>
                <a:cs typeface="Arial" panose="020B0604020202020204" pitchFamily="34" charset="0"/>
              </a:rPr>
              <a:t>Your</a:t>
            </a:r>
            <a:r>
              <a:rPr lang="es-419" kern="1200" dirty="0">
                <a:solidFill>
                  <a:schemeClr val="tx1"/>
                </a:solidFill>
                <a:latin typeface="Arial" panose="020B0604020202020204" pitchFamily="34" charset="0"/>
                <a:cs typeface="Arial" panose="020B0604020202020204" pitchFamily="34" charset="0"/>
              </a:rPr>
              <a:t> </a:t>
            </a:r>
            <a:r>
              <a:rPr lang="es-419" kern="1200" dirty="0" err="1">
                <a:solidFill>
                  <a:schemeClr val="tx1"/>
                </a:solidFill>
                <a:latin typeface="Arial" panose="020B0604020202020204" pitchFamily="34" charset="0"/>
                <a:cs typeface="Arial" panose="020B0604020202020204" pitchFamily="34" charset="0"/>
              </a:rPr>
              <a:t>Own</a:t>
            </a:r>
            <a:r>
              <a:rPr lang="es-419" kern="1200" dirty="0">
                <a:solidFill>
                  <a:schemeClr val="tx1"/>
                </a:solidFill>
                <a:latin typeface="Arial" panose="020B0604020202020204" pitchFamily="34" charset="0"/>
                <a:cs typeface="Arial" panose="020B0604020202020204" pitchFamily="34" charset="0"/>
              </a:rPr>
              <a:t> </a:t>
            </a:r>
            <a:r>
              <a:rPr lang="es-419" kern="1200" dirty="0" err="1">
                <a:solidFill>
                  <a:schemeClr val="tx1"/>
                </a:solidFill>
                <a:latin typeface="Arial" panose="020B0604020202020204" pitchFamily="34" charset="0"/>
                <a:cs typeface="Arial" panose="020B0604020202020204" pitchFamily="34" charset="0"/>
              </a:rPr>
              <a:t>Device</a:t>
            </a:r>
            <a:r>
              <a:rPr lang="es-419" kern="1200" dirty="0">
                <a:solidFill>
                  <a:schemeClr val="tx1"/>
                </a:solidFill>
                <a:latin typeface="Arial" panose="020B0604020202020204" pitchFamily="34" charset="0"/>
                <a:cs typeface="Arial" panose="020B0604020202020204" pitchFamily="34" charset="0"/>
              </a:rPr>
              <a:t> traducido al español como Trae tu Propio Dispositivo se ha convertido en uno de las tendencias más populares en el ámbito de las empresas e institutos académicos, ya que otorgan movilidad y flexibilidad a sus usuarios para realizar diferentes actividades a través de un dispositivo móvil. </a:t>
            </a:r>
            <a:endParaRPr lang="es-EC" b="1" kern="1200" dirty="0">
              <a:solidFill>
                <a:srgbClr val="000000"/>
              </a:solidFill>
              <a:latin typeface="Arial" panose="020B0604020202020204" pitchFamily="34" charset="0"/>
              <a:ea typeface="+mn-ea"/>
              <a:cs typeface="Arial" panose="020B0604020202020204" pitchFamily="34" charset="0"/>
            </a:endParaRPr>
          </a:p>
          <a:p>
            <a:endParaRPr lang="es-ES" dirty="0"/>
          </a:p>
        </p:txBody>
      </p:sp>
      <p:pic>
        <p:nvPicPr>
          <p:cNvPr id="5" name="Imagen 4" descr="C:\Users\Ariel\Downloads\net.jpg"/>
          <p:cNvPicPr/>
          <p:nvPr/>
        </p:nvPicPr>
        <p:blipFill>
          <a:blip r:embed="rId2">
            <a:extLst>
              <a:ext uri="{28A0092B-C50C-407E-A947-70E740481C1C}">
                <a14:useLocalDpi xmlns:a14="http://schemas.microsoft.com/office/drawing/2010/main" val="0"/>
              </a:ext>
            </a:extLst>
          </a:blip>
          <a:srcRect/>
          <a:stretch>
            <a:fillRect/>
          </a:stretch>
        </p:blipFill>
        <p:spPr bwMode="auto">
          <a:xfrm>
            <a:off x="8409905" y="2415655"/>
            <a:ext cx="3348283" cy="2323769"/>
          </a:xfrm>
          <a:prstGeom prst="rect">
            <a:avLst/>
          </a:prstGeom>
          <a:noFill/>
          <a:ln>
            <a:noFill/>
          </a:ln>
        </p:spPr>
      </p:pic>
      <p:sp>
        <p:nvSpPr>
          <p:cNvPr id="7" name="CuadroTexto 6"/>
          <p:cNvSpPr txBox="1"/>
          <p:nvPr/>
        </p:nvSpPr>
        <p:spPr>
          <a:xfrm>
            <a:off x="283334" y="6337417"/>
            <a:ext cx="682581" cy="400110"/>
          </a:xfrm>
          <a:prstGeom prst="rect">
            <a:avLst/>
          </a:prstGeom>
          <a:noFill/>
        </p:spPr>
        <p:txBody>
          <a:bodyPr wrap="square" rtlCol="0">
            <a:spAutoFit/>
          </a:bodyPr>
          <a:lstStyle/>
          <a:p>
            <a:r>
              <a:rPr lang="es-EC" sz="2000" dirty="0" smtClean="0"/>
              <a:t>20</a:t>
            </a:r>
            <a:endParaRPr lang="es-ES" dirty="0"/>
          </a:p>
        </p:txBody>
      </p:sp>
    </p:spTree>
    <p:extLst>
      <p:ext uri="{BB962C8B-B14F-4D97-AF65-F5344CB8AC3E}">
        <p14:creationId xmlns:p14="http://schemas.microsoft.com/office/powerpoint/2010/main" val="10964463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042774" y="2871253"/>
            <a:ext cx="4237250" cy="646331"/>
          </a:xfrm>
          <a:prstGeom prst="rect">
            <a:avLst/>
          </a:prstGeom>
        </p:spPr>
        <p:txBody>
          <a:bodyPr wrap="none">
            <a:spAutoFit/>
          </a:bodyPr>
          <a:lstStyle/>
          <a:p>
            <a:pPr lvl="1"/>
            <a:r>
              <a:rPr lang="es-EC" sz="3600" b="1" dirty="0" smtClean="0">
                <a:latin typeface="+mj-lt"/>
                <a:cs typeface="Calibri" panose="020F0502020204030204" pitchFamily="34" charset="0"/>
              </a:rPr>
              <a:t>METODOLOGÍA </a:t>
            </a:r>
            <a:endParaRPr lang="es-EC" sz="3600" b="1" dirty="0">
              <a:latin typeface="+mj-lt"/>
              <a:cs typeface="Calibri" panose="020F0502020204030204" pitchFamily="34" charset="0"/>
            </a:endParaRPr>
          </a:p>
        </p:txBody>
      </p:sp>
      <p:sp>
        <p:nvSpPr>
          <p:cNvPr id="3" name="CuadroTexto 2"/>
          <p:cNvSpPr txBox="1"/>
          <p:nvPr/>
        </p:nvSpPr>
        <p:spPr>
          <a:xfrm>
            <a:off x="283334" y="6337417"/>
            <a:ext cx="682581" cy="400110"/>
          </a:xfrm>
          <a:prstGeom prst="rect">
            <a:avLst/>
          </a:prstGeom>
          <a:noFill/>
        </p:spPr>
        <p:txBody>
          <a:bodyPr wrap="square" rtlCol="0">
            <a:spAutoFit/>
          </a:bodyPr>
          <a:lstStyle/>
          <a:p>
            <a:r>
              <a:rPr lang="es-EC" sz="2000" dirty="0" smtClean="0"/>
              <a:t>21</a:t>
            </a:r>
            <a:endParaRPr lang="es-ES" dirty="0"/>
          </a:p>
        </p:txBody>
      </p:sp>
    </p:spTree>
    <p:extLst>
      <p:ext uri="{BB962C8B-B14F-4D97-AF65-F5344CB8AC3E}">
        <p14:creationId xmlns:p14="http://schemas.microsoft.com/office/powerpoint/2010/main" val="2191824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83334" y="1008188"/>
            <a:ext cx="4827732"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ESQUEMA GENERAL</a:t>
            </a:r>
            <a:endParaRPr lang="es-EC" sz="3200" b="1" dirty="0">
              <a:latin typeface="Arial" panose="020B0604020202020204" pitchFamily="34" charset="0"/>
              <a:cs typeface="Arial" panose="020B0604020202020204" pitchFamily="34" charset="0"/>
            </a:endParaRPr>
          </a:p>
        </p:txBody>
      </p:sp>
      <p:sp>
        <p:nvSpPr>
          <p:cNvPr id="5" name="CuadroTexto 4"/>
          <p:cNvSpPr txBox="1"/>
          <p:nvPr/>
        </p:nvSpPr>
        <p:spPr>
          <a:xfrm>
            <a:off x="283334" y="6337417"/>
            <a:ext cx="682581" cy="400110"/>
          </a:xfrm>
          <a:prstGeom prst="rect">
            <a:avLst/>
          </a:prstGeom>
          <a:noFill/>
        </p:spPr>
        <p:txBody>
          <a:bodyPr wrap="square" rtlCol="0">
            <a:spAutoFit/>
          </a:bodyPr>
          <a:lstStyle/>
          <a:p>
            <a:r>
              <a:rPr lang="es-EC" sz="2000" dirty="0" smtClean="0"/>
              <a:t>22</a:t>
            </a:r>
            <a:endParaRPr lang="es-ES" dirty="0"/>
          </a:p>
        </p:txBody>
      </p:sp>
      <p:pic>
        <p:nvPicPr>
          <p:cNvPr id="7" name="Imagen 6" descr="C:\Users\Ariel\Downloads\ESQUEMA DEL SISTEMA.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7843" y="1834399"/>
            <a:ext cx="4324636" cy="3932782"/>
          </a:xfrm>
          <a:prstGeom prst="rect">
            <a:avLst/>
          </a:prstGeom>
          <a:noFill/>
          <a:ln>
            <a:noFill/>
          </a:ln>
        </p:spPr>
      </p:pic>
    </p:spTree>
    <p:extLst>
      <p:ext uri="{BB962C8B-B14F-4D97-AF65-F5344CB8AC3E}">
        <p14:creationId xmlns:p14="http://schemas.microsoft.com/office/powerpoint/2010/main" val="455792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583186"/>
            <a:ext cx="3300071"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PÁGINA WEB</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0" y="1112429"/>
            <a:ext cx="5563673"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DIAGRAMA DE FLUJO</a:t>
            </a:r>
          </a:p>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GENERAL</a:t>
            </a:r>
            <a:endParaRPr lang="es-ES" dirty="0"/>
          </a:p>
        </p:txBody>
      </p:sp>
      <p:pic>
        <p:nvPicPr>
          <p:cNvPr id="4" name="Imagen 3" descr="C:\Users\Ariel\Desktop\Tesis\Escrito\Imagenes\Pagina Web - Mod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9419" y="125503"/>
            <a:ext cx="6980350" cy="5747263"/>
          </a:xfrm>
          <a:prstGeom prst="rect">
            <a:avLst/>
          </a:prstGeom>
          <a:noFill/>
          <a:ln>
            <a:noFill/>
          </a:ln>
        </p:spPr>
      </p:pic>
      <p:sp>
        <p:nvSpPr>
          <p:cNvPr id="5" name="CuadroTexto 4"/>
          <p:cNvSpPr txBox="1"/>
          <p:nvPr/>
        </p:nvSpPr>
        <p:spPr>
          <a:xfrm>
            <a:off x="283334" y="6337417"/>
            <a:ext cx="682581" cy="400110"/>
          </a:xfrm>
          <a:prstGeom prst="rect">
            <a:avLst/>
          </a:prstGeom>
          <a:noFill/>
        </p:spPr>
        <p:txBody>
          <a:bodyPr wrap="square" rtlCol="0">
            <a:spAutoFit/>
          </a:bodyPr>
          <a:lstStyle/>
          <a:p>
            <a:r>
              <a:rPr lang="es-EC" sz="2000" dirty="0" smtClean="0"/>
              <a:t>23</a:t>
            </a:r>
            <a:endParaRPr lang="es-ES" dirty="0"/>
          </a:p>
        </p:txBody>
      </p:sp>
    </p:spTree>
    <p:extLst>
      <p:ext uri="{BB962C8B-B14F-4D97-AF65-F5344CB8AC3E}">
        <p14:creationId xmlns:p14="http://schemas.microsoft.com/office/powerpoint/2010/main" val="251376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12594" y="748910"/>
            <a:ext cx="3300071"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PÁGINA WEB</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312594" y="1333685"/>
            <a:ext cx="9410955"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DIAGRAMA DE FLUJO </a:t>
            </a:r>
          </a:p>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SUBPROCESO </a:t>
            </a:r>
          </a:p>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“SIMULAR ANTENA”</a:t>
            </a:r>
            <a:endParaRPr lang="es-ES" dirty="0"/>
          </a:p>
        </p:txBody>
      </p:sp>
      <p:pic>
        <p:nvPicPr>
          <p:cNvPr id="4" name="Imagen 3" descr="C:\Users\Ariel\Desktop\Tesis\Escrito\Imagenes\Ingreso Datos.png"/>
          <p:cNvPicPr/>
          <p:nvPr/>
        </p:nvPicPr>
        <p:blipFill>
          <a:blip r:embed="rId2">
            <a:extLst>
              <a:ext uri="{28A0092B-C50C-407E-A947-70E740481C1C}">
                <a14:useLocalDpi xmlns:a14="http://schemas.microsoft.com/office/drawing/2010/main" val="0"/>
              </a:ext>
            </a:extLst>
          </a:blip>
          <a:srcRect/>
          <a:stretch>
            <a:fillRect/>
          </a:stretch>
        </p:blipFill>
        <p:spPr bwMode="auto">
          <a:xfrm>
            <a:off x="4675031" y="232836"/>
            <a:ext cx="3760631" cy="6399784"/>
          </a:xfrm>
          <a:prstGeom prst="rect">
            <a:avLst/>
          </a:prstGeom>
          <a:noFill/>
          <a:ln>
            <a:noFill/>
          </a:ln>
        </p:spPr>
      </p:pic>
      <p:sp>
        <p:nvSpPr>
          <p:cNvPr id="5" name="CuadroTexto 4"/>
          <p:cNvSpPr txBox="1"/>
          <p:nvPr/>
        </p:nvSpPr>
        <p:spPr>
          <a:xfrm>
            <a:off x="283334" y="6337417"/>
            <a:ext cx="682581" cy="400110"/>
          </a:xfrm>
          <a:prstGeom prst="rect">
            <a:avLst/>
          </a:prstGeom>
          <a:noFill/>
        </p:spPr>
        <p:txBody>
          <a:bodyPr wrap="square" rtlCol="0">
            <a:spAutoFit/>
          </a:bodyPr>
          <a:lstStyle/>
          <a:p>
            <a:r>
              <a:rPr lang="es-EC" sz="2000" dirty="0" smtClean="0"/>
              <a:t>24</a:t>
            </a:r>
            <a:endParaRPr lang="es-ES" dirty="0"/>
          </a:p>
        </p:txBody>
      </p:sp>
    </p:spTree>
    <p:extLst>
      <p:ext uri="{BB962C8B-B14F-4D97-AF65-F5344CB8AC3E}">
        <p14:creationId xmlns:p14="http://schemas.microsoft.com/office/powerpoint/2010/main" val="8030206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7685053" cy="584775"/>
          </a:xfrm>
          <a:prstGeom prst="rect">
            <a:avLst/>
          </a:prstGeom>
        </p:spPr>
        <p:txBody>
          <a:bodyPr wrap="none">
            <a:spAutoFit/>
          </a:bodyPr>
          <a:lstStyle/>
          <a:p>
            <a:pPr lvl="1"/>
            <a:r>
              <a:rPr lang="es-419" sz="3200" b="1" dirty="0">
                <a:latin typeface="Arial" panose="020B0604020202020204" pitchFamily="34" charset="0"/>
                <a:cs typeface="Arial" panose="020B0604020202020204" pitchFamily="34" charset="0"/>
              </a:rPr>
              <a:t>PÁGINAS DE LA APLICACIÓN WEB </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2" y="1600201"/>
            <a:ext cx="9410955"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PÁGINA DE INICIO</a:t>
            </a:r>
            <a:endParaRPr lang="es-ES"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861306" y="2086956"/>
            <a:ext cx="6518288" cy="4223691"/>
          </a:xfrm>
          <a:prstGeom prst="rect">
            <a:avLst/>
          </a:prstGeom>
          <a:noFill/>
          <a:ln>
            <a:noFill/>
          </a:ln>
        </p:spPr>
      </p:pic>
      <p:sp>
        <p:nvSpPr>
          <p:cNvPr id="4" name="CuadroTexto 3"/>
          <p:cNvSpPr txBox="1"/>
          <p:nvPr/>
        </p:nvSpPr>
        <p:spPr>
          <a:xfrm>
            <a:off x="7579909" y="2293521"/>
            <a:ext cx="4273733" cy="3416320"/>
          </a:xfrm>
          <a:prstGeom prst="rect">
            <a:avLst/>
          </a:prstGeom>
          <a:noFill/>
        </p:spPr>
        <p:txBody>
          <a:bodyPr wrap="square" rtlCol="0">
            <a:spAutoFit/>
          </a:bodyPr>
          <a:lstStyle/>
          <a:p>
            <a:pPr marL="342900" indent="-342900">
              <a:buFont typeface="+mj-lt"/>
              <a:buAutoNum type="arabicPeriod"/>
            </a:pPr>
            <a:r>
              <a:rPr lang="es-ES" dirty="0" smtClean="0"/>
              <a:t>Imágenes </a:t>
            </a:r>
            <a:r>
              <a:rPr lang="es-ES" dirty="0"/>
              <a:t>de antenas que hacen referencia al contenido de la aplicación.  </a:t>
            </a:r>
            <a:endParaRPr lang="es-ES" dirty="0" smtClean="0"/>
          </a:p>
          <a:p>
            <a:pPr marL="342900" indent="-342900">
              <a:buFont typeface="+mj-lt"/>
              <a:buAutoNum type="arabicPeriod"/>
            </a:pPr>
            <a:r>
              <a:rPr lang="es-ES" dirty="0" smtClean="0"/>
              <a:t>Una </a:t>
            </a:r>
            <a:r>
              <a:rPr lang="es-ES" dirty="0"/>
              <a:t>imagen de usuarios para identificar que es el ingreso de la </a:t>
            </a:r>
            <a:r>
              <a:rPr lang="es-ES" dirty="0" smtClean="0"/>
              <a:t>aplicación.</a:t>
            </a:r>
          </a:p>
          <a:p>
            <a:pPr marL="342900" indent="-342900">
              <a:buFont typeface="+mj-lt"/>
              <a:buAutoNum type="arabicPeriod"/>
            </a:pPr>
            <a:r>
              <a:rPr lang="es-ES" dirty="0" smtClean="0"/>
              <a:t>El </a:t>
            </a:r>
            <a:r>
              <a:rPr lang="es-ES" dirty="0"/>
              <a:t>cuadro para los usuarios inicien sesión </a:t>
            </a:r>
            <a:endParaRPr lang="es-ES" dirty="0" smtClean="0"/>
          </a:p>
          <a:p>
            <a:pPr marL="342900" indent="-342900">
              <a:buFont typeface="+mj-lt"/>
              <a:buAutoNum type="arabicPeriod"/>
            </a:pPr>
            <a:r>
              <a:rPr lang="es-ES" dirty="0" smtClean="0"/>
              <a:t>Un </a:t>
            </a:r>
            <a:r>
              <a:rPr lang="es-ES" dirty="0"/>
              <a:t>cuadro donde detalla los datos de las personas que elaboraron el presente proyecto de investigación. </a:t>
            </a:r>
          </a:p>
          <a:p>
            <a:endParaRPr lang="es-ES" dirty="0"/>
          </a:p>
        </p:txBody>
      </p:sp>
      <p:sp>
        <p:nvSpPr>
          <p:cNvPr id="7" name="CuadroTexto 6"/>
          <p:cNvSpPr txBox="1"/>
          <p:nvPr/>
        </p:nvSpPr>
        <p:spPr>
          <a:xfrm>
            <a:off x="283334" y="6337417"/>
            <a:ext cx="682581" cy="400110"/>
          </a:xfrm>
          <a:prstGeom prst="rect">
            <a:avLst/>
          </a:prstGeom>
          <a:noFill/>
        </p:spPr>
        <p:txBody>
          <a:bodyPr wrap="square" rtlCol="0">
            <a:spAutoFit/>
          </a:bodyPr>
          <a:lstStyle/>
          <a:p>
            <a:r>
              <a:rPr lang="es-EC" sz="2000" dirty="0" smtClean="0"/>
              <a:t>25</a:t>
            </a:r>
            <a:endParaRPr lang="es-ES" dirty="0"/>
          </a:p>
        </p:txBody>
      </p:sp>
    </p:spTree>
    <p:extLst>
      <p:ext uri="{BB962C8B-B14F-4D97-AF65-F5344CB8AC3E}">
        <p14:creationId xmlns:p14="http://schemas.microsoft.com/office/powerpoint/2010/main" val="37030247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7685053" cy="584775"/>
          </a:xfrm>
          <a:prstGeom prst="rect">
            <a:avLst/>
          </a:prstGeom>
        </p:spPr>
        <p:txBody>
          <a:bodyPr wrap="none">
            <a:spAutoFit/>
          </a:bodyPr>
          <a:lstStyle/>
          <a:p>
            <a:pPr lvl="1"/>
            <a:r>
              <a:rPr lang="es-419" sz="3200" b="1" dirty="0">
                <a:latin typeface="Arial" panose="020B0604020202020204" pitchFamily="34" charset="0"/>
                <a:cs typeface="Arial" panose="020B0604020202020204" pitchFamily="34" charset="0"/>
              </a:rPr>
              <a:t>PÁGINAS DE LA APLICACIÓN WEB </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2" y="1600201"/>
            <a:ext cx="9410955"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PÁGINA MENÚ PRINCIPAL</a:t>
            </a:r>
            <a:endParaRPr lang="es-ES" dirty="0"/>
          </a:p>
        </p:txBody>
      </p:sp>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736" y="2293521"/>
            <a:ext cx="6632160" cy="3832643"/>
          </a:xfrm>
          <a:prstGeom prst="rect">
            <a:avLst/>
          </a:prstGeom>
          <a:noFill/>
          <a:ln>
            <a:noFill/>
          </a:ln>
        </p:spPr>
      </p:pic>
      <p:sp>
        <p:nvSpPr>
          <p:cNvPr id="5" name="CuadroTexto 4"/>
          <p:cNvSpPr txBox="1"/>
          <p:nvPr/>
        </p:nvSpPr>
        <p:spPr>
          <a:xfrm>
            <a:off x="7579909" y="2293521"/>
            <a:ext cx="4273733" cy="3139321"/>
          </a:xfrm>
          <a:prstGeom prst="rect">
            <a:avLst/>
          </a:prstGeom>
          <a:noFill/>
        </p:spPr>
        <p:txBody>
          <a:bodyPr wrap="square" rtlCol="0">
            <a:spAutoFit/>
          </a:bodyPr>
          <a:lstStyle/>
          <a:p>
            <a:pPr marL="342900" indent="-342900">
              <a:buFont typeface="+mj-lt"/>
              <a:buAutoNum type="arabicPeriod"/>
            </a:pPr>
            <a:r>
              <a:rPr lang="es-419" dirty="0" smtClean="0"/>
              <a:t>Logo </a:t>
            </a:r>
            <a:r>
              <a:rPr lang="es-419" dirty="0"/>
              <a:t>de la Universidad y logo del Departamento.</a:t>
            </a:r>
          </a:p>
          <a:p>
            <a:pPr marL="342900" indent="-342900">
              <a:buFont typeface="+mj-lt"/>
              <a:buAutoNum type="arabicPeriod"/>
            </a:pPr>
            <a:r>
              <a:rPr lang="es-419" dirty="0" smtClean="0"/>
              <a:t>Pequeña </a:t>
            </a:r>
            <a:r>
              <a:rPr lang="es-419" dirty="0"/>
              <a:t>introducción sobre la aplicación web </a:t>
            </a:r>
          </a:p>
          <a:p>
            <a:pPr marL="342900" indent="-342900">
              <a:buFont typeface="+mj-lt"/>
              <a:buAutoNum type="arabicPeriod"/>
            </a:pPr>
            <a:r>
              <a:rPr lang="es-419" dirty="0" smtClean="0"/>
              <a:t>Cuadro </a:t>
            </a:r>
            <a:r>
              <a:rPr lang="es-419" dirty="0"/>
              <a:t>con un carrusel para elegir el tipo de antenas.</a:t>
            </a:r>
          </a:p>
          <a:p>
            <a:pPr marL="342900" indent="-342900">
              <a:buFont typeface="+mj-lt"/>
              <a:buAutoNum type="arabicPeriod"/>
            </a:pPr>
            <a:r>
              <a:rPr lang="es-419" dirty="0" smtClean="0"/>
              <a:t>Importancia </a:t>
            </a:r>
            <a:r>
              <a:rPr lang="es-419" dirty="0"/>
              <a:t>de las antenas en las telecomunicaciones. </a:t>
            </a:r>
          </a:p>
          <a:p>
            <a:pPr marL="342900" indent="-342900">
              <a:buFont typeface="+mj-lt"/>
              <a:buAutoNum type="arabicPeriod"/>
            </a:pPr>
            <a:r>
              <a:rPr lang="es-419" dirty="0" smtClean="0"/>
              <a:t>Cuadro </a:t>
            </a:r>
            <a:r>
              <a:rPr lang="es-419" dirty="0"/>
              <a:t>con botones que direccionaran a las diferentes páginas creadas</a:t>
            </a:r>
            <a:r>
              <a:rPr lang="es-419" dirty="0" smtClean="0"/>
              <a:t>.</a:t>
            </a:r>
            <a:endParaRPr lang="es-419" dirty="0"/>
          </a:p>
        </p:txBody>
      </p:sp>
      <p:sp>
        <p:nvSpPr>
          <p:cNvPr id="7" name="CuadroTexto 6"/>
          <p:cNvSpPr txBox="1"/>
          <p:nvPr/>
        </p:nvSpPr>
        <p:spPr>
          <a:xfrm>
            <a:off x="283334" y="6337417"/>
            <a:ext cx="682581" cy="400110"/>
          </a:xfrm>
          <a:prstGeom prst="rect">
            <a:avLst/>
          </a:prstGeom>
          <a:noFill/>
        </p:spPr>
        <p:txBody>
          <a:bodyPr wrap="square" rtlCol="0">
            <a:spAutoFit/>
          </a:bodyPr>
          <a:lstStyle/>
          <a:p>
            <a:r>
              <a:rPr lang="es-EC" sz="2000" dirty="0" smtClean="0"/>
              <a:t>26</a:t>
            </a:r>
            <a:endParaRPr lang="es-ES" dirty="0"/>
          </a:p>
        </p:txBody>
      </p:sp>
    </p:spTree>
    <p:extLst>
      <p:ext uri="{BB962C8B-B14F-4D97-AF65-F5344CB8AC3E}">
        <p14:creationId xmlns:p14="http://schemas.microsoft.com/office/powerpoint/2010/main" val="15635253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71734" y="656636"/>
            <a:ext cx="7685053" cy="584775"/>
          </a:xfrm>
          <a:prstGeom prst="rect">
            <a:avLst/>
          </a:prstGeom>
        </p:spPr>
        <p:txBody>
          <a:bodyPr wrap="none">
            <a:spAutoFit/>
          </a:bodyPr>
          <a:lstStyle/>
          <a:p>
            <a:pPr lvl="1"/>
            <a:r>
              <a:rPr lang="es-419" sz="3200" b="1" dirty="0">
                <a:latin typeface="Arial" panose="020B0604020202020204" pitchFamily="34" charset="0"/>
                <a:cs typeface="Arial" panose="020B0604020202020204" pitchFamily="34" charset="0"/>
              </a:rPr>
              <a:t>PÁGINAS DE LA APLICACIÓN WEB </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471734" y="1241411"/>
            <a:ext cx="9410955"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PÁGINAS DE LAS ANTENAS</a:t>
            </a:r>
            <a:endParaRPr lang="es-ES" dirty="0"/>
          </a:p>
        </p:txBody>
      </p:sp>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6056" y="1681491"/>
            <a:ext cx="6078991" cy="5079917"/>
          </a:xfrm>
          <a:prstGeom prst="rect">
            <a:avLst/>
          </a:prstGeom>
          <a:noFill/>
          <a:ln>
            <a:noFill/>
          </a:ln>
        </p:spPr>
      </p:pic>
      <p:sp>
        <p:nvSpPr>
          <p:cNvPr id="7" name="CuadroTexto 6"/>
          <p:cNvSpPr txBox="1"/>
          <p:nvPr/>
        </p:nvSpPr>
        <p:spPr>
          <a:xfrm>
            <a:off x="8156787" y="2177611"/>
            <a:ext cx="3722940" cy="2862322"/>
          </a:xfrm>
          <a:prstGeom prst="rect">
            <a:avLst/>
          </a:prstGeom>
          <a:noFill/>
        </p:spPr>
        <p:txBody>
          <a:bodyPr wrap="square" rtlCol="0">
            <a:spAutoFit/>
          </a:bodyPr>
          <a:lstStyle/>
          <a:p>
            <a:pPr marL="342900" indent="-342900">
              <a:buFont typeface="+mj-lt"/>
              <a:buAutoNum type="arabicPeriod"/>
            </a:pPr>
            <a:r>
              <a:rPr lang="es-419" dirty="0" smtClean="0"/>
              <a:t>Selección </a:t>
            </a:r>
            <a:r>
              <a:rPr lang="es-419" dirty="0"/>
              <a:t>del Tipo de Frecuencia.</a:t>
            </a:r>
          </a:p>
          <a:p>
            <a:pPr marL="342900" indent="-342900">
              <a:buFont typeface="+mj-lt"/>
              <a:buAutoNum type="arabicPeriod"/>
            </a:pPr>
            <a:r>
              <a:rPr lang="es-419" dirty="0" smtClean="0"/>
              <a:t>Selección </a:t>
            </a:r>
            <a:r>
              <a:rPr lang="es-419" dirty="0"/>
              <a:t>del Valor de Frecuencia.</a:t>
            </a:r>
          </a:p>
          <a:p>
            <a:pPr marL="342900" indent="-342900">
              <a:buFont typeface="+mj-lt"/>
              <a:buAutoNum type="arabicPeriod"/>
            </a:pPr>
            <a:r>
              <a:rPr lang="es-419" dirty="0" smtClean="0"/>
              <a:t>Datos </a:t>
            </a:r>
            <a:r>
              <a:rPr lang="es-419" dirty="0"/>
              <a:t>que se autocompletaran dependiendo el tipo de antena.</a:t>
            </a:r>
          </a:p>
          <a:p>
            <a:pPr marL="342900" indent="-342900">
              <a:buFont typeface="+mj-lt"/>
              <a:buAutoNum type="arabicPeriod"/>
            </a:pPr>
            <a:r>
              <a:rPr lang="es-419" dirty="0" smtClean="0"/>
              <a:t>Botón </a:t>
            </a:r>
            <a:r>
              <a:rPr lang="es-419" dirty="0"/>
              <a:t>para simular.</a:t>
            </a:r>
          </a:p>
          <a:p>
            <a:pPr marL="342900" indent="-342900">
              <a:buFont typeface="+mj-lt"/>
              <a:buAutoNum type="arabicPeriod"/>
            </a:pPr>
            <a:r>
              <a:rPr lang="es-419" dirty="0" smtClean="0"/>
              <a:t>Botón </a:t>
            </a:r>
            <a:r>
              <a:rPr lang="es-419" dirty="0"/>
              <a:t>para limpiar los datos.</a:t>
            </a:r>
          </a:p>
          <a:p>
            <a:pPr marL="342900" indent="-342900">
              <a:buFont typeface="+mj-lt"/>
              <a:buAutoNum type="arabicPeriod"/>
            </a:pPr>
            <a:r>
              <a:rPr lang="es-419" dirty="0" smtClean="0"/>
              <a:t>Parámetros </a:t>
            </a:r>
            <a:r>
              <a:rPr lang="es-419" dirty="0"/>
              <a:t>obtenidos de la simulación.</a:t>
            </a:r>
          </a:p>
        </p:txBody>
      </p:sp>
      <p:sp>
        <p:nvSpPr>
          <p:cNvPr id="8" name="CuadroTexto 7"/>
          <p:cNvSpPr txBox="1"/>
          <p:nvPr/>
        </p:nvSpPr>
        <p:spPr>
          <a:xfrm>
            <a:off x="283334" y="6337417"/>
            <a:ext cx="682581" cy="400110"/>
          </a:xfrm>
          <a:prstGeom prst="rect">
            <a:avLst/>
          </a:prstGeom>
          <a:noFill/>
        </p:spPr>
        <p:txBody>
          <a:bodyPr wrap="square" rtlCol="0">
            <a:spAutoFit/>
          </a:bodyPr>
          <a:lstStyle/>
          <a:p>
            <a:r>
              <a:rPr lang="es-EC" sz="2000" dirty="0" smtClean="0"/>
              <a:t>27</a:t>
            </a:r>
            <a:endParaRPr lang="es-ES" dirty="0"/>
          </a:p>
        </p:txBody>
      </p:sp>
    </p:spTree>
    <p:extLst>
      <p:ext uri="{BB962C8B-B14F-4D97-AF65-F5344CB8AC3E}">
        <p14:creationId xmlns:p14="http://schemas.microsoft.com/office/powerpoint/2010/main" val="26472364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7685053" cy="584775"/>
          </a:xfrm>
          <a:prstGeom prst="rect">
            <a:avLst/>
          </a:prstGeom>
        </p:spPr>
        <p:txBody>
          <a:bodyPr wrap="none">
            <a:spAutoFit/>
          </a:bodyPr>
          <a:lstStyle/>
          <a:p>
            <a:pPr lvl="1"/>
            <a:r>
              <a:rPr lang="es-419" sz="3200" b="1" dirty="0">
                <a:latin typeface="Arial" panose="020B0604020202020204" pitchFamily="34" charset="0"/>
                <a:cs typeface="Arial" panose="020B0604020202020204" pitchFamily="34" charset="0"/>
              </a:rPr>
              <a:t>PÁGINAS DE LA APLICACIÓN WEB </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2" y="1600201"/>
            <a:ext cx="9410955"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PÁGINA DE AYUDA</a:t>
            </a:r>
            <a:endParaRPr lang="es-E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714553" y="2094346"/>
            <a:ext cx="6883981" cy="3920088"/>
          </a:xfrm>
          <a:prstGeom prst="rect">
            <a:avLst/>
          </a:prstGeom>
          <a:noFill/>
          <a:ln>
            <a:noFill/>
          </a:ln>
        </p:spPr>
      </p:pic>
      <p:sp>
        <p:nvSpPr>
          <p:cNvPr id="5" name="CuadroTexto 4"/>
          <p:cNvSpPr txBox="1"/>
          <p:nvPr/>
        </p:nvSpPr>
        <p:spPr>
          <a:xfrm>
            <a:off x="7817476" y="2293521"/>
            <a:ext cx="4036166" cy="1754326"/>
          </a:xfrm>
          <a:prstGeom prst="rect">
            <a:avLst/>
          </a:prstGeom>
          <a:noFill/>
        </p:spPr>
        <p:txBody>
          <a:bodyPr wrap="square" rtlCol="0">
            <a:spAutoFit/>
          </a:bodyPr>
          <a:lstStyle/>
          <a:p>
            <a:pPr marL="342900" indent="-342900">
              <a:buFont typeface="+mj-lt"/>
              <a:buAutoNum type="arabicPeriod"/>
            </a:pPr>
            <a:r>
              <a:rPr lang="es-419" dirty="0" smtClean="0"/>
              <a:t>Preguntas </a:t>
            </a:r>
            <a:r>
              <a:rPr lang="es-419" dirty="0"/>
              <a:t>que pueden surgir al momento de diseñar las antenas.</a:t>
            </a:r>
          </a:p>
          <a:p>
            <a:pPr marL="342900" indent="-342900">
              <a:buFont typeface="+mj-lt"/>
              <a:buAutoNum type="arabicPeriod"/>
            </a:pPr>
            <a:r>
              <a:rPr lang="es-419" dirty="0" smtClean="0"/>
              <a:t>Contactos</a:t>
            </a:r>
            <a:r>
              <a:rPr lang="es-419" dirty="0"/>
              <a:t>.</a:t>
            </a:r>
          </a:p>
          <a:p>
            <a:pPr marL="342900" indent="-342900">
              <a:buFont typeface="+mj-lt"/>
              <a:buAutoNum type="arabicPeriod"/>
            </a:pPr>
            <a:r>
              <a:rPr lang="es-419" dirty="0" smtClean="0"/>
              <a:t>Cuadro </a:t>
            </a:r>
            <a:r>
              <a:rPr lang="es-419" dirty="0"/>
              <a:t>donde consta con botones que direccionaran a las diferentes páginas creadas</a:t>
            </a:r>
            <a:r>
              <a:rPr lang="es-419" dirty="0" smtClean="0"/>
              <a:t>.</a:t>
            </a:r>
            <a:endParaRPr lang="es-419" dirty="0"/>
          </a:p>
        </p:txBody>
      </p:sp>
      <p:sp>
        <p:nvSpPr>
          <p:cNvPr id="7" name="CuadroTexto 6"/>
          <p:cNvSpPr txBox="1"/>
          <p:nvPr/>
        </p:nvSpPr>
        <p:spPr>
          <a:xfrm>
            <a:off x="283334" y="6337417"/>
            <a:ext cx="682581" cy="400110"/>
          </a:xfrm>
          <a:prstGeom prst="rect">
            <a:avLst/>
          </a:prstGeom>
          <a:noFill/>
        </p:spPr>
        <p:txBody>
          <a:bodyPr wrap="square" rtlCol="0">
            <a:spAutoFit/>
          </a:bodyPr>
          <a:lstStyle/>
          <a:p>
            <a:r>
              <a:rPr lang="es-EC" sz="2000" dirty="0" smtClean="0"/>
              <a:t>28</a:t>
            </a:r>
            <a:endParaRPr lang="es-ES" dirty="0"/>
          </a:p>
        </p:txBody>
      </p:sp>
    </p:spTree>
    <p:extLst>
      <p:ext uri="{BB962C8B-B14F-4D97-AF65-F5344CB8AC3E}">
        <p14:creationId xmlns:p14="http://schemas.microsoft.com/office/powerpoint/2010/main" val="38820019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583320" y="2916973"/>
            <a:ext cx="4237057" cy="646331"/>
          </a:xfrm>
          <a:prstGeom prst="rect">
            <a:avLst/>
          </a:prstGeom>
        </p:spPr>
        <p:txBody>
          <a:bodyPr wrap="none">
            <a:spAutoFit/>
          </a:bodyPr>
          <a:lstStyle/>
          <a:p>
            <a:pPr lvl="1"/>
            <a:r>
              <a:rPr lang="es-EC" sz="3600" b="1" dirty="0" smtClean="0">
                <a:latin typeface="+mj-lt"/>
                <a:cs typeface="Calibri" panose="020F0502020204030204" pitchFamily="34" charset="0"/>
              </a:rPr>
              <a:t>INTRODUCCIÓN</a:t>
            </a:r>
            <a:endParaRPr lang="es-EC" sz="3600" b="1" dirty="0">
              <a:latin typeface="+mj-lt"/>
              <a:cs typeface="Calibri" panose="020F0502020204030204" pitchFamily="34" charset="0"/>
            </a:endParaRPr>
          </a:p>
        </p:txBody>
      </p:sp>
      <p:sp>
        <p:nvSpPr>
          <p:cNvPr id="3" name="CuadroTexto 2"/>
          <p:cNvSpPr txBox="1"/>
          <p:nvPr/>
        </p:nvSpPr>
        <p:spPr>
          <a:xfrm>
            <a:off x="283334" y="6337417"/>
            <a:ext cx="682581" cy="400110"/>
          </a:xfrm>
          <a:prstGeom prst="rect">
            <a:avLst/>
          </a:prstGeom>
          <a:noFill/>
        </p:spPr>
        <p:txBody>
          <a:bodyPr wrap="square" rtlCol="0">
            <a:spAutoFit/>
          </a:bodyPr>
          <a:lstStyle/>
          <a:p>
            <a:r>
              <a:rPr lang="es-EC" sz="2000" dirty="0" smtClean="0"/>
              <a:t>2</a:t>
            </a:r>
            <a:endParaRPr lang="es-ES" dirty="0"/>
          </a:p>
        </p:txBody>
      </p:sp>
    </p:spTree>
    <p:extLst>
      <p:ext uri="{BB962C8B-B14F-4D97-AF65-F5344CB8AC3E}">
        <p14:creationId xmlns:p14="http://schemas.microsoft.com/office/powerpoint/2010/main" val="41332140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257642" y="1015426"/>
            <a:ext cx="2347117"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MATLAB</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257642" y="1616301"/>
            <a:ext cx="9410955"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DIAGRAMA DE FLUJO</a:t>
            </a:r>
            <a:endParaRPr lang="es-E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6005" y="193183"/>
            <a:ext cx="2440259" cy="6452315"/>
          </a:xfrm>
          <a:prstGeom prst="rect">
            <a:avLst/>
          </a:prstGeom>
        </p:spPr>
      </p:pic>
      <p:sp>
        <p:nvSpPr>
          <p:cNvPr id="5" name="CuadroTexto 4"/>
          <p:cNvSpPr txBox="1"/>
          <p:nvPr/>
        </p:nvSpPr>
        <p:spPr>
          <a:xfrm>
            <a:off x="283334" y="6337417"/>
            <a:ext cx="682581" cy="400110"/>
          </a:xfrm>
          <a:prstGeom prst="rect">
            <a:avLst/>
          </a:prstGeom>
          <a:noFill/>
        </p:spPr>
        <p:txBody>
          <a:bodyPr wrap="square" rtlCol="0">
            <a:spAutoFit/>
          </a:bodyPr>
          <a:lstStyle/>
          <a:p>
            <a:r>
              <a:rPr lang="es-EC" sz="2000" dirty="0" smtClean="0"/>
              <a:t>29</a:t>
            </a:r>
            <a:endParaRPr lang="es-ES" dirty="0"/>
          </a:p>
        </p:txBody>
      </p:sp>
    </p:spTree>
    <p:extLst>
      <p:ext uri="{BB962C8B-B14F-4D97-AF65-F5344CB8AC3E}">
        <p14:creationId xmlns:p14="http://schemas.microsoft.com/office/powerpoint/2010/main" val="28570270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257642" y="1015426"/>
            <a:ext cx="2347117"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MATLAB</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257642" y="1616301"/>
            <a:ext cx="9410955" cy="4525963"/>
          </a:xfrm>
        </p:spPr>
        <p:txBody>
          <a:bodyPr/>
          <a:lstStyle/>
          <a:p>
            <a:pPr marL="457200" lvl="1" indent="0" fontAlgn="auto">
              <a:spcBef>
                <a:spcPts val="0"/>
              </a:spcBef>
              <a:spcAft>
                <a:spcPts val="0"/>
              </a:spcAft>
              <a:buNone/>
            </a:pPr>
            <a:r>
              <a:rPr lang="es-419" b="1" kern="1200" dirty="0" smtClean="0">
                <a:solidFill>
                  <a:srgbClr val="000000"/>
                </a:solidFill>
                <a:latin typeface="Arial" panose="020B0604020202020204" pitchFamily="34" charset="0"/>
                <a:ea typeface="+mn-ea"/>
                <a:cs typeface="Arial" panose="020B0604020202020204" pitchFamily="34" charset="0"/>
              </a:rPr>
              <a:t>PARÁMETROS DE LA ANTENA HORN</a:t>
            </a:r>
            <a:endParaRPr lang="es-ES"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642" y="2080591"/>
            <a:ext cx="7674323" cy="4740760"/>
          </a:xfrm>
          <a:prstGeom prst="rect">
            <a:avLst/>
          </a:prstGeom>
        </p:spPr>
      </p:pic>
      <p:sp>
        <p:nvSpPr>
          <p:cNvPr id="7" name="CuadroTexto 6"/>
          <p:cNvSpPr txBox="1"/>
          <p:nvPr/>
        </p:nvSpPr>
        <p:spPr>
          <a:xfrm>
            <a:off x="283334" y="6337417"/>
            <a:ext cx="682581" cy="400110"/>
          </a:xfrm>
          <a:prstGeom prst="rect">
            <a:avLst/>
          </a:prstGeom>
          <a:noFill/>
        </p:spPr>
        <p:txBody>
          <a:bodyPr wrap="square" rtlCol="0">
            <a:spAutoFit/>
          </a:bodyPr>
          <a:lstStyle/>
          <a:p>
            <a:r>
              <a:rPr lang="es-EC" sz="2000" dirty="0" smtClean="0"/>
              <a:t>30</a:t>
            </a:r>
            <a:endParaRPr lang="es-ES" dirty="0"/>
          </a:p>
        </p:txBody>
      </p:sp>
    </p:spTree>
    <p:extLst>
      <p:ext uri="{BB962C8B-B14F-4D97-AF65-F5344CB8AC3E}">
        <p14:creationId xmlns:p14="http://schemas.microsoft.com/office/powerpoint/2010/main" val="5469744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257642" y="1015426"/>
            <a:ext cx="2347117"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MATLAB</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257642" y="1616301"/>
            <a:ext cx="9410955" cy="4525963"/>
          </a:xfrm>
        </p:spPr>
        <p:txBody>
          <a:bodyPr/>
          <a:lstStyle/>
          <a:p>
            <a:pPr marL="457200" lvl="1" indent="0" fontAlgn="auto">
              <a:spcBef>
                <a:spcPts val="0"/>
              </a:spcBef>
              <a:spcAft>
                <a:spcPts val="0"/>
              </a:spcAft>
              <a:buNone/>
            </a:pPr>
            <a:r>
              <a:rPr lang="es-419" b="1" kern="1200" dirty="0" smtClean="0">
                <a:solidFill>
                  <a:srgbClr val="000000"/>
                </a:solidFill>
                <a:latin typeface="Arial" panose="020B0604020202020204" pitchFamily="34" charset="0"/>
                <a:ea typeface="+mn-ea"/>
                <a:cs typeface="Arial" panose="020B0604020202020204" pitchFamily="34" charset="0"/>
              </a:rPr>
              <a:t>PARÁMETROS DE LA ANTENA PATCH</a:t>
            </a:r>
            <a:endParaRPr lang="es-ES" dirty="0"/>
          </a:p>
        </p:txBody>
      </p:sp>
      <p:pic>
        <p:nvPicPr>
          <p:cNvPr id="3" name="Imagen 2"/>
          <p:cNvPicPr>
            <a:picLocks noChangeAspect="1"/>
          </p:cNvPicPr>
          <p:nvPr/>
        </p:nvPicPr>
        <p:blipFill>
          <a:blip r:embed="rId2"/>
          <a:stretch>
            <a:fillRect/>
          </a:stretch>
        </p:blipFill>
        <p:spPr>
          <a:xfrm>
            <a:off x="1257642" y="2161001"/>
            <a:ext cx="7603484" cy="4696999"/>
          </a:xfrm>
          <a:prstGeom prst="rect">
            <a:avLst/>
          </a:prstGeom>
        </p:spPr>
      </p:pic>
      <p:sp>
        <p:nvSpPr>
          <p:cNvPr id="5" name="CuadroTexto 4"/>
          <p:cNvSpPr txBox="1"/>
          <p:nvPr/>
        </p:nvSpPr>
        <p:spPr>
          <a:xfrm>
            <a:off x="283334" y="6337417"/>
            <a:ext cx="682581" cy="400110"/>
          </a:xfrm>
          <a:prstGeom prst="rect">
            <a:avLst/>
          </a:prstGeom>
          <a:noFill/>
        </p:spPr>
        <p:txBody>
          <a:bodyPr wrap="square" rtlCol="0">
            <a:spAutoFit/>
          </a:bodyPr>
          <a:lstStyle/>
          <a:p>
            <a:r>
              <a:rPr lang="es-EC" sz="2000" dirty="0" smtClean="0"/>
              <a:t>31</a:t>
            </a:r>
            <a:endParaRPr lang="es-ES" dirty="0"/>
          </a:p>
        </p:txBody>
      </p:sp>
    </p:spTree>
    <p:extLst>
      <p:ext uri="{BB962C8B-B14F-4D97-AF65-F5344CB8AC3E}">
        <p14:creationId xmlns:p14="http://schemas.microsoft.com/office/powerpoint/2010/main" val="15733879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257642" y="1015426"/>
            <a:ext cx="2347117"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MATLAB</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257642" y="1616301"/>
            <a:ext cx="9410955" cy="4525963"/>
          </a:xfrm>
        </p:spPr>
        <p:txBody>
          <a:bodyPr/>
          <a:lstStyle/>
          <a:p>
            <a:pPr marL="457200" lvl="1" indent="0" fontAlgn="auto">
              <a:spcBef>
                <a:spcPts val="0"/>
              </a:spcBef>
              <a:spcAft>
                <a:spcPts val="0"/>
              </a:spcAft>
              <a:buNone/>
            </a:pPr>
            <a:r>
              <a:rPr lang="es-419" b="1" kern="1200" dirty="0" smtClean="0">
                <a:solidFill>
                  <a:srgbClr val="000000"/>
                </a:solidFill>
                <a:latin typeface="Arial" panose="020B0604020202020204" pitchFamily="34" charset="0"/>
                <a:ea typeface="+mn-ea"/>
                <a:cs typeface="Arial" panose="020B0604020202020204" pitchFamily="34" charset="0"/>
              </a:rPr>
              <a:t>PARÁMETROS DE LA ANTENA LPDA</a:t>
            </a:r>
            <a:endParaRPr lang="es-ES"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642" y="2292626"/>
            <a:ext cx="7184297" cy="4438049"/>
          </a:xfrm>
          <a:prstGeom prst="rect">
            <a:avLst/>
          </a:prstGeom>
        </p:spPr>
      </p:pic>
      <p:sp>
        <p:nvSpPr>
          <p:cNvPr id="5" name="CuadroTexto 4"/>
          <p:cNvSpPr txBox="1"/>
          <p:nvPr/>
        </p:nvSpPr>
        <p:spPr>
          <a:xfrm>
            <a:off x="283334" y="6337417"/>
            <a:ext cx="682581" cy="400110"/>
          </a:xfrm>
          <a:prstGeom prst="rect">
            <a:avLst/>
          </a:prstGeom>
          <a:noFill/>
        </p:spPr>
        <p:txBody>
          <a:bodyPr wrap="square" rtlCol="0">
            <a:spAutoFit/>
          </a:bodyPr>
          <a:lstStyle/>
          <a:p>
            <a:r>
              <a:rPr lang="es-EC" sz="2000" dirty="0" smtClean="0"/>
              <a:t>32</a:t>
            </a:r>
            <a:endParaRPr lang="es-ES" dirty="0"/>
          </a:p>
        </p:txBody>
      </p:sp>
    </p:spTree>
    <p:extLst>
      <p:ext uri="{BB962C8B-B14F-4D97-AF65-F5344CB8AC3E}">
        <p14:creationId xmlns:p14="http://schemas.microsoft.com/office/powerpoint/2010/main" val="26203430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8399607"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ENLACE ENTRE MATLAB Y NETBEANS</a:t>
            </a:r>
            <a:endParaRPr lang="es-EC" sz="3200" b="1" dirty="0">
              <a:latin typeface="Arial" panose="020B0604020202020204" pitchFamily="34" charset="0"/>
              <a:cs typeface="Arial" panose="020B0604020202020204" pitchFamily="34" charset="0"/>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666251" y="2385622"/>
            <a:ext cx="4237064" cy="3139414"/>
          </a:xfrm>
          <a:prstGeom prst="rect">
            <a:avLst/>
          </a:prstGeom>
          <a:noFill/>
          <a:ln>
            <a:noFill/>
          </a:ln>
        </p:spPr>
      </p:pic>
      <p:pic>
        <p:nvPicPr>
          <p:cNvPr id="5" name="Imagen 4"/>
          <p:cNvPicPr/>
          <p:nvPr/>
        </p:nvPicPr>
        <p:blipFill rotWithShape="1">
          <a:blip r:embed="rId3">
            <a:extLst>
              <a:ext uri="{28A0092B-C50C-407E-A947-70E740481C1C}">
                <a14:useLocalDpi xmlns:a14="http://schemas.microsoft.com/office/drawing/2010/main" val="0"/>
              </a:ext>
            </a:extLst>
          </a:blip>
          <a:srcRect l="17832" t="52735"/>
          <a:stretch/>
        </p:blipFill>
        <p:spPr bwMode="auto">
          <a:xfrm>
            <a:off x="6544172" y="2674512"/>
            <a:ext cx="4785855" cy="1717184"/>
          </a:xfrm>
          <a:prstGeom prst="rect">
            <a:avLst/>
          </a:prstGeom>
          <a:noFill/>
          <a:ln>
            <a:noFill/>
          </a:ln>
          <a:extLst>
            <a:ext uri="{53640926-AAD7-44D8-BBD7-CCE9431645EC}">
              <a14:shadowObscured xmlns:a14="http://schemas.microsoft.com/office/drawing/2010/main"/>
            </a:ext>
          </a:extLst>
        </p:spPr>
      </p:pic>
      <p:sp>
        <p:nvSpPr>
          <p:cNvPr id="7" name="CuadroTexto 6"/>
          <p:cNvSpPr txBox="1"/>
          <p:nvPr/>
        </p:nvSpPr>
        <p:spPr>
          <a:xfrm>
            <a:off x="283334" y="6337417"/>
            <a:ext cx="682581" cy="400110"/>
          </a:xfrm>
          <a:prstGeom prst="rect">
            <a:avLst/>
          </a:prstGeom>
          <a:noFill/>
        </p:spPr>
        <p:txBody>
          <a:bodyPr wrap="square" rtlCol="0">
            <a:spAutoFit/>
          </a:bodyPr>
          <a:lstStyle/>
          <a:p>
            <a:r>
              <a:rPr lang="es-EC" sz="2000" dirty="0" smtClean="0"/>
              <a:t>33</a:t>
            </a:r>
            <a:endParaRPr lang="es-ES" dirty="0"/>
          </a:p>
        </p:txBody>
      </p:sp>
    </p:spTree>
    <p:extLst>
      <p:ext uri="{BB962C8B-B14F-4D97-AF65-F5344CB8AC3E}">
        <p14:creationId xmlns:p14="http://schemas.microsoft.com/office/powerpoint/2010/main" val="31158843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787546"/>
            <a:ext cx="3984360"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BASE DE DATOS</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2" y="1372321"/>
            <a:ext cx="9410955"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CLASES</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2207128020"/>
              </p:ext>
            </p:extLst>
          </p:nvPr>
        </p:nvGraphicFramePr>
        <p:xfrm>
          <a:off x="2021983" y="1927701"/>
          <a:ext cx="6787166" cy="4211955"/>
        </p:xfrm>
        <a:graphic>
          <a:graphicData uri="http://schemas.openxmlformats.org/drawingml/2006/table">
            <a:tbl>
              <a:tblPr firstRow="1" firstCol="1" bandRow="1">
                <a:tableStyleId>{B301B821-A1FF-4177-AEE7-76D212191A09}</a:tableStyleId>
              </a:tblPr>
              <a:tblGrid>
                <a:gridCol w="1180377"/>
                <a:gridCol w="2400099"/>
                <a:gridCol w="1731219"/>
                <a:gridCol w="1475471"/>
              </a:tblGrid>
              <a:tr h="381000">
                <a:tc>
                  <a:txBody>
                    <a:bodyPr/>
                    <a:lstStyle/>
                    <a:p>
                      <a:pPr algn="ctr">
                        <a:spcAft>
                          <a:spcPts val="0"/>
                        </a:spcAft>
                      </a:pPr>
                      <a:r>
                        <a:rPr lang="es-ES" sz="1400" dirty="0">
                          <a:solidFill>
                            <a:schemeClr val="tx1"/>
                          </a:solidFill>
                          <a:effectLst/>
                          <a:latin typeface="Arial" panose="020B0604020202020204" pitchFamily="34" charset="0"/>
                          <a:cs typeface="Arial" panose="020B0604020202020204" pitchFamily="34" charset="0"/>
                        </a:rPr>
                        <a:t>Clase</a:t>
                      </a:r>
                      <a:endParaRPr lang="es-E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400">
                          <a:solidFill>
                            <a:schemeClr val="tx1"/>
                          </a:solidFill>
                          <a:effectLst/>
                          <a:latin typeface="Arial" panose="020B0604020202020204" pitchFamily="34" charset="0"/>
                          <a:cs typeface="Arial" panose="020B0604020202020204" pitchFamily="34" charset="0"/>
                        </a:rPr>
                        <a:t>Datos de la Antena</a:t>
                      </a:r>
                      <a:endParaRPr lang="es-ES"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400">
                          <a:solidFill>
                            <a:schemeClr val="tx1"/>
                          </a:solidFill>
                          <a:effectLst/>
                          <a:latin typeface="Arial" panose="020B0604020202020204" pitchFamily="34" charset="0"/>
                          <a:cs typeface="Arial" panose="020B0604020202020204" pitchFamily="34" charset="0"/>
                        </a:rPr>
                        <a:t>Datos Personales</a:t>
                      </a:r>
                      <a:endParaRPr lang="es-ES"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400">
                          <a:solidFill>
                            <a:schemeClr val="tx1"/>
                          </a:solidFill>
                          <a:effectLst/>
                          <a:latin typeface="Arial" panose="020B0604020202020204" pitchFamily="34" charset="0"/>
                          <a:cs typeface="Arial" panose="020B0604020202020204" pitchFamily="34" charset="0"/>
                        </a:rPr>
                        <a:t>Tipo de Antena</a:t>
                      </a:r>
                      <a:endParaRPr lang="es-ES"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r>
              <a:tr h="708025">
                <a:tc>
                  <a:txBody>
                    <a:bodyPr/>
                    <a:lstStyle/>
                    <a:p>
                      <a:pPr>
                        <a:spcAft>
                          <a:spcPts val="0"/>
                        </a:spcAft>
                      </a:pPr>
                      <a:r>
                        <a:rPr lang="es-ES" sz="1400" dirty="0" err="1">
                          <a:solidFill>
                            <a:schemeClr val="tx1"/>
                          </a:solidFill>
                          <a:effectLst/>
                          <a:latin typeface="Arial" panose="020B0604020202020204" pitchFamily="34" charset="0"/>
                          <a:cs typeface="Arial" panose="020B0604020202020204" pitchFamily="34" charset="0"/>
                        </a:rPr>
                        <a:t>horn</a:t>
                      </a:r>
                      <a:endParaRPr lang="es-E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spcAft>
                          <a:spcPts val="0"/>
                        </a:spcAft>
                      </a:pPr>
                      <a:r>
                        <a:rPr lang="es-ES" sz="1400" dirty="0">
                          <a:solidFill>
                            <a:schemeClr val="tx1"/>
                          </a:solidFill>
                          <a:effectLst/>
                          <a:latin typeface="Arial" panose="020B0604020202020204" pitchFamily="34" charset="0"/>
                          <a:cs typeface="Arial" panose="020B0604020202020204" pitchFamily="34" charset="0"/>
                        </a:rPr>
                        <a:t>Ancho del cono, largo del cono, alto del cono, ancho, alto, largo</a:t>
                      </a:r>
                      <a:endParaRPr lang="es-E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400">
                          <a:solidFill>
                            <a:schemeClr val="tx1"/>
                          </a:solidFill>
                          <a:effectLst/>
                          <a:latin typeface="Arial" panose="020B0604020202020204" pitchFamily="34" charset="0"/>
                          <a:cs typeface="Arial" panose="020B0604020202020204" pitchFamily="34" charset="0"/>
                        </a:rPr>
                        <a:t>-</a:t>
                      </a:r>
                      <a:endParaRPr lang="es-ES"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400">
                          <a:solidFill>
                            <a:schemeClr val="tx1"/>
                          </a:solidFill>
                          <a:effectLst/>
                          <a:latin typeface="Arial" panose="020B0604020202020204" pitchFamily="34" charset="0"/>
                          <a:cs typeface="Arial" panose="020B0604020202020204" pitchFamily="34" charset="0"/>
                        </a:rPr>
                        <a:t>-</a:t>
                      </a:r>
                      <a:endParaRPr lang="es-ES"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r>
              <a:tr h="1244600">
                <a:tc>
                  <a:txBody>
                    <a:bodyPr/>
                    <a:lstStyle/>
                    <a:p>
                      <a:pPr>
                        <a:spcAft>
                          <a:spcPts val="0"/>
                        </a:spcAft>
                      </a:pPr>
                      <a:r>
                        <a:rPr lang="es-ES" sz="1400">
                          <a:solidFill>
                            <a:schemeClr val="tx1"/>
                          </a:solidFill>
                          <a:effectLst/>
                          <a:latin typeface="Arial" panose="020B0604020202020204" pitchFamily="34" charset="0"/>
                          <a:cs typeface="Arial" panose="020B0604020202020204" pitchFamily="34" charset="0"/>
                        </a:rPr>
                        <a:t>lpda</a:t>
                      </a:r>
                      <a:endParaRPr lang="es-ES"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spcAft>
                          <a:spcPts val="0"/>
                        </a:spcAft>
                      </a:pPr>
                      <a:r>
                        <a:rPr lang="es-ES" sz="1400" dirty="0">
                          <a:solidFill>
                            <a:schemeClr val="tx1"/>
                          </a:solidFill>
                          <a:effectLst/>
                          <a:latin typeface="Arial" panose="020B0604020202020204" pitchFamily="34" charset="0"/>
                          <a:cs typeface="Arial" panose="020B0604020202020204" pitchFamily="34" charset="0"/>
                        </a:rPr>
                        <a:t>Longitud de la placa, ancho de la placa, longitud del parche, ancho del parche, ancho línea de alimentación</a:t>
                      </a:r>
                      <a:endParaRPr lang="es-E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400" dirty="0">
                          <a:solidFill>
                            <a:schemeClr val="tx1"/>
                          </a:solidFill>
                          <a:effectLst/>
                          <a:latin typeface="Arial" panose="020B0604020202020204" pitchFamily="34" charset="0"/>
                          <a:cs typeface="Arial" panose="020B0604020202020204" pitchFamily="34" charset="0"/>
                        </a:rPr>
                        <a:t>-</a:t>
                      </a:r>
                      <a:endParaRPr lang="es-E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400">
                          <a:solidFill>
                            <a:schemeClr val="tx1"/>
                          </a:solidFill>
                          <a:effectLst/>
                          <a:latin typeface="Arial" panose="020B0604020202020204" pitchFamily="34" charset="0"/>
                          <a:cs typeface="Arial" panose="020B0604020202020204" pitchFamily="34" charset="0"/>
                        </a:rPr>
                        <a:t>-</a:t>
                      </a:r>
                      <a:endParaRPr lang="es-ES"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r>
              <a:tr h="832485">
                <a:tc>
                  <a:txBody>
                    <a:bodyPr/>
                    <a:lstStyle/>
                    <a:p>
                      <a:pPr>
                        <a:spcAft>
                          <a:spcPts val="0"/>
                        </a:spcAft>
                      </a:pPr>
                      <a:r>
                        <a:rPr lang="es-ES" sz="1400">
                          <a:solidFill>
                            <a:schemeClr val="tx1"/>
                          </a:solidFill>
                          <a:effectLst/>
                          <a:latin typeface="Arial" panose="020B0604020202020204" pitchFamily="34" charset="0"/>
                          <a:cs typeface="Arial" panose="020B0604020202020204" pitchFamily="34" charset="0"/>
                        </a:rPr>
                        <a:t>patch</a:t>
                      </a:r>
                      <a:endParaRPr lang="es-ES"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spcAft>
                          <a:spcPts val="0"/>
                        </a:spcAft>
                      </a:pPr>
                      <a:r>
                        <a:rPr lang="es-ES" sz="1400">
                          <a:solidFill>
                            <a:schemeClr val="tx1"/>
                          </a:solidFill>
                          <a:effectLst/>
                          <a:latin typeface="Arial" panose="020B0604020202020204" pitchFamily="34" charset="0"/>
                          <a:cs typeface="Arial" panose="020B0604020202020204" pitchFamily="34" charset="0"/>
                        </a:rPr>
                        <a:t>Longitud de la placa, ancho de la placa, ancho línea de alimentación</a:t>
                      </a:r>
                      <a:endParaRPr lang="es-ES"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400" dirty="0">
                          <a:solidFill>
                            <a:schemeClr val="tx1"/>
                          </a:solidFill>
                          <a:effectLst/>
                          <a:latin typeface="Arial" panose="020B0604020202020204" pitchFamily="34" charset="0"/>
                          <a:cs typeface="Arial" panose="020B0604020202020204" pitchFamily="34" charset="0"/>
                        </a:rPr>
                        <a:t>-</a:t>
                      </a:r>
                      <a:endParaRPr lang="es-E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400" dirty="0">
                          <a:solidFill>
                            <a:schemeClr val="tx1"/>
                          </a:solidFill>
                          <a:effectLst/>
                          <a:latin typeface="Arial" panose="020B0604020202020204" pitchFamily="34" charset="0"/>
                          <a:cs typeface="Arial" panose="020B0604020202020204" pitchFamily="34" charset="0"/>
                        </a:rPr>
                        <a:t>-</a:t>
                      </a:r>
                      <a:endParaRPr lang="es-E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r>
              <a:tr h="619125">
                <a:tc>
                  <a:txBody>
                    <a:bodyPr/>
                    <a:lstStyle/>
                    <a:p>
                      <a:pPr>
                        <a:spcAft>
                          <a:spcPts val="0"/>
                        </a:spcAft>
                      </a:pPr>
                      <a:r>
                        <a:rPr lang="es-ES" sz="1400">
                          <a:solidFill>
                            <a:schemeClr val="tx1"/>
                          </a:solidFill>
                          <a:effectLst/>
                          <a:latin typeface="Arial" panose="020B0604020202020204" pitchFamily="34" charset="0"/>
                          <a:cs typeface="Arial" panose="020B0604020202020204" pitchFamily="34" charset="0"/>
                        </a:rPr>
                        <a:t>usuarios</a:t>
                      </a:r>
                      <a:endParaRPr lang="es-ES"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400">
                          <a:solidFill>
                            <a:schemeClr val="tx1"/>
                          </a:solidFill>
                          <a:effectLst/>
                          <a:latin typeface="Arial" panose="020B0604020202020204" pitchFamily="34" charset="0"/>
                          <a:cs typeface="Arial" panose="020B0604020202020204" pitchFamily="34" charset="0"/>
                        </a:rPr>
                        <a:t>-</a:t>
                      </a:r>
                      <a:endParaRPr lang="es-ES"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400">
                          <a:solidFill>
                            <a:schemeClr val="tx1"/>
                          </a:solidFill>
                          <a:effectLst/>
                          <a:latin typeface="Arial" panose="020B0604020202020204" pitchFamily="34" charset="0"/>
                          <a:cs typeface="Arial" panose="020B0604020202020204" pitchFamily="34" charset="0"/>
                        </a:rPr>
                        <a:t>Nombre, correo, cédula</a:t>
                      </a:r>
                      <a:endParaRPr lang="es-ES"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400" dirty="0">
                          <a:solidFill>
                            <a:schemeClr val="tx1"/>
                          </a:solidFill>
                          <a:effectLst/>
                          <a:latin typeface="Arial" panose="020B0604020202020204" pitchFamily="34" charset="0"/>
                          <a:cs typeface="Arial" panose="020B0604020202020204" pitchFamily="34" charset="0"/>
                        </a:rPr>
                        <a:t>-</a:t>
                      </a:r>
                      <a:endParaRPr lang="es-E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r>
              <a:tr h="361950">
                <a:tc>
                  <a:txBody>
                    <a:bodyPr/>
                    <a:lstStyle/>
                    <a:p>
                      <a:pPr>
                        <a:spcAft>
                          <a:spcPts val="0"/>
                        </a:spcAft>
                      </a:pPr>
                      <a:r>
                        <a:rPr lang="es-ES" sz="1400">
                          <a:solidFill>
                            <a:schemeClr val="tx1"/>
                          </a:solidFill>
                          <a:effectLst/>
                          <a:latin typeface="Arial" panose="020B0604020202020204" pitchFamily="34" charset="0"/>
                          <a:cs typeface="Arial" panose="020B0604020202020204" pitchFamily="34" charset="0"/>
                        </a:rPr>
                        <a:t>Tipos</a:t>
                      </a:r>
                      <a:endParaRPr lang="es-ES"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400">
                          <a:solidFill>
                            <a:schemeClr val="tx1"/>
                          </a:solidFill>
                          <a:effectLst/>
                          <a:latin typeface="Arial" panose="020B0604020202020204" pitchFamily="34" charset="0"/>
                          <a:cs typeface="Arial" panose="020B0604020202020204" pitchFamily="34" charset="0"/>
                        </a:rPr>
                        <a:t>-</a:t>
                      </a:r>
                      <a:endParaRPr lang="es-ES"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400">
                          <a:solidFill>
                            <a:schemeClr val="tx1"/>
                          </a:solidFill>
                          <a:effectLst/>
                          <a:latin typeface="Arial" panose="020B0604020202020204" pitchFamily="34" charset="0"/>
                          <a:cs typeface="Arial" panose="020B0604020202020204" pitchFamily="34" charset="0"/>
                        </a:rPr>
                        <a:t>-</a:t>
                      </a:r>
                      <a:endParaRPr lang="es-ES" sz="14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spcAft>
                          <a:spcPts val="0"/>
                        </a:spcAft>
                      </a:pPr>
                      <a:r>
                        <a:rPr lang="es-ES" sz="1400" dirty="0">
                          <a:solidFill>
                            <a:schemeClr val="tx1"/>
                          </a:solidFill>
                          <a:effectLst/>
                          <a:latin typeface="Arial" panose="020B0604020202020204" pitchFamily="34" charset="0"/>
                          <a:cs typeface="Arial" panose="020B0604020202020204" pitchFamily="34" charset="0"/>
                        </a:rPr>
                        <a:t>Horn, LPDA, Patch</a:t>
                      </a:r>
                      <a:endParaRPr lang="es-ES"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r>
            </a:tbl>
          </a:graphicData>
        </a:graphic>
      </p:graphicFrame>
      <p:sp>
        <p:nvSpPr>
          <p:cNvPr id="5" name="CuadroTexto 4"/>
          <p:cNvSpPr txBox="1"/>
          <p:nvPr/>
        </p:nvSpPr>
        <p:spPr>
          <a:xfrm>
            <a:off x="283334" y="6337417"/>
            <a:ext cx="682581" cy="400110"/>
          </a:xfrm>
          <a:prstGeom prst="rect">
            <a:avLst/>
          </a:prstGeom>
          <a:noFill/>
        </p:spPr>
        <p:txBody>
          <a:bodyPr wrap="square" rtlCol="0">
            <a:spAutoFit/>
          </a:bodyPr>
          <a:lstStyle/>
          <a:p>
            <a:r>
              <a:rPr lang="es-EC" sz="2000" dirty="0" smtClean="0"/>
              <a:t>34</a:t>
            </a:r>
            <a:endParaRPr lang="es-ES" dirty="0"/>
          </a:p>
        </p:txBody>
      </p:sp>
    </p:spTree>
    <p:extLst>
      <p:ext uri="{BB962C8B-B14F-4D97-AF65-F5344CB8AC3E}">
        <p14:creationId xmlns:p14="http://schemas.microsoft.com/office/powerpoint/2010/main" val="13428343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611411" y="979939"/>
            <a:ext cx="11056938" cy="584775"/>
          </a:xfrm>
          <a:prstGeom prst="rect">
            <a:avLst/>
          </a:prstGeom>
        </p:spPr>
        <p:txBody>
          <a:bodyPr wrap="none">
            <a:spAutoFit/>
          </a:bodyPr>
          <a:lstStyle/>
          <a:p>
            <a:pPr lvl="1"/>
            <a:r>
              <a:rPr lang="es-419" sz="3200" b="1" dirty="0" smtClean="0">
                <a:latin typeface="Arial" panose="020B0604020202020204" pitchFamily="34" charset="0"/>
                <a:cs typeface="Arial" panose="020B0604020202020204" pitchFamily="34" charset="0"/>
              </a:rPr>
              <a:t>IMPLEMENTACIÓN DE LA APLICACIÓN EN LA NUBE </a:t>
            </a:r>
            <a:endParaRPr lang="es-EC" sz="3200" b="1" dirty="0">
              <a:latin typeface="Arial" panose="020B0604020202020204" pitchFamily="34" charset="0"/>
              <a:cs typeface="Arial" panose="020B0604020202020204" pitchFamily="34" charset="0"/>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11411" y="1576164"/>
            <a:ext cx="4503420" cy="3455670"/>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5743012" y="1717834"/>
            <a:ext cx="5706306" cy="2081431"/>
          </a:xfrm>
          <a:prstGeom prst="rect">
            <a:avLst/>
          </a:prstGeom>
          <a:noFill/>
          <a:ln>
            <a:noFill/>
          </a:ln>
        </p:spPr>
      </p:pic>
      <p:pic>
        <p:nvPicPr>
          <p:cNvPr id="7" name="Imagen 6"/>
          <p:cNvPicPr/>
          <p:nvPr/>
        </p:nvPicPr>
        <p:blipFill>
          <a:blip r:embed="rId4">
            <a:extLst>
              <a:ext uri="{28A0092B-C50C-407E-A947-70E740481C1C}">
                <a14:useLocalDpi xmlns:a14="http://schemas.microsoft.com/office/drawing/2010/main" val="0"/>
              </a:ext>
            </a:extLst>
          </a:blip>
          <a:srcRect/>
          <a:stretch>
            <a:fillRect/>
          </a:stretch>
        </p:blipFill>
        <p:spPr bwMode="auto">
          <a:xfrm>
            <a:off x="5704182" y="3799265"/>
            <a:ext cx="5783965" cy="2089674"/>
          </a:xfrm>
          <a:prstGeom prst="rect">
            <a:avLst/>
          </a:prstGeom>
          <a:noFill/>
          <a:ln>
            <a:noFill/>
          </a:ln>
        </p:spPr>
      </p:pic>
      <p:pic>
        <p:nvPicPr>
          <p:cNvPr id="8" name="Imagen 7"/>
          <p:cNvPicPr/>
          <p:nvPr/>
        </p:nvPicPr>
        <p:blipFill>
          <a:blip r:embed="rId5">
            <a:extLst>
              <a:ext uri="{28A0092B-C50C-407E-A947-70E740481C1C}">
                <a14:useLocalDpi xmlns:a14="http://schemas.microsoft.com/office/drawing/2010/main" val="0"/>
              </a:ext>
            </a:extLst>
          </a:blip>
          <a:srcRect/>
          <a:stretch>
            <a:fillRect/>
          </a:stretch>
        </p:blipFill>
        <p:spPr bwMode="auto">
          <a:xfrm>
            <a:off x="907624" y="5335671"/>
            <a:ext cx="3187857" cy="807551"/>
          </a:xfrm>
          <a:prstGeom prst="rect">
            <a:avLst/>
          </a:prstGeom>
          <a:noFill/>
          <a:ln>
            <a:noFill/>
          </a:ln>
        </p:spPr>
      </p:pic>
      <p:sp>
        <p:nvSpPr>
          <p:cNvPr id="9" name="CuadroTexto 8"/>
          <p:cNvSpPr txBox="1"/>
          <p:nvPr/>
        </p:nvSpPr>
        <p:spPr>
          <a:xfrm>
            <a:off x="283334" y="6337417"/>
            <a:ext cx="682581" cy="400110"/>
          </a:xfrm>
          <a:prstGeom prst="rect">
            <a:avLst/>
          </a:prstGeom>
          <a:noFill/>
        </p:spPr>
        <p:txBody>
          <a:bodyPr wrap="square" rtlCol="0">
            <a:spAutoFit/>
          </a:bodyPr>
          <a:lstStyle/>
          <a:p>
            <a:r>
              <a:rPr lang="es-EC" sz="2000" dirty="0" smtClean="0"/>
              <a:t>35</a:t>
            </a:r>
            <a:endParaRPr lang="es-ES" dirty="0"/>
          </a:p>
        </p:txBody>
      </p:sp>
    </p:spTree>
    <p:extLst>
      <p:ext uri="{BB962C8B-B14F-4D97-AF65-F5344CB8AC3E}">
        <p14:creationId xmlns:p14="http://schemas.microsoft.com/office/powerpoint/2010/main" val="400353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12593" y="504211"/>
            <a:ext cx="6718058"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VIDEO DEL FUNCIONAMIENTO</a:t>
            </a:r>
            <a:endParaRPr lang="es-EC" sz="3200" b="1" dirty="0">
              <a:latin typeface="Arial" panose="020B0604020202020204" pitchFamily="34" charset="0"/>
              <a:cs typeface="Arial" panose="020B0604020202020204" pitchFamily="34" charset="0"/>
            </a:endParaRPr>
          </a:p>
        </p:txBody>
      </p:sp>
      <p:pic>
        <p:nvPicPr>
          <p:cNvPr id="3" name="Funcionamient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34380" y="1025077"/>
            <a:ext cx="10368729" cy="5832923"/>
          </a:xfrm>
        </p:spPr>
      </p:pic>
      <p:sp>
        <p:nvSpPr>
          <p:cNvPr id="4" name="CuadroTexto 3"/>
          <p:cNvSpPr txBox="1"/>
          <p:nvPr/>
        </p:nvSpPr>
        <p:spPr>
          <a:xfrm>
            <a:off x="283334" y="6337417"/>
            <a:ext cx="682581" cy="400110"/>
          </a:xfrm>
          <a:prstGeom prst="rect">
            <a:avLst/>
          </a:prstGeom>
          <a:noFill/>
        </p:spPr>
        <p:txBody>
          <a:bodyPr wrap="square" rtlCol="0">
            <a:spAutoFit/>
          </a:bodyPr>
          <a:lstStyle/>
          <a:p>
            <a:r>
              <a:rPr lang="es-EC" sz="2000" dirty="0" smtClean="0"/>
              <a:t>36</a:t>
            </a:r>
            <a:endParaRPr lang="es-ES" dirty="0"/>
          </a:p>
        </p:txBody>
      </p:sp>
    </p:spTree>
    <p:extLst>
      <p:ext uri="{BB962C8B-B14F-4D97-AF65-F5344CB8AC3E}">
        <p14:creationId xmlns:p14="http://schemas.microsoft.com/office/powerpoint/2010/main" val="3524813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728163" y="2848393"/>
            <a:ext cx="6938566" cy="646331"/>
          </a:xfrm>
          <a:prstGeom prst="rect">
            <a:avLst/>
          </a:prstGeom>
        </p:spPr>
        <p:txBody>
          <a:bodyPr wrap="none">
            <a:spAutoFit/>
          </a:bodyPr>
          <a:lstStyle/>
          <a:p>
            <a:pPr lvl="1"/>
            <a:r>
              <a:rPr lang="es-EC" sz="3600" b="1" dirty="0" smtClean="0">
                <a:latin typeface="+mj-lt"/>
                <a:cs typeface="Calibri" panose="020F0502020204030204" pitchFamily="34" charset="0"/>
              </a:rPr>
              <a:t>ANÁLISIS DE RESULTADOS </a:t>
            </a:r>
            <a:endParaRPr lang="es-EC" sz="3600" b="1" dirty="0">
              <a:latin typeface="+mj-lt"/>
              <a:cs typeface="Calibri" panose="020F0502020204030204" pitchFamily="34" charset="0"/>
            </a:endParaRPr>
          </a:p>
        </p:txBody>
      </p:sp>
      <p:sp>
        <p:nvSpPr>
          <p:cNvPr id="3" name="CuadroTexto 2"/>
          <p:cNvSpPr txBox="1"/>
          <p:nvPr/>
        </p:nvSpPr>
        <p:spPr>
          <a:xfrm>
            <a:off x="283334" y="6337417"/>
            <a:ext cx="682581" cy="400110"/>
          </a:xfrm>
          <a:prstGeom prst="rect">
            <a:avLst/>
          </a:prstGeom>
          <a:noFill/>
        </p:spPr>
        <p:txBody>
          <a:bodyPr wrap="square" rtlCol="0">
            <a:spAutoFit/>
          </a:bodyPr>
          <a:lstStyle/>
          <a:p>
            <a:r>
              <a:rPr lang="es-EC" sz="2000" dirty="0" smtClean="0"/>
              <a:t>37</a:t>
            </a:r>
            <a:endParaRPr lang="es-ES" dirty="0"/>
          </a:p>
        </p:txBody>
      </p:sp>
    </p:spTree>
    <p:extLst>
      <p:ext uri="{BB962C8B-B14F-4D97-AF65-F5344CB8AC3E}">
        <p14:creationId xmlns:p14="http://schemas.microsoft.com/office/powerpoint/2010/main" val="28051159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905022" y="1015426"/>
            <a:ext cx="10102446"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MEDICIÓN DE RECURSOS COMPUTACIONALES</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905022" y="1728989"/>
            <a:ext cx="9410955"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CARÁCTERISTICAS DEL COMPUTADOR UTILIZADO</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1447132635"/>
              </p:ext>
            </p:extLst>
          </p:nvPr>
        </p:nvGraphicFramePr>
        <p:xfrm>
          <a:off x="2236425" y="2630160"/>
          <a:ext cx="7693186" cy="2133600"/>
        </p:xfrm>
        <a:graphic>
          <a:graphicData uri="http://schemas.openxmlformats.org/drawingml/2006/table">
            <a:tbl>
              <a:tblPr firstRow="1" firstCol="1" bandRow="1">
                <a:tableStyleId>{5C22544A-7EE6-4342-B048-85BDC9FD1C3A}</a:tableStyleId>
              </a:tblPr>
              <a:tblGrid>
                <a:gridCol w="1053245"/>
                <a:gridCol w="1626678"/>
                <a:gridCol w="1697794"/>
                <a:gridCol w="1403426"/>
                <a:gridCol w="1912043"/>
              </a:tblGrid>
              <a:tr h="706120">
                <a:tc>
                  <a:txBody>
                    <a:bodyPr/>
                    <a:lstStyle/>
                    <a:p>
                      <a:pPr marR="201930" algn="just">
                        <a:lnSpc>
                          <a:spcPct val="200000"/>
                        </a:lnSpc>
                        <a:spcBef>
                          <a:spcPts val="600"/>
                        </a:spcBef>
                        <a:spcAft>
                          <a:spcPts val="1200"/>
                        </a:spcAft>
                      </a:pPr>
                      <a:r>
                        <a:rPr lang="es-ES" sz="1400" dirty="0">
                          <a:solidFill>
                            <a:schemeClr val="tx1"/>
                          </a:solidFill>
                          <a:effectLst/>
                        </a:rPr>
                        <a:t>Marca</a:t>
                      </a:r>
                      <a:endParaRPr lang="es-E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201930" algn="just">
                        <a:lnSpc>
                          <a:spcPct val="200000"/>
                        </a:lnSpc>
                        <a:spcBef>
                          <a:spcPts val="600"/>
                        </a:spcBef>
                        <a:spcAft>
                          <a:spcPts val="1200"/>
                        </a:spcAft>
                      </a:pPr>
                      <a:r>
                        <a:rPr lang="es-ES" sz="1400" dirty="0">
                          <a:solidFill>
                            <a:schemeClr val="tx1"/>
                          </a:solidFill>
                          <a:effectLst/>
                        </a:rPr>
                        <a:t>Sistema Operativo</a:t>
                      </a:r>
                      <a:endParaRPr lang="es-E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201930" algn="just">
                        <a:lnSpc>
                          <a:spcPct val="200000"/>
                        </a:lnSpc>
                        <a:spcBef>
                          <a:spcPts val="600"/>
                        </a:spcBef>
                        <a:spcAft>
                          <a:spcPts val="1200"/>
                        </a:spcAft>
                      </a:pPr>
                      <a:r>
                        <a:rPr lang="es-ES" sz="1400" dirty="0">
                          <a:solidFill>
                            <a:schemeClr val="tx1"/>
                          </a:solidFill>
                          <a:effectLst/>
                        </a:rPr>
                        <a:t>Procesador</a:t>
                      </a:r>
                      <a:endParaRPr lang="es-E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201930" algn="just">
                        <a:lnSpc>
                          <a:spcPct val="200000"/>
                        </a:lnSpc>
                        <a:spcBef>
                          <a:spcPts val="600"/>
                        </a:spcBef>
                        <a:spcAft>
                          <a:spcPts val="1200"/>
                        </a:spcAft>
                      </a:pPr>
                      <a:r>
                        <a:rPr lang="es-ES" sz="1400">
                          <a:solidFill>
                            <a:schemeClr val="tx1"/>
                          </a:solidFill>
                          <a:effectLst/>
                        </a:rPr>
                        <a:t>RAM</a:t>
                      </a:r>
                      <a:endParaRPr lang="es-ES"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201930" algn="just">
                        <a:lnSpc>
                          <a:spcPct val="200000"/>
                        </a:lnSpc>
                        <a:spcBef>
                          <a:spcPts val="600"/>
                        </a:spcBef>
                        <a:spcAft>
                          <a:spcPts val="1200"/>
                        </a:spcAft>
                      </a:pPr>
                      <a:r>
                        <a:rPr lang="es-ES" sz="1400">
                          <a:solidFill>
                            <a:schemeClr val="tx1"/>
                          </a:solidFill>
                          <a:effectLst/>
                        </a:rPr>
                        <a:t>Tarjeta Gráfica</a:t>
                      </a:r>
                      <a:endParaRPr lang="es-ES"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975360">
                <a:tc>
                  <a:txBody>
                    <a:bodyPr/>
                    <a:lstStyle/>
                    <a:p>
                      <a:pPr marR="201930" algn="just">
                        <a:lnSpc>
                          <a:spcPct val="200000"/>
                        </a:lnSpc>
                        <a:spcBef>
                          <a:spcPts val="600"/>
                        </a:spcBef>
                        <a:spcAft>
                          <a:spcPts val="1200"/>
                        </a:spcAft>
                      </a:pPr>
                      <a:r>
                        <a:rPr lang="es-ES" sz="1400">
                          <a:solidFill>
                            <a:schemeClr val="tx1"/>
                          </a:solidFill>
                          <a:effectLst/>
                        </a:rPr>
                        <a:t>HP</a:t>
                      </a:r>
                      <a:endParaRPr lang="es-ES"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201930" algn="just">
                        <a:lnSpc>
                          <a:spcPct val="200000"/>
                        </a:lnSpc>
                        <a:spcBef>
                          <a:spcPts val="600"/>
                        </a:spcBef>
                        <a:spcAft>
                          <a:spcPts val="1200"/>
                        </a:spcAft>
                      </a:pPr>
                      <a:r>
                        <a:rPr lang="es-ES" sz="1400">
                          <a:solidFill>
                            <a:schemeClr val="tx1"/>
                          </a:solidFill>
                          <a:effectLst/>
                        </a:rPr>
                        <a:t>Windows 10 Home Single 64 bits</a:t>
                      </a:r>
                      <a:endParaRPr lang="es-ES"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201930" algn="just">
                        <a:lnSpc>
                          <a:spcPct val="200000"/>
                        </a:lnSpc>
                        <a:spcBef>
                          <a:spcPts val="600"/>
                        </a:spcBef>
                        <a:spcAft>
                          <a:spcPts val="1200"/>
                        </a:spcAft>
                      </a:pPr>
                      <a:r>
                        <a:rPr lang="es-ES" sz="1400" dirty="0">
                          <a:solidFill>
                            <a:schemeClr val="tx1"/>
                          </a:solidFill>
                          <a:effectLst/>
                        </a:rPr>
                        <a:t>Intel </a:t>
                      </a:r>
                      <a:r>
                        <a:rPr lang="es-ES" sz="1400" dirty="0" err="1">
                          <a:solidFill>
                            <a:schemeClr val="tx1"/>
                          </a:solidFill>
                          <a:effectLst/>
                        </a:rPr>
                        <a:t>Core</a:t>
                      </a:r>
                      <a:r>
                        <a:rPr lang="es-ES" sz="1400" dirty="0">
                          <a:solidFill>
                            <a:schemeClr val="tx1"/>
                          </a:solidFill>
                          <a:effectLst/>
                        </a:rPr>
                        <a:t> i7</a:t>
                      </a:r>
                      <a:endParaRPr lang="es-E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201930" algn="just">
                        <a:lnSpc>
                          <a:spcPct val="200000"/>
                        </a:lnSpc>
                        <a:spcBef>
                          <a:spcPts val="600"/>
                        </a:spcBef>
                        <a:spcAft>
                          <a:spcPts val="1200"/>
                        </a:spcAft>
                      </a:pPr>
                      <a:r>
                        <a:rPr lang="es-ES" sz="1400" dirty="0">
                          <a:solidFill>
                            <a:schemeClr val="tx1"/>
                          </a:solidFill>
                          <a:effectLst/>
                        </a:rPr>
                        <a:t>12 GB</a:t>
                      </a:r>
                      <a:endParaRPr lang="es-E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201930" algn="just">
                        <a:lnSpc>
                          <a:spcPct val="200000"/>
                        </a:lnSpc>
                        <a:spcBef>
                          <a:spcPts val="600"/>
                        </a:spcBef>
                        <a:spcAft>
                          <a:spcPts val="1200"/>
                        </a:spcAft>
                      </a:pPr>
                      <a:r>
                        <a:rPr lang="es-ES" sz="1400" dirty="0">
                          <a:solidFill>
                            <a:schemeClr val="tx1"/>
                          </a:solidFill>
                          <a:effectLst/>
                        </a:rPr>
                        <a:t>Intel HD </a:t>
                      </a:r>
                      <a:r>
                        <a:rPr lang="es-ES" sz="1400" dirty="0" err="1">
                          <a:solidFill>
                            <a:schemeClr val="tx1"/>
                          </a:solidFill>
                          <a:effectLst/>
                        </a:rPr>
                        <a:t>Graphics</a:t>
                      </a:r>
                      <a:r>
                        <a:rPr lang="es-ES" sz="1400" dirty="0">
                          <a:solidFill>
                            <a:schemeClr val="tx1"/>
                          </a:solidFill>
                          <a:effectLst/>
                        </a:rPr>
                        <a:t> 520</a:t>
                      </a:r>
                      <a:endParaRPr lang="es-ES"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
        <p:nvSpPr>
          <p:cNvPr id="5" name="CuadroTexto 4"/>
          <p:cNvSpPr txBox="1"/>
          <p:nvPr/>
        </p:nvSpPr>
        <p:spPr>
          <a:xfrm>
            <a:off x="283334" y="6337417"/>
            <a:ext cx="682581" cy="400110"/>
          </a:xfrm>
          <a:prstGeom prst="rect">
            <a:avLst/>
          </a:prstGeom>
          <a:noFill/>
        </p:spPr>
        <p:txBody>
          <a:bodyPr wrap="square" rtlCol="0">
            <a:spAutoFit/>
          </a:bodyPr>
          <a:lstStyle/>
          <a:p>
            <a:r>
              <a:rPr lang="es-EC" sz="2000" dirty="0" smtClean="0"/>
              <a:t>38</a:t>
            </a:r>
            <a:endParaRPr lang="es-ES" dirty="0"/>
          </a:p>
        </p:txBody>
      </p:sp>
    </p:spTree>
    <p:extLst>
      <p:ext uri="{BB962C8B-B14F-4D97-AF65-F5344CB8AC3E}">
        <p14:creationId xmlns:p14="http://schemas.microsoft.com/office/powerpoint/2010/main" val="327271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4CA8F3E5-8C82-4213-867F-B0A3C26F6CC5}"/>
              </a:ext>
            </a:extLst>
          </p:cNvPr>
          <p:cNvSpPr>
            <a:spLocks noGrp="1"/>
          </p:cNvSpPr>
          <p:nvPr>
            <p:ph idx="1"/>
          </p:nvPr>
        </p:nvSpPr>
        <p:spPr>
          <a:xfrm>
            <a:off x="1981200" y="1772817"/>
            <a:ext cx="8229600" cy="4525963"/>
          </a:xfrm>
        </p:spPr>
        <p:txBody>
          <a:bodyPr>
            <a:normAutofit/>
          </a:bodyPr>
          <a:lstStyle/>
          <a:p>
            <a:pPr marL="171450" lvl="1" indent="0" algn="just">
              <a:buNone/>
            </a:pPr>
            <a:r>
              <a:rPr lang="es-419" kern="1200" dirty="0">
                <a:solidFill>
                  <a:schemeClr val="tx1"/>
                </a:solidFill>
                <a:latin typeface="Arial" panose="020B0604020202020204" pitchFamily="34" charset="0"/>
                <a:ea typeface="+mn-ea"/>
                <a:cs typeface="Arial" panose="020B0604020202020204" pitchFamily="34" charset="0"/>
              </a:rPr>
              <a:t>El presente trabajo de titulación describe el desarrollo de una aplicación Web, la cual permite al usuario seleccionar el tipo de antena, posteriormente ingresar los datos principales para su construcción, con el fin de obtener los parámetros que permitan al usuario seleccionar la antena que se adapte a su necesidades</a:t>
            </a:r>
            <a:r>
              <a:rPr lang="es-419" kern="1200" dirty="0" smtClean="0">
                <a:solidFill>
                  <a:schemeClr val="tx1"/>
                </a:solidFill>
                <a:latin typeface="Arial" panose="020B0604020202020204" pitchFamily="34" charset="0"/>
                <a:ea typeface="+mn-ea"/>
                <a:cs typeface="Arial" panose="020B0604020202020204" pitchFamily="34" charset="0"/>
              </a:rPr>
              <a:t>.</a:t>
            </a:r>
            <a:endParaRPr lang="es-EC" kern="1200" dirty="0">
              <a:solidFill>
                <a:schemeClr val="tx1"/>
              </a:solidFill>
              <a:latin typeface="Arial" panose="020B0604020202020204" pitchFamily="34" charset="0"/>
              <a:ea typeface="+mn-ea"/>
              <a:cs typeface="Arial" panose="020B0604020202020204" pitchFamily="34" charset="0"/>
            </a:endParaRPr>
          </a:p>
        </p:txBody>
      </p:sp>
      <p:sp>
        <p:nvSpPr>
          <p:cNvPr id="6" name="Rectángulo 5"/>
          <p:cNvSpPr/>
          <p:nvPr/>
        </p:nvSpPr>
        <p:spPr>
          <a:xfrm>
            <a:off x="1703512" y="980729"/>
            <a:ext cx="2763898" cy="584775"/>
          </a:xfrm>
          <a:prstGeom prst="rect">
            <a:avLst/>
          </a:prstGeom>
        </p:spPr>
        <p:txBody>
          <a:bodyPr wrap="none">
            <a:spAutoFit/>
          </a:bodyPr>
          <a:lstStyle/>
          <a:p>
            <a:pPr lvl="1"/>
            <a:r>
              <a:rPr lang="es-EC" sz="3200" b="1" dirty="0">
                <a:latin typeface="Arial" panose="020B0604020202020204" pitchFamily="34" charset="0"/>
                <a:cs typeface="Arial" panose="020B0604020202020204" pitchFamily="34" charset="0"/>
              </a:rPr>
              <a:t>RESUMEN</a:t>
            </a:r>
          </a:p>
        </p:txBody>
      </p:sp>
      <p:sp>
        <p:nvSpPr>
          <p:cNvPr id="4" name="CuadroTexto 3"/>
          <p:cNvSpPr txBox="1"/>
          <p:nvPr/>
        </p:nvSpPr>
        <p:spPr>
          <a:xfrm>
            <a:off x="283334" y="6337417"/>
            <a:ext cx="682581" cy="400110"/>
          </a:xfrm>
          <a:prstGeom prst="rect">
            <a:avLst/>
          </a:prstGeom>
          <a:noFill/>
        </p:spPr>
        <p:txBody>
          <a:bodyPr wrap="square" rtlCol="0">
            <a:spAutoFit/>
          </a:bodyPr>
          <a:lstStyle/>
          <a:p>
            <a:r>
              <a:rPr lang="es-EC" sz="2000" dirty="0"/>
              <a:t>3</a:t>
            </a:r>
            <a:endParaRPr lang="es-ES" dirty="0"/>
          </a:p>
        </p:txBody>
      </p:sp>
    </p:spTree>
    <p:extLst>
      <p:ext uri="{BB962C8B-B14F-4D97-AF65-F5344CB8AC3E}">
        <p14:creationId xmlns:p14="http://schemas.microsoft.com/office/powerpoint/2010/main" val="28700141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905022" y="1015426"/>
            <a:ext cx="10102446"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MEDICIÓN DE RECURSOS COMPUTACIONALES</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905022" y="1728989"/>
            <a:ext cx="9410955"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COMPARACIÓN DE RAM Y CPU</a:t>
            </a:r>
            <a:endParaRPr lang="es-ES" dirty="0"/>
          </a:p>
        </p:txBody>
      </p:sp>
      <p:graphicFrame>
        <p:nvGraphicFramePr>
          <p:cNvPr id="5" name="Gráfico 4"/>
          <p:cNvGraphicFramePr/>
          <p:nvPr>
            <p:extLst>
              <p:ext uri="{D42A27DB-BD31-4B8C-83A1-F6EECF244321}">
                <p14:modId xmlns:p14="http://schemas.microsoft.com/office/powerpoint/2010/main" val="3100763003"/>
              </p:ext>
            </p:extLst>
          </p:nvPr>
        </p:nvGraphicFramePr>
        <p:xfrm>
          <a:off x="593040" y="2390182"/>
          <a:ext cx="4643755" cy="32035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p:cNvGraphicFramePr/>
          <p:nvPr>
            <p:extLst>
              <p:ext uri="{D42A27DB-BD31-4B8C-83A1-F6EECF244321}">
                <p14:modId xmlns:p14="http://schemas.microsoft.com/office/powerpoint/2010/main" val="4093926097"/>
              </p:ext>
            </p:extLst>
          </p:nvPr>
        </p:nvGraphicFramePr>
        <p:xfrm>
          <a:off x="6440067" y="2570205"/>
          <a:ext cx="4463415" cy="2843530"/>
        </p:xfrm>
        <a:graphic>
          <a:graphicData uri="http://schemas.openxmlformats.org/drawingml/2006/chart">
            <c:chart xmlns:c="http://schemas.openxmlformats.org/drawingml/2006/chart" xmlns:r="http://schemas.openxmlformats.org/officeDocument/2006/relationships" r:id="rId3"/>
          </a:graphicData>
        </a:graphic>
      </p:graphicFrame>
      <p:sp>
        <p:nvSpPr>
          <p:cNvPr id="8" name="CuadroTexto 7"/>
          <p:cNvSpPr txBox="1"/>
          <p:nvPr/>
        </p:nvSpPr>
        <p:spPr>
          <a:xfrm>
            <a:off x="283334" y="6337417"/>
            <a:ext cx="682581" cy="400110"/>
          </a:xfrm>
          <a:prstGeom prst="rect">
            <a:avLst/>
          </a:prstGeom>
          <a:noFill/>
        </p:spPr>
        <p:txBody>
          <a:bodyPr wrap="square" rtlCol="0">
            <a:spAutoFit/>
          </a:bodyPr>
          <a:lstStyle/>
          <a:p>
            <a:r>
              <a:rPr lang="es-EC" sz="2000" dirty="0" smtClean="0"/>
              <a:t>39</a:t>
            </a:r>
            <a:endParaRPr lang="es-ES" dirty="0"/>
          </a:p>
        </p:txBody>
      </p:sp>
    </p:spTree>
    <p:extLst>
      <p:ext uri="{BB962C8B-B14F-4D97-AF65-F5344CB8AC3E}">
        <p14:creationId xmlns:p14="http://schemas.microsoft.com/office/powerpoint/2010/main" val="403397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7"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7449475"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COMPARACIÓN DE PARÁMETROS</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2" y="1600201"/>
            <a:ext cx="5624567"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ANTENA HORN</a:t>
            </a:r>
          </a:p>
          <a:p>
            <a:pPr marL="457200" lvl="1" indent="0" fontAlgn="auto">
              <a:spcBef>
                <a:spcPts val="0"/>
              </a:spcBef>
              <a:spcAft>
                <a:spcPts val="0"/>
              </a:spcAft>
              <a:buNone/>
            </a:pPr>
            <a:endParaRPr lang="es-EC" b="1" kern="1200" dirty="0">
              <a:solidFill>
                <a:schemeClr val="tx1"/>
              </a:solidFill>
              <a:latin typeface="Arial" panose="020B0604020202020204" pitchFamily="34" charset="0"/>
              <a:ea typeface="+mn-ea"/>
              <a:cs typeface="Arial" panose="020B0604020202020204" pitchFamily="34" charset="0"/>
            </a:endParaRPr>
          </a:p>
          <a:p>
            <a:pPr marL="457200" lvl="1" indent="0" fontAlgn="auto">
              <a:spcBef>
                <a:spcPts val="0"/>
              </a:spcBef>
              <a:spcAft>
                <a:spcPts val="0"/>
              </a:spcAft>
              <a:buNone/>
            </a:pPr>
            <a:r>
              <a:rPr lang="es-419" dirty="0" smtClean="0">
                <a:solidFill>
                  <a:schemeClr val="tx1"/>
                </a:solidFill>
                <a:latin typeface="Arial" panose="020B0604020202020204" pitchFamily="34" charset="0"/>
                <a:cs typeface="Arial" panose="020B0604020202020204" pitchFamily="34" charset="0"/>
              </a:rPr>
              <a:t>Los valores </a:t>
            </a:r>
            <a:r>
              <a:rPr lang="es-419" dirty="0">
                <a:solidFill>
                  <a:schemeClr val="tx1"/>
                </a:solidFill>
                <a:latin typeface="Arial" panose="020B0604020202020204" pitchFamily="34" charset="0"/>
                <a:cs typeface="Arial" panose="020B0604020202020204" pitchFamily="34" charset="0"/>
              </a:rPr>
              <a:t>son: </a:t>
            </a:r>
            <a:endParaRPr lang="es-419" dirty="0" smtClean="0">
              <a:solidFill>
                <a:schemeClr val="tx1"/>
              </a:solidFill>
              <a:latin typeface="Arial" panose="020B0604020202020204" pitchFamily="34" charset="0"/>
              <a:cs typeface="Arial" panose="020B0604020202020204" pitchFamily="34" charset="0"/>
            </a:endParaRPr>
          </a:p>
          <a:p>
            <a:pPr marL="914400" lvl="1" indent="-457200" fontAlgn="auto">
              <a:spcBef>
                <a:spcPts val="0"/>
              </a:spcBef>
              <a:spcAft>
                <a:spcPts val="0"/>
              </a:spcAft>
              <a:buAutoNum type="arabicParenR"/>
            </a:pPr>
            <a:r>
              <a:rPr lang="es-419" dirty="0" smtClean="0">
                <a:solidFill>
                  <a:schemeClr val="tx1"/>
                </a:solidFill>
                <a:latin typeface="Arial" panose="020B0604020202020204" pitchFamily="34" charset="0"/>
                <a:cs typeface="Arial" panose="020B0604020202020204" pitchFamily="34" charset="0"/>
              </a:rPr>
              <a:t>alto </a:t>
            </a:r>
            <a:r>
              <a:rPr lang="es-419" dirty="0">
                <a:solidFill>
                  <a:schemeClr val="tx1"/>
                </a:solidFill>
                <a:latin typeface="Arial" panose="020B0604020202020204" pitchFamily="34" charset="0"/>
                <a:cs typeface="Arial" panose="020B0604020202020204" pitchFamily="34" charset="0"/>
              </a:rPr>
              <a:t>del cono=7.9 [cm</a:t>
            </a:r>
            <a:r>
              <a:rPr lang="es-419" dirty="0" smtClean="0">
                <a:solidFill>
                  <a:schemeClr val="tx1"/>
                </a:solidFill>
                <a:latin typeface="Arial" panose="020B0604020202020204" pitchFamily="34" charset="0"/>
                <a:cs typeface="Arial" panose="020B0604020202020204" pitchFamily="34" charset="0"/>
              </a:rPr>
              <a:t>] </a:t>
            </a:r>
          </a:p>
          <a:p>
            <a:pPr marL="914400" lvl="1" indent="-457200" fontAlgn="auto">
              <a:spcBef>
                <a:spcPts val="0"/>
              </a:spcBef>
              <a:spcAft>
                <a:spcPts val="0"/>
              </a:spcAft>
              <a:buAutoNum type="arabicParenR"/>
            </a:pPr>
            <a:r>
              <a:rPr lang="es-419" dirty="0" smtClean="0">
                <a:solidFill>
                  <a:schemeClr val="tx1"/>
                </a:solidFill>
                <a:latin typeface="Arial" panose="020B0604020202020204" pitchFamily="34" charset="0"/>
                <a:cs typeface="Arial" panose="020B0604020202020204" pitchFamily="34" charset="0"/>
              </a:rPr>
              <a:t>largo </a:t>
            </a:r>
            <a:r>
              <a:rPr lang="es-419" dirty="0">
                <a:solidFill>
                  <a:schemeClr val="tx1"/>
                </a:solidFill>
                <a:latin typeface="Arial" panose="020B0604020202020204" pitchFamily="34" charset="0"/>
                <a:cs typeface="Arial" panose="020B0604020202020204" pitchFamily="34" charset="0"/>
              </a:rPr>
              <a:t>del cono=10 [cm], </a:t>
            </a:r>
            <a:endParaRPr lang="es-419" dirty="0" smtClean="0">
              <a:solidFill>
                <a:schemeClr val="tx1"/>
              </a:solidFill>
              <a:latin typeface="Arial" panose="020B0604020202020204" pitchFamily="34" charset="0"/>
              <a:cs typeface="Arial" panose="020B0604020202020204" pitchFamily="34" charset="0"/>
            </a:endParaRPr>
          </a:p>
          <a:p>
            <a:pPr marL="914400" lvl="1" indent="-457200" fontAlgn="auto">
              <a:spcBef>
                <a:spcPts val="0"/>
              </a:spcBef>
              <a:spcAft>
                <a:spcPts val="0"/>
              </a:spcAft>
              <a:buAutoNum type="arabicParenR"/>
            </a:pPr>
            <a:r>
              <a:rPr lang="es-419" dirty="0" smtClean="0">
                <a:solidFill>
                  <a:schemeClr val="tx1"/>
                </a:solidFill>
                <a:latin typeface="Arial" panose="020B0604020202020204" pitchFamily="34" charset="0"/>
                <a:cs typeface="Arial" panose="020B0604020202020204" pitchFamily="34" charset="0"/>
              </a:rPr>
              <a:t>ancho </a:t>
            </a:r>
            <a:r>
              <a:rPr lang="es-419" dirty="0">
                <a:solidFill>
                  <a:schemeClr val="tx1"/>
                </a:solidFill>
                <a:latin typeface="Arial" panose="020B0604020202020204" pitchFamily="34" charset="0"/>
                <a:cs typeface="Arial" panose="020B0604020202020204" pitchFamily="34" charset="0"/>
              </a:rPr>
              <a:t>del cono= 14.8 [cm], </a:t>
            </a:r>
            <a:endParaRPr lang="es-419" dirty="0" smtClean="0">
              <a:solidFill>
                <a:schemeClr val="tx1"/>
              </a:solidFill>
              <a:latin typeface="Arial" panose="020B0604020202020204" pitchFamily="34" charset="0"/>
              <a:cs typeface="Arial" panose="020B0604020202020204" pitchFamily="34" charset="0"/>
            </a:endParaRPr>
          </a:p>
          <a:p>
            <a:pPr marL="914400" lvl="1" indent="-457200" fontAlgn="auto">
              <a:spcBef>
                <a:spcPts val="0"/>
              </a:spcBef>
              <a:spcAft>
                <a:spcPts val="0"/>
              </a:spcAft>
              <a:buAutoNum type="arabicParenR"/>
            </a:pPr>
            <a:r>
              <a:rPr lang="es-419" dirty="0" smtClean="0">
                <a:solidFill>
                  <a:schemeClr val="tx1"/>
                </a:solidFill>
                <a:latin typeface="Arial" panose="020B0604020202020204" pitchFamily="34" charset="0"/>
                <a:cs typeface="Arial" panose="020B0604020202020204" pitchFamily="34" charset="0"/>
              </a:rPr>
              <a:t>ancho</a:t>
            </a:r>
            <a:r>
              <a:rPr lang="es-419" dirty="0">
                <a:solidFill>
                  <a:schemeClr val="tx1"/>
                </a:solidFill>
                <a:latin typeface="Arial" panose="020B0604020202020204" pitchFamily="34" charset="0"/>
                <a:cs typeface="Arial" panose="020B0604020202020204" pitchFamily="34" charset="0"/>
              </a:rPr>
              <a:t>= 4.8 [cm], </a:t>
            </a:r>
            <a:endParaRPr lang="es-419" dirty="0" smtClean="0">
              <a:solidFill>
                <a:schemeClr val="tx1"/>
              </a:solidFill>
              <a:latin typeface="Arial" panose="020B0604020202020204" pitchFamily="34" charset="0"/>
              <a:cs typeface="Arial" panose="020B0604020202020204" pitchFamily="34" charset="0"/>
            </a:endParaRPr>
          </a:p>
          <a:p>
            <a:pPr marL="914400" lvl="1" indent="-457200" fontAlgn="auto">
              <a:spcBef>
                <a:spcPts val="0"/>
              </a:spcBef>
              <a:spcAft>
                <a:spcPts val="0"/>
              </a:spcAft>
              <a:buAutoNum type="arabicParenR"/>
            </a:pPr>
            <a:r>
              <a:rPr lang="es-419" dirty="0" smtClean="0">
                <a:solidFill>
                  <a:schemeClr val="tx1"/>
                </a:solidFill>
                <a:latin typeface="Arial" panose="020B0604020202020204" pitchFamily="34" charset="0"/>
                <a:cs typeface="Arial" panose="020B0604020202020204" pitchFamily="34" charset="0"/>
              </a:rPr>
              <a:t>alto=1.4 </a:t>
            </a:r>
            <a:r>
              <a:rPr lang="es-419" dirty="0">
                <a:solidFill>
                  <a:schemeClr val="tx1"/>
                </a:solidFill>
                <a:latin typeface="Arial" panose="020B0604020202020204" pitchFamily="34" charset="0"/>
                <a:cs typeface="Arial" panose="020B0604020202020204" pitchFamily="34" charset="0"/>
              </a:rPr>
              <a:t>[</a:t>
            </a:r>
            <a:r>
              <a:rPr lang="es-419" dirty="0" smtClean="0">
                <a:solidFill>
                  <a:schemeClr val="tx1"/>
                </a:solidFill>
                <a:latin typeface="Arial" panose="020B0604020202020204" pitchFamily="34" charset="0"/>
                <a:cs typeface="Arial" panose="020B0604020202020204" pitchFamily="34" charset="0"/>
              </a:rPr>
              <a:t>cm]</a:t>
            </a:r>
          </a:p>
          <a:p>
            <a:pPr marL="914400" lvl="1" indent="-457200" fontAlgn="auto">
              <a:spcBef>
                <a:spcPts val="0"/>
              </a:spcBef>
              <a:spcAft>
                <a:spcPts val="0"/>
              </a:spcAft>
              <a:buAutoNum type="arabicParenR"/>
            </a:pPr>
            <a:r>
              <a:rPr lang="es-419" dirty="0" smtClean="0">
                <a:solidFill>
                  <a:schemeClr val="tx1"/>
                </a:solidFill>
                <a:latin typeface="Arial" panose="020B0604020202020204" pitchFamily="34" charset="0"/>
                <a:cs typeface="Arial" panose="020B0604020202020204" pitchFamily="34" charset="0"/>
              </a:rPr>
              <a:t>largo=2.6 </a:t>
            </a:r>
            <a:r>
              <a:rPr lang="es-419" dirty="0">
                <a:solidFill>
                  <a:schemeClr val="tx1"/>
                </a:solidFill>
                <a:latin typeface="Arial" panose="020B0604020202020204" pitchFamily="34" charset="0"/>
                <a:cs typeface="Arial" panose="020B0604020202020204" pitchFamily="34" charset="0"/>
              </a:rPr>
              <a:t>[cm]. </a:t>
            </a:r>
          </a:p>
          <a:p>
            <a:pPr marL="457200" lvl="1" indent="0" fontAlgn="auto">
              <a:spcBef>
                <a:spcPts val="0"/>
              </a:spcBef>
              <a:spcAft>
                <a:spcPts val="0"/>
              </a:spcAft>
              <a:buNone/>
            </a:pPr>
            <a:r>
              <a:rPr lang="es-419" dirty="0" smtClean="0">
                <a:solidFill>
                  <a:schemeClr val="tx1"/>
                </a:solidFill>
                <a:latin typeface="Arial" panose="020B0604020202020204" pitchFamily="34" charset="0"/>
                <a:cs typeface="Arial" panose="020B0604020202020204" pitchFamily="34" charset="0"/>
              </a:rPr>
              <a:t>Además </a:t>
            </a:r>
            <a:r>
              <a:rPr lang="es-419" dirty="0">
                <a:solidFill>
                  <a:schemeClr val="tx1"/>
                </a:solidFill>
                <a:latin typeface="Arial" panose="020B0604020202020204" pitchFamily="34" charset="0"/>
                <a:cs typeface="Arial" panose="020B0604020202020204" pitchFamily="34" charset="0"/>
              </a:rPr>
              <a:t>se trabaja con una frecuencia central de 10.5 [GHz].</a:t>
            </a:r>
            <a:endParaRPr lang="es-ES" dirty="0">
              <a:solidFill>
                <a:schemeClr val="tx1"/>
              </a:solidFill>
              <a:latin typeface="Arial" panose="020B0604020202020204" pitchFamily="34" charset="0"/>
              <a:cs typeface="Arial" panose="020B0604020202020204" pitchFamily="34" charset="0"/>
            </a:endParaRP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7418856" y="2392253"/>
            <a:ext cx="4168237" cy="2941857"/>
          </a:xfrm>
          <a:prstGeom prst="rect">
            <a:avLst/>
          </a:prstGeom>
          <a:noFill/>
          <a:ln>
            <a:noFill/>
          </a:ln>
        </p:spPr>
      </p:pic>
      <p:sp>
        <p:nvSpPr>
          <p:cNvPr id="5" name="CuadroTexto 4"/>
          <p:cNvSpPr txBox="1"/>
          <p:nvPr/>
        </p:nvSpPr>
        <p:spPr>
          <a:xfrm>
            <a:off x="283334" y="6337417"/>
            <a:ext cx="682581" cy="400110"/>
          </a:xfrm>
          <a:prstGeom prst="rect">
            <a:avLst/>
          </a:prstGeom>
          <a:noFill/>
        </p:spPr>
        <p:txBody>
          <a:bodyPr wrap="square" rtlCol="0">
            <a:spAutoFit/>
          </a:bodyPr>
          <a:lstStyle/>
          <a:p>
            <a:r>
              <a:rPr lang="es-EC" sz="2000" dirty="0" smtClean="0"/>
              <a:t>40</a:t>
            </a:r>
            <a:endParaRPr lang="es-ES" dirty="0"/>
          </a:p>
        </p:txBody>
      </p:sp>
    </p:spTree>
    <p:extLst>
      <p:ext uri="{BB962C8B-B14F-4D97-AF65-F5344CB8AC3E}">
        <p14:creationId xmlns:p14="http://schemas.microsoft.com/office/powerpoint/2010/main" val="41187113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7449475"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COMPARACIÓN DE PARÁMETROS</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2" y="1600201"/>
            <a:ext cx="5624567"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ANTENA HORN</a:t>
            </a:r>
          </a:p>
          <a:p>
            <a:pPr marL="457200" lvl="1" indent="0" fontAlgn="auto">
              <a:spcBef>
                <a:spcPts val="0"/>
              </a:spcBef>
              <a:spcAft>
                <a:spcPts val="0"/>
              </a:spcAft>
              <a:buNone/>
            </a:pPr>
            <a:endParaRPr lang="es-EC" b="1" kern="1200" dirty="0">
              <a:solidFill>
                <a:schemeClr val="tx1"/>
              </a:solidFill>
              <a:latin typeface="Arial" panose="020B0604020202020204" pitchFamily="34" charset="0"/>
              <a:ea typeface="+mn-ea"/>
              <a:cs typeface="Arial" panose="020B0604020202020204" pitchFamily="34" charset="0"/>
            </a:endParaRPr>
          </a:p>
        </p:txBody>
      </p:sp>
      <p:pic>
        <p:nvPicPr>
          <p:cNvPr id="5" name="Imagen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561" y="2170853"/>
            <a:ext cx="5211860" cy="2380105"/>
          </a:xfrm>
          <a:prstGeom prst="rect">
            <a:avLst/>
          </a:prstGeom>
          <a:noFill/>
          <a:ln>
            <a:noFill/>
          </a:ln>
        </p:spPr>
      </p:pic>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6537612" y="2170853"/>
            <a:ext cx="5230750" cy="2380105"/>
          </a:xfrm>
          <a:prstGeom prst="rect">
            <a:avLst/>
          </a:prstGeom>
          <a:noFill/>
          <a:ln>
            <a:noFill/>
          </a:ln>
        </p:spPr>
      </p:pic>
      <p:graphicFrame>
        <p:nvGraphicFramePr>
          <p:cNvPr id="3" name="Tabla 2"/>
          <p:cNvGraphicFramePr>
            <a:graphicFrameLocks noGrp="1"/>
          </p:cNvGraphicFramePr>
          <p:nvPr>
            <p:extLst>
              <p:ext uri="{D42A27DB-BD31-4B8C-83A1-F6EECF244321}">
                <p14:modId xmlns:p14="http://schemas.microsoft.com/office/powerpoint/2010/main" val="978679258"/>
              </p:ext>
            </p:extLst>
          </p:nvPr>
        </p:nvGraphicFramePr>
        <p:xfrm>
          <a:off x="3347920" y="4778582"/>
          <a:ext cx="4945492" cy="1119958"/>
        </p:xfrm>
        <a:graphic>
          <a:graphicData uri="http://schemas.openxmlformats.org/drawingml/2006/table">
            <a:tbl>
              <a:tblPr firstRow="1" firstCol="1" bandRow="1">
                <a:tableStyleId>{B301B821-A1FF-4177-AEE7-76D212191A09}</a:tableStyleId>
              </a:tblPr>
              <a:tblGrid>
                <a:gridCol w="1236373"/>
                <a:gridCol w="1236373"/>
                <a:gridCol w="1236373"/>
                <a:gridCol w="1236373"/>
              </a:tblGrid>
              <a:tr h="612687">
                <a:tc>
                  <a:txBody>
                    <a:bodyPr/>
                    <a:lstStyle/>
                    <a:p>
                      <a:pPr>
                        <a:spcAft>
                          <a:spcPts val="0"/>
                        </a:spcAft>
                      </a:pPr>
                      <a:r>
                        <a:rPr lang="es-ES" sz="2000" dirty="0">
                          <a:solidFill>
                            <a:schemeClr val="tx1"/>
                          </a:solidFill>
                          <a:effectLst/>
                        </a:rPr>
                        <a:t> </a:t>
                      </a:r>
                      <a:endParaRPr lang="es-E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2000" dirty="0">
                          <a:solidFill>
                            <a:schemeClr val="tx1"/>
                          </a:solidFill>
                          <a:effectLst/>
                        </a:rPr>
                        <a:t>Valor Teórico</a:t>
                      </a:r>
                      <a:endParaRPr lang="es-E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ES" sz="2000" dirty="0">
                          <a:solidFill>
                            <a:schemeClr val="tx1"/>
                          </a:solidFill>
                          <a:effectLst/>
                        </a:rPr>
                        <a:t>Valor Estimado</a:t>
                      </a:r>
                      <a:endParaRPr lang="es-E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ES" sz="2000" dirty="0">
                          <a:solidFill>
                            <a:schemeClr val="tx1"/>
                          </a:solidFill>
                          <a:effectLst/>
                        </a:rPr>
                        <a:t>Error %</a:t>
                      </a:r>
                      <a:endParaRPr lang="es-E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507271">
                <a:tc>
                  <a:txBody>
                    <a:bodyPr/>
                    <a:lstStyle/>
                    <a:p>
                      <a:pPr>
                        <a:spcAft>
                          <a:spcPts val="0"/>
                        </a:spcAft>
                      </a:pPr>
                      <a:r>
                        <a:rPr lang="es-ES" sz="2000">
                          <a:solidFill>
                            <a:schemeClr val="tx1"/>
                          </a:solidFill>
                          <a:effectLst/>
                        </a:rPr>
                        <a:t>VSWR</a:t>
                      </a:r>
                      <a:endParaRPr lang="es-E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2000">
                          <a:solidFill>
                            <a:schemeClr val="tx1"/>
                          </a:solidFill>
                          <a:effectLst/>
                        </a:rPr>
                        <a:t>1.03</a:t>
                      </a:r>
                      <a:endParaRPr lang="es-E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2000">
                          <a:solidFill>
                            <a:schemeClr val="tx1"/>
                          </a:solidFill>
                          <a:effectLst/>
                        </a:rPr>
                        <a:t>1.3</a:t>
                      </a:r>
                      <a:endParaRPr lang="es-E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2000" dirty="0">
                          <a:solidFill>
                            <a:schemeClr val="tx1"/>
                          </a:solidFill>
                          <a:effectLst/>
                        </a:rPr>
                        <a:t>26.2</a:t>
                      </a:r>
                      <a:endParaRPr lang="es-E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8" name="CuadroTexto 7"/>
          <p:cNvSpPr txBox="1"/>
          <p:nvPr/>
        </p:nvSpPr>
        <p:spPr>
          <a:xfrm>
            <a:off x="283334" y="6337417"/>
            <a:ext cx="682581" cy="400110"/>
          </a:xfrm>
          <a:prstGeom prst="rect">
            <a:avLst/>
          </a:prstGeom>
          <a:noFill/>
        </p:spPr>
        <p:txBody>
          <a:bodyPr wrap="square" rtlCol="0">
            <a:spAutoFit/>
          </a:bodyPr>
          <a:lstStyle/>
          <a:p>
            <a:r>
              <a:rPr lang="es-EC" sz="2000" dirty="0" smtClean="0"/>
              <a:t>41</a:t>
            </a:r>
            <a:endParaRPr lang="es-ES" dirty="0"/>
          </a:p>
        </p:txBody>
      </p:sp>
    </p:spTree>
    <p:extLst>
      <p:ext uri="{BB962C8B-B14F-4D97-AF65-F5344CB8AC3E}">
        <p14:creationId xmlns:p14="http://schemas.microsoft.com/office/powerpoint/2010/main" val="6574926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7449475"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COMPARACIÓN DE PARÁMETROS</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2" y="1600201"/>
            <a:ext cx="9410955"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ANTENA PATCH</a:t>
            </a:r>
            <a:endParaRPr lang="es-ES" dirty="0"/>
          </a:p>
        </p:txBody>
      </p:sp>
      <p:pic>
        <p:nvPicPr>
          <p:cNvPr id="4" name="Imagen 3"/>
          <p:cNvPicPr/>
          <p:nvPr/>
        </p:nvPicPr>
        <p:blipFill>
          <a:blip r:embed="rId2"/>
          <a:stretch>
            <a:fillRect/>
          </a:stretch>
        </p:blipFill>
        <p:spPr>
          <a:xfrm>
            <a:off x="4083783" y="2299907"/>
            <a:ext cx="3862481" cy="3366797"/>
          </a:xfrm>
          <a:prstGeom prst="rect">
            <a:avLst/>
          </a:prstGeom>
        </p:spPr>
      </p:pic>
      <p:sp>
        <p:nvSpPr>
          <p:cNvPr id="5" name="CuadroTexto 4"/>
          <p:cNvSpPr txBox="1"/>
          <p:nvPr/>
        </p:nvSpPr>
        <p:spPr>
          <a:xfrm>
            <a:off x="283334" y="6337417"/>
            <a:ext cx="682581" cy="400110"/>
          </a:xfrm>
          <a:prstGeom prst="rect">
            <a:avLst/>
          </a:prstGeom>
          <a:noFill/>
        </p:spPr>
        <p:txBody>
          <a:bodyPr wrap="square" rtlCol="0">
            <a:spAutoFit/>
          </a:bodyPr>
          <a:lstStyle/>
          <a:p>
            <a:r>
              <a:rPr lang="es-EC" sz="2000" dirty="0" smtClean="0"/>
              <a:t>42</a:t>
            </a:r>
            <a:endParaRPr lang="es-ES" dirty="0"/>
          </a:p>
        </p:txBody>
      </p:sp>
    </p:spTree>
    <p:extLst>
      <p:ext uri="{BB962C8B-B14F-4D97-AF65-F5344CB8AC3E}">
        <p14:creationId xmlns:p14="http://schemas.microsoft.com/office/powerpoint/2010/main" val="15116870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7449475"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COMPARACIÓN DE PARÁMETROS</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2" y="1600201"/>
            <a:ext cx="9410955"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ANTENA PATCH</a:t>
            </a:r>
            <a:endParaRPr lang="es-ES"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377757" y="2173063"/>
            <a:ext cx="5120260" cy="2411816"/>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7007493" y="2173063"/>
            <a:ext cx="4616450" cy="2632710"/>
          </a:xfrm>
          <a:prstGeom prst="rect">
            <a:avLst/>
          </a:prstGeom>
          <a:noFill/>
          <a:ln>
            <a:noFill/>
          </a:ln>
        </p:spPr>
      </p:pic>
      <p:graphicFrame>
        <p:nvGraphicFramePr>
          <p:cNvPr id="3" name="Tabla 2"/>
          <p:cNvGraphicFramePr>
            <a:graphicFrameLocks noGrp="1"/>
          </p:cNvGraphicFramePr>
          <p:nvPr>
            <p:extLst>
              <p:ext uri="{D42A27DB-BD31-4B8C-83A1-F6EECF244321}">
                <p14:modId xmlns:p14="http://schemas.microsoft.com/office/powerpoint/2010/main" val="3589238431"/>
              </p:ext>
            </p:extLst>
          </p:nvPr>
        </p:nvGraphicFramePr>
        <p:xfrm>
          <a:off x="3521611" y="5076229"/>
          <a:ext cx="4978444" cy="914400"/>
        </p:xfrm>
        <a:graphic>
          <a:graphicData uri="http://schemas.openxmlformats.org/drawingml/2006/table">
            <a:tbl>
              <a:tblPr firstRow="1" firstCol="1" bandRow="1">
                <a:tableStyleId>{B301B821-A1FF-4177-AEE7-76D212191A09}</a:tableStyleId>
              </a:tblPr>
              <a:tblGrid>
                <a:gridCol w="1244611"/>
                <a:gridCol w="1244611"/>
                <a:gridCol w="1244611"/>
                <a:gridCol w="1244611"/>
              </a:tblGrid>
              <a:tr h="381000">
                <a:tc>
                  <a:txBody>
                    <a:bodyPr/>
                    <a:lstStyle/>
                    <a:p>
                      <a:pPr>
                        <a:spcAft>
                          <a:spcPts val="0"/>
                        </a:spcAft>
                      </a:pPr>
                      <a:r>
                        <a:rPr lang="es-ES" sz="2000" dirty="0">
                          <a:solidFill>
                            <a:schemeClr val="tx1"/>
                          </a:solidFill>
                          <a:effectLst/>
                        </a:rPr>
                        <a:t> </a:t>
                      </a:r>
                      <a:endParaRPr lang="es-E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2000" dirty="0">
                          <a:solidFill>
                            <a:schemeClr val="tx1"/>
                          </a:solidFill>
                          <a:effectLst/>
                        </a:rPr>
                        <a:t>Valor Teórico</a:t>
                      </a:r>
                      <a:endParaRPr lang="es-E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ES" sz="2000" dirty="0">
                          <a:solidFill>
                            <a:schemeClr val="tx1"/>
                          </a:solidFill>
                          <a:effectLst/>
                        </a:rPr>
                        <a:t>Valor Estimado</a:t>
                      </a:r>
                      <a:endParaRPr lang="es-E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spcAft>
                          <a:spcPts val="0"/>
                        </a:spcAft>
                      </a:pPr>
                      <a:r>
                        <a:rPr lang="es-ES" sz="2000" dirty="0">
                          <a:solidFill>
                            <a:schemeClr val="tx1"/>
                          </a:solidFill>
                          <a:effectLst/>
                        </a:rPr>
                        <a:t>Error %</a:t>
                      </a:r>
                      <a:endParaRPr lang="es-E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r>
              <a:tr h="190500">
                <a:tc>
                  <a:txBody>
                    <a:bodyPr/>
                    <a:lstStyle/>
                    <a:p>
                      <a:pPr>
                        <a:spcAft>
                          <a:spcPts val="0"/>
                        </a:spcAft>
                      </a:pPr>
                      <a:r>
                        <a:rPr lang="es-ES" sz="2000">
                          <a:solidFill>
                            <a:schemeClr val="tx1"/>
                          </a:solidFill>
                          <a:effectLst/>
                        </a:rPr>
                        <a:t>VSWR</a:t>
                      </a:r>
                      <a:endParaRPr lang="es-E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2000">
                          <a:solidFill>
                            <a:schemeClr val="tx1"/>
                          </a:solidFill>
                          <a:effectLst/>
                        </a:rPr>
                        <a:t>1.79</a:t>
                      </a:r>
                      <a:endParaRPr lang="es-ES" sz="2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2000" dirty="0">
                          <a:solidFill>
                            <a:schemeClr val="tx1"/>
                          </a:solidFill>
                          <a:effectLst/>
                        </a:rPr>
                        <a:t>1.71</a:t>
                      </a:r>
                      <a:endParaRPr lang="es-E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spcAft>
                          <a:spcPts val="0"/>
                        </a:spcAft>
                      </a:pPr>
                      <a:r>
                        <a:rPr lang="es-ES" sz="2000" dirty="0">
                          <a:solidFill>
                            <a:schemeClr val="tx1"/>
                          </a:solidFill>
                          <a:effectLst/>
                        </a:rPr>
                        <a:t>4.46</a:t>
                      </a:r>
                      <a:endParaRPr lang="es-E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r>
            </a:tbl>
          </a:graphicData>
        </a:graphic>
      </p:graphicFrame>
      <p:sp>
        <p:nvSpPr>
          <p:cNvPr id="7" name="CuadroTexto 6"/>
          <p:cNvSpPr txBox="1"/>
          <p:nvPr/>
        </p:nvSpPr>
        <p:spPr>
          <a:xfrm>
            <a:off x="283334" y="6337417"/>
            <a:ext cx="682581" cy="400110"/>
          </a:xfrm>
          <a:prstGeom prst="rect">
            <a:avLst/>
          </a:prstGeom>
          <a:noFill/>
        </p:spPr>
        <p:txBody>
          <a:bodyPr wrap="square" rtlCol="0">
            <a:spAutoFit/>
          </a:bodyPr>
          <a:lstStyle/>
          <a:p>
            <a:r>
              <a:rPr lang="es-EC" sz="2000" dirty="0" smtClean="0"/>
              <a:t>43</a:t>
            </a:r>
            <a:endParaRPr lang="es-ES" dirty="0"/>
          </a:p>
        </p:txBody>
      </p:sp>
    </p:spTree>
    <p:extLst>
      <p:ext uri="{BB962C8B-B14F-4D97-AF65-F5344CB8AC3E}">
        <p14:creationId xmlns:p14="http://schemas.microsoft.com/office/powerpoint/2010/main" val="35125202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2874505"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ENCUESTA</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2" y="1600201"/>
            <a:ext cx="9410955"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PREGUNTA 1</a:t>
            </a:r>
            <a:endParaRPr lang="es-ES" dirty="0"/>
          </a:p>
        </p:txBody>
      </p:sp>
      <p:pic>
        <p:nvPicPr>
          <p:cNvPr id="4" name="Imagen 3"/>
          <p:cNvPicPr/>
          <p:nvPr/>
        </p:nvPicPr>
        <p:blipFill>
          <a:blip r:embed="rId2"/>
          <a:stretch>
            <a:fillRect/>
          </a:stretch>
        </p:blipFill>
        <p:spPr>
          <a:xfrm>
            <a:off x="1703512" y="2240924"/>
            <a:ext cx="8384147" cy="3541690"/>
          </a:xfrm>
          <a:prstGeom prst="rect">
            <a:avLst/>
          </a:prstGeom>
        </p:spPr>
      </p:pic>
      <p:sp>
        <p:nvSpPr>
          <p:cNvPr id="5" name="CuadroTexto 4"/>
          <p:cNvSpPr txBox="1"/>
          <p:nvPr/>
        </p:nvSpPr>
        <p:spPr>
          <a:xfrm>
            <a:off x="283334" y="6337417"/>
            <a:ext cx="682581" cy="400110"/>
          </a:xfrm>
          <a:prstGeom prst="rect">
            <a:avLst/>
          </a:prstGeom>
          <a:noFill/>
        </p:spPr>
        <p:txBody>
          <a:bodyPr wrap="square" rtlCol="0">
            <a:spAutoFit/>
          </a:bodyPr>
          <a:lstStyle/>
          <a:p>
            <a:r>
              <a:rPr lang="es-EC" sz="2000" dirty="0" smtClean="0"/>
              <a:t>44</a:t>
            </a:r>
            <a:endParaRPr lang="es-ES" dirty="0"/>
          </a:p>
        </p:txBody>
      </p:sp>
    </p:spTree>
    <p:extLst>
      <p:ext uri="{BB962C8B-B14F-4D97-AF65-F5344CB8AC3E}">
        <p14:creationId xmlns:p14="http://schemas.microsoft.com/office/powerpoint/2010/main" val="29048099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2874505"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ENCUESTA</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2" y="1600201"/>
            <a:ext cx="9410955"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PREGUNTA 2</a:t>
            </a:r>
            <a:endParaRPr lang="es-ES" dirty="0"/>
          </a:p>
        </p:txBody>
      </p:sp>
      <p:pic>
        <p:nvPicPr>
          <p:cNvPr id="4" name="Imagen 3"/>
          <p:cNvPicPr/>
          <p:nvPr/>
        </p:nvPicPr>
        <p:blipFill>
          <a:blip r:embed="rId2"/>
          <a:stretch>
            <a:fillRect/>
          </a:stretch>
        </p:blipFill>
        <p:spPr>
          <a:xfrm>
            <a:off x="1703512" y="2228046"/>
            <a:ext cx="7801096" cy="3554568"/>
          </a:xfrm>
          <a:prstGeom prst="rect">
            <a:avLst/>
          </a:prstGeom>
        </p:spPr>
      </p:pic>
      <p:sp>
        <p:nvSpPr>
          <p:cNvPr id="3" name="CuadroTexto 2"/>
          <p:cNvSpPr txBox="1"/>
          <p:nvPr/>
        </p:nvSpPr>
        <p:spPr>
          <a:xfrm>
            <a:off x="2777360" y="5413282"/>
            <a:ext cx="7345435" cy="369332"/>
          </a:xfrm>
          <a:prstGeom prst="rect">
            <a:avLst/>
          </a:prstGeom>
          <a:noFill/>
        </p:spPr>
        <p:txBody>
          <a:bodyPr wrap="square" rtlCol="0">
            <a:spAutoFit/>
          </a:bodyPr>
          <a:lstStyle/>
          <a:p>
            <a:r>
              <a:rPr lang="es-419" dirty="0" smtClean="0"/>
              <a:t>  Malo	      Regular     Más </a:t>
            </a:r>
            <a:r>
              <a:rPr lang="es-419" dirty="0"/>
              <a:t>o </a:t>
            </a:r>
            <a:r>
              <a:rPr lang="es-419" dirty="0" smtClean="0"/>
              <a:t>menos      </a:t>
            </a:r>
            <a:r>
              <a:rPr lang="es-419" dirty="0"/>
              <a:t>Bueno </a:t>
            </a:r>
            <a:r>
              <a:rPr lang="es-419" dirty="0" smtClean="0"/>
              <a:t>        </a:t>
            </a:r>
            <a:r>
              <a:rPr lang="es-419" dirty="0"/>
              <a:t>Excelente</a:t>
            </a:r>
            <a:endParaRPr lang="es-ES" dirty="0"/>
          </a:p>
        </p:txBody>
      </p:sp>
      <p:sp>
        <p:nvSpPr>
          <p:cNvPr id="7" name="CuadroTexto 6"/>
          <p:cNvSpPr txBox="1"/>
          <p:nvPr/>
        </p:nvSpPr>
        <p:spPr>
          <a:xfrm>
            <a:off x="283334" y="6337417"/>
            <a:ext cx="682581" cy="400110"/>
          </a:xfrm>
          <a:prstGeom prst="rect">
            <a:avLst/>
          </a:prstGeom>
          <a:noFill/>
        </p:spPr>
        <p:txBody>
          <a:bodyPr wrap="square" rtlCol="0">
            <a:spAutoFit/>
          </a:bodyPr>
          <a:lstStyle/>
          <a:p>
            <a:r>
              <a:rPr lang="es-EC" sz="2000" dirty="0" smtClean="0"/>
              <a:t>45</a:t>
            </a:r>
            <a:endParaRPr lang="es-ES" dirty="0"/>
          </a:p>
        </p:txBody>
      </p:sp>
    </p:spTree>
    <p:extLst>
      <p:ext uri="{BB962C8B-B14F-4D97-AF65-F5344CB8AC3E}">
        <p14:creationId xmlns:p14="http://schemas.microsoft.com/office/powerpoint/2010/main" val="25067214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2874505"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ENCUESTA</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2" y="1600201"/>
            <a:ext cx="9410955"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PREGUNTA 3</a:t>
            </a:r>
            <a:endParaRPr lang="es-ES" dirty="0"/>
          </a:p>
        </p:txBody>
      </p:sp>
      <p:pic>
        <p:nvPicPr>
          <p:cNvPr id="4" name="Imagen 3"/>
          <p:cNvPicPr/>
          <p:nvPr/>
        </p:nvPicPr>
        <p:blipFill>
          <a:blip r:embed="rId2"/>
          <a:stretch>
            <a:fillRect/>
          </a:stretch>
        </p:blipFill>
        <p:spPr>
          <a:xfrm>
            <a:off x="1703512" y="2310546"/>
            <a:ext cx="8354888" cy="3484947"/>
          </a:xfrm>
          <a:prstGeom prst="rect">
            <a:avLst/>
          </a:prstGeom>
        </p:spPr>
      </p:pic>
      <p:sp>
        <p:nvSpPr>
          <p:cNvPr id="3" name="CuadroTexto 2"/>
          <p:cNvSpPr txBox="1"/>
          <p:nvPr/>
        </p:nvSpPr>
        <p:spPr>
          <a:xfrm>
            <a:off x="2969445" y="5426161"/>
            <a:ext cx="8428357" cy="369332"/>
          </a:xfrm>
          <a:prstGeom prst="rect">
            <a:avLst/>
          </a:prstGeom>
          <a:noFill/>
        </p:spPr>
        <p:txBody>
          <a:bodyPr wrap="square" rtlCol="0">
            <a:spAutoFit/>
          </a:bodyPr>
          <a:lstStyle/>
          <a:p>
            <a:r>
              <a:rPr lang="es-419" dirty="0" smtClean="0"/>
              <a:t>Bajo            </a:t>
            </a:r>
            <a:r>
              <a:rPr lang="es-419" dirty="0"/>
              <a:t>Medio </a:t>
            </a:r>
            <a:r>
              <a:rPr lang="es-419" dirty="0" smtClean="0"/>
              <a:t>bajo         Medio         Medio alto            Alto</a:t>
            </a:r>
            <a:endParaRPr lang="es-ES" dirty="0"/>
          </a:p>
        </p:txBody>
      </p:sp>
      <p:sp>
        <p:nvSpPr>
          <p:cNvPr id="7" name="CuadroTexto 6"/>
          <p:cNvSpPr txBox="1"/>
          <p:nvPr/>
        </p:nvSpPr>
        <p:spPr>
          <a:xfrm>
            <a:off x="283334" y="6337417"/>
            <a:ext cx="682581" cy="400110"/>
          </a:xfrm>
          <a:prstGeom prst="rect">
            <a:avLst/>
          </a:prstGeom>
          <a:noFill/>
        </p:spPr>
        <p:txBody>
          <a:bodyPr wrap="square" rtlCol="0">
            <a:spAutoFit/>
          </a:bodyPr>
          <a:lstStyle/>
          <a:p>
            <a:r>
              <a:rPr lang="es-EC" sz="2000" dirty="0" smtClean="0"/>
              <a:t>46</a:t>
            </a:r>
            <a:endParaRPr lang="es-ES" dirty="0"/>
          </a:p>
        </p:txBody>
      </p:sp>
    </p:spTree>
    <p:extLst>
      <p:ext uri="{BB962C8B-B14F-4D97-AF65-F5344CB8AC3E}">
        <p14:creationId xmlns:p14="http://schemas.microsoft.com/office/powerpoint/2010/main" val="5616918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2874505"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ENCUESTA</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2" y="1600201"/>
            <a:ext cx="9410955"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PREGUNTA 4</a:t>
            </a:r>
            <a:endParaRPr lang="es-ES" dirty="0"/>
          </a:p>
        </p:txBody>
      </p:sp>
      <p:pic>
        <p:nvPicPr>
          <p:cNvPr id="4" name="Imagen 3"/>
          <p:cNvPicPr/>
          <p:nvPr/>
        </p:nvPicPr>
        <p:blipFill>
          <a:blip r:embed="rId2"/>
          <a:stretch>
            <a:fillRect/>
          </a:stretch>
        </p:blipFill>
        <p:spPr>
          <a:xfrm>
            <a:off x="1703512" y="2221445"/>
            <a:ext cx="8045795" cy="3548290"/>
          </a:xfrm>
          <a:prstGeom prst="rect">
            <a:avLst/>
          </a:prstGeom>
        </p:spPr>
      </p:pic>
      <p:sp>
        <p:nvSpPr>
          <p:cNvPr id="3" name="CuadroTexto 2"/>
          <p:cNvSpPr txBox="1"/>
          <p:nvPr/>
        </p:nvSpPr>
        <p:spPr>
          <a:xfrm>
            <a:off x="2949261" y="5380672"/>
            <a:ext cx="8165206" cy="646331"/>
          </a:xfrm>
          <a:prstGeom prst="rect">
            <a:avLst/>
          </a:prstGeom>
          <a:noFill/>
        </p:spPr>
        <p:txBody>
          <a:bodyPr wrap="square" rtlCol="0">
            <a:spAutoFit/>
          </a:bodyPr>
          <a:lstStyle/>
          <a:p>
            <a:r>
              <a:rPr lang="es-419" dirty="0" smtClean="0"/>
              <a:t>Bajo              Regular    Más </a:t>
            </a:r>
            <a:r>
              <a:rPr lang="es-419" dirty="0"/>
              <a:t>o </a:t>
            </a:r>
            <a:r>
              <a:rPr lang="es-419" dirty="0" smtClean="0"/>
              <a:t>menos       </a:t>
            </a:r>
            <a:r>
              <a:rPr lang="es-419" dirty="0"/>
              <a:t>Bueno </a:t>
            </a:r>
            <a:r>
              <a:rPr lang="es-419" dirty="0" smtClean="0"/>
              <a:t>         </a:t>
            </a:r>
            <a:r>
              <a:rPr lang="es-419" dirty="0"/>
              <a:t>Excelente</a:t>
            </a:r>
          </a:p>
          <a:p>
            <a:endParaRPr lang="es-ES" dirty="0"/>
          </a:p>
        </p:txBody>
      </p:sp>
      <p:sp>
        <p:nvSpPr>
          <p:cNvPr id="7" name="CuadroTexto 6"/>
          <p:cNvSpPr txBox="1"/>
          <p:nvPr/>
        </p:nvSpPr>
        <p:spPr>
          <a:xfrm>
            <a:off x="283334" y="6337417"/>
            <a:ext cx="682581" cy="400110"/>
          </a:xfrm>
          <a:prstGeom prst="rect">
            <a:avLst/>
          </a:prstGeom>
          <a:noFill/>
        </p:spPr>
        <p:txBody>
          <a:bodyPr wrap="square" rtlCol="0">
            <a:spAutoFit/>
          </a:bodyPr>
          <a:lstStyle/>
          <a:p>
            <a:r>
              <a:rPr lang="es-EC" sz="2000" dirty="0" smtClean="0"/>
              <a:t>47</a:t>
            </a:r>
            <a:endParaRPr lang="es-ES" dirty="0"/>
          </a:p>
        </p:txBody>
      </p:sp>
    </p:spTree>
    <p:extLst>
      <p:ext uri="{BB962C8B-B14F-4D97-AF65-F5344CB8AC3E}">
        <p14:creationId xmlns:p14="http://schemas.microsoft.com/office/powerpoint/2010/main" val="29077549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2874505"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ENCUESTA</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2" y="1600201"/>
            <a:ext cx="9410955" cy="4525963"/>
          </a:xfrm>
        </p:spPr>
        <p:txBody>
          <a:bodyPr/>
          <a:lstStyle/>
          <a:p>
            <a:pPr marL="457200" lvl="1" indent="0" fontAlgn="auto">
              <a:spcBef>
                <a:spcPts val="0"/>
              </a:spcBef>
              <a:spcAft>
                <a:spcPts val="0"/>
              </a:spcAft>
              <a:buNone/>
            </a:pPr>
            <a:r>
              <a:rPr lang="es-EC" b="1" kern="1200" dirty="0" smtClean="0">
                <a:solidFill>
                  <a:srgbClr val="000000"/>
                </a:solidFill>
                <a:latin typeface="Arial" panose="020B0604020202020204" pitchFamily="34" charset="0"/>
                <a:ea typeface="+mn-ea"/>
                <a:cs typeface="Arial" panose="020B0604020202020204" pitchFamily="34" charset="0"/>
              </a:rPr>
              <a:t>PREGUNTA 5</a:t>
            </a:r>
            <a:endParaRPr lang="es-ES" dirty="0"/>
          </a:p>
        </p:txBody>
      </p:sp>
      <p:pic>
        <p:nvPicPr>
          <p:cNvPr id="4" name="Imagen 3"/>
          <p:cNvPicPr/>
          <p:nvPr/>
        </p:nvPicPr>
        <p:blipFill>
          <a:blip r:embed="rId2"/>
          <a:stretch>
            <a:fillRect/>
          </a:stretch>
        </p:blipFill>
        <p:spPr>
          <a:xfrm>
            <a:off x="1703512" y="2221444"/>
            <a:ext cx="8470798" cy="3702838"/>
          </a:xfrm>
          <a:prstGeom prst="rect">
            <a:avLst/>
          </a:prstGeom>
        </p:spPr>
      </p:pic>
      <p:sp>
        <p:nvSpPr>
          <p:cNvPr id="5" name="CuadroTexto 4"/>
          <p:cNvSpPr txBox="1"/>
          <p:nvPr/>
        </p:nvSpPr>
        <p:spPr>
          <a:xfrm>
            <a:off x="3140764" y="5575642"/>
            <a:ext cx="9298547" cy="646331"/>
          </a:xfrm>
          <a:prstGeom prst="rect">
            <a:avLst/>
          </a:prstGeom>
          <a:noFill/>
        </p:spPr>
        <p:txBody>
          <a:bodyPr wrap="square" rtlCol="0">
            <a:spAutoFit/>
          </a:bodyPr>
          <a:lstStyle/>
          <a:p>
            <a:r>
              <a:rPr lang="es-419" dirty="0" smtClean="0"/>
              <a:t>Poco             Regular     </a:t>
            </a:r>
            <a:r>
              <a:rPr lang="es-419" dirty="0"/>
              <a:t>Más o </a:t>
            </a:r>
            <a:r>
              <a:rPr lang="es-419" dirty="0" smtClean="0"/>
              <a:t>menos     </a:t>
            </a:r>
            <a:r>
              <a:rPr lang="es-419" dirty="0"/>
              <a:t>Bastante </a:t>
            </a:r>
            <a:r>
              <a:rPr lang="es-419" dirty="0" smtClean="0"/>
              <a:t>          </a:t>
            </a:r>
            <a:r>
              <a:rPr lang="es-419" dirty="0"/>
              <a:t>Mucho</a:t>
            </a:r>
          </a:p>
          <a:p>
            <a:endParaRPr lang="es-ES" dirty="0"/>
          </a:p>
        </p:txBody>
      </p:sp>
      <p:sp>
        <p:nvSpPr>
          <p:cNvPr id="7" name="CuadroTexto 6"/>
          <p:cNvSpPr txBox="1"/>
          <p:nvPr/>
        </p:nvSpPr>
        <p:spPr>
          <a:xfrm>
            <a:off x="283334" y="6337417"/>
            <a:ext cx="682581" cy="400110"/>
          </a:xfrm>
          <a:prstGeom prst="rect">
            <a:avLst/>
          </a:prstGeom>
          <a:noFill/>
        </p:spPr>
        <p:txBody>
          <a:bodyPr wrap="square" rtlCol="0">
            <a:spAutoFit/>
          </a:bodyPr>
          <a:lstStyle/>
          <a:p>
            <a:r>
              <a:rPr lang="es-EC" sz="2000" dirty="0" smtClean="0"/>
              <a:t>48</a:t>
            </a:r>
            <a:endParaRPr lang="es-ES" dirty="0"/>
          </a:p>
        </p:txBody>
      </p:sp>
    </p:spTree>
    <p:extLst>
      <p:ext uri="{BB962C8B-B14F-4D97-AF65-F5344CB8AC3E}">
        <p14:creationId xmlns:p14="http://schemas.microsoft.com/office/powerpoint/2010/main" val="2201426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4CA8F3E5-8C82-4213-867F-B0A3C26F6CC5}"/>
              </a:ext>
            </a:extLst>
          </p:cNvPr>
          <p:cNvSpPr>
            <a:spLocks noGrp="1"/>
          </p:cNvSpPr>
          <p:nvPr>
            <p:ph idx="1"/>
          </p:nvPr>
        </p:nvSpPr>
        <p:spPr>
          <a:xfrm>
            <a:off x="1981200" y="1772817"/>
            <a:ext cx="8229600" cy="4525963"/>
          </a:xfrm>
        </p:spPr>
        <p:txBody>
          <a:bodyPr>
            <a:normAutofit/>
          </a:bodyPr>
          <a:lstStyle/>
          <a:p>
            <a:pPr marL="171450" lvl="1" indent="0" algn="just">
              <a:buNone/>
            </a:pPr>
            <a:r>
              <a:rPr lang="es-419" kern="1200" dirty="0">
                <a:solidFill>
                  <a:schemeClr val="tx1"/>
                </a:solidFill>
                <a:latin typeface="Arial" panose="020B0604020202020204" pitchFamily="34" charset="0"/>
                <a:ea typeface="+mn-ea"/>
                <a:cs typeface="Arial" panose="020B0604020202020204" pitchFamily="34" charset="0"/>
              </a:rPr>
              <a:t>La sociedad se encuentra inmersa en una necesidad de constante acceso a las </a:t>
            </a:r>
            <a:r>
              <a:rPr lang="es-419" kern="1200" dirty="0" smtClean="0">
                <a:solidFill>
                  <a:schemeClr val="tx1"/>
                </a:solidFill>
                <a:latin typeface="Arial" panose="020B0604020202020204" pitchFamily="34" charset="0"/>
                <a:ea typeface="+mn-ea"/>
                <a:cs typeface="Arial" panose="020B0604020202020204" pitchFamily="34" charset="0"/>
              </a:rPr>
              <a:t>telecomunicaciones</a:t>
            </a:r>
            <a:r>
              <a:rPr lang="es-419" kern="1200" dirty="0">
                <a:solidFill>
                  <a:schemeClr val="tx1"/>
                </a:solidFill>
                <a:latin typeface="Arial" panose="020B0604020202020204" pitchFamily="34" charset="0"/>
                <a:ea typeface="+mn-ea"/>
                <a:cs typeface="Arial" panose="020B0604020202020204" pitchFamily="34" charset="0"/>
              </a:rPr>
              <a:t>. Esto hace que se desarrollen nuevas tecnologías que están siempre en evolución, creando mejoras a factores como el tamaño, costo, durabilidad, etc. Por ello, siempre se está en investigación y desarrollo de soluciones que otorguen una mejor calidad del servicio que se ofrece</a:t>
            </a:r>
            <a:r>
              <a:rPr lang="es-419" kern="1200" dirty="0" smtClean="0">
                <a:solidFill>
                  <a:schemeClr val="tx1"/>
                </a:solidFill>
                <a:latin typeface="Arial" panose="020B0604020202020204" pitchFamily="34" charset="0"/>
                <a:ea typeface="+mn-ea"/>
                <a:cs typeface="Arial" panose="020B0604020202020204" pitchFamily="34" charset="0"/>
              </a:rPr>
              <a:t>.</a:t>
            </a:r>
            <a:endParaRPr lang="es-EC" kern="1200" dirty="0">
              <a:solidFill>
                <a:schemeClr val="tx1"/>
              </a:solidFill>
              <a:latin typeface="Arial" panose="020B0604020202020204" pitchFamily="34" charset="0"/>
              <a:ea typeface="+mn-ea"/>
              <a:cs typeface="Arial" panose="020B0604020202020204" pitchFamily="34" charset="0"/>
            </a:endParaRPr>
          </a:p>
        </p:txBody>
      </p:sp>
      <p:sp>
        <p:nvSpPr>
          <p:cNvPr id="6" name="Rectángulo 5"/>
          <p:cNvSpPr/>
          <p:nvPr/>
        </p:nvSpPr>
        <p:spPr>
          <a:xfrm>
            <a:off x="1703512" y="980729"/>
            <a:ext cx="3791423"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JUSTIFICACIÓN</a:t>
            </a:r>
            <a:endParaRPr lang="es-EC" sz="3200" b="1" dirty="0">
              <a:latin typeface="Arial" panose="020B0604020202020204" pitchFamily="34" charset="0"/>
              <a:cs typeface="Arial" panose="020B0604020202020204" pitchFamily="34" charset="0"/>
            </a:endParaRPr>
          </a:p>
        </p:txBody>
      </p:sp>
      <p:sp>
        <p:nvSpPr>
          <p:cNvPr id="4" name="CuadroTexto 3"/>
          <p:cNvSpPr txBox="1"/>
          <p:nvPr/>
        </p:nvSpPr>
        <p:spPr>
          <a:xfrm>
            <a:off x="283334" y="6337417"/>
            <a:ext cx="682581" cy="400110"/>
          </a:xfrm>
          <a:prstGeom prst="rect">
            <a:avLst/>
          </a:prstGeom>
          <a:noFill/>
        </p:spPr>
        <p:txBody>
          <a:bodyPr wrap="square" rtlCol="0">
            <a:spAutoFit/>
          </a:bodyPr>
          <a:lstStyle/>
          <a:p>
            <a:r>
              <a:rPr lang="es-EC" sz="2000" dirty="0" smtClean="0"/>
              <a:t>4</a:t>
            </a:r>
            <a:endParaRPr lang="es-ES" dirty="0"/>
          </a:p>
        </p:txBody>
      </p:sp>
    </p:spTree>
    <p:extLst>
      <p:ext uri="{BB962C8B-B14F-4D97-AF65-F5344CB8AC3E}">
        <p14:creationId xmlns:p14="http://schemas.microsoft.com/office/powerpoint/2010/main" val="39679258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388760" y="2962693"/>
            <a:ext cx="9709068" cy="646331"/>
          </a:xfrm>
          <a:prstGeom prst="rect">
            <a:avLst/>
          </a:prstGeom>
        </p:spPr>
        <p:txBody>
          <a:bodyPr wrap="none">
            <a:spAutoFit/>
          </a:bodyPr>
          <a:lstStyle/>
          <a:p>
            <a:pPr lvl="1"/>
            <a:r>
              <a:rPr lang="es-EC" sz="3600" b="1" dirty="0" smtClean="0">
                <a:latin typeface="+mj-lt"/>
                <a:cs typeface="Calibri" panose="020F0502020204030204" pitchFamily="34" charset="0"/>
              </a:rPr>
              <a:t>CONCLUSIONES Y RECOMENDACIONES</a:t>
            </a:r>
            <a:endParaRPr lang="es-EC" sz="3600" b="1" dirty="0">
              <a:latin typeface="+mj-lt"/>
              <a:cs typeface="Calibri" panose="020F0502020204030204" pitchFamily="34" charset="0"/>
            </a:endParaRPr>
          </a:p>
        </p:txBody>
      </p:sp>
      <p:sp>
        <p:nvSpPr>
          <p:cNvPr id="3" name="CuadroTexto 2"/>
          <p:cNvSpPr txBox="1"/>
          <p:nvPr/>
        </p:nvSpPr>
        <p:spPr>
          <a:xfrm>
            <a:off x="283334" y="6337417"/>
            <a:ext cx="682581" cy="400110"/>
          </a:xfrm>
          <a:prstGeom prst="rect">
            <a:avLst/>
          </a:prstGeom>
          <a:noFill/>
        </p:spPr>
        <p:txBody>
          <a:bodyPr wrap="square" rtlCol="0">
            <a:spAutoFit/>
          </a:bodyPr>
          <a:lstStyle/>
          <a:p>
            <a:r>
              <a:rPr lang="es-EC" sz="2000" dirty="0" smtClean="0"/>
              <a:t>49</a:t>
            </a:r>
            <a:endParaRPr lang="es-ES" dirty="0"/>
          </a:p>
        </p:txBody>
      </p:sp>
    </p:spTree>
    <p:extLst>
      <p:ext uri="{BB962C8B-B14F-4D97-AF65-F5344CB8AC3E}">
        <p14:creationId xmlns:p14="http://schemas.microsoft.com/office/powerpoint/2010/main" val="23548167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3953326"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CONCLUSIONES</a:t>
            </a:r>
            <a:endParaRPr lang="es-EC" sz="32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Marcador de contenido 1"/>
              <p:cNvSpPr>
                <a:spLocks noGrp="1"/>
              </p:cNvSpPr>
              <p:nvPr>
                <p:ph idx="1"/>
              </p:nvPr>
            </p:nvSpPr>
            <p:spPr>
              <a:xfrm>
                <a:off x="1703512" y="1600201"/>
                <a:ext cx="9282167" cy="4525963"/>
              </a:xfrm>
            </p:spPr>
            <p:txBody>
              <a:bodyPr/>
              <a:lstStyle/>
              <a:p>
                <a:pPr lvl="1" algn="just" fontAlgn="auto">
                  <a:spcBef>
                    <a:spcPts val="0"/>
                  </a:spcBef>
                  <a:spcAft>
                    <a:spcPts val="0"/>
                  </a:spcAft>
                  <a:buFont typeface="Arial" panose="020B0604020202020204" pitchFamily="34" charset="0"/>
                  <a:buChar char="•"/>
                </a:pPr>
                <a:r>
                  <a:rPr lang="es-419" kern="1200" dirty="0" smtClean="0">
                    <a:solidFill>
                      <a:schemeClr val="tx1"/>
                    </a:solidFill>
                    <a:latin typeface="Arial" panose="020B0604020202020204" pitchFamily="34" charset="0"/>
                    <a:cs typeface="Arial" panose="020B0604020202020204" pitchFamily="34" charset="0"/>
                  </a:rPr>
                  <a:t>El desarrollo del presente trabajo recopilo información de diferentes programas para simular antenas, se evaluó las características que ofrecen cada uno y se verificó la compatibilidad con programas para diseñar páginas web. Finalmente se determinó que MATLAB era el único que permitía exportar archivos que sean compatibles con el programa de diseños de páginas web.</a:t>
                </a:r>
              </a:p>
              <a:p>
                <a:pPr lvl="1" algn="just" fontAlgn="auto">
                  <a:spcBef>
                    <a:spcPts val="0"/>
                  </a:spcBef>
                  <a:spcAft>
                    <a:spcPts val="0"/>
                  </a:spcAft>
                  <a:buFont typeface="Arial" panose="020B0604020202020204" pitchFamily="34" charset="0"/>
                  <a:buChar char="•"/>
                </a:pPr>
                <a:r>
                  <a:rPr lang="es-419" kern="1200" dirty="0" smtClean="0">
                    <a:solidFill>
                      <a:schemeClr val="tx1"/>
                    </a:solidFill>
                    <a:latin typeface="Arial" panose="020B0604020202020204" pitchFamily="34" charset="0"/>
                    <a:cs typeface="Arial" panose="020B0604020202020204" pitchFamily="34" charset="0"/>
                  </a:rPr>
                  <a:t>Las </a:t>
                </a:r>
                <a:r>
                  <a:rPr lang="es-419" kern="1200" dirty="0">
                    <a:solidFill>
                      <a:schemeClr val="tx1"/>
                    </a:solidFill>
                    <a:latin typeface="Arial" panose="020B0604020202020204" pitchFamily="34" charset="0"/>
                    <a:cs typeface="Arial" panose="020B0604020202020204" pitchFamily="34" charset="0"/>
                  </a:rPr>
                  <a:t>antenas utilizadas en este simulador son de banda ancha y banda angosta, lo que permite analizarlas a diferentes frecuencias. Para obtener los parámetros más característicos como son el patrón de radiación, la impedancia, parámetros </a:t>
                </a:r>
                <a14:m>
                  <m:oMath xmlns:m="http://schemas.openxmlformats.org/officeDocument/2006/math">
                    <m:sSub>
                      <m:sSubPr>
                        <m:ctrlPr>
                          <a:rPr lang="es-419" i="1" kern="1200" dirty="0" smtClean="0">
                            <a:solidFill>
                              <a:schemeClr val="tx1"/>
                            </a:solidFill>
                            <a:latin typeface="Cambria Math" panose="02040503050406030204" pitchFamily="18" charset="0"/>
                            <a:cs typeface="Arial" panose="020B0604020202020204" pitchFamily="34" charset="0"/>
                          </a:rPr>
                        </m:ctrlPr>
                      </m:sSubPr>
                      <m:e>
                        <m:r>
                          <a:rPr lang="es-419" i="1" kern="1200" dirty="0" smtClean="0">
                            <a:solidFill>
                              <a:schemeClr val="tx1"/>
                            </a:solidFill>
                            <a:latin typeface="Cambria Math" panose="02040503050406030204" pitchFamily="18" charset="0"/>
                            <a:cs typeface="Arial" panose="020B0604020202020204" pitchFamily="34" charset="0"/>
                          </a:rPr>
                          <m:t>𝑆</m:t>
                        </m:r>
                      </m:e>
                      <m:sub>
                        <m:r>
                          <a:rPr lang="es-419" i="1" kern="1200" dirty="0" smtClean="0">
                            <a:solidFill>
                              <a:schemeClr val="tx1"/>
                            </a:solidFill>
                            <a:latin typeface="Cambria Math" panose="02040503050406030204" pitchFamily="18" charset="0"/>
                            <a:cs typeface="Arial" panose="020B0604020202020204" pitchFamily="34" charset="0"/>
                          </a:rPr>
                          <m:t>11</m:t>
                        </m:r>
                      </m:sub>
                    </m:sSub>
                  </m:oMath>
                </a14:m>
                <a:r>
                  <a:rPr lang="es-419" kern="1200" dirty="0">
                    <a:solidFill>
                      <a:schemeClr val="tx1"/>
                    </a:solidFill>
                    <a:latin typeface="Arial" panose="020B0604020202020204" pitchFamily="34" charset="0"/>
                    <a:cs typeface="Arial" panose="020B0604020202020204" pitchFamily="34" charset="0"/>
                  </a:rPr>
                  <a:t>. </a:t>
                </a:r>
              </a:p>
              <a:p>
                <a:pPr marL="457200" lvl="1" indent="0" fontAlgn="auto">
                  <a:spcBef>
                    <a:spcPts val="0"/>
                  </a:spcBef>
                  <a:spcAft>
                    <a:spcPts val="0"/>
                  </a:spcAft>
                  <a:buNone/>
                </a:pPr>
                <a:endParaRPr lang="es-EC" sz="2000" b="1" kern="1200" dirty="0" smtClean="0">
                  <a:solidFill>
                    <a:srgbClr val="000000"/>
                  </a:solidFill>
                  <a:latin typeface="Arial" panose="020B0604020202020204" pitchFamily="34" charset="0"/>
                  <a:ea typeface="+mn-ea"/>
                  <a:cs typeface="Arial" panose="020B0604020202020204" pitchFamily="34" charset="0"/>
                </a:endParaRPr>
              </a:p>
              <a:p>
                <a:endParaRPr lang="es-ES" dirty="0"/>
              </a:p>
            </p:txBody>
          </p:sp>
        </mc:Choice>
        <mc:Fallback xmlns="">
          <p:sp>
            <p:nvSpPr>
              <p:cNvPr id="2" name="Marcador de contenido 1"/>
              <p:cNvSpPr>
                <a:spLocks noGrp="1" noRot="1" noChangeAspect="1" noMove="1" noResize="1" noEditPoints="1" noAdjustHandles="1" noChangeArrowheads="1" noChangeShapeType="1" noTextEdit="1"/>
              </p:cNvSpPr>
              <p:nvPr>
                <p:ph idx="1"/>
              </p:nvPr>
            </p:nvSpPr>
            <p:spPr>
              <a:xfrm>
                <a:off x="1703512" y="1600201"/>
                <a:ext cx="9282167" cy="4525963"/>
              </a:xfrm>
              <a:blipFill rotWithShape="0">
                <a:blip r:embed="rId2"/>
                <a:stretch>
                  <a:fillRect t="-943" r="-985" b="-2156"/>
                </a:stretch>
              </a:blipFill>
            </p:spPr>
            <p:txBody>
              <a:bodyPr/>
              <a:lstStyle/>
              <a:p>
                <a:r>
                  <a:rPr lang="es-ES">
                    <a:noFill/>
                  </a:rPr>
                  <a:t> </a:t>
                </a:r>
              </a:p>
            </p:txBody>
          </p:sp>
        </mc:Fallback>
      </mc:AlternateContent>
      <p:sp>
        <p:nvSpPr>
          <p:cNvPr id="4" name="CuadroTexto 3"/>
          <p:cNvSpPr txBox="1"/>
          <p:nvPr/>
        </p:nvSpPr>
        <p:spPr>
          <a:xfrm>
            <a:off x="283334" y="6337417"/>
            <a:ext cx="682581" cy="400110"/>
          </a:xfrm>
          <a:prstGeom prst="rect">
            <a:avLst/>
          </a:prstGeom>
          <a:noFill/>
        </p:spPr>
        <p:txBody>
          <a:bodyPr wrap="square" rtlCol="0">
            <a:spAutoFit/>
          </a:bodyPr>
          <a:lstStyle/>
          <a:p>
            <a:r>
              <a:rPr lang="es-EC" sz="2000" dirty="0" smtClean="0"/>
              <a:t>50</a:t>
            </a:r>
            <a:endParaRPr lang="es-ES" dirty="0"/>
          </a:p>
        </p:txBody>
      </p:sp>
    </p:spTree>
    <p:extLst>
      <p:ext uri="{BB962C8B-B14F-4D97-AF65-F5344CB8AC3E}">
        <p14:creationId xmlns:p14="http://schemas.microsoft.com/office/powerpoint/2010/main" val="21327344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3953326"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CONCLUSIONES</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2" y="1600201"/>
            <a:ext cx="9282167" cy="4525963"/>
          </a:xfrm>
        </p:spPr>
        <p:txBody>
          <a:bodyPr/>
          <a:lstStyle/>
          <a:p>
            <a:pPr lvl="1" algn="just" fontAlgn="auto">
              <a:spcBef>
                <a:spcPts val="0"/>
              </a:spcBef>
              <a:spcAft>
                <a:spcPts val="0"/>
              </a:spcAft>
              <a:buFont typeface="Arial" panose="020B0604020202020204" pitchFamily="34" charset="0"/>
              <a:buChar char="•"/>
            </a:pPr>
            <a:r>
              <a:rPr lang="es-419" kern="1200" dirty="0" smtClean="0">
                <a:solidFill>
                  <a:schemeClr val="tx1"/>
                </a:solidFill>
                <a:latin typeface="Arial" panose="020B0604020202020204" pitchFamily="34" charset="0"/>
                <a:cs typeface="Arial" panose="020B0604020202020204" pitchFamily="34" charset="0"/>
              </a:rPr>
              <a:t>Para </a:t>
            </a:r>
            <a:r>
              <a:rPr lang="es-419" kern="1200" dirty="0">
                <a:solidFill>
                  <a:schemeClr val="tx1"/>
                </a:solidFill>
                <a:latin typeface="Arial" panose="020B0604020202020204" pitchFamily="34" charset="0"/>
                <a:cs typeface="Arial" panose="020B0604020202020204" pitchFamily="34" charset="0"/>
              </a:rPr>
              <a:t>el funcionamiento correcto de la aplicación antes de cargarlo al servidor se realizaron pruebas en la computadora del administrador. Verificando que no existan errores o bucles que afecten al funcionamiento, además se validó los ingresos de datos para evitar que los usuarios coloquen datos erróneos.</a:t>
            </a:r>
          </a:p>
          <a:p>
            <a:pPr lvl="1" algn="just" fontAlgn="auto">
              <a:spcBef>
                <a:spcPts val="0"/>
              </a:spcBef>
              <a:spcAft>
                <a:spcPts val="0"/>
              </a:spcAft>
              <a:buFont typeface="Arial" panose="020B0604020202020204" pitchFamily="34" charset="0"/>
              <a:buChar char="•"/>
            </a:pPr>
            <a:r>
              <a:rPr lang="es-419" kern="1200" dirty="0">
                <a:solidFill>
                  <a:schemeClr val="tx1"/>
                </a:solidFill>
                <a:latin typeface="Arial" panose="020B0604020202020204" pitchFamily="34" charset="0"/>
                <a:cs typeface="Arial" panose="020B0604020202020204" pitchFamily="34" charset="0"/>
              </a:rPr>
              <a:t>Es importante cuando se implementa el servidor en la nube ir verificando en cada paso realizado el funcionamiento, con esto se evita que al concluir el proceso existan errores. Incluso es más complejo corregir los errores al final que en cada procedimiento</a:t>
            </a:r>
            <a:r>
              <a:rPr lang="es-419" kern="1200" dirty="0" smtClean="0">
                <a:solidFill>
                  <a:schemeClr val="tx1"/>
                </a:solidFill>
                <a:latin typeface="Arial" panose="020B0604020202020204" pitchFamily="34" charset="0"/>
                <a:cs typeface="Arial" panose="020B0604020202020204" pitchFamily="34" charset="0"/>
              </a:rPr>
              <a:t>.</a:t>
            </a:r>
            <a:endParaRPr lang="es-EC" sz="2000" b="1" kern="1200" dirty="0" smtClean="0">
              <a:solidFill>
                <a:srgbClr val="000000"/>
              </a:solidFill>
              <a:latin typeface="Arial" panose="020B0604020202020204" pitchFamily="34" charset="0"/>
              <a:ea typeface="+mn-ea"/>
              <a:cs typeface="Arial" panose="020B0604020202020204" pitchFamily="34" charset="0"/>
            </a:endParaRPr>
          </a:p>
          <a:p>
            <a:endParaRPr lang="es-ES" dirty="0"/>
          </a:p>
        </p:txBody>
      </p:sp>
      <p:sp>
        <p:nvSpPr>
          <p:cNvPr id="4" name="CuadroTexto 3"/>
          <p:cNvSpPr txBox="1"/>
          <p:nvPr/>
        </p:nvSpPr>
        <p:spPr>
          <a:xfrm>
            <a:off x="283334" y="6337417"/>
            <a:ext cx="682581" cy="400110"/>
          </a:xfrm>
          <a:prstGeom prst="rect">
            <a:avLst/>
          </a:prstGeom>
          <a:noFill/>
        </p:spPr>
        <p:txBody>
          <a:bodyPr wrap="square" rtlCol="0">
            <a:spAutoFit/>
          </a:bodyPr>
          <a:lstStyle/>
          <a:p>
            <a:r>
              <a:rPr lang="es-EC" sz="2000" dirty="0" smtClean="0"/>
              <a:t>51</a:t>
            </a:r>
            <a:endParaRPr lang="es-ES" dirty="0"/>
          </a:p>
        </p:txBody>
      </p:sp>
    </p:spTree>
    <p:extLst>
      <p:ext uri="{BB962C8B-B14F-4D97-AF65-F5344CB8AC3E}">
        <p14:creationId xmlns:p14="http://schemas.microsoft.com/office/powerpoint/2010/main" val="38984989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4911922"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RECOMENDACIONES</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030310" y="1600201"/>
            <a:ext cx="9955369" cy="4525963"/>
          </a:xfrm>
        </p:spPr>
        <p:txBody>
          <a:bodyPr/>
          <a:lstStyle/>
          <a:p>
            <a:pPr lvl="1" algn="just" fontAlgn="auto">
              <a:spcBef>
                <a:spcPts val="0"/>
              </a:spcBef>
              <a:spcAft>
                <a:spcPts val="0"/>
              </a:spcAft>
              <a:buFont typeface="Arial" panose="020B0604020202020204" pitchFamily="34" charset="0"/>
              <a:buChar char="•"/>
            </a:pPr>
            <a:r>
              <a:rPr lang="es-419" kern="1200" dirty="0" smtClean="0">
                <a:solidFill>
                  <a:schemeClr val="tx1"/>
                </a:solidFill>
                <a:latin typeface="Arial" panose="020B0604020202020204" pitchFamily="34" charset="0"/>
                <a:cs typeface="Arial" panose="020B0604020202020204" pitchFamily="34" charset="0"/>
              </a:rPr>
              <a:t>Una </a:t>
            </a:r>
            <a:r>
              <a:rPr lang="es-419" kern="1200" dirty="0">
                <a:solidFill>
                  <a:schemeClr val="tx1"/>
                </a:solidFill>
                <a:latin typeface="Arial" panose="020B0604020202020204" pitchFamily="34" charset="0"/>
                <a:cs typeface="Arial" panose="020B0604020202020204" pitchFamily="34" charset="0"/>
              </a:rPr>
              <a:t>base de datos puede resultar difícil y compleja por eso es importante saber los datos que se necesitarán almacenar para poder dividirlos en diferentes clases y tener una mejor administración de la información</a:t>
            </a:r>
            <a:r>
              <a:rPr lang="es-419" kern="1200" dirty="0" smtClean="0">
                <a:solidFill>
                  <a:schemeClr val="tx1"/>
                </a:solidFill>
                <a:latin typeface="Arial" panose="020B0604020202020204" pitchFamily="34" charset="0"/>
                <a:cs typeface="Arial" panose="020B0604020202020204" pitchFamily="34" charset="0"/>
              </a:rPr>
              <a:t>.</a:t>
            </a:r>
          </a:p>
          <a:p>
            <a:pPr lvl="1" algn="just" fontAlgn="auto">
              <a:spcBef>
                <a:spcPts val="0"/>
              </a:spcBef>
              <a:spcAft>
                <a:spcPts val="0"/>
              </a:spcAft>
              <a:buFont typeface="Arial" panose="020B0604020202020204" pitchFamily="34" charset="0"/>
              <a:buChar char="•"/>
            </a:pPr>
            <a:r>
              <a:rPr lang="es-419" kern="1200" dirty="0" smtClean="0">
                <a:solidFill>
                  <a:schemeClr val="tx1"/>
                </a:solidFill>
                <a:latin typeface="Arial" panose="020B0604020202020204" pitchFamily="34" charset="0"/>
                <a:cs typeface="Arial" panose="020B0604020202020204" pitchFamily="34" charset="0"/>
              </a:rPr>
              <a:t>Es </a:t>
            </a:r>
            <a:r>
              <a:rPr lang="es-419" kern="1200" dirty="0">
                <a:solidFill>
                  <a:schemeClr val="tx1"/>
                </a:solidFill>
                <a:latin typeface="Arial" panose="020B0604020202020204" pitchFamily="34" charset="0"/>
                <a:cs typeface="Arial" panose="020B0604020202020204" pitchFamily="34" charset="0"/>
              </a:rPr>
              <a:t>importante conocer el rango de frecuencias al que trabaja cada antena para no realizar simulaciones incorrectas, por eso se recomienda validar los datos que son ingresados por los </a:t>
            </a:r>
            <a:r>
              <a:rPr lang="es-419" kern="1200" dirty="0" smtClean="0">
                <a:solidFill>
                  <a:schemeClr val="tx1"/>
                </a:solidFill>
                <a:latin typeface="Arial" panose="020B0604020202020204" pitchFamily="34" charset="0"/>
                <a:cs typeface="Arial" panose="020B0604020202020204" pitchFamily="34" charset="0"/>
              </a:rPr>
              <a:t>usuarios.</a:t>
            </a:r>
          </a:p>
          <a:p>
            <a:pPr lvl="1" algn="just" fontAlgn="auto">
              <a:spcBef>
                <a:spcPts val="0"/>
              </a:spcBef>
              <a:spcAft>
                <a:spcPts val="0"/>
              </a:spcAft>
              <a:buFont typeface="Arial" panose="020B0604020202020204" pitchFamily="34" charset="0"/>
              <a:buChar char="•"/>
            </a:pPr>
            <a:r>
              <a:rPr lang="es-419" kern="1200" dirty="0" smtClean="0">
                <a:solidFill>
                  <a:schemeClr val="tx1"/>
                </a:solidFill>
                <a:latin typeface="Arial" panose="020B0604020202020204" pitchFamily="34" charset="0"/>
                <a:cs typeface="Arial" panose="020B0604020202020204" pitchFamily="34" charset="0"/>
              </a:rPr>
              <a:t>Es </a:t>
            </a:r>
            <a:r>
              <a:rPr lang="es-419" kern="1200" dirty="0">
                <a:solidFill>
                  <a:schemeClr val="tx1"/>
                </a:solidFill>
                <a:latin typeface="Arial" panose="020B0604020202020204" pitchFamily="34" charset="0"/>
                <a:cs typeface="Arial" panose="020B0604020202020204" pitchFamily="34" charset="0"/>
              </a:rPr>
              <a:t>recomendable utilizar versiones de 2018 en adelante de MATLAB, porque estas versiones ya cuentan con la librería de Antenas. Además se debe revisar la versión de Prime Faces que se utilizará, ya que algunas versiones antiguas no cuentan con ciertas herramientas de diseño</a:t>
            </a:r>
            <a:r>
              <a:rPr lang="es-419" kern="1200" dirty="0" smtClean="0">
                <a:solidFill>
                  <a:schemeClr val="tx1"/>
                </a:solidFill>
                <a:latin typeface="Arial" panose="020B0604020202020204" pitchFamily="34" charset="0"/>
                <a:cs typeface="Arial" panose="020B0604020202020204" pitchFamily="34" charset="0"/>
              </a:rPr>
              <a:t>.</a:t>
            </a:r>
            <a:endParaRPr lang="es-EC" sz="2000" b="1" kern="1200" dirty="0">
              <a:solidFill>
                <a:srgbClr val="000000"/>
              </a:solidFill>
              <a:latin typeface="Arial" panose="020B0604020202020204" pitchFamily="34" charset="0"/>
              <a:ea typeface="+mn-ea"/>
              <a:cs typeface="Arial" panose="020B0604020202020204" pitchFamily="34" charset="0"/>
            </a:endParaRPr>
          </a:p>
          <a:p>
            <a:endParaRPr lang="es-ES" dirty="0"/>
          </a:p>
        </p:txBody>
      </p:sp>
      <p:sp>
        <p:nvSpPr>
          <p:cNvPr id="4" name="CuadroTexto 3"/>
          <p:cNvSpPr txBox="1"/>
          <p:nvPr/>
        </p:nvSpPr>
        <p:spPr>
          <a:xfrm>
            <a:off x="283334" y="6337417"/>
            <a:ext cx="682581" cy="400110"/>
          </a:xfrm>
          <a:prstGeom prst="rect">
            <a:avLst/>
          </a:prstGeom>
          <a:noFill/>
        </p:spPr>
        <p:txBody>
          <a:bodyPr wrap="square" rtlCol="0">
            <a:spAutoFit/>
          </a:bodyPr>
          <a:lstStyle/>
          <a:p>
            <a:r>
              <a:rPr lang="es-EC" sz="2000" dirty="0" smtClean="0"/>
              <a:t>52</a:t>
            </a:r>
            <a:endParaRPr lang="es-ES" dirty="0"/>
          </a:p>
        </p:txBody>
      </p:sp>
    </p:spTree>
    <p:extLst>
      <p:ext uri="{BB962C8B-B14F-4D97-AF65-F5344CB8AC3E}">
        <p14:creationId xmlns:p14="http://schemas.microsoft.com/office/powerpoint/2010/main" val="17890654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834780" y="2939833"/>
            <a:ext cx="4929555" cy="646331"/>
          </a:xfrm>
          <a:prstGeom prst="rect">
            <a:avLst/>
          </a:prstGeom>
        </p:spPr>
        <p:txBody>
          <a:bodyPr wrap="none">
            <a:spAutoFit/>
          </a:bodyPr>
          <a:lstStyle/>
          <a:p>
            <a:pPr lvl="1"/>
            <a:r>
              <a:rPr lang="es-EC" sz="3600" b="1" dirty="0" smtClean="0">
                <a:latin typeface="+mj-lt"/>
                <a:cs typeface="Calibri" panose="020F0502020204030204" pitchFamily="34" charset="0"/>
              </a:rPr>
              <a:t>MUCHAS GRACIAS</a:t>
            </a:r>
            <a:endParaRPr lang="es-EC" sz="3600" b="1" dirty="0">
              <a:latin typeface="+mj-lt"/>
              <a:cs typeface="Calibri" panose="020F0502020204030204" pitchFamily="34" charset="0"/>
            </a:endParaRPr>
          </a:p>
        </p:txBody>
      </p:sp>
      <p:sp>
        <p:nvSpPr>
          <p:cNvPr id="3" name="CuadroTexto 2"/>
          <p:cNvSpPr txBox="1"/>
          <p:nvPr/>
        </p:nvSpPr>
        <p:spPr>
          <a:xfrm>
            <a:off x="283334" y="6337417"/>
            <a:ext cx="682581" cy="400110"/>
          </a:xfrm>
          <a:prstGeom prst="rect">
            <a:avLst/>
          </a:prstGeom>
          <a:noFill/>
        </p:spPr>
        <p:txBody>
          <a:bodyPr wrap="square" rtlCol="0">
            <a:spAutoFit/>
          </a:bodyPr>
          <a:lstStyle/>
          <a:p>
            <a:r>
              <a:rPr lang="es-EC" sz="2000" dirty="0" smtClean="0"/>
              <a:t>53</a:t>
            </a:r>
            <a:endParaRPr lang="es-ES" dirty="0"/>
          </a:p>
        </p:txBody>
      </p:sp>
    </p:spTree>
    <p:extLst>
      <p:ext uri="{BB962C8B-B14F-4D97-AF65-F5344CB8AC3E}">
        <p14:creationId xmlns:p14="http://schemas.microsoft.com/office/powerpoint/2010/main" val="3837204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2994731"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OBJETIVOS</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2" y="1600201"/>
            <a:ext cx="9282167" cy="4525963"/>
          </a:xfrm>
        </p:spPr>
        <p:txBody>
          <a:bodyPr/>
          <a:lstStyle/>
          <a:p>
            <a:pPr marL="457200" lvl="1" indent="0" fontAlgn="auto">
              <a:spcBef>
                <a:spcPts val="0"/>
              </a:spcBef>
              <a:spcAft>
                <a:spcPts val="0"/>
              </a:spcAft>
              <a:buNone/>
            </a:pPr>
            <a:r>
              <a:rPr lang="es-EC" b="1" kern="1200" dirty="0">
                <a:solidFill>
                  <a:srgbClr val="000000"/>
                </a:solidFill>
                <a:latin typeface="Arial" panose="020B0604020202020204" pitchFamily="34" charset="0"/>
                <a:ea typeface="+mn-ea"/>
                <a:cs typeface="Arial" panose="020B0604020202020204" pitchFamily="34" charset="0"/>
              </a:rPr>
              <a:t>OBJETIVO </a:t>
            </a:r>
            <a:r>
              <a:rPr lang="es-EC" b="1" kern="1200" dirty="0" smtClean="0">
                <a:solidFill>
                  <a:srgbClr val="000000"/>
                </a:solidFill>
                <a:latin typeface="Arial" panose="020B0604020202020204" pitchFamily="34" charset="0"/>
                <a:ea typeface="+mn-ea"/>
                <a:cs typeface="Arial" panose="020B0604020202020204" pitchFamily="34" charset="0"/>
              </a:rPr>
              <a:t>GENERAL</a:t>
            </a:r>
          </a:p>
          <a:p>
            <a:pPr marL="457200" lvl="1" indent="0" fontAlgn="auto">
              <a:spcBef>
                <a:spcPts val="0"/>
              </a:spcBef>
              <a:spcAft>
                <a:spcPts val="0"/>
              </a:spcAft>
              <a:buNone/>
            </a:pPr>
            <a:endParaRPr lang="es-EC" b="1" kern="1200" dirty="0">
              <a:solidFill>
                <a:srgbClr val="000000"/>
              </a:solidFill>
              <a:latin typeface="Arial" panose="020B0604020202020204" pitchFamily="34" charset="0"/>
              <a:ea typeface="+mn-ea"/>
              <a:cs typeface="Arial" panose="020B0604020202020204" pitchFamily="34" charset="0"/>
            </a:endParaRPr>
          </a:p>
          <a:p>
            <a:pPr marL="457200" lvl="1" indent="0" algn="just" fontAlgn="auto">
              <a:spcBef>
                <a:spcPts val="0"/>
              </a:spcBef>
              <a:spcAft>
                <a:spcPts val="0"/>
              </a:spcAft>
              <a:buNone/>
            </a:pPr>
            <a:r>
              <a:rPr lang="es-419" kern="1200" dirty="0">
                <a:solidFill>
                  <a:schemeClr val="tx1"/>
                </a:solidFill>
                <a:latin typeface="Arial" panose="020B0604020202020204" pitchFamily="34" charset="0"/>
                <a:cs typeface="Arial" panose="020B0604020202020204" pitchFamily="34" charset="0"/>
              </a:rPr>
              <a:t>Desarrollar una Interfaz gráfica de usuario (GUI) para diseñar y simular antenas a través de una aplicación Web implementado con el uso de Cloud Computing.</a:t>
            </a:r>
            <a:endParaRPr lang="es-EC" kern="1200" dirty="0">
              <a:solidFill>
                <a:schemeClr val="tx1"/>
              </a:solidFill>
              <a:latin typeface="Arial" panose="020B0604020202020204" pitchFamily="34" charset="0"/>
              <a:cs typeface="Arial" panose="020B0604020202020204" pitchFamily="34" charset="0"/>
            </a:endParaRPr>
          </a:p>
          <a:p>
            <a:pPr marL="457200" lvl="1" indent="0" fontAlgn="auto">
              <a:spcBef>
                <a:spcPts val="0"/>
              </a:spcBef>
              <a:spcAft>
                <a:spcPts val="0"/>
              </a:spcAft>
              <a:buNone/>
            </a:pPr>
            <a:endParaRPr lang="es-EC" b="1" kern="1200" dirty="0">
              <a:solidFill>
                <a:srgbClr val="000000"/>
              </a:solidFill>
              <a:latin typeface="Arial" panose="020B0604020202020204" pitchFamily="34" charset="0"/>
              <a:ea typeface="+mn-ea"/>
              <a:cs typeface="Arial" panose="020B0604020202020204" pitchFamily="34" charset="0"/>
            </a:endParaRPr>
          </a:p>
          <a:p>
            <a:endParaRPr lang="es-ES" dirty="0"/>
          </a:p>
        </p:txBody>
      </p:sp>
      <p:sp>
        <p:nvSpPr>
          <p:cNvPr id="4" name="CuadroTexto 3"/>
          <p:cNvSpPr txBox="1"/>
          <p:nvPr/>
        </p:nvSpPr>
        <p:spPr>
          <a:xfrm>
            <a:off x="283334" y="6337417"/>
            <a:ext cx="682581" cy="400110"/>
          </a:xfrm>
          <a:prstGeom prst="rect">
            <a:avLst/>
          </a:prstGeom>
          <a:noFill/>
        </p:spPr>
        <p:txBody>
          <a:bodyPr wrap="square" rtlCol="0">
            <a:spAutoFit/>
          </a:bodyPr>
          <a:lstStyle/>
          <a:p>
            <a:r>
              <a:rPr lang="es-EC" sz="2000" dirty="0" smtClean="0"/>
              <a:t>5</a:t>
            </a:r>
            <a:endParaRPr lang="es-ES" sz="2000" dirty="0"/>
          </a:p>
        </p:txBody>
      </p:sp>
    </p:spTree>
    <p:extLst>
      <p:ext uri="{BB962C8B-B14F-4D97-AF65-F5344CB8AC3E}">
        <p14:creationId xmlns:p14="http://schemas.microsoft.com/office/powerpoint/2010/main" val="40552094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703512" y="980729"/>
            <a:ext cx="2994731"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OBJETIVOS</a:t>
            </a:r>
            <a:endParaRPr lang="es-EC" sz="3200" b="1" dirty="0">
              <a:latin typeface="Arial" panose="020B0604020202020204" pitchFamily="34" charset="0"/>
              <a:cs typeface="Arial" panose="020B0604020202020204" pitchFamily="34" charset="0"/>
            </a:endParaRPr>
          </a:p>
        </p:txBody>
      </p:sp>
      <p:sp>
        <p:nvSpPr>
          <p:cNvPr id="2" name="Marcador de contenido 1"/>
          <p:cNvSpPr>
            <a:spLocks noGrp="1"/>
          </p:cNvSpPr>
          <p:nvPr>
            <p:ph idx="1"/>
          </p:nvPr>
        </p:nvSpPr>
        <p:spPr>
          <a:xfrm>
            <a:off x="1703512" y="1600201"/>
            <a:ext cx="9878888" cy="4525963"/>
          </a:xfrm>
        </p:spPr>
        <p:txBody>
          <a:bodyPr/>
          <a:lstStyle/>
          <a:p>
            <a:pPr marL="457200" lvl="1" indent="0" fontAlgn="auto">
              <a:spcBef>
                <a:spcPts val="0"/>
              </a:spcBef>
              <a:spcAft>
                <a:spcPts val="0"/>
              </a:spcAft>
              <a:buNone/>
            </a:pPr>
            <a:r>
              <a:rPr lang="es-EC" b="1" kern="1200" dirty="0">
                <a:solidFill>
                  <a:srgbClr val="000000"/>
                </a:solidFill>
                <a:latin typeface="Arial" panose="020B0604020202020204" pitchFamily="34" charset="0"/>
                <a:ea typeface="+mn-ea"/>
                <a:cs typeface="Arial" panose="020B0604020202020204" pitchFamily="34" charset="0"/>
              </a:rPr>
              <a:t>OBJETIVOS ESPECÍFICOS</a:t>
            </a:r>
          </a:p>
          <a:p>
            <a:pPr marL="457200" lvl="1" indent="0" fontAlgn="auto">
              <a:spcBef>
                <a:spcPts val="0"/>
              </a:spcBef>
              <a:spcAft>
                <a:spcPts val="0"/>
              </a:spcAft>
              <a:buNone/>
            </a:pPr>
            <a:endParaRPr lang="es-EC" sz="2000" b="1" kern="1200" dirty="0">
              <a:solidFill>
                <a:srgbClr val="000000"/>
              </a:solidFill>
              <a:latin typeface="Arial" panose="020B0604020202020204" pitchFamily="34" charset="0"/>
              <a:ea typeface="+mn-ea"/>
              <a:cs typeface="Arial" panose="020B0604020202020204" pitchFamily="34" charset="0"/>
            </a:endParaRPr>
          </a:p>
          <a:p>
            <a:endParaRPr lang="es-ES" dirty="0"/>
          </a:p>
        </p:txBody>
      </p:sp>
      <p:pic>
        <p:nvPicPr>
          <p:cNvPr id="4" name="Imagen 3"/>
          <p:cNvPicPr>
            <a:picLocks noChangeAspect="1"/>
          </p:cNvPicPr>
          <p:nvPr/>
        </p:nvPicPr>
        <p:blipFill>
          <a:blip r:embed="rId2"/>
          <a:stretch>
            <a:fillRect/>
          </a:stretch>
        </p:blipFill>
        <p:spPr>
          <a:xfrm>
            <a:off x="463936" y="2381169"/>
            <a:ext cx="3420817" cy="3601240"/>
          </a:xfrm>
          <a:prstGeom prst="rect">
            <a:avLst/>
          </a:prstGeom>
        </p:spPr>
      </p:pic>
      <p:pic>
        <p:nvPicPr>
          <p:cNvPr id="5" name="Imagen 4"/>
          <p:cNvPicPr>
            <a:picLocks noChangeAspect="1"/>
          </p:cNvPicPr>
          <p:nvPr/>
        </p:nvPicPr>
        <p:blipFill>
          <a:blip r:embed="rId3"/>
          <a:stretch>
            <a:fillRect/>
          </a:stretch>
        </p:blipFill>
        <p:spPr>
          <a:xfrm>
            <a:off x="3959527" y="2381169"/>
            <a:ext cx="4372689" cy="2713269"/>
          </a:xfrm>
          <a:prstGeom prst="rect">
            <a:avLst/>
          </a:prstGeom>
        </p:spPr>
      </p:pic>
      <p:pic>
        <p:nvPicPr>
          <p:cNvPr id="7" name="Imagen 6"/>
          <p:cNvPicPr>
            <a:picLocks noChangeAspect="1"/>
          </p:cNvPicPr>
          <p:nvPr/>
        </p:nvPicPr>
        <p:blipFill>
          <a:blip r:embed="rId4"/>
          <a:stretch>
            <a:fillRect/>
          </a:stretch>
        </p:blipFill>
        <p:spPr>
          <a:xfrm>
            <a:off x="8330015" y="2547300"/>
            <a:ext cx="3861985" cy="3224226"/>
          </a:xfrm>
          <a:prstGeom prst="rect">
            <a:avLst/>
          </a:prstGeom>
        </p:spPr>
      </p:pic>
      <p:pic>
        <p:nvPicPr>
          <p:cNvPr id="9" name="Imagen 8"/>
          <p:cNvPicPr>
            <a:picLocks noChangeAspect="1"/>
          </p:cNvPicPr>
          <p:nvPr/>
        </p:nvPicPr>
        <p:blipFill rotWithShape="1">
          <a:blip r:embed="rId5"/>
          <a:srcRect b="5728"/>
          <a:stretch/>
        </p:blipFill>
        <p:spPr>
          <a:xfrm>
            <a:off x="0" y="2381170"/>
            <a:ext cx="4430241" cy="3646144"/>
          </a:xfrm>
          <a:prstGeom prst="rect">
            <a:avLst/>
          </a:prstGeom>
        </p:spPr>
      </p:pic>
      <p:pic>
        <p:nvPicPr>
          <p:cNvPr id="10" name="Imagen 9"/>
          <p:cNvPicPr>
            <a:picLocks noChangeAspect="1"/>
          </p:cNvPicPr>
          <p:nvPr/>
        </p:nvPicPr>
        <p:blipFill>
          <a:blip r:embed="rId6"/>
          <a:stretch>
            <a:fillRect/>
          </a:stretch>
        </p:blipFill>
        <p:spPr>
          <a:xfrm>
            <a:off x="4348689" y="2429226"/>
            <a:ext cx="3940260" cy="3131650"/>
          </a:xfrm>
          <a:prstGeom prst="rect">
            <a:avLst/>
          </a:prstGeom>
        </p:spPr>
      </p:pic>
      <p:sp>
        <p:nvSpPr>
          <p:cNvPr id="11" name="CuadroTexto 10"/>
          <p:cNvSpPr txBox="1"/>
          <p:nvPr/>
        </p:nvSpPr>
        <p:spPr>
          <a:xfrm>
            <a:off x="283334" y="6337417"/>
            <a:ext cx="682581" cy="400110"/>
          </a:xfrm>
          <a:prstGeom prst="rect">
            <a:avLst/>
          </a:prstGeom>
          <a:noFill/>
        </p:spPr>
        <p:txBody>
          <a:bodyPr wrap="square" rtlCol="0">
            <a:spAutoFit/>
          </a:bodyPr>
          <a:lstStyle/>
          <a:p>
            <a:r>
              <a:rPr lang="es-EC" sz="2000" dirty="0" smtClean="0"/>
              <a:t>6</a:t>
            </a:r>
            <a:endParaRPr lang="es-ES" dirty="0"/>
          </a:p>
        </p:txBody>
      </p:sp>
    </p:spTree>
    <p:extLst>
      <p:ext uri="{BB962C8B-B14F-4D97-AF65-F5344CB8AC3E}">
        <p14:creationId xmlns:p14="http://schemas.microsoft.com/office/powerpoint/2010/main" val="328556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623200" y="2894113"/>
            <a:ext cx="7340407" cy="646331"/>
          </a:xfrm>
          <a:prstGeom prst="rect">
            <a:avLst/>
          </a:prstGeom>
        </p:spPr>
        <p:txBody>
          <a:bodyPr wrap="none">
            <a:spAutoFit/>
          </a:bodyPr>
          <a:lstStyle/>
          <a:p>
            <a:pPr lvl="1"/>
            <a:r>
              <a:rPr lang="es-EC" sz="3600" b="1" dirty="0" smtClean="0">
                <a:latin typeface="+mj-lt"/>
                <a:cs typeface="Calibri" panose="020F0502020204030204" pitchFamily="34" charset="0"/>
              </a:rPr>
              <a:t>FUNDAMENTACIÓN TEÓRICA </a:t>
            </a:r>
            <a:endParaRPr lang="es-EC" sz="3600" b="1" dirty="0">
              <a:latin typeface="+mj-lt"/>
              <a:cs typeface="Calibri" panose="020F0502020204030204" pitchFamily="34" charset="0"/>
            </a:endParaRPr>
          </a:p>
        </p:txBody>
      </p:sp>
      <p:sp>
        <p:nvSpPr>
          <p:cNvPr id="3" name="CuadroTexto 2"/>
          <p:cNvSpPr txBox="1"/>
          <p:nvPr/>
        </p:nvSpPr>
        <p:spPr>
          <a:xfrm>
            <a:off x="283334" y="6337417"/>
            <a:ext cx="682581" cy="400110"/>
          </a:xfrm>
          <a:prstGeom prst="rect">
            <a:avLst/>
          </a:prstGeom>
          <a:noFill/>
        </p:spPr>
        <p:txBody>
          <a:bodyPr wrap="square" rtlCol="0">
            <a:spAutoFit/>
          </a:bodyPr>
          <a:lstStyle/>
          <a:p>
            <a:r>
              <a:rPr lang="es-EC" sz="2000" dirty="0" smtClean="0"/>
              <a:t>7</a:t>
            </a:r>
            <a:endParaRPr lang="es-ES" dirty="0"/>
          </a:p>
        </p:txBody>
      </p:sp>
    </p:spTree>
    <p:extLst>
      <p:ext uri="{BB962C8B-B14F-4D97-AF65-F5344CB8AC3E}">
        <p14:creationId xmlns:p14="http://schemas.microsoft.com/office/powerpoint/2010/main" val="42502190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4CA8F3E5-8C82-4213-867F-B0A3C26F6CC5}"/>
              </a:ext>
            </a:extLst>
          </p:cNvPr>
          <p:cNvSpPr>
            <a:spLocks noGrp="1"/>
          </p:cNvSpPr>
          <p:nvPr>
            <p:ph idx="1"/>
          </p:nvPr>
        </p:nvSpPr>
        <p:spPr>
          <a:xfrm>
            <a:off x="1981200" y="1772817"/>
            <a:ext cx="8229600" cy="4525963"/>
          </a:xfrm>
        </p:spPr>
        <p:txBody>
          <a:bodyPr>
            <a:normAutofit/>
          </a:bodyPr>
          <a:lstStyle/>
          <a:p>
            <a:pPr marL="171450" lvl="1" indent="0" algn="just">
              <a:buNone/>
            </a:pPr>
            <a:r>
              <a:rPr lang="es-419" kern="1200" dirty="0">
                <a:solidFill>
                  <a:schemeClr val="tx1"/>
                </a:solidFill>
                <a:latin typeface="Arial" panose="020B0604020202020204" pitchFamily="34" charset="0"/>
                <a:ea typeface="+mn-ea"/>
                <a:cs typeface="Arial" panose="020B0604020202020204" pitchFamily="34" charset="0"/>
              </a:rPr>
              <a:t>Una antena está conformada por la unión de uno o varios conductores metálicos que permiten emitir o recibir ondas electromagnéticas a través del espacio libre. Las características de las mismas siempre dependen de la relación entre sus dimensiones físicas y la longitud de onda de la señal de radiofrecuencia que es transmitida o recibida. </a:t>
            </a:r>
            <a:endParaRPr lang="es-EC" kern="1200" dirty="0">
              <a:solidFill>
                <a:schemeClr val="tx1"/>
              </a:solidFill>
              <a:latin typeface="Arial" panose="020B0604020202020204" pitchFamily="34" charset="0"/>
              <a:ea typeface="+mn-ea"/>
              <a:cs typeface="Arial" panose="020B0604020202020204" pitchFamily="34" charset="0"/>
            </a:endParaRPr>
          </a:p>
        </p:txBody>
      </p:sp>
      <p:sp>
        <p:nvSpPr>
          <p:cNvPr id="6" name="Rectángulo 5"/>
          <p:cNvSpPr/>
          <p:nvPr/>
        </p:nvSpPr>
        <p:spPr>
          <a:xfrm>
            <a:off x="1703512" y="980729"/>
            <a:ext cx="2630848" cy="584775"/>
          </a:xfrm>
          <a:prstGeom prst="rect">
            <a:avLst/>
          </a:prstGeom>
        </p:spPr>
        <p:txBody>
          <a:bodyPr wrap="none">
            <a:spAutoFit/>
          </a:bodyPr>
          <a:lstStyle/>
          <a:p>
            <a:pPr lvl="1"/>
            <a:r>
              <a:rPr lang="es-EC" sz="3200" b="1" dirty="0" smtClean="0">
                <a:latin typeface="Arial" panose="020B0604020202020204" pitchFamily="34" charset="0"/>
                <a:cs typeface="Arial" panose="020B0604020202020204" pitchFamily="34" charset="0"/>
              </a:rPr>
              <a:t>ANTENAS</a:t>
            </a:r>
            <a:endParaRPr lang="es-EC" sz="3200" b="1" dirty="0">
              <a:latin typeface="Arial" panose="020B0604020202020204" pitchFamily="34" charset="0"/>
              <a:cs typeface="Arial" panose="020B0604020202020204" pitchFamily="34" charset="0"/>
            </a:endParaRPr>
          </a:p>
        </p:txBody>
      </p:sp>
      <p:pic>
        <p:nvPicPr>
          <p:cNvPr id="4100" name="Picture 4" descr="Ciudades deberán decir por qué prohíben instalar antenas • ENTER.CO"/>
          <p:cNvPicPr>
            <a:picLocks noChangeAspect="1" noChangeArrowheads="1"/>
          </p:cNvPicPr>
          <p:nvPr/>
        </p:nvPicPr>
        <p:blipFill rotWithShape="1">
          <a:blip r:embed="rId2">
            <a:extLst>
              <a:ext uri="{28A0092B-C50C-407E-A947-70E740481C1C}">
                <a14:useLocalDpi xmlns:a14="http://schemas.microsoft.com/office/drawing/2010/main" val="0"/>
              </a:ext>
            </a:extLst>
          </a:blip>
          <a:srcRect l="52685" r="6830"/>
          <a:stretch/>
        </p:blipFill>
        <p:spPr bwMode="auto">
          <a:xfrm>
            <a:off x="0" y="1772817"/>
            <a:ext cx="2176529" cy="403200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283334" y="6337417"/>
            <a:ext cx="682581" cy="400110"/>
          </a:xfrm>
          <a:prstGeom prst="rect">
            <a:avLst/>
          </a:prstGeom>
          <a:noFill/>
        </p:spPr>
        <p:txBody>
          <a:bodyPr wrap="square" rtlCol="0">
            <a:spAutoFit/>
          </a:bodyPr>
          <a:lstStyle/>
          <a:p>
            <a:r>
              <a:rPr lang="es-EC" sz="2000" dirty="0" smtClean="0"/>
              <a:t>8</a:t>
            </a:r>
            <a:endParaRPr lang="es-ES" dirty="0"/>
          </a:p>
        </p:txBody>
      </p:sp>
    </p:spTree>
    <p:extLst>
      <p:ext uri="{BB962C8B-B14F-4D97-AF65-F5344CB8AC3E}">
        <p14:creationId xmlns:p14="http://schemas.microsoft.com/office/powerpoint/2010/main" val="698157460"/>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E">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PE" id="{B319809F-32AD-41BB-91C2-92823EF8FA03}" vid="{0DAA4094-7F38-4E4C-92F2-F709496ADBC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ESPE</Template>
  <TotalTime>569</TotalTime>
  <Words>1536</Words>
  <Application>Microsoft Office PowerPoint</Application>
  <PresentationFormat>Panorámica</PresentationFormat>
  <Paragraphs>334</Paragraphs>
  <Slides>54</Slides>
  <Notes>8</Notes>
  <HiddenSlides>0</HiddenSlides>
  <MMClips>1</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1</vt:i4>
      </vt:variant>
      <vt:variant>
        <vt:lpstr>Títulos de diapositiva</vt:lpstr>
      </vt:variant>
      <vt:variant>
        <vt:i4>54</vt:i4>
      </vt:variant>
    </vt:vector>
  </HeadingPairs>
  <TitlesOfParts>
    <vt:vector size="62" baseType="lpstr">
      <vt:lpstr>Arial</vt:lpstr>
      <vt:lpstr>Calibri</vt:lpstr>
      <vt:lpstr>Cambria Math</vt:lpstr>
      <vt:lpstr>Tahoma</vt:lpstr>
      <vt:lpstr>Times New Roman</vt:lpstr>
      <vt:lpstr>Wingdings</vt:lpstr>
      <vt:lpstr>ESPE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Ariel Villacís</dc:creator>
  <cp:lastModifiedBy>Ariel Villacís</cp:lastModifiedBy>
  <cp:revision>40</cp:revision>
  <dcterms:created xsi:type="dcterms:W3CDTF">2020-12-26T17:54:11Z</dcterms:created>
  <dcterms:modified xsi:type="dcterms:W3CDTF">2021-01-07T22:45:16Z</dcterms:modified>
</cp:coreProperties>
</file>