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1"/>
  </p:sldMasterIdLst>
  <p:notesMasterIdLst>
    <p:notesMasterId r:id="rId40"/>
  </p:notesMasterIdLst>
  <p:handoutMasterIdLst>
    <p:handoutMasterId r:id="rId41"/>
  </p:handoutMasterIdLst>
  <p:sldIdLst>
    <p:sldId id="256" r:id="rId2"/>
    <p:sldId id="264" r:id="rId3"/>
    <p:sldId id="271" r:id="rId4"/>
    <p:sldId id="272" r:id="rId5"/>
    <p:sldId id="273" r:id="rId6"/>
    <p:sldId id="265" r:id="rId7"/>
    <p:sldId id="267" r:id="rId8"/>
    <p:sldId id="269" r:id="rId9"/>
    <p:sldId id="270" r:id="rId10"/>
    <p:sldId id="275"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96" r:id="rId26"/>
    <p:sldId id="289" r:id="rId27"/>
    <p:sldId id="290" r:id="rId28"/>
    <p:sldId id="291" r:id="rId29"/>
    <p:sldId id="292" r:id="rId30"/>
    <p:sldId id="293" r:id="rId31"/>
    <p:sldId id="294" r:id="rId32"/>
    <p:sldId id="295" r:id="rId33"/>
    <p:sldId id="297" r:id="rId34"/>
    <p:sldId id="299" r:id="rId35"/>
    <p:sldId id="298" r:id="rId36"/>
    <p:sldId id="300" r:id="rId37"/>
    <p:sldId id="301" r:id="rId38"/>
    <p:sldId id="302" r:id="rId3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5762" autoAdjust="0"/>
  </p:normalViewPr>
  <p:slideViewPr>
    <p:cSldViewPr snapToGrid="0">
      <p:cViewPr varScale="1">
        <p:scale>
          <a:sx n="66" d="100"/>
          <a:sy n="66" d="100"/>
        </p:scale>
        <p:origin x="1416" y="66"/>
      </p:cViewPr>
      <p:guideLst/>
    </p:cSldViewPr>
  </p:slideViewPr>
  <p:notesTextViewPr>
    <p:cViewPr>
      <p:scale>
        <a:sx n="1" d="1"/>
        <a:sy n="1" d="1"/>
      </p:scale>
      <p:origin x="0" y="0"/>
    </p:cViewPr>
  </p:notesTextViewPr>
  <p:notesViewPr>
    <p:cSldViewPr snapToGrid="0">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xmlns="" id="{1EEE251C-9278-446E-94B4-A45D94CF92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xmlns="" id="{7C8055FC-3474-47B3-9B4F-67BB1FF9F3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CCEC8C-C875-46FC-B5E4-D61A1C548497}" type="datetimeFigureOut">
              <a:rPr lang="es-ES" smtClean="0"/>
              <a:t>04/09/2020</a:t>
            </a:fld>
            <a:endParaRPr lang="es-ES"/>
          </a:p>
        </p:txBody>
      </p:sp>
      <p:sp>
        <p:nvSpPr>
          <p:cNvPr id="4" name="Marcador de pie de página 3">
            <a:extLst>
              <a:ext uri="{FF2B5EF4-FFF2-40B4-BE49-F238E27FC236}">
                <a16:creationId xmlns:a16="http://schemas.microsoft.com/office/drawing/2014/main" xmlns="" id="{45F96C8D-3E0E-4E49-B6AF-3B70D36C82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xmlns="" id="{FBCB9B36-4822-46B1-ACA8-0730FA8C1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409A7F6-A9F7-4200-B15A-0DDF77E80879}" type="slidenum">
              <a:rPr lang="es-ES" smtClean="0"/>
              <a:t>‹Nº›</a:t>
            </a:fld>
            <a:endParaRPr lang="es-ES"/>
          </a:p>
        </p:txBody>
      </p:sp>
    </p:spTree>
    <p:extLst>
      <p:ext uri="{BB962C8B-B14F-4D97-AF65-F5344CB8AC3E}">
        <p14:creationId xmlns:p14="http://schemas.microsoft.com/office/powerpoint/2010/main" val="3707875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451A8-9F55-443A-B22B-91AD4434529B}" type="datetimeFigureOut">
              <a:rPr lang="es-ES" smtClean="0"/>
              <a:t>04/09/2020</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endParaRPr lang="es-ES" dirty="0"/>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58500-FC51-4538-819A-391D99492B7A}" type="slidenum">
              <a:rPr lang="es-ES" smtClean="0"/>
              <a:t>‹Nº›</a:t>
            </a:fld>
            <a:endParaRPr lang="es-ES" dirty="0"/>
          </a:p>
        </p:txBody>
      </p:sp>
    </p:spTree>
    <p:extLst>
      <p:ext uri="{BB962C8B-B14F-4D97-AF65-F5344CB8AC3E}">
        <p14:creationId xmlns:p14="http://schemas.microsoft.com/office/powerpoint/2010/main" val="8231534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ECB58500-FC51-4538-819A-391D99492B7A}" type="slidenum">
              <a:rPr lang="es-ES" smtClean="0"/>
              <a:t>1</a:t>
            </a:fld>
            <a:endParaRPr lang="es-ES"/>
          </a:p>
        </p:txBody>
      </p:sp>
    </p:spTree>
    <p:extLst>
      <p:ext uri="{BB962C8B-B14F-4D97-AF65-F5344CB8AC3E}">
        <p14:creationId xmlns:p14="http://schemas.microsoft.com/office/powerpoint/2010/main" val="34735957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diferencia es que las antenas que aquí se van a estudiar, en vez de estar formadas por dos hilos como un dipolo, cambian sus elementos radiantes por diversas </a:t>
            </a:r>
            <a:r>
              <a:rPr lang="es-EC" b="1" dirty="0" smtClean="0"/>
              <a:t>formas como pueden ser la antena </a:t>
            </a:r>
            <a:r>
              <a:rPr lang="es-EC" b="1" dirty="0" err="1" smtClean="0"/>
              <a:t>Foursquare</a:t>
            </a:r>
            <a:r>
              <a:rPr lang="es-EC" b="1" dirty="0" smtClean="0"/>
              <a:t> (elementos cuadrados) o </a:t>
            </a:r>
            <a:r>
              <a:rPr lang="es-EC" b="1" dirty="0" err="1" smtClean="0"/>
              <a:t>Fourtear</a:t>
            </a:r>
            <a:r>
              <a:rPr lang="es-EC" b="1" dirty="0" smtClean="0"/>
              <a:t> (elementos en forma de "gotas de agua" o "lagrimas"). </a:t>
            </a:r>
            <a:endParaRPr lang="es-EC" b="1"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12</a:t>
            </a:fld>
            <a:endParaRPr lang="es-ES" dirty="0"/>
          </a:p>
        </p:txBody>
      </p:sp>
    </p:spTree>
    <p:extLst>
      <p:ext uri="{BB962C8B-B14F-4D97-AF65-F5344CB8AC3E}">
        <p14:creationId xmlns:p14="http://schemas.microsoft.com/office/powerpoint/2010/main" val="1531183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14</a:t>
            </a:fld>
            <a:endParaRPr lang="es-ES" dirty="0"/>
          </a:p>
        </p:txBody>
      </p:sp>
    </p:spTree>
    <p:extLst>
      <p:ext uri="{BB962C8B-B14F-4D97-AF65-F5344CB8AC3E}">
        <p14:creationId xmlns:p14="http://schemas.microsoft.com/office/powerpoint/2010/main" val="4113062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16</a:t>
            </a:fld>
            <a:endParaRPr lang="es-ES" dirty="0"/>
          </a:p>
        </p:txBody>
      </p:sp>
    </p:spTree>
    <p:extLst>
      <p:ext uri="{BB962C8B-B14F-4D97-AF65-F5344CB8AC3E}">
        <p14:creationId xmlns:p14="http://schemas.microsoft.com/office/powerpoint/2010/main" val="249446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Mediante el método de simulaciones sucesivas se varió los parámetros mostrados en la Tabla anterior</a:t>
            </a:r>
            <a:r>
              <a:rPr lang="es-EC" sz="1200" b="1" kern="1200" baseline="0" dirty="0" smtClean="0">
                <a:solidFill>
                  <a:schemeClr val="tx1"/>
                </a:solidFill>
                <a:effectLst/>
                <a:latin typeface="+mn-lt"/>
                <a:ea typeface="+mn-ea"/>
                <a:cs typeface="+mn-cs"/>
              </a:rPr>
              <a:t> </a:t>
            </a:r>
            <a:r>
              <a:rPr lang="es-EC" sz="1200" b="1" kern="1200" dirty="0" smtClean="0">
                <a:solidFill>
                  <a:schemeClr val="tx1"/>
                </a:solidFill>
                <a:effectLst/>
                <a:latin typeface="+mn-lt"/>
                <a:ea typeface="+mn-ea"/>
                <a:cs typeface="+mn-cs"/>
              </a:rPr>
              <a:t>Apertura de Dipolo (Angulo en el plano YZ) y Apertura del elemento radiante (Angulo en el plano XY), en el software de simulación Ansys HFSS y esto ayudó a poder obtener los ángulos donde las  características de radiación sean las más óptimas. Además, se toma en cuenta que la distancia entre cada polo es de 1.4mm para ingreso de la alimentación, por especificaciones originales del diseño. </a:t>
            </a:r>
            <a:endParaRPr lang="es-EC" b="1" dirty="0" smtClean="0"/>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17</a:t>
            </a:fld>
            <a:endParaRPr lang="es-ES" dirty="0"/>
          </a:p>
        </p:txBody>
      </p:sp>
    </p:spTree>
    <p:extLst>
      <p:ext uri="{BB962C8B-B14F-4D97-AF65-F5344CB8AC3E}">
        <p14:creationId xmlns:p14="http://schemas.microsoft.com/office/powerpoint/2010/main" val="178351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Aquí</a:t>
            </a:r>
            <a:r>
              <a:rPr lang="es-CO" baseline="0" dirty="0" smtClean="0"/>
              <a:t> se puede observar los diagramas de radiación obtenidos con mejores resultados </a:t>
            </a:r>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18</a:t>
            </a:fld>
            <a:endParaRPr lang="es-ES" dirty="0"/>
          </a:p>
        </p:txBody>
      </p:sp>
    </p:spTree>
    <p:extLst>
      <p:ext uri="{BB962C8B-B14F-4D97-AF65-F5344CB8AC3E}">
        <p14:creationId xmlns:p14="http://schemas.microsoft.com/office/powerpoint/2010/main" val="298827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19</a:t>
            </a:fld>
            <a:endParaRPr lang="es-ES" dirty="0"/>
          </a:p>
        </p:txBody>
      </p:sp>
    </p:spTree>
    <p:extLst>
      <p:ext uri="{BB962C8B-B14F-4D97-AF65-F5344CB8AC3E}">
        <p14:creationId xmlns:p14="http://schemas.microsoft.com/office/powerpoint/2010/main" val="271620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Un cazador o transformador de impedancia tiene como propósito, transformar o adaptar la impedancia de entrada, a la impedancia de salida del transformador, que es la antena </a:t>
            </a:r>
            <a:r>
              <a:rPr lang="es-EC" b="1" dirty="0" smtClean="0"/>
              <a:t>o impedancia de entrada de otro dispositivo que se coloque a continuación del mismo.</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20</a:t>
            </a:fld>
            <a:endParaRPr lang="es-ES" dirty="0"/>
          </a:p>
        </p:txBody>
      </p:sp>
    </p:spTree>
    <p:extLst>
      <p:ext uri="{BB962C8B-B14F-4D97-AF65-F5344CB8AC3E}">
        <p14:creationId xmlns:p14="http://schemas.microsoft.com/office/powerpoint/2010/main" val="2104333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smtClean="0"/>
              <a:t>Se observa la tabla con los valores obtenidos</a:t>
            </a:r>
            <a:r>
              <a:rPr lang="es-CO" baseline="0" dirty="0" smtClean="0"/>
              <a:t> en el software </a:t>
            </a:r>
            <a:r>
              <a:rPr lang="es-CO" baseline="0" dirty="0" err="1" smtClean="0"/>
              <a:t>txline</a:t>
            </a:r>
            <a:endParaRPr lang="es-CO" baseline="0" dirty="0" smtClean="0"/>
          </a:p>
          <a:p>
            <a:endParaRPr lang="es-CO" dirty="0" smtClean="0"/>
          </a:p>
          <a:p>
            <a:r>
              <a:rPr lang="es-CO" dirty="0" smtClean="0"/>
              <a:t>Imagen de línea microstrip</a:t>
            </a:r>
            <a:r>
              <a:rPr lang="es-CO" baseline="0" dirty="0" smtClean="0"/>
              <a:t> para ver los parámetros de la tabla</a:t>
            </a:r>
          </a:p>
          <a:p>
            <a:endParaRPr lang="es-CO" baseline="0" dirty="0" smtClean="0"/>
          </a:p>
          <a:p>
            <a:r>
              <a:rPr lang="es-CO" baseline="0" dirty="0" smtClean="0"/>
              <a:t>Imagen en Ansys de la geometría del cazador.</a:t>
            </a:r>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21</a:t>
            </a:fld>
            <a:endParaRPr lang="es-ES" dirty="0"/>
          </a:p>
        </p:txBody>
      </p:sp>
    </p:spTree>
    <p:extLst>
      <p:ext uri="{BB962C8B-B14F-4D97-AF65-F5344CB8AC3E}">
        <p14:creationId xmlns:p14="http://schemas.microsoft.com/office/powerpoint/2010/main" val="3018888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La función de un </a:t>
            </a:r>
            <a:r>
              <a:rPr lang="es-EC" dirty="0" err="1" smtClean="0"/>
              <a:t>balun</a:t>
            </a:r>
            <a:r>
              <a:rPr lang="es-EC" dirty="0" smtClean="0"/>
              <a:t> es el acople entre alimentaciones desbalanceadas como un conector coaxial y alimentaciones balanceadas como, para este proyecto, es una antena dipolo. </a:t>
            </a:r>
            <a:r>
              <a:rPr lang="es-EC" b="1" dirty="0" smtClean="0"/>
              <a:t>El inconveniente en el diseño de un </a:t>
            </a:r>
            <a:r>
              <a:rPr lang="es-EC" b="1" dirty="0" err="1" smtClean="0"/>
              <a:t>balun</a:t>
            </a:r>
            <a:r>
              <a:rPr lang="es-EC" b="1" dirty="0" smtClean="0"/>
              <a:t> es que no existe una técnica predeterminada para su implementación. Para este proyecto, el diseño del </a:t>
            </a:r>
            <a:r>
              <a:rPr lang="es-EC" b="1" dirty="0" err="1" smtClean="0"/>
              <a:t>balun</a:t>
            </a:r>
            <a:r>
              <a:rPr lang="es-EC" b="1" dirty="0" smtClean="0"/>
              <a:t> se lo hace mediante la modelación y optimización en el software ANSYS HFSS. </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22</a:t>
            </a:fld>
            <a:endParaRPr lang="es-ES" dirty="0"/>
          </a:p>
        </p:txBody>
      </p:sp>
    </p:spTree>
    <p:extLst>
      <p:ext uri="{BB962C8B-B14F-4D97-AF65-F5344CB8AC3E}">
        <p14:creationId xmlns:p14="http://schemas.microsoft.com/office/powerpoint/2010/main" val="37900682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26</a:t>
            </a:fld>
            <a:endParaRPr lang="es-ES" dirty="0"/>
          </a:p>
        </p:txBody>
      </p:sp>
    </p:spTree>
    <p:extLst>
      <p:ext uri="{BB962C8B-B14F-4D97-AF65-F5344CB8AC3E}">
        <p14:creationId xmlns:p14="http://schemas.microsoft.com/office/powerpoint/2010/main" val="414226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 Las telecomunicaciones, en la actualidad son la manera en la que la sociedad ha tendido a comunicarse, </a:t>
            </a:r>
            <a:r>
              <a:rPr lang="es-EC" b="1" dirty="0" smtClean="0"/>
              <a:t>es decir, que la tecnología ha jugado un papel muy importante en lo que respecta al manejo de información y comunicación</a:t>
            </a:r>
            <a:r>
              <a:rPr lang="es-EC" dirty="0" smtClean="0"/>
              <a:t>. Los dispositivos electrónicos que conforman los circuitos de trasmisión y recepción en esta tecnología son parte fundamental para una buena comunicación. </a:t>
            </a:r>
          </a:p>
          <a:p>
            <a:endParaRPr lang="es-C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Los elementos irradiantes o antenas, son un elemento indispensable, ya que mediante este elemento se puede crear el inicio y el final de un canal inalámbrico de comunicación exitoso, </a:t>
            </a:r>
            <a:r>
              <a:rPr lang="es-EC" b="1" dirty="0" smtClean="0"/>
              <a:t>y el correcto diseño general de este elemento ayuda al cumplimiento de los distintos objetivos de estos dispositivos dependiendo de la necesidad o requerimiento. </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4</a:t>
            </a:fld>
            <a:endParaRPr lang="es-ES" dirty="0"/>
          </a:p>
        </p:txBody>
      </p:sp>
    </p:spTree>
    <p:extLst>
      <p:ext uri="{BB962C8B-B14F-4D97-AF65-F5344CB8AC3E}">
        <p14:creationId xmlns:p14="http://schemas.microsoft.com/office/powerpoint/2010/main" val="1400150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solidFill>
                  <a:srgbClr val="000000"/>
                </a:solidFill>
                <a:latin typeface="Calibri" panose="020F0502020204030204" pitchFamily="34" charset="0"/>
                <a:ea typeface="Calibri" panose="020F0502020204030204" pitchFamily="34" charset="0"/>
              </a:rPr>
              <a:t>se puede observar una gráfica del parámetro S(1,1) en función de la frecuencia que representa el coeficiente de reflexión de la antena con un valor por debajo de lo -10dB a partir de los 600MHz lo que indica que la antena no podría trabajar en el rango de frecuencias de 300MHz a 600MHz por la cantidad de energía que rebotaría hacia el generador.</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27</a:t>
            </a:fld>
            <a:endParaRPr lang="es-ES" dirty="0"/>
          </a:p>
        </p:txBody>
      </p:sp>
    </p:spTree>
    <p:extLst>
      <p:ext uri="{BB962C8B-B14F-4D97-AF65-F5344CB8AC3E}">
        <p14:creationId xmlns:p14="http://schemas.microsoft.com/office/powerpoint/2010/main" val="2074632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curva Z que caracteriza a la impedancia de la antena donde podemos apreciar que el valor de la impedancia real en todo el ancho de banda se mantiene en un promedio de aproximadamente 180 Ω con una variación en las frecuencias bajas muy significativo, de +400 Ω en el rango de 300 MHz a 600MHz, después se estabiliza con una variación de -+80Ω, estos resultados muestran una vez más que la geometría de la antena no permite trabajar con frecuencias por debajo de los 600 MHz. En la parte imaginaria la relación es muy similar llegándose a estabilizar en un promedio de 0 Ω con la</a:t>
            </a:r>
            <a:r>
              <a:rPr lang="es-EC" sz="1200" strike="sngStrike" kern="1200" dirty="0" smtClean="0">
                <a:solidFill>
                  <a:schemeClr val="tx1"/>
                </a:solidFill>
                <a:effectLst/>
                <a:latin typeface="+mn-lt"/>
                <a:ea typeface="+mn-ea"/>
                <a:cs typeface="+mn-cs"/>
              </a:rPr>
              <a:t>s</a:t>
            </a:r>
            <a:r>
              <a:rPr lang="es-EC" sz="1200" kern="1200" dirty="0" smtClean="0">
                <a:solidFill>
                  <a:schemeClr val="tx1"/>
                </a:solidFill>
                <a:effectLst/>
                <a:latin typeface="+mn-lt"/>
                <a:ea typeface="+mn-ea"/>
                <a:cs typeface="+mn-cs"/>
              </a:rPr>
              <a:t> misma desviación en los rangos de frecuencia antes mencionados. </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28</a:t>
            </a:fld>
            <a:endParaRPr lang="es-ES" dirty="0"/>
          </a:p>
        </p:txBody>
      </p:sp>
    </p:spTree>
    <p:extLst>
      <p:ext uri="{BB962C8B-B14F-4D97-AF65-F5344CB8AC3E}">
        <p14:creationId xmlns:p14="http://schemas.microsoft.com/office/powerpoint/2010/main" val="15863740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observa la simulación del casador donde el coeficiente de reflexión es mucho más alto en frecuencias bajas y su valor más bajo lo tiene específicamente en la frecuencia de 2.25GHz.</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29</a:t>
            </a:fld>
            <a:endParaRPr lang="es-ES" dirty="0"/>
          </a:p>
        </p:txBody>
      </p:sp>
    </p:spTree>
    <p:extLst>
      <p:ext uri="{BB962C8B-B14F-4D97-AF65-F5344CB8AC3E}">
        <p14:creationId xmlns:p14="http://schemas.microsoft.com/office/powerpoint/2010/main" val="32354900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observa el coeficiente de transmisión que es el encargado de medir la potencia de la señal recibida en el puerto con respecto a la señal que incide, y se aprecia en las frecuencias bajas a partir de los 300 MHz a 600M Hz la recepción de señal es muy baja y su crecimiento comienza para frecuencias altas a partir de 1GHz.</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30</a:t>
            </a:fld>
            <a:endParaRPr lang="es-ES" dirty="0"/>
          </a:p>
        </p:txBody>
      </p:sp>
    </p:spTree>
    <p:extLst>
      <p:ext uri="{BB962C8B-B14F-4D97-AF65-F5344CB8AC3E}">
        <p14:creationId xmlns:p14="http://schemas.microsoft.com/office/powerpoint/2010/main" val="2659843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puede apreciar la adaptación del circuito de alimentación de 50 Ω, dónde el puerto tiende a acercarse a un valor de VSWR = 1 que es una buena característica de adaptación. </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31</a:t>
            </a:fld>
            <a:endParaRPr lang="es-ES" dirty="0"/>
          </a:p>
        </p:txBody>
      </p:sp>
    </p:spTree>
    <p:extLst>
      <p:ext uri="{BB962C8B-B14F-4D97-AF65-F5344CB8AC3E}">
        <p14:creationId xmlns:p14="http://schemas.microsoft.com/office/powerpoint/2010/main" val="1812406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Con las características previas de hardware disponibles, los resultados de simulación para solamente un elemento radiante se obtuvieron:……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Las exigencias de memoria RAM y procesamiento solicitadas por el software y las limitaciones del computador disponible para la realización del proyecto dificultaron obtener un ancho de banda óptimo y conseguir la simulación completa de la red circular. Se contó con el apoyo del CICTE para el asesoramiento en este proyecto y se esperaba que se adquiriera un Workstation del software Ansys para poder simular y obtener resultados más óptimos y completos pero por problemas de presupuesto no llegó a tiempo.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32</a:t>
            </a:fld>
            <a:endParaRPr lang="es-ES" dirty="0"/>
          </a:p>
        </p:txBody>
      </p:sp>
    </p:spTree>
    <p:extLst>
      <p:ext uri="{BB962C8B-B14F-4D97-AF65-F5344CB8AC3E}">
        <p14:creationId xmlns:p14="http://schemas.microsoft.com/office/powerpoint/2010/main" val="287908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33</a:t>
            </a:fld>
            <a:endParaRPr lang="es-ES" dirty="0"/>
          </a:p>
        </p:txBody>
      </p:sp>
    </p:spTree>
    <p:extLst>
      <p:ext uri="{BB962C8B-B14F-4D97-AF65-F5344CB8AC3E}">
        <p14:creationId xmlns:p14="http://schemas.microsoft.com/office/powerpoint/2010/main" val="4564890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34</a:t>
            </a:fld>
            <a:endParaRPr lang="es-ES" dirty="0"/>
          </a:p>
        </p:txBody>
      </p:sp>
    </p:spTree>
    <p:extLst>
      <p:ext uri="{BB962C8B-B14F-4D97-AF65-F5344CB8AC3E}">
        <p14:creationId xmlns:p14="http://schemas.microsoft.com/office/powerpoint/2010/main" val="238696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35</a:t>
            </a:fld>
            <a:endParaRPr lang="es-ES" dirty="0"/>
          </a:p>
        </p:txBody>
      </p:sp>
    </p:spTree>
    <p:extLst>
      <p:ext uri="{BB962C8B-B14F-4D97-AF65-F5344CB8AC3E}">
        <p14:creationId xmlns:p14="http://schemas.microsoft.com/office/powerpoint/2010/main" val="570494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36</a:t>
            </a:fld>
            <a:endParaRPr lang="es-ES" dirty="0"/>
          </a:p>
        </p:txBody>
      </p:sp>
    </p:spTree>
    <p:extLst>
      <p:ext uri="{BB962C8B-B14F-4D97-AF65-F5344CB8AC3E}">
        <p14:creationId xmlns:p14="http://schemas.microsoft.com/office/powerpoint/2010/main" val="30245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Las necesidades que actualmente se requieren con respecto a un sistema de comunicación, como por ejemplo, mayor directividad, ancho de banda, ganancia, interferencia, etc. han llevado al objetivo común de elaborar diseños nuevos </a:t>
            </a:r>
            <a:r>
              <a:rPr lang="es-EC" b="1" dirty="0" smtClean="0"/>
              <a:t>que involucran no solo un elemento irradiante, sino que da paso al diseño de </a:t>
            </a:r>
            <a:r>
              <a:rPr lang="es-EC" dirty="0" smtClean="0"/>
              <a:t>las agrupaciones de elementos radiantes, que juegan un papel muy importante al momento de conseguir cumplir estas necesidades</a:t>
            </a:r>
            <a:r>
              <a:rPr lang="es-EC" b="1" dirty="0" smtClean="0"/>
              <a:t>, debido a que cuando interactúan simultáneamente estos elementos se pueden conseguir nuevas características eléctricas dependiendo de la necesidad requerida</a:t>
            </a:r>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5</a:t>
            </a:fld>
            <a:endParaRPr lang="es-ES" dirty="0"/>
          </a:p>
        </p:txBody>
      </p:sp>
    </p:spTree>
    <p:extLst>
      <p:ext uri="{BB962C8B-B14F-4D97-AF65-F5344CB8AC3E}">
        <p14:creationId xmlns:p14="http://schemas.microsoft.com/office/powerpoint/2010/main" val="2320623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37</a:t>
            </a:fld>
            <a:endParaRPr lang="es-ES" dirty="0"/>
          </a:p>
        </p:txBody>
      </p:sp>
    </p:spTree>
    <p:extLst>
      <p:ext uri="{BB962C8B-B14F-4D97-AF65-F5344CB8AC3E}">
        <p14:creationId xmlns:p14="http://schemas.microsoft.com/office/powerpoint/2010/main" val="548402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38</a:t>
            </a:fld>
            <a:endParaRPr lang="es-ES" dirty="0"/>
          </a:p>
        </p:txBody>
      </p:sp>
    </p:spTree>
    <p:extLst>
      <p:ext uri="{BB962C8B-B14F-4D97-AF65-F5344CB8AC3E}">
        <p14:creationId xmlns:p14="http://schemas.microsoft.com/office/powerpoint/2010/main" val="83376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6</a:t>
            </a:fld>
            <a:endParaRPr lang="es-ES" dirty="0"/>
          </a:p>
        </p:txBody>
      </p:sp>
    </p:spTree>
    <p:extLst>
      <p:ext uri="{BB962C8B-B14F-4D97-AF65-F5344CB8AC3E}">
        <p14:creationId xmlns:p14="http://schemas.microsoft.com/office/powerpoint/2010/main" val="3240789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7</a:t>
            </a:fld>
            <a:endParaRPr lang="es-ES" dirty="0"/>
          </a:p>
        </p:txBody>
      </p:sp>
    </p:spTree>
    <p:extLst>
      <p:ext uri="{BB962C8B-B14F-4D97-AF65-F5344CB8AC3E}">
        <p14:creationId xmlns:p14="http://schemas.microsoft.com/office/powerpoint/2010/main" val="2790673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8</a:t>
            </a:fld>
            <a:endParaRPr lang="es-ES" dirty="0"/>
          </a:p>
        </p:txBody>
      </p:sp>
    </p:spTree>
    <p:extLst>
      <p:ext uri="{BB962C8B-B14F-4D97-AF65-F5344CB8AC3E}">
        <p14:creationId xmlns:p14="http://schemas.microsoft.com/office/powerpoint/2010/main" val="1441052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9</a:t>
            </a:fld>
            <a:endParaRPr lang="es-ES" dirty="0"/>
          </a:p>
        </p:txBody>
      </p:sp>
    </p:spTree>
    <p:extLst>
      <p:ext uri="{BB962C8B-B14F-4D97-AF65-F5344CB8AC3E}">
        <p14:creationId xmlns:p14="http://schemas.microsoft.com/office/powerpoint/2010/main" val="3504929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10</a:t>
            </a:fld>
            <a:endParaRPr lang="es-ES" dirty="0"/>
          </a:p>
        </p:txBody>
      </p:sp>
    </p:spTree>
    <p:extLst>
      <p:ext uri="{BB962C8B-B14F-4D97-AF65-F5344CB8AC3E}">
        <p14:creationId xmlns:p14="http://schemas.microsoft.com/office/powerpoint/2010/main" val="29010293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Este tipo de antenas son necesarias porque los sistemas de comunicaciones actuales, y los que van surgiendo día a día, requieren cada vez mayores anchos de banda y mayores tasas de transmisión. </a:t>
            </a:r>
          </a:p>
          <a:p>
            <a:endParaRPr lang="es-CO" dirty="0" smtClean="0"/>
          </a:p>
          <a:p>
            <a:r>
              <a:rPr lang="es-EC" dirty="0" smtClean="0"/>
              <a:t>A veces incluso resulta atractivo poder ofrecer muchos servicios únicamente con una antena, ya que supone un ahorro económico importante. </a:t>
            </a:r>
          </a:p>
          <a:p>
            <a:endParaRPr lang="es-CO" dirty="0" smtClean="0"/>
          </a:p>
          <a:p>
            <a:endParaRPr lang="es-EC" dirty="0"/>
          </a:p>
        </p:txBody>
      </p:sp>
      <p:sp>
        <p:nvSpPr>
          <p:cNvPr id="4" name="Marcador de número de diapositiva 3"/>
          <p:cNvSpPr>
            <a:spLocks noGrp="1"/>
          </p:cNvSpPr>
          <p:nvPr>
            <p:ph type="sldNum" sz="quarter" idx="10"/>
          </p:nvPr>
        </p:nvSpPr>
        <p:spPr/>
        <p:txBody>
          <a:bodyPr/>
          <a:lstStyle/>
          <a:p>
            <a:fld id="{ECB58500-FC51-4538-819A-391D99492B7A}" type="slidenum">
              <a:rPr lang="es-ES" smtClean="0"/>
              <a:t>11</a:t>
            </a:fld>
            <a:endParaRPr lang="es-ES" dirty="0"/>
          </a:p>
        </p:txBody>
      </p:sp>
    </p:spTree>
    <p:extLst>
      <p:ext uri="{BB962C8B-B14F-4D97-AF65-F5344CB8AC3E}">
        <p14:creationId xmlns:p14="http://schemas.microsoft.com/office/powerpoint/2010/main" val="944376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Imagen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upo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ángulo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orma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a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ángulo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orma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a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a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a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orma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orma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orma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a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a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a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a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a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a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a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a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a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orma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orma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a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a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a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orma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orma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a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ángulo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orma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a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a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a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a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a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a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orma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orma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orma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orma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ángulo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orma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orma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orma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orma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orma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orma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orma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orma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orma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orma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orma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orma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orma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ítulo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hasCustomPrompt="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7077511" y="5410201"/>
            <a:ext cx="2743200" cy="365125"/>
          </a:xfrm>
        </p:spPr>
        <p:txBody>
          <a:bodyPr rtlCol="0"/>
          <a:lstStyle/>
          <a:p>
            <a:pPr rtl="0"/>
            <a:fld id="{B4B42CC5-A37F-479C-BB89-93782537C5C2}" type="datetime1">
              <a:rPr lang="es-ES" noProof="0" smtClean="0"/>
              <a:t>04/09/2020</a:t>
            </a:fld>
            <a:endParaRPr lang="es-ES" noProof="0"/>
          </a:p>
        </p:txBody>
      </p:sp>
      <p:sp>
        <p:nvSpPr>
          <p:cNvPr id="5" name="Marcador de posición de pie de página 4"/>
          <p:cNvSpPr>
            <a:spLocks noGrp="1"/>
          </p:cNvSpPr>
          <p:nvPr>
            <p:ph type="ftr" sz="quarter" idx="11"/>
          </p:nvPr>
        </p:nvSpPr>
        <p:spPr>
          <a:xfrm>
            <a:off x="1876424" y="5410201"/>
            <a:ext cx="5124886"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9896911" y="5410199"/>
            <a:ext cx="771089" cy="365125"/>
          </a:xfrm>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0" y="4304664"/>
            <a:ext cx="9912355" cy="819355"/>
          </a:xfrm>
        </p:spPr>
        <p:txBody>
          <a:bodyPr rtlCol="0" anchor="b">
            <a:normAutofit/>
          </a:bodyPr>
          <a:lstStyle>
            <a:lvl1pPr>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38C4A89A-6E40-4DEC-A31D-8D0BA4D0C19B}"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56" y="609600"/>
            <a:ext cx="9905955" cy="3429000"/>
          </a:xfrm>
        </p:spPr>
        <p:txBody>
          <a:bodyPr rtlCol="0" anchor="ctr">
            <a:normAutofit/>
          </a:bodyPr>
          <a:lstStyle>
            <a:lvl1pPr>
              <a:defRPr sz="360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18CCAC9A-50FA-453B-A5A1-664F834320F1}"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599"/>
            <a:ext cx="9302752" cy="2748429"/>
          </a:xfrm>
        </p:spPr>
        <p:txBody>
          <a:bodyPr rtlCol="0" anchor="ctr">
            <a:normAutofit/>
          </a:bodyPr>
          <a:lstStyle>
            <a:lvl1pPr>
              <a:defRPr sz="3600"/>
            </a:lvl1pPr>
          </a:lstStyle>
          <a:p>
            <a:pPr rtl="0"/>
            <a:r>
              <a:rPr lang="es-ES" noProof="0" smtClean="0"/>
              <a:t>Haga clic para modificar el estilo de título del patrón</a:t>
            </a:r>
            <a:endParaRPr lang="es-ES" noProof="0"/>
          </a:p>
        </p:txBody>
      </p:sp>
      <p:sp>
        <p:nvSpPr>
          <p:cNvPr id="12" name="Marcador de posición de texto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CFA96A25-A1A1-4951-AA35-C0B05EF039E3}"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
        <p:nvSpPr>
          <p:cNvPr id="60" name="Cuadro de texto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61" name="Cuadro de texto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1141410" y="2134041"/>
            <a:ext cx="9906001" cy="2511835"/>
          </a:xfrm>
        </p:spPr>
        <p:txBody>
          <a:bodyPr rtlCol="0" anchor="b">
            <a:normAutofit/>
          </a:bodyPr>
          <a:lstStyle>
            <a:lvl1pPr>
              <a:defRPr sz="3600"/>
            </a:lvl1pPr>
          </a:lstStyle>
          <a:p>
            <a:pPr rtl="0"/>
            <a:r>
              <a:rPr lang="es-ES" noProof="0" smtClean="0"/>
              <a:t>Haga clic para modificar el estilo de título del patrón</a:t>
            </a:r>
            <a:endParaRPr lang="es-ES" noProof="0"/>
          </a:p>
        </p:txBody>
      </p:sp>
      <p:sp>
        <p:nvSpPr>
          <p:cNvPr id="4" name="Marcador de posición de texto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505C997B-94A4-4371-AF12-483312E12549}"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1141413" y="609600"/>
            <a:ext cx="9905998" cy="1905000"/>
          </a:xfrm>
        </p:spPr>
        <p:txBody>
          <a:bodyPr rtlCol="0"/>
          <a:lstStyle/>
          <a:p>
            <a:pPr rtl="0"/>
            <a:r>
              <a:rPr lang="es-ES" noProof="0" smtClean="0"/>
              <a:t>Haga clic para modificar el estilo de título del patrón</a:t>
            </a:r>
            <a:endParaRPr lang="es-ES" noProof="0"/>
          </a:p>
        </p:txBody>
      </p:sp>
      <p:sp>
        <p:nvSpPr>
          <p:cNvPr id="7" name="Marcador de posición de texto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texto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9" name="Marcador de posición de texto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11" name="Marcador de posición de texto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texto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fecha 2"/>
          <p:cNvSpPr>
            <a:spLocks noGrp="1"/>
          </p:cNvSpPr>
          <p:nvPr>
            <p:ph type="dt" sz="half" idx="10"/>
          </p:nvPr>
        </p:nvSpPr>
        <p:spPr/>
        <p:txBody>
          <a:bodyPr rtlCol="0"/>
          <a:lstStyle/>
          <a:p>
            <a:pPr rtl="0"/>
            <a:fld id="{4F7A9720-1EE6-4D5E-A5BF-D4060F8DE7CF}" type="datetime1">
              <a:rPr lang="es-ES" noProof="0" smtClean="0"/>
              <a:t>04/09/2020</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1141411" y="609600"/>
            <a:ext cx="9905999" cy="1905000"/>
          </a:xfrm>
        </p:spPr>
        <p:txBody>
          <a:bodyPr rtlCol="0"/>
          <a:lstStyle/>
          <a:p>
            <a:pPr rtl="0"/>
            <a:r>
              <a:rPr lang="es-ES" noProof="0" smtClean="0"/>
              <a:t>Haga clic para modificar el estilo de título del patrón</a:t>
            </a:r>
            <a:endParaRPr lang="es-ES" noProof="0"/>
          </a:p>
        </p:txBody>
      </p:sp>
      <p:sp>
        <p:nvSpPr>
          <p:cNvPr id="19" name="Marcador de posición de texto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imagen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smtClean="0"/>
              <a:t>Haga clic en el icono para agregar una imagen</a:t>
            </a:r>
            <a:endParaRPr lang="es-ES" noProof="0"/>
          </a:p>
        </p:txBody>
      </p:sp>
      <p:sp>
        <p:nvSpPr>
          <p:cNvPr id="21" name="Marcador de posición de texto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2" name="Marcador de posición de texto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3" name="Marcador de posición de imagen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smtClean="0"/>
              <a:t>Haga clic en el icono para agregar una imagen</a:t>
            </a:r>
            <a:endParaRPr lang="es-ES" noProof="0"/>
          </a:p>
        </p:txBody>
      </p:sp>
      <p:sp>
        <p:nvSpPr>
          <p:cNvPr id="24" name="Marcador de posición de texto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5" name="Marcador de posición de texto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6" name="Marcador de posición de imagen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smtClean="0"/>
              <a:t>Haga clic en el icono para agregar una imagen</a:t>
            </a:r>
            <a:endParaRPr lang="es-ES" noProof="0"/>
          </a:p>
        </p:txBody>
      </p:sp>
      <p:sp>
        <p:nvSpPr>
          <p:cNvPr id="27" name="Marcador de posición de texto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fecha 2"/>
          <p:cNvSpPr>
            <a:spLocks noGrp="1"/>
          </p:cNvSpPr>
          <p:nvPr>
            <p:ph type="dt" sz="half" idx="10"/>
          </p:nvPr>
        </p:nvSpPr>
        <p:spPr/>
        <p:txBody>
          <a:bodyPr rtlCol="0"/>
          <a:lstStyle/>
          <a:p>
            <a:pPr rtl="0"/>
            <a:fld id="{3DBAA0C9-03DE-4F7E-9E82-3790C686D72B}" type="datetime1">
              <a:rPr lang="es-ES" noProof="0" smtClean="0"/>
              <a:t>04/09/2020</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hasCustomPrompt="1"/>
          </p:nvPr>
        </p:nvSpPr>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3ECACA7D-22A4-4E66-8FBE-CC5DD02FB4DF}" type="datetime1">
              <a:rPr lang="es-ES" noProof="0" smtClean="0"/>
              <a:t>04/09/2020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042400" y="609599"/>
            <a:ext cx="2005011" cy="5181601"/>
          </a:xfrm>
        </p:spPr>
        <p:txBody>
          <a:bodyPr vert="eaVert" rtlCol="0"/>
          <a:lstStyle/>
          <a:p>
            <a:pPr rtl="0"/>
            <a:r>
              <a:rPr lang="es-ES" noProof="0" smtClean="0"/>
              <a:t>Haga clic para modificar el estilo de título del patrón</a:t>
            </a:r>
            <a:endParaRPr lang="es-ES" noProof="0"/>
          </a:p>
        </p:txBody>
      </p:sp>
      <p:sp>
        <p:nvSpPr>
          <p:cNvPr id="3" name="Marcador de posición de texto vertical 2"/>
          <p:cNvSpPr>
            <a:spLocks noGrp="1"/>
          </p:cNvSpPr>
          <p:nvPr>
            <p:ph type="body" orient="vert" idx="1" hasCustomPrompt="1"/>
          </p:nvPr>
        </p:nvSpPr>
        <p:spPr>
          <a:xfrm>
            <a:off x="1141410" y="609599"/>
            <a:ext cx="7748590" cy="5181601"/>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17958C13-3C2F-4635-87DB-06CB8F496D80}" type="datetime1">
              <a:rPr lang="es-ES" noProof="0" smtClean="0"/>
              <a:t>04/09/2020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0AF887F4-C29B-48B9-BDC1-98C5FCB6A07F}" type="datetime1">
              <a:rPr lang="es-ES" noProof="0" smtClean="0"/>
              <a:t>04/09/2020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1419226"/>
            <a:ext cx="9906000" cy="2852737"/>
          </a:xfrm>
        </p:spPr>
        <p:txBody>
          <a:bodyPr rtlCol="0" anchor="b">
            <a:normAutofit/>
          </a:bodyPr>
          <a:lstStyle>
            <a:lvl1pPr>
              <a:defRPr sz="3600"/>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p:txBody>
          <a:bodyPr rtlCol="0"/>
          <a:lstStyle/>
          <a:p>
            <a:pPr rtl="0"/>
            <a:fld id="{42DD4354-610D-40D5-AEB6-3A793CD516D2}" type="datetime1">
              <a:rPr lang="es-ES" noProof="0" smtClean="0"/>
              <a:t>04/09/2020</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hasCustomPrompt="1"/>
          </p:nvPr>
        </p:nvSpPr>
        <p:spPr>
          <a:xfrm>
            <a:off x="1141410" y="2249486"/>
            <a:ext cx="4878389" cy="354171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72200" y="2249486"/>
            <a:ext cx="4875211" cy="354171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F6E701CA-C3B4-4331-83CC-2F0A47CA6E57}"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619126"/>
            <a:ext cx="9906000" cy="1477961"/>
          </a:xfrm>
        </p:spPr>
        <p:txBody>
          <a:bodyPr rtlCol="0"/>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141411" y="2249486"/>
            <a:ext cx="487839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41410" y="3073397"/>
            <a:ext cx="4878391" cy="271780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172200" y="2249485"/>
            <a:ext cx="4875210"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172200" y="3073397"/>
            <a:ext cx="4875210" cy="271780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42550BC4-1DD7-42C5-AEE4-96F7F79285D7}" type="datetime1">
              <a:rPr lang="es-ES" noProof="0" smtClean="0"/>
              <a:t>04/09/2020</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fecha 2"/>
          <p:cNvSpPr>
            <a:spLocks noGrp="1"/>
          </p:cNvSpPr>
          <p:nvPr>
            <p:ph type="dt" sz="half" idx="10"/>
          </p:nvPr>
        </p:nvSpPr>
        <p:spPr/>
        <p:txBody>
          <a:bodyPr rtlCol="0"/>
          <a:lstStyle/>
          <a:p>
            <a:pPr rtl="0"/>
            <a:fld id="{A7AB6CF5-77ED-4FF9-AAF8-52C3AF46E3D9}" type="datetime1">
              <a:rPr lang="es-ES" noProof="0" smtClean="0"/>
              <a:t>04/09/2020</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03074DD3-B4C2-4A96-8300-79DD1DCFF12A}" type="datetime1">
              <a:rPr lang="es-ES" noProof="0" smtClean="0"/>
              <a:t>04/09/2020</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6705" y="609601"/>
            <a:ext cx="3856037" cy="1639884"/>
          </a:xfrm>
        </p:spPr>
        <p:txBody>
          <a:bodyPr rtlCol="0" anchor="b"/>
          <a:lstStyle>
            <a:lvl1pPr>
              <a:defRPr sz="3200"/>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5156200" y="592666"/>
            <a:ext cx="5891209" cy="5198534"/>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924D0B20-C8B4-43BB-AD01-62F210BF3AA3}"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5934508" cy="1639886"/>
          </a:xfrm>
        </p:spPr>
        <p:txBody>
          <a:bodyPr rtlCol="0" anchor="b"/>
          <a:lstStyle>
            <a:lvl1pPr>
              <a:defRPr sz="3200"/>
            </a:lvl1pPr>
          </a:lstStyle>
          <a:p>
            <a:pPr rtl="0"/>
            <a:r>
              <a:rPr lang="es-ES" noProof="0" smtClean="0"/>
              <a:t>Haga clic para modificar el estilo de título del patrón</a:t>
            </a:r>
            <a:endParaRPr lang="es-ES" noProof="0"/>
          </a:p>
        </p:txBody>
      </p:sp>
      <p:sp>
        <p:nvSpPr>
          <p:cNvPr id="3" name="Marcador de posición de imagen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smtClean="0"/>
              <a:t>Haga clic en el icono para agregar una imagen</a:t>
            </a:r>
            <a:endParaRPr lang="es-ES" noProof="0"/>
          </a:p>
        </p:txBody>
      </p:sp>
      <p:sp>
        <p:nvSpPr>
          <p:cNvPr id="4" name="Marcador de posición de texto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p:txBody>
          <a:bodyPr rtlCol="0"/>
          <a:lstStyle/>
          <a:p>
            <a:pPr rtl="0"/>
            <a:fld id="{EF1807E4-B9D9-419C-89FE-7ED2FA492EAC}" type="datetime1">
              <a:rPr lang="es-ES" noProof="0" smtClean="0"/>
              <a:t>04/09/2020</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upo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upo 8"/>
            <p:cNvGrpSpPr/>
            <p:nvPr/>
          </p:nvGrpSpPr>
          <p:grpSpPr>
            <a:xfrm>
              <a:off x="-14288" y="0"/>
              <a:ext cx="1220788" cy="6858001"/>
              <a:chOff x="-14288" y="0"/>
              <a:chExt cx="1220788" cy="6858001"/>
            </a:xfrm>
            <a:grpFill/>
          </p:grpSpPr>
          <p:sp>
            <p:nvSpPr>
              <p:cNvPr id="21" name="Rectángulo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orma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a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a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a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a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a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a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a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a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a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ínea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a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a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a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a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ángulo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orma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a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orma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orma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a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a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a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a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a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a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upo 9"/>
            <p:cNvGrpSpPr/>
            <p:nvPr/>
          </p:nvGrpSpPr>
          <p:grpSpPr>
            <a:xfrm>
              <a:off x="11364912" y="0"/>
              <a:ext cx="674688" cy="6848476"/>
              <a:chOff x="11364912" y="0"/>
              <a:chExt cx="674688" cy="6848476"/>
            </a:xfrm>
            <a:grpFill/>
          </p:grpSpPr>
          <p:sp>
            <p:nvSpPr>
              <p:cNvPr id="11" name="Forma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orma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orma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a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orma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orma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a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a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a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ángulo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Marcador de posición de título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es-ES" noProof="0"/>
          </a:p>
        </p:txBody>
      </p:sp>
      <p:sp>
        <p:nvSpPr>
          <p:cNvPr id="3" name="Marcador de posición de texto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04295C3A-E926-46B8-ADEB-3C84EE47C3D7}" type="datetime1">
              <a:rPr lang="es-ES" noProof="0" smtClean="0"/>
              <a:t>04/09/2020</a:t>
            </a:fld>
            <a:endParaRPr lang="es-ES" noProof="0"/>
          </a:p>
        </p:txBody>
      </p:sp>
      <p:sp>
        <p:nvSpPr>
          <p:cNvPr id="5" name="Marcador de posición de pie de página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376098732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image" Target="../media/image3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espe logo">
            <a:extLst>
              <a:ext uri="{FF2B5EF4-FFF2-40B4-BE49-F238E27FC236}">
                <a16:creationId xmlns:a16="http://schemas.microsoft.com/office/drawing/2014/main" xmlns="" id="{320FB4FB-48BA-4E82-9724-FDE0688580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17505" y="846019"/>
            <a:ext cx="7040893" cy="18179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xmlns="" id="{9FF35A2E-B807-4C97-8452-6268ACBABE8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689769" y="2552842"/>
            <a:ext cx="1407060" cy="133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Logo">
            <a:extLst>
              <a:ext uri="{FF2B5EF4-FFF2-40B4-BE49-F238E27FC236}">
                <a16:creationId xmlns:a16="http://schemas.microsoft.com/office/drawing/2014/main" xmlns="" id="{06421A91-0B07-4224-86B3-42BBC8101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4856" y="2592894"/>
            <a:ext cx="1254053" cy="1254053"/>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
            <a:extLst>
              <a:ext uri="{FF2B5EF4-FFF2-40B4-BE49-F238E27FC236}">
                <a16:creationId xmlns:a16="http://schemas.microsoft.com/office/drawing/2014/main" xmlns="" id="{8FEC3CAA-C30F-404F-8878-FAD080367A0F}"/>
              </a:ext>
            </a:extLst>
          </p:cNvPr>
          <p:cNvSpPr>
            <a:spLocks noGrp="1"/>
          </p:cNvSpPr>
          <p:nvPr>
            <p:ph type="ctrTitle"/>
          </p:nvPr>
        </p:nvSpPr>
        <p:spPr>
          <a:xfrm>
            <a:off x="3170043" y="2456222"/>
            <a:ext cx="7138592" cy="2139218"/>
          </a:xfrm>
        </p:spPr>
        <p:txBody>
          <a:bodyPr>
            <a:normAutofit/>
          </a:bodyPr>
          <a:lstStyle/>
          <a:p>
            <a:pPr algn="ctr"/>
            <a:r>
              <a:rPr lang="es-EC" sz="2200" b="1" dirty="0">
                <a:latin typeface="Tahoma" panose="020B0604030504040204" pitchFamily="34" charset="0"/>
                <a:ea typeface="Tahoma" panose="020B0604030504040204" pitchFamily="34" charset="0"/>
                <a:cs typeface="Tahoma" panose="020B0604030504040204" pitchFamily="34" charset="0"/>
              </a:rPr>
              <a:t>DEPARTAMENTO DE ELÉCTRICA, ELECTRÓNICA Y TELECOMUNICACIONES</a:t>
            </a:r>
            <a:r>
              <a:rPr lang="es-EC" sz="2000" dirty="0">
                <a:latin typeface="Tahoma" panose="020B0604030504040204" pitchFamily="34" charset="0"/>
                <a:ea typeface="Tahoma" panose="020B0604030504040204" pitchFamily="34" charset="0"/>
                <a:cs typeface="Tahoma" panose="020B0604030504040204" pitchFamily="34" charset="0"/>
              </a:rPr>
              <a:t/>
            </a:r>
            <a:br>
              <a:rPr lang="es-EC" sz="2000" dirty="0">
                <a:latin typeface="Tahoma" panose="020B0604030504040204" pitchFamily="34" charset="0"/>
                <a:ea typeface="Tahoma" panose="020B0604030504040204" pitchFamily="34" charset="0"/>
                <a:cs typeface="Tahoma" panose="020B0604030504040204" pitchFamily="34" charset="0"/>
              </a:rPr>
            </a:br>
            <a:r>
              <a:rPr lang="es-EC" sz="2000" dirty="0">
                <a:latin typeface="Tahoma" panose="020B0604030504040204" pitchFamily="34" charset="0"/>
                <a:ea typeface="Tahoma" panose="020B0604030504040204" pitchFamily="34" charset="0"/>
                <a:cs typeface="Tahoma" panose="020B0604030504040204" pitchFamily="34" charset="0"/>
              </a:rPr>
              <a:t/>
            </a:r>
            <a:br>
              <a:rPr lang="es-EC" sz="2000" dirty="0">
                <a:latin typeface="Tahoma" panose="020B0604030504040204" pitchFamily="34" charset="0"/>
                <a:ea typeface="Tahoma" panose="020B0604030504040204" pitchFamily="34" charset="0"/>
                <a:cs typeface="Tahoma" panose="020B0604030504040204" pitchFamily="34" charset="0"/>
              </a:rPr>
            </a:br>
            <a:r>
              <a:rPr lang="es-EC" sz="1800" dirty="0">
                <a:latin typeface="Tahoma" panose="020B0604030504040204" pitchFamily="34" charset="0"/>
                <a:ea typeface="Tahoma" panose="020B0604030504040204" pitchFamily="34" charset="0"/>
                <a:cs typeface="Tahoma" panose="020B0604030504040204" pitchFamily="34" charset="0"/>
              </a:rPr>
              <a:t>CARRERA DE INGENIERÍA ELECTRÓNICA </a:t>
            </a:r>
            <a:r>
              <a:rPr lang="es-EC" sz="1800" dirty="0" smtClean="0">
                <a:latin typeface="Tahoma" panose="020B0604030504040204" pitchFamily="34" charset="0"/>
                <a:ea typeface="Tahoma" panose="020B0604030504040204" pitchFamily="34" charset="0"/>
                <a:cs typeface="Tahoma" panose="020B0604030504040204" pitchFamily="34" charset="0"/>
              </a:rPr>
              <a:t>Y TELECOMUNICACIONES</a:t>
            </a:r>
            <a:r>
              <a:rPr lang="es-EC" sz="2400" dirty="0">
                <a:latin typeface="Tahoma" panose="020B0604030504040204" pitchFamily="34" charset="0"/>
                <a:ea typeface="Tahoma" panose="020B0604030504040204" pitchFamily="34" charset="0"/>
                <a:cs typeface="Tahoma" panose="020B0604030504040204" pitchFamily="34" charset="0"/>
              </a:rPr>
              <a:t/>
            </a:r>
            <a:br>
              <a:rPr lang="es-EC" sz="2400" dirty="0">
                <a:latin typeface="Tahoma" panose="020B0604030504040204" pitchFamily="34" charset="0"/>
                <a:ea typeface="Tahoma" panose="020B0604030504040204" pitchFamily="34" charset="0"/>
                <a:cs typeface="Tahoma" panose="020B0604030504040204" pitchFamily="34" charset="0"/>
              </a:rPr>
            </a:br>
            <a:endParaRPr lang="es-EC" sz="3600" u="sng" dirty="0">
              <a:latin typeface="Tahoma" panose="020B0604030504040204" pitchFamily="34" charset="0"/>
              <a:ea typeface="Tahoma" panose="020B0604030504040204" pitchFamily="34" charset="0"/>
              <a:cs typeface="Tahoma" panose="020B0604030504040204" pitchFamily="34" charset="0"/>
            </a:endParaRPr>
          </a:p>
        </p:txBody>
      </p:sp>
      <p:sp>
        <p:nvSpPr>
          <p:cNvPr id="11" name="Subtítulo 2">
            <a:extLst>
              <a:ext uri="{FF2B5EF4-FFF2-40B4-BE49-F238E27FC236}">
                <a16:creationId xmlns:a16="http://schemas.microsoft.com/office/drawing/2014/main" xmlns="" id="{BFC39319-DCF7-422E-964E-791C47BFB5FC}"/>
              </a:ext>
            </a:extLst>
          </p:cNvPr>
          <p:cNvSpPr>
            <a:spLocks noGrp="1"/>
          </p:cNvSpPr>
          <p:nvPr>
            <p:ph type="subTitle" idx="1"/>
          </p:nvPr>
        </p:nvSpPr>
        <p:spPr>
          <a:xfrm>
            <a:off x="1901655" y="4189718"/>
            <a:ext cx="9675367" cy="911510"/>
          </a:xfrm>
        </p:spPr>
        <p:txBody>
          <a:bodyPr>
            <a:normAutofit fontScale="85000" lnSpcReduction="20000"/>
          </a:bodyPr>
          <a:lstStyle/>
          <a:p>
            <a:pPr algn="ctr"/>
            <a:r>
              <a:rPr lang="es-EC" b="1" dirty="0" smtClean="0">
                <a:solidFill>
                  <a:schemeClr val="tx1"/>
                </a:solidFill>
                <a:latin typeface="Tahoma" panose="020B0604030504040204" pitchFamily="34" charset="0"/>
                <a:ea typeface="Tahoma" panose="020B0604030504040204" pitchFamily="34" charset="0"/>
                <a:cs typeface="Tahoma" panose="020B0604030504040204" pitchFamily="34" charset="0"/>
              </a:rPr>
              <a:t>TEMA</a:t>
            </a:r>
            <a:r>
              <a:rPr lang="es-EC" b="1" dirty="0">
                <a:solidFill>
                  <a:schemeClr val="tx1"/>
                </a:solidFill>
                <a:latin typeface="Tahoma" panose="020B0604030504040204" pitchFamily="34" charset="0"/>
                <a:ea typeface="Tahoma" panose="020B0604030504040204" pitchFamily="34" charset="0"/>
                <a:cs typeface="Tahoma" panose="020B0604030504040204" pitchFamily="34" charset="0"/>
              </a:rPr>
              <a:t>: ANÁLISIS Y DISEÑO DE UN ARREGLO CIRCULAR DE ANTENAS CON 16 ELEMENTOS RADIANTES PARA EL SISTEMA DE ÚLTIMA GENERACIÓN DE INTELIGENCIA DE SEÑALES.</a:t>
            </a:r>
          </a:p>
        </p:txBody>
      </p:sp>
      <p:sp>
        <p:nvSpPr>
          <p:cNvPr id="13" name="CuadroTexto 12">
            <a:extLst>
              <a:ext uri="{FF2B5EF4-FFF2-40B4-BE49-F238E27FC236}">
                <a16:creationId xmlns:a16="http://schemas.microsoft.com/office/drawing/2014/main" xmlns="" id="{031D2FAD-2EFD-4211-AF1F-6ED7CA265BDB}"/>
              </a:ext>
            </a:extLst>
          </p:cNvPr>
          <p:cNvSpPr txBox="1"/>
          <p:nvPr/>
        </p:nvSpPr>
        <p:spPr>
          <a:xfrm>
            <a:off x="1710138" y="5204994"/>
            <a:ext cx="10058400" cy="830997"/>
          </a:xfrm>
          <a:prstGeom prst="rect">
            <a:avLst/>
          </a:prstGeom>
          <a:noFill/>
        </p:spPr>
        <p:txBody>
          <a:bodyPr wrap="square" rtlCol="0">
            <a:spAutoFit/>
          </a:bodyPr>
          <a:lstStyle/>
          <a:p>
            <a:pPr algn="ctr"/>
            <a:r>
              <a:rPr lang="es-EC" sz="1600" dirty="0" smtClean="0">
                <a:latin typeface="Tahoma" panose="020B0604030504040204" pitchFamily="34" charset="0"/>
                <a:ea typeface="Tahoma" panose="020B0604030504040204" pitchFamily="34" charset="0"/>
                <a:cs typeface="Tahoma" panose="020B0604030504040204" pitchFamily="34" charset="0"/>
              </a:rPr>
              <a:t>AUTOR: DIEGO ALEXANDER QUISPE CORREA</a:t>
            </a:r>
            <a:r>
              <a:rPr lang="es-EC" sz="1600" dirty="0">
                <a:latin typeface="Tahoma" panose="020B0604030504040204" pitchFamily="34" charset="0"/>
                <a:ea typeface="Tahoma" panose="020B0604030504040204" pitchFamily="34" charset="0"/>
                <a:cs typeface="Tahoma" panose="020B0604030504040204" pitchFamily="34" charset="0"/>
              </a:rPr>
              <a:t/>
            </a:r>
            <a:br>
              <a:rPr lang="es-EC" sz="1600" dirty="0">
                <a:latin typeface="Tahoma" panose="020B0604030504040204" pitchFamily="34" charset="0"/>
                <a:ea typeface="Tahoma" panose="020B0604030504040204" pitchFamily="34" charset="0"/>
                <a:cs typeface="Tahoma" panose="020B0604030504040204" pitchFamily="34" charset="0"/>
              </a:rPr>
            </a:br>
            <a:r>
              <a:rPr lang="es-EC" sz="1600" dirty="0">
                <a:latin typeface="Tahoma" panose="020B0604030504040204" pitchFamily="34" charset="0"/>
                <a:ea typeface="Tahoma" panose="020B0604030504040204" pitchFamily="34" charset="0"/>
                <a:cs typeface="Tahoma" panose="020B0604030504040204" pitchFamily="34" charset="0"/>
              </a:rPr>
              <a:t>DIRECTOR: </a:t>
            </a:r>
            <a:r>
              <a:rPr lang="es-EC" sz="1600" dirty="0" smtClean="0">
                <a:latin typeface="Tahoma" panose="020B0604030504040204" pitchFamily="34" charset="0"/>
                <a:ea typeface="Tahoma" panose="020B0604030504040204" pitchFamily="34" charset="0"/>
                <a:cs typeface="Tahoma" panose="020B0604030504040204" pitchFamily="34" charset="0"/>
              </a:rPr>
              <a:t>Ing. ALEXIS F TINOCO-S.</a:t>
            </a:r>
            <a:endParaRPr lang="es-EC" sz="1600" dirty="0">
              <a:latin typeface="Tahoma" panose="020B0604030504040204" pitchFamily="34" charset="0"/>
              <a:ea typeface="Tahoma" panose="020B0604030504040204" pitchFamily="34" charset="0"/>
              <a:cs typeface="Tahoma" panose="020B0604030504040204" pitchFamily="34" charset="0"/>
            </a:endParaRPr>
          </a:p>
          <a:p>
            <a:pPr algn="ctr"/>
            <a:r>
              <a:rPr lang="es-EC" sz="1600" dirty="0">
                <a:latin typeface="Tahoma" panose="020B0604030504040204" pitchFamily="34" charset="0"/>
                <a:ea typeface="Tahoma" panose="020B0604030504040204" pitchFamily="34" charset="0"/>
                <a:cs typeface="Tahoma" panose="020B0604030504040204" pitchFamily="34" charset="0"/>
              </a:rPr>
              <a:t>SANGOLQUÍ, </a:t>
            </a:r>
            <a:r>
              <a:rPr lang="es-EC" sz="1600" dirty="0" smtClean="0">
                <a:latin typeface="Tahoma" panose="020B0604030504040204" pitchFamily="34" charset="0"/>
                <a:ea typeface="Tahoma" panose="020B0604030504040204" pitchFamily="34" charset="0"/>
                <a:cs typeface="Tahoma" panose="020B0604030504040204" pitchFamily="34" charset="0"/>
              </a:rPr>
              <a:t>2020</a:t>
            </a:r>
            <a:endParaRPr lang="es-EC"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7372" y="522282"/>
            <a:ext cx="3599396" cy="1478570"/>
          </a:xfrm>
        </p:spPr>
        <p:txBody>
          <a:bodyPr/>
          <a:lstStyle/>
          <a:p>
            <a:r>
              <a:rPr lang="es-CO" dirty="0" smtClean="0"/>
              <a:t>Estado del arte </a:t>
            </a:r>
            <a:endParaRPr lang="es-EC" dirty="0"/>
          </a:p>
        </p:txBody>
      </p:sp>
      <p:pic>
        <p:nvPicPr>
          <p:cNvPr id="12294" name="Picture 6" descr="Antenas,Polarización y Diagramas de Radiació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000" y="2209843"/>
            <a:ext cx="3169065" cy="179121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Antenas de telecomunicacio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4718" y="4210047"/>
            <a:ext cx="3168164" cy="2089153"/>
          </a:xfrm>
          <a:prstGeom prst="rect">
            <a:avLst/>
          </a:prstGeom>
          <a:noFill/>
          <a:extLst>
            <a:ext uri="{909E8E84-426E-40DD-AFC4-6F175D3DCCD1}">
              <a14:hiddenFill xmlns:a14="http://schemas.microsoft.com/office/drawing/2010/main">
                <a:solidFill>
                  <a:srgbClr val="FFFFFF"/>
                </a:solidFill>
              </a14:hiddenFill>
            </a:ext>
          </a:extLst>
        </p:spPr>
      </p:pic>
      <p:sp>
        <p:nvSpPr>
          <p:cNvPr id="7"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800" b="1"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1048120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945713" y="183358"/>
            <a:ext cx="5375430" cy="60490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Estado del arte: dipolo de banda ancha</a:t>
            </a:r>
            <a:r>
              <a:rPr lang="es-CO" dirty="0" smtClean="0"/>
              <a:t> </a:t>
            </a:r>
            <a:endParaRPr lang="es-EC" dirty="0"/>
          </a:p>
        </p:txBody>
      </p:sp>
      <p:sp>
        <p:nvSpPr>
          <p:cNvPr id="5" name="CuadroTexto 4"/>
          <p:cNvSpPr txBox="1"/>
          <p:nvPr/>
        </p:nvSpPr>
        <p:spPr>
          <a:xfrm>
            <a:off x="1451113" y="1212574"/>
            <a:ext cx="9452396" cy="369332"/>
          </a:xfrm>
          <a:prstGeom prst="rect">
            <a:avLst/>
          </a:prstGeom>
          <a:noFill/>
        </p:spPr>
        <p:txBody>
          <a:bodyPr wrap="none" rtlCol="0">
            <a:spAutoFit/>
          </a:bodyPr>
          <a:lstStyle/>
          <a:p>
            <a:r>
              <a:rPr lang="es-CO" smtClean="0"/>
              <a:t>La estructura básica de una antena banda ancha ha sido investigada desde principios delos años 40</a:t>
            </a:r>
            <a:endParaRPr lang="es-EC" dirty="0"/>
          </a:p>
        </p:txBody>
      </p:sp>
      <p:sp>
        <p:nvSpPr>
          <p:cNvPr id="6" name="Rectángulo 5"/>
          <p:cNvSpPr/>
          <p:nvPr/>
        </p:nvSpPr>
        <p:spPr>
          <a:xfrm>
            <a:off x="1451113" y="1736180"/>
            <a:ext cx="9452396" cy="923330"/>
          </a:xfrm>
          <a:prstGeom prst="rect">
            <a:avLst/>
          </a:prstGeom>
        </p:spPr>
        <p:txBody>
          <a:bodyPr wrap="square">
            <a:spAutoFit/>
          </a:bodyPr>
          <a:lstStyle/>
          <a:p>
            <a:r>
              <a:rPr lang="es-EC" dirty="0" smtClean="0"/>
              <a:t>Son aquellas </a:t>
            </a:r>
            <a:r>
              <a:rPr lang="es-EC" dirty="0"/>
              <a:t>que mantienen alguno o algunos de sus parámetros independientes de las variaciones en frecuencia, siempre dentro de un margen, en este caso cuanto más grande mejor, que recibe el nombre de ancho de banda. </a:t>
            </a:r>
          </a:p>
        </p:txBody>
      </p:sp>
      <p:pic>
        <p:nvPicPr>
          <p:cNvPr id="7" name="Imagen 6"/>
          <p:cNvPicPr>
            <a:picLocks noChangeAspect="1"/>
          </p:cNvPicPr>
          <p:nvPr/>
        </p:nvPicPr>
        <p:blipFill>
          <a:blip r:embed="rId3"/>
          <a:stretch>
            <a:fillRect/>
          </a:stretch>
        </p:blipFill>
        <p:spPr>
          <a:xfrm>
            <a:off x="1508602" y="3009418"/>
            <a:ext cx="1971675" cy="1990725"/>
          </a:xfrm>
          <a:prstGeom prst="rect">
            <a:avLst/>
          </a:prstGeom>
        </p:spPr>
      </p:pic>
      <p:pic>
        <p:nvPicPr>
          <p:cNvPr id="8" name="Imagen 7"/>
          <p:cNvPicPr>
            <a:picLocks noChangeAspect="1"/>
          </p:cNvPicPr>
          <p:nvPr/>
        </p:nvPicPr>
        <p:blipFill>
          <a:blip r:embed="rId4"/>
          <a:stretch>
            <a:fillRect/>
          </a:stretch>
        </p:blipFill>
        <p:spPr>
          <a:xfrm>
            <a:off x="4701656" y="3000499"/>
            <a:ext cx="1932641" cy="1725572"/>
          </a:xfrm>
          <a:prstGeom prst="rect">
            <a:avLst/>
          </a:prstGeom>
        </p:spPr>
      </p:pic>
      <p:pic>
        <p:nvPicPr>
          <p:cNvPr id="9" name="Imagen 8"/>
          <p:cNvPicPr>
            <a:picLocks noChangeAspect="1"/>
          </p:cNvPicPr>
          <p:nvPr/>
        </p:nvPicPr>
        <p:blipFill>
          <a:blip r:embed="rId5"/>
          <a:stretch>
            <a:fillRect/>
          </a:stretch>
        </p:blipFill>
        <p:spPr>
          <a:xfrm>
            <a:off x="7676772" y="3110810"/>
            <a:ext cx="2905125" cy="1504950"/>
          </a:xfrm>
          <a:prstGeom prst="rect">
            <a:avLst/>
          </a:prstGeom>
        </p:spPr>
      </p:pic>
      <p:sp>
        <p:nvSpPr>
          <p:cNvPr id="10" name="CuadroTexto 9"/>
          <p:cNvSpPr txBox="1"/>
          <p:nvPr/>
        </p:nvSpPr>
        <p:spPr>
          <a:xfrm>
            <a:off x="1508602" y="5165385"/>
            <a:ext cx="2005677" cy="369332"/>
          </a:xfrm>
          <a:prstGeom prst="rect">
            <a:avLst/>
          </a:prstGeom>
          <a:noFill/>
        </p:spPr>
        <p:txBody>
          <a:bodyPr wrap="none" rtlCol="0">
            <a:spAutoFit/>
          </a:bodyPr>
          <a:lstStyle/>
          <a:p>
            <a:r>
              <a:rPr lang="es-CO" dirty="0" smtClean="0"/>
              <a:t>ANTENA BICONICA</a:t>
            </a:r>
            <a:endParaRPr lang="es-EC" dirty="0"/>
          </a:p>
        </p:txBody>
      </p:sp>
      <p:sp>
        <p:nvSpPr>
          <p:cNvPr id="12" name="CuadroTexto 11"/>
          <p:cNvSpPr txBox="1"/>
          <p:nvPr/>
        </p:nvSpPr>
        <p:spPr>
          <a:xfrm>
            <a:off x="4759873" y="5081660"/>
            <a:ext cx="1874424" cy="369332"/>
          </a:xfrm>
          <a:prstGeom prst="rect">
            <a:avLst/>
          </a:prstGeom>
          <a:noFill/>
        </p:spPr>
        <p:txBody>
          <a:bodyPr wrap="none" rtlCol="0">
            <a:spAutoFit/>
          </a:bodyPr>
          <a:lstStyle/>
          <a:p>
            <a:r>
              <a:rPr lang="es-CO" dirty="0" smtClean="0"/>
              <a:t>ANTENA BOW TIE</a:t>
            </a:r>
            <a:endParaRPr lang="es-EC" dirty="0"/>
          </a:p>
        </p:txBody>
      </p:sp>
      <p:sp>
        <p:nvSpPr>
          <p:cNvPr id="13" name="CuadroTexto 12"/>
          <p:cNvSpPr txBox="1"/>
          <p:nvPr/>
        </p:nvSpPr>
        <p:spPr>
          <a:xfrm>
            <a:off x="8108060" y="4980719"/>
            <a:ext cx="2042547" cy="369332"/>
          </a:xfrm>
          <a:prstGeom prst="rect">
            <a:avLst/>
          </a:prstGeom>
          <a:noFill/>
        </p:spPr>
        <p:txBody>
          <a:bodyPr wrap="none" rtlCol="0">
            <a:spAutoFit/>
          </a:bodyPr>
          <a:lstStyle/>
          <a:p>
            <a:r>
              <a:rPr lang="es-CO" dirty="0" smtClean="0"/>
              <a:t>ANTENA TEARDROP</a:t>
            </a:r>
            <a:endParaRPr lang="es-EC" dirty="0"/>
          </a:p>
        </p:txBody>
      </p:sp>
    </p:spTree>
    <p:extLst>
      <p:ext uri="{BB962C8B-B14F-4D97-AF65-F5344CB8AC3E}">
        <p14:creationId xmlns:p14="http://schemas.microsoft.com/office/powerpoint/2010/main" val="3470206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945713" y="183358"/>
            <a:ext cx="5375430" cy="60490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Estado del arte: dipolo de banda ancha</a:t>
            </a:r>
            <a:r>
              <a:rPr lang="es-CO" dirty="0" smtClean="0"/>
              <a:t> </a:t>
            </a:r>
            <a:endParaRPr lang="es-EC" dirty="0"/>
          </a:p>
        </p:txBody>
      </p:sp>
      <p:sp>
        <p:nvSpPr>
          <p:cNvPr id="3" name="Rectángulo 2"/>
          <p:cNvSpPr/>
          <p:nvPr/>
        </p:nvSpPr>
        <p:spPr>
          <a:xfrm>
            <a:off x="897451" y="1754439"/>
            <a:ext cx="6042994" cy="923330"/>
          </a:xfrm>
          <a:prstGeom prst="rect">
            <a:avLst/>
          </a:prstGeom>
        </p:spPr>
        <p:txBody>
          <a:bodyPr wrap="square">
            <a:spAutoFit/>
          </a:bodyPr>
          <a:lstStyle/>
          <a:p>
            <a:r>
              <a:rPr lang="es-EC" dirty="0"/>
              <a:t>Las antenas de tipo dipolo, pueden entenderse de manera general como un dipolo en sí, el cual </a:t>
            </a:r>
            <a:r>
              <a:rPr lang="es-EC" dirty="0" smtClean="0"/>
              <a:t>puede generar </a:t>
            </a:r>
            <a:r>
              <a:rPr lang="es-EC" dirty="0"/>
              <a:t>un diagrama de radiación omnidireccional. </a:t>
            </a:r>
          </a:p>
        </p:txBody>
      </p:sp>
      <p:pic>
        <p:nvPicPr>
          <p:cNvPr id="4" name="Picture 2" descr="XFdtd Tutorial video: diseño de la antena de lazo de arco — RemCom-RemCom  EM Simulation software vide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125" y="1676524"/>
            <a:ext cx="3545766" cy="2875209"/>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884529" y="2959318"/>
            <a:ext cx="6096000" cy="923330"/>
          </a:xfrm>
          <a:prstGeom prst="rect">
            <a:avLst/>
          </a:prstGeom>
        </p:spPr>
        <p:txBody>
          <a:bodyPr>
            <a:spAutoFit/>
          </a:bodyPr>
          <a:lstStyle/>
          <a:p>
            <a:r>
              <a:rPr lang="es-EC" dirty="0"/>
              <a:t>La diferencia es que las antenas </a:t>
            </a:r>
            <a:r>
              <a:rPr lang="es-EC" dirty="0" smtClean="0"/>
              <a:t>de banda ancha, </a:t>
            </a:r>
            <a:r>
              <a:rPr lang="es-EC" dirty="0"/>
              <a:t>en </a:t>
            </a:r>
            <a:r>
              <a:rPr lang="es-EC" dirty="0" smtClean="0"/>
              <a:t>lugar </a:t>
            </a:r>
            <a:r>
              <a:rPr lang="es-EC" dirty="0"/>
              <a:t>de estar formadas por dos hilos como un dipolo, cambian sus elementos radiantes por diversas formas </a:t>
            </a:r>
          </a:p>
        </p:txBody>
      </p:sp>
      <p:pic>
        <p:nvPicPr>
          <p:cNvPr id="6" name="Imagen 5"/>
          <p:cNvPicPr>
            <a:picLocks noChangeAspect="1"/>
          </p:cNvPicPr>
          <p:nvPr/>
        </p:nvPicPr>
        <p:blipFill>
          <a:blip r:embed="rId4"/>
          <a:stretch>
            <a:fillRect/>
          </a:stretch>
        </p:blipFill>
        <p:spPr>
          <a:xfrm>
            <a:off x="1535202" y="4152337"/>
            <a:ext cx="2065476" cy="1382342"/>
          </a:xfrm>
          <a:prstGeom prst="rect">
            <a:avLst/>
          </a:prstGeom>
        </p:spPr>
      </p:pic>
      <p:pic>
        <p:nvPicPr>
          <p:cNvPr id="7" name="Imagen 6"/>
          <p:cNvPicPr>
            <a:picLocks noChangeAspect="1"/>
          </p:cNvPicPr>
          <p:nvPr/>
        </p:nvPicPr>
        <p:blipFill>
          <a:blip r:embed="rId5"/>
          <a:stretch>
            <a:fillRect/>
          </a:stretch>
        </p:blipFill>
        <p:spPr>
          <a:xfrm>
            <a:off x="4705184" y="3992189"/>
            <a:ext cx="2190749" cy="2157412"/>
          </a:xfrm>
          <a:prstGeom prst="rect">
            <a:avLst/>
          </a:prstGeom>
        </p:spPr>
      </p:pic>
      <p:sp>
        <p:nvSpPr>
          <p:cNvPr id="8" name="CuadroTexto 7"/>
          <p:cNvSpPr txBox="1"/>
          <p:nvPr/>
        </p:nvSpPr>
        <p:spPr>
          <a:xfrm>
            <a:off x="884529" y="5619702"/>
            <a:ext cx="3340979" cy="369332"/>
          </a:xfrm>
          <a:prstGeom prst="rect">
            <a:avLst/>
          </a:prstGeom>
          <a:noFill/>
        </p:spPr>
        <p:txBody>
          <a:bodyPr wrap="none" rtlCol="0">
            <a:spAutoFit/>
          </a:bodyPr>
          <a:lstStyle/>
          <a:p>
            <a:r>
              <a:rPr lang="es-CO" dirty="0" smtClean="0"/>
              <a:t>ANTENA ESPIRAL DE ARQUIMIDES</a:t>
            </a:r>
            <a:endParaRPr lang="es-EC" dirty="0"/>
          </a:p>
        </p:txBody>
      </p:sp>
      <p:sp>
        <p:nvSpPr>
          <p:cNvPr id="9" name="CuadroTexto 8"/>
          <p:cNvSpPr txBox="1"/>
          <p:nvPr/>
        </p:nvSpPr>
        <p:spPr>
          <a:xfrm>
            <a:off x="4705184" y="6321610"/>
            <a:ext cx="2359941" cy="369332"/>
          </a:xfrm>
          <a:prstGeom prst="rect">
            <a:avLst/>
          </a:prstGeom>
          <a:noFill/>
        </p:spPr>
        <p:txBody>
          <a:bodyPr wrap="none" rtlCol="0">
            <a:spAutoFit/>
          </a:bodyPr>
          <a:lstStyle/>
          <a:p>
            <a:r>
              <a:rPr lang="es-CO" dirty="0" smtClean="0"/>
              <a:t>ANTENA FOURSQUARE</a:t>
            </a:r>
            <a:endParaRPr lang="es-EC" dirty="0"/>
          </a:p>
        </p:txBody>
      </p:sp>
    </p:spTree>
    <p:extLst>
      <p:ext uri="{BB962C8B-B14F-4D97-AF65-F5344CB8AC3E}">
        <p14:creationId xmlns:p14="http://schemas.microsoft.com/office/powerpoint/2010/main" val="3640026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140765" y="183358"/>
            <a:ext cx="8180378"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Estado del arte: GEOMETRIA BASE (ANTENA BOW-TIE)</a:t>
            </a:r>
            <a:endParaRPr lang="es-EC" dirty="0"/>
          </a:p>
        </p:txBody>
      </p:sp>
      <p:pic>
        <p:nvPicPr>
          <p:cNvPr id="3" name="Imagen 2"/>
          <p:cNvPicPr>
            <a:picLocks noChangeAspect="1"/>
          </p:cNvPicPr>
          <p:nvPr/>
        </p:nvPicPr>
        <p:blipFill>
          <a:blip r:embed="rId2"/>
          <a:stretch>
            <a:fillRect/>
          </a:stretch>
        </p:blipFill>
        <p:spPr>
          <a:xfrm>
            <a:off x="1170432" y="2312297"/>
            <a:ext cx="1970333" cy="2140434"/>
          </a:xfrm>
          <a:prstGeom prst="rect">
            <a:avLst/>
          </a:prstGeom>
        </p:spPr>
      </p:pic>
      <p:sp>
        <p:nvSpPr>
          <p:cNvPr id="6" name="Rectángulo 5"/>
          <p:cNvSpPr/>
          <p:nvPr/>
        </p:nvSpPr>
        <p:spPr>
          <a:xfrm>
            <a:off x="3553344" y="1653350"/>
            <a:ext cx="6158735" cy="369332"/>
          </a:xfrm>
          <a:prstGeom prst="rect">
            <a:avLst/>
          </a:prstGeom>
        </p:spPr>
        <p:txBody>
          <a:bodyPr wrap="square">
            <a:spAutoFit/>
          </a:bodyPr>
          <a:lstStyle/>
          <a:p>
            <a:r>
              <a:rPr lang="es-EC" dirty="0"/>
              <a:t>Esta antena es una versión plana de la antena </a:t>
            </a:r>
            <a:r>
              <a:rPr lang="es-EC" dirty="0" err="1" smtClean="0"/>
              <a:t>bicónica</a:t>
            </a:r>
            <a:endParaRPr lang="es-EC" dirty="0"/>
          </a:p>
        </p:txBody>
      </p:sp>
      <p:sp>
        <p:nvSpPr>
          <p:cNvPr id="7" name="Rectángulo 6"/>
          <p:cNvSpPr/>
          <p:nvPr/>
        </p:nvSpPr>
        <p:spPr>
          <a:xfrm>
            <a:off x="3584711" y="2071986"/>
            <a:ext cx="6096000" cy="646331"/>
          </a:xfrm>
          <a:prstGeom prst="rect">
            <a:avLst/>
          </a:prstGeom>
        </p:spPr>
        <p:txBody>
          <a:bodyPr>
            <a:spAutoFit/>
          </a:bodyPr>
          <a:lstStyle/>
          <a:p>
            <a:r>
              <a:rPr lang="es-EC" dirty="0"/>
              <a:t>Las ventajas que ofrece con respecto a su predecesora son su bajo perfil, su ligereza y su bajo coste</a:t>
            </a:r>
          </a:p>
        </p:txBody>
      </p:sp>
      <p:sp>
        <p:nvSpPr>
          <p:cNvPr id="8" name="Rectángulo 7"/>
          <p:cNvSpPr/>
          <p:nvPr/>
        </p:nvSpPr>
        <p:spPr>
          <a:xfrm>
            <a:off x="3584711" y="2803051"/>
            <a:ext cx="6096000" cy="646331"/>
          </a:xfrm>
          <a:prstGeom prst="rect">
            <a:avLst/>
          </a:prstGeom>
        </p:spPr>
        <p:txBody>
          <a:bodyPr>
            <a:spAutoFit/>
          </a:bodyPr>
          <a:lstStyle/>
          <a:p>
            <a:r>
              <a:rPr lang="es-EC" dirty="0" smtClean="0"/>
              <a:t>Su </a:t>
            </a:r>
            <a:r>
              <a:rPr lang="es-EC" dirty="0"/>
              <a:t>impedancia de entrada es algo más sensible a la frecuencia de trabajo.</a:t>
            </a:r>
          </a:p>
        </p:txBody>
      </p:sp>
      <p:sp>
        <p:nvSpPr>
          <p:cNvPr id="9" name="Rectángulo 8"/>
          <p:cNvSpPr/>
          <p:nvPr/>
        </p:nvSpPr>
        <p:spPr>
          <a:xfrm>
            <a:off x="3616079" y="3534116"/>
            <a:ext cx="6096000" cy="923330"/>
          </a:xfrm>
          <a:prstGeom prst="rect">
            <a:avLst/>
          </a:prstGeom>
        </p:spPr>
        <p:txBody>
          <a:bodyPr>
            <a:spAutoFit/>
          </a:bodyPr>
          <a:lstStyle/>
          <a:p>
            <a:r>
              <a:rPr lang="es-EC" dirty="0"/>
              <a:t>Dicha antena ofrece un diagrama de radiación omnidireccional (como el de un dipolo) con su haz principal en el plano perpendicular al plano de la antena. </a:t>
            </a:r>
          </a:p>
        </p:txBody>
      </p:sp>
      <p:sp>
        <p:nvSpPr>
          <p:cNvPr id="10" name="Rectángulo 9"/>
          <p:cNvSpPr/>
          <p:nvPr/>
        </p:nvSpPr>
        <p:spPr>
          <a:xfrm>
            <a:off x="3616079" y="4542180"/>
            <a:ext cx="6096000" cy="646331"/>
          </a:xfrm>
          <a:prstGeom prst="rect">
            <a:avLst/>
          </a:prstGeom>
        </p:spPr>
        <p:txBody>
          <a:bodyPr>
            <a:spAutoFit/>
          </a:bodyPr>
          <a:lstStyle/>
          <a:p>
            <a:r>
              <a:rPr lang="es-EC" dirty="0"/>
              <a:t>H</a:t>
            </a:r>
            <a:r>
              <a:rPr lang="es-EC" dirty="0" smtClean="0"/>
              <a:t>a </a:t>
            </a:r>
            <a:r>
              <a:rPr lang="es-EC" dirty="0"/>
              <a:t>sido usada en </a:t>
            </a:r>
            <a:r>
              <a:rPr lang="es-EC" dirty="0" err="1"/>
              <a:t>arrays</a:t>
            </a:r>
            <a:r>
              <a:rPr lang="es-EC" dirty="0"/>
              <a:t> planos para pruebas en vuelos de aeronaves y para la evaluación de un sistema radiómetro UHF.</a:t>
            </a:r>
          </a:p>
        </p:txBody>
      </p:sp>
    </p:spTree>
    <p:extLst>
      <p:ext uri="{BB962C8B-B14F-4D97-AF65-F5344CB8AC3E}">
        <p14:creationId xmlns:p14="http://schemas.microsoft.com/office/powerpoint/2010/main" val="1866228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7372" y="522282"/>
            <a:ext cx="3599396" cy="1478570"/>
          </a:xfrm>
        </p:spPr>
        <p:txBody>
          <a:bodyPr>
            <a:normAutofit fontScale="90000"/>
          </a:bodyPr>
          <a:lstStyle/>
          <a:p>
            <a:r>
              <a:rPr lang="es-CO" dirty="0" smtClean="0"/>
              <a:t>DISEÑO DE LA GEOMETRIA INICIAL</a:t>
            </a:r>
            <a:endParaRPr lang="es-EC" dirty="0"/>
          </a:p>
        </p:txBody>
      </p:sp>
      <p:pic>
        <p:nvPicPr>
          <p:cNvPr id="6" name="Imagen 5"/>
          <p:cNvPicPr/>
          <p:nvPr/>
        </p:nvPicPr>
        <p:blipFill>
          <a:blip r:embed="rId3">
            <a:extLst>
              <a:ext uri="{28A0092B-C50C-407E-A947-70E740481C1C}">
                <a14:useLocalDpi xmlns:a14="http://schemas.microsoft.com/office/drawing/2010/main" val="0"/>
              </a:ext>
            </a:extLst>
          </a:blip>
          <a:stretch>
            <a:fillRect/>
          </a:stretch>
        </p:blipFill>
        <p:spPr>
          <a:xfrm>
            <a:off x="1237372" y="2319807"/>
            <a:ext cx="3599396" cy="2590124"/>
          </a:xfrm>
          <a:prstGeom prst="rect">
            <a:avLst/>
          </a:prstGeom>
        </p:spPr>
      </p:pic>
      <p:sp>
        <p:nvSpPr>
          <p:cNvPr id="7"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1374869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301408" y="1634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DE LA GEOMETRIA INICIAL</a:t>
            </a:r>
            <a:endParaRPr lang="es-EC" dirty="0"/>
          </a:p>
        </p:txBody>
      </p:sp>
      <p:sp>
        <p:nvSpPr>
          <p:cNvPr id="3" name="CuadroTexto 2"/>
          <p:cNvSpPr txBox="1"/>
          <p:nvPr/>
        </p:nvSpPr>
        <p:spPr>
          <a:xfrm>
            <a:off x="1510748" y="2305877"/>
            <a:ext cx="7156174" cy="646331"/>
          </a:xfrm>
          <a:prstGeom prst="rect">
            <a:avLst/>
          </a:prstGeom>
          <a:noFill/>
        </p:spPr>
        <p:txBody>
          <a:bodyPr wrap="square" rtlCol="0">
            <a:spAutoFit/>
          </a:bodyPr>
          <a:lstStyle/>
          <a:p>
            <a:r>
              <a:rPr lang="es-CO" dirty="0" smtClean="0"/>
              <a:t>Se busca optimizar el diseño base para llegar a un ancho de banda que cubra las bandas de frecuencia de UHF y VHF (300MHz – 3GHz)</a:t>
            </a:r>
            <a:endParaRPr lang="es-EC" dirty="0"/>
          </a:p>
        </p:txBody>
      </p:sp>
      <p:sp>
        <p:nvSpPr>
          <p:cNvPr id="4" name="CuadroTexto 3"/>
          <p:cNvSpPr txBox="1"/>
          <p:nvPr/>
        </p:nvSpPr>
        <p:spPr>
          <a:xfrm>
            <a:off x="1510748" y="3240157"/>
            <a:ext cx="3348737" cy="369332"/>
          </a:xfrm>
          <a:prstGeom prst="rect">
            <a:avLst/>
          </a:prstGeom>
          <a:noFill/>
        </p:spPr>
        <p:txBody>
          <a:bodyPr wrap="none" rtlCol="0">
            <a:spAutoFit/>
          </a:bodyPr>
          <a:lstStyle/>
          <a:p>
            <a:r>
              <a:rPr lang="es-CO" dirty="0" smtClean="0"/>
              <a:t>Se utiliza el software ANSYS HFSS</a:t>
            </a:r>
            <a:endParaRPr lang="es-EC" dirty="0"/>
          </a:p>
        </p:txBody>
      </p:sp>
      <p:pic>
        <p:nvPicPr>
          <p:cNvPr id="5" name="Imagen 4" descr="Resultado de imagen para ansys hfss"/>
          <p:cNvPicPr/>
          <p:nvPr/>
        </p:nvPicPr>
        <p:blipFill>
          <a:blip r:embed="rId2">
            <a:extLst>
              <a:ext uri="{28A0092B-C50C-407E-A947-70E740481C1C}">
                <a14:useLocalDpi xmlns:a14="http://schemas.microsoft.com/office/drawing/2010/main" val="0"/>
              </a:ext>
            </a:extLst>
          </a:blip>
          <a:srcRect/>
          <a:stretch>
            <a:fillRect/>
          </a:stretch>
        </p:blipFill>
        <p:spPr bwMode="auto">
          <a:xfrm>
            <a:off x="5692776" y="3810468"/>
            <a:ext cx="4484894" cy="1675932"/>
          </a:xfrm>
          <a:prstGeom prst="rect">
            <a:avLst/>
          </a:prstGeom>
          <a:noFill/>
          <a:ln>
            <a:noFill/>
          </a:ln>
        </p:spPr>
      </p:pic>
    </p:spTree>
    <p:extLst>
      <p:ext uri="{BB962C8B-B14F-4D97-AF65-F5344CB8AC3E}">
        <p14:creationId xmlns:p14="http://schemas.microsoft.com/office/powerpoint/2010/main" val="2827037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347580" y="1814719"/>
            <a:ext cx="3562351" cy="3353628"/>
          </a:xfrm>
          <a:prstGeom prst="rect">
            <a:avLst/>
          </a:prstGeom>
        </p:spPr>
      </p:pic>
      <p:sp>
        <p:nvSpPr>
          <p:cNvPr id="3" name="Título 1"/>
          <p:cNvSpPr txBox="1">
            <a:spLocks/>
          </p:cNvSpPr>
          <p:nvPr/>
        </p:nvSpPr>
        <p:spPr>
          <a:xfrm>
            <a:off x="6301408" y="1634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DE LA GEOMETRIA INICIAL</a:t>
            </a:r>
            <a:endParaRPr lang="es-EC" dirty="0"/>
          </a:p>
        </p:txBody>
      </p:sp>
      <p:graphicFrame>
        <p:nvGraphicFramePr>
          <p:cNvPr id="4" name="Tabla 3"/>
          <p:cNvGraphicFramePr>
            <a:graphicFrameLocks noGrp="1"/>
          </p:cNvGraphicFramePr>
          <p:nvPr>
            <p:extLst>
              <p:ext uri="{D42A27DB-BD31-4B8C-83A1-F6EECF244321}">
                <p14:modId xmlns:p14="http://schemas.microsoft.com/office/powerpoint/2010/main" val="212621643"/>
              </p:ext>
            </p:extLst>
          </p:nvPr>
        </p:nvGraphicFramePr>
        <p:xfrm>
          <a:off x="5254171" y="1406759"/>
          <a:ext cx="5778264" cy="4169548"/>
        </p:xfrm>
        <a:graphic>
          <a:graphicData uri="http://schemas.openxmlformats.org/drawingml/2006/table">
            <a:tbl>
              <a:tblPr firstRow="1" firstCol="1" bandRow="1">
                <a:tableStyleId>{5C22544A-7EE6-4342-B048-85BDC9FD1C3A}</a:tableStyleId>
              </a:tblPr>
              <a:tblGrid>
                <a:gridCol w="3653354">
                  <a:extLst>
                    <a:ext uri="{9D8B030D-6E8A-4147-A177-3AD203B41FA5}">
                      <a16:colId xmlns:a16="http://schemas.microsoft.com/office/drawing/2014/main" xmlns="" val="20000"/>
                    </a:ext>
                  </a:extLst>
                </a:gridCol>
                <a:gridCol w="2124910">
                  <a:extLst>
                    <a:ext uri="{9D8B030D-6E8A-4147-A177-3AD203B41FA5}">
                      <a16:colId xmlns:a16="http://schemas.microsoft.com/office/drawing/2014/main" xmlns="" val="20001"/>
                    </a:ext>
                  </a:extLst>
                </a:gridCol>
              </a:tblGrid>
              <a:tr h="987494">
                <a:tc>
                  <a:txBody>
                    <a:bodyPr/>
                    <a:lstStyle/>
                    <a:p>
                      <a:pPr indent="457200" algn="just">
                        <a:lnSpc>
                          <a:spcPct val="200000"/>
                        </a:lnSpc>
                        <a:spcBef>
                          <a:spcPts val="600"/>
                        </a:spcBef>
                        <a:spcAft>
                          <a:spcPts val="0"/>
                        </a:spcAft>
                      </a:pPr>
                      <a:r>
                        <a:rPr lang="es-EC" sz="1800" dirty="0">
                          <a:effectLst/>
                        </a:rPr>
                        <a:t>Parámetro</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indent="457200" algn="ctr">
                        <a:lnSpc>
                          <a:spcPct val="200000"/>
                        </a:lnSpc>
                        <a:spcBef>
                          <a:spcPts val="600"/>
                        </a:spcBef>
                        <a:spcAft>
                          <a:spcPts val="0"/>
                        </a:spcAft>
                      </a:pPr>
                      <a:r>
                        <a:rPr lang="es-EC" sz="1800" dirty="0">
                          <a:effectLst/>
                        </a:rPr>
                        <a:t>Valor</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0"/>
                  </a:ext>
                </a:extLst>
              </a:tr>
              <a:tr h="987494">
                <a:tc>
                  <a:txBody>
                    <a:bodyPr/>
                    <a:lstStyle/>
                    <a:p>
                      <a:pPr indent="457200" algn="just">
                        <a:lnSpc>
                          <a:spcPct val="200000"/>
                        </a:lnSpc>
                        <a:spcBef>
                          <a:spcPts val="600"/>
                        </a:spcBef>
                        <a:spcAft>
                          <a:spcPts val="0"/>
                        </a:spcAft>
                      </a:pPr>
                      <a:r>
                        <a:rPr lang="es-EC" sz="1800" dirty="0">
                          <a:effectLst/>
                        </a:rPr>
                        <a:t>Apertura del Dipolo (Plano YZ)</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indent="457200" algn="just">
                        <a:lnSpc>
                          <a:spcPct val="200000"/>
                        </a:lnSpc>
                        <a:spcBef>
                          <a:spcPts val="600"/>
                        </a:spcBef>
                        <a:spcAft>
                          <a:spcPts val="0"/>
                        </a:spcAft>
                      </a:pPr>
                      <a:r>
                        <a:rPr lang="es-EC" sz="1800" dirty="0">
                          <a:effectLst/>
                        </a:rPr>
                        <a:t>30º</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987494">
                <a:tc>
                  <a:txBody>
                    <a:bodyPr/>
                    <a:lstStyle/>
                    <a:p>
                      <a:pPr indent="457200" algn="just">
                        <a:lnSpc>
                          <a:spcPct val="200000"/>
                        </a:lnSpc>
                        <a:spcBef>
                          <a:spcPts val="600"/>
                        </a:spcBef>
                        <a:spcAft>
                          <a:spcPts val="0"/>
                        </a:spcAft>
                      </a:pPr>
                      <a:r>
                        <a:rPr lang="es-EC" sz="1800" dirty="0">
                          <a:effectLst/>
                        </a:rPr>
                        <a:t>Angulo de apertura del elemento radiante (Plano XY)</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indent="457200" algn="just">
                        <a:lnSpc>
                          <a:spcPct val="200000"/>
                        </a:lnSpc>
                        <a:spcBef>
                          <a:spcPts val="600"/>
                        </a:spcBef>
                        <a:spcAft>
                          <a:spcPts val="0"/>
                        </a:spcAft>
                      </a:pPr>
                      <a:r>
                        <a:rPr lang="es-EC" sz="1800">
                          <a:effectLst/>
                        </a:rPr>
                        <a:t>38,845º</a:t>
                      </a:r>
                      <a:endParaRPr lang="es-EC" sz="18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2"/>
                  </a:ext>
                </a:extLst>
              </a:tr>
              <a:tr h="987494">
                <a:tc>
                  <a:txBody>
                    <a:bodyPr/>
                    <a:lstStyle/>
                    <a:p>
                      <a:pPr indent="457200" algn="just">
                        <a:lnSpc>
                          <a:spcPct val="200000"/>
                        </a:lnSpc>
                        <a:spcBef>
                          <a:spcPts val="600"/>
                        </a:spcBef>
                        <a:spcAft>
                          <a:spcPts val="0"/>
                        </a:spcAft>
                      </a:pPr>
                      <a:r>
                        <a:rPr lang="es-EC" sz="1800" dirty="0">
                          <a:effectLst/>
                        </a:rPr>
                        <a:t>Radio</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tc>
                  <a:txBody>
                    <a:bodyPr/>
                    <a:lstStyle/>
                    <a:p>
                      <a:pPr indent="457200" algn="just">
                        <a:lnSpc>
                          <a:spcPct val="200000"/>
                        </a:lnSpc>
                        <a:spcBef>
                          <a:spcPts val="600"/>
                        </a:spcBef>
                        <a:spcAft>
                          <a:spcPts val="0"/>
                        </a:spcAft>
                      </a:pPr>
                      <a:r>
                        <a:rPr lang="es-EC" sz="1800" dirty="0">
                          <a:effectLst/>
                        </a:rPr>
                        <a:t>300 mm</a:t>
                      </a:r>
                      <a:endParaRPr lang="es-EC" sz="18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210142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p:nvPr/>
        </p:nvPicPr>
        <p:blipFill rotWithShape="1">
          <a:blip r:embed="rId3"/>
          <a:srcRect r="22365"/>
          <a:stretch/>
        </p:blipFill>
        <p:spPr>
          <a:xfrm>
            <a:off x="1356851" y="1849438"/>
            <a:ext cx="4454013" cy="3754949"/>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1719450753"/>
              </p:ext>
            </p:extLst>
          </p:nvPr>
        </p:nvGraphicFramePr>
        <p:xfrm>
          <a:off x="6301408" y="2002970"/>
          <a:ext cx="5146811" cy="3861016"/>
        </p:xfrm>
        <a:graphic>
          <a:graphicData uri="http://schemas.openxmlformats.org/drawingml/2006/table">
            <a:tbl>
              <a:tblPr firstRow="1" firstCol="1" bandRow="1">
                <a:tableStyleId>{5C22544A-7EE6-4342-B048-85BDC9FD1C3A}</a:tableStyleId>
              </a:tblPr>
              <a:tblGrid>
                <a:gridCol w="1715405">
                  <a:extLst>
                    <a:ext uri="{9D8B030D-6E8A-4147-A177-3AD203B41FA5}">
                      <a16:colId xmlns:a16="http://schemas.microsoft.com/office/drawing/2014/main" xmlns="" val="20000"/>
                    </a:ext>
                  </a:extLst>
                </a:gridCol>
                <a:gridCol w="1715405">
                  <a:extLst>
                    <a:ext uri="{9D8B030D-6E8A-4147-A177-3AD203B41FA5}">
                      <a16:colId xmlns:a16="http://schemas.microsoft.com/office/drawing/2014/main" xmlns="" val="20001"/>
                    </a:ext>
                  </a:extLst>
                </a:gridCol>
                <a:gridCol w="1716001">
                  <a:extLst>
                    <a:ext uri="{9D8B030D-6E8A-4147-A177-3AD203B41FA5}">
                      <a16:colId xmlns:a16="http://schemas.microsoft.com/office/drawing/2014/main" xmlns="" val="20002"/>
                    </a:ext>
                  </a:extLst>
                </a:gridCol>
              </a:tblGrid>
              <a:tr h="327402">
                <a:tc>
                  <a:txBody>
                    <a:bodyPr/>
                    <a:lstStyle/>
                    <a:p>
                      <a:pPr indent="457200" algn="just">
                        <a:lnSpc>
                          <a:spcPct val="150000"/>
                        </a:lnSpc>
                        <a:spcBef>
                          <a:spcPts val="400"/>
                        </a:spcBef>
                        <a:spcAft>
                          <a:spcPts val="400"/>
                        </a:spcAft>
                      </a:pPr>
                      <a:r>
                        <a:rPr lang="es-EC" sz="1000" dirty="0">
                          <a:effectLst/>
                        </a:rPr>
                        <a:t>Nombre</a:t>
                      </a:r>
                      <a:endParaRPr lang="es-EC"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Valor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Unidad</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extLst>
                  <a:ext uri="{0D108BD9-81ED-4DB2-BD59-A6C34878D82A}">
                    <a16:rowId xmlns:a16="http://schemas.microsoft.com/office/drawing/2014/main" xmlns="" val="10000"/>
                  </a:ext>
                </a:extLst>
              </a:tr>
              <a:tr h="327402">
                <a:tc gridSpan="3">
                  <a:txBody>
                    <a:bodyPr/>
                    <a:lstStyle/>
                    <a:p>
                      <a:pPr indent="457200" algn="just">
                        <a:lnSpc>
                          <a:spcPct val="150000"/>
                        </a:lnSpc>
                        <a:spcBef>
                          <a:spcPts val="400"/>
                        </a:spcBef>
                        <a:spcAft>
                          <a:spcPts val="400"/>
                        </a:spcAft>
                      </a:pPr>
                      <a:r>
                        <a:rPr lang="es-EC" sz="1000">
                          <a:effectLst/>
                        </a:rPr>
                        <a:t>Substrato</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1"/>
                  </a:ext>
                </a:extLst>
              </a:tr>
              <a:tr h="327402">
                <a:tc>
                  <a:txBody>
                    <a:bodyPr/>
                    <a:lstStyle/>
                    <a:p>
                      <a:pPr indent="457200" algn="just">
                        <a:lnSpc>
                          <a:spcPct val="150000"/>
                        </a:lnSpc>
                        <a:spcBef>
                          <a:spcPts val="400"/>
                        </a:spcBef>
                        <a:spcAft>
                          <a:spcPts val="400"/>
                        </a:spcAft>
                      </a:pPr>
                      <a:r>
                        <a:rPr lang="es-EC" sz="1000">
                          <a:effectLst/>
                        </a:rPr>
                        <a:t>Radio del Substrato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320</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mm</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extLst>
                  <a:ext uri="{0D108BD9-81ED-4DB2-BD59-A6C34878D82A}">
                    <a16:rowId xmlns:a16="http://schemas.microsoft.com/office/drawing/2014/main" xmlns="" val="10002"/>
                  </a:ext>
                </a:extLst>
              </a:tr>
              <a:tr h="327402">
                <a:tc>
                  <a:txBody>
                    <a:bodyPr/>
                    <a:lstStyle/>
                    <a:p>
                      <a:pPr indent="457200" algn="just">
                        <a:lnSpc>
                          <a:spcPct val="150000"/>
                        </a:lnSpc>
                        <a:spcBef>
                          <a:spcPts val="400"/>
                        </a:spcBef>
                        <a:spcAft>
                          <a:spcPts val="400"/>
                        </a:spcAft>
                      </a:pPr>
                      <a:r>
                        <a:rPr lang="es-EC" sz="1000">
                          <a:effectLst/>
                        </a:rPr>
                        <a:t>Altura del Substrato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1.4</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mm</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extLst>
                  <a:ext uri="{0D108BD9-81ED-4DB2-BD59-A6C34878D82A}">
                    <a16:rowId xmlns:a16="http://schemas.microsoft.com/office/drawing/2014/main" xmlns="" val="10003"/>
                  </a:ext>
                </a:extLst>
              </a:tr>
              <a:tr h="327402">
                <a:tc gridSpan="3">
                  <a:txBody>
                    <a:bodyPr/>
                    <a:lstStyle/>
                    <a:p>
                      <a:pPr indent="457200" algn="just">
                        <a:lnSpc>
                          <a:spcPct val="150000"/>
                        </a:lnSpc>
                        <a:spcBef>
                          <a:spcPts val="400"/>
                        </a:spcBef>
                        <a:spcAft>
                          <a:spcPts val="400"/>
                        </a:spcAft>
                      </a:pPr>
                      <a:r>
                        <a:rPr lang="es-EC" sz="1000">
                          <a:effectLst/>
                        </a:rPr>
                        <a:t>Dipolo</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4"/>
                  </a:ext>
                </a:extLst>
              </a:tr>
              <a:tr h="327402">
                <a:tc>
                  <a:txBody>
                    <a:bodyPr/>
                    <a:lstStyle/>
                    <a:p>
                      <a:pPr indent="457200" algn="just">
                        <a:lnSpc>
                          <a:spcPct val="150000"/>
                        </a:lnSpc>
                        <a:spcBef>
                          <a:spcPts val="400"/>
                        </a:spcBef>
                        <a:spcAft>
                          <a:spcPts val="400"/>
                        </a:spcAft>
                      </a:pPr>
                      <a:r>
                        <a:rPr lang="es-EC" sz="1000">
                          <a:effectLst/>
                        </a:rPr>
                        <a:t>Radio del dipolo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300</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mm</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extLst>
                  <a:ext uri="{0D108BD9-81ED-4DB2-BD59-A6C34878D82A}">
                    <a16:rowId xmlns:a16="http://schemas.microsoft.com/office/drawing/2014/main" xmlns="" val="10005"/>
                  </a:ext>
                </a:extLst>
              </a:tr>
              <a:tr h="327402">
                <a:tc gridSpan="3">
                  <a:txBody>
                    <a:bodyPr/>
                    <a:lstStyle/>
                    <a:p>
                      <a:pPr indent="457200" algn="just">
                        <a:lnSpc>
                          <a:spcPct val="150000"/>
                        </a:lnSpc>
                        <a:spcBef>
                          <a:spcPts val="400"/>
                        </a:spcBef>
                        <a:spcAft>
                          <a:spcPts val="400"/>
                        </a:spcAft>
                      </a:pPr>
                      <a:r>
                        <a:rPr lang="es-EC" sz="1000">
                          <a:effectLst/>
                        </a:rPr>
                        <a:t>Ángulos de apertura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xmlns="" val="10006"/>
                  </a:ext>
                </a:extLst>
              </a:tr>
              <a:tr h="654803">
                <a:tc>
                  <a:txBody>
                    <a:bodyPr/>
                    <a:lstStyle/>
                    <a:p>
                      <a:pPr indent="457200" algn="just">
                        <a:lnSpc>
                          <a:spcPct val="150000"/>
                        </a:lnSpc>
                        <a:spcBef>
                          <a:spcPts val="400"/>
                        </a:spcBef>
                        <a:spcAft>
                          <a:spcPts val="400"/>
                        </a:spcAft>
                      </a:pPr>
                      <a:r>
                        <a:rPr lang="es-EC" sz="1000">
                          <a:effectLst/>
                        </a:rPr>
                        <a:t>Angulo en el plano YZ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50</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Grados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extLst>
                  <a:ext uri="{0D108BD9-81ED-4DB2-BD59-A6C34878D82A}">
                    <a16:rowId xmlns:a16="http://schemas.microsoft.com/office/drawing/2014/main" xmlns="" val="10007"/>
                  </a:ext>
                </a:extLst>
              </a:tr>
              <a:tr h="654803">
                <a:tc>
                  <a:txBody>
                    <a:bodyPr/>
                    <a:lstStyle/>
                    <a:p>
                      <a:pPr indent="457200" algn="just">
                        <a:lnSpc>
                          <a:spcPct val="150000"/>
                        </a:lnSpc>
                        <a:spcBef>
                          <a:spcPts val="400"/>
                        </a:spcBef>
                        <a:spcAft>
                          <a:spcPts val="400"/>
                        </a:spcAft>
                      </a:pPr>
                      <a:r>
                        <a:rPr lang="es-EC" sz="1000">
                          <a:effectLst/>
                        </a:rPr>
                        <a:t>Angulo en el plano XY </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a:effectLst/>
                        </a:rPr>
                        <a:t>40</a:t>
                      </a:r>
                      <a:endParaRPr lang="es-EC" sz="11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tc>
                  <a:txBody>
                    <a:bodyPr/>
                    <a:lstStyle/>
                    <a:p>
                      <a:pPr indent="457200" algn="just">
                        <a:lnSpc>
                          <a:spcPct val="150000"/>
                        </a:lnSpc>
                        <a:spcBef>
                          <a:spcPts val="400"/>
                        </a:spcBef>
                        <a:spcAft>
                          <a:spcPts val="400"/>
                        </a:spcAft>
                      </a:pPr>
                      <a:r>
                        <a:rPr lang="es-EC" sz="1000" dirty="0">
                          <a:effectLst/>
                        </a:rPr>
                        <a:t>Grados </a:t>
                      </a:r>
                      <a:endParaRPr lang="es-EC" sz="11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4395" marR="64395" marT="0" marB="0"/>
                </a:tc>
                <a:extLst>
                  <a:ext uri="{0D108BD9-81ED-4DB2-BD59-A6C34878D82A}">
                    <a16:rowId xmlns:a16="http://schemas.microsoft.com/office/drawing/2014/main" xmlns="" val="10008"/>
                  </a:ext>
                </a:extLst>
              </a:tr>
            </a:tbl>
          </a:graphicData>
        </a:graphic>
      </p:graphicFrame>
      <p:sp>
        <p:nvSpPr>
          <p:cNvPr id="5" name="Título 1"/>
          <p:cNvSpPr txBox="1">
            <a:spLocks/>
          </p:cNvSpPr>
          <p:nvPr/>
        </p:nvSpPr>
        <p:spPr>
          <a:xfrm>
            <a:off x="6453808" y="3158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DE LA GEOMETRIA INICIAL</a:t>
            </a:r>
            <a:endParaRPr lang="es-EC" dirty="0"/>
          </a:p>
        </p:txBody>
      </p:sp>
    </p:spTree>
    <p:extLst>
      <p:ext uri="{BB962C8B-B14F-4D97-AF65-F5344CB8AC3E}">
        <p14:creationId xmlns:p14="http://schemas.microsoft.com/office/powerpoint/2010/main" val="346883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1087456" y="920788"/>
            <a:ext cx="5366352" cy="4972050"/>
          </a:xfrm>
          <a:prstGeom prst="rect">
            <a:avLst/>
          </a:prstGeom>
        </p:spPr>
      </p:pic>
      <p:pic>
        <p:nvPicPr>
          <p:cNvPr id="3" name="Imagen 2"/>
          <p:cNvPicPr>
            <a:picLocks noChangeAspect="1"/>
          </p:cNvPicPr>
          <p:nvPr/>
        </p:nvPicPr>
        <p:blipFill>
          <a:blip r:embed="rId4"/>
          <a:stretch>
            <a:fillRect/>
          </a:stretch>
        </p:blipFill>
        <p:spPr>
          <a:xfrm>
            <a:off x="6453808" y="920788"/>
            <a:ext cx="4791075" cy="4972050"/>
          </a:xfrm>
          <a:prstGeom prst="rect">
            <a:avLst/>
          </a:prstGeom>
        </p:spPr>
      </p:pic>
      <p:sp>
        <p:nvSpPr>
          <p:cNvPr id="4" name="Título 1"/>
          <p:cNvSpPr txBox="1">
            <a:spLocks/>
          </p:cNvSpPr>
          <p:nvPr/>
        </p:nvSpPr>
        <p:spPr>
          <a:xfrm>
            <a:off x="6453808" y="3158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DE LA GEOMETRIA INICIAL</a:t>
            </a:r>
            <a:endParaRPr lang="es-EC" dirty="0"/>
          </a:p>
        </p:txBody>
      </p:sp>
      <p:cxnSp>
        <p:nvCxnSpPr>
          <p:cNvPr id="7" name="Conector recto 6"/>
          <p:cNvCxnSpPr/>
          <p:nvPr/>
        </p:nvCxnSpPr>
        <p:spPr>
          <a:xfrm>
            <a:off x="3606800" y="3530600"/>
            <a:ext cx="1714500" cy="2006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ector recto 8"/>
          <p:cNvCxnSpPr/>
          <p:nvPr/>
        </p:nvCxnSpPr>
        <p:spPr>
          <a:xfrm flipV="1">
            <a:off x="3606800" y="1447800"/>
            <a:ext cx="1714500" cy="2095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V="1">
            <a:off x="3606800" y="1701800"/>
            <a:ext cx="2095500" cy="184150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Conector recto 13"/>
          <p:cNvCxnSpPr/>
          <p:nvPr/>
        </p:nvCxnSpPr>
        <p:spPr>
          <a:xfrm>
            <a:off x="3606800" y="3530600"/>
            <a:ext cx="1917700" cy="1651000"/>
          </a:xfrm>
          <a:prstGeom prst="line">
            <a:avLst/>
          </a:prstGeom>
        </p:spPr>
        <p:style>
          <a:lnRef idx="1">
            <a:schemeClr val="accent3"/>
          </a:lnRef>
          <a:fillRef idx="0">
            <a:schemeClr val="accent3"/>
          </a:fillRef>
          <a:effectRef idx="0">
            <a:schemeClr val="accent3"/>
          </a:effectRef>
          <a:fontRef idx="minor">
            <a:schemeClr val="tx1"/>
          </a:fontRef>
        </p:style>
      </p:cxnSp>
      <p:sp>
        <p:nvSpPr>
          <p:cNvPr id="15" name="CuadroTexto 14"/>
          <p:cNvSpPr txBox="1"/>
          <p:nvPr/>
        </p:nvSpPr>
        <p:spPr>
          <a:xfrm>
            <a:off x="4654550" y="1201579"/>
            <a:ext cx="1665841" cy="246221"/>
          </a:xfrm>
          <a:prstGeom prst="rect">
            <a:avLst/>
          </a:prstGeom>
          <a:noFill/>
        </p:spPr>
        <p:txBody>
          <a:bodyPr wrap="none" rtlCol="0">
            <a:spAutoFit/>
          </a:bodyPr>
          <a:lstStyle/>
          <a:p>
            <a:r>
              <a:rPr lang="es-CO" sz="1000" dirty="0" smtClean="0"/>
              <a:t>ANCHO DE HAZ NULO 100°</a:t>
            </a:r>
            <a:endParaRPr lang="es-EC" sz="1000" dirty="0"/>
          </a:p>
        </p:txBody>
      </p:sp>
      <p:sp>
        <p:nvSpPr>
          <p:cNvPr id="16" name="CuadroTexto 15"/>
          <p:cNvSpPr txBox="1"/>
          <p:nvPr/>
        </p:nvSpPr>
        <p:spPr>
          <a:xfrm>
            <a:off x="5393857" y="1728591"/>
            <a:ext cx="1381229" cy="400110"/>
          </a:xfrm>
          <a:prstGeom prst="rect">
            <a:avLst/>
          </a:prstGeom>
          <a:noFill/>
        </p:spPr>
        <p:txBody>
          <a:bodyPr wrap="square" rtlCol="0">
            <a:spAutoFit/>
          </a:bodyPr>
          <a:lstStyle/>
          <a:p>
            <a:r>
              <a:rPr lang="es-CO" sz="1000" dirty="0" smtClean="0"/>
              <a:t>ANCHO DE HAZ DE MEDIA POTENCIA  80°</a:t>
            </a:r>
            <a:endParaRPr lang="es-EC" sz="1000" dirty="0"/>
          </a:p>
        </p:txBody>
      </p:sp>
    </p:spTree>
    <p:extLst>
      <p:ext uri="{BB962C8B-B14F-4D97-AF65-F5344CB8AC3E}">
        <p14:creationId xmlns:p14="http://schemas.microsoft.com/office/powerpoint/2010/main" val="1020860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txBox="1">
            <a:spLocks/>
          </p:cNvSpPr>
          <p:nvPr/>
        </p:nvSpPr>
        <p:spPr>
          <a:xfrm>
            <a:off x="6453808" y="3158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DE LA GEOMETRIA INICIAL</a:t>
            </a:r>
            <a:endParaRPr lang="es-EC" dirty="0"/>
          </a:p>
        </p:txBody>
      </p:sp>
      <p:pic>
        <p:nvPicPr>
          <p:cNvPr id="4" name="Imagen 3"/>
          <p:cNvPicPr>
            <a:picLocks noChangeAspect="1"/>
          </p:cNvPicPr>
          <p:nvPr/>
        </p:nvPicPr>
        <p:blipFill>
          <a:blip r:embed="rId3"/>
          <a:stretch>
            <a:fillRect/>
          </a:stretch>
        </p:blipFill>
        <p:spPr>
          <a:xfrm>
            <a:off x="1900237" y="1285875"/>
            <a:ext cx="8048625" cy="4972050"/>
          </a:xfrm>
          <a:prstGeom prst="rect">
            <a:avLst/>
          </a:prstGeom>
        </p:spPr>
      </p:pic>
    </p:spTree>
    <p:extLst>
      <p:ext uri="{BB962C8B-B14F-4D97-AF65-F5344CB8AC3E}">
        <p14:creationId xmlns:p14="http://schemas.microsoft.com/office/powerpoint/2010/main" val="2202509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222" y="638396"/>
            <a:ext cx="3410709" cy="1478570"/>
          </a:xfrm>
        </p:spPr>
        <p:txBody>
          <a:bodyPr/>
          <a:lstStyle/>
          <a:p>
            <a:r>
              <a:rPr lang="es-CO" dirty="0" smtClean="0"/>
              <a:t>Contenido </a:t>
            </a:r>
            <a:endParaRPr lang="es-EC" dirty="0"/>
          </a:p>
        </p:txBody>
      </p:sp>
      <p:sp>
        <p:nvSpPr>
          <p:cNvPr id="3" name="Marcador de contenido 2"/>
          <p:cNvSpPr>
            <a:spLocks noGrp="1"/>
          </p:cNvSpPr>
          <p:nvPr>
            <p:ph idx="1"/>
          </p:nvPr>
        </p:nvSpPr>
        <p:spPr>
          <a:xfrm>
            <a:off x="6187652" y="1027102"/>
            <a:ext cx="4861821" cy="5106421"/>
          </a:xfrm>
        </p:spPr>
        <p:txBody>
          <a:bodyPr>
            <a:normAutofit fontScale="92500" lnSpcReduction="20000"/>
          </a:bodyPr>
          <a:lstStyle/>
          <a:p>
            <a:r>
              <a:rPr lang="es-CO" sz="2900" dirty="0" smtClean="0"/>
              <a:t>Introducción </a:t>
            </a:r>
          </a:p>
          <a:p>
            <a:r>
              <a:rPr lang="es-CO" sz="2900" dirty="0" smtClean="0"/>
              <a:t>Justificación </a:t>
            </a:r>
          </a:p>
          <a:p>
            <a:r>
              <a:rPr lang="es-CO" sz="2900" dirty="0" smtClean="0"/>
              <a:t>Objetivos</a:t>
            </a:r>
          </a:p>
          <a:p>
            <a:r>
              <a:rPr lang="es-CO" sz="2900" dirty="0" smtClean="0"/>
              <a:t>Estado del Arte</a:t>
            </a:r>
          </a:p>
          <a:p>
            <a:r>
              <a:rPr lang="es-CO" sz="2900" dirty="0"/>
              <a:t>Diseño y optimización </a:t>
            </a:r>
            <a:r>
              <a:rPr lang="es-CO" sz="2900" dirty="0" smtClean="0"/>
              <a:t> </a:t>
            </a:r>
          </a:p>
          <a:p>
            <a:r>
              <a:rPr lang="es-CO" sz="2900" dirty="0" smtClean="0"/>
              <a:t>Resultados </a:t>
            </a:r>
          </a:p>
          <a:p>
            <a:r>
              <a:rPr lang="es-CO" sz="2900" dirty="0" smtClean="0"/>
              <a:t>Conclusiones </a:t>
            </a:r>
          </a:p>
          <a:p>
            <a:r>
              <a:rPr lang="es-CO" sz="2900" dirty="0" smtClean="0"/>
              <a:t>Recomendaciones </a:t>
            </a:r>
          </a:p>
          <a:p>
            <a:r>
              <a:rPr lang="es-CO" sz="2900" dirty="0" smtClean="0"/>
              <a:t>Trabajos Futuros</a:t>
            </a:r>
          </a:p>
          <a:p>
            <a:endParaRPr lang="es-CO" dirty="0" smtClean="0"/>
          </a:p>
          <a:p>
            <a:endParaRPr lang="es-CO" dirty="0" smtClean="0"/>
          </a:p>
          <a:p>
            <a:endParaRPr lang="es-EC" dirty="0"/>
          </a:p>
        </p:txBody>
      </p:sp>
      <p:pic>
        <p:nvPicPr>
          <p:cNvPr id="5" name="Imagen 4"/>
          <p:cNvPicPr>
            <a:picLocks noChangeAspect="1"/>
          </p:cNvPicPr>
          <p:nvPr/>
        </p:nvPicPr>
        <p:blipFill>
          <a:blip r:embed="rId2"/>
          <a:stretch>
            <a:fillRect/>
          </a:stretch>
        </p:blipFill>
        <p:spPr>
          <a:xfrm>
            <a:off x="1499222" y="1694108"/>
            <a:ext cx="2902988" cy="3772411"/>
          </a:xfrm>
          <a:prstGeom prst="rect">
            <a:avLst/>
          </a:prstGeom>
        </p:spPr>
      </p:pic>
    </p:spTree>
    <p:extLst>
      <p:ext uri="{BB962C8B-B14F-4D97-AF65-F5344CB8AC3E}">
        <p14:creationId xmlns:p14="http://schemas.microsoft.com/office/powerpoint/2010/main" val="153113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072808" y="3666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CAZADOR DE IMPEDNACIAS </a:t>
            </a:r>
            <a:endParaRPr lang="es-EC" dirty="0"/>
          </a:p>
        </p:txBody>
      </p:sp>
      <p:sp>
        <p:nvSpPr>
          <p:cNvPr id="5" name="Rectángulo 4"/>
          <p:cNvSpPr/>
          <p:nvPr/>
        </p:nvSpPr>
        <p:spPr>
          <a:xfrm>
            <a:off x="1536700" y="1358037"/>
            <a:ext cx="9512300" cy="646331"/>
          </a:xfrm>
          <a:prstGeom prst="rect">
            <a:avLst/>
          </a:prstGeom>
        </p:spPr>
        <p:txBody>
          <a:bodyPr wrap="square">
            <a:spAutoFit/>
          </a:bodyPr>
          <a:lstStyle/>
          <a:p>
            <a:r>
              <a:rPr lang="es-EC" dirty="0" smtClean="0"/>
              <a:t>Un cazador o transformador de impedancia tiene como propósito, transformar o adaptar la impedancia de entrada, a la impedancia de salida del transformador, que es la antena.</a:t>
            </a:r>
          </a:p>
        </p:txBody>
      </p:sp>
      <mc:AlternateContent xmlns:mc="http://schemas.openxmlformats.org/markup-compatibility/2006" xmlns:a14="http://schemas.microsoft.com/office/drawing/2010/main">
        <mc:Choice Requires="a14">
          <p:sp>
            <p:nvSpPr>
              <p:cNvPr id="6" name="Rectángulo 5"/>
              <p:cNvSpPr/>
              <p:nvPr/>
            </p:nvSpPr>
            <p:spPr>
              <a:xfrm>
                <a:off x="1536700" y="2223223"/>
                <a:ext cx="8559800" cy="923330"/>
              </a:xfrm>
              <a:prstGeom prst="rect">
                <a:avLst/>
              </a:prstGeom>
            </p:spPr>
            <p:txBody>
              <a:bodyPr wrap="square">
                <a:spAutoFit/>
              </a:bodyPr>
              <a:lstStyle/>
              <a:p>
                <a:r>
                  <a:rPr lang="es-EC" dirty="0" smtClean="0"/>
                  <a:t>Para la adaptación de la antena se contempla el diseño de un cazador de impedancias de tipo </a:t>
                </a:r>
                <a:r>
                  <a:rPr lang="es-EC" dirty="0" err="1" smtClean="0"/>
                  <a:t>chebyshev</a:t>
                </a:r>
                <a:r>
                  <a:rPr lang="es-EC" dirty="0" smtClean="0"/>
                  <a:t> de orden 4 y </a:t>
                </a:r>
                <a:r>
                  <a:rPr lang="es-EC" dirty="0"/>
                  <a:t>un se consideró un coeficiente de reflexión </a:t>
                </a:r>
                <a14:m>
                  <m:oMath xmlns:m="http://schemas.openxmlformats.org/officeDocument/2006/math">
                    <m:sSub>
                      <m:sSubPr>
                        <m:ctrlPr>
                          <a:rPr lang="es-EC" i="1" dirty="0" err="1" smtClean="0">
                            <a:latin typeface="Cambria Math" panose="02040503050406030204" pitchFamily="18" charset="0"/>
                          </a:rPr>
                        </m:ctrlPr>
                      </m:sSubPr>
                      <m:e>
                        <m:r>
                          <m:rPr>
                            <m:sty m:val="p"/>
                          </m:rPr>
                          <a:rPr lang="es-EC" i="0" dirty="0" smtClean="0">
                            <a:latin typeface="Cambria Math" panose="02040503050406030204" pitchFamily="18" charset="0"/>
                          </a:rPr>
                          <m:t>Γ</m:t>
                        </m:r>
                      </m:e>
                      <m:sub>
                        <m:r>
                          <a:rPr lang="es-EC" i="1" dirty="0" err="1">
                            <a:latin typeface="Cambria Math" panose="02040503050406030204" pitchFamily="18" charset="0"/>
                          </a:rPr>
                          <m:t>𝑚</m:t>
                        </m:r>
                      </m:sub>
                    </m:sSub>
                    <m:r>
                      <a:rPr lang="es-EC" i="1" dirty="0">
                        <a:latin typeface="Cambria Math" panose="02040503050406030204" pitchFamily="18" charset="0"/>
                      </a:rPr>
                      <m:t>=−30</m:t>
                    </m:r>
                    <m:r>
                      <a:rPr lang="es-EC" i="1" dirty="0">
                        <a:latin typeface="Cambria Math" panose="02040503050406030204" pitchFamily="18" charset="0"/>
                      </a:rPr>
                      <m:t>𝑑𝐵</m:t>
                    </m:r>
                  </m:oMath>
                </a14:m>
                <a:r>
                  <a:rPr lang="es-EC" dirty="0" smtClean="0"/>
                  <a:t>, es decir una ondulación de 0,03.</a:t>
                </a:r>
                <a:endParaRPr lang="es-EC" dirty="0"/>
              </a:p>
            </p:txBody>
          </p:sp>
        </mc:Choice>
        <mc:Fallback xmlns="">
          <p:sp>
            <p:nvSpPr>
              <p:cNvPr id="6" name="Rectángulo 5"/>
              <p:cNvSpPr>
                <a:spLocks noRot="1" noChangeAspect="1" noMove="1" noResize="1" noEditPoints="1" noAdjustHandles="1" noChangeArrowheads="1" noChangeShapeType="1" noTextEdit="1"/>
              </p:cNvSpPr>
              <p:nvPr/>
            </p:nvSpPr>
            <p:spPr>
              <a:xfrm>
                <a:off x="1536700" y="2223223"/>
                <a:ext cx="8559800" cy="923330"/>
              </a:xfrm>
              <a:prstGeom prst="rect">
                <a:avLst/>
              </a:prstGeom>
              <a:blipFill rotWithShape="0">
                <a:blip r:embed="rId4"/>
                <a:stretch>
                  <a:fillRect l="-570" t="-3974" r="-641" b="-993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536700" y="3381464"/>
                <a:ext cx="8915400" cy="646331"/>
              </a:xfrm>
              <a:prstGeom prst="rect">
                <a:avLst/>
              </a:prstGeom>
            </p:spPr>
            <p:txBody>
              <a:bodyPr wrap="square">
                <a:spAutoFit/>
              </a:bodyPr>
              <a:lstStyle/>
              <a:p>
                <a:r>
                  <a:rPr lang="es-EC" dirty="0" smtClean="0"/>
                  <a:t>Las impedancias para transformar son </a:t>
                </a:r>
                <a14:m>
                  <m:oMath xmlns:m="http://schemas.openxmlformats.org/officeDocument/2006/math">
                    <m:sSub>
                      <m:sSubPr>
                        <m:ctrlPr>
                          <a:rPr lang="es-EC" i="1" dirty="0" smtClean="0">
                            <a:latin typeface="Cambria Math" panose="02040503050406030204" pitchFamily="18" charset="0"/>
                          </a:rPr>
                        </m:ctrlPr>
                      </m:sSubPr>
                      <m:e>
                        <m:r>
                          <a:rPr lang="es-EC" i="1" dirty="0" smtClean="0">
                            <a:latin typeface="Cambria Math" panose="02040503050406030204" pitchFamily="18" charset="0"/>
                          </a:rPr>
                          <m:t>𝑍</m:t>
                        </m:r>
                      </m:e>
                      <m:sub>
                        <m:r>
                          <a:rPr lang="es-EC" i="1" dirty="0" smtClean="0">
                            <a:latin typeface="Cambria Math" panose="02040503050406030204" pitchFamily="18" charset="0"/>
                          </a:rPr>
                          <m:t>𝐿</m:t>
                        </m:r>
                      </m:sub>
                    </m:sSub>
                    <m:r>
                      <a:rPr lang="es-EC" i="1" dirty="0" smtClean="0">
                        <a:latin typeface="Cambria Math" panose="02040503050406030204" pitchFamily="18" charset="0"/>
                      </a:rPr>
                      <m:t>=188</m:t>
                    </m:r>
                    <m:r>
                      <m:rPr>
                        <m:sty m:val="p"/>
                      </m:rPr>
                      <a:rPr lang="es-EC" i="0" dirty="0">
                        <a:latin typeface="Cambria Math" panose="02040503050406030204" pitchFamily="18" charset="0"/>
                      </a:rPr>
                      <m:t>Ω</m:t>
                    </m:r>
                    <m:r>
                      <a:rPr lang="es-EC" i="1" dirty="0">
                        <a:latin typeface="Cambria Math" panose="02040503050406030204" pitchFamily="18" charset="0"/>
                      </a:rPr>
                      <m:t> </m:t>
                    </m:r>
                    <m:r>
                      <a:rPr lang="es-EC" i="1" dirty="0">
                        <a:latin typeface="Cambria Math" panose="02040503050406030204" pitchFamily="18" charset="0"/>
                      </a:rPr>
                      <m:t>𝑌</m:t>
                    </m:r>
                    <m:r>
                      <a:rPr lang="es-EC" i="1" dirty="0">
                        <a:latin typeface="Cambria Math" panose="02040503050406030204" pitchFamily="18" charset="0"/>
                      </a:rPr>
                      <m:t> </m:t>
                    </m:r>
                    <m:sSub>
                      <m:sSubPr>
                        <m:ctrlPr>
                          <a:rPr lang="es-EC" i="1" dirty="0">
                            <a:latin typeface="Cambria Math" panose="02040503050406030204" pitchFamily="18" charset="0"/>
                          </a:rPr>
                        </m:ctrlPr>
                      </m:sSubPr>
                      <m:e>
                        <m:r>
                          <a:rPr lang="es-EC" i="1" dirty="0">
                            <a:latin typeface="Cambria Math" panose="02040503050406030204" pitchFamily="18" charset="0"/>
                          </a:rPr>
                          <m:t>𝑍</m:t>
                        </m:r>
                      </m:e>
                      <m:sub>
                        <m:r>
                          <a:rPr lang="es-EC" i="1" dirty="0">
                            <a:latin typeface="Cambria Math" panose="02040503050406030204" pitchFamily="18" charset="0"/>
                          </a:rPr>
                          <m:t>0</m:t>
                        </m:r>
                      </m:sub>
                    </m:sSub>
                    <m:r>
                      <a:rPr lang="es-EC" i="1" dirty="0">
                        <a:latin typeface="Cambria Math" panose="02040503050406030204" pitchFamily="18" charset="0"/>
                      </a:rPr>
                      <m:t>=50</m:t>
                    </m:r>
                    <m:r>
                      <m:rPr>
                        <m:sty m:val="p"/>
                      </m:rPr>
                      <a:rPr lang="es-EC" i="0" dirty="0">
                        <a:latin typeface="Cambria Math" panose="02040503050406030204" pitchFamily="18" charset="0"/>
                      </a:rPr>
                      <m:t>Ω</m:t>
                    </m:r>
                    <m:r>
                      <a:rPr lang="es-EC" i="1" dirty="0">
                        <a:latin typeface="Cambria Math" panose="02040503050406030204" pitchFamily="18" charset="0"/>
                      </a:rPr>
                      <m:t>, </m:t>
                    </m:r>
                  </m:oMath>
                </a14:m>
                <a:r>
                  <a:rPr lang="es-EC" dirty="0"/>
                  <a:t>de la antena y el generador respectivamente.</a:t>
                </a:r>
              </a:p>
            </p:txBody>
          </p:sp>
        </mc:Choice>
        <mc:Fallback xmlns="">
          <p:sp>
            <p:nvSpPr>
              <p:cNvPr id="10" name="Rectángulo 9"/>
              <p:cNvSpPr>
                <a:spLocks noRot="1" noChangeAspect="1" noMove="1" noResize="1" noEditPoints="1" noAdjustHandles="1" noChangeArrowheads="1" noChangeShapeType="1" noTextEdit="1"/>
              </p:cNvSpPr>
              <p:nvPr/>
            </p:nvSpPr>
            <p:spPr>
              <a:xfrm>
                <a:off x="1536700" y="3381464"/>
                <a:ext cx="8915400" cy="646331"/>
              </a:xfrm>
              <a:prstGeom prst="rect">
                <a:avLst/>
              </a:prstGeom>
              <a:blipFill rotWithShape="0">
                <a:blip r:embed="rId5"/>
                <a:stretch>
                  <a:fillRect l="-547" t="-5660" b="-14151"/>
                </a:stretch>
              </a:blipFill>
            </p:spPr>
            <p:txBody>
              <a:bodyPr/>
              <a:lstStyle/>
              <a:p>
                <a:r>
                  <a:rPr lang="es-EC">
                    <a:noFill/>
                  </a:rPr>
                  <a:t> </a:t>
                </a:r>
              </a:p>
            </p:txBody>
          </p:sp>
        </mc:Fallback>
      </mc:AlternateContent>
      <p:graphicFrame>
        <p:nvGraphicFramePr>
          <p:cNvPr id="11" name="Objeto 10"/>
          <p:cNvGraphicFramePr>
            <a:graphicFrameLocks noChangeAspect="1"/>
          </p:cNvGraphicFramePr>
          <p:nvPr>
            <p:extLst>
              <p:ext uri="{D42A27DB-BD31-4B8C-83A1-F6EECF244321}">
                <p14:modId xmlns:p14="http://schemas.microsoft.com/office/powerpoint/2010/main" val="1003532202"/>
              </p:ext>
            </p:extLst>
          </p:nvPr>
        </p:nvGraphicFramePr>
        <p:xfrm>
          <a:off x="5530850" y="2790825"/>
          <a:ext cx="114300" cy="177800"/>
        </p:xfrm>
        <a:graphic>
          <a:graphicData uri="http://schemas.openxmlformats.org/presentationml/2006/ole">
            <mc:AlternateContent xmlns:mc="http://schemas.openxmlformats.org/markup-compatibility/2006">
              <mc:Choice xmlns:v="urn:schemas-microsoft-com:vml" Requires="v">
                <p:oleObj spid="_x0000_s20495" name="Equation" r:id="rId6" imgW="114120" imgH="177480" progId="Equation.DSMT4">
                  <p:embed/>
                </p:oleObj>
              </mc:Choice>
              <mc:Fallback>
                <p:oleObj name="Equation" r:id="rId6" imgW="114120" imgH="177480" progId="Equation.DSMT4">
                  <p:embed/>
                  <p:pic>
                    <p:nvPicPr>
                      <p:cNvPr id="0" name=""/>
                      <p:cNvPicPr/>
                      <p:nvPr/>
                    </p:nvPicPr>
                    <p:blipFill>
                      <a:blip r:embed="rId7"/>
                      <a:stretch>
                        <a:fillRect/>
                      </a:stretch>
                    </p:blipFill>
                    <p:spPr>
                      <a:xfrm>
                        <a:off x="5530850" y="2790825"/>
                        <a:ext cx="114300" cy="177800"/>
                      </a:xfrm>
                      <a:prstGeom prst="rect">
                        <a:avLst/>
                      </a:prstGeom>
                    </p:spPr>
                  </p:pic>
                </p:oleObj>
              </mc:Fallback>
            </mc:AlternateContent>
          </a:graphicData>
        </a:graphic>
      </p:graphicFrame>
      <p:pic>
        <p:nvPicPr>
          <p:cNvPr id="12" name="Imagen 11"/>
          <p:cNvPicPr/>
          <p:nvPr/>
        </p:nvPicPr>
        <p:blipFill rotWithShape="1">
          <a:blip r:embed="rId8">
            <a:extLst>
              <a:ext uri="{28A0092B-C50C-407E-A947-70E740481C1C}">
                <a14:useLocalDpi xmlns:a14="http://schemas.microsoft.com/office/drawing/2010/main" val="0"/>
              </a:ext>
            </a:extLst>
          </a:blip>
          <a:srcRect l="2925" t="3406" r="4017" b="10309"/>
          <a:stretch/>
        </p:blipFill>
        <p:spPr bwMode="auto">
          <a:xfrm>
            <a:off x="1912937" y="4262706"/>
            <a:ext cx="8183563" cy="15147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87492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a:extLst>
              <a:ext uri="{28A0092B-C50C-407E-A947-70E740481C1C}">
                <a14:useLocalDpi xmlns:a14="http://schemas.microsoft.com/office/drawing/2010/main" val="0"/>
              </a:ext>
            </a:extLst>
          </a:blip>
          <a:srcRect l="24794" r="39698"/>
          <a:stretch/>
        </p:blipFill>
        <p:spPr bwMode="auto">
          <a:xfrm rot="16200000">
            <a:off x="6850222" y="1579719"/>
            <a:ext cx="2197100" cy="6378260"/>
          </a:xfrm>
          <a:prstGeom prst="rect">
            <a:avLst/>
          </a:prstGeom>
          <a:ln>
            <a:noFill/>
          </a:ln>
          <a:extLst>
            <a:ext uri="{53640926-AAD7-44D8-BBD7-CCE9431645EC}">
              <a14:shadowObscured xmlns:a14="http://schemas.microsoft.com/office/drawing/2010/main"/>
            </a:ext>
          </a:extLst>
        </p:spPr>
      </p:pic>
      <p:graphicFrame>
        <p:nvGraphicFramePr>
          <p:cNvPr id="3" name="Tabla 2"/>
          <p:cNvGraphicFramePr>
            <a:graphicFrameLocks noGrp="1"/>
          </p:cNvGraphicFramePr>
          <p:nvPr>
            <p:extLst>
              <p:ext uri="{D42A27DB-BD31-4B8C-83A1-F6EECF244321}">
                <p14:modId xmlns:p14="http://schemas.microsoft.com/office/powerpoint/2010/main" val="849709057"/>
              </p:ext>
            </p:extLst>
          </p:nvPr>
        </p:nvGraphicFramePr>
        <p:xfrm>
          <a:off x="1224623" y="606488"/>
          <a:ext cx="9595776" cy="2780680"/>
        </p:xfrm>
        <a:graphic>
          <a:graphicData uri="http://schemas.openxmlformats.org/drawingml/2006/table">
            <a:tbl>
              <a:tblPr firstRow="1" firstCol="1" bandRow="1">
                <a:tableStyleId>{5C22544A-7EE6-4342-B048-85BDC9FD1C3A}</a:tableStyleId>
              </a:tblPr>
              <a:tblGrid>
                <a:gridCol w="1023836">
                  <a:extLst>
                    <a:ext uri="{9D8B030D-6E8A-4147-A177-3AD203B41FA5}">
                      <a16:colId xmlns:a16="http://schemas.microsoft.com/office/drawing/2014/main" xmlns="" val="20000"/>
                    </a:ext>
                  </a:extLst>
                </a:gridCol>
                <a:gridCol w="1586825">
                  <a:extLst>
                    <a:ext uri="{9D8B030D-6E8A-4147-A177-3AD203B41FA5}">
                      <a16:colId xmlns:a16="http://schemas.microsoft.com/office/drawing/2014/main" xmlns="" val="20001"/>
                    </a:ext>
                  </a:extLst>
                </a:gridCol>
                <a:gridCol w="1261383">
                  <a:extLst>
                    <a:ext uri="{9D8B030D-6E8A-4147-A177-3AD203B41FA5}">
                      <a16:colId xmlns:a16="http://schemas.microsoft.com/office/drawing/2014/main" xmlns="" val="20002"/>
                    </a:ext>
                  </a:extLst>
                </a:gridCol>
                <a:gridCol w="1178240">
                  <a:extLst>
                    <a:ext uri="{9D8B030D-6E8A-4147-A177-3AD203B41FA5}">
                      <a16:colId xmlns:a16="http://schemas.microsoft.com/office/drawing/2014/main" xmlns="" val="20003"/>
                    </a:ext>
                  </a:extLst>
                </a:gridCol>
                <a:gridCol w="1515560">
                  <a:extLst>
                    <a:ext uri="{9D8B030D-6E8A-4147-A177-3AD203B41FA5}">
                      <a16:colId xmlns:a16="http://schemas.microsoft.com/office/drawing/2014/main" xmlns="" val="20004"/>
                    </a:ext>
                  </a:extLst>
                </a:gridCol>
                <a:gridCol w="1515560">
                  <a:extLst>
                    <a:ext uri="{9D8B030D-6E8A-4147-A177-3AD203B41FA5}">
                      <a16:colId xmlns:a16="http://schemas.microsoft.com/office/drawing/2014/main" xmlns="" val="20005"/>
                    </a:ext>
                  </a:extLst>
                </a:gridCol>
                <a:gridCol w="1514372">
                  <a:extLst>
                    <a:ext uri="{9D8B030D-6E8A-4147-A177-3AD203B41FA5}">
                      <a16:colId xmlns:a16="http://schemas.microsoft.com/office/drawing/2014/main" xmlns="" val="20006"/>
                    </a:ext>
                  </a:extLst>
                </a:gridCol>
              </a:tblGrid>
              <a:tr h="893998">
                <a:tc>
                  <a:txBody>
                    <a:bodyPr/>
                    <a:lstStyle/>
                    <a:p>
                      <a:pPr indent="457200" algn="just">
                        <a:lnSpc>
                          <a:spcPct val="200000"/>
                        </a:lnSpc>
                        <a:spcBef>
                          <a:spcPts val="600"/>
                        </a:spcBef>
                        <a:spcAft>
                          <a:spcPts val="0"/>
                        </a:spcAft>
                      </a:pPr>
                      <a:r>
                        <a:rPr lang="es-EC" sz="1500" dirty="0">
                          <a:effectLst/>
                        </a:rPr>
                        <a:t> </a:t>
                      </a:r>
                      <a:endParaRPr lang="es-EC" sz="15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Z/2 </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dirty="0">
                          <a:effectLst/>
                        </a:rPr>
                        <a:t>h [mm]</a:t>
                      </a:r>
                      <a:endParaRPr lang="es-EC" sz="15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 [mm]</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L [mm]</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W [mm]</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a:t>
                      </a:r>
                      <a:r>
                        <a:rPr lang="es-EC" sz="1500" baseline="-25000">
                          <a:effectLst/>
                        </a:rPr>
                        <a:t> r,eff</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extLst>
                  <a:ext uri="{0D108BD9-81ED-4DB2-BD59-A6C34878D82A}">
                    <a16:rowId xmlns:a16="http://schemas.microsoft.com/office/drawing/2014/main" xmlns="" val="10000"/>
                  </a:ext>
                </a:extLst>
              </a:tr>
              <a:tr h="466570">
                <a:tc>
                  <a:txBody>
                    <a:bodyPr/>
                    <a:lstStyle/>
                    <a:p>
                      <a:pPr indent="457200" algn="ctr">
                        <a:lnSpc>
                          <a:spcPct val="200000"/>
                        </a:lnSpc>
                        <a:spcBef>
                          <a:spcPts val="600"/>
                        </a:spcBef>
                        <a:spcAft>
                          <a:spcPts val="0"/>
                        </a:spcAft>
                      </a:pPr>
                      <a:r>
                        <a:rPr lang="es-EC" sz="1500">
                          <a:effectLst/>
                        </a:rPr>
                        <a:t>Z1</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28,95558</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0,7</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0,036</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10,5385</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dirty="0">
                          <a:effectLst/>
                        </a:rPr>
                        <a:t>3,04919</a:t>
                      </a:r>
                      <a:endParaRPr lang="es-EC" sz="15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3,4596</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extLst>
                  <a:ext uri="{0D108BD9-81ED-4DB2-BD59-A6C34878D82A}">
                    <a16:rowId xmlns:a16="http://schemas.microsoft.com/office/drawing/2014/main" xmlns="" val="10001"/>
                  </a:ext>
                </a:extLst>
              </a:tr>
              <a:tr h="466570">
                <a:tc>
                  <a:txBody>
                    <a:bodyPr/>
                    <a:lstStyle/>
                    <a:p>
                      <a:pPr indent="457200" algn="ctr">
                        <a:lnSpc>
                          <a:spcPct val="200000"/>
                        </a:lnSpc>
                        <a:spcBef>
                          <a:spcPts val="600"/>
                        </a:spcBef>
                        <a:spcAft>
                          <a:spcPts val="0"/>
                        </a:spcAft>
                      </a:pPr>
                      <a:r>
                        <a:rPr lang="es-EC" sz="1500">
                          <a:effectLst/>
                        </a:rPr>
                        <a:t>Z2</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39,69804</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0,7</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0,036</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10,7798</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1,9388</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3,3064</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extLst>
                  <a:ext uri="{0D108BD9-81ED-4DB2-BD59-A6C34878D82A}">
                    <a16:rowId xmlns:a16="http://schemas.microsoft.com/office/drawing/2014/main" xmlns="" val="10002"/>
                  </a:ext>
                </a:extLst>
              </a:tr>
              <a:tr h="466570">
                <a:tc>
                  <a:txBody>
                    <a:bodyPr/>
                    <a:lstStyle/>
                    <a:p>
                      <a:pPr indent="457200" algn="ctr">
                        <a:lnSpc>
                          <a:spcPct val="200000"/>
                        </a:lnSpc>
                        <a:spcBef>
                          <a:spcPts val="600"/>
                        </a:spcBef>
                        <a:spcAft>
                          <a:spcPts val="0"/>
                        </a:spcAft>
                      </a:pPr>
                      <a:r>
                        <a:rPr lang="es-EC" sz="1500">
                          <a:effectLst/>
                        </a:rPr>
                        <a:t>Z3</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59,2044</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0,7</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0,036</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11,1296</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0,98952</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3,1018</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extLst>
                  <a:ext uri="{0D108BD9-81ED-4DB2-BD59-A6C34878D82A}">
                    <a16:rowId xmlns:a16="http://schemas.microsoft.com/office/drawing/2014/main" xmlns="" val="10003"/>
                  </a:ext>
                </a:extLst>
              </a:tr>
              <a:tr h="466570">
                <a:tc>
                  <a:txBody>
                    <a:bodyPr/>
                    <a:lstStyle/>
                    <a:p>
                      <a:pPr indent="457200" algn="ctr">
                        <a:lnSpc>
                          <a:spcPct val="200000"/>
                        </a:lnSpc>
                        <a:spcBef>
                          <a:spcPts val="600"/>
                        </a:spcBef>
                        <a:spcAft>
                          <a:spcPts val="0"/>
                        </a:spcAft>
                      </a:pPr>
                      <a:r>
                        <a:rPr lang="es-EC" sz="1500">
                          <a:effectLst/>
                        </a:rPr>
                        <a:t>Z4</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81,1497</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0,7</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0,036</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11,4349</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a:effectLst/>
                        </a:rPr>
                        <a:t>0,50447</a:t>
                      </a:r>
                      <a:endParaRPr lang="es-EC" sz="150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tc>
                  <a:txBody>
                    <a:bodyPr/>
                    <a:lstStyle/>
                    <a:p>
                      <a:pPr indent="457200" algn="ctr">
                        <a:lnSpc>
                          <a:spcPct val="200000"/>
                        </a:lnSpc>
                        <a:spcBef>
                          <a:spcPts val="600"/>
                        </a:spcBef>
                        <a:spcAft>
                          <a:spcPts val="0"/>
                        </a:spcAft>
                      </a:pPr>
                      <a:r>
                        <a:rPr lang="es-EC" sz="1500" dirty="0">
                          <a:effectLst/>
                        </a:rPr>
                        <a:t>2,9384</a:t>
                      </a:r>
                      <a:endParaRPr lang="es-EC" sz="150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endParaRPr>
                    </a:p>
                  </a:txBody>
                  <a:tcPr marL="60370" marR="60370" marT="0" marB="0"/>
                </a:tc>
                <a:extLst>
                  <a:ext uri="{0D108BD9-81ED-4DB2-BD59-A6C34878D82A}">
                    <a16:rowId xmlns:a16="http://schemas.microsoft.com/office/drawing/2014/main" xmlns="" val="10004"/>
                  </a:ext>
                </a:extLst>
              </a:tr>
            </a:tbl>
          </a:graphicData>
        </a:graphic>
      </p:graphicFrame>
      <p:sp>
        <p:nvSpPr>
          <p:cNvPr id="4" name="Título 1"/>
          <p:cNvSpPr txBox="1">
            <a:spLocks/>
          </p:cNvSpPr>
          <p:nvPr/>
        </p:nvSpPr>
        <p:spPr>
          <a:xfrm>
            <a:off x="6022511" y="1580"/>
            <a:ext cx="526773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CAZADOR DE IMPEDNACIAS </a:t>
            </a:r>
            <a:endParaRPr lang="es-EC" dirty="0"/>
          </a:p>
        </p:txBody>
      </p:sp>
      <p:pic>
        <p:nvPicPr>
          <p:cNvPr id="5" name="Imagen 4"/>
          <p:cNvPicPr/>
          <p:nvPr/>
        </p:nvPicPr>
        <p:blipFill>
          <a:blip r:embed="rId4">
            <a:extLst>
              <a:ext uri="{28A0092B-C50C-407E-A947-70E740481C1C}">
                <a14:useLocalDpi xmlns:a14="http://schemas.microsoft.com/office/drawing/2010/main" val="0"/>
              </a:ext>
            </a:extLst>
          </a:blip>
          <a:srcRect/>
          <a:stretch>
            <a:fillRect/>
          </a:stretch>
        </p:blipFill>
        <p:spPr bwMode="auto">
          <a:xfrm>
            <a:off x="752792" y="3730940"/>
            <a:ext cx="3625215" cy="2075815"/>
          </a:xfrm>
          <a:prstGeom prst="rect">
            <a:avLst/>
          </a:prstGeom>
          <a:noFill/>
          <a:ln>
            <a:noFill/>
          </a:ln>
        </p:spPr>
      </p:pic>
    </p:spTree>
    <p:extLst>
      <p:ext uri="{BB962C8B-B14F-4D97-AF65-F5344CB8AC3E}">
        <p14:creationId xmlns:p14="http://schemas.microsoft.com/office/powerpoint/2010/main" val="2933742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6300" y="2013902"/>
            <a:ext cx="6692900" cy="2308324"/>
          </a:xfrm>
          <a:prstGeom prst="rect">
            <a:avLst/>
          </a:prstGeom>
        </p:spPr>
        <p:txBody>
          <a:bodyPr wrap="square">
            <a:spAutoFit/>
          </a:bodyPr>
          <a:lstStyle/>
          <a:p>
            <a:r>
              <a:rPr lang="es-EC" dirty="0"/>
              <a:t>La función de un </a:t>
            </a:r>
            <a:r>
              <a:rPr lang="es-EC" dirty="0" err="1"/>
              <a:t>balun</a:t>
            </a:r>
            <a:r>
              <a:rPr lang="es-EC" dirty="0"/>
              <a:t> es el acople entre alimentaciones desbalanceadas como un conector coaxial y alimentaciones balanceadas como, para este proyecto, es una antena dipolo. </a:t>
            </a:r>
            <a:endParaRPr lang="es-EC" dirty="0" smtClean="0"/>
          </a:p>
          <a:p>
            <a:endParaRPr lang="es-CO" dirty="0"/>
          </a:p>
          <a:p>
            <a:r>
              <a:rPr lang="es-EC" dirty="0"/>
              <a:t>Se decide implementar un </a:t>
            </a:r>
            <a:r>
              <a:rPr lang="es-EC" dirty="0" err="1"/>
              <a:t>balun</a:t>
            </a:r>
            <a:r>
              <a:rPr lang="es-EC" dirty="0"/>
              <a:t> de tipo </a:t>
            </a:r>
            <a:r>
              <a:rPr lang="es-EC" dirty="0" err="1"/>
              <a:t>tapered</a:t>
            </a:r>
            <a:r>
              <a:rPr lang="es-EC" dirty="0"/>
              <a:t>, donde en su concepto se contempla una alimentación microstrip cuyo plano de tierra disminuye de manera gradual su ancho hasta llegar a obtener una línea </a:t>
            </a:r>
            <a:r>
              <a:rPr lang="es-EC" dirty="0" err="1" smtClean="0"/>
              <a:t>bifila</a:t>
            </a:r>
            <a:r>
              <a:rPr lang="es-EC" dirty="0" smtClean="0"/>
              <a:t>.</a:t>
            </a:r>
            <a:endParaRPr lang="es-EC" dirty="0"/>
          </a:p>
        </p:txBody>
      </p:sp>
      <p:pic>
        <p:nvPicPr>
          <p:cNvPr id="4" name="Imagen 3" descr="Fig. 1. PSTL-MS Tapared Balun Geometry and its parameter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2730" y="2013902"/>
            <a:ext cx="4041140" cy="2525395"/>
          </a:xfrm>
          <a:prstGeom prst="rect">
            <a:avLst/>
          </a:prstGeom>
          <a:noFill/>
          <a:ln>
            <a:noFill/>
          </a:ln>
        </p:spPr>
      </p:pic>
      <p:sp>
        <p:nvSpPr>
          <p:cNvPr id="5" name="Título 1"/>
          <p:cNvSpPr txBox="1">
            <a:spLocks/>
          </p:cNvSpPr>
          <p:nvPr/>
        </p:nvSpPr>
        <p:spPr>
          <a:xfrm>
            <a:off x="6022511" y="1580"/>
            <a:ext cx="5267739" cy="6049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a:t>
            </a:r>
            <a:r>
              <a:rPr lang="es-CO" sz="2500" i="1" u="sng" dirty="0" err="1" smtClean="0"/>
              <a:t>balun</a:t>
            </a:r>
            <a:r>
              <a:rPr lang="es-CO" sz="2500" i="1" u="sng" dirty="0" smtClean="0"/>
              <a:t> y conector coaxial</a:t>
            </a:r>
            <a:endParaRPr lang="es-EC" dirty="0"/>
          </a:p>
        </p:txBody>
      </p:sp>
    </p:spTree>
    <p:extLst>
      <p:ext uri="{BB962C8B-B14F-4D97-AF65-F5344CB8AC3E}">
        <p14:creationId xmlns:p14="http://schemas.microsoft.com/office/powerpoint/2010/main" val="616950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6022511" y="1580"/>
            <a:ext cx="5267739" cy="6049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a:t>
            </a:r>
            <a:r>
              <a:rPr lang="es-CO" sz="2500" i="1" u="sng" dirty="0" err="1" smtClean="0"/>
              <a:t>balun</a:t>
            </a:r>
            <a:r>
              <a:rPr lang="es-CO" sz="2500" i="1" u="sng" dirty="0" smtClean="0"/>
              <a:t> y conector coaxial</a:t>
            </a:r>
            <a:endParaRPr lang="es-EC" dirty="0"/>
          </a:p>
        </p:txBody>
      </p:sp>
      <p:sp>
        <p:nvSpPr>
          <p:cNvPr id="3" name="Rectángulo 2"/>
          <p:cNvSpPr/>
          <p:nvPr/>
        </p:nvSpPr>
        <p:spPr>
          <a:xfrm>
            <a:off x="1219200" y="2069237"/>
            <a:ext cx="6096000" cy="2031325"/>
          </a:xfrm>
          <a:prstGeom prst="rect">
            <a:avLst/>
          </a:prstGeom>
        </p:spPr>
        <p:txBody>
          <a:bodyPr>
            <a:spAutoFit/>
          </a:bodyPr>
          <a:lstStyle/>
          <a:p>
            <a:r>
              <a:rPr lang="es-EC" dirty="0">
                <a:solidFill>
                  <a:srgbClr val="000000"/>
                </a:solidFill>
                <a:latin typeface="Calibri" panose="020F0502020204030204" pitchFamily="34" charset="0"/>
                <a:ea typeface="Calibri" panose="020F0502020204030204" pitchFamily="34" charset="0"/>
              </a:rPr>
              <a:t>Para la conexión entre el </a:t>
            </a:r>
            <a:r>
              <a:rPr lang="es-EC" dirty="0" err="1">
                <a:solidFill>
                  <a:srgbClr val="000000"/>
                </a:solidFill>
                <a:latin typeface="Calibri" panose="020F0502020204030204" pitchFamily="34" charset="0"/>
                <a:ea typeface="Calibri" panose="020F0502020204030204" pitchFamily="34" charset="0"/>
              </a:rPr>
              <a:t>balun</a:t>
            </a:r>
            <a:r>
              <a:rPr lang="es-EC" dirty="0">
                <a:solidFill>
                  <a:srgbClr val="000000"/>
                </a:solidFill>
                <a:latin typeface="Calibri" panose="020F0502020204030204" pitchFamily="34" charset="0"/>
                <a:ea typeface="Calibri" panose="020F0502020204030204" pitchFamily="34" charset="0"/>
              </a:rPr>
              <a:t> y el generador de señal se utiliza un conector SMA, este conector coaxial para RF es un conector en miniatura para la transmisión de señales por cable coaxial con un mecanismo </a:t>
            </a:r>
            <a:r>
              <a:rPr lang="es-EC" dirty="0" smtClean="0">
                <a:solidFill>
                  <a:srgbClr val="000000"/>
                </a:solidFill>
                <a:latin typeface="Calibri" panose="020F0502020204030204" pitchFamily="34" charset="0"/>
                <a:ea typeface="Calibri" panose="020F0502020204030204" pitchFamily="34" charset="0"/>
              </a:rPr>
              <a:t>roscado. </a:t>
            </a:r>
          </a:p>
          <a:p>
            <a:endParaRPr lang="es-EC" dirty="0">
              <a:solidFill>
                <a:srgbClr val="000000"/>
              </a:solidFill>
              <a:latin typeface="Calibri" panose="020F0502020204030204" pitchFamily="34" charset="0"/>
              <a:ea typeface="Calibri" panose="020F0502020204030204" pitchFamily="34" charset="0"/>
            </a:endParaRPr>
          </a:p>
          <a:p>
            <a:r>
              <a:rPr lang="es-EC" dirty="0" smtClean="0">
                <a:solidFill>
                  <a:srgbClr val="000000"/>
                </a:solidFill>
                <a:latin typeface="Calibri" panose="020F0502020204030204" pitchFamily="34" charset="0"/>
                <a:ea typeface="Calibri" panose="020F0502020204030204" pitchFamily="34" charset="0"/>
              </a:rPr>
              <a:t>Este </a:t>
            </a:r>
            <a:r>
              <a:rPr lang="es-EC" dirty="0">
                <a:solidFill>
                  <a:srgbClr val="000000"/>
                </a:solidFill>
                <a:latin typeface="Calibri" panose="020F0502020204030204" pitchFamily="34" charset="0"/>
                <a:ea typeface="Calibri" panose="020F0502020204030204" pitchFamily="34" charset="0"/>
              </a:rPr>
              <a:t>conector es de 50 Ohm y es excelente para la transmisión de señales de hasta 18 </a:t>
            </a:r>
            <a:r>
              <a:rPr lang="es-EC" dirty="0" err="1">
                <a:solidFill>
                  <a:srgbClr val="000000"/>
                </a:solidFill>
                <a:latin typeface="Calibri" panose="020F0502020204030204" pitchFamily="34" charset="0"/>
                <a:ea typeface="Calibri" panose="020F0502020204030204" pitchFamily="34" charset="0"/>
              </a:rPr>
              <a:t>Ghz</a:t>
            </a:r>
            <a:r>
              <a:rPr lang="es-EC" dirty="0">
                <a:solidFill>
                  <a:srgbClr val="000000"/>
                </a:solidFill>
                <a:latin typeface="Calibri" panose="020F0502020204030204" pitchFamily="34" charset="0"/>
                <a:ea typeface="Calibri" panose="020F0502020204030204" pitchFamily="34" charset="0"/>
              </a:rPr>
              <a:t>.</a:t>
            </a:r>
            <a:endParaRPr lang="es-EC" dirty="0"/>
          </a:p>
        </p:txBody>
      </p:sp>
      <p:pic>
        <p:nvPicPr>
          <p:cNvPr id="4" name="Imagen 3" descr="CON-SMA-EDGE-SRP RF Solutions | Conector SMA RF Solutions CON-SMA ..."/>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89900" y="1645920"/>
            <a:ext cx="2717800" cy="2595880"/>
          </a:xfrm>
          <a:prstGeom prst="rect">
            <a:avLst/>
          </a:prstGeom>
          <a:noFill/>
          <a:ln>
            <a:noFill/>
          </a:ln>
        </p:spPr>
      </p:pic>
    </p:spTree>
    <p:extLst>
      <p:ext uri="{BB962C8B-B14F-4D97-AF65-F5344CB8AC3E}">
        <p14:creationId xmlns:p14="http://schemas.microsoft.com/office/powerpoint/2010/main" val="149396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tretch>
            <a:fillRect/>
          </a:stretch>
        </p:blipFill>
        <p:spPr>
          <a:xfrm>
            <a:off x="2443797" y="1336674"/>
            <a:ext cx="6979603" cy="3540125"/>
          </a:xfrm>
          <a:prstGeom prst="rect">
            <a:avLst/>
          </a:prstGeom>
        </p:spPr>
      </p:pic>
      <p:sp>
        <p:nvSpPr>
          <p:cNvPr id="3" name="Título 1"/>
          <p:cNvSpPr txBox="1">
            <a:spLocks/>
          </p:cNvSpPr>
          <p:nvPr/>
        </p:nvSpPr>
        <p:spPr>
          <a:xfrm>
            <a:off x="6022511" y="1580"/>
            <a:ext cx="5267739" cy="6049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a:t>
            </a:r>
            <a:r>
              <a:rPr lang="es-CO" sz="2500" i="1" u="sng" dirty="0" err="1" smtClean="0"/>
              <a:t>balun</a:t>
            </a:r>
            <a:r>
              <a:rPr lang="es-CO" sz="2500" i="1" u="sng" dirty="0" smtClean="0"/>
              <a:t> y conector coaxial</a:t>
            </a:r>
            <a:endParaRPr lang="es-EC" dirty="0"/>
          </a:p>
        </p:txBody>
      </p:sp>
    </p:spTree>
    <p:extLst>
      <p:ext uri="{BB962C8B-B14F-4D97-AF65-F5344CB8AC3E}">
        <p14:creationId xmlns:p14="http://schemas.microsoft.com/office/powerpoint/2010/main" val="27797446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4152901" y="1580"/>
            <a:ext cx="7137350" cy="60490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DISEÑO: Geometría tentativa de arreglo circular</a:t>
            </a:r>
            <a:endParaRPr lang="es-EC" dirty="0"/>
          </a:p>
        </p:txBody>
      </p:sp>
      <p:pic>
        <p:nvPicPr>
          <p:cNvPr id="4" name="Imagen 3"/>
          <p:cNvPicPr/>
          <p:nvPr/>
        </p:nvPicPr>
        <p:blipFill rotWithShape="1">
          <a:blip r:embed="rId2"/>
          <a:srcRect r="1822"/>
          <a:stretch/>
        </p:blipFill>
        <p:spPr bwMode="auto">
          <a:xfrm>
            <a:off x="1201737" y="1631950"/>
            <a:ext cx="4957763" cy="3271520"/>
          </a:xfrm>
          <a:prstGeom prst="rect">
            <a:avLst/>
          </a:prstGeom>
          <a:ln>
            <a:noFill/>
          </a:ln>
          <a:extLst>
            <a:ext uri="{53640926-AAD7-44D8-BBD7-CCE9431645EC}">
              <a14:shadowObscured xmlns:a14="http://schemas.microsoft.com/office/drawing/2010/main"/>
            </a:ext>
          </a:extLst>
        </p:spPr>
      </p:pic>
      <p:pic>
        <p:nvPicPr>
          <p:cNvPr id="5" name="Imagen 4"/>
          <p:cNvPicPr/>
          <p:nvPr/>
        </p:nvPicPr>
        <p:blipFill rotWithShape="1">
          <a:blip r:embed="rId3" cstate="print">
            <a:extLst>
              <a:ext uri="{28A0092B-C50C-407E-A947-70E740481C1C}">
                <a14:useLocalDpi xmlns:a14="http://schemas.microsoft.com/office/drawing/2010/main" val="0"/>
              </a:ext>
            </a:extLst>
          </a:blip>
          <a:srcRect b="1924"/>
          <a:stretch/>
        </p:blipFill>
        <p:spPr bwMode="auto">
          <a:xfrm>
            <a:off x="6299151" y="1707515"/>
            <a:ext cx="4991100" cy="31203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2597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7372" y="522282"/>
            <a:ext cx="3599396" cy="1478570"/>
          </a:xfrm>
        </p:spPr>
        <p:txBody>
          <a:bodyPr>
            <a:normAutofit/>
          </a:bodyPr>
          <a:lstStyle/>
          <a:p>
            <a:r>
              <a:rPr lang="es-CO" dirty="0" smtClean="0"/>
              <a:t>RESULTADOS</a:t>
            </a:r>
            <a:endParaRPr lang="es-EC" dirty="0"/>
          </a:p>
        </p:txBody>
      </p:sp>
      <p:pic>
        <p:nvPicPr>
          <p:cNvPr id="5" name="Imagen 4"/>
          <p:cNvPicPr>
            <a:picLocks noChangeAspect="1"/>
          </p:cNvPicPr>
          <p:nvPr/>
        </p:nvPicPr>
        <p:blipFill rotWithShape="1">
          <a:blip r:embed="rId3"/>
          <a:srcRect l="18030" r="24110"/>
          <a:stretch/>
        </p:blipFill>
        <p:spPr>
          <a:xfrm>
            <a:off x="1333499" y="2074349"/>
            <a:ext cx="2946401" cy="2880384"/>
          </a:xfrm>
          <a:prstGeom prst="rect">
            <a:avLst/>
          </a:prstGeom>
        </p:spPr>
      </p:pic>
      <p:sp>
        <p:nvSpPr>
          <p:cNvPr id="6"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163844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a:srcRect/>
          <a:stretch/>
        </p:blipFill>
        <p:spPr bwMode="auto">
          <a:xfrm>
            <a:off x="2139716" y="1661160"/>
            <a:ext cx="8833083" cy="5038578"/>
          </a:xfrm>
          <a:prstGeom prst="rect">
            <a:avLst/>
          </a:prstGeom>
          <a:ln>
            <a:noFill/>
          </a:ln>
          <a:extLst>
            <a:ext uri="{53640926-AAD7-44D8-BBD7-CCE9431645EC}">
              <a14:shadowObscured xmlns:a14="http://schemas.microsoft.com/office/drawing/2010/main"/>
            </a:ext>
          </a:extLst>
        </p:spPr>
      </p:pic>
      <p:sp>
        <p:nvSpPr>
          <p:cNvPr id="3" name="Título 1"/>
          <p:cNvSpPr txBox="1">
            <a:spLocks/>
          </p:cNvSpPr>
          <p:nvPr/>
        </p:nvSpPr>
        <p:spPr>
          <a:xfrm>
            <a:off x="1566009" y="350132"/>
            <a:ext cx="8328646"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3200" i="1" u="sng" dirty="0" smtClean="0"/>
              <a:t>RESULTADOS: ANTENA</a:t>
            </a:r>
            <a:endParaRPr lang="es-EC" sz="3200" dirty="0"/>
          </a:p>
        </p:txBody>
      </p:sp>
      <p:sp>
        <p:nvSpPr>
          <p:cNvPr id="5" name="Rectángulo 4"/>
          <p:cNvSpPr/>
          <p:nvPr/>
        </p:nvSpPr>
        <p:spPr>
          <a:xfrm>
            <a:off x="2139717" y="1123434"/>
            <a:ext cx="2924711" cy="369332"/>
          </a:xfrm>
          <a:prstGeom prst="rect">
            <a:avLst/>
          </a:prstGeom>
        </p:spPr>
        <p:txBody>
          <a:bodyPr wrap="none">
            <a:spAutoFit/>
          </a:bodyPr>
          <a:lstStyle/>
          <a:p>
            <a:r>
              <a:rPr lang="es-EC" b="1" dirty="0" smtClean="0">
                <a:solidFill>
                  <a:srgbClr val="000000"/>
                </a:solidFill>
                <a:latin typeface="Calibri" panose="020F0502020204030204" pitchFamily="34" charset="0"/>
                <a:ea typeface="Calibri" panose="020F0502020204030204" pitchFamily="34" charset="0"/>
              </a:rPr>
              <a:t>Gráfica </a:t>
            </a:r>
            <a:r>
              <a:rPr lang="es-EC" b="1" dirty="0">
                <a:solidFill>
                  <a:srgbClr val="000000"/>
                </a:solidFill>
                <a:latin typeface="Calibri" panose="020F0502020204030204" pitchFamily="34" charset="0"/>
                <a:ea typeface="Calibri" panose="020F0502020204030204" pitchFamily="34" charset="0"/>
              </a:rPr>
              <a:t>del parámetro S(1,1) </a:t>
            </a:r>
            <a:endParaRPr lang="es-EC" b="1" dirty="0"/>
          </a:p>
        </p:txBody>
      </p:sp>
    </p:spTree>
    <p:extLst>
      <p:ext uri="{BB962C8B-B14F-4D97-AF65-F5344CB8AC3E}">
        <p14:creationId xmlns:p14="http://schemas.microsoft.com/office/powerpoint/2010/main" val="3045266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stretch>
            <a:fillRect/>
          </a:stretch>
        </p:blipFill>
        <p:spPr>
          <a:xfrm>
            <a:off x="2070099" y="1487170"/>
            <a:ext cx="8867531" cy="5370830"/>
          </a:xfrm>
          <a:prstGeom prst="rect">
            <a:avLst/>
          </a:prstGeom>
        </p:spPr>
      </p:pic>
      <p:sp>
        <p:nvSpPr>
          <p:cNvPr id="3" name="Rectángulo 2"/>
          <p:cNvSpPr/>
          <p:nvPr/>
        </p:nvSpPr>
        <p:spPr>
          <a:xfrm>
            <a:off x="2139717" y="1123434"/>
            <a:ext cx="2488695" cy="369332"/>
          </a:xfrm>
          <a:prstGeom prst="rect">
            <a:avLst/>
          </a:prstGeom>
        </p:spPr>
        <p:txBody>
          <a:bodyPr wrap="none">
            <a:spAutoFit/>
          </a:bodyPr>
          <a:lstStyle/>
          <a:p>
            <a:r>
              <a:rPr lang="es-EC" b="1" dirty="0" smtClean="0">
                <a:solidFill>
                  <a:srgbClr val="000000"/>
                </a:solidFill>
                <a:latin typeface="Calibri" panose="020F0502020204030204" pitchFamily="34" charset="0"/>
                <a:ea typeface="Calibri" panose="020F0502020204030204" pitchFamily="34" charset="0"/>
              </a:rPr>
              <a:t>Gráfica </a:t>
            </a:r>
            <a:r>
              <a:rPr lang="es-EC" b="1" dirty="0">
                <a:solidFill>
                  <a:srgbClr val="000000"/>
                </a:solidFill>
                <a:latin typeface="Calibri" panose="020F0502020204030204" pitchFamily="34" charset="0"/>
                <a:ea typeface="Calibri" panose="020F0502020204030204" pitchFamily="34" charset="0"/>
              </a:rPr>
              <a:t>del parámetro Z</a:t>
            </a:r>
            <a:r>
              <a:rPr lang="es-EC" b="1" dirty="0" smtClean="0">
                <a:solidFill>
                  <a:srgbClr val="000000"/>
                </a:solidFill>
                <a:latin typeface="Calibri" panose="020F0502020204030204" pitchFamily="34" charset="0"/>
                <a:ea typeface="Calibri" panose="020F0502020204030204" pitchFamily="34" charset="0"/>
              </a:rPr>
              <a:t> </a:t>
            </a:r>
            <a:endParaRPr lang="es-EC" b="1" dirty="0"/>
          </a:p>
        </p:txBody>
      </p:sp>
      <p:sp>
        <p:nvSpPr>
          <p:cNvPr id="4" name="Título 1"/>
          <p:cNvSpPr txBox="1">
            <a:spLocks/>
          </p:cNvSpPr>
          <p:nvPr/>
        </p:nvSpPr>
        <p:spPr>
          <a:xfrm>
            <a:off x="1636346" y="336658"/>
            <a:ext cx="8932007" cy="604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i="1" u="sng" dirty="0" smtClean="0"/>
              <a:t>RESULTADOS: ANTENA</a:t>
            </a:r>
            <a:endParaRPr lang="es-EC" dirty="0"/>
          </a:p>
        </p:txBody>
      </p:sp>
    </p:spTree>
    <p:extLst>
      <p:ext uri="{BB962C8B-B14F-4D97-AF65-F5344CB8AC3E}">
        <p14:creationId xmlns:p14="http://schemas.microsoft.com/office/powerpoint/2010/main" val="3218124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2170806" y="308320"/>
            <a:ext cx="839469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800" i="1" u="sng" dirty="0" smtClean="0"/>
              <a:t>RESULTADOS: CASADOR DE IMPEDANCIAS</a:t>
            </a:r>
            <a:endParaRPr lang="es-EC" sz="2800" dirty="0"/>
          </a:p>
        </p:txBody>
      </p:sp>
      <p:pic>
        <p:nvPicPr>
          <p:cNvPr id="3" name="Imagen 2"/>
          <p:cNvPicPr/>
          <p:nvPr/>
        </p:nvPicPr>
        <p:blipFill>
          <a:blip r:embed="rId3" cstate="print">
            <a:extLst>
              <a:ext uri="{28A0092B-C50C-407E-A947-70E740481C1C}">
                <a14:useLocalDpi xmlns:a14="http://schemas.microsoft.com/office/drawing/2010/main" val="0"/>
              </a:ext>
            </a:extLst>
          </a:blip>
          <a:stretch>
            <a:fillRect/>
          </a:stretch>
        </p:blipFill>
        <p:spPr>
          <a:xfrm>
            <a:off x="2170747" y="1579879"/>
            <a:ext cx="8661376" cy="5084689"/>
          </a:xfrm>
          <a:prstGeom prst="rect">
            <a:avLst/>
          </a:prstGeom>
        </p:spPr>
      </p:pic>
      <p:sp>
        <p:nvSpPr>
          <p:cNvPr id="4" name="Rectángulo 3"/>
          <p:cNvSpPr/>
          <p:nvPr/>
        </p:nvSpPr>
        <p:spPr>
          <a:xfrm>
            <a:off x="2139717" y="1123434"/>
            <a:ext cx="2924711" cy="369332"/>
          </a:xfrm>
          <a:prstGeom prst="rect">
            <a:avLst/>
          </a:prstGeom>
        </p:spPr>
        <p:txBody>
          <a:bodyPr wrap="none">
            <a:spAutoFit/>
          </a:bodyPr>
          <a:lstStyle/>
          <a:p>
            <a:r>
              <a:rPr lang="es-EC" b="1" dirty="0" smtClean="0">
                <a:solidFill>
                  <a:srgbClr val="000000"/>
                </a:solidFill>
                <a:latin typeface="Calibri" panose="020F0502020204030204" pitchFamily="34" charset="0"/>
                <a:ea typeface="Calibri" panose="020F0502020204030204" pitchFamily="34" charset="0"/>
              </a:rPr>
              <a:t>Gráfica </a:t>
            </a:r>
            <a:r>
              <a:rPr lang="es-EC" b="1" dirty="0">
                <a:solidFill>
                  <a:srgbClr val="000000"/>
                </a:solidFill>
                <a:latin typeface="Calibri" panose="020F0502020204030204" pitchFamily="34" charset="0"/>
                <a:ea typeface="Calibri" panose="020F0502020204030204" pitchFamily="34" charset="0"/>
              </a:rPr>
              <a:t>del parámetro S(1,1) </a:t>
            </a:r>
            <a:endParaRPr lang="es-EC" b="1" dirty="0"/>
          </a:p>
        </p:txBody>
      </p:sp>
    </p:spTree>
    <p:extLst>
      <p:ext uri="{BB962C8B-B14F-4D97-AF65-F5344CB8AC3E}">
        <p14:creationId xmlns:p14="http://schemas.microsoft.com/office/powerpoint/2010/main" val="1731441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54138" y="851573"/>
            <a:ext cx="3934424" cy="1478570"/>
          </a:xfrm>
        </p:spPr>
        <p:txBody>
          <a:bodyPr/>
          <a:lstStyle/>
          <a:p>
            <a:r>
              <a:rPr lang="es-CO" dirty="0" smtClean="0"/>
              <a:t>Introducción  </a:t>
            </a:r>
            <a:endParaRPr lang="es-EC" dirty="0"/>
          </a:p>
        </p:txBody>
      </p:sp>
      <p:sp>
        <p:nvSpPr>
          <p:cNvPr id="3"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pic>
        <p:nvPicPr>
          <p:cNvPr id="9218" name="Picture 2" descr="MULTINACIONALES DE LAS TELECOMUNICACIONES GRANDES POR FUERA, RÍGIDAS POR  DENTRO - Andina 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38" y="2330143"/>
            <a:ext cx="4445454" cy="2831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969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cstate="print">
            <a:extLst>
              <a:ext uri="{28A0092B-C50C-407E-A947-70E740481C1C}">
                <a14:useLocalDpi xmlns:a14="http://schemas.microsoft.com/office/drawing/2010/main" val="0"/>
              </a:ext>
            </a:extLst>
          </a:blip>
          <a:stretch>
            <a:fillRect/>
          </a:stretch>
        </p:blipFill>
        <p:spPr>
          <a:xfrm>
            <a:off x="2387917" y="1894204"/>
            <a:ext cx="8215606" cy="4805534"/>
          </a:xfrm>
          <a:prstGeom prst="rect">
            <a:avLst/>
          </a:prstGeom>
        </p:spPr>
      </p:pic>
      <p:sp>
        <p:nvSpPr>
          <p:cNvPr id="3" name="Título 1"/>
          <p:cNvSpPr txBox="1">
            <a:spLocks/>
          </p:cNvSpPr>
          <p:nvPr/>
        </p:nvSpPr>
        <p:spPr>
          <a:xfrm>
            <a:off x="1885131" y="434453"/>
            <a:ext cx="9221177"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800" i="1" u="sng" dirty="0" smtClean="0"/>
              <a:t>RESULTADOS: CASADOR DE IMPEDANCIAS</a:t>
            </a:r>
            <a:endParaRPr lang="es-EC" sz="2800" dirty="0"/>
          </a:p>
        </p:txBody>
      </p:sp>
      <p:sp>
        <p:nvSpPr>
          <p:cNvPr id="5" name="Rectángulo 4"/>
          <p:cNvSpPr/>
          <p:nvPr/>
        </p:nvSpPr>
        <p:spPr>
          <a:xfrm>
            <a:off x="2387917" y="1402834"/>
            <a:ext cx="4291559" cy="369332"/>
          </a:xfrm>
          <a:prstGeom prst="rect">
            <a:avLst/>
          </a:prstGeom>
        </p:spPr>
        <p:txBody>
          <a:bodyPr wrap="none">
            <a:spAutoFit/>
          </a:bodyPr>
          <a:lstStyle/>
          <a:p>
            <a:r>
              <a:rPr lang="es-EC" dirty="0" smtClean="0"/>
              <a:t>GRAFICA DEL COEFICIENTE </a:t>
            </a:r>
            <a:r>
              <a:rPr lang="es-EC" dirty="0"/>
              <a:t>DE TRASMISIÓN</a:t>
            </a:r>
          </a:p>
        </p:txBody>
      </p:sp>
    </p:spTree>
    <p:extLst>
      <p:ext uri="{BB962C8B-B14F-4D97-AF65-F5344CB8AC3E}">
        <p14:creationId xmlns:p14="http://schemas.microsoft.com/office/powerpoint/2010/main" val="85157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stretch>
            <a:fillRect/>
          </a:stretch>
        </p:blipFill>
        <p:spPr>
          <a:xfrm>
            <a:off x="2430779" y="1460500"/>
            <a:ext cx="8331005" cy="5397500"/>
          </a:xfrm>
          <a:prstGeom prst="rect">
            <a:avLst/>
          </a:prstGeom>
        </p:spPr>
      </p:pic>
      <p:sp>
        <p:nvSpPr>
          <p:cNvPr id="3" name="Título 1"/>
          <p:cNvSpPr txBox="1">
            <a:spLocks/>
          </p:cNvSpPr>
          <p:nvPr/>
        </p:nvSpPr>
        <p:spPr>
          <a:xfrm>
            <a:off x="1653930" y="245992"/>
            <a:ext cx="9107855"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RESULTADOS: CASADOR DE IMPEDANCIAS</a:t>
            </a:r>
            <a:endParaRPr lang="es-EC" dirty="0"/>
          </a:p>
        </p:txBody>
      </p:sp>
      <p:sp>
        <p:nvSpPr>
          <p:cNvPr id="4" name="Rectángulo 3"/>
          <p:cNvSpPr/>
          <p:nvPr/>
        </p:nvSpPr>
        <p:spPr>
          <a:xfrm>
            <a:off x="2430780" y="971034"/>
            <a:ext cx="5890908" cy="369332"/>
          </a:xfrm>
          <a:prstGeom prst="rect">
            <a:avLst/>
          </a:prstGeom>
        </p:spPr>
        <p:txBody>
          <a:bodyPr wrap="none">
            <a:spAutoFit/>
          </a:bodyPr>
          <a:lstStyle/>
          <a:p>
            <a:r>
              <a:rPr lang="es-EC" dirty="0" smtClean="0"/>
              <a:t>GRAFICA DE CARTA DE SMITH – ADAPTACION DEL CIRCUITO</a:t>
            </a:r>
            <a:endParaRPr lang="es-EC" dirty="0"/>
          </a:p>
        </p:txBody>
      </p:sp>
    </p:spTree>
    <p:extLst>
      <p:ext uri="{BB962C8B-B14F-4D97-AF65-F5344CB8AC3E}">
        <p14:creationId xmlns:p14="http://schemas.microsoft.com/office/powerpoint/2010/main" val="3427869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5105400" y="0"/>
            <a:ext cx="5892801"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RESULTADOS: COSTO COMPUTACIONAL</a:t>
            </a:r>
            <a:endParaRPr lang="es-EC" dirty="0"/>
          </a:p>
        </p:txBody>
      </p:sp>
      <p:sp>
        <p:nvSpPr>
          <p:cNvPr id="4" name="Rectángulo 3"/>
          <p:cNvSpPr/>
          <p:nvPr/>
        </p:nvSpPr>
        <p:spPr>
          <a:xfrm>
            <a:off x="1562100" y="1092538"/>
            <a:ext cx="6096000" cy="2031325"/>
          </a:xfrm>
          <a:prstGeom prst="rect">
            <a:avLst/>
          </a:prstGeom>
        </p:spPr>
        <p:txBody>
          <a:bodyPr>
            <a:spAutoFit/>
          </a:bodyPr>
          <a:lstStyle/>
          <a:p>
            <a:r>
              <a:rPr lang="es-EC" dirty="0" smtClean="0"/>
              <a:t>Para este </a:t>
            </a:r>
            <a:r>
              <a:rPr lang="es-EC" dirty="0"/>
              <a:t>proyecto se dispuso de una computadora con las siguientes características de hardware: </a:t>
            </a:r>
            <a:endParaRPr lang="es-EC" dirty="0" smtClean="0"/>
          </a:p>
          <a:p>
            <a:endParaRPr lang="es-EC" dirty="0"/>
          </a:p>
          <a:p>
            <a:r>
              <a:rPr lang="es-EC" dirty="0"/>
              <a:t>•	Procesador de 4 núcleos.</a:t>
            </a:r>
          </a:p>
          <a:p>
            <a:r>
              <a:rPr lang="es-EC" dirty="0"/>
              <a:t>•	Sistema operativo Windows de x64bits</a:t>
            </a:r>
          </a:p>
          <a:p>
            <a:r>
              <a:rPr lang="es-EC" dirty="0"/>
              <a:t>•	Memoria RAM de 8GB</a:t>
            </a:r>
          </a:p>
          <a:p>
            <a:r>
              <a:rPr lang="es-EC" dirty="0"/>
              <a:t>•	Un disco duro de 500GB RAID 0.</a:t>
            </a:r>
          </a:p>
        </p:txBody>
      </p:sp>
      <p:graphicFrame>
        <p:nvGraphicFramePr>
          <p:cNvPr id="7" name="Tabla 6"/>
          <p:cNvGraphicFramePr>
            <a:graphicFrameLocks noGrp="1"/>
          </p:cNvGraphicFramePr>
          <p:nvPr>
            <p:extLst>
              <p:ext uri="{D42A27DB-BD31-4B8C-83A1-F6EECF244321}">
                <p14:modId xmlns:p14="http://schemas.microsoft.com/office/powerpoint/2010/main" val="745518998"/>
              </p:ext>
            </p:extLst>
          </p:nvPr>
        </p:nvGraphicFramePr>
        <p:xfrm>
          <a:off x="2006601" y="3725793"/>
          <a:ext cx="8127999" cy="2194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0000"/>
                    </a:ext>
                  </a:extLst>
                </a:gridCol>
                <a:gridCol w="2709333">
                  <a:extLst>
                    <a:ext uri="{9D8B030D-6E8A-4147-A177-3AD203B41FA5}">
                      <a16:colId xmlns:a16="http://schemas.microsoft.com/office/drawing/2014/main" xmlns="" val="20001"/>
                    </a:ext>
                  </a:extLst>
                </a:gridCol>
                <a:gridCol w="2709333">
                  <a:extLst>
                    <a:ext uri="{9D8B030D-6E8A-4147-A177-3AD203B41FA5}">
                      <a16:colId xmlns:a16="http://schemas.microsoft.com/office/drawing/2014/main" xmlns="" val="20002"/>
                    </a:ext>
                  </a:extLst>
                </a:gridCol>
              </a:tblGrid>
              <a:tr h="370840">
                <a:tc>
                  <a:txBody>
                    <a:bodyPr/>
                    <a:lstStyle/>
                    <a:p>
                      <a:r>
                        <a:rPr lang="es-CO" dirty="0" smtClean="0"/>
                        <a:t>Simulación</a:t>
                      </a:r>
                      <a:endParaRPr lang="es-EC" dirty="0"/>
                    </a:p>
                  </a:txBody>
                  <a:tcPr/>
                </a:tc>
                <a:tc>
                  <a:txBody>
                    <a:bodyPr/>
                    <a:lstStyle/>
                    <a:p>
                      <a:r>
                        <a:rPr lang="es-CO" dirty="0" smtClean="0"/>
                        <a:t>Tiempo aproximado</a:t>
                      </a:r>
                      <a:endParaRPr lang="es-EC" dirty="0"/>
                    </a:p>
                  </a:txBody>
                  <a:tcPr/>
                </a:tc>
                <a:tc>
                  <a:txBody>
                    <a:bodyPr/>
                    <a:lstStyle/>
                    <a:p>
                      <a:r>
                        <a:rPr lang="es-CO" dirty="0" smtClean="0"/>
                        <a:t>Cantidad de simulaciones completadas</a:t>
                      </a:r>
                      <a:endParaRPr lang="es-EC" dirty="0"/>
                    </a:p>
                  </a:txBody>
                  <a:tcPr/>
                </a:tc>
                <a:extLst>
                  <a:ext uri="{0D108BD9-81ED-4DB2-BD59-A6C34878D82A}">
                    <a16:rowId xmlns:a16="http://schemas.microsoft.com/office/drawing/2014/main" xmlns="" val="10000"/>
                  </a:ext>
                </a:extLst>
              </a:tr>
              <a:tr h="370840">
                <a:tc>
                  <a:txBody>
                    <a:bodyPr/>
                    <a:lstStyle/>
                    <a:p>
                      <a:r>
                        <a:rPr lang="es-CO" dirty="0" smtClean="0"/>
                        <a:t>Simulación</a:t>
                      </a:r>
                      <a:r>
                        <a:rPr lang="es-CO" baseline="0" dirty="0" smtClean="0"/>
                        <a:t> de un elemento </a:t>
                      </a:r>
                      <a:endParaRPr lang="es-EC" dirty="0"/>
                    </a:p>
                  </a:txBody>
                  <a:tcPr/>
                </a:tc>
                <a:tc>
                  <a:txBody>
                    <a:bodyPr/>
                    <a:lstStyle/>
                    <a:p>
                      <a:r>
                        <a:rPr lang="es-CO" dirty="0" smtClean="0"/>
                        <a:t>1h10min</a:t>
                      </a:r>
                      <a:endParaRPr lang="es-EC" dirty="0"/>
                    </a:p>
                  </a:txBody>
                  <a:tcPr/>
                </a:tc>
                <a:tc>
                  <a:txBody>
                    <a:bodyPr/>
                    <a:lstStyle/>
                    <a:p>
                      <a:r>
                        <a:rPr lang="es-CO" dirty="0" smtClean="0"/>
                        <a:t>150</a:t>
                      </a:r>
                      <a:endParaRPr lang="es-EC" dirty="0"/>
                    </a:p>
                  </a:txBody>
                  <a:tcPr/>
                </a:tc>
                <a:extLst>
                  <a:ext uri="{0D108BD9-81ED-4DB2-BD59-A6C34878D82A}">
                    <a16:rowId xmlns:a16="http://schemas.microsoft.com/office/drawing/2014/main" xmlns="" val="10001"/>
                  </a:ext>
                </a:extLst>
              </a:tr>
              <a:tr h="370840">
                <a:tc>
                  <a:txBody>
                    <a:bodyPr/>
                    <a:lstStyle/>
                    <a:p>
                      <a:r>
                        <a:rPr lang="es-CO" dirty="0" smtClean="0"/>
                        <a:t>Simulación</a:t>
                      </a:r>
                      <a:r>
                        <a:rPr lang="es-CO" baseline="0" dirty="0" smtClean="0"/>
                        <a:t> casador de impedancias </a:t>
                      </a:r>
                      <a:endParaRPr lang="es-EC" dirty="0"/>
                    </a:p>
                  </a:txBody>
                  <a:tcPr/>
                </a:tc>
                <a:tc>
                  <a:txBody>
                    <a:bodyPr/>
                    <a:lstStyle/>
                    <a:p>
                      <a:r>
                        <a:rPr lang="es-CO" dirty="0" smtClean="0"/>
                        <a:t>40 min</a:t>
                      </a:r>
                      <a:endParaRPr lang="es-EC" dirty="0"/>
                    </a:p>
                  </a:txBody>
                  <a:tcPr/>
                </a:tc>
                <a:tc>
                  <a:txBody>
                    <a:bodyPr/>
                    <a:lstStyle/>
                    <a:p>
                      <a:r>
                        <a:rPr lang="es-CO" dirty="0" smtClean="0"/>
                        <a:t>40</a:t>
                      </a:r>
                      <a:endParaRPr lang="es-EC"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7355227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111" y="938777"/>
            <a:ext cx="4090766" cy="1478570"/>
          </a:xfrm>
        </p:spPr>
        <p:txBody>
          <a:bodyPr>
            <a:normAutofit/>
          </a:bodyPr>
          <a:lstStyle/>
          <a:p>
            <a:r>
              <a:rPr lang="es-CO" dirty="0" smtClean="0"/>
              <a:t>CONCLUSIONES</a:t>
            </a:r>
            <a:endParaRPr lang="es-EC" dirty="0"/>
          </a:p>
        </p:txBody>
      </p:sp>
      <p:pic>
        <p:nvPicPr>
          <p:cNvPr id="5" name="Imagen 4"/>
          <p:cNvPicPr>
            <a:picLocks noChangeAspect="1"/>
          </p:cNvPicPr>
          <p:nvPr/>
        </p:nvPicPr>
        <p:blipFill rotWithShape="1">
          <a:blip r:embed="rId3"/>
          <a:srcRect l="18030" r="24110"/>
          <a:stretch/>
        </p:blipFill>
        <p:spPr>
          <a:xfrm>
            <a:off x="1333499" y="2074349"/>
            <a:ext cx="2946401" cy="2880384"/>
          </a:xfrm>
          <a:prstGeom prst="rect">
            <a:avLst/>
          </a:prstGeom>
        </p:spPr>
      </p:pic>
      <p:sp>
        <p:nvSpPr>
          <p:cNvPr id="6"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3022411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903785" y="168741"/>
            <a:ext cx="5213840" cy="604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4000" i="1" u="sng" dirty="0" smtClean="0"/>
              <a:t>CONCLUSIONES </a:t>
            </a:r>
            <a:endParaRPr lang="es-EC" sz="4000" dirty="0"/>
          </a:p>
        </p:txBody>
      </p:sp>
      <p:sp>
        <p:nvSpPr>
          <p:cNvPr id="4" name="Rectángulo 3"/>
          <p:cNvSpPr/>
          <p:nvPr/>
        </p:nvSpPr>
        <p:spPr>
          <a:xfrm>
            <a:off x="1003300" y="773649"/>
            <a:ext cx="10083801" cy="4801314"/>
          </a:xfrm>
          <a:prstGeom prst="rect">
            <a:avLst/>
          </a:prstGeom>
        </p:spPr>
        <p:txBody>
          <a:bodyPr wrap="square">
            <a:spAutoFit/>
          </a:bodyPr>
          <a:lstStyle/>
          <a:p>
            <a:pPr marL="285750" indent="-285750">
              <a:buFont typeface="Arial" panose="020B0604020202020204" pitchFamily="34" charset="0"/>
              <a:buChar char="•"/>
            </a:pPr>
            <a:r>
              <a:rPr lang="es-EC" dirty="0"/>
              <a:t>La geometría de una antena o elemento irradiante juega un papel importantísimo cuando de encontrar los mejores parámetros de irradiación se refiere, debido a que estos parámetros son guiados por su geometría además del material con el que está construido el elemento. </a:t>
            </a:r>
          </a:p>
          <a:p>
            <a:pPr marL="285750" indent="-285750">
              <a:buFont typeface="Arial" panose="020B0604020202020204" pitchFamily="34" charset="0"/>
              <a:buChar char="•"/>
            </a:pPr>
            <a:r>
              <a:rPr lang="es-EC" dirty="0"/>
              <a:t>Considerando que la forma geométrica del elemento irradiante de donde este proyecto se basa, los cambios realizados según las especificaciones establecidas en la geometría no lograron abarcar el ancho de banda solicitado, esto lleva a la conclusión que esta geométrica no llegó a ser optimizada con plenitud debido a falta de recursos computacionales. Por ese motivo, el mejor resultado obtenido fue para frecuencias superiores a 600 MHz. La antena diseñada llego a tener una directividad considerable en la dirección de máxima irradiación.</a:t>
            </a:r>
          </a:p>
          <a:p>
            <a:pPr marL="285750" indent="-285750">
              <a:buFont typeface="Arial" panose="020B0604020202020204" pitchFamily="34" charset="0"/>
              <a:buChar char="•"/>
            </a:pPr>
            <a:r>
              <a:rPr lang="es-EC" dirty="0"/>
              <a:t>A pesar de que se logró abarcar un ancho de banda considerable en las simulaciones del elemento, se pudo comprobar que al disminuir su geometría el ancho de banda también disminuye.</a:t>
            </a:r>
          </a:p>
          <a:p>
            <a:pPr marL="285750" indent="-285750">
              <a:buFont typeface="Arial" panose="020B0604020202020204" pitchFamily="34" charset="0"/>
              <a:buChar char="•"/>
            </a:pPr>
            <a:r>
              <a:rPr lang="es-EC" dirty="0"/>
              <a:t>Los ángulos de apertura en cada plano, afectan directamente a los parámetros de radiación del elemento, y a pesar de que su ganancia en el lóbulo principal se mantiene con variaciones muy pequeñas, los lóbulos laterales no son muy favorables. En este punto también se considera que el principal problema fue la falta de optimización del elemento. </a:t>
            </a:r>
          </a:p>
          <a:p>
            <a:pPr marL="285750" indent="-285750">
              <a:buFont typeface="Arial" panose="020B0604020202020204" pitchFamily="34" charset="0"/>
              <a:buChar char="•"/>
            </a:pPr>
            <a:r>
              <a:rPr lang="es-EC" dirty="0"/>
              <a:t>La antena diseñada, tiene un ancho de banda considerable, y una ganancia bastante fuerte lo que la hace idónea para poder ser utilizada en transmisión y recepción de señales.</a:t>
            </a:r>
          </a:p>
        </p:txBody>
      </p:sp>
    </p:spTree>
    <p:extLst>
      <p:ext uri="{BB962C8B-B14F-4D97-AF65-F5344CB8AC3E}">
        <p14:creationId xmlns:p14="http://schemas.microsoft.com/office/powerpoint/2010/main" val="36098378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57080" y="803636"/>
            <a:ext cx="4776566" cy="1478570"/>
          </a:xfrm>
        </p:spPr>
        <p:txBody>
          <a:bodyPr>
            <a:normAutofit/>
          </a:bodyPr>
          <a:lstStyle/>
          <a:p>
            <a:r>
              <a:rPr lang="es-CO" dirty="0" smtClean="0"/>
              <a:t>RECOMENDACIONES</a:t>
            </a:r>
            <a:endParaRPr lang="es-EC" dirty="0"/>
          </a:p>
        </p:txBody>
      </p:sp>
      <p:pic>
        <p:nvPicPr>
          <p:cNvPr id="5" name="Imagen 4"/>
          <p:cNvPicPr>
            <a:picLocks noChangeAspect="1"/>
          </p:cNvPicPr>
          <p:nvPr/>
        </p:nvPicPr>
        <p:blipFill rotWithShape="1">
          <a:blip r:embed="rId3"/>
          <a:srcRect l="18030" r="24110"/>
          <a:stretch/>
        </p:blipFill>
        <p:spPr>
          <a:xfrm>
            <a:off x="1572162" y="2056764"/>
            <a:ext cx="2946401" cy="2880384"/>
          </a:xfrm>
          <a:prstGeom prst="rect">
            <a:avLst/>
          </a:prstGeom>
        </p:spPr>
      </p:pic>
      <p:sp>
        <p:nvSpPr>
          <p:cNvPr id="6"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2632301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3692769" y="0"/>
            <a:ext cx="7394332" cy="1318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4000" i="1" u="sng" dirty="0" smtClean="0"/>
              <a:t>RECOMENDACIONES </a:t>
            </a:r>
            <a:endParaRPr lang="es-EC" sz="4000" dirty="0"/>
          </a:p>
        </p:txBody>
      </p:sp>
      <p:sp>
        <p:nvSpPr>
          <p:cNvPr id="4" name="Rectángulo 3"/>
          <p:cNvSpPr/>
          <p:nvPr/>
        </p:nvSpPr>
        <p:spPr>
          <a:xfrm>
            <a:off x="1092200" y="1190594"/>
            <a:ext cx="10172700" cy="5262979"/>
          </a:xfrm>
          <a:prstGeom prst="rect">
            <a:avLst/>
          </a:prstGeom>
        </p:spPr>
        <p:txBody>
          <a:bodyPr wrap="square">
            <a:spAutoFit/>
          </a:bodyPr>
          <a:lstStyle/>
          <a:p>
            <a:pPr marL="285750" indent="-285750">
              <a:buFont typeface="Arial" panose="020B0604020202020204" pitchFamily="34" charset="0"/>
              <a:buChar char="•"/>
            </a:pPr>
            <a:r>
              <a:rPr lang="es-EC" sz="2400" dirty="0"/>
              <a:t>En el momento de realizar la geometría inicial, se debe tomar en cuenta los datos con los que los polos de la antena base fueron construidos con el fin de tener una referencia solida de inicio. </a:t>
            </a:r>
            <a:endParaRPr lang="es-EC" sz="2400" dirty="0" smtClean="0"/>
          </a:p>
          <a:p>
            <a:endParaRPr lang="es-EC" sz="2400" dirty="0"/>
          </a:p>
          <a:p>
            <a:pPr marL="285750" indent="-285750">
              <a:buFont typeface="Arial" panose="020B0604020202020204" pitchFamily="34" charset="0"/>
              <a:buChar char="•"/>
            </a:pPr>
            <a:r>
              <a:rPr lang="es-EC" sz="2400" dirty="0"/>
              <a:t>El software Ansys HFSS es un programa con requerimientos fuertes y utilizar un computador con las características de hardware más cercanas a los requerimientos, o mejor aún conseguir un Workstation para la utilización del servidor del software Ansys, contribuiría de mejor manera en el trabajo</a:t>
            </a:r>
            <a:r>
              <a:rPr lang="es-EC" sz="2400" dirty="0" smtClean="0"/>
              <a:t>.</a:t>
            </a:r>
          </a:p>
          <a:p>
            <a:endParaRPr lang="es-EC" sz="2400" dirty="0"/>
          </a:p>
          <a:p>
            <a:pPr marL="285750" indent="-285750">
              <a:buFont typeface="Arial" panose="020B0604020202020204" pitchFamily="34" charset="0"/>
              <a:buChar char="•"/>
            </a:pPr>
            <a:r>
              <a:rPr lang="es-EC" sz="2400" dirty="0"/>
              <a:t>En el diseño del cazador se debe tomar en cuenta con </a:t>
            </a:r>
            <a:r>
              <a:rPr lang="es-EC" sz="2400" dirty="0" smtClean="0"/>
              <a:t>cuantas </a:t>
            </a:r>
            <a:r>
              <a:rPr lang="es-EC" sz="2400" dirty="0"/>
              <a:t>secciones el acoplamiento seria el óptimo, esto debido a que no siempre suele salir un buen acoplamiento en la simulación pese a que los cálculos digan que sí.</a:t>
            </a:r>
          </a:p>
        </p:txBody>
      </p:sp>
    </p:spTree>
    <p:extLst>
      <p:ext uri="{BB962C8B-B14F-4D97-AF65-F5344CB8AC3E}">
        <p14:creationId xmlns:p14="http://schemas.microsoft.com/office/powerpoint/2010/main" val="1685751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7372" y="522282"/>
            <a:ext cx="4160128" cy="1478570"/>
          </a:xfrm>
        </p:spPr>
        <p:txBody>
          <a:bodyPr>
            <a:normAutofit/>
          </a:bodyPr>
          <a:lstStyle/>
          <a:p>
            <a:r>
              <a:rPr lang="es-CO" dirty="0" smtClean="0"/>
              <a:t>TRABAJOS FUTUROS</a:t>
            </a:r>
            <a:endParaRPr lang="es-EC" dirty="0"/>
          </a:p>
        </p:txBody>
      </p:sp>
      <p:pic>
        <p:nvPicPr>
          <p:cNvPr id="5" name="Imagen 4"/>
          <p:cNvPicPr>
            <a:picLocks noChangeAspect="1"/>
          </p:cNvPicPr>
          <p:nvPr/>
        </p:nvPicPr>
        <p:blipFill rotWithShape="1">
          <a:blip r:embed="rId3"/>
          <a:srcRect l="18030" r="24110"/>
          <a:stretch/>
        </p:blipFill>
        <p:spPr>
          <a:xfrm>
            <a:off x="1333499" y="2074349"/>
            <a:ext cx="2946401" cy="2880384"/>
          </a:xfrm>
          <a:prstGeom prst="rect">
            <a:avLst/>
          </a:prstGeom>
        </p:spPr>
      </p:pic>
      <p:sp>
        <p:nvSpPr>
          <p:cNvPr id="6"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3345553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82702" y="1403467"/>
            <a:ext cx="9905999" cy="3541714"/>
          </a:xfrm>
        </p:spPr>
        <p:txBody>
          <a:bodyPr>
            <a:noAutofit/>
          </a:bodyPr>
          <a:lstStyle/>
          <a:p>
            <a:r>
              <a:rPr lang="es-CO" dirty="0" smtClean="0"/>
              <a:t>Se propone conseguir un Workstation del software Ansys para continuar con la optimización y posterior fabricación del arreglo y realizar las pruebas físicas necesarias para su correcto desempeño.</a:t>
            </a:r>
          </a:p>
          <a:p>
            <a:r>
              <a:rPr lang="es-CO" dirty="0" smtClean="0"/>
              <a:t>Realizar el estudio de un arreglo circular con mas elementos radiantes de los establecidos en este proyecto y realizar comparaciones de comportamiento en sus parámetros de radiación. </a:t>
            </a:r>
          </a:p>
          <a:p>
            <a:r>
              <a:rPr lang="es-CO" dirty="0" smtClean="0"/>
              <a:t>Considerar el estudio y fabricación de otra geometría para antenas de banda ancha con el fin de contribuir a la tecnología de las </a:t>
            </a:r>
            <a:r>
              <a:rPr lang="es-CO" dirty="0"/>
              <a:t>F</a:t>
            </a:r>
            <a:r>
              <a:rPr lang="es-CO" dirty="0" smtClean="0"/>
              <a:t>uerzas Armadas del Ecuador. </a:t>
            </a:r>
          </a:p>
          <a:p>
            <a:endParaRPr lang="es-EC" dirty="0"/>
          </a:p>
        </p:txBody>
      </p:sp>
      <p:sp>
        <p:nvSpPr>
          <p:cNvPr id="4" name="Título 1"/>
          <p:cNvSpPr txBox="1">
            <a:spLocks/>
          </p:cNvSpPr>
          <p:nvPr/>
        </p:nvSpPr>
        <p:spPr>
          <a:xfrm>
            <a:off x="2576147" y="474785"/>
            <a:ext cx="6427176" cy="60490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4000" i="1" u="sng" dirty="0" smtClean="0"/>
              <a:t>TRABAJOS FUTUROS </a:t>
            </a:r>
            <a:endParaRPr lang="es-EC" sz="4000" dirty="0"/>
          </a:p>
        </p:txBody>
      </p:sp>
    </p:spTree>
    <p:extLst>
      <p:ext uri="{BB962C8B-B14F-4D97-AF65-F5344CB8AC3E}">
        <p14:creationId xmlns:p14="http://schemas.microsoft.com/office/powerpoint/2010/main" val="2360224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527902" y="1124163"/>
            <a:ext cx="6096000" cy="3508653"/>
          </a:xfrm>
          <a:prstGeom prst="rect">
            <a:avLst/>
          </a:prstGeom>
        </p:spPr>
        <p:txBody>
          <a:bodyPr>
            <a:spAutoFit/>
          </a:bodyPr>
          <a:lstStyle/>
          <a:p>
            <a:r>
              <a:rPr lang="es-EC" sz="2100" dirty="0"/>
              <a:t>Las telecomunicaciones, en la actualidad son la manera en la que </a:t>
            </a:r>
            <a:r>
              <a:rPr lang="es-EC" sz="2100" b="1" dirty="0"/>
              <a:t>la sociedad </a:t>
            </a:r>
            <a:r>
              <a:rPr lang="es-EC" sz="2100" dirty="0"/>
              <a:t>ha tendido a </a:t>
            </a:r>
            <a:r>
              <a:rPr lang="es-EC" sz="2100" b="1" dirty="0" smtClean="0"/>
              <a:t>comunicarse.</a:t>
            </a:r>
          </a:p>
          <a:p>
            <a:endParaRPr lang="es-EC" sz="2100" dirty="0" smtClean="0"/>
          </a:p>
          <a:p>
            <a:pPr lvl="0" defTabSz="914400">
              <a:defRPr/>
            </a:pPr>
            <a:r>
              <a:rPr lang="es-EC" sz="2100" dirty="0"/>
              <a:t>Los dispositivos electrónicos que conforman los circuitos de trasmisión y recepción en esta tecnología son parte fundamental para una buena comunicación. </a:t>
            </a:r>
          </a:p>
          <a:p>
            <a:endParaRPr lang="es-EC" dirty="0"/>
          </a:p>
          <a:p>
            <a:endParaRPr lang="es-EC" dirty="0" smtClean="0"/>
          </a:p>
          <a:p>
            <a:endParaRPr lang="es-EC" dirty="0"/>
          </a:p>
        </p:txBody>
      </p:sp>
      <p:sp>
        <p:nvSpPr>
          <p:cNvPr id="5" name="Rectángulo 4"/>
          <p:cNvSpPr/>
          <p:nvPr/>
        </p:nvSpPr>
        <p:spPr>
          <a:xfrm>
            <a:off x="1070584" y="4109651"/>
            <a:ext cx="5456762" cy="1785104"/>
          </a:xfrm>
          <a:prstGeom prst="rect">
            <a:avLst/>
          </a:prstGeom>
        </p:spPr>
        <p:txBody>
          <a:bodyPr wrap="square">
            <a:spAutoFit/>
          </a:bodyPr>
          <a:lstStyle/>
          <a:p>
            <a:r>
              <a:rPr lang="es-EC" sz="2200" dirty="0"/>
              <a:t>Los elementos irradiantes o antenas, son un elemento indispensable, ya que mediante este elemento se puede crear el inicio y el final de un canal inalámbrico de comunicación </a:t>
            </a:r>
            <a:r>
              <a:rPr lang="es-EC" sz="2200" dirty="0" smtClean="0"/>
              <a:t>exitoso</a:t>
            </a:r>
            <a:r>
              <a:rPr lang="es-EC" sz="2200" dirty="0"/>
              <a:t>.</a:t>
            </a:r>
          </a:p>
        </p:txBody>
      </p:sp>
      <p:pic>
        <p:nvPicPr>
          <p:cNvPr id="10243" name="Picture 3" descr="Efectos de la pandemia en el uso de las telecomunicaciones | DPLNe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584" y="1187745"/>
            <a:ext cx="4140045" cy="2394857"/>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ACTUALIZACION Radiación de Antenas de Telefonía Móvil y Salud | Red  Universitaria de Ambiente y Salud – Medicos de pueblos fumigad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346" y="4109651"/>
            <a:ext cx="4097112" cy="2254425"/>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8575902" y="0"/>
            <a:ext cx="3410709"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INTRODUCCIÓN</a:t>
            </a:r>
            <a:endParaRPr lang="es-EC" dirty="0"/>
          </a:p>
        </p:txBody>
      </p:sp>
    </p:spTree>
    <p:extLst>
      <p:ext uri="{BB962C8B-B14F-4D97-AF65-F5344CB8AC3E}">
        <p14:creationId xmlns:p14="http://schemas.microsoft.com/office/powerpoint/2010/main" val="1600802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undamentos de Antenas. Parámetros y conceptos básicos de… | by Johan  Andres Chaves Zamora | Electromagnetismo y Electronica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2492" y="4103677"/>
            <a:ext cx="4010388" cy="2659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598311" y="1336875"/>
            <a:ext cx="6717323" cy="2308324"/>
          </a:xfrm>
          <a:prstGeom prst="rect">
            <a:avLst/>
          </a:prstGeom>
        </p:spPr>
        <p:txBody>
          <a:bodyPr wrap="square">
            <a:spAutoFit/>
          </a:bodyPr>
          <a:lstStyle/>
          <a:p>
            <a:pPr algn="just"/>
            <a:r>
              <a:rPr lang="es-EC" sz="2400" dirty="0"/>
              <a:t>Las necesidades que actualmente se requieren con respecto a un sistema de comunicación, como por ejemplo, mayor directividad, ancho de banda, ganancia, interferencia, etc. han llevado al objetivo común de elaborar diseños nuevos</a:t>
            </a:r>
          </a:p>
        </p:txBody>
      </p:sp>
      <p:pic>
        <p:nvPicPr>
          <p:cNvPr id="11268" name="Picture 4" descr="TEORÍA DE ANTEN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0099" y="997813"/>
            <a:ext cx="2660196" cy="298644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1160586" y="4397194"/>
            <a:ext cx="5679830" cy="1569660"/>
          </a:xfrm>
          <a:prstGeom prst="rect">
            <a:avLst/>
          </a:prstGeom>
        </p:spPr>
        <p:txBody>
          <a:bodyPr wrap="square">
            <a:spAutoFit/>
          </a:bodyPr>
          <a:lstStyle/>
          <a:p>
            <a:pPr algn="just"/>
            <a:r>
              <a:rPr lang="es-EC" sz="2400" dirty="0" smtClean="0"/>
              <a:t>Las </a:t>
            </a:r>
            <a:r>
              <a:rPr lang="es-EC" sz="2400" dirty="0"/>
              <a:t>agrupaciones de elementos radiantes, que juegan un papel muy importante al momento de conseguir cumplir estas necesidades</a:t>
            </a:r>
          </a:p>
        </p:txBody>
      </p:sp>
      <p:sp>
        <p:nvSpPr>
          <p:cNvPr id="8" name="Título 1"/>
          <p:cNvSpPr txBox="1">
            <a:spLocks/>
          </p:cNvSpPr>
          <p:nvPr/>
        </p:nvSpPr>
        <p:spPr>
          <a:xfrm>
            <a:off x="6184395" y="139112"/>
            <a:ext cx="3410709"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800" b="1" u="sng" dirty="0" smtClean="0"/>
              <a:t>INTRODUCCIÓN</a:t>
            </a:r>
            <a:endParaRPr lang="es-EC" sz="2800" b="1" dirty="0"/>
          </a:p>
        </p:txBody>
      </p:sp>
    </p:spTree>
    <p:extLst>
      <p:ext uri="{BB962C8B-B14F-4D97-AF65-F5344CB8AC3E}">
        <p14:creationId xmlns:p14="http://schemas.microsoft.com/office/powerpoint/2010/main" val="1747477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222" y="638396"/>
            <a:ext cx="3688240" cy="1478570"/>
          </a:xfrm>
        </p:spPr>
        <p:txBody>
          <a:bodyPr/>
          <a:lstStyle/>
          <a:p>
            <a:r>
              <a:rPr lang="es-CO" dirty="0" smtClean="0"/>
              <a:t>Justificación </a:t>
            </a:r>
            <a:endParaRPr lang="es-EC" dirty="0"/>
          </a:p>
        </p:txBody>
      </p:sp>
      <p:pic>
        <p:nvPicPr>
          <p:cNvPr id="4098" name="Picture 2" descr="4.217 imágenes de Telecomunicaciones | Descarga Grat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788" y="2209800"/>
            <a:ext cx="3619143" cy="2743200"/>
          </a:xfrm>
          <a:prstGeom prst="rect">
            <a:avLst/>
          </a:prstGeom>
          <a:noFill/>
          <a:extLst>
            <a:ext uri="{909E8E84-426E-40DD-AFC4-6F175D3DCCD1}">
              <a14:hiddenFill xmlns:a14="http://schemas.microsoft.com/office/drawing/2010/main">
                <a:solidFill>
                  <a:srgbClr val="FFFFFF"/>
                </a:solidFill>
              </a14:hiddenFill>
            </a:ext>
          </a:extLst>
        </p:spPr>
      </p:pic>
      <p:sp>
        <p:nvSpPr>
          <p:cNvPr id="6"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800" b="1" dirty="0" smtClean="0"/>
              <a:t>Justificación </a:t>
            </a:r>
          </a:p>
          <a:p>
            <a:pPr lvl="1"/>
            <a:r>
              <a:rPr lang="es-CO" sz="2500"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1966417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txBox="1">
            <a:spLocks/>
          </p:cNvSpPr>
          <p:nvPr/>
        </p:nvSpPr>
        <p:spPr>
          <a:xfrm>
            <a:off x="1329299" y="454474"/>
            <a:ext cx="3410709" cy="14785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JUSTIFICACIÓN</a:t>
            </a:r>
            <a:endParaRPr lang="es-EC" dirty="0"/>
          </a:p>
        </p:txBody>
      </p:sp>
      <p:pic>
        <p:nvPicPr>
          <p:cNvPr id="5126" name="Picture 6" descr="Torre de Telecomunicaciones con antenas de televisión y antena parabólica  ingeniero vector de inspección con fondo abstracto ilustrativa señal  inalámbrica Imagen Vector de stock - Alamy"/>
          <p:cNvPicPr>
            <a:picLocks noChangeAspect="1" noChangeArrowheads="1"/>
          </p:cNvPicPr>
          <p:nvPr/>
        </p:nvPicPr>
        <p:blipFill rotWithShape="1">
          <a:blip r:embed="rId3">
            <a:extLst>
              <a:ext uri="{28A0092B-C50C-407E-A947-70E740481C1C}">
                <a14:useLocalDpi xmlns:a14="http://schemas.microsoft.com/office/drawing/2010/main" val="0"/>
              </a:ext>
            </a:extLst>
          </a:blip>
          <a:srcRect b="10688"/>
          <a:stretch/>
        </p:blipFill>
        <p:spPr bwMode="auto">
          <a:xfrm>
            <a:off x="885035" y="1599212"/>
            <a:ext cx="3985903" cy="3480783"/>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5117367" y="1002848"/>
            <a:ext cx="6541234" cy="1938992"/>
          </a:xfrm>
          <a:prstGeom prst="rect">
            <a:avLst/>
          </a:prstGeom>
        </p:spPr>
        <p:txBody>
          <a:bodyPr wrap="square">
            <a:spAutoFit/>
          </a:bodyPr>
          <a:lstStyle/>
          <a:p>
            <a:pPr algn="just"/>
            <a:r>
              <a:rPr lang="es-EC" sz="2000" dirty="0" smtClean="0"/>
              <a:t>Las redes </a:t>
            </a:r>
            <a:r>
              <a:rPr lang="es-EC" sz="2000" dirty="0"/>
              <a:t>inalámbricas dan solución al intercambio de señales en lugares a donde el cableado se dificulta de alguna </a:t>
            </a:r>
            <a:r>
              <a:rPr lang="es-EC" sz="2000" dirty="0" smtClean="0"/>
              <a:t>manera. Y los arreglos de antenas optimizan las características de transmisión y recepción de un único elemento irradiador.</a:t>
            </a:r>
            <a:endParaRPr lang="es-EC" sz="2000" dirty="0"/>
          </a:p>
        </p:txBody>
      </p:sp>
      <p:sp>
        <p:nvSpPr>
          <p:cNvPr id="14" name="Rectángulo 13"/>
          <p:cNvSpPr/>
          <p:nvPr/>
        </p:nvSpPr>
        <p:spPr>
          <a:xfrm>
            <a:off x="5117366" y="2934771"/>
            <a:ext cx="6541235" cy="1938992"/>
          </a:xfrm>
          <a:prstGeom prst="rect">
            <a:avLst/>
          </a:prstGeom>
        </p:spPr>
        <p:txBody>
          <a:bodyPr wrap="square">
            <a:spAutoFit/>
          </a:bodyPr>
          <a:lstStyle/>
          <a:p>
            <a:pPr algn="just"/>
            <a:r>
              <a:rPr lang="es-EC" sz="2000" dirty="0"/>
              <a:t>P</a:t>
            </a:r>
            <a:r>
              <a:rPr lang="es-EC" sz="2000" dirty="0" smtClean="0"/>
              <a:t>ara </a:t>
            </a:r>
            <a:r>
              <a:rPr lang="es-EC" sz="2000" dirty="0"/>
              <a:t>aplicaciones avanzadas, como requerimientos militares, que tengan algún propósito específico, se buscan desarrollar modelos de arreglos más avanzados donde sus elementos irradiantes permitan transmitir y recibir señales de una forma más óptima.</a:t>
            </a:r>
          </a:p>
        </p:txBody>
      </p:sp>
      <p:sp>
        <p:nvSpPr>
          <p:cNvPr id="18" name="Rectangle 10"/>
          <p:cNvSpPr>
            <a:spLocks noChangeArrowheads="1"/>
          </p:cNvSpPr>
          <p:nvPr/>
        </p:nvSpPr>
        <p:spPr bwMode="auto">
          <a:xfrm>
            <a:off x="5117366" y="5174412"/>
            <a:ext cx="62046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defTabSz="914400" eaLnBrk="0" fontAlgn="base" hangingPunct="0">
              <a:spcBef>
                <a:spcPct val="0"/>
              </a:spcBef>
              <a:spcAft>
                <a:spcPct val="0"/>
              </a:spcAft>
            </a:pPr>
            <a:r>
              <a:rPr lang="es-EC" altLang="es-EC" sz="2000" dirty="0">
                <a:solidFill>
                  <a:srgbClr val="000000"/>
                </a:solidFill>
                <a:ea typeface="Calibri" panose="020F0502020204030204" pitchFamily="34" charset="0"/>
              </a:rPr>
              <a:t>El proyecto a desarrollar</a:t>
            </a:r>
            <a:r>
              <a:rPr lang="es-EC" altLang="es-EC" sz="2000" dirty="0" smtClean="0">
                <a:solidFill>
                  <a:srgbClr val="000000"/>
                </a:solidFill>
                <a:ea typeface="Calibri" panose="020F0502020204030204" pitchFamily="34" charset="0"/>
              </a:rPr>
              <a:t>, busca contribuir </a:t>
            </a:r>
            <a:r>
              <a:rPr lang="es-EC" altLang="es-EC" sz="2000" dirty="0">
                <a:solidFill>
                  <a:srgbClr val="000000"/>
                </a:solidFill>
                <a:ea typeface="Calibri" panose="020F0502020204030204" pitchFamily="34" charset="0"/>
              </a:rPr>
              <a:t>positivamente al desarrollo del país, y se basa en la necesidad de generar tecnologías </a:t>
            </a:r>
            <a:r>
              <a:rPr lang="es-EC" altLang="es-EC" sz="2000" dirty="0" smtClean="0">
                <a:solidFill>
                  <a:srgbClr val="000000"/>
                </a:solidFill>
                <a:ea typeface="Calibri" panose="020F0502020204030204" pitchFamily="34" charset="0"/>
              </a:rPr>
              <a:t>endógenas</a:t>
            </a:r>
            <a:r>
              <a:rPr lang="es-EC" altLang="es-EC" sz="2000" dirty="0">
                <a:solidFill>
                  <a:srgbClr val="000000"/>
                </a:solidFill>
                <a:ea typeface="Calibri" panose="020F0502020204030204" pitchFamily="34" charset="0"/>
              </a:rPr>
              <a:t> </a:t>
            </a:r>
            <a:r>
              <a:rPr lang="es-EC" altLang="es-EC" sz="2000" dirty="0" smtClean="0">
                <a:solidFill>
                  <a:srgbClr val="000000"/>
                </a:solidFill>
                <a:ea typeface="Calibri" panose="020F0502020204030204" pitchFamily="34" charset="0"/>
              </a:rPr>
              <a:t>para el desarrollo nacional.</a:t>
            </a:r>
            <a:endParaRPr kumimoji="0" lang="es-EC" altLang="es-EC"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239732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99222" y="638396"/>
            <a:ext cx="3410709" cy="1478570"/>
          </a:xfrm>
        </p:spPr>
        <p:txBody>
          <a:bodyPr/>
          <a:lstStyle/>
          <a:p>
            <a:r>
              <a:rPr lang="es-CO" dirty="0" smtClean="0"/>
              <a:t>OBJETIVOS </a:t>
            </a:r>
            <a:endParaRPr lang="es-EC" dirty="0"/>
          </a:p>
        </p:txBody>
      </p:sp>
      <p:pic>
        <p:nvPicPr>
          <p:cNvPr id="6" name="Imagen 5"/>
          <p:cNvPicPr>
            <a:picLocks noChangeAspect="1"/>
          </p:cNvPicPr>
          <p:nvPr/>
        </p:nvPicPr>
        <p:blipFill>
          <a:blip r:embed="rId3"/>
          <a:stretch>
            <a:fillRect/>
          </a:stretch>
        </p:blipFill>
        <p:spPr>
          <a:xfrm>
            <a:off x="975522" y="2116966"/>
            <a:ext cx="4123096" cy="2559277"/>
          </a:xfrm>
          <a:prstGeom prst="rect">
            <a:avLst/>
          </a:prstGeom>
        </p:spPr>
      </p:pic>
      <p:sp>
        <p:nvSpPr>
          <p:cNvPr id="7" name="Marcador de contenido 2"/>
          <p:cNvSpPr>
            <a:spLocks noGrp="1"/>
          </p:cNvSpPr>
          <p:nvPr>
            <p:ph idx="1"/>
          </p:nvPr>
        </p:nvSpPr>
        <p:spPr>
          <a:xfrm>
            <a:off x="5802924" y="938777"/>
            <a:ext cx="5348150" cy="5532361"/>
          </a:xfrm>
        </p:spPr>
        <p:txBody>
          <a:bodyPr>
            <a:normAutofit/>
          </a:bodyPr>
          <a:lstStyle/>
          <a:p>
            <a:r>
              <a:rPr lang="es-CO" sz="2900" b="1" dirty="0" smtClean="0"/>
              <a:t>Introducción </a:t>
            </a:r>
          </a:p>
          <a:p>
            <a:pPr lvl="1"/>
            <a:r>
              <a:rPr lang="es-CO" sz="2500" dirty="0" smtClean="0"/>
              <a:t>Justificación </a:t>
            </a:r>
          </a:p>
          <a:p>
            <a:pPr lvl="1"/>
            <a:r>
              <a:rPr lang="es-CO" sz="2800" b="1" dirty="0" smtClean="0"/>
              <a:t>Objetivos</a:t>
            </a:r>
          </a:p>
          <a:p>
            <a:pPr lvl="1"/>
            <a:r>
              <a:rPr lang="es-CO" sz="2500" dirty="0" smtClean="0"/>
              <a:t>Estado del Arte</a:t>
            </a:r>
          </a:p>
          <a:p>
            <a:r>
              <a:rPr lang="es-CO" sz="2900" b="1" dirty="0"/>
              <a:t>Diseño y optimización </a:t>
            </a:r>
          </a:p>
          <a:p>
            <a:r>
              <a:rPr lang="es-CO" sz="2900" b="1" dirty="0" smtClean="0"/>
              <a:t>Resultados </a:t>
            </a:r>
          </a:p>
          <a:p>
            <a:r>
              <a:rPr lang="es-CO" sz="2900" b="1" dirty="0" smtClean="0"/>
              <a:t>Conclusiones</a:t>
            </a:r>
            <a:r>
              <a:rPr lang="es-CO" sz="2900" dirty="0" smtClean="0"/>
              <a:t> </a:t>
            </a:r>
          </a:p>
          <a:p>
            <a:pPr lvl="1"/>
            <a:r>
              <a:rPr lang="es-CO" sz="2500" dirty="0" smtClean="0"/>
              <a:t>Recomendaciones </a:t>
            </a:r>
          </a:p>
          <a:p>
            <a:pPr lvl="1"/>
            <a:r>
              <a:rPr lang="es-CO" sz="2500" dirty="0" smtClean="0"/>
              <a:t>Trabajos Futuros</a:t>
            </a:r>
          </a:p>
          <a:p>
            <a:endParaRPr lang="es-CO" dirty="0" smtClean="0"/>
          </a:p>
          <a:p>
            <a:endParaRPr lang="es-CO" dirty="0" smtClean="0"/>
          </a:p>
          <a:p>
            <a:endParaRPr lang="es-EC" dirty="0"/>
          </a:p>
        </p:txBody>
      </p:sp>
    </p:spTree>
    <p:extLst>
      <p:ext uri="{BB962C8B-B14F-4D97-AF65-F5344CB8AC3E}">
        <p14:creationId xmlns:p14="http://schemas.microsoft.com/office/powerpoint/2010/main" val="1461304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981753" y="1131695"/>
            <a:ext cx="9964058" cy="1698400"/>
          </a:xfrm>
        </p:spPr>
        <p:txBody>
          <a:bodyPr>
            <a:normAutofit/>
          </a:bodyPr>
          <a:lstStyle/>
          <a:p>
            <a:pPr marL="0" indent="0">
              <a:buNone/>
            </a:pPr>
            <a:r>
              <a:rPr lang="es-EC" dirty="0"/>
              <a:t>Estudiar un prototipo de un arreglo circular de antenas que posea 16 elementos irradiantes, para la banda de VHF y UHF con el propósito de incorporarlo al programa de sistemas de generación para inteligencia de señales.</a:t>
            </a:r>
          </a:p>
        </p:txBody>
      </p:sp>
      <p:sp>
        <p:nvSpPr>
          <p:cNvPr id="5" name="Título 1"/>
          <p:cNvSpPr txBox="1">
            <a:spLocks/>
          </p:cNvSpPr>
          <p:nvPr/>
        </p:nvSpPr>
        <p:spPr>
          <a:xfrm>
            <a:off x="9240456" y="38216"/>
            <a:ext cx="3410709" cy="6049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CO" sz="2500" i="1" u="sng" dirty="0" smtClean="0"/>
              <a:t>OBJETIVOS</a:t>
            </a:r>
            <a:r>
              <a:rPr lang="es-CO" dirty="0" smtClean="0"/>
              <a:t> </a:t>
            </a:r>
            <a:endParaRPr lang="es-EC" dirty="0"/>
          </a:p>
        </p:txBody>
      </p:sp>
      <p:sp>
        <p:nvSpPr>
          <p:cNvPr id="7" name="Marcador de contenido 2"/>
          <p:cNvSpPr>
            <a:spLocks noGrp="1"/>
          </p:cNvSpPr>
          <p:nvPr>
            <p:ph sz="half" idx="1"/>
          </p:nvPr>
        </p:nvSpPr>
        <p:spPr>
          <a:xfrm>
            <a:off x="981753" y="718038"/>
            <a:ext cx="9964058" cy="413657"/>
          </a:xfrm>
        </p:spPr>
        <p:txBody>
          <a:bodyPr>
            <a:normAutofit fontScale="85000" lnSpcReduction="20000"/>
          </a:bodyPr>
          <a:lstStyle/>
          <a:p>
            <a:pPr marL="0" indent="0">
              <a:buNone/>
            </a:pPr>
            <a:r>
              <a:rPr lang="es-CO" b="1" dirty="0"/>
              <a:t>O</a:t>
            </a:r>
            <a:r>
              <a:rPr lang="es-CO" b="1" dirty="0" smtClean="0"/>
              <a:t>BJETIVO GENERAL</a:t>
            </a:r>
            <a:endParaRPr lang="es-EC" b="1" dirty="0"/>
          </a:p>
        </p:txBody>
      </p:sp>
      <p:sp>
        <p:nvSpPr>
          <p:cNvPr id="8" name="Marcador de contenido 2"/>
          <p:cNvSpPr>
            <a:spLocks noGrp="1"/>
          </p:cNvSpPr>
          <p:nvPr>
            <p:ph sz="half" idx="1"/>
          </p:nvPr>
        </p:nvSpPr>
        <p:spPr>
          <a:xfrm>
            <a:off x="981753" y="2739603"/>
            <a:ext cx="9964058" cy="413657"/>
          </a:xfrm>
        </p:spPr>
        <p:txBody>
          <a:bodyPr>
            <a:normAutofit fontScale="85000" lnSpcReduction="20000"/>
          </a:bodyPr>
          <a:lstStyle/>
          <a:p>
            <a:pPr marL="0" indent="0">
              <a:buNone/>
            </a:pPr>
            <a:r>
              <a:rPr lang="es-CO" b="1" dirty="0" smtClean="0"/>
              <a:t>OBJETIVOS ESPECÍFICOS</a:t>
            </a:r>
            <a:endParaRPr lang="es-EC" b="1" dirty="0"/>
          </a:p>
        </p:txBody>
      </p:sp>
      <p:sp>
        <p:nvSpPr>
          <p:cNvPr id="10" name="Rectángulo 9"/>
          <p:cNvSpPr/>
          <p:nvPr/>
        </p:nvSpPr>
        <p:spPr>
          <a:xfrm>
            <a:off x="1126896" y="3158622"/>
            <a:ext cx="9964058" cy="646331"/>
          </a:xfrm>
          <a:prstGeom prst="rect">
            <a:avLst/>
          </a:prstGeom>
        </p:spPr>
        <p:txBody>
          <a:bodyPr wrap="square">
            <a:spAutoFit/>
          </a:bodyPr>
          <a:lstStyle/>
          <a:p>
            <a:r>
              <a:rPr lang="es-EC" dirty="0" smtClean="0"/>
              <a:t>Realizar </a:t>
            </a:r>
            <a:r>
              <a:rPr lang="es-EC" dirty="0"/>
              <a:t>el estudio y análisis del estado del arte en relación al tema propuesto con el fin de identificar características y parámetros a tomarse en cuenta en el diseño del arreglo de antenas.</a:t>
            </a:r>
          </a:p>
        </p:txBody>
      </p:sp>
      <p:sp>
        <p:nvSpPr>
          <p:cNvPr id="13" name="Rectángulo 12"/>
          <p:cNvSpPr/>
          <p:nvPr/>
        </p:nvSpPr>
        <p:spPr>
          <a:xfrm>
            <a:off x="1126896" y="3810315"/>
            <a:ext cx="9964058" cy="646331"/>
          </a:xfrm>
          <a:prstGeom prst="rect">
            <a:avLst/>
          </a:prstGeom>
        </p:spPr>
        <p:txBody>
          <a:bodyPr wrap="square">
            <a:spAutoFit/>
          </a:bodyPr>
          <a:lstStyle/>
          <a:p>
            <a:r>
              <a:rPr lang="es-EC" dirty="0" smtClean="0"/>
              <a:t>Generar </a:t>
            </a:r>
            <a:r>
              <a:rPr lang="es-EC" dirty="0"/>
              <a:t>las especificaciones básicas del arreglo circular de antenas, con el fin de ser usado en el programa de inteligencia de señales.</a:t>
            </a:r>
          </a:p>
        </p:txBody>
      </p:sp>
      <p:sp>
        <p:nvSpPr>
          <p:cNvPr id="15" name="Rectángulo 14"/>
          <p:cNvSpPr/>
          <p:nvPr/>
        </p:nvSpPr>
        <p:spPr>
          <a:xfrm>
            <a:off x="1126896" y="4451284"/>
            <a:ext cx="9964058" cy="646331"/>
          </a:xfrm>
          <a:prstGeom prst="rect">
            <a:avLst/>
          </a:prstGeom>
        </p:spPr>
        <p:txBody>
          <a:bodyPr wrap="square">
            <a:spAutoFit/>
          </a:bodyPr>
          <a:lstStyle/>
          <a:p>
            <a:r>
              <a:rPr lang="es-EC" dirty="0" smtClean="0"/>
              <a:t>Diseñar </a:t>
            </a:r>
            <a:r>
              <a:rPr lang="es-EC" dirty="0"/>
              <a:t>las antenas de tipo impresa que satisfagan las dimensiones del arreglo, el ancho de banda de funcionamiento, diagrama de radiación y peso del prototipo.</a:t>
            </a:r>
          </a:p>
        </p:txBody>
      </p:sp>
      <p:sp>
        <p:nvSpPr>
          <p:cNvPr id="17" name="Rectángulo 16"/>
          <p:cNvSpPr/>
          <p:nvPr/>
        </p:nvSpPr>
        <p:spPr>
          <a:xfrm>
            <a:off x="1126896" y="5062702"/>
            <a:ext cx="9964058" cy="646331"/>
          </a:xfrm>
          <a:prstGeom prst="rect">
            <a:avLst/>
          </a:prstGeom>
        </p:spPr>
        <p:txBody>
          <a:bodyPr wrap="square">
            <a:spAutoFit/>
          </a:bodyPr>
          <a:lstStyle/>
          <a:p>
            <a:r>
              <a:rPr lang="es-EC" dirty="0" smtClean="0"/>
              <a:t>Estudiar la implementación del </a:t>
            </a:r>
            <a:r>
              <a:rPr lang="es-EC" dirty="0"/>
              <a:t>arreglo de antenas </a:t>
            </a:r>
            <a:r>
              <a:rPr lang="es-EC" dirty="0" smtClean="0"/>
              <a:t>para que </a:t>
            </a:r>
            <a:r>
              <a:rPr lang="es-EC" dirty="0"/>
              <a:t>cumplan los parámetros del diseño para que se pueda utilizar en el programa de inteligencia de señales. </a:t>
            </a:r>
            <a:r>
              <a:rPr lang="es-EC" dirty="0" smtClean="0"/>
              <a:t> </a:t>
            </a:r>
            <a:endParaRPr lang="es-EC" dirty="0"/>
          </a:p>
        </p:txBody>
      </p:sp>
      <p:sp>
        <p:nvSpPr>
          <p:cNvPr id="19" name="Rectángulo 18"/>
          <p:cNvSpPr/>
          <p:nvPr/>
        </p:nvSpPr>
        <p:spPr>
          <a:xfrm>
            <a:off x="1126896" y="5674120"/>
            <a:ext cx="9964058" cy="646331"/>
          </a:xfrm>
          <a:prstGeom prst="rect">
            <a:avLst/>
          </a:prstGeom>
        </p:spPr>
        <p:txBody>
          <a:bodyPr wrap="square">
            <a:spAutoFit/>
          </a:bodyPr>
          <a:lstStyle/>
          <a:p>
            <a:r>
              <a:rPr lang="es-EC" dirty="0" smtClean="0"/>
              <a:t>Evaluar </a:t>
            </a:r>
            <a:r>
              <a:rPr lang="es-EC" dirty="0"/>
              <a:t>parámetros de impedancia de entrada y diagramas de irradiación, en los planos principales, del prototipo </a:t>
            </a:r>
            <a:r>
              <a:rPr lang="es-EC" dirty="0" smtClean="0"/>
              <a:t>a construir.</a:t>
            </a:r>
            <a:endParaRPr lang="es-EC" dirty="0"/>
          </a:p>
        </p:txBody>
      </p:sp>
    </p:spTree>
    <p:extLst>
      <p:ext uri="{BB962C8B-B14F-4D97-AF65-F5344CB8AC3E}">
        <p14:creationId xmlns:p14="http://schemas.microsoft.com/office/powerpoint/2010/main" val="19182846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30478299_TF77815013" id="{8FD947F4-9C84-4D31-9A71-50EF00CCFDB1}" vid="{F3634BA7-4789-48F2-AC63-487E7207BC1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Ciclo problema - solución </Template>
  <TotalTime>0</TotalTime>
  <Words>2864</Words>
  <Application>Microsoft Office PowerPoint</Application>
  <PresentationFormat>Panorámica</PresentationFormat>
  <Paragraphs>339</Paragraphs>
  <Slides>38</Slides>
  <Notes>31</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7" baseType="lpstr">
      <vt:lpstr>Arial</vt:lpstr>
      <vt:lpstr>Calibri</vt:lpstr>
      <vt:lpstr>Cambria Math</vt:lpstr>
      <vt:lpstr>Tahoma</vt:lpstr>
      <vt:lpstr>Times New Roman</vt:lpstr>
      <vt:lpstr>Trebuchet MS</vt:lpstr>
      <vt:lpstr>Tw Cen MT</vt:lpstr>
      <vt:lpstr>Circuito</vt:lpstr>
      <vt:lpstr>Equation</vt:lpstr>
      <vt:lpstr>DEPARTAMENTO DE ELÉCTRICA, ELECTRÓNICA Y TELECOMUNICACIONES  CARRERA DE INGENIERÍA ELECTRÓNICA Y TELECOMUNICACIONES </vt:lpstr>
      <vt:lpstr>Contenido </vt:lpstr>
      <vt:lpstr>Introducción  </vt:lpstr>
      <vt:lpstr>Presentación de PowerPoint</vt:lpstr>
      <vt:lpstr>Presentación de PowerPoint</vt:lpstr>
      <vt:lpstr>Justificación </vt:lpstr>
      <vt:lpstr>Presentación de PowerPoint</vt:lpstr>
      <vt:lpstr>OBJETIVOS </vt:lpstr>
      <vt:lpstr>Presentación de PowerPoint</vt:lpstr>
      <vt:lpstr>Estado del arte </vt:lpstr>
      <vt:lpstr>Presentación de PowerPoint</vt:lpstr>
      <vt:lpstr>Presentación de PowerPoint</vt:lpstr>
      <vt:lpstr>Presentación de PowerPoint</vt:lpstr>
      <vt:lpstr>DISEÑO DE LA GEOMETRIA INICIAL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Presentación de PowerPoint</vt:lpstr>
      <vt:lpstr>Presentación de PowerPoint</vt:lpstr>
      <vt:lpstr>Presentación de PowerPoint</vt:lpstr>
      <vt:lpstr>Presentación de PowerPoint</vt:lpstr>
      <vt:lpstr>Presentación de PowerPoint</vt:lpstr>
      <vt:lpstr>Presentación de PowerPoint</vt:lpstr>
      <vt:lpstr>CONCLUSIONES</vt:lpstr>
      <vt:lpstr>Presentación de PowerPoint</vt:lpstr>
      <vt:lpstr>RECOMENDACIONES</vt:lpstr>
      <vt:lpstr>Presentación de PowerPoint</vt:lpstr>
      <vt:lpstr>TRABAJOS FUTUROS</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2020-09-01T21:10:03Z</dcterms:created>
  <dcterms:modified xsi:type="dcterms:W3CDTF">2020-09-04T16:31:51Z</dcterms:modified>
</cp:coreProperties>
</file>