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7" r:id="rId4"/>
  </p:sldMasterIdLst>
  <p:sldIdLst>
    <p:sldId id="263" r:id="rId5"/>
    <p:sldId id="264" r:id="rId6"/>
    <p:sldId id="265" r:id="rId7"/>
    <p:sldId id="266" r:id="rId8"/>
    <p:sldId id="267" r:id="rId9"/>
    <p:sldId id="268" r:id="rId10"/>
    <p:sldId id="269" r:id="rId11"/>
    <p:sldId id="271" r:id="rId12"/>
    <p:sldId id="270" r:id="rId13"/>
    <p:sldId id="272" r:id="rId14"/>
    <p:sldId id="273" r:id="rId15"/>
    <p:sldId id="274" r:id="rId16"/>
    <p:sldId id="275" r:id="rId17"/>
    <p:sldId id="276" r:id="rId18"/>
    <p:sldId id="277" r:id="rId19"/>
    <p:sldId id="291" r:id="rId20"/>
    <p:sldId id="278" r:id="rId21"/>
    <p:sldId id="279" r:id="rId22"/>
    <p:sldId id="280" r:id="rId23"/>
    <p:sldId id="281" r:id="rId24"/>
    <p:sldId id="282" r:id="rId25"/>
    <p:sldId id="283" r:id="rId26"/>
    <p:sldId id="287" r:id="rId27"/>
    <p:sldId id="284" r:id="rId28"/>
    <p:sldId id="285" r:id="rId29"/>
    <p:sldId id="286"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09CD6"/>
    <a:srgbClr val="BDBDBD"/>
    <a:srgbClr val="1583BD"/>
    <a:srgbClr val="EDEDE3"/>
    <a:srgbClr val="E4E4DC"/>
    <a:srgbClr val="D8D8D8"/>
    <a:srgbClr val="409CE0"/>
    <a:srgbClr val="686A71"/>
    <a:srgbClr val="0E40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73" autoAdjust="0"/>
    <p:restoredTop sz="94660"/>
  </p:normalViewPr>
  <p:slideViewPr>
    <p:cSldViewPr snapToGrid="0">
      <p:cViewPr varScale="1">
        <p:scale>
          <a:sx n="73" d="100"/>
          <a:sy n="73" d="100"/>
        </p:scale>
        <p:origin x="498"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1" Type="http://schemas.openxmlformats.org/officeDocument/2006/relationships/oleObject" Target="Libro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Hoja1!$J$9:$J$10</c:f>
              <c:strCache>
                <c:ptCount val="1"/>
                <c:pt idx="0">
                  <c:v>Aspiracion Folicular %</c:v>
                </c:pt>
              </c:strCache>
            </c:strRef>
          </c:tx>
          <c:invertIfNegative val="0"/>
          <c:dLbls>
            <c:dLbl>
              <c:idx val="0"/>
              <c:layout>
                <c:manualLayout>
                  <c:x val="9.9083872079132277E-3"/>
                  <c:y val="-1.35668686385273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6C6-4409-A579-9F10E2C79533}"/>
                </c:ext>
              </c:extLst>
            </c:dLbl>
            <c:dLbl>
              <c:idx val="1"/>
              <c:layout>
                <c:manualLayout>
                  <c:x val="7.9267097663305829E-3"/>
                  <c:y val="-3.1656026823230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6C6-4409-A579-9F10E2C79533}"/>
                </c:ext>
              </c:extLst>
            </c:dLbl>
            <c:dLbl>
              <c:idx val="2"/>
              <c:layout>
                <c:manualLayout>
                  <c:x val="3.9633548831653643E-3"/>
                  <c:y val="-2.71337372770546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6C6-4409-A579-9F10E2C79533}"/>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Hoja1!$I$11:$I$13</c:f>
              <c:strCache>
                <c:ptCount val="3"/>
                <c:pt idx="0">
                  <c:v>Clasificacion </c:v>
                </c:pt>
                <c:pt idx="1">
                  <c:v>Fecundados</c:v>
                </c:pt>
                <c:pt idx="2">
                  <c:v>Clivajes cco´s</c:v>
                </c:pt>
              </c:strCache>
            </c:strRef>
          </c:cat>
          <c:val>
            <c:numRef>
              <c:f>Hoja1!$J$11:$J$13</c:f>
              <c:numCache>
                <c:formatCode>General</c:formatCode>
                <c:ptCount val="3"/>
                <c:pt idx="0">
                  <c:v>71.599999999999994</c:v>
                </c:pt>
                <c:pt idx="1">
                  <c:v>78.099999999999994</c:v>
                </c:pt>
                <c:pt idx="2">
                  <c:v>11.1</c:v>
                </c:pt>
              </c:numCache>
            </c:numRef>
          </c:val>
          <c:extLst>
            <c:ext xmlns:c16="http://schemas.microsoft.com/office/drawing/2014/chart" uri="{C3380CC4-5D6E-409C-BE32-E72D297353CC}">
              <c16:uniqueId val="{00000003-96C6-4409-A579-9F10E2C79533}"/>
            </c:ext>
          </c:extLst>
        </c:ser>
        <c:ser>
          <c:idx val="1"/>
          <c:order val="1"/>
          <c:tx>
            <c:strRef>
              <c:f>Hoja1!$K$9:$K$10</c:f>
              <c:strCache>
                <c:ptCount val="1"/>
                <c:pt idx="0">
                  <c:v>OPU %</c:v>
                </c:pt>
              </c:strCache>
            </c:strRef>
          </c:tx>
          <c:invertIfNegative val="0"/>
          <c:dLbls>
            <c:dLbl>
              <c:idx val="0"/>
              <c:layout>
                <c:manualLayout>
                  <c:x val="2.1036676324353475E-2"/>
                  <c:y val="-3.61783163694062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6C6-4409-A579-9F10E2C79533}"/>
                </c:ext>
              </c:extLst>
            </c:dLbl>
            <c:dLbl>
              <c:idx val="1"/>
              <c:layout>
                <c:manualLayout>
                  <c:x val="1.5853419532661166E-2"/>
                  <c:y val="-2.26114477308789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6C6-4409-A579-9F10E2C79533}"/>
                </c:ext>
              </c:extLst>
            </c:dLbl>
            <c:dLbl>
              <c:idx val="2"/>
              <c:layout>
                <c:manualLayout>
                  <c:x val="2.5761806740574392E-2"/>
                  <c:y val="-1.80891581847031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6C6-4409-A579-9F10E2C79533}"/>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Hoja1!$I$11:$I$13</c:f>
              <c:strCache>
                <c:ptCount val="3"/>
                <c:pt idx="0">
                  <c:v>Clasificacion </c:v>
                </c:pt>
                <c:pt idx="1">
                  <c:v>Fecundados</c:v>
                </c:pt>
                <c:pt idx="2">
                  <c:v>Clivajes cco´s</c:v>
                </c:pt>
              </c:strCache>
            </c:strRef>
          </c:cat>
          <c:val>
            <c:numRef>
              <c:f>Hoja1!$K$11:$K$13</c:f>
              <c:numCache>
                <c:formatCode>General</c:formatCode>
                <c:ptCount val="3"/>
                <c:pt idx="0">
                  <c:v>57.9</c:v>
                </c:pt>
                <c:pt idx="1">
                  <c:v>79.099999999999994</c:v>
                </c:pt>
                <c:pt idx="2">
                  <c:v>28.7</c:v>
                </c:pt>
              </c:numCache>
            </c:numRef>
          </c:val>
          <c:extLst>
            <c:ext xmlns:c16="http://schemas.microsoft.com/office/drawing/2014/chart" uri="{C3380CC4-5D6E-409C-BE32-E72D297353CC}">
              <c16:uniqueId val="{00000007-96C6-4409-A579-9F10E2C79533}"/>
            </c:ext>
          </c:extLst>
        </c:ser>
        <c:dLbls>
          <c:showLegendKey val="0"/>
          <c:showVal val="1"/>
          <c:showCatName val="0"/>
          <c:showSerName val="0"/>
          <c:showPercent val="0"/>
          <c:showBubbleSize val="0"/>
        </c:dLbls>
        <c:gapWidth val="150"/>
        <c:shape val="box"/>
        <c:axId val="81047936"/>
        <c:axId val="81244160"/>
        <c:axId val="0"/>
      </c:bar3DChart>
      <c:catAx>
        <c:axId val="81047936"/>
        <c:scaling>
          <c:orientation val="minMax"/>
        </c:scaling>
        <c:delete val="0"/>
        <c:axPos val="b"/>
        <c:numFmt formatCode="General" sourceLinked="0"/>
        <c:majorTickMark val="out"/>
        <c:minorTickMark val="none"/>
        <c:tickLblPos val="nextTo"/>
        <c:crossAx val="81244160"/>
        <c:crosses val="autoZero"/>
        <c:auto val="1"/>
        <c:lblAlgn val="ctr"/>
        <c:lblOffset val="100"/>
        <c:noMultiLvlLbl val="0"/>
      </c:catAx>
      <c:valAx>
        <c:axId val="81244160"/>
        <c:scaling>
          <c:orientation val="minMax"/>
        </c:scaling>
        <c:delete val="0"/>
        <c:axPos val="l"/>
        <c:numFmt formatCode="General" sourceLinked="1"/>
        <c:majorTickMark val="out"/>
        <c:minorTickMark val="none"/>
        <c:tickLblPos val="nextTo"/>
        <c:crossAx val="81047936"/>
        <c:crosses val="autoZero"/>
        <c:crossBetween val="between"/>
      </c:valAx>
    </c:plotArea>
    <c:legend>
      <c:legendPos val="r"/>
      <c:overlay val="0"/>
    </c:legend>
    <c:plotVisOnly val="1"/>
    <c:dispBlanksAs val="gap"/>
    <c:showDLblsOverMax val="0"/>
  </c:chart>
  <c:externalData r:id="rId1">
    <c:autoUpdate val="0"/>
  </c:externalData>
</c:chartSpace>
</file>

<file path=ppt/diagrams/_rels/data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diagrams/_rels/data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image" Target="../media/image2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diagrams/_rels/drawing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image" Target="../media/image20.pn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1F9323-3797-4D77-9E45-29A679A99BBF}" type="doc">
      <dgm:prSet loTypeId="urn:microsoft.com/office/officeart/2008/layout/VerticalCurvedList" loCatId="list" qsTypeId="urn:microsoft.com/office/officeart/2005/8/quickstyle/simple1" qsCatId="simple" csTypeId="urn:microsoft.com/office/officeart/2005/8/colors/colorful3" csCatId="colorful" phldr="1"/>
      <dgm:spPr/>
      <dgm:t>
        <a:bodyPr/>
        <a:lstStyle/>
        <a:p>
          <a:endParaRPr lang="es-ES"/>
        </a:p>
      </dgm:t>
    </dgm:pt>
    <dgm:pt modelId="{1418BD5A-F6BE-4449-8A73-0A59FE4CB70E}">
      <dgm:prSet phldrT="[Texto]" custT="1"/>
      <dgm:spPr>
        <a:solidFill>
          <a:srgbClr val="FFC000"/>
        </a:solidFill>
      </dgm:spPr>
      <dgm:t>
        <a:bodyPr/>
        <a:lstStyle/>
        <a:p>
          <a:pPr algn="just"/>
          <a:r>
            <a:rPr lang="es-EC" sz="1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LIMITACIONES DE LAS  </a:t>
          </a:r>
          <a:r>
            <a:rPr lang="es-EC" sz="1600" b="1" dirty="0">
              <a:solidFill>
                <a:schemeClr val="tx1"/>
              </a:solidFill>
              <a:effectLst>
                <a:outerShdw blurRad="38100" dist="38100" dir="2700000" algn="tl">
                  <a:srgbClr val="000000">
                    <a:alpha val="43137"/>
                  </a:srgbClr>
                </a:outerShdw>
              </a:effectLst>
            </a:rPr>
            <a:t>BIOTECNOLOGÍAS REPRODUCTIVAS </a:t>
          </a:r>
          <a:endParaRPr lang="es-ES" sz="1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gm:t>
    </dgm:pt>
    <dgm:pt modelId="{F36D3B0F-A0C0-4E66-A717-F68B0712462B}" type="parTrans" cxnId="{A04121E3-5897-4C12-B466-D7A1866FFC0D}">
      <dgm:prSet/>
      <dgm:spPr/>
      <dgm:t>
        <a:bodyPr/>
        <a:lstStyle/>
        <a:p>
          <a:endParaRPr lang="es-ES"/>
        </a:p>
      </dgm:t>
    </dgm:pt>
    <dgm:pt modelId="{D415DF82-93CC-4EAA-BF41-A717A87CD846}" type="sibTrans" cxnId="{A04121E3-5897-4C12-B466-D7A1866FFC0D}">
      <dgm:prSet/>
      <dgm:spPr/>
      <dgm:t>
        <a:bodyPr/>
        <a:lstStyle/>
        <a:p>
          <a:endParaRPr lang="es-ES"/>
        </a:p>
      </dgm:t>
    </dgm:pt>
    <dgm:pt modelId="{26CE7395-32DC-414A-9A6C-726543A4395F}">
      <dgm:prSet custT="1"/>
      <dgm:spPr>
        <a:solidFill>
          <a:schemeClr val="accent2">
            <a:lumMod val="20000"/>
            <a:lumOff val="80000"/>
          </a:schemeClr>
        </a:solidFill>
      </dgm:spPr>
      <dgm:t>
        <a:bodyPr/>
        <a:lstStyle/>
        <a:p>
          <a:r>
            <a:rPr lang="es-EC" sz="1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 falta de formación y capacitación de profesionales</a:t>
          </a:r>
          <a:endParaRPr lang="es-ES" sz="1600" dirty="0">
            <a:solidFill>
              <a:schemeClr val="tx1"/>
            </a:solidFill>
            <a:latin typeface="Times New Roman" panose="02020603050405020304" pitchFamily="18" charset="0"/>
            <a:cs typeface="Times New Roman" panose="02020603050405020304" pitchFamily="18" charset="0"/>
          </a:endParaRPr>
        </a:p>
      </dgm:t>
    </dgm:pt>
    <dgm:pt modelId="{E3BE52C3-CD31-4866-8C9C-E6301AC84C06}" type="parTrans" cxnId="{7C4B9969-F9E5-4F3E-B11D-582B3BB646CF}">
      <dgm:prSet/>
      <dgm:spPr/>
      <dgm:t>
        <a:bodyPr/>
        <a:lstStyle/>
        <a:p>
          <a:endParaRPr lang="es-ES"/>
        </a:p>
      </dgm:t>
    </dgm:pt>
    <dgm:pt modelId="{739E8E1C-E285-45F1-A8A8-F88352110774}" type="sibTrans" cxnId="{7C4B9969-F9E5-4F3E-B11D-582B3BB646CF}">
      <dgm:prSet/>
      <dgm:spPr/>
      <dgm:t>
        <a:bodyPr/>
        <a:lstStyle/>
        <a:p>
          <a:endParaRPr lang="es-ES"/>
        </a:p>
      </dgm:t>
    </dgm:pt>
    <dgm:pt modelId="{2C095B20-7DDF-4240-8982-D8319F34279D}">
      <dgm:prSet phldrT="[Texto]" custT="1"/>
      <dgm:spPr>
        <a:solidFill>
          <a:schemeClr val="accent1">
            <a:lumMod val="40000"/>
            <a:lumOff val="60000"/>
          </a:schemeClr>
        </a:solidFill>
      </dgm:spPr>
      <dgm:t>
        <a:bodyPr/>
        <a:lstStyle/>
        <a:p>
          <a:pPr>
            <a:lnSpc>
              <a:spcPct val="150000"/>
            </a:lnSpc>
          </a:pPr>
          <a:r>
            <a:rPr lang="es-EC" sz="1600" b="1" u="none"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Poca inversión en el sector pecuario y sobre todo la falta de proyectos de investigación orientados a validar y enlazar estas tecnologías a nuestro medio</a:t>
          </a:r>
          <a:endParaRPr lang="es-ES" sz="1600" b="1" u="none"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gm:t>
    </dgm:pt>
    <dgm:pt modelId="{C6E843D0-B14B-492D-B7F4-F3EC46739399}" type="parTrans" cxnId="{BA97579A-C54E-4BC6-AB14-AE8F85411743}">
      <dgm:prSet/>
      <dgm:spPr/>
      <dgm:t>
        <a:bodyPr/>
        <a:lstStyle/>
        <a:p>
          <a:endParaRPr lang="es-ES"/>
        </a:p>
      </dgm:t>
    </dgm:pt>
    <dgm:pt modelId="{D896CA0B-6680-4CA6-A642-A50DF1CCF357}" type="sibTrans" cxnId="{BA97579A-C54E-4BC6-AB14-AE8F85411743}">
      <dgm:prSet/>
      <dgm:spPr/>
      <dgm:t>
        <a:bodyPr/>
        <a:lstStyle/>
        <a:p>
          <a:endParaRPr lang="es-ES"/>
        </a:p>
      </dgm:t>
    </dgm:pt>
    <dgm:pt modelId="{82218061-EBAD-4453-9479-4C5420EA1DB3}" type="pres">
      <dgm:prSet presAssocID="{361F9323-3797-4D77-9E45-29A679A99BBF}" presName="Name0" presStyleCnt="0">
        <dgm:presLayoutVars>
          <dgm:chMax val="7"/>
          <dgm:chPref val="7"/>
          <dgm:dir/>
        </dgm:presLayoutVars>
      </dgm:prSet>
      <dgm:spPr/>
    </dgm:pt>
    <dgm:pt modelId="{E104B68C-722A-475B-8CC2-245ABC22EC28}" type="pres">
      <dgm:prSet presAssocID="{361F9323-3797-4D77-9E45-29A679A99BBF}" presName="Name1" presStyleCnt="0"/>
      <dgm:spPr/>
    </dgm:pt>
    <dgm:pt modelId="{B97EDC06-7DCF-464A-97A8-959A0E09269E}" type="pres">
      <dgm:prSet presAssocID="{361F9323-3797-4D77-9E45-29A679A99BBF}" presName="cycle" presStyleCnt="0"/>
      <dgm:spPr/>
    </dgm:pt>
    <dgm:pt modelId="{D0D4F31D-FEA4-4814-A9B3-653D12B84C95}" type="pres">
      <dgm:prSet presAssocID="{361F9323-3797-4D77-9E45-29A679A99BBF}" presName="srcNode" presStyleLbl="node1" presStyleIdx="0" presStyleCnt="3"/>
      <dgm:spPr/>
    </dgm:pt>
    <dgm:pt modelId="{B82BFE52-ACA5-483F-A7E8-B32D8A316622}" type="pres">
      <dgm:prSet presAssocID="{361F9323-3797-4D77-9E45-29A679A99BBF}" presName="conn" presStyleLbl="parChTrans1D2" presStyleIdx="0" presStyleCnt="1"/>
      <dgm:spPr/>
    </dgm:pt>
    <dgm:pt modelId="{8F753056-8A87-4D3B-8D36-178733F80939}" type="pres">
      <dgm:prSet presAssocID="{361F9323-3797-4D77-9E45-29A679A99BBF}" presName="extraNode" presStyleLbl="node1" presStyleIdx="0" presStyleCnt="3"/>
      <dgm:spPr/>
    </dgm:pt>
    <dgm:pt modelId="{1713310A-69BF-4CAA-B5AE-D3D9ECA13C06}" type="pres">
      <dgm:prSet presAssocID="{361F9323-3797-4D77-9E45-29A679A99BBF}" presName="dstNode" presStyleLbl="node1" presStyleIdx="0" presStyleCnt="3"/>
      <dgm:spPr/>
    </dgm:pt>
    <dgm:pt modelId="{0E9E56C6-80DA-4E31-A677-588614CF2CD8}" type="pres">
      <dgm:prSet presAssocID="{1418BD5A-F6BE-4449-8A73-0A59FE4CB70E}" presName="text_1" presStyleLbl="node1" presStyleIdx="0" presStyleCnt="3" custScaleX="103629" custScaleY="87586" custLinFactNeighborX="3034" custLinFactNeighborY="-16724">
        <dgm:presLayoutVars>
          <dgm:bulletEnabled val="1"/>
        </dgm:presLayoutVars>
      </dgm:prSet>
      <dgm:spPr/>
    </dgm:pt>
    <dgm:pt modelId="{61A6E429-0015-4165-8972-CD36B77F3C24}" type="pres">
      <dgm:prSet presAssocID="{1418BD5A-F6BE-4449-8A73-0A59FE4CB70E}" presName="accent_1" presStyleCnt="0"/>
      <dgm:spPr/>
    </dgm:pt>
    <dgm:pt modelId="{79876DEB-134B-4CF7-9BA9-6D759F063B3C}" type="pres">
      <dgm:prSet presAssocID="{1418BD5A-F6BE-4449-8A73-0A59FE4CB70E}" presName="accentRepeatNode" presStyleLbl="solidFgAcc1" presStyleIdx="0" presStyleCnt="3" custLinFactNeighborX="1917" custLinFactNeighborY="-17090"/>
      <dgm:spPr>
        <a:blipFill rotWithShape="0">
          <a:blip xmlns:r="http://schemas.openxmlformats.org/officeDocument/2006/relationships" r:embed="rId1"/>
          <a:srcRect/>
          <a:stretch>
            <a:fillRect l="-8000" r="-8000"/>
          </a:stretch>
        </a:blipFill>
      </dgm:spPr>
    </dgm:pt>
    <dgm:pt modelId="{4C33BD65-62ED-494B-BE3F-B6183EBCD613}" type="pres">
      <dgm:prSet presAssocID="{26CE7395-32DC-414A-9A6C-726543A4395F}" presName="text_2" presStyleLbl="node1" presStyleIdx="1" presStyleCnt="3" custScaleX="82964" custScaleY="53545" custLinFactNeighborX="-10037" custLinFactNeighborY="-23426">
        <dgm:presLayoutVars>
          <dgm:bulletEnabled val="1"/>
        </dgm:presLayoutVars>
      </dgm:prSet>
      <dgm:spPr/>
    </dgm:pt>
    <dgm:pt modelId="{099F4F6F-3B54-4E57-9601-C6E391E2FC91}" type="pres">
      <dgm:prSet presAssocID="{26CE7395-32DC-414A-9A6C-726543A4395F}" presName="accent_2" presStyleCnt="0"/>
      <dgm:spPr/>
    </dgm:pt>
    <dgm:pt modelId="{0767B3F0-8ABD-427E-A22A-982C58B9A2FB}" type="pres">
      <dgm:prSet presAssocID="{26CE7395-32DC-414A-9A6C-726543A4395F}" presName="accentRepeatNode" presStyleLbl="solidFgAcc1" presStyleIdx="1" presStyleCnt="3" custLinFactNeighborX="-21812" custLinFactNeighborY="-25929"/>
      <dgm:spPr>
        <a:blipFill rotWithShape="0">
          <a:blip xmlns:r="http://schemas.openxmlformats.org/officeDocument/2006/relationships" r:embed="rId2"/>
          <a:srcRect/>
          <a:stretch>
            <a:fillRect l="-14000" r="-14000"/>
          </a:stretch>
        </a:blipFill>
      </dgm:spPr>
    </dgm:pt>
    <dgm:pt modelId="{033E2E70-F8FC-46E8-89FA-51EF912D8D0E}" type="pres">
      <dgm:prSet presAssocID="{2C095B20-7DDF-4240-8982-D8319F34279D}" presName="text_3" presStyleLbl="node1" presStyleIdx="2" presStyleCnt="3" custScaleX="97664" custScaleY="98545" custLinFactNeighborX="2432" custLinFactNeighborY="-39021">
        <dgm:presLayoutVars>
          <dgm:bulletEnabled val="1"/>
        </dgm:presLayoutVars>
      </dgm:prSet>
      <dgm:spPr/>
    </dgm:pt>
    <dgm:pt modelId="{1A9255DD-CC2F-4866-87EB-70F75EF2C1A0}" type="pres">
      <dgm:prSet presAssocID="{2C095B20-7DDF-4240-8982-D8319F34279D}" presName="accent_3" presStyleCnt="0"/>
      <dgm:spPr/>
    </dgm:pt>
    <dgm:pt modelId="{174FD660-F1D8-4C2D-9E9A-344B7BE91E21}" type="pres">
      <dgm:prSet presAssocID="{2C095B20-7DDF-4240-8982-D8319F34279D}" presName="accentRepeatNode" presStyleLbl="solidFgAcc1" presStyleIdx="2" presStyleCnt="3" custLinFactNeighborX="5485" custLinFactNeighborY="-31659"/>
      <dgm:spPr>
        <a:blipFill rotWithShape="0">
          <a:blip xmlns:r="http://schemas.openxmlformats.org/officeDocument/2006/relationships" r:embed="rId3"/>
          <a:srcRect/>
          <a:stretch>
            <a:fillRect l="-9000" r="-9000"/>
          </a:stretch>
        </a:blipFill>
      </dgm:spPr>
    </dgm:pt>
  </dgm:ptLst>
  <dgm:cxnLst>
    <dgm:cxn modelId="{99970707-B925-4679-9822-188B4AFF2850}" type="presOf" srcId="{26CE7395-32DC-414A-9A6C-726543A4395F}" destId="{4C33BD65-62ED-494B-BE3F-B6183EBCD613}" srcOrd="0" destOrd="0" presId="urn:microsoft.com/office/officeart/2008/layout/VerticalCurvedList"/>
    <dgm:cxn modelId="{4EA15008-E2AC-4EC3-99FB-8F034009097E}" type="presOf" srcId="{1418BD5A-F6BE-4449-8A73-0A59FE4CB70E}" destId="{0E9E56C6-80DA-4E31-A677-588614CF2CD8}" srcOrd="0" destOrd="0" presId="urn:microsoft.com/office/officeart/2008/layout/VerticalCurvedList"/>
    <dgm:cxn modelId="{9F4A4712-C0E1-451B-A344-C1B9EF3D9DCB}" type="presOf" srcId="{D415DF82-93CC-4EAA-BF41-A717A87CD846}" destId="{B82BFE52-ACA5-483F-A7E8-B32D8A316622}" srcOrd="0" destOrd="0" presId="urn:microsoft.com/office/officeart/2008/layout/VerticalCurvedList"/>
    <dgm:cxn modelId="{7C4B9969-F9E5-4F3E-B11D-582B3BB646CF}" srcId="{361F9323-3797-4D77-9E45-29A679A99BBF}" destId="{26CE7395-32DC-414A-9A6C-726543A4395F}" srcOrd="1" destOrd="0" parTransId="{E3BE52C3-CD31-4866-8C9C-E6301AC84C06}" sibTransId="{739E8E1C-E285-45F1-A8A8-F88352110774}"/>
    <dgm:cxn modelId="{BA97579A-C54E-4BC6-AB14-AE8F85411743}" srcId="{361F9323-3797-4D77-9E45-29A679A99BBF}" destId="{2C095B20-7DDF-4240-8982-D8319F34279D}" srcOrd="2" destOrd="0" parTransId="{C6E843D0-B14B-492D-B7F4-F3EC46739399}" sibTransId="{D896CA0B-6680-4CA6-A642-A50DF1CCF357}"/>
    <dgm:cxn modelId="{B0DBFCA9-2D06-4F4A-8505-806FB62ABF43}" type="presOf" srcId="{2C095B20-7DDF-4240-8982-D8319F34279D}" destId="{033E2E70-F8FC-46E8-89FA-51EF912D8D0E}" srcOrd="0" destOrd="0" presId="urn:microsoft.com/office/officeart/2008/layout/VerticalCurvedList"/>
    <dgm:cxn modelId="{1F67E8CE-852E-4E5A-85B6-5AE61D89087A}" type="presOf" srcId="{361F9323-3797-4D77-9E45-29A679A99BBF}" destId="{82218061-EBAD-4453-9479-4C5420EA1DB3}" srcOrd="0" destOrd="0" presId="urn:microsoft.com/office/officeart/2008/layout/VerticalCurvedList"/>
    <dgm:cxn modelId="{A04121E3-5897-4C12-B466-D7A1866FFC0D}" srcId="{361F9323-3797-4D77-9E45-29A679A99BBF}" destId="{1418BD5A-F6BE-4449-8A73-0A59FE4CB70E}" srcOrd="0" destOrd="0" parTransId="{F36D3B0F-A0C0-4E66-A717-F68B0712462B}" sibTransId="{D415DF82-93CC-4EAA-BF41-A717A87CD846}"/>
    <dgm:cxn modelId="{627D3128-781E-4235-9C3B-F221976E9A2E}" type="presParOf" srcId="{82218061-EBAD-4453-9479-4C5420EA1DB3}" destId="{E104B68C-722A-475B-8CC2-245ABC22EC28}" srcOrd="0" destOrd="0" presId="urn:microsoft.com/office/officeart/2008/layout/VerticalCurvedList"/>
    <dgm:cxn modelId="{0A921C70-8B7E-4F7F-92E6-8F8F956D6760}" type="presParOf" srcId="{E104B68C-722A-475B-8CC2-245ABC22EC28}" destId="{B97EDC06-7DCF-464A-97A8-959A0E09269E}" srcOrd="0" destOrd="0" presId="urn:microsoft.com/office/officeart/2008/layout/VerticalCurvedList"/>
    <dgm:cxn modelId="{3A370569-A987-4693-84E8-81D812D52CEA}" type="presParOf" srcId="{B97EDC06-7DCF-464A-97A8-959A0E09269E}" destId="{D0D4F31D-FEA4-4814-A9B3-653D12B84C95}" srcOrd="0" destOrd="0" presId="urn:microsoft.com/office/officeart/2008/layout/VerticalCurvedList"/>
    <dgm:cxn modelId="{F917F80E-49B6-4B3B-B2C2-B4EC12082BB8}" type="presParOf" srcId="{B97EDC06-7DCF-464A-97A8-959A0E09269E}" destId="{B82BFE52-ACA5-483F-A7E8-B32D8A316622}" srcOrd="1" destOrd="0" presId="urn:microsoft.com/office/officeart/2008/layout/VerticalCurvedList"/>
    <dgm:cxn modelId="{9A132694-2983-4E79-AC10-449AC0DA00CB}" type="presParOf" srcId="{B97EDC06-7DCF-464A-97A8-959A0E09269E}" destId="{8F753056-8A87-4D3B-8D36-178733F80939}" srcOrd="2" destOrd="0" presId="urn:microsoft.com/office/officeart/2008/layout/VerticalCurvedList"/>
    <dgm:cxn modelId="{AA522083-897B-4447-9E12-B87089B822E5}" type="presParOf" srcId="{B97EDC06-7DCF-464A-97A8-959A0E09269E}" destId="{1713310A-69BF-4CAA-B5AE-D3D9ECA13C06}" srcOrd="3" destOrd="0" presId="urn:microsoft.com/office/officeart/2008/layout/VerticalCurvedList"/>
    <dgm:cxn modelId="{D2B74905-F936-4929-9996-7A488840225D}" type="presParOf" srcId="{E104B68C-722A-475B-8CC2-245ABC22EC28}" destId="{0E9E56C6-80DA-4E31-A677-588614CF2CD8}" srcOrd="1" destOrd="0" presId="urn:microsoft.com/office/officeart/2008/layout/VerticalCurvedList"/>
    <dgm:cxn modelId="{19168229-9666-45F8-A979-0864B8A5A820}" type="presParOf" srcId="{E104B68C-722A-475B-8CC2-245ABC22EC28}" destId="{61A6E429-0015-4165-8972-CD36B77F3C24}" srcOrd="2" destOrd="0" presId="urn:microsoft.com/office/officeart/2008/layout/VerticalCurvedList"/>
    <dgm:cxn modelId="{53004B4E-A521-414F-AEBC-18A1139862D9}" type="presParOf" srcId="{61A6E429-0015-4165-8972-CD36B77F3C24}" destId="{79876DEB-134B-4CF7-9BA9-6D759F063B3C}" srcOrd="0" destOrd="0" presId="urn:microsoft.com/office/officeart/2008/layout/VerticalCurvedList"/>
    <dgm:cxn modelId="{B8BE960F-7CB9-4B93-B158-A80F2BF0C423}" type="presParOf" srcId="{E104B68C-722A-475B-8CC2-245ABC22EC28}" destId="{4C33BD65-62ED-494B-BE3F-B6183EBCD613}" srcOrd="3" destOrd="0" presId="urn:microsoft.com/office/officeart/2008/layout/VerticalCurvedList"/>
    <dgm:cxn modelId="{743E6018-0770-4E8C-BBBE-E9011FBA2A0F}" type="presParOf" srcId="{E104B68C-722A-475B-8CC2-245ABC22EC28}" destId="{099F4F6F-3B54-4E57-9601-C6E391E2FC91}" srcOrd="4" destOrd="0" presId="urn:microsoft.com/office/officeart/2008/layout/VerticalCurvedList"/>
    <dgm:cxn modelId="{05769926-804B-4A09-AC7E-1CE89A12C38F}" type="presParOf" srcId="{099F4F6F-3B54-4E57-9601-C6E391E2FC91}" destId="{0767B3F0-8ABD-427E-A22A-982C58B9A2FB}" srcOrd="0" destOrd="0" presId="urn:microsoft.com/office/officeart/2008/layout/VerticalCurvedList"/>
    <dgm:cxn modelId="{5BAEFE5E-2A40-45E6-9A6F-ECE21C46DDB1}" type="presParOf" srcId="{E104B68C-722A-475B-8CC2-245ABC22EC28}" destId="{033E2E70-F8FC-46E8-89FA-51EF912D8D0E}" srcOrd="5" destOrd="0" presId="urn:microsoft.com/office/officeart/2008/layout/VerticalCurvedList"/>
    <dgm:cxn modelId="{9CE99E84-F650-4E83-B352-A206CABD3CD7}" type="presParOf" srcId="{E104B68C-722A-475B-8CC2-245ABC22EC28}" destId="{1A9255DD-CC2F-4866-87EB-70F75EF2C1A0}" srcOrd="6" destOrd="0" presId="urn:microsoft.com/office/officeart/2008/layout/VerticalCurvedList"/>
    <dgm:cxn modelId="{F2725DF3-DF02-43F4-AEBA-92FC6EAF8E81}" type="presParOf" srcId="{1A9255DD-CC2F-4866-87EB-70F75EF2C1A0}" destId="{174FD660-F1D8-4C2D-9E9A-344B7BE91E21}"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F933DB3-8462-4BEA-9430-E211F69CA27E}"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s-EC"/>
        </a:p>
      </dgm:t>
    </dgm:pt>
    <dgm:pt modelId="{35AB64F7-F267-404D-9F47-45C6C3FE7AC3}">
      <dgm:prSet custT="1"/>
      <dgm:spPr>
        <a:solidFill>
          <a:schemeClr val="bg1"/>
        </a:solidFill>
        <a:ln>
          <a:solidFill>
            <a:srgbClr val="FFFF00"/>
          </a:solidFill>
        </a:ln>
      </dgm:spPr>
      <dgm:t>
        <a:bodyPr/>
        <a:lstStyle/>
        <a:p>
          <a:pPr algn="just">
            <a:lnSpc>
              <a:spcPct val="150000"/>
            </a:lnSpc>
          </a:pPr>
          <a:r>
            <a:rPr lang="es-EC" sz="2000" b="0" dirty="0">
              <a:solidFill>
                <a:schemeClr val="tx1"/>
              </a:solidFill>
              <a:effectLst/>
              <a:latin typeface="Times New Roman" panose="02020603050405020304" pitchFamily="18" charset="0"/>
              <a:cs typeface="Times New Roman" panose="02020603050405020304" pitchFamily="18" charset="0"/>
            </a:rPr>
            <a:t>Comparar la calidad y clivaje de ovocitos obtenidos de ovarios de mataderos y de vacas Girolando mediante la técnica de (OPU).</a:t>
          </a:r>
        </a:p>
      </dgm:t>
    </dgm:pt>
    <dgm:pt modelId="{2A9F91BF-79A3-484D-BAE9-A0D91036A58F}" type="parTrans" cxnId="{34596232-5843-4CEF-B60C-9FAAC568E8E7}">
      <dgm:prSet/>
      <dgm:spPr/>
      <dgm:t>
        <a:bodyPr/>
        <a:lstStyle/>
        <a:p>
          <a:endParaRPr lang="es-EC" sz="2000">
            <a:latin typeface="Times New Roman" panose="02020603050405020304" pitchFamily="18" charset="0"/>
            <a:cs typeface="Times New Roman" panose="02020603050405020304" pitchFamily="18" charset="0"/>
          </a:endParaRPr>
        </a:p>
      </dgm:t>
    </dgm:pt>
    <dgm:pt modelId="{26122858-2BC4-4CC8-990A-B7873E416F79}" type="sibTrans" cxnId="{34596232-5843-4CEF-B60C-9FAAC568E8E7}">
      <dgm:prSet/>
      <dgm:spPr>
        <a:ln>
          <a:solidFill>
            <a:srgbClr val="92D050"/>
          </a:solidFill>
        </a:ln>
      </dgm:spPr>
      <dgm:t>
        <a:bodyPr/>
        <a:lstStyle/>
        <a:p>
          <a:endParaRPr lang="es-EC" sz="2000">
            <a:latin typeface="Times New Roman" panose="02020603050405020304" pitchFamily="18" charset="0"/>
            <a:cs typeface="Times New Roman" panose="02020603050405020304" pitchFamily="18" charset="0"/>
          </a:endParaRPr>
        </a:p>
      </dgm:t>
    </dgm:pt>
    <dgm:pt modelId="{A94671B1-9B14-4AC6-9A94-D3AD82DD6AF9}">
      <dgm:prSet custT="1"/>
      <dgm:spPr>
        <a:solidFill>
          <a:schemeClr val="bg1"/>
        </a:solidFill>
        <a:ln>
          <a:solidFill>
            <a:srgbClr val="FFFF00"/>
          </a:solidFill>
        </a:ln>
      </dgm:spPr>
      <dgm:t>
        <a:bodyPr/>
        <a:lstStyle/>
        <a:p>
          <a:pPr algn="just">
            <a:lnSpc>
              <a:spcPct val="150000"/>
            </a:lnSpc>
          </a:pPr>
          <a:r>
            <a:rPr lang="es-EC" sz="2000" b="0" dirty="0">
              <a:solidFill>
                <a:schemeClr val="tx1"/>
              </a:solidFill>
              <a:effectLst/>
              <a:latin typeface="Times New Roman" panose="02020603050405020304" pitchFamily="18" charset="0"/>
              <a:cs typeface="Times New Roman" panose="02020603050405020304" pitchFamily="18" charset="0"/>
            </a:rPr>
            <a:t>Analizar el costo-beneficio de los dos métodos de recuperación de ovocitos en la raza Girolando y de matadero. </a:t>
          </a:r>
        </a:p>
      </dgm:t>
    </dgm:pt>
    <dgm:pt modelId="{4E87D3A8-A669-4970-B6C8-0A47D53C52BE}" type="parTrans" cxnId="{8035AF54-66AD-4358-BDB8-E70EB9DFF7AA}">
      <dgm:prSet/>
      <dgm:spPr/>
      <dgm:t>
        <a:bodyPr/>
        <a:lstStyle/>
        <a:p>
          <a:endParaRPr lang="es-EC" sz="2000">
            <a:latin typeface="Times New Roman" panose="02020603050405020304" pitchFamily="18" charset="0"/>
            <a:cs typeface="Times New Roman" panose="02020603050405020304" pitchFamily="18" charset="0"/>
          </a:endParaRPr>
        </a:p>
      </dgm:t>
    </dgm:pt>
    <dgm:pt modelId="{47AB6D27-E3CB-4F9B-AD84-5A7D30419442}" type="sibTrans" cxnId="{8035AF54-66AD-4358-BDB8-E70EB9DFF7AA}">
      <dgm:prSet/>
      <dgm:spPr/>
      <dgm:t>
        <a:bodyPr/>
        <a:lstStyle/>
        <a:p>
          <a:endParaRPr lang="es-EC" sz="2000">
            <a:latin typeface="Times New Roman" panose="02020603050405020304" pitchFamily="18" charset="0"/>
            <a:cs typeface="Times New Roman" panose="02020603050405020304" pitchFamily="18" charset="0"/>
          </a:endParaRPr>
        </a:p>
      </dgm:t>
    </dgm:pt>
    <dgm:pt modelId="{9D50E8C0-B5D1-4079-B6F8-DB1D0B68CB3C}" type="pres">
      <dgm:prSet presAssocID="{CF933DB3-8462-4BEA-9430-E211F69CA27E}" presName="Name0" presStyleCnt="0">
        <dgm:presLayoutVars>
          <dgm:chMax val="7"/>
          <dgm:chPref val="7"/>
          <dgm:dir/>
        </dgm:presLayoutVars>
      </dgm:prSet>
      <dgm:spPr/>
    </dgm:pt>
    <dgm:pt modelId="{A2423A95-D625-4E23-9C7F-69B6B03249EC}" type="pres">
      <dgm:prSet presAssocID="{CF933DB3-8462-4BEA-9430-E211F69CA27E}" presName="Name1" presStyleCnt="0"/>
      <dgm:spPr/>
    </dgm:pt>
    <dgm:pt modelId="{41BCD7FB-441A-4CE9-913E-6343BCEB81EF}" type="pres">
      <dgm:prSet presAssocID="{CF933DB3-8462-4BEA-9430-E211F69CA27E}" presName="cycle" presStyleCnt="0"/>
      <dgm:spPr/>
    </dgm:pt>
    <dgm:pt modelId="{0E7A8CE4-90A3-4333-8D2C-CDEA58F1FF6D}" type="pres">
      <dgm:prSet presAssocID="{CF933DB3-8462-4BEA-9430-E211F69CA27E}" presName="srcNode" presStyleLbl="node1" presStyleIdx="0" presStyleCnt="2"/>
      <dgm:spPr/>
    </dgm:pt>
    <dgm:pt modelId="{30B0F54C-9088-4FBB-BF08-398A670A6645}" type="pres">
      <dgm:prSet presAssocID="{CF933DB3-8462-4BEA-9430-E211F69CA27E}" presName="conn" presStyleLbl="parChTrans1D2" presStyleIdx="0" presStyleCnt="1"/>
      <dgm:spPr/>
    </dgm:pt>
    <dgm:pt modelId="{57A2152F-0037-43F1-88C9-9E4ABDEA1A75}" type="pres">
      <dgm:prSet presAssocID="{CF933DB3-8462-4BEA-9430-E211F69CA27E}" presName="extraNode" presStyleLbl="node1" presStyleIdx="0" presStyleCnt="2"/>
      <dgm:spPr/>
    </dgm:pt>
    <dgm:pt modelId="{1EAA29B7-BF98-49DC-9559-28EEEA225F04}" type="pres">
      <dgm:prSet presAssocID="{CF933DB3-8462-4BEA-9430-E211F69CA27E}" presName="dstNode" presStyleLbl="node1" presStyleIdx="0" presStyleCnt="2"/>
      <dgm:spPr/>
    </dgm:pt>
    <dgm:pt modelId="{AADAADE0-CF23-41C5-BEC4-6E78F4F46767}" type="pres">
      <dgm:prSet presAssocID="{35AB64F7-F267-404D-9F47-45C6C3FE7AC3}" presName="text_1" presStyleLbl="node1" presStyleIdx="0" presStyleCnt="2" custScaleX="91597" custLinFactNeighborX="-4835" custLinFactNeighborY="2552">
        <dgm:presLayoutVars>
          <dgm:bulletEnabled val="1"/>
        </dgm:presLayoutVars>
      </dgm:prSet>
      <dgm:spPr/>
    </dgm:pt>
    <dgm:pt modelId="{29E8AE2B-53F1-4E40-AADD-62C117B500CE}" type="pres">
      <dgm:prSet presAssocID="{35AB64F7-F267-404D-9F47-45C6C3FE7AC3}" presName="accent_1" presStyleCnt="0"/>
      <dgm:spPr/>
    </dgm:pt>
    <dgm:pt modelId="{208B4EC3-CAEC-49CA-8BAF-62753B98C9D2}" type="pres">
      <dgm:prSet presAssocID="{35AB64F7-F267-404D-9F47-45C6C3FE7AC3}" presName="accentRepeatNode" presStyleLbl="solidFgAcc1" presStyleIdx="0" presStyleCnt="2" custLinFactNeighborX="7356" custLinFactNeighborY="4083"/>
      <dgm:spPr>
        <a:blipFill rotWithShape="0">
          <a:blip xmlns:r="http://schemas.openxmlformats.org/officeDocument/2006/relationships" r:embed="rId1"/>
          <a:srcRect/>
          <a:stretch>
            <a:fillRect t="-1000" b="-1000"/>
          </a:stretch>
        </a:blipFill>
        <a:ln>
          <a:solidFill>
            <a:srgbClr val="FFC000"/>
          </a:solidFill>
        </a:ln>
      </dgm:spPr>
    </dgm:pt>
    <dgm:pt modelId="{D8A5FC9F-EABC-4056-B093-E2C47CCFB3AF}" type="pres">
      <dgm:prSet presAssocID="{A94671B1-9B14-4AC6-9A94-D3AD82DD6AF9}" presName="text_2" presStyleLbl="node1" presStyleIdx="1" presStyleCnt="2" custScaleX="84235" custLinFactNeighborX="-868" custLinFactNeighborY="4253">
        <dgm:presLayoutVars>
          <dgm:bulletEnabled val="1"/>
        </dgm:presLayoutVars>
      </dgm:prSet>
      <dgm:spPr/>
    </dgm:pt>
    <dgm:pt modelId="{6D3FA3D4-6D8F-42BB-AA14-44392CF40188}" type="pres">
      <dgm:prSet presAssocID="{A94671B1-9B14-4AC6-9A94-D3AD82DD6AF9}" presName="accent_2" presStyleCnt="0"/>
      <dgm:spPr/>
    </dgm:pt>
    <dgm:pt modelId="{71A6E0CB-459C-422D-909F-1C61154B0001}" type="pres">
      <dgm:prSet presAssocID="{A94671B1-9B14-4AC6-9A94-D3AD82DD6AF9}" presName="accentRepeatNode" presStyleLbl="solidFgAcc1" presStyleIdx="1" presStyleCnt="2" custLinFactNeighborX="25177" custLinFactNeighborY="7723"/>
      <dgm:spPr>
        <a:blipFill rotWithShape="0">
          <a:blip xmlns:r="http://schemas.openxmlformats.org/officeDocument/2006/relationships" r:embed="rId2"/>
          <a:srcRect/>
          <a:stretch>
            <a:fillRect l="-16000" r="-16000"/>
          </a:stretch>
        </a:blipFill>
        <a:ln>
          <a:solidFill>
            <a:srgbClr val="FFC000"/>
          </a:solidFill>
        </a:ln>
      </dgm:spPr>
    </dgm:pt>
  </dgm:ptLst>
  <dgm:cxnLst>
    <dgm:cxn modelId="{34596232-5843-4CEF-B60C-9FAAC568E8E7}" srcId="{CF933DB3-8462-4BEA-9430-E211F69CA27E}" destId="{35AB64F7-F267-404D-9F47-45C6C3FE7AC3}" srcOrd="0" destOrd="0" parTransId="{2A9F91BF-79A3-484D-BAE9-A0D91036A58F}" sibTransId="{26122858-2BC4-4CC8-990A-B7873E416F79}"/>
    <dgm:cxn modelId="{8035AF54-66AD-4358-BDB8-E70EB9DFF7AA}" srcId="{CF933DB3-8462-4BEA-9430-E211F69CA27E}" destId="{A94671B1-9B14-4AC6-9A94-D3AD82DD6AF9}" srcOrd="1" destOrd="0" parTransId="{4E87D3A8-A669-4970-B6C8-0A47D53C52BE}" sibTransId="{47AB6D27-E3CB-4F9B-AD84-5A7D30419442}"/>
    <dgm:cxn modelId="{FC04CB7C-77FE-4519-A09A-C9B4124E7858}" type="presOf" srcId="{26122858-2BC4-4CC8-990A-B7873E416F79}" destId="{30B0F54C-9088-4FBB-BF08-398A670A6645}" srcOrd="0" destOrd="0" presId="urn:microsoft.com/office/officeart/2008/layout/VerticalCurvedList"/>
    <dgm:cxn modelId="{BD86D692-7532-43F7-AE39-9C09448E6E62}" type="presOf" srcId="{35AB64F7-F267-404D-9F47-45C6C3FE7AC3}" destId="{AADAADE0-CF23-41C5-BEC4-6E78F4F46767}" srcOrd="0" destOrd="0" presId="urn:microsoft.com/office/officeart/2008/layout/VerticalCurvedList"/>
    <dgm:cxn modelId="{0C6494C5-9614-41CD-B65E-42E273D86FAB}" type="presOf" srcId="{A94671B1-9B14-4AC6-9A94-D3AD82DD6AF9}" destId="{D8A5FC9F-EABC-4056-B093-E2C47CCFB3AF}" srcOrd="0" destOrd="0" presId="urn:microsoft.com/office/officeart/2008/layout/VerticalCurvedList"/>
    <dgm:cxn modelId="{C9EAD4EB-AA95-41B9-833E-6C0952D81751}" type="presOf" srcId="{CF933DB3-8462-4BEA-9430-E211F69CA27E}" destId="{9D50E8C0-B5D1-4079-B6F8-DB1D0B68CB3C}" srcOrd="0" destOrd="0" presId="urn:microsoft.com/office/officeart/2008/layout/VerticalCurvedList"/>
    <dgm:cxn modelId="{19DA66ED-9974-4598-8036-D53522B1CD95}" type="presParOf" srcId="{9D50E8C0-B5D1-4079-B6F8-DB1D0B68CB3C}" destId="{A2423A95-D625-4E23-9C7F-69B6B03249EC}" srcOrd="0" destOrd="0" presId="urn:microsoft.com/office/officeart/2008/layout/VerticalCurvedList"/>
    <dgm:cxn modelId="{1D6056B6-48AA-4AFE-9533-E97ECAD06740}" type="presParOf" srcId="{A2423A95-D625-4E23-9C7F-69B6B03249EC}" destId="{41BCD7FB-441A-4CE9-913E-6343BCEB81EF}" srcOrd="0" destOrd="0" presId="urn:microsoft.com/office/officeart/2008/layout/VerticalCurvedList"/>
    <dgm:cxn modelId="{5F01B784-D59B-486A-8BF5-5299BF4ABF2C}" type="presParOf" srcId="{41BCD7FB-441A-4CE9-913E-6343BCEB81EF}" destId="{0E7A8CE4-90A3-4333-8D2C-CDEA58F1FF6D}" srcOrd="0" destOrd="0" presId="urn:microsoft.com/office/officeart/2008/layout/VerticalCurvedList"/>
    <dgm:cxn modelId="{BBD6AE50-BBE7-4B1E-857B-26DA46DC3D8E}" type="presParOf" srcId="{41BCD7FB-441A-4CE9-913E-6343BCEB81EF}" destId="{30B0F54C-9088-4FBB-BF08-398A670A6645}" srcOrd="1" destOrd="0" presId="urn:microsoft.com/office/officeart/2008/layout/VerticalCurvedList"/>
    <dgm:cxn modelId="{815E7F7A-E91D-47F0-B731-FE0BF984CEBD}" type="presParOf" srcId="{41BCD7FB-441A-4CE9-913E-6343BCEB81EF}" destId="{57A2152F-0037-43F1-88C9-9E4ABDEA1A75}" srcOrd="2" destOrd="0" presId="urn:microsoft.com/office/officeart/2008/layout/VerticalCurvedList"/>
    <dgm:cxn modelId="{7223064E-B5EF-4B3D-8EF8-C4E432587908}" type="presParOf" srcId="{41BCD7FB-441A-4CE9-913E-6343BCEB81EF}" destId="{1EAA29B7-BF98-49DC-9559-28EEEA225F04}" srcOrd="3" destOrd="0" presId="urn:microsoft.com/office/officeart/2008/layout/VerticalCurvedList"/>
    <dgm:cxn modelId="{AB5935BA-78E5-45B7-BC95-1CA8ECB3EF2C}" type="presParOf" srcId="{A2423A95-D625-4E23-9C7F-69B6B03249EC}" destId="{AADAADE0-CF23-41C5-BEC4-6E78F4F46767}" srcOrd="1" destOrd="0" presId="urn:microsoft.com/office/officeart/2008/layout/VerticalCurvedList"/>
    <dgm:cxn modelId="{5D84082F-6C1C-413B-A810-1BD2A504A861}" type="presParOf" srcId="{A2423A95-D625-4E23-9C7F-69B6B03249EC}" destId="{29E8AE2B-53F1-4E40-AADD-62C117B500CE}" srcOrd="2" destOrd="0" presId="urn:microsoft.com/office/officeart/2008/layout/VerticalCurvedList"/>
    <dgm:cxn modelId="{64B01EA0-3093-4BD3-9664-89B9FD260147}" type="presParOf" srcId="{29E8AE2B-53F1-4E40-AADD-62C117B500CE}" destId="{208B4EC3-CAEC-49CA-8BAF-62753B98C9D2}" srcOrd="0" destOrd="0" presId="urn:microsoft.com/office/officeart/2008/layout/VerticalCurvedList"/>
    <dgm:cxn modelId="{AF83BE6F-C894-4DBC-88D4-BFDEF6D48A77}" type="presParOf" srcId="{A2423A95-D625-4E23-9C7F-69B6B03249EC}" destId="{D8A5FC9F-EABC-4056-B093-E2C47CCFB3AF}" srcOrd="3" destOrd="0" presId="urn:microsoft.com/office/officeart/2008/layout/VerticalCurvedList"/>
    <dgm:cxn modelId="{0BB6F994-5506-43AE-9DE8-824E5EE09681}" type="presParOf" srcId="{A2423A95-D625-4E23-9C7F-69B6B03249EC}" destId="{6D3FA3D4-6D8F-42BB-AA14-44392CF40188}" srcOrd="4" destOrd="0" presId="urn:microsoft.com/office/officeart/2008/layout/VerticalCurvedList"/>
    <dgm:cxn modelId="{665B1939-1D1C-4EDE-9092-D025F41E6FBA}" type="presParOf" srcId="{6D3FA3D4-6D8F-42BB-AA14-44392CF40188}" destId="{71A6E0CB-459C-422D-909F-1C61154B0001}"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B5B4FF4-4F7A-4DE1-8589-E21E0FDAC7F1}" type="doc">
      <dgm:prSet loTypeId="urn:microsoft.com/office/officeart/2005/8/layout/hierarchy3" loCatId="list" qsTypeId="urn:microsoft.com/office/officeart/2005/8/quickstyle/3d2" qsCatId="3D" csTypeId="urn:microsoft.com/office/officeart/2005/8/colors/colorful5" csCatId="colorful" phldr="1"/>
      <dgm:spPr/>
      <dgm:t>
        <a:bodyPr/>
        <a:lstStyle/>
        <a:p>
          <a:endParaRPr lang="es-EC"/>
        </a:p>
      </dgm:t>
    </dgm:pt>
    <dgm:pt modelId="{477830A1-AC16-47E5-BF67-75CCCB360886}">
      <dgm:prSet phldrT="[Texto]" custT="1"/>
      <dgm:spPr/>
      <dgm:t>
        <a:bodyPr/>
        <a:lstStyle/>
        <a:p>
          <a:pPr algn="just">
            <a:buFont typeface="Symbol" panose="05050102010706020507" pitchFamily="18" charset="2"/>
            <a:buChar char=""/>
          </a:pPr>
          <a:r>
            <a:rPr lang="es-EC" sz="1800" dirty="0">
              <a:latin typeface="Times New Roman" panose="02020603050405020304" pitchFamily="18" charset="0"/>
              <a:cs typeface="Times New Roman" panose="02020603050405020304" pitchFamily="18" charset="0"/>
            </a:rPr>
            <a:t>No existe diferencia significativa entre los dos métodos de recuperación de ovocitos a partir de ovarios de matadero y ovarios in vivo reproductoras Girolando.</a:t>
          </a:r>
        </a:p>
      </dgm:t>
    </dgm:pt>
    <dgm:pt modelId="{C767118D-E919-491C-94C5-20146D99343E}" type="parTrans" cxnId="{5E5E7128-60CF-445B-94FB-D8EC02DD51F6}">
      <dgm:prSet/>
      <dgm:spPr/>
      <dgm:t>
        <a:bodyPr/>
        <a:lstStyle/>
        <a:p>
          <a:endParaRPr lang="es-EC" sz="1400">
            <a:latin typeface="Arial" panose="020B0604020202020204" pitchFamily="34" charset="0"/>
            <a:cs typeface="Arial" panose="020B0604020202020204" pitchFamily="34" charset="0"/>
          </a:endParaRPr>
        </a:p>
      </dgm:t>
    </dgm:pt>
    <dgm:pt modelId="{80AA240C-295D-41D1-B02D-93E90B13F447}" type="sibTrans" cxnId="{5E5E7128-60CF-445B-94FB-D8EC02DD51F6}">
      <dgm:prSet/>
      <dgm:spPr/>
      <dgm:t>
        <a:bodyPr/>
        <a:lstStyle/>
        <a:p>
          <a:endParaRPr lang="es-EC" sz="1400">
            <a:latin typeface="Arial" panose="020B0604020202020204" pitchFamily="34" charset="0"/>
            <a:cs typeface="Arial" panose="020B0604020202020204" pitchFamily="34" charset="0"/>
          </a:endParaRPr>
        </a:p>
      </dgm:t>
    </dgm:pt>
    <dgm:pt modelId="{8A55B07C-ED78-4059-98E1-08C2F465DB0C}">
      <dgm:prSet phldrT="[Texto]" custT="1"/>
      <dgm:spPr/>
      <dgm:t>
        <a:bodyPr/>
        <a:lstStyle/>
        <a:p>
          <a:r>
            <a:rPr lang="es-ES" sz="4000" dirty="0">
              <a:latin typeface="Arial" panose="020B0604020202020204" pitchFamily="34" charset="0"/>
              <a:cs typeface="Arial" panose="020B0604020202020204" pitchFamily="34" charset="0"/>
            </a:rPr>
            <a:t>Ho</a:t>
          </a:r>
          <a:endParaRPr lang="es-EC" sz="4000" dirty="0">
            <a:latin typeface="Arial" panose="020B0604020202020204" pitchFamily="34" charset="0"/>
            <a:cs typeface="Arial" panose="020B0604020202020204" pitchFamily="34" charset="0"/>
          </a:endParaRPr>
        </a:p>
      </dgm:t>
    </dgm:pt>
    <dgm:pt modelId="{FB79EC6C-F93C-4632-8104-4B9C5788F104}" type="sibTrans" cxnId="{3212487D-F013-4D16-8E3C-6DE578164D98}">
      <dgm:prSet/>
      <dgm:spPr/>
      <dgm:t>
        <a:bodyPr/>
        <a:lstStyle/>
        <a:p>
          <a:endParaRPr lang="es-EC" sz="1400">
            <a:latin typeface="Arial" panose="020B0604020202020204" pitchFamily="34" charset="0"/>
            <a:cs typeface="Arial" panose="020B0604020202020204" pitchFamily="34" charset="0"/>
          </a:endParaRPr>
        </a:p>
      </dgm:t>
    </dgm:pt>
    <dgm:pt modelId="{310A50F2-A02E-4523-B3D7-9C900C8BE460}" type="parTrans" cxnId="{3212487D-F013-4D16-8E3C-6DE578164D98}">
      <dgm:prSet/>
      <dgm:spPr/>
      <dgm:t>
        <a:bodyPr/>
        <a:lstStyle/>
        <a:p>
          <a:endParaRPr lang="es-EC" sz="1400">
            <a:latin typeface="Arial" panose="020B0604020202020204" pitchFamily="34" charset="0"/>
            <a:cs typeface="Arial" panose="020B0604020202020204" pitchFamily="34" charset="0"/>
          </a:endParaRPr>
        </a:p>
      </dgm:t>
    </dgm:pt>
    <dgm:pt modelId="{E0754370-82B0-4B4D-A465-72CCDC930C62}">
      <dgm:prSet phldrT="[Texto]" custT="1"/>
      <dgm:spPr/>
      <dgm:t>
        <a:bodyPr/>
        <a:lstStyle/>
        <a:p>
          <a:r>
            <a:rPr lang="es-ES" sz="4000" dirty="0">
              <a:latin typeface="Arial" panose="020B0604020202020204" pitchFamily="34" charset="0"/>
              <a:cs typeface="Arial" panose="020B0604020202020204" pitchFamily="34" charset="0"/>
            </a:rPr>
            <a:t>Ha</a:t>
          </a:r>
          <a:endParaRPr lang="es-EC" sz="4000" dirty="0">
            <a:latin typeface="Arial" panose="020B0604020202020204" pitchFamily="34" charset="0"/>
            <a:cs typeface="Arial" panose="020B0604020202020204" pitchFamily="34" charset="0"/>
          </a:endParaRPr>
        </a:p>
      </dgm:t>
    </dgm:pt>
    <dgm:pt modelId="{43029284-D1C2-41DD-997B-F59028A34C3F}" type="sibTrans" cxnId="{075FFEBC-8732-4043-A651-F5CA69C4F12F}">
      <dgm:prSet/>
      <dgm:spPr/>
      <dgm:t>
        <a:bodyPr/>
        <a:lstStyle/>
        <a:p>
          <a:endParaRPr lang="es-EC" sz="1400">
            <a:latin typeface="Arial" panose="020B0604020202020204" pitchFamily="34" charset="0"/>
            <a:cs typeface="Arial" panose="020B0604020202020204" pitchFamily="34" charset="0"/>
          </a:endParaRPr>
        </a:p>
      </dgm:t>
    </dgm:pt>
    <dgm:pt modelId="{CBD17744-FD3C-43BB-BFA2-8FC9C27F7AE6}" type="parTrans" cxnId="{075FFEBC-8732-4043-A651-F5CA69C4F12F}">
      <dgm:prSet/>
      <dgm:spPr/>
      <dgm:t>
        <a:bodyPr/>
        <a:lstStyle/>
        <a:p>
          <a:endParaRPr lang="es-EC" sz="1400">
            <a:latin typeface="Arial" panose="020B0604020202020204" pitchFamily="34" charset="0"/>
            <a:cs typeface="Arial" panose="020B0604020202020204" pitchFamily="34" charset="0"/>
          </a:endParaRPr>
        </a:p>
      </dgm:t>
    </dgm:pt>
    <dgm:pt modelId="{F96BA6D5-7BA7-4A34-86AE-2B24CC396DA0}">
      <dgm:prSet phldrT="[Texto]" custT="1"/>
      <dgm:spPr/>
      <dgm:t>
        <a:bodyPr/>
        <a:lstStyle/>
        <a:p>
          <a:pPr algn="just">
            <a:buFont typeface="Symbol" panose="05050102010706020507" pitchFamily="18" charset="2"/>
            <a:buChar char=""/>
          </a:pPr>
          <a:r>
            <a:rPr lang="es-EC" sz="1800" dirty="0">
              <a:latin typeface="Times New Roman" panose="02020603050405020304" pitchFamily="18" charset="0"/>
              <a:cs typeface="Times New Roman" panose="02020603050405020304" pitchFamily="18" charset="0"/>
            </a:rPr>
            <a:t>Existe diferencia significativa entre los dos métodos de obtención de ovocitos a partir de ovarios de matadero y ovocitos de reproductoras Girolando.</a:t>
          </a:r>
        </a:p>
      </dgm:t>
    </dgm:pt>
    <dgm:pt modelId="{1C5E781C-DFC3-4F2A-91F4-805DD876C20F}" type="sibTrans" cxnId="{1561DD62-44BD-4137-85F6-0E2E04ADEBFE}">
      <dgm:prSet/>
      <dgm:spPr/>
      <dgm:t>
        <a:bodyPr/>
        <a:lstStyle/>
        <a:p>
          <a:endParaRPr lang="es-EC" sz="1400">
            <a:latin typeface="Arial" panose="020B0604020202020204" pitchFamily="34" charset="0"/>
            <a:cs typeface="Arial" panose="020B0604020202020204" pitchFamily="34" charset="0"/>
          </a:endParaRPr>
        </a:p>
      </dgm:t>
    </dgm:pt>
    <dgm:pt modelId="{2A13E744-487F-4FE2-90EA-E58B1D05DBB7}" type="parTrans" cxnId="{1561DD62-44BD-4137-85F6-0E2E04ADEBFE}">
      <dgm:prSet/>
      <dgm:spPr/>
      <dgm:t>
        <a:bodyPr/>
        <a:lstStyle/>
        <a:p>
          <a:endParaRPr lang="es-EC" sz="1400">
            <a:latin typeface="Arial" panose="020B0604020202020204" pitchFamily="34" charset="0"/>
            <a:cs typeface="Arial" panose="020B0604020202020204" pitchFamily="34" charset="0"/>
          </a:endParaRPr>
        </a:p>
      </dgm:t>
    </dgm:pt>
    <dgm:pt modelId="{89410E1A-A6C9-480E-803A-8AB7D0AEE4B0}" type="pres">
      <dgm:prSet presAssocID="{9B5B4FF4-4F7A-4DE1-8589-E21E0FDAC7F1}" presName="diagram" presStyleCnt="0">
        <dgm:presLayoutVars>
          <dgm:chPref val="1"/>
          <dgm:dir/>
          <dgm:animOne val="branch"/>
          <dgm:animLvl val="lvl"/>
          <dgm:resizeHandles/>
        </dgm:presLayoutVars>
      </dgm:prSet>
      <dgm:spPr/>
    </dgm:pt>
    <dgm:pt modelId="{956CC0D5-9AA4-4839-96C4-5C7EB646A7B9}" type="pres">
      <dgm:prSet presAssocID="{E0754370-82B0-4B4D-A465-72CCDC930C62}" presName="root" presStyleCnt="0"/>
      <dgm:spPr/>
    </dgm:pt>
    <dgm:pt modelId="{1663C602-0196-42B9-8B63-C6C03F60983F}" type="pres">
      <dgm:prSet presAssocID="{E0754370-82B0-4B4D-A465-72CCDC930C62}" presName="rootComposite" presStyleCnt="0"/>
      <dgm:spPr/>
    </dgm:pt>
    <dgm:pt modelId="{90934EAC-CF95-467E-B556-6A04654C783B}" type="pres">
      <dgm:prSet presAssocID="{E0754370-82B0-4B4D-A465-72CCDC930C62}" presName="rootText" presStyleLbl="node1" presStyleIdx="0" presStyleCnt="2" custScaleX="87772" custScaleY="34688" custLinFactNeighborX="10205" custLinFactNeighborY="-727"/>
      <dgm:spPr/>
    </dgm:pt>
    <dgm:pt modelId="{658160C0-50F3-4A9D-A439-09D23E3291B3}" type="pres">
      <dgm:prSet presAssocID="{E0754370-82B0-4B4D-A465-72CCDC930C62}" presName="rootConnector" presStyleLbl="node1" presStyleIdx="0" presStyleCnt="2"/>
      <dgm:spPr/>
    </dgm:pt>
    <dgm:pt modelId="{EA4555D1-DC55-422D-9CD8-419521B51366}" type="pres">
      <dgm:prSet presAssocID="{E0754370-82B0-4B4D-A465-72CCDC930C62}" presName="childShape" presStyleCnt="0"/>
      <dgm:spPr/>
    </dgm:pt>
    <dgm:pt modelId="{D1E365A5-FA8B-403E-B99F-4630AF156945}" type="pres">
      <dgm:prSet presAssocID="{2A13E744-487F-4FE2-90EA-E58B1D05DBB7}" presName="Name13" presStyleLbl="parChTrans1D2" presStyleIdx="0" presStyleCnt="2"/>
      <dgm:spPr/>
    </dgm:pt>
    <dgm:pt modelId="{E24B7D43-08AB-444A-A146-A8774390E505}" type="pres">
      <dgm:prSet presAssocID="{F96BA6D5-7BA7-4A34-86AE-2B24CC396DA0}" presName="childText" presStyleLbl="bgAcc1" presStyleIdx="0" presStyleCnt="2" custScaleX="98175" custScaleY="80829" custLinFactNeighborX="9669" custLinFactNeighborY="-8259">
        <dgm:presLayoutVars>
          <dgm:bulletEnabled val="1"/>
        </dgm:presLayoutVars>
      </dgm:prSet>
      <dgm:spPr/>
    </dgm:pt>
    <dgm:pt modelId="{1674EEF1-084A-4E67-89D3-A6E0668C671A}" type="pres">
      <dgm:prSet presAssocID="{8A55B07C-ED78-4059-98E1-08C2F465DB0C}" presName="root" presStyleCnt="0"/>
      <dgm:spPr/>
    </dgm:pt>
    <dgm:pt modelId="{321A6E02-EC13-4F74-A9B9-E607A8AA7D67}" type="pres">
      <dgm:prSet presAssocID="{8A55B07C-ED78-4059-98E1-08C2F465DB0C}" presName="rootComposite" presStyleCnt="0"/>
      <dgm:spPr/>
    </dgm:pt>
    <dgm:pt modelId="{CF252032-EE1C-49E0-94F2-C3446C09FBCC}" type="pres">
      <dgm:prSet presAssocID="{8A55B07C-ED78-4059-98E1-08C2F465DB0C}" presName="rootText" presStyleLbl="node1" presStyleIdx="1" presStyleCnt="2" custScaleX="90673" custScaleY="35205"/>
      <dgm:spPr/>
    </dgm:pt>
    <dgm:pt modelId="{E9DEA0B6-526E-45F2-9452-DE3FDB7303B3}" type="pres">
      <dgm:prSet presAssocID="{8A55B07C-ED78-4059-98E1-08C2F465DB0C}" presName="rootConnector" presStyleLbl="node1" presStyleIdx="1" presStyleCnt="2"/>
      <dgm:spPr/>
    </dgm:pt>
    <dgm:pt modelId="{A6BD4ECC-5C11-4959-9E0B-B988A40C40ED}" type="pres">
      <dgm:prSet presAssocID="{8A55B07C-ED78-4059-98E1-08C2F465DB0C}" presName="childShape" presStyleCnt="0"/>
      <dgm:spPr/>
    </dgm:pt>
    <dgm:pt modelId="{267D6A64-9203-4928-A6E4-EA6BC5BB3C90}" type="pres">
      <dgm:prSet presAssocID="{C767118D-E919-491C-94C5-20146D99343E}" presName="Name13" presStyleLbl="parChTrans1D2" presStyleIdx="1" presStyleCnt="2"/>
      <dgm:spPr/>
    </dgm:pt>
    <dgm:pt modelId="{0E27C800-17EE-4297-A900-BC4EA4486C8C}" type="pres">
      <dgm:prSet presAssocID="{477830A1-AC16-47E5-BF67-75CCCB360886}" presName="childText" presStyleLbl="bgAcc1" presStyleIdx="1" presStyleCnt="2" custScaleX="107252" custScaleY="83013" custLinFactNeighborX="-5457" custLinFactNeighborY="-9271">
        <dgm:presLayoutVars>
          <dgm:bulletEnabled val="1"/>
        </dgm:presLayoutVars>
      </dgm:prSet>
      <dgm:spPr/>
    </dgm:pt>
  </dgm:ptLst>
  <dgm:cxnLst>
    <dgm:cxn modelId="{4FCA8D0A-0E04-45B2-9ED8-0ECE5494D653}" type="presOf" srcId="{2A13E744-487F-4FE2-90EA-E58B1D05DBB7}" destId="{D1E365A5-FA8B-403E-B99F-4630AF156945}" srcOrd="0" destOrd="0" presId="urn:microsoft.com/office/officeart/2005/8/layout/hierarchy3"/>
    <dgm:cxn modelId="{01BE8E1B-A520-428E-BA7F-6D508A79A568}" type="presOf" srcId="{E0754370-82B0-4B4D-A465-72CCDC930C62}" destId="{658160C0-50F3-4A9D-A439-09D23E3291B3}" srcOrd="1" destOrd="0" presId="urn:microsoft.com/office/officeart/2005/8/layout/hierarchy3"/>
    <dgm:cxn modelId="{5E5E7128-60CF-445B-94FB-D8EC02DD51F6}" srcId="{8A55B07C-ED78-4059-98E1-08C2F465DB0C}" destId="{477830A1-AC16-47E5-BF67-75CCCB360886}" srcOrd="0" destOrd="0" parTransId="{C767118D-E919-491C-94C5-20146D99343E}" sibTransId="{80AA240C-295D-41D1-B02D-93E90B13F447}"/>
    <dgm:cxn modelId="{A8E5EE39-03D7-43AD-A12C-9FD5A48C7CAD}" type="presOf" srcId="{F96BA6D5-7BA7-4A34-86AE-2B24CC396DA0}" destId="{E24B7D43-08AB-444A-A146-A8774390E505}" srcOrd="0" destOrd="0" presId="urn:microsoft.com/office/officeart/2005/8/layout/hierarchy3"/>
    <dgm:cxn modelId="{1561DD62-44BD-4137-85F6-0E2E04ADEBFE}" srcId="{E0754370-82B0-4B4D-A465-72CCDC930C62}" destId="{F96BA6D5-7BA7-4A34-86AE-2B24CC396DA0}" srcOrd="0" destOrd="0" parTransId="{2A13E744-487F-4FE2-90EA-E58B1D05DBB7}" sibTransId="{1C5E781C-DFC3-4F2A-91F4-805DD876C20F}"/>
    <dgm:cxn modelId="{757DD079-BF99-4044-919C-713C06C4B4F9}" type="presOf" srcId="{9B5B4FF4-4F7A-4DE1-8589-E21E0FDAC7F1}" destId="{89410E1A-A6C9-480E-803A-8AB7D0AEE4B0}" srcOrd="0" destOrd="0" presId="urn:microsoft.com/office/officeart/2005/8/layout/hierarchy3"/>
    <dgm:cxn modelId="{E2E7135A-8A98-4178-AE52-EC6F7499D6DF}" type="presOf" srcId="{8A55B07C-ED78-4059-98E1-08C2F465DB0C}" destId="{CF252032-EE1C-49E0-94F2-C3446C09FBCC}" srcOrd="0" destOrd="0" presId="urn:microsoft.com/office/officeart/2005/8/layout/hierarchy3"/>
    <dgm:cxn modelId="{3212487D-F013-4D16-8E3C-6DE578164D98}" srcId="{9B5B4FF4-4F7A-4DE1-8589-E21E0FDAC7F1}" destId="{8A55B07C-ED78-4059-98E1-08C2F465DB0C}" srcOrd="1" destOrd="0" parTransId="{310A50F2-A02E-4523-B3D7-9C900C8BE460}" sibTransId="{FB79EC6C-F93C-4632-8104-4B9C5788F104}"/>
    <dgm:cxn modelId="{C6906D83-654D-4BB1-8913-CC145B3E3EF9}" type="presOf" srcId="{8A55B07C-ED78-4059-98E1-08C2F465DB0C}" destId="{E9DEA0B6-526E-45F2-9452-DE3FDB7303B3}" srcOrd="1" destOrd="0" presId="urn:microsoft.com/office/officeart/2005/8/layout/hierarchy3"/>
    <dgm:cxn modelId="{CAA9ECA8-64D0-4AA6-91B4-C8BCC2277DDB}" type="presOf" srcId="{477830A1-AC16-47E5-BF67-75CCCB360886}" destId="{0E27C800-17EE-4297-A900-BC4EA4486C8C}" srcOrd="0" destOrd="0" presId="urn:microsoft.com/office/officeart/2005/8/layout/hierarchy3"/>
    <dgm:cxn modelId="{DBCB8FAD-5A80-46F7-8E2B-086E0E4DD15F}" type="presOf" srcId="{E0754370-82B0-4B4D-A465-72CCDC930C62}" destId="{90934EAC-CF95-467E-B556-6A04654C783B}" srcOrd="0" destOrd="0" presId="urn:microsoft.com/office/officeart/2005/8/layout/hierarchy3"/>
    <dgm:cxn modelId="{075FFEBC-8732-4043-A651-F5CA69C4F12F}" srcId="{9B5B4FF4-4F7A-4DE1-8589-E21E0FDAC7F1}" destId="{E0754370-82B0-4B4D-A465-72CCDC930C62}" srcOrd="0" destOrd="0" parTransId="{CBD17744-FD3C-43BB-BFA2-8FC9C27F7AE6}" sibTransId="{43029284-D1C2-41DD-997B-F59028A34C3F}"/>
    <dgm:cxn modelId="{70DEB3DB-29D9-45FE-80DA-8D5D9DCFAB3C}" type="presOf" srcId="{C767118D-E919-491C-94C5-20146D99343E}" destId="{267D6A64-9203-4928-A6E4-EA6BC5BB3C90}" srcOrd="0" destOrd="0" presId="urn:microsoft.com/office/officeart/2005/8/layout/hierarchy3"/>
    <dgm:cxn modelId="{1B6B3D80-196F-419E-8E2B-73153C012F59}" type="presParOf" srcId="{89410E1A-A6C9-480E-803A-8AB7D0AEE4B0}" destId="{956CC0D5-9AA4-4839-96C4-5C7EB646A7B9}" srcOrd="0" destOrd="0" presId="urn:microsoft.com/office/officeart/2005/8/layout/hierarchy3"/>
    <dgm:cxn modelId="{11FCC8CB-7FDC-4D2C-8775-D74CA9FCB903}" type="presParOf" srcId="{956CC0D5-9AA4-4839-96C4-5C7EB646A7B9}" destId="{1663C602-0196-42B9-8B63-C6C03F60983F}" srcOrd="0" destOrd="0" presId="urn:microsoft.com/office/officeart/2005/8/layout/hierarchy3"/>
    <dgm:cxn modelId="{789ECE25-0CF4-42FC-B30E-AF151D6FCCC6}" type="presParOf" srcId="{1663C602-0196-42B9-8B63-C6C03F60983F}" destId="{90934EAC-CF95-467E-B556-6A04654C783B}" srcOrd="0" destOrd="0" presId="urn:microsoft.com/office/officeart/2005/8/layout/hierarchy3"/>
    <dgm:cxn modelId="{6B6184F8-FBFF-4810-A896-F31935CAFA08}" type="presParOf" srcId="{1663C602-0196-42B9-8B63-C6C03F60983F}" destId="{658160C0-50F3-4A9D-A439-09D23E3291B3}" srcOrd="1" destOrd="0" presId="urn:microsoft.com/office/officeart/2005/8/layout/hierarchy3"/>
    <dgm:cxn modelId="{16E2D344-2935-40ED-BF2F-338893E13920}" type="presParOf" srcId="{956CC0D5-9AA4-4839-96C4-5C7EB646A7B9}" destId="{EA4555D1-DC55-422D-9CD8-419521B51366}" srcOrd="1" destOrd="0" presId="urn:microsoft.com/office/officeart/2005/8/layout/hierarchy3"/>
    <dgm:cxn modelId="{80E5AFDB-3859-4C8F-81EE-9B80D1E75810}" type="presParOf" srcId="{EA4555D1-DC55-422D-9CD8-419521B51366}" destId="{D1E365A5-FA8B-403E-B99F-4630AF156945}" srcOrd="0" destOrd="0" presId="urn:microsoft.com/office/officeart/2005/8/layout/hierarchy3"/>
    <dgm:cxn modelId="{339B5A46-8226-46D9-8895-F0F99BE34ADA}" type="presParOf" srcId="{EA4555D1-DC55-422D-9CD8-419521B51366}" destId="{E24B7D43-08AB-444A-A146-A8774390E505}" srcOrd="1" destOrd="0" presId="urn:microsoft.com/office/officeart/2005/8/layout/hierarchy3"/>
    <dgm:cxn modelId="{39A234E9-1B3F-4FED-A451-F5E417A057FB}" type="presParOf" srcId="{89410E1A-A6C9-480E-803A-8AB7D0AEE4B0}" destId="{1674EEF1-084A-4E67-89D3-A6E0668C671A}" srcOrd="1" destOrd="0" presId="urn:microsoft.com/office/officeart/2005/8/layout/hierarchy3"/>
    <dgm:cxn modelId="{5723844B-306E-4EB1-9BA4-7754B54C903D}" type="presParOf" srcId="{1674EEF1-084A-4E67-89D3-A6E0668C671A}" destId="{321A6E02-EC13-4F74-A9B9-E607A8AA7D67}" srcOrd="0" destOrd="0" presId="urn:microsoft.com/office/officeart/2005/8/layout/hierarchy3"/>
    <dgm:cxn modelId="{278459DB-03B9-470A-8C20-73B3E3836EDC}" type="presParOf" srcId="{321A6E02-EC13-4F74-A9B9-E607A8AA7D67}" destId="{CF252032-EE1C-49E0-94F2-C3446C09FBCC}" srcOrd="0" destOrd="0" presId="urn:microsoft.com/office/officeart/2005/8/layout/hierarchy3"/>
    <dgm:cxn modelId="{DA6AB473-7CB7-4E86-B61E-9E7A34FF5653}" type="presParOf" srcId="{321A6E02-EC13-4F74-A9B9-E607A8AA7D67}" destId="{E9DEA0B6-526E-45F2-9452-DE3FDB7303B3}" srcOrd="1" destOrd="0" presId="urn:microsoft.com/office/officeart/2005/8/layout/hierarchy3"/>
    <dgm:cxn modelId="{2293D4B8-3B96-4DA6-8446-BD362DC1B274}" type="presParOf" srcId="{1674EEF1-084A-4E67-89D3-A6E0668C671A}" destId="{A6BD4ECC-5C11-4959-9E0B-B988A40C40ED}" srcOrd="1" destOrd="0" presId="urn:microsoft.com/office/officeart/2005/8/layout/hierarchy3"/>
    <dgm:cxn modelId="{48919159-F206-41CF-8FD4-4CEB781A14BF}" type="presParOf" srcId="{A6BD4ECC-5C11-4959-9E0B-B988A40C40ED}" destId="{267D6A64-9203-4928-A6E4-EA6BC5BB3C90}" srcOrd="0" destOrd="0" presId="urn:microsoft.com/office/officeart/2005/8/layout/hierarchy3"/>
    <dgm:cxn modelId="{4A0AEA6E-D584-4BA7-935B-CB6E266D28D1}" type="presParOf" srcId="{A6BD4ECC-5C11-4959-9E0B-B988A40C40ED}" destId="{0E27C800-17EE-4297-A900-BC4EA4486C8C}"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3BD24D5-3C88-459D-BEC8-A774A1F4D964}" type="doc">
      <dgm:prSet loTypeId="urn:microsoft.com/office/officeart/2005/8/layout/list1" loCatId="list" qsTypeId="urn:microsoft.com/office/officeart/2005/8/quickstyle/3d2" qsCatId="3D" csTypeId="urn:microsoft.com/office/officeart/2005/8/colors/accent1_2" csCatId="accent1" phldr="1"/>
      <dgm:spPr/>
      <dgm:t>
        <a:bodyPr/>
        <a:lstStyle/>
        <a:p>
          <a:endParaRPr lang="es-ES"/>
        </a:p>
      </dgm:t>
    </dgm:pt>
    <dgm:pt modelId="{E8CD393C-641A-4763-AB57-DEFBA0AF8A06}">
      <dgm:prSet phldrT="[Texto]" custT="1"/>
      <dgm:spPr/>
      <dgm:t>
        <a:bodyPr/>
        <a:lstStyle/>
        <a:p>
          <a:r>
            <a:rPr lang="es-MX" sz="1600">
              <a:solidFill>
                <a:schemeClr val="tx1"/>
              </a:solidFill>
              <a:latin typeface="Arial" panose="020B0604020202020204" pitchFamily="34" charset="0"/>
              <a:cs typeface="Arial" panose="020B0604020202020204" pitchFamily="34" charset="0"/>
            </a:rPr>
            <a:t>Se logró una mayor recolección de ovocitos en ovarios de matadero, la técnica de recuperación ovocitaria OPU es repetible, además que permite reconocer el origen de los ovocitos, lo que no se puede hacer con los ovarios de matadero.</a:t>
          </a:r>
          <a:endParaRPr lang="es-ES" sz="1600" dirty="0">
            <a:solidFill>
              <a:schemeClr val="tx1"/>
            </a:solidFill>
          </a:endParaRPr>
        </a:p>
      </dgm:t>
    </dgm:pt>
    <dgm:pt modelId="{FC5B6280-6908-484F-8449-E17BEA3D8996}" type="parTrans" cxnId="{E2FDA103-E48B-4276-A56A-53CFC6F37AC8}">
      <dgm:prSet/>
      <dgm:spPr/>
      <dgm:t>
        <a:bodyPr/>
        <a:lstStyle/>
        <a:p>
          <a:endParaRPr lang="es-ES" sz="6000">
            <a:solidFill>
              <a:schemeClr val="tx1"/>
            </a:solidFill>
          </a:endParaRPr>
        </a:p>
      </dgm:t>
    </dgm:pt>
    <dgm:pt modelId="{180D4DB2-043B-42A0-9469-20D88157E974}" type="sibTrans" cxnId="{E2FDA103-E48B-4276-A56A-53CFC6F37AC8}">
      <dgm:prSet/>
      <dgm:spPr/>
      <dgm:t>
        <a:bodyPr/>
        <a:lstStyle/>
        <a:p>
          <a:endParaRPr lang="es-ES" sz="6000">
            <a:solidFill>
              <a:schemeClr val="tx1"/>
            </a:solidFill>
          </a:endParaRPr>
        </a:p>
      </dgm:t>
    </dgm:pt>
    <dgm:pt modelId="{39451D8B-7319-4FEE-8442-BBE51F2D17AF}">
      <dgm:prSet phldrT="[Texto]" custT="1"/>
      <dgm:spPr/>
      <dgm:t>
        <a:bodyPr/>
        <a:lstStyle/>
        <a:p>
          <a:r>
            <a:rPr lang="es-MX" sz="1600">
              <a:solidFill>
                <a:schemeClr val="tx1"/>
              </a:solidFill>
              <a:latin typeface="Arial" panose="020B0604020202020204" pitchFamily="34" charset="0"/>
              <a:cs typeface="Arial" panose="020B0604020202020204" pitchFamily="34" charset="0"/>
            </a:rPr>
            <a:t>Los ovocitos fecundados independientemente de su procedencia, ovarios de matadero y reproductoras girolando y de su técnica de aspiración folicular, tienen similar tasa de fecundación sin diferencia significativa con 78,1 y 79,8%, es decir que la fecundación es controlada por su maduración in vitro de ovocitos y capacitación espermática que tenga el semen utilizado.</a:t>
          </a:r>
          <a:endParaRPr lang="es-ES" sz="1600" dirty="0">
            <a:solidFill>
              <a:schemeClr val="tx1"/>
            </a:solidFill>
          </a:endParaRPr>
        </a:p>
      </dgm:t>
    </dgm:pt>
    <dgm:pt modelId="{E859C030-9D14-40E6-9F4D-919E6224EB1B}" type="parTrans" cxnId="{C73C7506-60C6-4A3C-B12C-C15D1DD26C92}">
      <dgm:prSet/>
      <dgm:spPr/>
      <dgm:t>
        <a:bodyPr/>
        <a:lstStyle/>
        <a:p>
          <a:endParaRPr lang="es-ES" sz="6000">
            <a:solidFill>
              <a:schemeClr val="tx1"/>
            </a:solidFill>
          </a:endParaRPr>
        </a:p>
      </dgm:t>
    </dgm:pt>
    <dgm:pt modelId="{E9453D3E-2768-4EE8-A525-AD25FEF51A9A}" type="sibTrans" cxnId="{C73C7506-60C6-4A3C-B12C-C15D1DD26C92}">
      <dgm:prSet/>
      <dgm:spPr/>
      <dgm:t>
        <a:bodyPr/>
        <a:lstStyle/>
        <a:p>
          <a:endParaRPr lang="es-ES" sz="6000">
            <a:solidFill>
              <a:schemeClr val="tx1"/>
            </a:solidFill>
          </a:endParaRPr>
        </a:p>
      </dgm:t>
    </dgm:pt>
    <dgm:pt modelId="{3BE00552-51D0-4ED2-88C0-6C0B5AE4BB69}">
      <dgm:prSet phldrT="[Texto]" custT="1"/>
      <dgm:spPr/>
      <dgm:t>
        <a:bodyPr/>
        <a:lstStyle/>
        <a:p>
          <a:r>
            <a:rPr lang="es-MX" sz="1600">
              <a:solidFill>
                <a:schemeClr val="tx1"/>
              </a:solidFill>
              <a:latin typeface="Arial" panose="020B0604020202020204" pitchFamily="34" charset="0"/>
              <a:cs typeface="Arial" panose="020B0604020202020204" pitchFamily="34" charset="0"/>
            </a:rPr>
            <a:t>Los resultados demuestran que el clivaje no de penden de la técnica que se emplee en la recuperación de ovocitos, ya que existe una relación directa entre el desarrollo del ovocito y el número de capas de cúmulus que lo rodean, lo que permite que estos conserven su capacidad de progreso normal. </a:t>
          </a:r>
          <a:endParaRPr lang="es-ES" sz="1600" dirty="0">
            <a:solidFill>
              <a:schemeClr val="tx1"/>
            </a:solidFill>
          </a:endParaRPr>
        </a:p>
      </dgm:t>
    </dgm:pt>
    <dgm:pt modelId="{46280561-8557-4657-9A4F-BF4912522628}" type="parTrans" cxnId="{EA5FF04B-7BAA-43EF-A7C9-BBFFA0ABC893}">
      <dgm:prSet/>
      <dgm:spPr/>
      <dgm:t>
        <a:bodyPr/>
        <a:lstStyle/>
        <a:p>
          <a:endParaRPr lang="es-ES" sz="6000">
            <a:solidFill>
              <a:schemeClr val="tx1"/>
            </a:solidFill>
          </a:endParaRPr>
        </a:p>
      </dgm:t>
    </dgm:pt>
    <dgm:pt modelId="{4C637AB9-B64F-4D4B-B220-9B73EC64194B}" type="sibTrans" cxnId="{EA5FF04B-7BAA-43EF-A7C9-BBFFA0ABC893}">
      <dgm:prSet/>
      <dgm:spPr/>
      <dgm:t>
        <a:bodyPr/>
        <a:lstStyle/>
        <a:p>
          <a:endParaRPr lang="es-ES" sz="6000">
            <a:solidFill>
              <a:schemeClr val="tx1"/>
            </a:solidFill>
          </a:endParaRPr>
        </a:p>
      </dgm:t>
    </dgm:pt>
    <dgm:pt modelId="{C3A3715A-7DDD-4DA1-8906-80350CDE7D44}" type="pres">
      <dgm:prSet presAssocID="{73BD24D5-3C88-459D-BEC8-A774A1F4D964}" presName="linear" presStyleCnt="0">
        <dgm:presLayoutVars>
          <dgm:dir/>
          <dgm:animLvl val="lvl"/>
          <dgm:resizeHandles val="exact"/>
        </dgm:presLayoutVars>
      </dgm:prSet>
      <dgm:spPr/>
    </dgm:pt>
    <dgm:pt modelId="{312F7813-4DEB-4AE8-A8DF-FA111B13954F}" type="pres">
      <dgm:prSet presAssocID="{E8CD393C-641A-4763-AB57-DEFBA0AF8A06}" presName="parentLin" presStyleCnt="0"/>
      <dgm:spPr/>
    </dgm:pt>
    <dgm:pt modelId="{F553EA6E-0BD0-41B5-89B1-BF30535AFB12}" type="pres">
      <dgm:prSet presAssocID="{E8CD393C-641A-4763-AB57-DEFBA0AF8A06}" presName="parentLeftMargin" presStyleLbl="node1" presStyleIdx="0" presStyleCnt="3"/>
      <dgm:spPr/>
    </dgm:pt>
    <dgm:pt modelId="{A137229D-F473-48F9-B90A-91D919E3B65A}" type="pres">
      <dgm:prSet presAssocID="{E8CD393C-641A-4763-AB57-DEFBA0AF8A06}" presName="parentText" presStyleLbl="node1" presStyleIdx="0" presStyleCnt="3">
        <dgm:presLayoutVars>
          <dgm:chMax val="0"/>
          <dgm:bulletEnabled val="1"/>
        </dgm:presLayoutVars>
      </dgm:prSet>
      <dgm:spPr/>
    </dgm:pt>
    <dgm:pt modelId="{680BE00D-D324-45B3-B905-FDE6EFB2AB73}" type="pres">
      <dgm:prSet presAssocID="{E8CD393C-641A-4763-AB57-DEFBA0AF8A06}" presName="negativeSpace" presStyleCnt="0"/>
      <dgm:spPr/>
    </dgm:pt>
    <dgm:pt modelId="{9CC6CC71-1F46-44CC-ACA2-2F682304F595}" type="pres">
      <dgm:prSet presAssocID="{E8CD393C-641A-4763-AB57-DEFBA0AF8A06}" presName="childText" presStyleLbl="conFgAcc1" presStyleIdx="0" presStyleCnt="3">
        <dgm:presLayoutVars>
          <dgm:bulletEnabled val="1"/>
        </dgm:presLayoutVars>
      </dgm:prSet>
      <dgm:spPr/>
    </dgm:pt>
    <dgm:pt modelId="{9A0536C2-EBF2-4FDC-A257-00123F1E5994}" type="pres">
      <dgm:prSet presAssocID="{180D4DB2-043B-42A0-9469-20D88157E974}" presName="spaceBetweenRectangles" presStyleCnt="0"/>
      <dgm:spPr/>
    </dgm:pt>
    <dgm:pt modelId="{3F8411A4-BB0C-46CF-BA88-0F5FE4DD4A2C}" type="pres">
      <dgm:prSet presAssocID="{39451D8B-7319-4FEE-8442-BBE51F2D17AF}" presName="parentLin" presStyleCnt="0"/>
      <dgm:spPr/>
    </dgm:pt>
    <dgm:pt modelId="{0D3F9289-8EA9-426B-AA03-12F015C6EF6D}" type="pres">
      <dgm:prSet presAssocID="{39451D8B-7319-4FEE-8442-BBE51F2D17AF}" presName="parentLeftMargin" presStyleLbl="node1" presStyleIdx="0" presStyleCnt="3"/>
      <dgm:spPr/>
    </dgm:pt>
    <dgm:pt modelId="{2FA1965C-D1EB-4578-BE82-EBC9E448A3B7}" type="pres">
      <dgm:prSet presAssocID="{39451D8B-7319-4FEE-8442-BBE51F2D17AF}" presName="parentText" presStyleLbl="node1" presStyleIdx="1" presStyleCnt="3" custScaleY="121442">
        <dgm:presLayoutVars>
          <dgm:chMax val="0"/>
          <dgm:bulletEnabled val="1"/>
        </dgm:presLayoutVars>
      </dgm:prSet>
      <dgm:spPr/>
    </dgm:pt>
    <dgm:pt modelId="{41846849-A134-4543-B45B-5BD802934CAD}" type="pres">
      <dgm:prSet presAssocID="{39451D8B-7319-4FEE-8442-BBE51F2D17AF}" presName="negativeSpace" presStyleCnt="0"/>
      <dgm:spPr/>
    </dgm:pt>
    <dgm:pt modelId="{5DCACBAA-EE60-4716-866D-504CD0F02581}" type="pres">
      <dgm:prSet presAssocID="{39451D8B-7319-4FEE-8442-BBE51F2D17AF}" presName="childText" presStyleLbl="conFgAcc1" presStyleIdx="1" presStyleCnt="3">
        <dgm:presLayoutVars>
          <dgm:bulletEnabled val="1"/>
        </dgm:presLayoutVars>
      </dgm:prSet>
      <dgm:spPr/>
    </dgm:pt>
    <dgm:pt modelId="{7FDF6EDD-33CE-42EC-84C5-166812F41518}" type="pres">
      <dgm:prSet presAssocID="{E9453D3E-2768-4EE8-A525-AD25FEF51A9A}" presName="spaceBetweenRectangles" presStyleCnt="0"/>
      <dgm:spPr/>
    </dgm:pt>
    <dgm:pt modelId="{C2565AE7-4E00-40D6-84FE-18E7AA312371}" type="pres">
      <dgm:prSet presAssocID="{3BE00552-51D0-4ED2-88C0-6C0B5AE4BB69}" presName="parentLin" presStyleCnt="0"/>
      <dgm:spPr/>
    </dgm:pt>
    <dgm:pt modelId="{E51D69E3-1D46-4EDA-B0AE-13EA85C83E78}" type="pres">
      <dgm:prSet presAssocID="{3BE00552-51D0-4ED2-88C0-6C0B5AE4BB69}" presName="parentLeftMargin" presStyleLbl="node1" presStyleIdx="1" presStyleCnt="3"/>
      <dgm:spPr/>
    </dgm:pt>
    <dgm:pt modelId="{02DE313F-DA5A-4859-887A-237A66F74B67}" type="pres">
      <dgm:prSet presAssocID="{3BE00552-51D0-4ED2-88C0-6C0B5AE4BB69}" presName="parentText" presStyleLbl="node1" presStyleIdx="2" presStyleCnt="3" custScaleY="105866">
        <dgm:presLayoutVars>
          <dgm:chMax val="0"/>
          <dgm:bulletEnabled val="1"/>
        </dgm:presLayoutVars>
      </dgm:prSet>
      <dgm:spPr/>
    </dgm:pt>
    <dgm:pt modelId="{C210D3F7-4A2B-4EFD-9B83-40B804CA7B80}" type="pres">
      <dgm:prSet presAssocID="{3BE00552-51D0-4ED2-88C0-6C0B5AE4BB69}" presName="negativeSpace" presStyleCnt="0"/>
      <dgm:spPr/>
    </dgm:pt>
    <dgm:pt modelId="{5D716277-DE9F-4382-8F13-C8575D783901}" type="pres">
      <dgm:prSet presAssocID="{3BE00552-51D0-4ED2-88C0-6C0B5AE4BB69}" presName="childText" presStyleLbl="conFgAcc1" presStyleIdx="2" presStyleCnt="3">
        <dgm:presLayoutVars>
          <dgm:bulletEnabled val="1"/>
        </dgm:presLayoutVars>
      </dgm:prSet>
      <dgm:spPr/>
    </dgm:pt>
  </dgm:ptLst>
  <dgm:cxnLst>
    <dgm:cxn modelId="{E2FDA103-E48B-4276-A56A-53CFC6F37AC8}" srcId="{73BD24D5-3C88-459D-BEC8-A774A1F4D964}" destId="{E8CD393C-641A-4763-AB57-DEFBA0AF8A06}" srcOrd="0" destOrd="0" parTransId="{FC5B6280-6908-484F-8449-E17BEA3D8996}" sibTransId="{180D4DB2-043B-42A0-9469-20D88157E974}"/>
    <dgm:cxn modelId="{C73C7506-60C6-4A3C-B12C-C15D1DD26C92}" srcId="{73BD24D5-3C88-459D-BEC8-A774A1F4D964}" destId="{39451D8B-7319-4FEE-8442-BBE51F2D17AF}" srcOrd="1" destOrd="0" parTransId="{E859C030-9D14-40E6-9F4D-919E6224EB1B}" sibTransId="{E9453D3E-2768-4EE8-A525-AD25FEF51A9A}"/>
    <dgm:cxn modelId="{1CBBEE22-6975-4EAD-ABAC-7C065B0C27E6}" type="presOf" srcId="{3BE00552-51D0-4ED2-88C0-6C0B5AE4BB69}" destId="{E51D69E3-1D46-4EDA-B0AE-13EA85C83E78}" srcOrd="0" destOrd="0" presId="urn:microsoft.com/office/officeart/2005/8/layout/list1"/>
    <dgm:cxn modelId="{83B3D423-8F6D-440D-B1EF-B8991CE84A46}" type="presOf" srcId="{E8CD393C-641A-4763-AB57-DEFBA0AF8A06}" destId="{F553EA6E-0BD0-41B5-89B1-BF30535AFB12}" srcOrd="0" destOrd="0" presId="urn:microsoft.com/office/officeart/2005/8/layout/list1"/>
    <dgm:cxn modelId="{F11B3A62-0D54-4E43-9530-A8AA4D645893}" type="presOf" srcId="{39451D8B-7319-4FEE-8442-BBE51F2D17AF}" destId="{0D3F9289-8EA9-426B-AA03-12F015C6EF6D}" srcOrd="0" destOrd="0" presId="urn:microsoft.com/office/officeart/2005/8/layout/list1"/>
    <dgm:cxn modelId="{EA5FF04B-7BAA-43EF-A7C9-BBFFA0ABC893}" srcId="{73BD24D5-3C88-459D-BEC8-A774A1F4D964}" destId="{3BE00552-51D0-4ED2-88C0-6C0B5AE4BB69}" srcOrd="2" destOrd="0" parTransId="{46280561-8557-4657-9A4F-BF4912522628}" sibTransId="{4C637AB9-B64F-4D4B-B220-9B73EC64194B}"/>
    <dgm:cxn modelId="{2B00B770-A0F8-4E2D-BB26-81850D259029}" type="presOf" srcId="{39451D8B-7319-4FEE-8442-BBE51F2D17AF}" destId="{2FA1965C-D1EB-4578-BE82-EBC9E448A3B7}" srcOrd="1" destOrd="0" presId="urn:microsoft.com/office/officeart/2005/8/layout/list1"/>
    <dgm:cxn modelId="{F703E181-35BD-4358-9F66-343325BE0C3B}" type="presOf" srcId="{73BD24D5-3C88-459D-BEC8-A774A1F4D964}" destId="{C3A3715A-7DDD-4DA1-8906-80350CDE7D44}" srcOrd="0" destOrd="0" presId="urn:microsoft.com/office/officeart/2005/8/layout/list1"/>
    <dgm:cxn modelId="{9114B8BB-5721-4711-9DDC-C659C4B575DE}" type="presOf" srcId="{3BE00552-51D0-4ED2-88C0-6C0B5AE4BB69}" destId="{02DE313F-DA5A-4859-887A-237A66F74B67}" srcOrd="1" destOrd="0" presId="urn:microsoft.com/office/officeart/2005/8/layout/list1"/>
    <dgm:cxn modelId="{2AB425E8-5B10-45E9-8301-82DCA9D6B921}" type="presOf" srcId="{E8CD393C-641A-4763-AB57-DEFBA0AF8A06}" destId="{A137229D-F473-48F9-B90A-91D919E3B65A}" srcOrd="1" destOrd="0" presId="urn:microsoft.com/office/officeart/2005/8/layout/list1"/>
    <dgm:cxn modelId="{4280C056-7FCE-4438-9FF3-410EC9D235F8}" type="presParOf" srcId="{C3A3715A-7DDD-4DA1-8906-80350CDE7D44}" destId="{312F7813-4DEB-4AE8-A8DF-FA111B13954F}" srcOrd="0" destOrd="0" presId="urn:microsoft.com/office/officeart/2005/8/layout/list1"/>
    <dgm:cxn modelId="{58C32C96-7806-403F-80C9-22E9DA544D1E}" type="presParOf" srcId="{312F7813-4DEB-4AE8-A8DF-FA111B13954F}" destId="{F553EA6E-0BD0-41B5-89B1-BF30535AFB12}" srcOrd="0" destOrd="0" presId="urn:microsoft.com/office/officeart/2005/8/layout/list1"/>
    <dgm:cxn modelId="{0C6138D9-F888-45DD-BF1F-9176469DBE8A}" type="presParOf" srcId="{312F7813-4DEB-4AE8-A8DF-FA111B13954F}" destId="{A137229D-F473-48F9-B90A-91D919E3B65A}" srcOrd="1" destOrd="0" presId="urn:microsoft.com/office/officeart/2005/8/layout/list1"/>
    <dgm:cxn modelId="{30800E09-4262-4AF8-9047-79ED36534C2D}" type="presParOf" srcId="{C3A3715A-7DDD-4DA1-8906-80350CDE7D44}" destId="{680BE00D-D324-45B3-B905-FDE6EFB2AB73}" srcOrd="1" destOrd="0" presId="urn:microsoft.com/office/officeart/2005/8/layout/list1"/>
    <dgm:cxn modelId="{BA715CFE-398B-45EE-8FE5-D8D5A215C9AC}" type="presParOf" srcId="{C3A3715A-7DDD-4DA1-8906-80350CDE7D44}" destId="{9CC6CC71-1F46-44CC-ACA2-2F682304F595}" srcOrd="2" destOrd="0" presId="urn:microsoft.com/office/officeart/2005/8/layout/list1"/>
    <dgm:cxn modelId="{25140726-DF87-4BD3-B808-51593FF40E95}" type="presParOf" srcId="{C3A3715A-7DDD-4DA1-8906-80350CDE7D44}" destId="{9A0536C2-EBF2-4FDC-A257-00123F1E5994}" srcOrd="3" destOrd="0" presId="urn:microsoft.com/office/officeart/2005/8/layout/list1"/>
    <dgm:cxn modelId="{4225E0D9-42CA-4EDA-93AC-ABA0BBD38493}" type="presParOf" srcId="{C3A3715A-7DDD-4DA1-8906-80350CDE7D44}" destId="{3F8411A4-BB0C-46CF-BA88-0F5FE4DD4A2C}" srcOrd="4" destOrd="0" presId="urn:microsoft.com/office/officeart/2005/8/layout/list1"/>
    <dgm:cxn modelId="{596190DF-BB38-4FCA-B03B-D953AC2A693E}" type="presParOf" srcId="{3F8411A4-BB0C-46CF-BA88-0F5FE4DD4A2C}" destId="{0D3F9289-8EA9-426B-AA03-12F015C6EF6D}" srcOrd="0" destOrd="0" presId="urn:microsoft.com/office/officeart/2005/8/layout/list1"/>
    <dgm:cxn modelId="{2C3F6F8C-2693-4652-B0A0-0F27096A4890}" type="presParOf" srcId="{3F8411A4-BB0C-46CF-BA88-0F5FE4DD4A2C}" destId="{2FA1965C-D1EB-4578-BE82-EBC9E448A3B7}" srcOrd="1" destOrd="0" presId="urn:microsoft.com/office/officeart/2005/8/layout/list1"/>
    <dgm:cxn modelId="{AD4AC2D0-5913-4BE4-A032-21D0BDA6AFF1}" type="presParOf" srcId="{C3A3715A-7DDD-4DA1-8906-80350CDE7D44}" destId="{41846849-A134-4543-B45B-5BD802934CAD}" srcOrd="5" destOrd="0" presId="urn:microsoft.com/office/officeart/2005/8/layout/list1"/>
    <dgm:cxn modelId="{9D226E0D-E51C-4B94-AB66-CD6BC00F1BE1}" type="presParOf" srcId="{C3A3715A-7DDD-4DA1-8906-80350CDE7D44}" destId="{5DCACBAA-EE60-4716-866D-504CD0F02581}" srcOrd="6" destOrd="0" presId="urn:microsoft.com/office/officeart/2005/8/layout/list1"/>
    <dgm:cxn modelId="{29919B94-BB02-427E-AD43-9B2EB3CF38A7}" type="presParOf" srcId="{C3A3715A-7DDD-4DA1-8906-80350CDE7D44}" destId="{7FDF6EDD-33CE-42EC-84C5-166812F41518}" srcOrd="7" destOrd="0" presId="urn:microsoft.com/office/officeart/2005/8/layout/list1"/>
    <dgm:cxn modelId="{07CC5B55-212C-4C9B-B2AC-F479F6222154}" type="presParOf" srcId="{C3A3715A-7DDD-4DA1-8906-80350CDE7D44}" destId="{C2565AE7-4E00-40D6-84FE-18E7AA312371}" srcOrd="8" destOrd="0" presId="urn:microsoft.com/office/officeart/2005/8/layout/list1"/>
    <dgm:cxn modelId="{C89F4A04-3334-49B6-8155-264F9082D26F}" type="presParOf" srcId="{C2565AE7-4E00-40D6-84FE-18E7AA312371}" destId="{E51D69E3-1D46-4EDA-B0AE-13EA85C83E78}" srcOrd="0" destOrd="0" presId="urn:microsoft.com/office/officeart/2005/8/layout/list1"/>
    <dgm:cxn modelId="{110B75E7-D8FF-498F-97DE-1ADA6BBCCBF0}" type="presParOf" srcId="{C2565AE7-4E00-40D6-84FE-18E7AA312371}" destId="{02DE313F-DA5A-4859-887A-237A66F74B67}" srcOrd="1" destOrd="0" presId="urn:microsoft.com/office/officeart/2005/8/layout/list1"/>
    <dgm:cxn modelId="{9B0A553F-1A06-4AE8-8B05-A001A46147A0}" type="presParOf" srcId="{C3A3715A-7DDD-4DA1-8906-80350CDE7D44}" destId="{C210D3F7-4A2B-4EFD-9B83-40B804CA7B80}" srcOrd="9" destOrd="0" presId="urn:microsoft.com/office/officeart/2005/8/layout/list1"/>
    <dgm:cxn modelId="{27FFD905-E9D4-4DC8-A437-C40B9C1327CA}" type="presParOf" srcId="{C3A3715A-7DDD-4DA1-8906-80350CDE7D44}" destId="{5D716277-DE9F-4382-8F13-C8575D783901}"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03433EA-550F-4D71-A1CE-B8A4A6987C8C}" type="doc">
      <dgm:prSet loTypeId="urn:microsoft.com/office/officeart/2008/layout/VerticalCurvedList" loCatId="list" qsTypeId="urn:microsoft.com/office/officeart/2005/8/quickstyle/3d3" qsCatId="3D" csTypeId="urn:microsoft.com/office/officeart/2005/8/colors/accent1_2" csCatId="accent1" phldr="1"/>
      <dgm:spPr/>
      <dgm:t>
        <a:bodyPr/>
        <a:lstStyle/>
        <a:p>
          <a:endParaRPr lang="es-ES"/>
        </a:p>
      </dgm:t>
    </dgm:pt>
    <dgm:pt modelId="{45983542-0F54-4411-8D17-8603B08285C8}">
      <dgm:prSet phldrT="[Texto]"/>
      <dgm:spPr/>
      <dgm:t>
        <a:bodyPr/>
        <a:lstStyle/>
        <a:p>
          <a:r>
            <a:rPr lang="es-MX" dirty="0">
              <a:solidFill>
                <a:schemeClr val="tx1"/>
              </a:solidFill>
              <a:latin typeface="Arial" panose="020B0604020202020204" pitchFamily="34" charset="0"/>
              <a:cs typeface="Arial" panose="020B0604020202020204" pitchFamily="34" charset="0"/>
            </a:rPr>
            <a:t>Se recomienda que para OPU en reproductoras, realizar una estimulación y regulación hormonal para tener iguales crecimientos de folículos además de una suplementación alimenticia y de sales minerales con 3 meses de anticipación para punzar.</a:t>
          </a:r>
          <a:endParaRPr lang="es-ES" dirty="0">
            <a:solidFill>
              <a:schemeClr val="tx1"/>
            </a:solidFill>
            <a:latin typeface="Arial" panose="020B0604020202020204" pitchFamily="34" charset="0"/>
            <a:cs typeface="Arial" panose="020B0604020202020204" pitchFamily="34" charset="0"/>
          </a:endParaRPr>
        </a:p>
      </dgm:t>
    </dgm:pt>
    <dgm:pt modelId="{87239B51-24E8-4985-B5BC-C7985697005D}" type="parTrans" cxnId="{260E022D-4441-4191-84EC-22BF136B9D0B}">
      <dgm:prSet/>
      <dgm:spPr/>
      <dgm:t>
        <a:bodyPr/>
        <a:lstStyle/>
        <a:p>
          <a:endParaRPr lang="es-ES">
            <a:solidFill>
              <a:schemeClr val="tx1"/>
            </a:solidFill>
            <a:latin typeface="Arial" panose="020B0604020202020204" pitchFamily="34" charset="0"/>
            <a:cs typeface="Arial" panose="020B0604020202020204" pitchFamily="34" charset="0"/>
          </a:endParaRPr>
        </a:p>
      </dgm:t>
    </dgm:pt>
    <dgm:pt modelId="{F645DD5E-B53E-4664-BB8E-3F37E168F3F5}" type="sibTrans" cxnId="{260E022D-4441-4191-84EC-22BF136B9D0B}">
      <dgm:prSet/>
      <dgm:spPr/>
      <dgm:t>
        <a:bodyPr/>
        <a:lstStyle/>
        <a:p>
          <a:endParaRPr lang="es-ES">
            <a:solidFill>
              <a:schemeClr val="tx1"/>
            </a:solidFill>
            <a:latin typeface="Arial" panose="020B0604020202020204" pitchFamily="34" charset="0"/>
            <a:cs typeface="Arial" panose="020B0604020202020204" pitchFamily="34" charset="0"/>
          </a:endParaRPr>
        </a:p>
      </dgm:t>
    </dgm:pt>
    <dgm:pt modelId="{BEFCB020-57AC-4BCB-A8E3-CB04BCEAEE0E}">
      <dgm:prSet phldrT="[Texto]"/>
      <dgm:spPr/>
      <dgm:t>
        <a:bodyPr/>
        <a:lstStyle/>
        <a:p>
          <a:r>
            <a:rPr lang="es-MX" dirty="0">
              <a:solidFill>
                <a:schemeClr val="tx1"/>
              </a:solidFill>
              <a:latin typeface="Arial" panose="020B0604020202020204" pitchFamily="34" charset="0"/>
              <a:cs typeface="Arial" panose="020B0604020202020204" pitchFamily="34" charset="0"/>
            </a:rPr>
            <a:t>Calibrar la bomba al vacío y la guía con una presión adecuada para evitar que los ovocitos presenten perdida de cúmulos, además de utilizar agujas 20G para vacas y 18G para vaconas en la técnica OPU.</a:t>
          </a:r>
          <a:endParaRPr lang="es-ES" dirty="0">
            <a:solidFill>
              <a:schemeClr val="tx1"/>
            </a:solidFill>
            <a:latin typeface="Arial" panose="020B0604020202020204" pitchFamily="34" charset="0"/>
            <a:cs typeface="Arial" panose="020B0604020202020204" pitchFamily="34" charset="0"/>
          </a:endParaRPr>
        </a:p>
      </dgm:t>
    </dgm:pt>
    <dgm:pt modelId="{D345C0D7-E6D4-4896-A753-363B2C355210}" type="parTrans" cxnId="{3AC20EE0-CEC3-4291-B619-C39BC1C471A9}">
      <dgm:prSet/>
      <dgm:spPr/>
      <dgm:t>
        <a:bodyPr/>
        <a:lstStyle/>
        <a:p>
          <a:endParaRPr lang="es-ES">
            <a:solidFill>
              <a:schemeClr val="tx1"/>
            </a:solidFill>
            <a:latin typeface="Arial" panose="020B0604020202020204" pitchFamily="34" charset="0"/>
            <a:cs typeface="Arial" panose="020B0604020202020204" pitchFamily="34" charset="0"/>
          </a:endParaRPr>
        </a:p>
      </dgm:t>
    </dgm:pt>
    <dgm:pt modelId="{46FD76B2-E73B-4427-A1BA-F900D2874226}" type="sibTrans" cxnId="{3AC20EE0-CEC3-4291-B619-C39BC1C471A9}">
      <dgm:prSet/>
      <dgm:spPr/>
      <dgm:t>
        <a:bodyPr/>
        <a:lstStyle/>
        <a:p>
          <a:endParaRPr lang="es-ES">
            <a:solidFill>
              <a:schemeClr val="tx1"/>
            </a:solidFill>
            <a:latin typeface="Arial" panose="020B0604020202020204" pitchFamily="34" charset="0"/>
            <a:cs typeface="Arial" panose="020B0604020202020204" pitchFamily="34" charset="0"/>
          </a:endParaRPr>
        </a:p>
      </dgm:t>
    </dgm:pt>
    <dgm:pt modelId="{B99CAF04-DD95-4CE6-A9AA-11E76EC1B665}">
      <dgm:prSet phldrT="[Texto]"/>
      <dgm:spPr/>
      <dgm:t>
        <a:bodyPr/>
        <a:lstStyle/>
        <a:p>
          <a:r>
            <a:rPr lang="es-MX" dirty="0">
              <a:solidFill>
                <a:schemeClr val="tx1"/>
              </a:solidFill>
              <a:latin typeface="Arial" panose="020B0604020202020204" pitchFamily="34" charset="0"/>
              <a:cs typeface="Arial" panose="020B0604020202020204" pitchFamily="34" charset="0"/>
            </a:rPr>
            <a:t>Se recomienda que los medio SOF, TALP.H y maduración se encuentren en los pH requeridos para tener un correcto desarrollo en la incubadora.</a:t>
          </a:r>
          <a:endParaRPr lang="es-ES" dirty="0">
            <a:solidFill>
              <a:schemeClr val="tx1"/>
            </a:solidFill>
            <a:latin typeface="Arial" panose="020B0604020202020204" pitchFamily="34" charset="0"/>
            <a:cs typeface="Arial" panose="020B0604020202020204" pitchFamily="34" charset="0"/>
          </a:endParaRPr>
        </a:p>
      </dgm:t>
    </dgm:pt>
    <dgm:pt modelId="{0F40B1E8-3242-46E5-9010-CF6F11348148}" type="parTrans" cxnId="{49988DB5-C593-4607-947D-56FCAC6A64D8}">
      <dgm:prSet/>
      <dgm:spPr/>
      <dgm:t>
        <a:bodyPr/>
        <a:lstStyle/>
        <a:p>
          <a:endParaRPr lang="es-ES">
            <a:solidFill>
              <a:schemeClr val="tx1"/>
            </a:solidFill>
            <a:latin typeface="Arial" panose="020B0604020202020204" pitchFamily="34" charset="0"/>
            <a:cs typeface="Arial" panose="020B0604020202020204" pitchFamily="34" charset="0"/>
          </a:endParaRPr>
        </a:p>
      </dgm:t>
    </dgm:pt>
    <dgm:pt modelId="{2DBEF902-809E-47AA-BBCD-8E3563C5E6B7}" type="sibTrans" cxnId="{49988DB5-C593-4607-947D-56FCAC6A64D8}">
      <dgm:prSet/>
      <dgm:spPr/>
      <dgm:t>
        <a:bodyPr/>
        <a:lstStyle/>
        <a:p>
          <a:endParaRPr lang="es-ES">
            <a:solidFill>
              <a:schemeClr val="tx1"/>
            </a:solidFill>
            <a:latin typeface="Arial" panose="020B0604020202020204" pitchFamily="34" charset="0"/>
            <a:cs typeface="Arial" panose="020B0604020202020204" pitchFamily="34" charset="0"/>
          </a:endParaRPr>
        </a:p>
      </dgm:t>
    </dgm:pt>
    <dgm:pt modelId="{3EAFAE7F-7BAF-4C40-89B4-30FBF3040521}">
      <dgm:prSet phldrT="[Texto]"/>
      <dgm:spPr/>
      <dgm:t>
        <a:bodyPr/>
        <a:lstStyle/>
        <a:p>
          <a:r>
            <a:rPr lang="es-MX" dirty="0">
              <a:solidFill>
                <a:schemeClr val="tx1"/>
              </a:solidFill>
              <a:latin typeface="Arial" panose="020B0604020202020204" pitchFamily="34" charset="0"/>
              <a:cs typeface="Arial" panose="020B0604020202020204" pitchFamily="34" charset="0"/>
            </a:rPr>
            <a:t>Se recomienda que los medio SOF, TALP.H y maduración se encuentren en los pH requeridos para tener un correcto desarrollo en la incubadora.</a:t>
          </a:r>
          <a:endParaRPr lang="es-ES" dirty="0">
            <a:solidFill>
              <a:schemeClr val="tx1"/>
            </a:solidFill>
            <a:latin typeface="Arial" panose="020B0604020202020204" pitchFamily="34" charset="0"/>
            <a:cs typeface="Arial" panose="020B0604020202020204" pitchFamily="34" charset="0"/>
          </a:endParaRPr>
        </a:p>
      </dgm:t>
    </dgm:pt>
    <dgm:pt modelId="{1A4B56D3-EF58-4770-8FD1-9426288E0E3F}" type="parTrans" cxnId="{CF7497B5-90DA-4C19-864A-09E0031A8247}">
      <dgm:prSet/>
      <dgm:spPr/>
      <dgm:t>
        <a:bodyPr/>
        <a:lstStyle/>
        <a:p>
          <a:endParaRPr lang="es-ES">
            <a:solidFill>
              <a:schemeClr val="tx1"/>
            </a:solidFill>
            <a:latin typeface="Arial" panose="020B0604020202020204" pitchFamily="34" charset="0"/>
            <a:cs typeface="Arial" panose="020B0604020202020204" pitchFamily="34" charset="0"/>
          </a:endParaRPr>
        </a:p>
      </dgm:t>
    </dgm:pt>
    <dgm:pt modelId="{F38318DB-AEC4-4CE3-BBC1-A9448E2E0DE2}" type="sibTrans" cxnId="{CF7497B5-90DA-4C19-864A-09E0031A8247}">
      <dgm:prSet/>
      <dgm:spPr/>
      <dgm:t>
        <a:bodyPr/>
        <a:lstStyle/>
        <a:p>
          <a:endParaRPr lang="es-ES">
            <a:solidFill>
              <a:schemeClr val="tx1"/>
            </a:solidFill>
            <a:latin typeface="Arial" panose="020B0604020202020204" pitchFamily="34" charset="0"/>
            <a:cs typeface="Arial" panose="020B0604020202020204" pitchFamily="34" charset="0"/>
          </a:endParaRPr>
        </a:p>
      </dgm:t>
    </dgm:pt>
    <dgm:pt modelId="{3FA0BEA9-93FC-4FC3-9F40-B02F2085DECC}" type="pres">
      <dgm:prSet presAssocID="{903433EA-550F-4D71-A1CE-B8A4A6987C8C}" presName="Name0" presStyleCnt="0">
        <dgm:presLayoutVars>
          <dgm:chMax val="7"/>
          <dgm:chPref val="7"/>
          <dgm:dir/>
        </dgm:presLayoutVars>
      </dgm:prSet>
      <dgm:spPr/>
    </dgm:pt>
    <dgm:pt modelId="{3976610B-07D6-48FB-A16E-B378D6040B9F}" type="pres">
      <dgm:prSet presAssocID="{903433EA-550F-4D71-A1CE-B8A4A6987C8C}" presName="Name1" presStyleCnt="0"/>
      <dgm:spPr/>
    </dgm:pt>
    <dgm:pt modelId="{AAAA70F3-2D89-489C-9573-D6965D1FBB9C}" type="pres">
      <dgm:prSet presAssocID="{903433EA-550F-4D71-A1CE-B8A4A6987C8C}" presName="cycle" presStyleCnt="0"/>
      <dgm:spPr/>
    </dgm:pt>
    <dgm:pt modelId="{41822DD1-A8EB-4CCA-87C0-5339DC1B9C9F}" type="pres">
      <dgm:prSet presAssocID="{903433EA-550F-4D71-A1CE-B8A4A6987C8C}" presName="srcNode" presStyleLbl="node1" presStyleIdx="0" presStyleCnt="4"/>
      <dgm:spPr/>
    </dgm:pt>
    <dgm:pt modelId="{5C633881-EB6B-4226-B1AE-56BF3AA7DD2F}" type="pres">
      <dgm:prSet presAssocID="{903433EA-550F-4D71-A1CE-B8A4A6987C8C}" presName="conn" presStyleLbl="parChTrans1D2" presStyleIdx="0" presStyleCnt="1"/>
      <dgm:spPr/>
    </dgm:pt>
    <dgm:pt modelId="{36854389-C720-418A-A26A-426BD2820E33}" type="pres">
      <dgm:prSet presAssocID="{903433EA-550F-4D71-A1CE-B8A4A6987C8C}" presName="extraNode" presStyleLbl="node1" presStyleIdx="0" presStyleCnt="4"/>
      <dgm:spPr/>
    </dgm:pt>
    <dgm:pt modelId="{94497D30-4658-4F28-93AF-75D1A9CF7D29}" type="pres">
      <dgm:prSet presAssocID="{903433EA-550F-4D71-A1CE-B8A4A6987C8C}" presName="dstNode" presStyleLbl="node1" presStyleIdx="0" presStyleCnt="4"/>
      <dgm:spPr/>
    </dgm:pt>
    <dgm:pt modelId="{947A65C4-2D82-473C-B99D-02B5F0D8D5A3}" type="pres">
      <dgm:prSet presAssocID="{45983542-0F54-4411-8D17-8603B08285C8}" presName="text_1" presStyleLbl="node1" presStyleIdx="0" presStyleCnt="4">
        <dgm:presLayoutVars>
          <dgm:bulletEnabled val="1"/>
        </dgm:presLayoutVars>
      </dgm:prSet>
      <dgm:spPr/>
    </dgm:pt>
    <dgm:pt modelId="{11686C8F-5008-4818-9FAD-40FB94B0B2AA}" type="pres">
      <dgm:prSet presAssocID="{45983542-0F54-4411-8D17-8603B08285C8}" presName="accent_1" presStyleCnt="0"/>
      <dgm:spPr/>
    </dgm:pt>
    <dgm:pt modelId="{FD87DFA8-D027-4889-BAC1-629C8C1C6AF1}" type="pres">
      <dgm:prSet presAssocID="{45983542-0F54-4411-8D17-8603B08285C8}" presName="accentRepeatNode" presStyleLbl="solidFgAcc1" presStyleIdx="0" presStyleCnt="4"/>
      <dgm:spPr/>
    </dgm:pt>
    <dgm:pt modelId="{258B2BFC-D406-4CBB-9CDD-712FA71BAF32}" type="pres">
      <dgm:prSet presAssocID="{BEFCB020-57AC-4BCB-A8E3-CB04BCEAEE0E}" presName="text_2" presStyleLbl="node1" presStyleIdx="1" presStyleCnt="4">
        <dgm:presLayoutVars>
          <dgm:bulletEnabled val="1"/>
        </dgm:presLayoutVars>
      </dgm:prSet>
      <dgm:spPr/>
    </dgm:pt>
    <dgm:pt modelId="{0ECC3F4B-7058-42A2-83F1-1E819CAA2B20}" type="pres">
      <dgm:prSet presAssocID="{BEFCB020-57AC-4BCB-A8E3-CB04BCEAEE0E}" presName="accent_2" presStyleCnt="0"/>
      <dgm:spPr/>
    </dgm:pt>
    <dgm:pt modelId="{A5CABC4E-E49F-4BA4-A177-7675BEC8BE49}" type="pres">
      <dgm:prSet presAssocID="{BEFCB020-57AC-4BCB-A8E3-CB04BCEAEE0E}" presName="accentRepeatNode" presStyleLbl="solidFgAcc1" presStyleIdx="1" presStyleCnt="4"/>
      <dgm:spPr/>
    </dgm:pt>
    <dgm:pt modelId="{B789A526-576F-4375-9DCC-EF73603B61B0}" type="pres">
      <dgm:prSet presAssocID="{B99CAF04-DD95-4CE6-A9AA-11E76EC1B665}" presName="text_3" presStyleLbl="node1" presStyleIdx="2" presStyleCnt="4">
        <dgm:presLayoutVars>
          <dgm:bulletEnabled val="1"/>
        </dgm:presLayoutVars>
      </dgm:prSet>
      <dgm:spPr/>
    </dgm:pt>
    <dgm:pt modelId="{7EFFC1DA-D32B-4ECE-84D5-D14C990365B8}" type="pres">
      <dgm:prSet presAssocID="{B99CAF04-DD95-4CE6-A9AA-11E76EC1B665}" presName="accent_3" presStyleCnt="0"/>
      <dgm:spPr/>
    </dgm:pt>
    <dgm:pt modelId="{03623C30-B8ED-41BC-A079-B4D43894A6EA}" type="pres">
      <dgm:prSet presAssocID="{B99CAF04-DD95-4CE6-A9AA-11E76EC1B665}" presName="accentRepeatNode" presStyleLbl="solidFgAcc1" presStyleIdx="2" presStyleCnt="4"/>
      <dgm:spPr/>
    </dgm:pt>
    <dgm:pt modelId="{45BADD8B-ABC4-4293-8F4E-0AA50886FDCD}" type="pres">
      <dgm:prSet presAssocID="{3EAFAE7F-7BAF-4C40-89B4-30FBF3040521}" presName="text_4" presStyleLbl="node1" presStyleIdx="3" presStyleCnt="4">
        <dgm:presLayoutVars>
          <dgm:bulletEnabled val="1"/>
        </dgm:presLayoutVars>
      </dgm:prSet>
      <dgm:spPr/>
    </dgm:pt>
    <dgm:pt modelId="{D08249CF-1E42-4FB2-AA2B-B06EF6CAF532}" type="pres">
      <dgm:prSet presAssocID="{3EAFAE7F-7BAF-4C40-89B4-30FBF3040521}" presName="accent_4" presStyleCnt="0"/>
      <dgm:spPr/>
    </dgm:pt>
    <dgm:pt modelId="{04FD0D88-F43A-44FF-9372-628D955DBC5B}" type="pres">
      <dgm:prSet presAssocID="{3EAFAE7F-7BAF-4C40-89B4-30FBF3040521}" presName="accentRepeatNode" presStyleLbl="solidFgAcc1" presStyleIdx="3" presStyleCnt="4"/>
      <dgm:spPr/>
    </dgm:pt>
  </dgm:ptLst>
  <dgm:cxnLst>
    <dgm:cxn modelId="{52229D1B-6B62-4CED-A0F0-6601FE7EA783}" type="presOf" srcId="{45983542-0F54-4411-8D17-8603B08285C8}" destId="{947A65C4-2D82-473C-B99D-02B5F0D8D5A3}" srcOrd="0" destOrd="0" presId="urn:microsoft.com/office/officeart/2008/layout/VerticalCurvedList"/>
    <dgm:cxn modelId="{2D69AD28-61EC-49DC-8666-689601D1E43B}" type="presOf" srcId="{BEFCB020-57AC-4BCB-A8E3-CB04BCEAEE0E}" destId="{258B2BFC-D406-4CBB-9CDD-712FA71BAF32}" srcOrd="0" destOrd="0" presId="urn:microsoft.com/office/officeart/2008/layout/VerticalCurvedList"/>
    <dgm:cxn modelId="{260E022D-4441-4191-84EC-22BF136B9D0B}" srcId="{903433EA-550F-4D71-A1CE-B8A4A6987C8C}" destId="{45983542-0F54-4411-8D17-8603B08285C8}" srcOrd="0" destOrd="0" parTransId="{87239B51-24E8-4985-B5BC-C7985697005D}" sibTransId="{F645DD5E-B53E-4664-BB8E-3F37E168F3F5}"/>
    <dgm:cxn modelId="{C7943D92-D899-4FFB-AA68-3B954B1F70C0}" type="presOf" srcId="{3EAFAE7F-7BAF-4C40-89B4-30FBF3040521}" destId="{45BADD8B-ABC4-4293-8F4E-0AA50886FDCD}" srcOrd="0" destOrd="0" presId="urn:microsoft.com/office/officeart/2008/layout/VerticalCurvedList"/>
    <dgm:cxn modelId="{49988DB5-C593-4607-947D-56FCAC6A64D8}" srcId="{903433EA-550F-4D71-A1CE-B8A4A6987C8C}" destId="{B99CAF04-DD95-4CE6-A9AA-11E76EC1B665}" srcOrd="2" destOrd="0" parTransId="{0F40B1E8-3242-46E5-9010-CF6F11348148}" sibTransId="{2DBEF902-809E-47AA-BBCD-8E3563C5E6B7}"/>
    <dgm:cxn modelId="{CF7497B5-90DA-4C19-864A-09E0031A8247}" srcId="{903433EA-550F-4D71-A1CE-B8A4A6987C8C}" destId="{3EAFAE7F-7BAF-4C40-89B4-30FBF3040521}" srcOrd="3" destOrd="0" parTransId="{1A4B56D3-EF58-4770-8FD1-9426288E0E3F}" sibTransId="{F38318DB-AEC4-4CE3-BBC1-A9448E2E0DE2}"/>
    <dgm:cxn modelId="{D4F7E3D7-E82E-406C-88B6-D04037B10EDF}" type="presOf" srcId="{903433EA-550F-4D71-A1CE-B8A4A6987C8C}" destId="{3FA0BEA9-93FC-4FC3-9F40-B02F2085DECC}" srcOrd="0" destOrd="0" presId="urn:microsoft.com/office/officeart/2008/layout/VerticalCurvedList"/>
    <dgm:cxn modelId="{939AF9DB-88CD-43F4-854B-16562C6BECCA}" type="presOf" srcId="{B99CAF04-DD95-4CE6-A9AA-11E76EC1B665}" destId="{B789A526-576F-4375-9DCC-EF73603B61B0}" srcOrd="0" destOrd="0" presId="urn:microsoft.com/office/officeart/2008/layout/VerticalCurvedList"/>
    <dgm:cxn modelId="{3AC20EE0-CEC3-4291-B619-C39BC1C471A9}" srcId="{903433EA-550F-4D71-A1CE-B8A4A6987C8C}" destId="{BEFCB020-57AC-4BCB-A8E3-CB04BCEAEE0E}" srcOrd="1" destOrd="0" parTransId="{D345C0D7-E6D4-4896-A753-363B2C355210}" sibTransId="{46FD76B2-E73B-4427-A1BA-F900D2874226}"/>
    <dgm:cxn modelId="{AF6BE6F2-47E4-4190-ADFA-05A5F1BF35DA}" type="presOf" srcId="{F645DD5E-B53E-4664-BB8E-3F37E168F3F5}" destId="{5C633881-EB6B-4226-B1AE-56BF3AA7DD2F}" srcOrd="0" destOrd="0" presId="urn:microsoft.com/office/officeart/2008/layout/VerticalCurvedList"/>
    <dgm:cxn modelId="{35A1F6D8-2F5B-4D2A-9799-766BCA6A9AE9}" type="presParOf" srcId="{3FA0BEA9-93FC-4FC3-9F40-B02F2085DECC}" destId="{3976610B-07D6-48FB-A16E-B378D6040B9F}" srcOrd="0" destOrd="0" presId="urn:microsoft.com/office/officeart/2008/layout/VerticalCurvedList"/>
    <dgm:cxn modelId="{F385070D-B5CF-42A2-8067-B9C3C89CD084}" type="presParOf" srcId="{3976610B-07D6-48FB-A16E-B378D6040B9F}" destId="{AAAA70F3-2D89-489C-9573-D6965D1FBB9C}" srcOrd="0" destOrd="0" presId="urn:microsoft.com/office/officeart/2008/layout/VerticalCurvedList"/>
    <dgm:cxn modelId="{0E7FA8A7-39FE-4BED-9479-CE5E567BA8A7}" type="presParOf" srcId="{AAAA70F3-2D89-489C-9573-D6965D1FBB9C}" destId="{41822DD1-A8EB-4CCA-87C0-5339DC1B9C9F}" srcOrd="0" destOrd="0" presId="urn:microsoft.com/office/officeart/2008/layout/VerticalCurvedList"/>
    <dgm:cxn modelId="{0B13B2B9-F59F-495E-BEC3-E778751E88D7}" type="presParOf" srcId="{AAAA70F3-2D89-489C-9573-D6965D1FBB9C}" destId="{5C633881-EB6B-4226-B1AE-56BF3AA7DD2F}" srcOrd="1" destOrd="0" presId="urn:microsoft.com/office/officeart/2008/layout/VerticalCurvedList"/>
    <dgm:cxn modelId="{F7419EDB-E17C-4B33-BDB7-6B11AA0197A8}" type="presParOf" srcId="{AAAA70F3-2D89-489C-9573-D6965D1FBB9C}" destId="{36854389-C720-418A-A26A-426BD2820E33}" srcOrd="2" destOrd="0" presId="urn:microsoft.com/office/officeart/2008/layout/VerticalCurvedList"/>
    <dgm:cxn modelId="{58893D89-FC0E-4440-AAD6-D6511F417BCA}" type="presParOf" srcId="{AAAA70F3-2D89-489C-9573-D6965D1FBB9C}" destId="{94497D30-4658-4F28-93AF-75D1A9CF7D29}" srcOrd="3" destOrd="0" presId="urn:microsoft.com/office/officeart/2008/layout/VerticalCurvedList"/>
    <dgm:cxn modelId="{384EB96F-B85F-490F-BBC4-B4BDDA93B387}" type="presParOf" srcId="{3976610B-07D6-48FB-A16E-B378D6040B9F}" destId="{947A65C4-2D82-473C-B99D-02B5F0D8D5A3}" srcOrd="1" destOrd="0" presId="urn:microsoft.com/office/officeart/2008/layout/VerticalCurvedList"/>
    <dgm:cxn modelId="{4EC6DF37-EDE2-46DF-986E-BC74B3219060}" type="presParOf" srcId="{3976610B-07D6-48FB-A16E-B378D6040B9F}" destId="{11686C8F-5008-4818-9FAD-40FB94B0B2AA}" srcOrd="2" destOrd="0" presId="urn:microsoft.com/office/officeart/2008/layout/VerticalCurvedList"/>
    <dgm:cxn modelId="{A68A94FB-7465-4F20-BFED-5D3B9AB98866}" type="presParOf" srcId="{11686C8F-5008-4818-9FAD-40FB94B0B2AA}" destId="{FD87DFA8-D027-4889-BAC1-629C8C1C6AF1}" srcOrd="0" destOrd="0" presId="urn:microsoft.com/office/officeart/2008/layout/VerticalCurvedList"/>
    <dgm:cxn modelId="{7247EB4F-5914-4FA3-B579-ADB339C6A9E6}" type="presParOf" srcId="{3976610B-07D6-48FB-A16E-B378D6040B9F}" destId="{258B2BFC-D406-4CBB-9CDD-712FA71BAF32}" srcOrd="3" destOrd="0" presId="urn:microsoft.com/office/officeart/2008/layout/VerticalCurvedList"/>
    <dgm:cxn modelId="{2856C4EC-8B7F-42E2-93CB-4ACD9E6EB080}" type="presParOf" srcId="{3976610B-07D6-48FB-A16E-B378D6040B9F}" destId="{0ECC3F4B-7058-42A2-83F1-1E819CAA2B20}" srcOrd="4" destOrd="0" presId="urn:microsoft.com/office/officeart/2008/layout/VerticalCurvedList"/>
    <dgm:cxn modelId="{62A0B3BD-1B68-4994-8630-74D54EC9FF2D}" type="presParOf" srcId="{0ECC3F4B-7058-42A2-83F1-1E819CAA2B20}" destId="{A5CABC4E-E49F-4BA4-A177-7675BEC8BE49}" srcOrd="0" destOrd="0" presId="urn:microsoft.com/office/officeart/2008/layout/VerticalCurvedList"/>
    <dgm:cxn modelId="{9A082C59-6FAD-4AD8-A9C8-7669E9DD211E}" type="presParOf" srcId="{3976610B-07D6-48FB-A16E-B378D6040B9F}" destId="{B789A526-576F-4375-9DCC-EF73603B61B0}" srcOrd="5" destOrd="0" presId="urn:microsoft.com/office/officeart/2008/layout/VerticalCurvedList"/>
    <dgm:cxn modelId="{44EE1F6C-C162-40C6-94DB-B7E0D4B07A28}" type="presParOf" srcId="{3976610B-07D6-48FB-A16E-B378D6040B9F}" destId="{7EFFC1DA-D32B-4ECE-84D5-D14C990365B8}" srcOrd="6" destOrd="0" presId="urn:microsoft.com/office/officeart/2008/layout/VerticalCurvedList"/>
    <dgm:cxn modelId="{363BA240-08FD-49AD-A849-40327557A085}" type="presParOf" srcId="{7EFFC1DA-D32B-4ECE-84D5-D14C990365B8}" destId="{03623C30-B8ED-41BC-A079-B4D43894A6EA}" srcOrd="0" destOrd="0" presId="urn:microsoft.com/office/officeart/2008/layout/VerticalCurvedList"/>
    <dgm:cxn modelId="{18D1466A-60FA-47F9-B700-9B45743309B8}" type="presParOf" srcId="{3976610B-07D6-48FB-A16E-B378D6040B9F}" destId="{45BADD8B-ABC4-4293-8F4E-0AA50886FDCD}" srcOrd="7" destOrd="0" presId="urn:microsoft.com/office/officeart/2008/layout/VerticalCurvedList"/>
    <dgm:cxn modelId="{8D74A701-6251-4CB1-9F9E-0A82DC0C7B07}" type="presParOf" srcId="{3976610B-07D6-48FB-A16E-B378D6040B9F}" destId="{D08249CF-1E42-4FB2-AA2B-B06EF6CAF532}" srcOrd="8" destOrd="0" presId="urn:microsoft.com/office/officeart/2008/layout/VerticalCurvedList"/>
    <dgm:cxn modelId="{7C7CB5BD-500B-4620-987F-34242F957B41}" type="presParOf" srcId="{D08249CF-1E42-4FB2-AA2B-B06EF6CAF532}" destId="{04FD0D88-F43A-44FF-9372-628D955DBC5B}"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2BFE52-ACA5-483F-A7E8-B32D8A316622}">
      <dsp:nvSpPr>
        <dsp:cNvPr id="0" name=""/>
        <dsp:cNvSpPr/>
      </dsp:nvSpPr>
      <dsp:spPr>
        <a:xfrm>
          <a:off x="-6990878" y="-1058156"/>
          <a:ext cx="8236993" cy="8236993"/>
        </a:xfrm>
        <a:prstGeom prst="blockArc">
          <a:avLst>
            <a:gd name="adj1" fmla="val 18900000"/>
            <a:gd name="adj2" fmla="val 2700000"/>
            <a:gd name="adj3" fmla="val 262"/>
          </a:avLst>
        </a:prstGeom>
        <a:noFill/>
        <a:ln w="12700" cap="flat" cmpd="sng" algn="in">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E9E56C6-80DA-4E31-A677-588614CF2CD8}">
      <dsp:nvSpPr>
        <dsp:cNvPr id="0" name=""/>
        <dsp:cNvSpPr/>
      </dsp:nvSpPr>
      <dsp:spPr>
        <a:xfrm>
          <a:off x="642589" y="483325"/>
          <a:ext cx="8321898" cy="1072171"/>
        </a:xfrm>
        <a:prstGeom prst="rect">
          <a:avLst/>
        </a:prstGeom>
        <a:solidFill>
          <a:srgbClr val="FFC000"/>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1658" tIns="40640" rIns="40640" bIns="40640" numCol="1" spcCol="1270" anchor="ctr" anchorCtr="0">
          <a:noAutofit/>
        </a:bodyPr>
        <a:lstStyle/>
        <a:p>
          <a:pPr marL="0" lvl="0" indent="0" algn="just" defTabSz="711200">
            <a:lnSpc>
              <a:spcPct val="90000"/>
            </a:lnSpc>
            <a:spcBef>
              <a:spcPct val="0"/>
            </a:spcBef>
            <a:spcAft>
              <a:spcPct val="35000"/>
            </a:spcAft>
            <a:buNone/>
          </a:pPr>
          <a:r>
            <a:rPr lang="es-EC" sz="1600" b="1" kern="12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LIMITACIONES DE LAS  </a:t>
          </a:r>
          <a:r>
            <a:rPr lang="es-EC" sz="1600" b="1" kern="1200" dirty="0">
              <a:solidFill>
                <a:schemeClr val="tx1"/>
              </a:solidFill>
              <a:effectLst>
                <a:outerShdw blurRad="38100" dist="38100" dir="2700000" algn="tl">
                  <a:srgbClr val="000000">
                    <a:alpha val="43137"/>
                  </a:srgbClr>
                </a:outerShdw>
              </a:effectLst>
            </a:rPr>
            <a:t>BIOTECNOLOGÍAS REPRODUCTIVAS </a:t>
          </a:r>
          <a:endParaRPr lang="es-ES" sz="1600" b="1" kern="12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sp:txBody>
      <dsp:txXfrm>
        <a:off x="642589" y="483325"/>
        <a:ext cx="8321898" cy="1072171"/>
      </dsp:txXfrm>
    </dsp:sp>
    <dsp:sp modelId="{79876DEB-134B-4CF7-9BA9-6D759F063B3C}">
      <dsp:nvSpPr>
        <dsp:cNvPr id="0" name=""/>
        <dsp:cNvSpPr/>
      </dsp:nvSpPr>
      <dsp:spPr>
        <a:xfrm>
          <a:off x="40942" y="197544"/>
          <a:ext cx="1530170" cy="1530170"/>
        </a:xfrm>
        <a:prstGeom prst="ellipse">
          <a:avLst/>
        </a:prstGeom>
        <a:blipFill rotWithShape="0">
          <a:blip xmlns:r="http://schemas.openxmlformats.org/officeDocument/2006/relationships" r:embed="rId1"/>
          <a:srcRect/>
          <a:stretch>
            <a:fillRect l="-8000" r="-8000"/>
          </a:stretch>
        </a:blipFill>
        <a:ln w="12700" cap="flat" cmpd="sng" algn="in">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C33BD65-62ED-494B-BE3F-B6183EBCD613}">
      <dsp:nvSpPr>
        <dsp:cNvPr id="0" name=""/>
        <dsp:cNvSpPr/>
      </dsp:nvSpPr>
      <dsp:spPr>
        <a:xfrm>
          <a:off x="1106443" y="2445842"/>
          <a:ext cx="6293233" cy="655463"/>
        </a:xfrm>
        <a:prstGeom prst="rect">
          <a:avLst/>
        </a:prstGeom>
        <a:solidFill>
          <a:schemeClr val="accent2">
            <a:lumMod val="20000"/>
            <a:lumOff val="8000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1658" tIns="40640" rIns="40640" bIns="40640" numCol="1" spcCol="1270" anchor="ctr" anchorCtr="0">
          <a:noAutofit/>
        </a:bodyPr>
        <a:lstStyle/>
        <a:p>
          <a:pPr marL="0" lvl="0" indent="0" algn="l" defTabSz="711200">
            <a:lnSpc>
              <a:spcPct val="90000"/>
            </a:lnSpc>
            <a:spcBef>
              <a:spcPct val="0"/>
            </a:spcBef>
            <a:spcAft>
              <a:spcPct val="35000"/>
            </a:spcAft>
            <a:buNone/>
          </a:pPr>
          <a:r>
            <a:rPr lang="es-EC" sz="1600" b="1" kern="12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 falta de formación y capacitación de profesionales</a:t>
          </a:r>
          <a:endParaRPr lang="es-ES" sz="1600" kern="1200" dirty="0">
            <a:solidFill>
              <a:schemeClr val="tx1"/>
            </a:solidFill>
            <a:latin typeface="Times New Roman" panose="02020603050405020304" pitchFamily="18" charset="0"/>
            <a:cs typeface="Times New Roman" panose="02020603050405020304" pitchFamily="18" charset="0"/>
          </a:endParaRPr>
        </a:p>
      </dsp:txBody>
      <dsp:txXfrm>
        <a:off x="1106443" y="2445842"/>
        <a:ext cx="6293233" cy="655463"/>
      </dsp:txXfrm>
    </dsp:sp>
    <dsp:sp modelId="{0767B3F0-8ABD-427E-A22A-982C58B9A2FB}">
      <dsp:nvSpPr>
        <dsp:cNvPr id="0" name=""/>
        <dsp:cNvSpPr/>
      </dsp:nvSpPr>
      <dsp:spPr>
        <a:xfrm>
          <a:off x="122821" y="1898497"/>
          <a:ext cx="1530170" cy="1530170"/>
        </a:xfrm>
        <a:prstGeom prst="ellipse">
          <a:avLst/>
        </a:prstGeom>
        <a:blipFill rotWithShape="0">
          <a:blip xmlns:r="http://schemas.openxmlformats.org/officeDocument/2006/relationships" r:embed="rId2"/>
          <a:srcRect/>
          <a:stretch>
            <a:fillRect l="-14000" r="-14000"/>
          </a:stretch>
        </a:blipFill>
        <a:ln w="12700" cap="flat" cmpd="sng" algn="in">
          <a:solidFill>
            <a:schemeClr val="accent3">
              <a:hueOff val="467956"/>
              <a:satOff val="-126"/>
              <a:lumOff val="3824"/>
              <a:alphaOff val="0"/>
            </a:schemeClr>
          </a:solidFill>
          <a:prstDash val="solid"/>
        </a:ln>
        <a:effectLst/>
      </dsp:spPr>
      <dsp:style>
        <a:lnRef idx="2">
          <a:scrgbClr r="0" g="0" b="0"/>
        </a:lnRef>
        <a:fillRef idx="1">
          <a:scrgbClr r="0" g="0" b="0"/>
        </a:fillRef>
        <a:effectRef idx="0">
          <a:scrgbClr r="0" g="0" b="0"/>
        </a:effectRef>
        <a:fontRef idx="minor"/>
      </dsp:style>
    </dsp:sp>
    <dsp:sp modelId="{033E2E70-F8FC-46E8-89FA-51EF912D8D0E}">
      <dsp:nvSpPr>
        <dsp:cNvPr id="0" name=""/>
        <dsp:cNvSpPr/>
      </dsp:nvSpPr>
      <dsp:spPr>
        <a:xfrm>
          <a:off x="1065790" y="3815711"/>
          <a:ext cx="7842880" cy="1206324"/>
        </a:xfrm>
        <a:prstGeom prst="rect">
          <a:avLst/>
        </a:prstGeom>
        <a:solidFill>
          <a:schemeClr val="accent1">
            <a:lumMod val="40000"/>
            <a:lumOff val="6000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1658" tIns="40640" rIns="40640" bIns="40640" numCol="1" spcCol="1270" anchor="ctr" anchorCtr="0">
          <a:noAutofit/>
        </a:bodyPr>
        <a:lstStyle/>
        <a:p>
          <a:pPr marL="0" lvl="0" indent="0" algn="l" defTabSz="711200">
            <a:lnSpc>
              <a:spcPct val="150000"/>
            </a:lnSpc>
            <a:spcBef>
              <a:spcPct val="0"/>
            </a:spcBef>
            <a:spcAft>
              <a:spcPct val="35000"/>
            </a:spcAft>
            <a:buNone/>
          </a:pPr>
          <a:r>
            <a:rPr lang="es-EC" sz="1600" b="1" u="none" kern="12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Poca inversión en el sector pecuario y sobre todo la falta de proyectos de investigación orientados a validar y enlazar estas tecnologías a nuestro medio</a:t>
          </a:r>
          <a:endParaRPr lang="es-ES" sz="1600" b="1" u="none" kern="12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sp:txBody>
      <dsp:txXfrm>
        <a:off x="1065790" y="3815711"/>
        <a:ext cx="7842880" cy="1206324"/>
      </dsp:txXfrm>
    </dsp:sp>
    <dsp:sp modelId="{174FD660-F1D8-4C2D-9E9A-344B7BE91E21}">
      <dsp:nvSpPr>
        <dsp:cNvPr id="0" name=""/>
        <dsp:cNvSpPr/>
      </dsp:nvSpPr>
      <dsp:spPr>
        <a:xfrm>
          <a:off x="95538" y="3647022"/>
          <a:ext cx="1530170" cy="1530170"/>
        </a:xfrm>
        <a:prstGeom prst="ellipse">
          <a:avLst/>
        </a:prstGeom>
        <a:blipFill rotWithShape="0">
          <a:blip xmlns:r="http://schemas.openxmlformats.org/officeDocument/2006/relationships" r:embed="rId3"/>
          <a:srcRect/>
          <a:stretch>
            <a:fillRect l="-9000" r="-9000"/>
          </a:stretch>
        </a:blipFill>
        <a:ln w="12700" cap="flat" cmpd="sng" algn="in">
          <a:solidFill>
            <a:schemeClr val="accent3">
              <a:hueOff val="935912"/>
              <a:satOff val="-252"/>
              <a:lumOff val="7648"/>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B0F54C-9088-4FBB-BF08-398A670A6645}">
      <dsp:nvSpPr>
        <dsp:cNvPr id="0" name=""/>
        <dsp:cNvSpPr/>
      </dsp:nvSpPr>
      <dsp:spPr>
        <a:xfrm>
          <a:off x="-6099205" y="-971450"/>
          <a:ext cx="7559476" cy="7559476"/>
        </a:xfrm>
        <a:prstGeom prst="blockArc">
          <a:avLst>
            <a:gd name="adj1" fmla="val 18900000"/>
            <a:gd name="adj2" fmla="val 2700000"/>
            <a:gd name="adj3" fmla="val 286"/>
          </a:avLst>
        </a:prstGeom>
        <a:noFill/>
        <a:ln w="12700" cap="flat" cmpd="sng" algn="in">
          <a:solidFill>
            <a:srgbClr val="92D050"/>
          </a:solidFill>
          <a:prstDash val="solid"/>
        </a:ln>
        <a:effectLst/>
      </dsp:spPr>
      <dsp:style>
        <a:lnRef idx="2">
          <a:scrgbClr r="0" g="0" b="0"/>
        </a:lnRef>
        <a:fillRef idx="0">
          <a:scrgbClr r="0" g="0" b="0"/>
        </a:fillRef>
        <a:effectRef idx="0">
          <a:scrgbClr r="0" g="0" b="0"/>
        </a:effectRef>
        <a:fontRef idx="minor"/>
      </dsp:style>
    </dsp:sp>
    <dsp:sp modelId="{AADAADE0-CF23-41C5-BEC4-6E78F4F46767}">
      <dsp:nvSpPr>
        <dsp:cNvPr id="0" name=""/>
        <dsp:cNvSpPr/>
      </dsp:nvSpPr>
      <dsp:spPr>
        <a:xfrm>
          <a:off x="1173276" y="843331"/>
          <a:ext cx="8790386" cy="1604543"/>
        </a:xfrm>
        <a:prstGeom prst="rect">
          <a:avLst/>
        </a:prstGeom>
        <a:solidFill>
          <a:schemeClr val="bg1"/>
        </a:solidFill>
        <a:ln w="12700" cap="flat" cmpd="sng" algn="in">
          <a:solidFill>
            <a:srgbClr val="FFFF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3606" tIns="50800" rIns="50800" bIns="50800" numCol="1" spcCol="1270" anchor="ctr" anchorCtr="0">
          <a:noAutofit/>
        </a:bodyPr>
        <a:lstStyle/>
        <a:p>
          <a:pPr marL="0" lvl="0" indent="0" algn="just" defTabSz="889000">
            <a:lnSpc>
              <a:spcPct val="150000"/>
            </a:lnSpc>
            <a:spcBef>
              <a:spcPct val="0"/>
            </a:spcBef>
            <a:spcAft>
              <a:spcPct val="35000"/>
            </a:spcAft>
            <a:buNone/>
          </a:pPr>
          <a:r>
            <a:rPr lang="es-EC" sz="2000" b="0" kern="1200" dirty="0">
              <a:solidFill>
                <a:schemeClr val="tx1"/>
              </a:solidFill>
              <a:effectLst/>
              <a:latin typeface="Times New Roman" panose="02020603050405020304" pitchFamily="18" charset="0"/>
              <a:cs typeface="Times New Roman" panose="02020603050405020304" pitchFamily="18" charset="0"/>
            </a:rPr>
            <a:t>Comparar la calidad y clivaje de ovocitos obtenidos de ovarios de mataderos y de vacas Girolando mediante la técnica de (OPU).</a:t>
          </a:r>
        </a:p>
      </dsp:txBody>
      <dsp:txXfrm>
        <a:off x="1173276" y="843331"/>
        <a:ext cx="8790386" cy="1604543"/>
      </dsp:txXfrm>
    </dsp:sp>
    <dsp:sp modelId="{208B4EC3-CAEC-49CA-8BAF-62753B98C9D2}">
      <dsp:nvSpPr>
        <dsp:cNvPr id="0" name=""/>
        <dsp:cNvSpPr/>
      </dsp:nvSpPr>
      <dsp:spPr>
        <a:xfrm>
          <a:off x="378770" y="683707"/>
          <a:ext cx="2005678" cy="2005678"/>
        </a:xfrm>
        <a:prstGeom prst="ellipse">
          <a:avLst/>
        </a:prstGeom>
        <a:blipFill rotWithShape="0">
          <a:blip xmlns:r="http://schemas.openxmlformats.org/officeDocument/2006/relationships" r:embed="rId1"/>
          <a:srcRect/>
          <a:stretch>
            <a:fillRect t="-1000" b="-1000"/>
          </a:stretch>
        </a:blipFill>
        <a:ln w="12700" cap="flat" cmpd="sng" algn="in">
          <a:solidFill>
            <a:srgbClr val="FFC000"/>
          </a:solidFill>
          <a:prstDash val="solid"/>
        </a:ln>
        <a:effectLst/>
      </dsp:spPr>
      <dsp:style>
        <a:lnRef idx="2">
          <a:scrgbClr r="0" g="0" b="0"/>
        </a:lnRef>
        <a:fillRef idx="1">
          <a:scrgbClr r="0" g="0" b="0"/>
        </a:fillRef>
        <a:effectRef idx="0">
          <a:scrgbClr r="0" g="0" b="0"/>
        </a:effectRef>
        <a:fontRef idx="minor"/>
      </dsp:style>
    </dsp:sp>
    <dsp:sp modelId="{D8A5FC9F-EABC-4056-B093-E2C47CCFB3AF}">
      <dsp:nvSpPr>
        <dsp:cNvPr id="0" name=""/>
        <dsp:cNvSpPr/>
      </dsp:nvSpPr>
      <dsp:spPr>
        <a:xfrm>
          <a:off x="1907239" y="3277889"/>
          <a:ext cx="8083869" cy="1604543"/>
        </a:xfrm>
        <a:prstGeom prst="rect">
          <a:avLst/>
        </a:prstGeom>
        <a:solidFill>
          <a:schemeClr val="bg1"/>
        </a:solidFill>
        <a:ln w="12700" cap="flat" cmpd="sng" algn="in">
          <a:solidFill>
            <a:srgbClr val="FFFF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3606" tIns="50800" rIns="50800" bIns="50800" numCol="1" spcCol="1270" anchor="ctr" anchorCtr="0">
          <a:noAutofit/>
        </a:bodyPr>
        <a:lstStyle/>
        <a:p>
          <a:pPr marL="0" lvl="0" indent="0" algn="just" defTabSz="889000">
            <a:lnSpc>
              <a:spcPct val="150000"/>
            </a:lnSpc>
            <a:spcBef>
              <a:spcPct val="0"/>
            </a:spcBef>
            <a:spcAft>
              <a:spcPct val="35000"/>
            </a:spcAft>
            <a:buNone/>
          </a:pPr>
          <a:r>
            <a:rPr lang="es-EC" sz="2000" b="0" kern="1200" dirty="0">
              <a:solidFill>
                <a:schemeClr val="tx1"/>
              </a:solidFill>
              <a:effectLst/>
              <a:latin typeface="Times New Roman" panose="02020603050405020304" pitchFamily="18" charset="0"/>
              <a:cs typeface="Times New Roman" panose="02020603050405020304" pitchFamily="18" charset="0"/>
            </a:rPr>
            <a:t>Analizar el costo-beneficio de los dos métodos de recuperación de ovocitos en la raza Girolando y de matadero. </a:t>
          </a:r>
        </a:p>
      </dsp:txBody>
      <dsp:txXfrm>
        <a:off x="1907239" y="3277889"/>
        <a:ext cx="8083869" cy="1604543"/>
      </dsp:txXfrm>
    </dsp:sp>
    <dsp:sp modelId="{71A6E0CB-459C-422D-909F-1C61154B0001}">
      <dsp:nvSpPr>
        <dsp:cNvPr id="0" name=""/>
        <dsp:cNvSpPr/>
      </dsp:nvSpPr>
      <dsp:spPr>
        <a:xfrm>
          <a:off x="736202" y="3163978"/>
          <a:ext cx="2005678" cy="2005678"/>
        </a:xfrm>
        <a:prstGeom prst="ellipse">
          <a:avLst/>
        </a:prstGeom>
        <a:blipFill rotWithShape="0">
          <a:blip xmlns:r="http://schemas.openxmlformats.org/officeDocument/2006/relationships" r:embed="rId2"/>
          <a:srcRect/>
          <a:stretch>
            <a:fillRect l="-16000" r="-16000"/>
          </a:stretch>
        </a:blipFill>
        <a:ln w="12700" cap="flat" cmpd="sng" algn="in">
          <a:solidFill>
            <a:srgbClr val="FFC000"/>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934EAC-CF95-467E-B556-6A04654C783B}">
      <dsp:nvSpPr>
        <dsp:cNvPr id="0" name=""/>
        <dsp:cNvSpPr/>
      </dsp:nvSpPr>
      <dsp:spPr>
        <a:xfrm>
          <a:off x="455251" y="1132447"/>
          <a:ext cx="3913384" cy="773296"/>
        </a:xfrm>
        <a:prstGeom prst="roundRect">
          <a:avLst>
            <a:gd name="adj" fmla="val 10000"/>
          </a:avLst>
        </a:prstGeom>
        <a:gradFill rotWithShape="0">
          <a:gsLst>
            <a:gs pos="0">
              <a:schemeClr val="accent5">
                <a:hueOff val="0"/>
                <a:satOff val="0"/>
                <a:lumOff val="0"/>
                <a:alphaOff val="0"/>
                <a:tint val="94000"/>
                <a:satMod val="103000"/>
                <a:lumMod val="102000"/>
              </a:schemeClr>
            </a:gs>
            <a:gs pos="50000">
              <a:schemeClr val="accent5">
                <a:hueOff val="0"/>
                <a:satOff val="0"/>
                <a:lumOff val="0"/>
                <a:alphaOff val="0"/>
                <a:shade val="100000"/>
                <a:satMod val="110000"/>
                <a:lumMod val="100000"/>
              </a:schemeClr>
            </a:gs>
            <a:gs pos="100000">
              <a:schemeClr val="accent5">
                <a:hueOff val="0"/>
                <a:satOff val="0"/>
                <a:lumOff val="0"/>
                <a:alphaOff val="0"/>
                <a:shade val="78000"/>
                <a:satMod val="12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es-ES" sz="4000" kern="1200" dirty="0">
              <a:latin typeface="Arial" panose="020B0604020202020204" pitchFamily="34" charset="0"/>
              <a:cs typeface="Arial" panose="020B0604020202020204" pitchFamily="34" charset="0"/>
            </a:rPr>
            <a:t>Ha</a:t>
          </a:r>
          <a:endParaRPr lang="es-EC" sz="4000" kern="1200" dirty="0">
            <a:latin typeface="Arial" panose="020B0604020202020204" pitchFamily="34" charset="0"/>
            <a:cs typeface="Arial" panose="020B0604020202020204" pitchFamily="34" charset="0"/>
          </a:endParaRPr>
        </a:p>
      </dsp:txBody>
      <dsp:txXfrm>
        <a:off x="477900" y="1155096"/>
        <a:ext cx="3868086" cy="727998"/>
      </dsp:txXfrm>
    </dsp:sp>
    <dsp:sp modelId="{D1E365A5-FA8B-403E-B99F-4630AF156945}">
      <dsp:nvSpPr>
        <dsp:cNvPr id="0" name=""/>
        <dsp:cNvSpPr/>
      </dsp:nvSpPr>
      <dsp:spPr>
        <a:xfrm>
          <a:off x="846590" y="1905743"/>
          <a:ext cx="281220" cy="1290368"/>
        </a:xfrm>
        <a:custGeom>
          <a:avLst/>
          <a:gdLst/>
          <a:ahLst/>
          <a:cxnLst/>
          <a:rect l="0" t="0" r="0" b="0"/>
          <a:pathLst>
            <a:path>
              <a:moveTo>
                <a:pt x="0" y="0"/>
              </a:moveTo>
              <a:lnTo>
                <a:pt x="0" y="1290368"/>
              </a:lnTo>
              <a:lnTo>
                <a:pt x="281220" y="1290368"/>
              </a:lnTo>
            </a:path>
          </a:pathLst>
        </a:custGeom>
        <a:noFill/>
        <a:ln w="12700" cap="flat" cmpd="sng" algn="in">
          <a:solidFill>
            <a:schemeClr val="accent6">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E24B7D43-08AB-444A-A146-A8774390E505}">
      <dsp:nvSpPr>
        <dsp:cNvPr id="0" name=""/>
        <dsp:cNvSpPr/>
      </dsp:nvSpPr>
      <dsp:spPr>
        <a:xfrm>
          <a:off x="1127810" y="2295155"/>
          <a:ext cx="3501768" cy="1801912"/>
        </a:xfrm>
        <a:prstGeom prst="roundRect">
          <a:avLst>
            <a:gd name="adj" fmla="val 10000"/>
          </a:avLst>
        </a:prstGeom>
        <a:solidFill>
          <a:schemeClr val="lt1">
            <a:alpha val="90000"/>
            <a:hueOff val="0"/>
            <a:satOff val="0"/>
            <a:lumOff val="0"/>
            <a:alphaOff val="0"/>
          </a:schemeClr>
        </a:solidFill>
        <a:ln w="6350" cap="flat" cmpd="sng" algn="in">
          <a:solidFill>
            <a:schemeClr val="accent5">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just" defTabSz="800100">
            <a:lnSpc>
              <a:spcPct val="90000"/>
            </a:lnSpc>
            <a:spcBef>
              <a:spcPct val="0"/>
            </a:spcBef>
            <a:spcAft>
              <a:spcPct val="35000"/>
            </a:spcAft>
            <a:buFont typeface="Symbol" panose="05050102010706020507" pitchFamily="18" charset="2"/>
            <a:buNone/>
          </a:pPr>
          <a:r>
            <a:rPr lang="es-EC" sz="1800" kern="1200" dirty="0">
              <a:latin typeface="Times New Roman" panose="02020603050405020304" pitchFamily="18" charset="0"/>
              <a:cs typeface="Times New Roman" panose="02020603050405020304" pitchFamily="18" charset="0"/>
            </a:rPr>
            <a:t>Existe diferencia significativa entre los dos métodos de obtención de ovocitos a partir de ovarios de matadero y ovocitos de reproductoras Girolando.</a:t>
          </a:r>
        </a:p>
      </dsp:txBody>
      <dsp:txXfrm>
        <a:off x="1180586" y="2347931"/>
        <a:ext cx="3396216" cy="1696360"/>
      </dsp:txXfrm>
    </dsp:sp>
    <dsp:sp modelId="{CF252032-EE1C-49E0-94F2-C3446C09FBCC}">
      <dsp:nvSpPr>
        <dsp:cNvPr id="0" name=""/>
        <dsp:cNvSpPr/>
      </dsp:nvSpPr>
      <dsp:spPr>
        <a:xfrm>
          <a:off x="5028283" y="1148654"/>
          <a:ext cx="4042727" cy="784821"/>
        </a:xfrm>
        <a:prstGeom prst="roundRect">
          <a:avLst>
            <a:gd name="adj" fmla="val 10000"/>
          </a:avLst>
        </a:prstGeom>
        <a:gradFill rotWithShape="0">
          <a:gsLst>
            <a:gs pos="0">
              <a:schemeClr val="accent5">
                <a:hueOff val="375767"/>
                <a:satOff val="36001"/>
                <a:lumOff val="8823"/>
                <a:alphaOff val="0"/>
                <a:tint val="94000"/>
                <a:satMod val="103000"/>
                <a:lumMod val="102000"/>
              </a:schemeClr>
            </a:gs>
            <a:gs pos="50000">
              <a:schemeClr val="accent5">
                <a:hueOff val="375767"/>
                <a:satOff val="36001"/>
                <a:lumOff val="8823"/>
                <a:alphaOff val="0"/>
                <a:shade val="100000"/>
                <a:satMod val="110000"/>
                <a:lumMod val="100000"/>
              </a:schemeClr>
            </a:gs>
            <a:gs pos="100000">
              <a:schemeClr val="accent5">
                <a:hueOff val="375767"/>
                <a:satOff val="36001"/>
                <a:lumOff val="8823"/>
                <a:alphaOff val="0"/>
                <a:shade val="78000"/>
                <a:satMod val="12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es-ES" sz="4000" kern="1200" dirty="0">
              <a:latin typeface="Arial" panose="020B0604020202020204" pitchFamily="34" charset="0"/>
              <a:cs typeface="Arial" panose="020B0604020202020204" pitchFamily="34" charset="0"/>
            </a:rPr>
            <a:t>Ho</a:t>
          </a:r>
          <a:endParaRPr lang="es-EC" sz="4000" kern="1200" dirty="0">
            <a:latin typeface="Arial" panose="020B0604020202020204" pitchFamily="34" charset="0"/>
            <a:cs typeface="Arial" panose="020B0604020202020204" pitchFamily="34" charset="0"/>
          </a:endParaRPr>
        </a:p>
      </dsp:txBody>
      <dsp:txXfrm>
        <a:off x="5051270" y="1171641"/>
        <a:ext cx="3996753" cy="738847"/>
      </dsp:txXfrm>
    </dsp:sp>
    <dsp:sp modelId="{267D6A64-9203-4928-A6E4-EA6BC5BB3C90}">
      <dsp:nvSpPr>
        <dsp:cNvPr id="0" name=""/>
        <dsp:cNvSpPr/>
      </dsp:nvSpPr>
      <dsp:spPr>
        <a:xfrm>
          <a:off x="5432555" y="1933475"/>
          <a:ext cx="209629" cy="1275945"/>
        </a:xfrm>
        <a:custGeom>
          <a:avLst/>
          <a:gdLst/>
          <a:ahLst/>
          <a:cxnLst/>
          <a:rect l="0" t="0" r="0" b="0"/>
          <a:pathLst>
            <a:path>
              <a:moveTo>
                <a:pt x="0" y="0"/>
              </a:moveTo>
              <a:lnTo>
                <a:pt x="0" y="1275945"/>
              </a:lnTo>
              <a:lnTo>
                <a:pt x="209629" y="1275945"/>
              </a:lnTo>
            </a:path>
          </a:pathLst>
        </a:custGeom>
        <a:noFill/>
        <a:ln w="12700" cap="flat" cmpd="sng" algn="in">
          <a:solidFill>
            <a:schemeClr val="accent6">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0E27C800-17EE-4297-A900-BC4EA4486C8C}">
      <dsp:nvSpPr>
        <dsp:cNvPr id="0" name=""/>
        <dsp:cNvSpPr/>
      </dsp:nvSpPr>
      <dsp:spPr>
        <a:xfrm>
          <a:off x="5642184" y="2284120"/>
          <a:ext cx="3825532" cy="1850600"/>
        </a:xfrm>
        <a:prstGeom prst="roundRect">
          <a:avLst>
            <a:gd name="adj" fmla="val 10000"/>
          </a:avLst>
        </a:prstGeom>
        <a:solidFill>
          <a:schemeClr val="lt1">
            <a:alpha val="90000"/>
            <a:hueOff val="0"/>
            <a:satOff val="0"/>
            <a:lumOff val="0"/>
            <a:alphaOff val="0"/>
          </a:schemeClr>
        </a:solidFill>
        <a:ln w="6350" cap="flat" cmpd="sng" algn="in">
          <a:solidFill>
            <a:schemeClr val="accent5">
              <a:hueOff val="375767"/>
              <a:satOff val="36001"/>
              <a:lumOff val="8823"/>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just" defTabSz="800100">
            <a:lnSpc>
              <a:spcPct val="90000"/>
            </a:lnSpc>
            <a:spcBef>
              <a:spcPct val="0"/>
            </a:spcBef>
            <a:spcAft>
              <a:spcPct val="35000"/>
            </a:spcAft>
            <a:buFont typeface="Symbol" panose="05050102010706020507" pitchFamily="18" charset="2"/>
            <a:buNone/>
          </a:pPr>
          <a:r>
            <a:rPr lang="es-EC" sz="1800" kern="1200" dirty="0">
              <a:latin typeface="Times New Roman" panose="02020603050405020304" pitchFamily="18" charset="0"/>
              <a:cs typeface="Times New Roman" panose="02020603050405020304" pitchFamily="18" charset="0"/>
            </a:rPr>
            <a:t>No existe diferencia significativa entre los dos métodos de recuperación de ovocitos a partir de ovarios de matadero y ovarios in vivo reproductoras Girolando.</a:t>
          </a:r>
        </a:p>
      </dsp:txBody>
      <dsp:txXfrm>
        <a:off x="5696386" y="2338322"/>
        <a:ext cx="3717128" cy="174219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C6CC71-1F46-44CC-ACA2-2F682304F595}">
      <dsp:nvSpPr>
        <dsp:cNvPr id="0" name=""/>
        <dsp:cNvSpPr/>
      </dsp:nvSpPr>
      <dsp:spPr>
        <a:xfrm>
          <a:off x="0" y="567164"/>
          <a:ext cx="10178321" cy="932400"/>
        </a:xfrm>
        <a:prstGeom prst="rect">
          <a:avLst/>
        </a:prstGeom>
        <a:solidFill>
          <a:schemeClr val="lt1">
            <a:alpha val="90000"/>
            <a:hueOff val="0"/>
            <a:satOff val="0"/>
            <a:lumOff val="0"/>
            <a:alphaOff val="0"/>
          </a:schemeClr>
        </a:solidFill>
        <a:ln w="6350" cap="flat" cmpd="sng" algn="in">
          <a:solidFill>
            <a:schemeClr val="accent1">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A137229D-F473-48F9-B90A-91D919E3B65A}">
      <dsp:nvSpPr>
        <dsp:cNvPr id="0" name=""/>
        <dsp:cNvSpPr/>
      </dsp:nvSpPr>
      <dsp:spPr>
        <a:xfrm>
          <a:off x="508916" y="21044"/>
          <a:ext cx="7124824" cy="1092240"/>
        </a:xfrm>
        <a:prstGeom prst="roundRect">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69301" tIns="0" rIns="269301" bIns="0" numCol="1" spcCol="1270" anchor="ctr" anchorCtr="0">
          <a:noAutofit/>
        </a:bodyPr>
        <a:lstStyle/>
        <a:p>
          <a:pPr marL="0" lvl="0" indent="0" algn="l" defTabSz="711200">
            <a:lnSpc>
              <a:spcPct val="90000"/>
            </a:lnSpc>
            <a:spcBef>
              <a:spcPct val="0"/>
            </a:spcBef>
            <a:spcAft>
              <a:spcPct val="35000"/>
            </a:spcAft>
            <a:buNone/>
          </a:pPr>
          <a:r>
            <a:rPr lang="es-MX" sz="1600" kern="1200">
              <a:solidFill>
                <a:schemeClr val="tx1"/>
              </a:solidFill>
              <a:latin typeface="Arial" panose="020B0604020202020204" pitchFamily="34" charset="0"/>
              <a:cs typeface="Arial" panose="020B0604020202020204" pitchFamily="34" charset="0"/>
            </a:rPr>
            <a:t>Se logró una mayor recolección de ovocitos en ovarios de matadero, la técnica de recuperación ovocitaria OPU es repetible, además que permite reconocer el origen de los ovocitos, lo que no se puede hacer con los ovarios de matadero.</a:t>
          </a:r>
          <a:endParaRPr lang="es-ES" sz="1600" kern="1200" dirty="0">
            <a:solidFill>
              <a:schemeClr val="tx1"/>
            </a:solidFill>
          </a:endParaRPr>
        </a:p>
      </dsp:txBody>
      <dsp:txXfrm>
        <a:off x="562235" y="74363"/>
        <a:ext cx="7018186" cy="985602"/>
      </dsp:txXfrm>
    </dsp:sp>
    <dsp:sp modelId="{5DCACBAA-EE60-4716-866D-504CD0F02581}">
      <dsp:nvSpPr>
        <dsp:cNvPr id="0" name=""/>
        <dsp:cNvSpPr/>
      </dsp:nvSpPr>
      <dsp:spPr>
        <a:xfrm>
          <a:off x="0" y="2479682"/>
          <a:ext cx="10178321" cy="932400"/>
        </a:xfrm>
        <a:prstGeom prst="rect">
          <a:avLst/>
        </a:prstGeom>
        <a:solidFill>
          <a:schemeClr val="lt1">
            <a:alpha val="90000"/>
            <a:hueOff val="0"/>
            <a:satOff val="0"/>
            <a:lumOff val="0"/>
            <a:alphaOff val="0"/>
          </a:schemeClr>
        </a:solidFill>
        <a:ln w="6350" cap="flat" cmpd="sng" algn="in">
          <a:solidFill>
            <a:schemeClr val="accent1">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2FA1965C-D1EB-4578-BE82-EBC9E448A3B7}">
      <dsp:nvSpPr>
        <dsp:cNvPr id="0" name=""/>
        <dsp:cNvSpPr/>
      </dsp:nvSpPr>
      <dsp:spPr>
        <a:xfrm>
          <a:off x="508916" y="1699364"/>
          <a:ext cx="7124824" cy="1326438"/>
        </a:xfrm>
        <a:prstGeom prst="roundRect">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69301" tIns="0" rIns="269301" bIns="0" numCol="1" spcCol="1270" anchor="ctr" anchorCtr="0">
          <a:noAutofit/>
        </a:bodyPr>
        <a:lstStyle/>
        <a:p>
          <a:pPr marL="0" lvl="0" indent="0" algn="l" defTabSz="711200">
            <a:lnSpc>
              <a:spcPct val="90000"/>
            </a:lnSpc>
            <a:spcBef>
              <a:spcPct val="0"/>
            </a:spcBef>
            <a:spcAft>
              <a:spcPct val="35000"/>
            </a:spcAft>
            <a:buNone/>
          </a:pPr>
          <a:r>
            <a:rPr lang="es-MX" sz="1600" kern="1200">
              <a:solidFill>
                <a:schemeClr val="tx1"/>
              </a:solidFill>
              <a:latin typeface="Arial" panose="020B0604020202020204" pitchFamily="34" charset="0"/>
              <a:cs typeface="Arial" panose="020B0604020202020204" pitchFamily="34" charset="0"/>
            </a:rPr>
            <a:t>Los ovocitos fecundados independientemente de su procedencia, ovarios de matadero y reproductoras girolando y de su técnica de aspiración folicular, tienen similar tasa de fecundación sin diferencia significativa con 78,1 y 79,8%, es decir que la fecundación es controlada por su maduración in vitro de ovocitos y capacitación espermática que tenga el semen utilizado.</a:t>
          </a:r>
          <a:endParaRPr lang="es-ES" sz="1600" kern="1200" dirty="0">
            <a:solidFill>
              <a:schemeClr val="tx1"/>
            </a:solidFill>
          </a:endParaRPr>
        </a:p>
      </dsp:txBody>
      <dsp:txXfrm>
        <a:off x="573667" y="1764115"/>
        <a:ext cx="6995322" cy="1196936"/>
      </dsp:txXfrm>
    </dsp:sp>
    <dsp:sp modelId="{5D716277-DE9F-4382-8F13-C8575D783901}">
      <dsp:nvSpPr>
        <dsp:cNvPr id="0" name=""/>
        <dsp:cNvSpPr/>
      </dsp:nvSpPr>
      <dsp:spPr>
        <a:xfrm>
          <a:off x="0" y="4222073"/>
          <a:ext cx="10178321" cy="932400"/>
        </a:xfrm>
        <a:prstGeom prst="rect">
          <a:avLst/>
        </a:prstGeom>
        <a:solidFill>
          <a:schemeClr val="lt1">
            <a:alpha val="90000"/>
            <a:hueOff val="0"/>
            <a:satOff val="0"/>
            <a:lumOff val="0"/>
            <a:alphaOff val="0"/>
          </a:schemeClr>
        </a:solidFill>
        <a:ln w="6350" cap="flat" cmpd="sng" algn="in">
          <a:solidFill>
            <a:schemeClr val="accent1">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02DE313F-DA5A-4859-887A-237A66F74B67}">
      <dsp:nvSpPr>
        <dsp:cNvPr id="0" name=""/>
        <dsp:cNvSpPr/>
      </dsp:nvSpPr>
      <dsp:spPr>
        <a:xfrm>
          <a:off x="508916" y="3611882"/>
          <a:ext cx="7124824" cy="1156310"/>
        </a:xfrm>
        <a:prstGeom prst="roundRect">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69301" tIns="0" rIns="269301" bIns="0" numCol="1" spcCol="1270" anchor="ctr" anchorCtr="0">
          <a:noAutofit/>
        </a:bodyPr>
        <a:lstStyle/>
        <a:p>
          <a:pPr marL="0" lvl="0" indent="0" algn="l" defTabSz="711200">
            <a:lnSpc>
              <a:spcPct val="90000"/>
            </a:lnSpc>
            <a:spcBef>
              <a:spcPct val="0"/>
            </a:spcBef>
            <a:spcAft>
              <a:spcPct val="35000"/>
            </a:spcAft>
            <a:buNone/>
          </a:pPr>
          <a:r>
            <a:rPr lang="es-MX" sz="1600" kern="1200">
              <a:solidFill>
                <a:schemeClr val="tx1"/>
              </a:solidFill>
              <a:latin typeface="Arial" panose="020B0604020202020204" pitchFamily="34" charset="0"/>
              <a:cs typeface="Arial" panose="020B0604020202020204" pitchFamily="34" charset="0"/>
            </a:rPr>
            <a:t>Los resultados demuestran que el clivaje no de penden de la técnica que se emplee en la recuperación de ovocitos, ya que existe una relación directa entre el desarrollo del ovocito y el número de capas de cúmulus que lo rodean, lo que permite que estos conserven su capacidad de progreso normal. </a:t>
          </a:r>
          <a:endParaRPr lang="es-ES" sz="1600" kern="1200" dirty="0">
            <a:solidFill>
              <a:schemeClr val="tx1"/>
            </a:solidFill>
          </a:endParaRPr>
        </a:p>
      </dsp:txBody>
      <dsp:txXfrm>
        <a:off x="565362" y="3668328"/>
        <a:ext cx="7011932" cy="104341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633881-EB6B-4226-B1AE-56BF3AA7DD2F}">
      <dsp:nvSpPr>
        <dsp:cNvPr id="0" name=""/>
        <dsp:cNvSpPr/>
      </dsp:nvSpPr>
      <dsp:spPr>
        <a:xfrm>
          <a:off x="-6126981" y="-937410"/>
          <a:ext cx="7293488" cy="7293488"/>
        </a:xfrm>
        <a:prstGeom prst="blockArc">
          <a:avLst>
            <a:gd name="adj1" fmla="val 18900000"/>
            <a:gd name="adj2" fmla="val 2700000"/>
            <a:gd name="adj3" fmla="val 296"/>
          </a:avLst>
        </a:prstGeom>
        <a:noFill/>
        <a:ln w="12700" cap="flat" cmpd="sng" algn="in">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47A65C4-2D82-473C-B99D-02B5F0D8D5A3}">
      <dsp:nvSpPr>
        <dsp:cNvPr id="0" name=""/>
        <dsp:cNvSpPr/>
      </dsp:nvSpPr>
      <dsp:spPr>
        <a:xfrm>
          <a:off x="610504" y="416587"/>
          <a:ext cx="9295292" cy="833607"/>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61676" tIns="43180" rIns="43180" bIns="43180" numCol="1" spcCol="1270" anchor="ctr" anchorCtr="0">
          <a:noAutofit/>
        </a:bodyPr>
        <a:lstStyle/>
        <a:p>
          <a:pPr marL="0" lvl="0" indent="0" algn="l" defTabSz="755650">
            <a:lnSpc>
              <a:spcPct val="90000"/>
            </a:lnSpc>
            <a:spcBef>
              <a:spcPct val="0"/>
            </a:spcBef>
            <a:spcAft>
              <a:spcPct val="35000"/>
            </a:spcAft>
            <a:buNone/>
          </a:pPr>
          <a:r>
            <a:rPr lang="es-MX" sz="1700" kern="1200" dirty="0">
              <a:solidFill>
                <a:schemeClr val="tx1"/>
              </a:solidFill>
              <a:latin typeface="Arial" panose="020B0604020202020204" pitchFamily="34" charset="0"/>
              <a:cs typeface="Arial" panose="020B0604020202020204" pitchFamily="34" charset="0"/>
            </a:rPr>
            <a:t>Se recomienda que para OPU en reproductoras, realizar una estimulación y regulación hormonal para tener iguales crecimientos de folículos además de una suplementación alimenticia y de sales minerales con 3 meses de anticipación para punzar.</a:t>
          </a:r>
          <a:endParaRPr lang="es-ES" sz="1700" kern="1200" dirty="0">
            <a:solidFill>
              <a:schemeClr val="tx1"/>
            </a:solidFill>
            <a:latin typeface="Arial" panose="020B0604020202020204" pitchFamily="34" charset="0"/>
            <a:cs typeface="Arial" panose="020B0604020202020204" pitchFamily="34" charset="0"/>
          </a:endParaRPr>
        </a:p>
      </dsp:txBody>
      <dsp:txXfrm>
        <a:off x="610504" y="416587"/>
        <a:ext cx="9295292" cy="833607"/>
      </dsp:txXfrm>
    </dsp:sp>
    <dsp:sp modelId="{FD87DFA8-D027-4889-BAC1-629C8C1C6AF1}">
      <dsp:nvSpPr>
        <dsp:cNvPr id="0" name=""/>
        <dsp:cNvSpPr/>
      </dsp:nvSpPr>
      <dsp:spPr>
        <a:xfrm>
          <a:off x="89500" y="312386"/>
          <a:ext cx="1042009" cy="1042009"/>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258B2BFC-D406-4CBB-9CDD-712FA71BAF32}">
      <dsp:nvSpPr>
        <dsp:cNvPr id="0" name=""/>
        <dsp:cNvSpPr/>
      </dsp:nvSpPr>
      <dsp:spPr>
        <a:xfrm>
          <a:off x="1088431" y="1667215"/>
          <a:ext cx="8817365" cy="833607"/>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61676" tIns="43180" rIns="43180" bIns="43180" numCol="1" spcCol="1270" anchor="ctr" anchorCtr="0">
          <a:noAutofit/>
        </a:bodyPr>
        <a:lstStyle/>
        <a:p>
          <a:pPr marL="0" lvl="0" indent="0" algn="l" defTabSz="755650">
            <a:lnSpc>
              <a:spcPct val="90000"/>
            </a:lnSpc>
            <a:spcBef>
              <a:spcPct val="0"/>
            </a:spcBef>
            <a:spcAft>
              <a:spcPct val="35000"/>
            </a:spcAft>
            <a:buNone/>
          </a:pPr>
          <a:r>
            <a:rPr lang="es-MX" sz="1700" kern="1200" dirty="0">
              <a:solidFill>
                <a:schemeClr val="tx1"/>
              </a:solidFill>
              <a:latin typeface="Arial" panose="020B0604020202020204" pitchFamily="34" charset="0"/>
              <a:cs typeface="Arial" panose="020B0604020202020204" pitchFamily="34" charset="0"/>
            </a:rPr>
            <a:t>Calibrar la bomba al vacío y la guía con una presión adecuada para evitar que los ovocitos presenten perdida de cúmulos, además de utilizar agujas 20G para vacas y 18G para vaconas en la técnica OPU.</a:t>
          </a:r>
          <a:endParaRPr lang="es-ES" sz="1700" kern="1200" dirty="0">
            <a:solidFill>
              <a:schemeClr val="tx1"/>
            </a:solidFill>
            <a:latin typeface="Arial" panose="020B0604020202020204" pitchFamily="34" charset="0"/>
            <a:cs typeface="Arial" panose="020B0604020202020204" pitchFamily="34" charset="0"/>
          </a:endParaRPr>
        </a:p>
      </dsp:txBody>
      <dsp:txXfrm>
        <a:off x="1088431" y="1667215"/>
        <a:ext cx="8817365" cy="833607"/>
      </dsp:txXfrm>
    </dsp:sp>
    <dsp:sp modelId="{A5CABC4E-E49F-4BA4-A177-7675BEC8BE49}">
      <dsp:nvSpPr>
        <dsp:cNvPr id="0" name=""/>
        <dsp:cNvSpPr/>
      </dsp:nvSpPr>
      <dsp:spPr>
        <a:xfrm>
          <a:off x="567426" y="1563014"/>
          <a:ext cx="1042009" cy="1042009"/>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B789A526-576F-4375-9DCC-EF73603B61B0}">
      <dsp:nvSpPr>
        <dsp:cNvPr id="0" name=""/>
        <dsp:cNvSpPr/>
      </dsp:nvSpPr>
      <dsp:spPr>
        <a:xfrm>
          <a:off x="1088431" y="2917843"/>
          <a:ext cx="8817365" cy="833607"/>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61676" tIns="43180" rIns="43180" bIns="43180" numCol="1" spcCol="1270" anchor="ctr" anchorCtr="0">
          <a:noAutofit/>
        </a:bodyPr>
        <a:lstStyle/>
        <a:p>
          <a:pPr marL="0" lvl="0" indent="0" algn="l" defTabSz="755650">
            <a:lnSpc>
              <a:spcPct val="90000"/>
            </a:lnSpc>
            <a:spcBef>
              <a:spcPct val="0"/>
            </a:spcBef>
            <a:spcAft>
              <a:spcPct val="35000"/>
            </a:spcAft>
            <a:buNone/>
          </a:pPr>
          <a:r>
            <a:rPr lang="es-MX" sz="1700" kern="1200" dirty="0">
              <a:solidFill>
                <a:schemeClr val="tx1"/>
              </a:solidFill>
              <a:latin typeface="Arial" panose="020B0604020202020204" pitchFamily="34" charset="0"/>
              <a:cs typeface="Arial" panose="020B0604020202020204" pitchFamily="34" charset="0"/>
            </a:rPr>
            <a:t>Se recomienda que los medio SOF, TALP.H y maduración se encuentren en los pH requeridos para tener un correcto desarrollo en la incubadora.</a:t>
          </a:r>
          <a:endParaRPr lang="es-ES" sz="1700" kern="1200" dirty="0">
            <a:solidFill>
              <a:schemeClr val="tx1"/>
            </a:solidFill>
            <a:latin typeface="Arial" panose="020B0604020202020204" pitchFamily="34" charset="0"/>
            <a:cs typeface="Arial" panose="020B0604020202020204" pitchFamily="34" charset="0"/>
          </a:endParaRPr>
        </a:p>
      </dsp:txBody>
      <dsp:txXfrm>
        <a:off x="1088431" y="2917843"/>
        <a:ext cx="8817365" cy="833607"/>
      </dsp:txXfrm>
    </dsp:sp>
    <dsp:sp modelId="{03623C30-B8ED-41BC-A079-B4D43894A6EA}">
      <dsp:nvSpPr>
        <dsp:cNvPr id="0" name=""/>
        <dsp:cNvSpPr/>
      </dsp:nvSpPr>
      <dsp:spPr>
        <a:xfrm>
          <a:off x="567426" y="2813642"/>
          <a:ext cx="1042009" cy="1042009"/>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45BADD8B-ABC4-4293-8F4E-0AA50886FDCD}">
      <dsp:nvSpPr>
        <dsp:cNvPr id="0" name=""/>
        <dsp:cNvSpPr/>
      </dsp:nvSpPr>
      <dsp:spPr>
        <a:xfrm>
          <a:off x="610504" y="4168472"/>
          <a:ext cx="9295292" cy="833607"/>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61676" tIns="43180" rIns="43180" bIns="43180" numCol="1" spcCol="1270" anchor="ctr" anchorCtr="0">
          <a:noAutofit/>
        </a:bodyPr>
        <a:lstStyle/>
        <a:p>
          <a:pPr marL="0" lvl="0" indent="0" algn="l" defTabSz="755650">
            <a:lnSpc>
              <a:spcPct val="90000"/>
            </a:lnSpc>
            <a:spcBef>
              <a:spcPct val="0"/>
            </a:spcBef>
            <a:spcAft>
              <a:spcPct val="35000"/>
            </a:spcAft>
            <a:buNone/>
          </a:pPr>
          <a:r>
            <a:rPr lang="es-MX" sz="1700" kern="1200" dirty="0">
              <a:solidFill>
                <a:schemeClr val="tx1"/>
              </a:solidFill>
              <a:latin typeface="Arial" panose="020B0604020202020204" pitchFamily="34" charset="0"/>
              <a:cs typeface="Arial" panose="020B0604020202020204" pitchFamily="34" charset="0"/>
            </a:rPr>
            <a:t>Se recomienda que los medio SOF, TALP.H y maduración se encuentren en los pH requeridos para tener un correcto desarrollo en la incubadora.</a:t>
          </a:r>
          <a:endParaRPr lang="es-ES" sz="1700" kern="1200" dirty="0">
            <a:solidFill>
              <a:schemeClr val="tx1"/>
            </a:solidFill>
            <a:latin typeface="Arial" panose="020B0604020202020204" pitchFamily="34" charset="0"/>
            <a:cs typeface="Arial" panose="020B0604020202020204" pitchFamily="34" charset="0"/>
          </a:endParaRPr>
        </a:p>
      </dsp:txBody>
      <dsp:txXfrm>
        <a:off x="610504" y="4168472"/>
        <a:ext cx="9295292" cy="833607"/>
      </dsp:txXfrm>
    </dsp:sp>
    <dsp:sp modelId="{04FD0D88-F43A-44FF-9372-628D955DBC5B}">
      <dsp:nvSpPr>
        <dsp:cNvPr id="0" name=""/>
        <dsp:cNvSpPr/>
      </dsp:nvSpPr>
      <dsp:spPr>
        <a:xfrm>
          <a:off x="89500" y="4064271"/>
          <a:ext cx="1042009" cy="1042009"/>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33ECAC47-3FB3-4DFE-AD68-EB86198FEA3B}" type="datetimeFigureOut">
              <a:rPr lang="pt-BR" smtClean="0"/>
              <a:t>09/12/2020</a:t>
            </a:fld>
            <a:endParaRPr lang="pt-BR"/>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pt-BR"/>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C914865D-3404-4E99-AAEB-560672165C59}" type="slidenum">
              <a:rPr lang="pt-BR" smtClean="0"/>
              <a:t>‹Nº›</a:t>
            </a:fld>
            <a:endParaRPr lang="pt-BR"/>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9" name="Picture 6">
            <a:extLst>
              <a:ext uri="{FF2B5EF4-FFF2-40B4-BE49-F238E27FC236}">
                <a16:creationId xmlns:a16="http://schemas.microsoft.com/office/drawing/2014/main" id="{D5924BA4-4549-4638-B323-8D74EC2F9E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933575" cy="6858000"/>
          </a:xfrm>
          <a:prstGeom prst="rect">
            <a:avLst/>
          </a:prstGeom>
        </p:spPr>
      </p:pic>
      <p:pic>
        <p:nvPicPr>
          <p:cNvPr id="10" name="Picture 7">
            <a:extLst>
              <a:ext uri="{FF2B5EF4-FFF2-40B4-BE49-F238E27FC236}">
                <a16:creationId xmlns:a16="http://schemas.microsoft.com/office/drawing/2014/main" id="{D1F18DDA-0B21-47C6-8CD0-A633BE9F84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10258425" y="0"/>
            <a:ext cx="1933575" cy="6858000"/>
          </a:xfrm>
          <a:prstGeom prst="rect">
            <a:avLst/>
          </a:prstGeom>
        </p:spPr>
      </p:pic>
      <p:pic>
        <p:nvPicPr>
          <p:cNvPr id="12" name="Picture 9">
            <a:extLst>
              <a:ext uri="{FF2B5EF4-FFF2-40B4-BE49-F238E27FC236}">
                <a16:creationId xmlns:a16="http://schemas.microsoft.com/office/drawing/2014/main" id="{5E110F43-FC99-4D61-8803-31F5692B69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55115" y="3155160"/>
            <a:ext cx="6086475" cy="3457575"/>
          </a:xfrm>
          <a:prstGeom prst="rect">
            <a:avLst/>
          </a:prstGeom>
        </p:spPr>
      </p:pic>
      <p:pic>
        <p:nvPicPr>
          <p:cNvPr id="14" name="Picture 8">
            <a:extLst>
              <a:ext uri="{FF2B5EF4-FFF2-40B4-BE49-F238E27FC236}">
                <a16:creationId xmlns:a16="http://schemas.microsoft.com/office/drawing/2014/main" id="{D30E0799-6055-4E8A-BA16-CF7DF370C9C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98784" y="2066646"/>
            <a:ext cx="5991225" cy="76200"/>
          </a:xfrm>
          <a:prstGeom prst="rect">
            <a:avLst/>
          </a:prstGeom>
        </p:spPr>
      </p:pic>
    </p:spTree>
    <p:extLst>
      <p:ext uri="{BB962C8B-B14F-4D97-AF65-F5344CB8AC3E}">
        <p14:creationId xmlns:p14="http://schemas.microsoft.com/office/powerpoint/2010/main" val="23386853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33ECAC47-3FB3-4DFE-AD68-EB86198FEA3B}" type="datetimeFigureOut">
              <a:rPr lang="pt-BR" smtClean="0"/>
              <a:t>09/12/2020</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C914865D-3404-4E99-AAEB-560672165C59}" type="slidenum">
              <a:rPr lang="pt-BR" smtClean="0"/>
              <a:t>‹Nº›</a:t>
            </a:fld>
            <a:endParaRPr lang="pt-BR"/>
          </a:p>
        </p:txBody>
      </p:sp>
    </p:spTree>
    <p:extLst>
      <p:ext uri="{BB962C8B-B14F-4D97-AF65-F5344CB8AC3E}">
        <p14:creationId xmlns:p14="http://schemas.microsoft.com/office/powerpoint/2010/main" val="25444320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33ECAC47-3FB3-4DFE-AD68-EB86198FEA3B}" type="datetimeFigureOut">
              <a:rPr lang="pt-BR" smtClean="0"/>
              <a:t>09/12/2020</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C914865D-3404-4E99-AAEB-560672165C59}" type="slidenum">
              <a:rPr lang="pt-BR" smtClean="0"/>
              <a:t>‹Nº›</a:t>
            </a:fld>
            <a:endParaRPr lang="pt-BR"/>
          </a:p>
        </p:txBody>
      </p:sp>
    </p:spTree>
    <p:extLst>
      <p:ext uri="{BB962C8B-B14F-4D97-AF65-F5344CB8AC3E}">
        <p14:creationId xmlns:p14="http://schemas.microsoft.com/office/powerpoint/2010/main" val="19708185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En blanco">
    <p:bg>
      <p:bgPr>
        <a:solidFill>
          <a:srgbClr val="BDBDBD"/>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ECAC47-3FB3-4DFE-AD68-EB86198FEA3B}" type="datetimeFigureOut">
              <a:rPr lang="pt-BR" smtClean="0"/>
              <a:t>09/12/2020</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p:txBody>
          <a:bodyPr/>
          <a:lstStyle/>
          <a:p>
            <a:fld id="{C914865D-3404-4E99-AAEB-560672165C59}" type="slidenum">
              <a:rPr lang="pt-BR" smtClean="0"/>
              <a:t>‹Nº›</a:t>
            </a:fld>
            <a:endParaRPr lang="pt-B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67837" y="0"/>
            <a:ext cx="2905125" cy="6858000"/>
          </a:xfrm>
          <a:prstGeom prst="rect">
            <a:avLst/>
          </a:prstGeom>
        </p:spPr>
      </p:pic>
    </p:spTree>
    <p:extLst>
      <p:ext uri="{BB962C8B-B14F-4D97-AF65-F5344CB8AC3E}">
        <p14:creationId xmlns:p14="http://schemas.microsoft.com/office/powerpoint/2010/main" val="1117298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33ECAC47-3FB3-4DFE-AD68-EB86198FEA3B}" type="datetimeFigureOut">
              <a:rPr lang="pt-BR" smtClean="0"/>
              <a:t>09/12/2020</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C914865D-3404-4E99-AAEB-560672165C59}" type="slidenum">
              <a:rPr lang="pt-BR" smtClean="0"/>
              <a:t>‹Nº›</a:t>
            </a:fld>
            <a:endParaRPr lang="pt-BR"/>
          </a:p>
        </p:txBody>
      </p:sp>
    </p:spTree>
    <p:extLst>
      <p:ext uri="{BB962C8B-B14F-4D97-AF65-F5344CB8AC3E}">
        <p14:creationId xmlns:p14="http://schemas.microsoft.com/office/powerpoint/2010/main" val="1698000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33ECAC47-3FB3-4DFE-AD68-EB86198FEA3B}" type="datetimeFigureOut">
              <a:rPr lang="pt-BR" smtClean="0"/>
              <a:t>09/12/2020</a:t>
            </a:fld>
            <a:endParaRPr lang="pt-BR"/>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pt-BR"/>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C914865D-3404-4E99-AAEB-560672165C59}" type="slidenum">
              <a:rPr lang="pt-BR" smtClean="0"/>
              <a:t>‹Nº›</a:t>
            </a:fld>
            <a:endParaRPr lang="pt-BR"/>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155728326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33ECAC47-3FB3-4DFE-AD68-EB86198FEA3B}" type="datetimeFigureOut">
              <a:rPr lang="pt-BR" smtClean="0"/>
              <a:t>09/12/2020</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C914865D-3404-4E99-AAEB-560672165C59}" type="slidenum">
              <a:rPr lang="pt-BR" smtClean="0"/>
              <a:t>‹Nº›</a:t>
            </a:fld>
            <a:endParaRPr lang="pt-BR"/>
          </a:p>
        </p:txBody>
      </p:sp>
    </p:spTree>
    <p:extLst>
      <p:ext uri="{BB962C8B-B14F-4D97-AF65-F5344CB8AC3E}">
        <p14:creationId xmlns:p14="http://schemas.microsoft.com/office/powerpoint/2010/main" val="2795504848"/>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257300" y="2909102"/>
            <a:ext cx="4800600" cy="299639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633864" y="2909102"/>
            <a:ext cx="4800600" cy="299639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33ECAC47-3FB3-4DFE-AD68-EB86198FEA3B}" type="datetimeFigureOut">
              <a:rPr lang="pt-BR" smtClean="0"/>
              <a:t>09/12/2020</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C914865D-3404-4E99-AAEB-560672165C59}" type="slidenum">
              <a:rPr lang="pt-BR" smtClean="0"/>
              <a:t>‹Nº›</a:t>
            </a:fld>
            <a:endParaRPr lang="pt-BR"/>
          </a:p>
        </p:txBody>
      </p:sp>
    </p:spTree>
    <p:extLst>
      <p:ext uri="{BB962C8B-B14F-4D97-AF65-F5344CB8AC3E}">
        <p14:creationId xmlns:p14="http://schemas.microsoft.com/office/powerpoint/2010/main" val="1974700599"/>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33ECAC47-3FB3-4DFE-AD68-EB86198FEA3B}" type="datetimeFigureOut">
              <a:rPr lang="pt-BR" smtClean="0"/>
              <a:t>09/12/2020</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C914865D-3404-4E99-AAEB-560672165C59}" type="slidenum">
              <a:rPr lang="pt-BR" smtClean="0"/>
              <a:t>‹Nº›</a:t>
            </a:fld>
            <a:endParaRPr lang="pt-BR"/>
          </a:p>
        </p:txBody>
      </p:sp>
      <p:pic>
        <p:nvPicPr>
          <p:cNvPr id="6" name="Picture 5">
            <a:extLst>
              <a:ext uri="{FF2B5EF4-FFF2-40B4-BE49-F238E27FC236}">
                <a16:creationId xmlns:a16="http://schemas.microsoft.com/office/drawing/2014/main" id="{6578BD30-DCD9-4CA8-8F76-1A5E7C850B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44150" y="0"/>
            <a:ext cx="1847850" cy="6858000"/>
          </a:xfrm>
          <a:prstGeom prst="rect">
            <a:avLst/>
          </a:prstGeom>
        </p:spPr>
      </p:pic>
    </p:spTree>
    <p:extLst>
      <p:ext uri="{BB962C8B-B14F-4D97-AF65-F5344CB8AC3E}">
        <p14:creationId xmlns:p14="http://schemas.microsoft.com/office/powerpoint/2010/main" val="1642431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ECAC47-3FB3-4DFE-AD68-EB86198FEA3B}" type="datetimeFigureOut">
              <a:rPr lang="pt-BR" smtClean="0"/>
              <a:t>09/12/2020</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p:txBody>
          <a:bodyPr/>
          <a:lstStyle/>
          <a:p>
            <a:fld id="{C914865D-3404-4E99-AAEB-560672165C59}" type="slidenum">
              <a:rPr lang="pt-BR" smtClean="0"/>
              <a:t>‹Nº›</a:t>
            </a:fld>
            <a:endParaRPr lang="pt-BR"/>
          </a:p>
        </p:txBody>
      </p:sp>
      <p:pic>
        <p:nvPicPr>
          <p:cNvPr id="5" name="Picture 5">
            <a:extLst>
              <a:ext uri="{FF2B5EF4-FFF2-40B4-BE49-F238E27FC236}">
                <a16:creationId xmlns:a16="http://schemas.microsoft.com/office/drawing/2014/main" id="{1F3A3446-0249-429C-9AE1-F064C5153E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67837" y="0"/>
            <a:ext cx="2905125" cy="6858000"/>
          </a:xfrm>
          <a:prstGeom prst="rect">
            <a:avLst/>
          </a:prstGeom>
        </p:spPr>
      </p:pic>
    </p:spTree>
    <p:extLst>
      <p:ext uri="{BB962C8B-B14F-4D97-AF65-F5344CB8AC3E}">
        <p14:creationId xmlns:p14="http://schemas.microsoft.com/office/powerpoint/2010/main" val="2074509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a:xfrm>
            <a:off x="765051" y="6375679"/>
            <a:ext cx="1233355" cy="348462"/>
          </a:xfrm>
        </p:spPr>
        <p:txBody>
          <a:bodyPr/>
          <a:lstStyle/>
          <a:p>
            <a:fld id="{33ECAC47-3FB3-4DFE-AD68-EB86198FEA3B}" type="datetimeFigureOut">
              <a:rPr lang="pt-BR" smtClean="0"/>
              <a:t>09/12/2020</a:t>
            </a:fld>
            <a:endParaRPr lang="pt-BR"/>
          </a:p>
        </p:txBody>
      </p:sp>
      <p:sp>
        <p:nvSpPr>
          <p:cNvPr id="6" name="Footer Placeholder 5"/>
          <p:cNvSpPr>
            <a:spLocks noGrp="1"/>
          </p:cNvSpPr>
          <p:nvPr>
            <p:ph type="ftr" sz="quarter" idx="11"/>
          </p:nvPr>
        </p:nvSpPr>
        <p:spPr>
          <a:xfrm>
            <a:off x="2103620" y="6375679"/>
            <a:ext cx="3482179" cy="345796"/>
          </a:xfrm>
        </p:spPr>
        <p:txBody>
          <a:bodyPr/>
          <a:lstStyle/>
          <a:p>
            <a:endParaRPr lang="pt-BR"/>
          </a:p>
        </p:txBody>
      </p:sp>
      <p:sp>
        <p:nvSpPr>
          <p:cNvPr id="7" name="Slide Number Placeholder 6"/>
          <p:cNvSpPr>
            <a:spLocks noGrp="1"/>
          </p:cNvSpPr>
          <p:nvPr>
            <p:ph type="sldNum" sz="quarter" idx="12"/>
          </p:nvPr>
        </p:nvSpPr>
        <p:spPr>
          <a:xfrm>
            <a:off x="5691014" y="6375679"/>
            <a:ext cx="1232456" cy="345796"/>
          </a:xfrm>
        </p:spPr>
        <p:txBody>
          <a:bodyPr/>
          <a:lstStyle/>
          <a:p>
            <a:fld id="{C914865D-3404-4E99-AAEB-560672165C59}" type="slidenum">
              <a:rPr lang="pt-BR" smtClean="0"/>
              <a:t>‹Nº›</a:t>
            </a:fld>
            <a:endParaRPr lang="pt-BR"/>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44711631"/>
      </p:ext>
    </p:extLst>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a:xfrm>
            <a:off x="765950" y="6375679"/>
            <a:ext cx="1232456" cy="348462"/>
          </a:xfrm>
        </p:spPr>
        <p:txBody>
          <a:bodyPr/>
          <a:lstStyle/>
          <a:p>
            <a:fld id="{33ECAC47-3FB3-4DFE-AD68-EB86198FEA3B}" type="datetimeFigureOut">
              <a:rPr lang="pt-BR" smtClean="0"/>
              <a:t>09/12/2020</a:t>
            </a:fld>
            <a:endParaRPr lang="pt-BR"/>
          </a:p>
        </p:txBody>
      </p:sp>
      <p:sp>
        <p:nvSpPr>
          <p:cNvPr id="6" name="Footer Placeholder 5"/>
          <p:cNvSpPr>
            <a:spLocks noGrp="1"/>
          </p:cNvSpPr>
          <p:nvPr>
            <p:ph type="ftr" sz="quarter" idx="11"/>
          </p:nvPr>
        </p:nvSpPr>
        <p:spPr>
          <a:xfrm>
            <a:off x="2103621" y="6375679"/>
            <a:ext cx="3482178" cy="345796"/>
          </a:xfrm>
        </p:spPr>
        <p:txBody>
          <a:bodyPr/>
          <a:lstStyle/>
          <a:p>
            <a:endParaRPr lang="pt-BR"/>
          </a:p>
        </p:txBody>
      </p:sp>
      <p:sp>
        <p:nvSpPr>
          <p:cNvPr id="7" name="Slide Number Placeholder 6"/>
          <p:cNvSpPr>
            <a:spLocks noGrp="1"/>
          </p:cNvSpPr>
          <p:nvPr>
            <p:ph type="sldNum" sz="quarter" idx="12"/>
          </p:nvPr>
        </p:nvSpPr>
        <p:spPr>
          <a:xfrm>
            <a:off x="5687568" y="6375679"/>
            <a:ext cx="1234440" cy="345796"/>
          </a:xfrm>
        </p:spPr>
        <p:txBody>
          <a:bodyPr/>
          <a:lstStyle/>
          <a:p>
            <a:fld id="{C914865D-3404-4E99-AAEB-560672165C59}" type="slidenum">
              <a:rPr lang="pt-BR" smtClean="0"/>
              <a:t>‹Nº›</a:t>
            </a:fld>
            <a:endParaRPr lang="pt-BR"/>
          </a:p>
        </p:txBody>
      </p:sp>
    </p:spTree>
    <p:extLst>
      <p:ext uri="{BB962C8B-B14F-4D97-AF65-F5344CB8AC3E}">
        <p14:creationId xmlns:p14="http://schemas.microsoft.com/office/powerpoint/2010/main" val="35032796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33ECAC47-3FB3-4DFE-AD68-EB86198FEA3B}" type="datetimeFigureOut">
              <a:rPr lang="pt-BR" smtClean="0"/>
              <a:t>09/12/2020</a:t>
            </a:fld>
            <a:endParaRPr lang="pt-BR"/>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pt-BR"/>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C914865D-3404-4E99-AAEB-560672165C59}" type="slidenum">
              <a:rPr lang="pt-BR" smtClean="0"/>
              <a:t>‹Nº›</a:t>
            </a:fld>
            <a:endParaRPr lang="pt-BR"/>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15579354"/>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655" r:id="rId12"/>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pn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1.jpeg"/><Relationship Id="rId11" Type="http://schemas.openxmlformats.org/officeDocument/2006/relationships/image" Target="../media/image46.jpeg"/><Relationship Id="rId5" Type="http://schemas.openxmlformats.org/officeDocument/2006/relationships/image" Target="../media/image40.jpeg"/><Relationship Id="rId10" Type="http://schemas.openxmlformats.org/officeDocument/2006/relationships/image" Target="../media/image45.jpeg"/><Relationship Id="rId4" Type="http://schemas.openxmlformats.org/officeDocument/2006/relationships/image" Target="../media/image39.jpeg"/><Relationship Id="rId9" Type="http://schemas.openxmlformats.org/officeDocument/2006/relationships/image" Target="../media/image44.jpeg"/></Relationships>
</file>

<file path=ppt/slides/_rels/slide11.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10" Type="http://schemas.openxmlformats.org/officeDocument/2006/relationships/image" Target="../media/image55.jpeg"/><Relationship Id="rId4" Type="http://schemas.openxmlformats.org/officeDocument/2006/relationships/image" Target="../media/image49.jpeg"/><Relationship Id="rId9" Type="http://schemas.openxmlformats.org/officeDocument/2006/relationships/image" Target="../media/image54.jpeg"/></Relationships>
</file>

<file path=ppt/slides/_rels/slide12.xml.rels><?xml version="1.0" encoding="UTF-8" standalone="yes"?>
<Relationships xmlns="http://schemas.openxmlformats.org/package/2006/relationships"><Relationship Id="rId8" Type="http://schemas.openxmlformats.org/officeDocument/2006/relationships/image" Target="../media/image61.jpeg"/><Relationship Id="rId13" Type="http://schemas.openxmlformats.org/officeDocument/2006/relationships/image" Target="../media/image66.jpeg"/><Relationship Id="rId3" Type="http://schemas.openxmlformats.org/officeDocument/2006/relationships/image" Target="../media/image57.jpeg"/><Relationship Id="rId7" Type="http://schemas.openxmlformats.org/officeDocument/2006/relationships/image" Target="../media/image60.jpeg"/><Relationship Id="rId12" Type="http://schemas.openxmlformats.org/officeDocument/2006/relationships/image" Target="../media/image65.jpeg"/><Relationship Id="rId2"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image" Target="../media/image23.jpeg"/><Relationship Id="rId11" Type="http://schemas.openxmlformats.org/officeDocument/2006/relationships/image" Target="../media/image64.jpeg"/><Relationship Id="rId5" Type="http://schemas.openxmlformats.org/officeDocument/2006/relationships/image" Target="../media/image59.jpeg"/><Relationship Id="rId10" Type="http://schemas.openxmlformats.org/officeDocument/2006/relationships/image" Target="../media/image63.jpeg"/><Relationship Id="rId4" Type="http://schemas.openxmlformats.org/officeDocument/2006/relationships/image" Target="../media/image58.jpeg"/><Relationship Id="rId9" Type="http://schemas.openxmlformats.org/officeDocument/2006/relationships/image" Target="../media/image62.jpeg"/></Relationships>
</file>

<file path=ppt/slides/_rels/slide13.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image" Target="../media/image67.jpeg"/><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14.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image" Target="../media/image74.jpeg"/><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 Id="rId9" Type="http://schemas.openxmlformats.org/officeDocument/2006/relationships/image" Target="../media/image81.jpeg"/></Relationships>
</file>

<file path=ppt/slides/_rels/slide15.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83.jpeg"/><Relationship Id="rId7" Type="http://schemas.openxmlformats.org/officeDocument/2006/relationships/image" Target="../media/image87.jpeg"/><Relationship Id="rId2" Type="http://schemas.openxmlformats.org/officeDocument/2006/relationships/image" Target="../media/image82.jpeg"/><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85.jpeg"/><Relationship Id="rId10" Type="http://schemas.openxmlformats.org/officeDocument/2006/relationships/image" Target="../media/image90.jpeg"/><Relationship Id="rId4" Type="http://schemas.openxmlformats.org/officeDocument/2006/relationships/image" Target="../media/image84.jpeg"/><Relationship Id="rId9" Type="http://schemas.openxmlformats.org/officeDocument/2006/relationships/image" Target="../media/image89.jpeg"/></Relationships>
</file>

<file path=ppt/slides/_rels/slide1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emf"/><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17.xml.rels><?xml version="1.0" encoding="UTF-8" standalone="yes"?>
<Relationships xmlns="http://schemas.openxmlformats.org/package/2006/relationships"><Relationship Id="rId2" Type="http://schemas.openxmlformats.org/officeDocument/2006/relationships/image" Target="../media/image94.tmp"/><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6.tmp"/><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4.jpeg"/><Relationship Id="rId5" Type="http://schemas.microsoft.com/office/2007/relationships/hdphoto" Target="../media/hdphoto1.wdp"/><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98.tmp"/><Relationship Id="rId2" Type="http://schemas.openxmlformats.org/officeDocument/2006/relationships/image" Target="../media/image97.tmp"/><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9.tmp"/><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0.tmp"/><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12" Type="http://schemas.openxmlformats.org/officeDocument/2006/relationships/image" Target="../media/image36.jpe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0.jpeg"/><Relationship Id="rId11" Type="http://schemas.openxmlformats.org/officeDocument/2006/relationships/image" Target="../media/image35.jpeg"/><Relationship Id="rId5" Type="http://schemas.openxmlformats.org/officeDocument/2006/relationships/image" Target="../media/image29.jpeg"/><Relationship Id="rId10" Type="http://schemas.openxmlformats.org/officeDocument/2006/relationships/image" Target="../media/image34.jpeg"/><Relationship Id="rId4" Type="http://schemas.openxmlformats.org/officeDocument/2006/relationships/image" Target="../media/image28.jpeg"/><Relationship Id="rId9"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4">
            <a:extLst>
              <a:ext uri="{FF2B5EF4-FFF2-40B4-BE49-F238E27FC236}">
                <a16:creationId xmlns:a16="http://schemas.microsoft.com/office/drawing/2014/main" id="{C53BA828-9F20-401D-933C-78C51DA1A5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46042" y="283825"/>
            <a:ext cx="7022921" cy="1176083"/>
          </a:xfrm>
          <a:prstGeom prst="rect">
            <a:avLst/>
          </a:prstGeom>
        </p:spPr>
      </p:pic>
      <p:pic>
        <p:nvPicPr>
          <p:cNvPr id="8" name="Imagen 7">
            <a:extLst>
              <a:ext uri="{FF2B5EF4-FFF2-40B4-BE49-F238E27FC236}">
                <a16:creationId xmlns:a16="http://schemas.microsoft.com/office/drawing/2014/main" id="{97D62512-9A94-4458-9809-E0D1D366E821}"/>
              </a:ext>
            </a:extLst>
          </p:cNvPr>
          <p:cNvPicPr/>
          <p:nvPr/>
        </p:nvPicPr>
        <p:blipFill>
          <a:blip r:embed="rId3" cstate="screen">
            <a:clrChange>
              <a:clrFrom>
                <a:srgbClr val="FBFBFA"/>
              </a:clrFrom>
              <a:clrTo>
                <a:srgbClr val="FBFBFA">
                  <a:alpha val="0"/>
                </a:srgbClr>
              </a:clrTo>
            </a:clrChange>
            <a:extLst>
              <a:ext uri="{28A0092B-C50C-407E-A947-70E740481C1C}">
                <a14:useLocalDpi xmlns:a14="http://schemas.microsoft.com/office/drawing/2010/main"/>
              </a:ext>
            </a:extLst>
          </a:blip>
          <a:srcRect/>
          <a:stretch>
            <a:fillRect/>
          </a:stretch>
        </p:blipFill>
        <p:spPr bwMode="auto">
          <a:xfrm>
            <a:off x="9955131" y="44398"/>
            <a:ext cx="1945451" cy="1654935"/>
          </a:xfrm>
          <a:prstGeom prst="rect">
            <a:avLst/>
          </a:prstGeom>
          <a:noFill/>
          <a:ln w="9525">
            <a:noFill/>
            <a:miter lim="800000"/>
            <a:headEnd/>
            <a:tailEnd/>
          </a:ln>
        </p:spPr>
      </p:pic>
      <p:sp>
        <p:nvSpPr>
          <p:cNvPr id="9" name="6 CuadroTexto">
            <a:extLst>
              <a:ext uri="{FF2B5EF4-FFF2-40B4-BE49-F238E27FC236}">
                <a16:creationId xmlns:a16="http://schemas.microsoft.com/office/drawing/2014/main" id="{C9A0E72B-1FF6-4EA0-B814-5B44D740F4E9}"/>
              </a:ext>
            </a:extLst>
          </p:cNvPr>
          <p:cNvSpPr txBox="1"/>
          <p:nvPr/>
        </p:nvSpPr>
        <p:spPr>
          <a:xfrm>
            <a:off x="2929271" y="3764883"/>
            <a:ext cx="5923182" cy="1754326"/>
          </a:xfrm>
          <a:prstGeom prst="rect">
            <a:avLst/>
          </a:prstGeom>
          <a:solidFill>
            <a:schemeClr val="bg2"/>
          </a:solidFill>
          <a:ln>
            <a:noFill/>
          </a:ln>
        </p:spPr>
        <p:txBody>
          <a:bodyPr wrap="square" rtlCol="0">
            <a:spAutoFit/>
          </a:bodyPr>
          <a:lstStyle/>
          <a:p>
            <a:pPr algn="ctr"/>
            <a:r>
              <a:rPr lang="es-ES" b="1" dirty="0">
                <a:latin typeface="Times New Roman" panose="02020603050405020304" pitchFamily="18" charset="0"/>
                <a:cs typeface="Times New Roman" panose="02020603050405020304" pitchFamily="18" charset="0"/>
              </a:rPr>
              <a:t>AUTORES:</a:t>
            </a:r>
          </a:p>
          <a:p>
            <a:pPr algn="ctr"/>
            <a:r>
              <a:rPr lang="es-ES" b="1" dirty="0">
                <a:latin typeface="Times New Roman" panose="02020603050405020304" pitchFamily="18" charset="0"/>
                <a:cs typeface="Times New Roman" panose="02020603050405020304" pitchFamily="18" charset="0"/>
              </a:rPr>
              <a:t>Alvarado Morocho Jonathan Eduardo </a:t>
            </a:r>
          </a:p>
          <a:p>
            <a:pPr algn="ctr"/>
            <a:r>
              <a:rPr lang="es-ES" b="1" dirty="0">
                <a:latin typeface="Times New Roman" panose="02020603050405020304" pitchFamily="18" charset="0"/>
                <a:cs typeface="Times New Roman" panose="02020603050405020304" pitchFamily="18" charset="0"/>
              </a:rPr>
              <a:t>Torres Cedeño Bryan Patricio </a:t>
            </a:r>
          </a:p>
          <a:p>
            <a:pPr algn="ctr"/>
            <a:endParaRPr lang="es-ES" b="1" dirty="0">
              <a:latin typeface="Times New Roman" panose="02020603050405020304" pitchFamily="18" charset="0"/>
              <a:cs typeface="Times New Roman" panose="02020603050405020304" pitchFamily="18" charset="0"/>
            </a:endParaRPr>
          </a:p>
          <a:p>
            <a:pPr algn="ctr"/>
            <a:r>
              <a:rPr lang="es-ES" b="1" dirty="0">
                <a:latin typeface="Times New Roman" panose="02020603050405020304" pitchFamily="18" charset="0"/>
                <a:cs typeface="Times New Roman" panose="02020603050405020304" pitchFamily="18" charset="0"/>
              </a:rPr>
              <a:t>DIRECTOR:</a:t>
            </a:r>
          </a:p>
          <a:p>
            <a:pPr algn="ctr"/>
            <a:r>
              <a:rPr lang="es-ES" b="1" dirty="0">
                <a:latin typeface="Times New Roman" panose="02020603050405020304" pitchFamily="18" charset="0"/>
                <a:cs typeface="Times New Roman" panose="02020603050405020304" pitchFamily="18" charset="0"/>
              </a:rPr>
              <a:t>Dr. Félix Valdivieso </a:t>
            </a:r>
          </a:p>
        </p:txBody>
      </p:sp>
      <p:sp>
        <p:nvSpPr>
          <p:cNvPr id="10" name="7 CuadroTexto">
            <a:extLst>
              <a:ext uri="{FF2B5EF4-FFF2-40B4-BE49-F238E27FC236}">
                <a16:creationId xmlns:a16="http://schemas.microsoft.com/office/drawing/2014/main" id="{26E6E8C4-5F1E-491D-B567-353D1A48FB60}"/>
              </a:ext>
            </a:extLst>
          </p:cNvPr>
          <p:cNvSpPr txBox="1"/>
          <p:nvPr/>
        </p:nvSpPr>
        <p:spPr>
          <a:xfrm>
            <a:off x="4056652" y="6190974"/>
            <a:ext cx="3456384" cy="646331"/>
          </a:xfrm>
          <a:prstGeom prst="rect">
            <a:avLst/>
          </a:prstGeom>
          <a:noFill/>
        </p:spPr>
        <p:txBody>
          <a:bodyPr wrap="square" rtlCol="0">
            <a:spAutoFit/>
          </a:bodyPr>
          <a:lstStyle/>
          <a:p>
            <a:pPr algn="ctr"/>
            <a:r>
              <a:rPr lang="es-ES" b="1" dirty="0">
                <a:latin typeface="Times New Roman" panose="02020603050405020304" pitchFamily="18" charset="0"/>
                <a:cs typeface="Times New Roman" panose="02020603050405020304" pitchFamily="18" charset="0"/>
              </a:rPr>
              <a:t>Santo Domingo – Ecuador </a:t>
            </a:r>
          </a:p>
          <a:p>
            <a:pPr algn="ctr"/>
            <a:r>
              <a:rPr lang="es-ES" b="1" dirty="0">
                <a:latin typeface="Times New Roman" panose="02020603050405020304" pitchFamily="18" charset="0"/>
                <a:cs typeface="Times New Roman" panose="02020603050405020304" pitchFamily="18" charset="0"/>
              </a:rPr>
              <a:t>2020</a:t>
            </a:r>
          </a:p>
        </p:txBody>
      </p:sp>
      <p:sp>
        <p:nvSpPr>
          <p:cNvPr id="12" name="CuadroTexto 11">
            <a:extLst>
              <a:ext uri="{FF2B5EF4-FFF2-40B4-BE49-F238E27FC236}">
                <a16:creationId xmlns:a16="http://schemas.microsoft.com/office/drawing/2014/main" id="{6B4378F8-5F8E-4A25-AD12-10AD78D02ECF}"/>
              </a:ext>
            </a:extLst>
          </p:cNvPr>
          <p:cNvSpPr txBox="1"/>
          <p:nvPr/>
        </p:nvSpPr>
        <p:spPr>
          <a:xfrm>
            <a:off x="2027583" y="1892789"/>
            <a:ext cx="8635100" cy="1200329"/>
          </a:xfrm>
          <a:prstGeom prst="rect">
            <a:avLst/>
          </a:prstGeom>
          <a:noFill/>
        </p:spPr>
        <p:txBody>
          <a:bodyPr wrap="square">
            <a:spAutoFit/>
          </a:bodyPr>
          <a:lstStyle/>
          <a:p>
            <a:pPr algn="ctr"/>
            <a:r>
              <a:rPr lang="es-EC" sz="2400" b="1" dirty="0">
                <a:effectLst/>
                <a:latin typeface="Arial" panose="020B0604020202020204" pitchFamily="34" charset="0"/>
                <a:ea typeface="Times New Roman" panose="02020603050405020304" pitchFamily="18" charset="0"/>
              </a:rPr>
              <a:t>“</a:t>
            </a:r>
            <a:r>
              <a:rPr lang="es-EC" sz="2400" b="1" dirty="0">
                <a:effectLst/>
                <a:latin typeface="Times New Roman" panose="02020603050405020304" pitchFamily="18" charset="0"/>
                <a:ea typeface="Times New Roman" panose="02020603050405020304" pitchFamily="18" charset="0"/>
                <a:cs typeface="Times New Roman" panose="02020603050405020304" pitchFamily="18" charset="0"/>
              </a:rPr>
              <a:t>Evaluación de la Calidad de Ovocitos Obtenidos por Aspiración Folicular en Ovarios de Matadero y Aspiración Folicular in-vivo para su Fecundación en Reproductoras Girolando”</a:t>
            </a:r>
            <a:endParaRPr lang="es-EC" sz="2400" dirty="0">
              <a:latin typeface="Times New Roman" panose="02020603050405020304" pitchFamily="18" charset="0"/>
              <a:cs typeface="Times New Roman" panose="02020603050405020304" pitchFamily="18" charset="0"/>
            </a:endParaRPr>
          </a:p>
        </p:txBody>
      </p:sp>
      <p:pic>
        <p:nvPicPr>
          <p:cNvPr id="13" name="Marcador de contenido 4">
            <a:extLst>
              <a:ext uri="{FF2B5EF4-FFF2-40B4-BE49-F238E27FC236}">
                <a16:creationId xmlns:a16="http://schemas.microsoft.com/office/drawing/2014/main" id="{49A4C15B-390C-4B90-BE13-EABA87AD72B7}"/>
              </a:ext>
            </a:extLst>
          </p:cNvPr>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t="14253" r="5303" b="26261"/>
          <a:stretch/>
        </p:blipFill>
        <p:spPr>
          <a:xfrm>
            <a:off x="7874758" y="5182370"/>
            <a:ext cx="4025824" cy="1654935"/>
          </a:xfrm>
        </p:spPr>
      </p:pic>
      <p:pic>
        <p:nvPicPr>
          <p:cNvPr id="15" name="Imagen 14">
            <a:extLst>
              <a:ext uri="{FF2B5EF4-FFF2-40B4-BE49-F238E27FC236}">
                <a16:creationId xmlns:a16="http://schemas.microsoft.com/office/drawing/2014/main" id="{96F69D57-0BCD-4208-8334-C5A52B3713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flipV="1">
            <a:off x="565899" y="5297057"/>
            <a:ext cx="1754330" cy="1326166"/>
          </a:xfrm>
          <a:prstGeom prst="rect">
            <a:avLst/>
          </a:prstGeom>
        </p:spPr>
      </p:pic>
      <p:pic>
        <p:nvPicPr>
          <p:cNvPr id="17" name="Imagen 16">
            <a:extLst>
              <a:ext uri="{FF2B5EF4-FFF2-40B4-BE49-F238E27FC236}">
                <a16:creationId xmlns:a16="http://schemas.microsoft.com/office/drawing/2014/main" id="{DB51846C-68E9-4F58-B129-DE495403112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1892067" y="5297060"/>
            <a:ext cx="1754326" cy="1326166"/>
          </a:xfrm>
          <a:prstGeom prst="rect">
            <a:avLst/>
          </a:prstGeom>
        </p:spPr>
      </p:pic>
    </p:spTree>
    <p:extLst>
      <p:ext uri="{BB962C8B-B14F-4D97-AF65-F5344CB8AC3E}">
        <p14:creationId xmlns:p14="http://schemas.microsoft.com/office/powerpoint/2010/main" val="25815373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51B64CCA-AAEF-425B-A6F6-3FECFBD8A6F3}"/>
              </a:ext>
            </a:extLst>
          </p:cNvPr>
          <p:cNvSpPr txBox="1"/>
          <p:nvPr/>
        </p:nvSpPr>
        <p:spPr>
          <a:xfrm>
            <a:off x="0" y="196548"/>
            <a:ext cx="5008728" cy="646331"/>
          </a:xfrm>
          <a:prstGeom prst="rect">
            <a:avLst/>
          </a:prstGeom>
          <a:solidFill>
            <a:srgbClr val="FFFF00"/>
          </a:solidFill>
        </p:spPr>
        <p:txBody>
          <a:bodyPr wrap="square">
            <a:spAutoFit/>
          </a:bodyPr>
          <a:lstStyle/>
          <a:p>
            <a:pPr algn="ctr"/>
            <a:r>
              <a:rPr lang="es-EC" b="1" dirty="0">
                <a:latin typeface="Times New Roman" panose="02020603050405020304" pitchFamily="18" charset="0"/>
                <a:ea typeface="Calibri" panose="020F0502020204030204" pitchFamily="34" charset="0"/>
                <a:cs typeface="Times New Roman" panose="02020603050405020304" pitchFamily="18" charset="0"/>
              </a:rPr>
              <a:t>Obtención y transporte de ovarios post </a:t>
            </a:r>
            <a:r>
              <a:rPr lang="es-EC" b="1" dirty="0" err="1">
                <a:latin typeface="Times New Roman" panose="02020603050405020304" pitchFamily="18" charset="0"/>
                <a:ea typeface="Calibri" panose="020F0502020204030204" pitchFamily="34" charset="0"/>
                <a:cs typeface="Times New Roman" panose="02020603050405020304" pitchFamily="18" charset="0"/>
              </a:rPr>
              <a:t>morten</a:t>
            </a:r>
            <a:r>
              <a:rPr lang="es-EC" b="1" dirty="0">
                <a:latin typeface="Times New Roman" panose="02020603050405020304" pitchFamily="18" charset="0"/>
                <a:ea typeface="Calibri" panose="020F0502020204030204" pitchFamily="34" charset="0"/>
                <a:cs typeface="Times New Roman" panose="02020603050405020304" pitchFamily="18" charset="0"/>
              </a:rPr>
              <a:t> para recuperación de ovocitos</a:t>
            </a:r>
            <a:r>
              <a:rPr lang="es-EC" sz="18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s-EC" b="1" dirty="0">
              <a:latin typeface="Times New Roman" panose="02020603050405020304" pitchFamily="18" charset="0"/>
              <a:cs typeface="Times New Roman" panose="02020603050405020304" pitchFamily="18" charset="0"/>
            </a:endParaRPr>
          </a:p>
        </p:txBody>
      </p:sp>
      <p:pic>
        <p:nvPicPr>
          <p:cNvPr id="8" name="Imagen 7">
            <a:extLst>
              <a:ext uri="{FF2B5EF4-FFF2-40B4-BE49-F238E27FC236}">
                <a16:creationId xmlns:a16="http://schemas.microsoft.com/office/drawing/2014/main" id="{7C9BF226-753A-406F-98C0-D8672E5328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5024" y="1579825"/>
            <a:ext cx="2809166" cy="2106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Imagen 9">
            <a:extLst>
              <a:ext uri="{FF2B5EF4-FFF2-40B4-BE49-F238E27FC236}">
                <a16:creationId xmlns:a16="http://schemas.microsoft.com/office/drawing/2014/main" id="{B951A0C9-71E2-40E5-BCFD-7D15AE8D65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549" t="17773"/>
          <a:stretch/>
        </p:blipFill>
        <p:spPr>
          <a:xfrm>
            <a:off x="4077137" y="4556580"/>
            <a:ext cx="2462393" cy="19863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Imagen 11">
            <a:extLst>
              <a:ext uri="{FF2B5EF4-FFF2-40B4-BE49-F238E27FC236}">
                <a16:creationId xmlns:a16="http://schemas.microsoft.com/office/drawing/2014/main" id="{FEC698DB-240B-4F46-BB6C-70AA24B422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5868" y="3922537"/>
            <a:ext cx="2588526" cy="19413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Imagen 13">
            <a:extLst>
              <a:ext uri="{FF2B5EF4-FFF2-40B4-BE49-F238E27FC236}">
                <a16:creationId xmlns:a16="http://schemas.microsoft.com/office/drawing/2014/main" id="{05D6BEF7-C7C7-4C91-86E1-1B24C2E2DA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02826" y="4820213"/>
            <a:ext cx="2588525" cy="19413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Imagen 14">
            <a:extLst>
              <a:ext uri="{FF2B5EF4-FFF2-40B4-BE49-F238E27FC236}">
                <a16:creationId xmlns:a16="http://schemas.microsoft.com/office/drawing/2014/main" id="{744F3C19-E2F0-45C9-A732-7B0890D3E8DF}"/>
              </a:ext>
            </a:extLst>
          </p:cNvPr>
          <p:cNvPicPr/>
          <p:nvPr/>
        </p:nvPicPr>
        <p:blipFill rotWithShape="1">
          <a:blip r:embed="rId6" cstate="print">
            <a:extLst>
              <a:ext uri="{28A0092B-C50C-407E-A947-70E740481C1C}">
                <a14:useLocalDpi xmlns:a14="http://schemas.microsoft.com/office/drawing/2010/main" val="0"/>
              </a:ext>
            </a:extLst>
          </a:blip>
          <a:srcRect b="24111"/>
          <a:stretch/>
        </p:blipFill>
        <p:spPr bwMode="auto">
          <a:xfrm>
            <a:off x="6877899" y="2025837"/>
            <a:ext cx="2075767" cy="17075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Imagen 15">
            <a:extLst>
              <a:ext uri="{FF2B5EF4-FFF2-40B4-BE49-F238E27FC236}">
                <a16:creationId xmlns:a16="http://schemas.microsoft.com/office/drawing/2014/main" id="{8D6AE38B-9508-45C9-B21B-46078AB6A12A}"/>
              </a:ext>
            </a:extLst>
          </p:cNvPr>
          <p:cNvPicPr/>
          <p:nvPr/>
        </p:nvPicPr>
        <p:blipFill rotWithShape="1">
          <a:blip r:embed="rId7"/>
          <a:srcRect l="31934" t="64744" r="58627" b="10328"/>
          <a:stretch/>
        </p:blipFill>
        <p:spPr bwMode="auto">
          <a:xfrm>
            <a:off x="10030052" y="1193063"/>
            <a:ext cx="1775261" cy="24759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17" name="Imagen 16">
            <a:extLst>
              <a:ext uri="{FF2B5EF4-FFF2-40B4-BE49-F238E27FC236}">
                <a16:creationId xmlns:a16="http://schemas.microsoft.com/office/drawing/2014/main" id="{D8D2739B-A776-4109-B6DD-7F291CF28178}"/>
              </a:ext>
            </a:extLst>
          </p:cNvPr>
          <p:cNvPicPr/>
          <p:nvPr/>
        </p:nvPicPr>
        <p:blipFill rotWithShape="1">
          <a:blip r:embed="rId7"/>
          <a:srcRect l="31934" t="29424" r="55494" b="40204"/>
          <a:stretch/>
        </p:blipFill>
        <p:spPr bwMode="auto">
          <a:xfrm rot="5400000">
            <a:off x="7208297" y="123695"/>
            <a:ext cx="1409700" cy="20757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8194" name="Picture 2" descr="UNIVERSIDAD DE CUENCA FACULTAD DE CIENCIAS AGROPECUARIAS CARRERA DE  MEDICINA VETERINARIA Y ZOOTECNIA - PDF Descargar libre">
            <a:extLst>
              <a:ext uri="{FF2B5EF4-FFF2-40B4-BE49-F238E27FC236}">
                <a16:creationId xmlns:a16="http://schemas.microsoft.com/office/drawing/2014/main" id="{904EC4F6-E8FD-459F-B1E3-BC7BCAE6B5C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 t="14273" r="24056" b="14273"/>
          <a:stretch/>
        </p:blipFill>
        <p:spPr bwMode="auto">
          <a:xfrm>
            <a:off x="152575" y="1193062"/>
            <a:ext cx="1735159" cy="26715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9" name="Rectángulo 18">
            <a:extLst>
              <a:ext uri="{FF2B5EF4-FFF2-40B4-BE49-F238E27FC236}">
                <a16:creationId xmlns:a16="http://schemas.microsoft.com/office/drawing/2014/main" id="{07FA910B-AFA6-4A44-9EB6-32CC7ACA421D}"/>
              </a:ext>
            </a:extLst>
          </p:cNvPr>
          <p:cNvSpPr/>
          <p:nvPr/>
        </p:nvSpPr>
        <p:spPr>
          <a:xfrm>
            <a:off x="1944637" y="1579825"/>
            <a:ext cx="839506" cy="27627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400" dirty="0">
                <a:latin typeface="Times New Roman" panose="02020603050405020304" pitchFamily="18" charset="0"/>
                <a:cs typeface="Times New Roman" panose="02020603050405020304" pitchFamily="18" charset="0"/>
              </a:rPr>
              <a:t>35-37°C</a:t>
            </a:r>
            <a:endParaRPr lang="es-EC" sz="1400" dirty="0">
              <a:latin typeface="Times New Roman" panose="02020603050405020304" pitchFamily="18" charset="0"/>
              <a:cs typeface="Times New Roman" panose="02020603050405020304" pitchFamily="18" charset="0"/>
            </a:endParaRPr>
          </a:p>
        </p:txBody>
      </p:sp>
      <p:sp>
        <p:nvSpPr>
          <p:cNvPr id="22" name="Rectángulo 21">
            <a:extLst>
              <a:ext uri="{FF2B5EF4-FFF2-40B4-BE49-F238E27FC236}">
                <a16:creationId xmlns:a16="http://schemas.microsoft.com/office/drawing/2014/main" id="{DD934D4E-D971-4282-AB7C-03467061FE01}"/>
              </a:ext>
            </a:extLst>
          </p:cNvPr>
          <p:cNvSpPr/>
          <p:nvPr/>
        </p:nvSpPr>
        <p:spPr>
          <a:xfrm>
            <a:off x="3253427" y="999842"/>
            <a:ext cx="1559137" cy="45740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400" dirty="0">
                <a:latin typeface="Times New Roman" panose="02020603050405020304" pitchFamily="18" charset="0"/>
                <a:cs typeface="Times New Roman" panose="02020603050405020304" pitchFamily="18" charset="0"/>
              </a:rPr>
              <a:t>Tiempo no mayor a dos horas</a:t>
            </a:r>
            <a:endParaRPr lang="es-EC" sz="1400" dirty="0">
              <a:latin typeface="Times New Roman" panose="02020603050405020304" pitchFamily="18" charset="0"/>
              <a:cs typeface="Times New Roman" panose="02020603050405020304" pitchFamily="18" charset="0"/>
            </a:endParaRPr>
          </a:p>
        </p:txBody>
      </p:sp>
      <p:sp>
        <p:nvSpPr>
          <p:cNvPr id="21" name="Flecha: a la derecha 20">
            <a:extLst>
              <a:ext uri="{FF2B5EF4-FFF2-40B4-BE49-F238E27FC236}">
                <a16:creationId xmlns:a16="http://schemas.microsoft.com/office/drawing/2014/main" id="{1FF8CDC9-EFA1-42F3-9A5E-172B840F715A}"/>
              </a:ext>
            </a:extLst>
          </p:cNvPr>
          <p:cNvSpPr/>
          <p:nvPr/>
        </p:nvSpPr>
        <p:spPr>
          <a:xfrm>
            <a:off x="1955020" y="2148463"/>
            <a:ext cx="730155" cy="9962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4" name="Flecha: a la derecha 23">
            <a:extLst>
              <a:ext uri="{FF2B5EF4-FFF2-40B4-BE49-F238E27FC236}">
                <a16:creationId xmlns:a16="http://schemas.microsoft.com/office/drawing/2014/main" id="{C705D79E-C56D-4280-9A8F-9FE4D1173C85}"/>
              </a:ext>
            </a:extLst>
          </p:cNvPr>
          <p:cNvSpPr/>
          <p:nvPr/>
        </p:nvSpPr>
        <p:spPr>
          <a:xfrm>
            <a:off x="5941325" y="1935662"/>
            <a:ext cx="730155" cy="9962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5" name="Flecha: a la derecha 24">
            <a:extLst>
              <a:ext uri="{FF2B5EF4-FFF2-40B4-BE49-F238E27FC236}">
                <a16:creationId xmlns:a16="http://schemas.microsoft.com/office/drawing/2014/main" id="{748A586F-7E51-46B0-A185-D426C8A507AC}"/>
              </a:ext>
            </a:extLst>
          </p:cNvPr>
          <p:cNvSpPr/>
          <p:nvPr/>
        </p:nvSpPr>
        <p:spPr>
          <a:xfrm rot="10800000">
            <a:off x="6581592" y="5292767"/>
            <a:ext cx="730155" cy="9962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6" name="Flecha: a la derecha 25">
            <a:extLst>
              <a:ext uri="{FF2B5EF4-FFF2-40B4-BE49-F238E27FC236}">
                <a16:creationId xmlns:a16="http://schemas.microsoft.com/office/drawing/2014/main" id="{6BD354CD-EFB5-4447-91E7-3C164ED85169}"/>
              </a:ext>
            </a:extLst>
          </p:cNvPr>
          <p:cNvSpPr/>
          <p:nvPr/>
        </p:nvSpPr>
        <p:spPr>
          <a:xfrm rot="5400000">
            <a:off x="10703033" y="3504857"/>
            <a:ext cx="457404" cy="9962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7" name="Flecha: a la derecha 26">
            <a:extLst>
              <a:ext uri="{FF2B5EF4-FFF2-40B4-BE49-F238E27FC236}">
                <a16:creationId xmlns:a16="http://schemas.microsoft.com/office/drawing/2014/main" id="{044BC4C9-E0B5-4407-B2FD-02135E3305CE}"/>
              </a:ext>
            </a:extLst>
          </p:cNvPr>
          <p:cNvSpPr/>
          <p:nvPr/>
        </p:nvSpPr>
        <p:spPr>
          <a:xfrm>
            <a:off x="9291729" y="2131530"/>
            <a:ext cx="730155" cy="9962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8" name="Rectángulo 27">
            <a:extLst>
              <a:ext uri="{FF2B5EF4-FFF2-40B4-BE49-F238E27FC236}">
                <a16:creationId xmlns:a16="http://schemas.microsoft.com/office/drawing/2014/main" id="{575D3568-2CC4-46C7-914C-74BFAA8ACD73}"/>
              </a:ext>
            </a:extLst>
          </p:cNvPr>
          <p:cNvSpPr/>
          <p:nvPr/>
        </p:nvSpPr>
        <p:spPr>
          <a:xfrm>
            <a:off x="7175043" y="1674128"/>
            <a:ext cx="1559137" cy="45740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400" dirty="0">
                <a:latin typeface="Times New Roman" panose="02020603050405020304" pitchFamily="18" charset="0"/>
                <a:cs typeface="Times New Roman" panose="02020603050405020304" pitchFamily="18" charset="0"/>
              </a:rPr>
              <a:t>Eliminación tejido adyacente </a:t>
            </a:r>
            <a:endParaRPr lang="es-EC" sz="1400" dirty="0">
              <a:latin typeface="Times New Roman" panose="02020603050405020304" pitchFamily="18" charset="0"/>
              <a:cs typeface="Times New Roman" panose="02020603050405020304" pitchFamily="18" charset="0"/>
            </a:endParaRPr>
          </a:p>
        </p:txBody>
      </p:sp>
      <p:sp>
        <p:nvSpPr>
          <p:cNvPr id="29" name="Rectángulo 28">
            <a:extLst>
              <a:ext uri="{FF2B5EF4-FFF2-40B4-BE49-F238E27FC236}">
                <a16:creationId xmlns:a16="http://schemas.microsoft.com/office/drawing/2014/main" id="{414F9013-9E93-485C-95C6-E10D25255E75}"/>
              </a:ext>
            </a:extLst>
          </p:cNvPr>
          <p:cNvSpPr/>
          <p:nvPr/>
        </p:nvSpPr>
        <p:spPr>
          <a:xfrm>
            <a:off x="10030052" y="630409"/>
            <a:ext cx="1775261" cy="45740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400" dirty="0">
                <a:latin typeface="Times New Roman" panose="02020603050405020304" pitchFamily="18" charset="0"/>
                <a:cs typeface="Times New Roman" panose="02020603050405020304" pitchFamily="18" charset="0"/>
              </a:rPr>
              <a:t>Limpieza con solución salina estéril</a:t>
            </a:r>
            <a:endParaRPr lang="es-EC" sz="1400" dirty="0">
              <a:latin typeface="Times New Roman" panose="02020603050405020304" pitchFamily="18" charset="0"/>
              <a:cs typeface="Times New Roman" panose="02020603050405020304" pitchFamily="18" charset="0"/>
            </a:endParaRPr>
          </a:p>
        </p:txBody>
      </p:sp>
      <p:sp>
        <p:nvSpPr>
          <p:cNvPr id="30" name="Rectángulo 29">
            <a:extLst>
              <a:ext uri="{FF2B5EF4-FFF2-40B4-BE49-F238E27FC236}">
                <a16:creationId xmlns:a16="http://schemas.microsoft.com/office/drawing/2014/main" id="{FC5AA96E-6AA9-4D7D-94D3-D18345225150}"/>
              </a:ext>
            </a:extLst>
          </p:cNvPr>
          <p:cNvSpPr/>
          <p:nvPr/>
        </p:nvSpPr>
        <p:spPr>
          <a:xfrm>
            <a:off x="10044103" y="4257554"/>
            <a:ext cx="1775261" cy="45740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400" dirty="0">
                <a:latin typeface="Times New Roman" panose="02020603050405020304" pitchFamily="18" charset="0"/>
                <a:cs typeface="Times New Roman" panose="02020603050405020304" pitchFamily="18" charset="0"/>
              </a:rPr>
              <a:t>Punción folicular </a:t>
            </a:r>
          </a:p>
          <a:p>
            <a:pPr algn="ctr"/>
            <a:r>
              <a:rPr lang="es-ES" sz="1400" dirty="0">
                <a:latin typeface="Times New Roman" panose="02020603050405020304" pitchFamily="18" charset="0"/>
                <a:cs typeface="Times New Roman" panose="02020603050405020304" pitchFamily="18" charset="0"/>
              </a:rPr>
              <a:t>Aguja 18G</a:t>
            </a:r>
            <a:endParaRPr lang="es-EC" sz="1400" dirty="0">
              <a:latin typeface="Times New Roman" panose="02020603050405020304" pitchFamily="18" charset="0"/>
              <a:cs typeface="Times New Roman" panose="02020603050405020304" pitchFamily="18" charset="0"/>
            </a:endParaRPr>
          </a:p>
        </p:txBody>
      </p:sp>
      <p:pic>
        <p:nvPicPr>
          <p:cNvPr id="31" name="Imagen 30">
            <a:extLst>
              <a:ext uri="{FF2B5EF4-FFF2-40B4-BE49-F238E27FC236}">
                <a16:creationId xmlns:a16="http://schemas.microsoft.com/office/drawing/2014/main" id="{1A75F030-2DD9-432E-A049-E1221D6F9D2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7736" t="19303" r="21149" b="22786"/>
          <a:stretch/>
        </p:blipFill>
        <p:spPr>
          <a:xfrm>
            <a:off x="8789218" y="5329153"/>
            <a:ext cx="1419775" cy="14324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3" name="Rectángulo 32">
            <a:extLst>
              <a:ext uri="{FF2B5EF4-FFF2-40B4-BE49-F238E27FC236}">
                <a16:creationId xmlns:a16="http://schemas.microsoft.com/office/drawing/2014/main" id="{8DEB9628-34D0-4E3C-924D-BC1DD13579DF}"/>
              </a:ext>
            </a:extLst>
          </p:cNvPr>
          <p:cNvSpPr/>
          <p:nvPr/>
        </p:nvSpPr>
        <p:spPr>
          <a:xfrm>
            <a:off x="4276954" y="4014400"/>
            <a:ext cx="2218589" cy="45740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400" dirty="0">
                <a:latin typeface="Times New Roman" panose="02020603050405020304" pitchFamily="18" charset="0"/>
                <a:cs typeface="Times New Roman" panose="02020603050405020304" pitchFamily="18" charset="0"/>
              </a:rPr>
              <a:t>Recolección en tubo falcón con medio TALP-H</a:t>
            </a:r>
            <a:endParaRPr lang="es-EC" sz="1400" dirty="0">
              <a:latin typeface="Times New Roman" panose="02020603050405020304" pitchFamily="18" charset="0"/>
              <a:cs typeface="Times New Roman" panose="02020603050405020304" pitchFamily="18" charset="0"/>
            </a:endParaRPr>
          </a:p>
        </p:txBody>
      </p:sp>
      <p:pic>
        <p:nvPicPr>
          <p:cNvPr id="34" name="Imagen 33">
            <a:extLst>
              <a:ext uri="{FF2B5EF4-FFF2-40B4-BE49-F238E27FC236}">
                <a16:creationId xmlns:a16="http://schemas.microsoft.com/office/drawing/2014/main" id="{C238DFD8-9F91-4E18-A9E7-C84CE3DCC13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1542" t="11255" r="46895" b="20762"/>
          <a:stretch/>
        </p:blipFill>
        <p:spPr>
          <a:xfrm>
            <a:off x="54522" y="4460403"/>
            <a:ext cx="1272959" cy="15615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6" name="Imagen 35">
            <a:extLst>
              <a:ext uri="{FF2B5EF4-FFF2-40B4-BE49-F238E27FC236}">
                <a16:creationId xmlns:a16="http://schemas.microsoft.com/office/drawing/2014/main" id="{A6C5A845-3043-4734-BFEB-2F0B52BFF63A}"/>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24135" r="27216" b="-279"/>
          <a:stretch/>
        </p:blipFill>
        <p:spPr>
          <a:xfrm rot="5400000">
            <a:off x="1278876" y="5018885"/>
            <a:ext cx="1967243" cy="15435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8" name="Flecha: a la derecha 37">
            <a:extLst>
              <a:ext uri="{FF2B5EF4-FFF2-40B4-BE49-F238E27FC236}">
                <a16:creationId xmlns:a16="http://schemas.microsoft.com/office/drawing/2014/main" id="{F59AC0C3-1B97-476E-BC33-C388C97A634F}"/>
              </a:ext>
            </a:extLst>
          </p:cNvPr>
          <p:cNvSpPr/>
          <p:nvPr/>
        </p:nvSpPr>
        <p:spPr>
          <a:xfrm rot="10800000">
            <a:off x="3139107" y="5033398"/>
            <a:ext cx="730155" cy="9962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9" name="Rectángulo 38">
            <a:extLst>
              <a:ext uri="{FF2B5EF4-FFF2-40B4-BE49-F238E27FC236}">
                <a16:creationId xmlns:a16="http://schemas.microsoft.com/office/drawing/2014/main" id="{3A78A26D-613C-4BAA-A7DE-42D0138BB91E}"/>
              </a:ext>
            </a:extLst>
          </p:cNvPr>
          <p:cNvSpPr/>
          <p:nvPr/>
        </p:nvSpPr>
        <p:spPr>
          <a:xfrm>
            <a:off x="1901791" y="4231702"/>
            <a:ext cx="1012178" cy="45740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400" dirty="0">
                <a:latin typeface="Times New Roman" panose="02020603050405020304" pitchFamily="18" charset="0"/>
                <a:cs typeface="Times New Roman" panose="02020603050405020304" pitchFamily="18" charset="0"/>
              </a:rPr>
              <a:t>Decantar 10-15 </a:t>
            </a:r>
            <a:r>
              <a:rPr lang="es-ES" sz="1400" dirty="0" err="1">
                <a:latin typeface="Times New Roman" panose="02020603050405020304" pitchFamily="18" charset="0"/>
                <a:cs typeface="Times New Roman" panose="02020603050405020304" pitchFamily="18" charset="0"/>
              </a:rPr>
              <a:t>mim</a:t>
            </a:r>
            <a:endParaRPr lang="es-EC" sz="1400" dirty="0">
              <a:latin typeface="Times New Roman" panose="02020603050405020304" pitchFamily="18" charset="0"/>
              <a:cs typeface="Times New Roman" panose="02020603050405020304" pitchFamily="18" charset="0"/>
            </a:endParaRPr>
          </a:p>
        </p:txBody>
      </p:sp>
      <p:sp>
        <p:nvSpPr>
          <p:cNvPr id="40" name="Rectángulo 39">
            <a:extLst>
              <a:ext uri="{FF2B5EF4-FFF2-40B4-BE49-F238E27FC236}">
                <a16:creationId xmlns:a16="http://schemas.microsoft.com/office/drawing/2014/main" id="{6B2428ED-AA26-40D3-B81D-3A41DA88A9D6}"/>
              </a:ext>
            </a:extLst>
          </p:cNvPr>
          <p:cNvSpPr/>
          <p:nvPr/>
        </p:nvSpPr>
        <p:spPr>
          <a:xfrm>
            <a:off x="187481" y="6114460"/>
            <a:ext cx="1012178" cy="45740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400" dirty="0">
                <a:latin typeface="Times New Roman" panose="02020603050405020304" pitchFamily="18" charset="0"/>
                <a:cs typeface="Times New Roman" panose="02020603050405020304" pitchFamily="18" charset="0"/>
              </a:rPr>
              <a:t>Extracción del  Pellet</a:t>
            </a:r>
            <a:endParaRPr lang="es-EC"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512304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E5ABA958-B421-4A67-B47A-E93F339834A7}"/>
              </a:ext>
            </a:extLst>
          </p:cNvPr>
          <p:cNvSpPr txBox="1"/>
          <p:nvPr/>
        </p:nvSpPr>
        <p:spPr>
          <a:xfrm>
            <a:off x="0" y="150926"/>
            <a:ext cx="3171573" cy="369332"/>
          </a:xfrm>
          <a:prstGeom prst="rect">
            <a:avLst/>
          </a:prstGeom>
          <a:solidFill>
            <a:srgbClr val="FFFF00"/>
          </a:solidFill>
        </p:spPr>
        <p:txBody>
          <a:bodyPr wrap="square">
            <a:spAutoFit/>
          </a:bodyPr>
          <a:lstStyle/>
          <a:p>
            <a:pPr algn="ctr"/>
            <a:r>
              <a:rPr lang="es-EC" b="1" dirty="0">
                <a:latin typeface="Times New Roman" panose="02020603050405020304" pitchFamily="18" charset="0"/>
                <a:ea typeface="Calibri" panose="020F0502020204030204" pitchFamily="34" charset="0"/>
                <a:cs typeface="Times New Roman" panose="02020603050405020304" pitchFamily="18" charset="0"/>
              </a:rPr>
              <a:t>Preparación de donantes </a:t>
            </a:r>
            <a:endParaRPr lang="es-EC" b="1" dirty="0">
              <a:latin typeface="Times New Roman" panose="02020603050405020304" pitchFamily="18" charset="0"/>
              <a:cs typeface="Times New Roman" panose="02020603050405020304" pitchFamily="18" charset="0"/>
            </a:endParaRPr>
          </a:p>
        </p:txBody>
      </p:sp>
      <p:pic>
        <p:nvPicPr>
          <p:cNvPr id="7" name="Imagen 6">
            <a:extLst>
              <a:ext uri="{FF2B5EF4-FFF2-40B4-BE49-F238E27FC236}">
                <a16:creationId xmlns:a16="http://schemas.microsoft.com/office/drawing/2014/main" id="{95F837F6-965E-4571-9495-8459FC77B4F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41" t="13647" r="10966" b="30290"/>
          <a:stretch/>
        </p:blipFill>
        <p:spPr>
          <a:xfrm>
            <a:off x="8171986" y="612449"/>
            <a:ext cx="3971792" cy="26855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Imagen 8">
            <a:extLst>
              <a:ext uri="{FF2B5EF4-FFF2-40B4-BE49-F238E27FC236}">
                <a16:creationId xmlns:a16="http://schemas.microsoft.com/office/drawing/2014/main" id="{759EDFEA-E9CE-4582-A6DC-FC1008B7ED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39921" y="856378"/>
            <a:ext cx="2688960" cy="20167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Imagen 10">
            <a:extLst>
              <a:ext uri="{FF2B5EF4-FFF2-40B4-BE49-F238E27FC236}">
                <a16:creationId xmlns:a16="http://schemas.microsoft.com/office/drawing/2014/main" id="{EEA12368-D823-4023-97A8-705B804473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750856" y="4211577"/>
            <a:ext cx="2861831" cy="21463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Imagen 12">
            <a:extLst>
              <a:ext uri="{FF2B5EF4-FFF2-40B4-BE49-F238E27FC236}">
                <a16:creationId xmlns:a16="http://schemas.microsoft.com/office/drawing/2014/main" id="{B8A6214E-47AC-4FF2-829C-232563B3B7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39837" y="599087"/>
            <a:ext cx="2016720" cy="26889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Imagen 14">
            <a:extLst>
              <a:ext uri="{FF2B5EF4-FFF2-40B4-BE49-F238E27FC236}">
                <a16:creationId xmlns:a16="http://schemas.microsoft.com/office/drawing/2014/main" id="{74EA2357-C87A-4835-8CB8-3B0AED728B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81106" y="3853846"/>
            <a:ext cx="2146375" cy="28618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Imagen 16">
            <a:extLst>
              <a:ext uri="{FF2B5EF4-FFF2-40B4-BE49-F238E27FC236}">
                <a16:creationId xmlns:a16="http://schemas.microsoft.com/office/drawing/2014/main" id="{DF47C92F-5725-4398-BC0C-79BE0CC16C5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6182" t="27287" r="17499" b="36245"/>
          <a:stretch/>
        </p:blipFill>
        <p:spPr>
          <a:xfrm rot="5400000">
            <a:off x="9270783" y="4781301"/>
            <a:ext cx="2466278" cy="14024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6" name="Rectángulo 25">
            <a:extLst>
              <a:ext uri="{FF2B5EF4-FFF2-40B4-BE49-F238E27FC236}">
                <a16:creationId xmlns:a16="http://schemas.microsoft.com/office/drawing/2014/main" id="{5EDA289A-7EAE-495C-BF6F-8B52C0FD7737}"/>
              </a:ext>
            </a:extLst>
          </p:cNvPr>
          <p:cNvSpPr/>
          <p:nvPr/>
        </p:nvSpPr>
        <p:spPr>
          <a:xfrm>
            <a:off x="82727" y="4138060"/>
            <a:ext cx="3088846" cy="268895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Arial" panose="020B0604020202020204" pitchFamily="34" charset="0"/>
              <a:buChar char="•"/>
            </a:pPr>
            <a:r>
              <a:rPr lang="es-ES" sz="1400" dirty="0">
                <a:latin typeface="Times New Roman" panose="02020603050405020304" pitchFamily="18" charset="0"/>
                <a:cs typeface="Times New Roman" panose="02020603050405020304" pitchFamily="18" charset="0"/>
              </a:rPr>
              <a:t>Selección de 15 donantes de considerable valor genético</a:t>
            </a:r>
          </a:p>
          <a:p>
            <a:pPr marL="285750" indent="-285750">
              <a:buFont typeface="Arial" panose="020B0604020202020204" pitchFamily="34" charset="0"/>
              <a:buChar char="•"/>
            </a:pPr>
            <a:r>
              <a:rPr lang="es-ES" sz="1400" dirty="0">
                <a:latin typeface="Times New Roman" panose="02020603050405020304" pitchFamily="18" charset="0"/>
                <a:cs typeface="Times New Roman" panose="02020603050405020304" pitchFamily="18" charset="0"/>
              </a:rPr>
              <a:t>Sumistracion de 150gr (sales minerales)</a:t>
            </a:r>
          </a:p>
          <a:p>
            <a:pPr marL="285750" indent="-285750">
              <a:buFont typeface="Arial" panose="020B0604020202020204" pitchFamily="34" charset="0"/>
              <a:buChar char="•"/>
            </a:pPr>
            <a:r>
              <a:rPr lang="es-ES" sz="1400" dirty="0">
                <a:latin typeface="Times New Roman" panose="02020603050405020304" pitchFamily="18" charset="0"/>
                <a:cs typeface="Times New Roman" panose="02020603050405020304" pitchFamily="18" charset="0"/>
              </a:rPr>
              <a:t>Balanceado 2 kg/animal </a:t>
            </a:r>
          </a:p>
          <a:p>
            <a:pPr marL="285750" indent="-285750">
              <a:buFont typeface="Arial" panose="020B0604020202020204" pitchFamily="34" charset="0"/>
              <a:buChar char="•"/>
            </a:pPr>
            <a:r>
              <a:rPr lang="es-ES" sz="1400" dirty="0">
                <a:latin typeface="Times New Roman" panose="02020603050405020304" pitchFamily="18" charset="0"/>
                <a:cs typeface="Times New Roman" panose="02020603050405020304" pitchFamily="18" charset="0"/>
              </a:rPr>
              <a:t>Calfosvit 20ml/animal</a:t>
            </a:r>
          </a:p>
          <a:p>
            <a:pPr algn="ctr"/>
            <a:endParaRPr lang="es-ES" sz="1400" dirty="0">
              <a:latin typeface="Times New Roman" panose="02020603050405020304" pitchFamily="18" charset="0"/>
              <a:cs typeface="Times New Roman" panose="02020603050405020304" pitchFamily="18" charset="0"/>
            </a:endParaRPr>
          </a:p>
          <a:p>
            <a:pPr algn="ctr"/>
            <a:endParaRPr lang="es-ES" sz="1400" dirty="0">
              <a:latin typeface="Times New Roman" panose="02020603050405020304" pitchFamily="18" charset="0"/>
              <a:cs typeface="Times New Roman" panose="02020603050405020304" pitchFamily="18" charset="0"/>
            </a:endParaRPr>
          </a:p>
          <a:p>
            <a:pPr algn="ctr"/>
            <a:r>
              <a:rPr lang="es-ES" sz="1400" dirty="0">
                <a:latin typeface="Times New Roman" panose="02020603050405020304" pitchFamily="18" charset="0"/>
                <a:cs typeface="Times New Roman" panose="02020603050405020304" pitchFamily="18" charset="0"/>
              </a:rPr>
              <a:t>Esto se realiza con la finalidad de estimular y aumentar el desarrollo folicular </a:t>
            </a:r>
          </a:p>
          <a:p>
            <a:pPr algn="ctr"/>
            <a:endParaRPr lang="es-EC" sz="1400" dirty="0">
              <a:latin typeface="Times New Roman" panose="02020603050405020304" pitchFamily="18" charset="0"/>
              <a:cs typeface="Times New Roman" panose="02020603050405020304" pitchFamily="18" charset="0"/>
            </a:endParaRPr>
          </a:p>
        </p:txBody>
      </p:sp>
      <p:pic>
        <p:nvPicPr>
          <p:cNvPr id="27" name="Imagen 26">
            <a:extLst>
              <a:ext uri="{FF2B5EF4-FFF2-40B4-BE49-F238E27FC236}">
                <a16:creationId xmlns:a16="http://schemas.microsoft.com/office/drawing/2014/main" id="{27AA8E8D-4320-41F3-B899-FB125B4ECC7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61180" y="593482"/>
            <a:ext cx="2048998" cy="27234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8" name="Imagen 27">
            <a:extLst>
              <a:ext uri="{FF2B5EF4-FFF2-40B4-BE49-F238E27FC236}">
                <a16:creationId xmlns:a16="http://schemas.microsoft.com/office/drawing/2014/main" id="{2E8F6850-4CA7-42FB-ADC4-A57AC6A1E18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7452" t="24875" r="10111" b="15998"/>
          <a:stretch/>
        </p:blipFill>
        <p:spPr>
          <a:xfrm>
            <a:off x="2450323" y="2062104"/>
            <a:ext cx="1135606" cy="12358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9" name="Imagen 28">
            <a:extLst>
              <a:ext uri="{FF2B5EF4-FFF2-40B4-BE49-F238E27FC236}">
                <a16:creationId xmlns:a16="http://schemas.microsoft.com/office/drawing/2014/main" id="{A6BEA592-BA67-4D70-99B6-89E772A378B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04732" y="574515"/>
            <a:ext cx="1026789" cy="13690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674375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3AF3248B-3B0E-4A8A-A967-0B0AD4DD5041}"/>
              </a:ext>
            </a:extLst>
          </p:cNvPr>
          <p:cNvSpPr txBox="1"/>
          <p:nvPr/>
        </p:nvSpPr>
        <p:spPr>
          <a:xfrm>
            <a:off x="77204" y="29899"/>
            <a:ext cx="2763035" cy="646331"/>
          </a:xfrm>
          <a:prstGeom prst="rect">
            <a:avLst/>
          </a:prstGeom>
          <a:solidFill>
            <a:srgbClr val="FFFF00"/>
          </a:solidFill>
        </p:spPr>
        <p:txBody>
          <a:bodyPr wrap="square">
            <a:spAutoFit/>
          </a:bodyPr>
          <a:lstStyle/>
          <a:p>
            <a:pPr algn="ctr"/>
            <a:r>
              <a:rPr lang="es-EC" b="1" dirty="0">
                <a:latin typeface="Times New Roman" panose="02020603050405020304" pitchFamily="18" charset="0"/>
                <a:ea typeface="Calibri" panose="020F0502020204030204" pitchFamily="34" charset="0"/>
                <a:cs typeface="Times New Roman" panose="02020603050405020304" pitchFamily="18" charset="0"/>
              </a:rPr>
              <a:t>Obtención de ovocitos en Reproductoras Girolando </a:t>
            </a:r>
            <a:endParaRPr lang="es-EC" b="1" dirty="0">
              <a:latin typeface="Times New Roman" panose="02020603050405020304" pitchFamily="18" charset="0"/>
              <a:cs typeface="Times New Roman" panose="02020603050405020304" pitchFamily="18" charset="0"/>
            </a:endParaRPr>
          </a:p>
        </p:txBody>
      </p:sp>
      <p:pic>
        <p:nvPicPr>
          <p:cNvPr id="7" name="Imagen 6">
            <a:extLst>
              <a:ext uri="{FF2B5EF4-FFF2-40B4-BE49-F238E27FC236}">
                <a16:creationId xmlns:a16="http://schemas.microsoft.com/office/drawing/2014/main" id="{D23D79DB-5E44-4507-9099-93DB21A578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7367" y="1702731"/>
            <a:ext cx="1565939" cy="15692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Imagen 10">
            <a:extLst>
              <a:ext uri="{FF2B5EF4-FFF2-40B4-BE49-F238E27FC236}">
                <a16:creationId xmlns:a16="http://schemas.microsoft.com/office/drawing/2014/main" id="{1949C853-1D62-4BBA-A567-D91B9F2EF15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903" r="8688"/>
          <a:stretch/>
        </p:blipFill>
        <p:spPr>
          <a:xfrm>
            <a:off x="1780780" y="921986"/>
            <a:ext cx="2483893" cy="18177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6" name="Flecha: a la derecha 15">
            <a:extLst>
              <a:ext uri="{FF2B5EF4-FFF2-40B4-BE49-F238E27FC236}">
                <a16:creationId xmlns:a16="http://schemas.microsoft.com/office/drawing/2014/main" id="{9F336088-92C0-4B8F-A86D-3236EBA05665}"/>
              </a:ext>
            </a:extLst>
          </p:cNvPr>
          <p:cNvSpPr/>
          <p:nvPr/>
        </p:nvSpPr>
        <p:spPr>
          <a:xfrm rot="21192176">
            <a:off x="4626426" y="997338"/>
            <a:ext cx="582305" cy="914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0242" name="Picture 2" descr="FOTOGALERÍA: Médicos veterinarios de la U.N. en acción en Agroexpo -  UNIMEDIOS: Universidad Nacional de Colombia">
            <a:extLst>
              <a:ext uri="{FF2B5EF4-FFF2-40B4-BE49-F238E27FC236}">
                <a16:creationId xmlns:a16="http://schemas.microsoft.com/office/drawing/2014/main" id="{875C75AF-FC35-4F1C-B5DE-7868CD69180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0578" r="54597"/>
          <a:stretch/>
        </p:blipFill>
        <p:spPr bwMode="auto">
          <a:xfrm>
            <a:off x="5715471" y="191797"/>
            <a:ext cx="1565939" cy="14107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8" name="Imagen 17">
            <a:extLst>
              <a:ext uri="{FF2B5EF4-FFF2-40B4-BE49-F238E27FC236}">
                <a16:creationId xmlns:a16="http://schemas.microsoft.com/office/drawing/2014/main" id="{2581E85A-530A-4841-A69E-CB04F7A6DC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43797" y="4721054"/>
            <a:ext cx="1678675" cy="20437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Imagen 18">
            <a:extLst>
              <a:ext uri="{FF2B5EF4-FFF2-40B4-BE49-F238E27FC236}">
                <a16:creationId xmlns:a16="http://schemas.microsoft.com/office/drawing/2014/main" id="{CC8A7CC9-94BA-4FD1-B97D-95BF23A729D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1691" t="13333" r="5921" b="34682"/>
          <a:stretch/>
        </p:blipFill>
        <p:spPr>
          <a:xfrm>
            <a:off x="8246036" y="191797"/>
            <a:ext cx="3112545" cy="19451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0" name="Flecha: a la derecha 19">
            <a:extLst>
              <a:ext uri="{FF2B5EF4-FFF2-40B4-BE49-F238E27FC236}">
                <a16:creationId xmlns:a16="http://schemas.microsoft.com/office/drawing/2014/main" id="{60AA1B43-4585-4BD7-998D-78796213678D}"/>
              </a:ext>
            </a:extLst>
          </p:cNvPr>
          <p:cNvSpPr/>
          <p:nvPr/>
        </p:nvSpPr>
        <p:spPr>
          <a:xfrm>
            <a:off x="7348384" y="921986"/>
            <a:ext cx="582305" cy="914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7" name="Flecha: curvada hacia la izquierda 16">
            <a:extLst>
              <a:ext uri="{FF2B5EF4-FFF2-40B4-BE49-F238E27FC236}">
                <a16:creationId xmlns:a16="http://schemas.microsoft.com/office/drawing/2014/main" id="{BC01559C-8EAD-4EEC-9A02-AE7048DE38EB}"/>
              </a:ext>
            </a:extLst>
          </p:cNvPr>
          <p:cNvSpPr/>
          <p:nvPr/>
        </p:nvSpPr>
        <p:spPr>
          <a:xfrm>
            <a:off x="11356199" y="1880418"/>
            <a:ext cx="635457" cy="162456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pic>
        <p:nvPicPr>
          <p:cNvPr id="10244" name="Picture 4" descr="MANUAL DE BIOTECNOLOGIA REPRODUCTIVA EN BOVINOS: FERTILIZACION IN VITRO">
            <a:extLst>
              <a:ext uri="{FF2B5EF4-FFF2-40B4-BE49-F238E27FC236}">
                <a16:creationId xmlns:a16="http://schemas.microsoft.com/office/drawing/2014/main" id="{38DB9BC8-FDEE-4C84-BC7A-51E09F9CFA4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163" t="24256" r="53726" b="19790"/>
          <a:stretch/>
        </p:blipFill>
        <p:spPr bwMode="auto">
          <a:xfrm>
            <a:off x="8563536" y="2871782"/>
            <a:ext cx="1878765" cy="14080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3" name="Picture 4" descr="MANUAL DE BIOTECNOLOGIA REPRODUCTIVA EN BOVINOS: FERTILIZACION IN VITRO">
            <a:extLst>
              <a:ext uri="{FF2B5EF4-FFF2-40B4-BE49-F238E27FC236}">
                <a16:creationId xmlns:a16="http://schemas.microsoft.com/office/drawing/2014/main" id="{267010BD-4FE0-4BE9-9D9E-CEB99515FB7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3619" t="24673" r="5270" b="19373"/>
          <a:stretch/>
        </p:blipFill>
        <p:spPr bwMode="auto">
          <a:xfrm>
            <a:off x="10313235" y="3575789"/>
            <a:ext cx="1878765" cy="14080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4" name="Flecha: a la derecha 23">
            <a:extLst>
              <a:ext uri="{FF2B5EF4-FFF2-40B4-BE49-F238E27FC236}">
                <a16:creationId xmlns:a16="http://schemas.microsoft.com/office/drawing/2014/main" id="{90EC0DD0-9801-4C3D-A62B-60C3D53C3D57}"/>
              </a:ext>
            </a:extLst>
          </p:cNvPr>
          <p:cNvSpPr/>
          <p:nvPr/>
        </p:nvSpPr>
        <p:spPr>
          <a:xfrm rot="8793768">
            <a:off x="9903953" y="5208661"/>
            <a:ext cx="818560" cy="8636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5" name="Flecha: a la derecha 24">
            <a:extLst>
              <a:ext uri="{FF2B5EF4-FFF2-40B4-BE49-F238E27FC236}">
                <a16:creationId xmlns:a16="http://schemas.microsoft.com/office/drawing/2014/main" id="{2DA13C94-2D3A-487D-A1EA-A0A90D551BCC}"/>
              </a:ext>
            </a:extLst>
          </p:cNvPr>
          <p:cNvSpPr/>
          <p:nvPr/>
        </p:nvSpPr>
        <p:spPr>
          <a:xfrm rot="10800000">
            <a:off x="7612612" y="5452724"/>
            <a:ext cx="582305" cy="914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0250" name="Picture 10" descr="CENTRO DE INVESTIGACIÓN DE GENÉTICA Y REPRODUCCIÓN ANIMAL, S. A - ppt  descargar">
            <a:extLst>
              <a:ext uri="{FF2B5EF4-FFF2-40B4-BE49-F238E27FC236}">
                <a16:creationId xmlns:a16="http://schemas.microsoft.com/office/drawing/2014/main" id="{89119A8B-E247-45C5-87ED-DA6F36B8E58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5961" t="23156" r="7573" b="50548"/>
          <a:stretch/>
        </p:blipFill>
        <p:spPr bwMode="auto">
          <a:xfrm>
            <a:off x="2732677" y="4931040"/>
            <a:ext cx="1982142" cy="18033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6" name="Imagen 25">
            <a:extLst>
              <a:ext uri="{FF2B5EF4-FFF2-40B4-BE49-F238E27FC236}">
                <a16:creationId xmlns:a16="http://schemas.microsoft.com/office/drawing/2014/main" id="{BB3A76E4-AA52-4342-B3DC-17701706C55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4175220" y="4184544"/>
            <a:ext cx="1773882" cy="13304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0" name="Flecha: a la derecha 29">
            <a:extLst>
              <a:ext uri="{FF2B5EF4-FFF2-40B4-BE49-F238E27FC236}">
                <a16:creationId xmlns:a16="http://schemas.microsoft.com/office/drawing/2014/main" id="{AA51A77E-9F16-4462-B7D9-678227A92EEA}"/>
              </a:ext>
            </a:extLst>
          </p:cNvPr>
          <p:cNvSpPr/>
          <p:nvPr/>
        </p:nvSpPr>
        <p:spPr>
          <a:xfrm rot="10800000">
            <a:off x="5664048" y="5589624"/>
            <a:ext cx="582305" cy="914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2" name="Flecha: a la derecha 31">
            <a:extLst>
              <a:ext uri="{FF2B5EF4-FFF2-40B4-BE49-F238E27FC236}">
                <a16:creationId xmlns:a16="http://schemas.microsoft.com/office/drawing/2014/main" id="{F5B715EA-6E0E-4398-B9DE-8158B33B4DC2}"/>
              </a:ext>
            </a:extLst>
          </p:cNvPr>
          <p:cNvSpPr/>
          <p:nvPr/>
        </p:nvSpPr>
        <p:spPr>
          <a:xfrm rot="10800000">
            <a:off x="2063594" y="5132424"/>
            <a:ext cx="582305" cy="914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28" name="Imagen 27">
            <a:extLst>
              <a:ext uri="{FF2B5EF4-FFF2-40B4-BE49-F238E27FC236}">
                <a16:creationId xmlns:a16="http://schemas.microsoft.com/office/drawing/2014/main" id="{1CB6EF0C-C8A2-43B4-BDEC-1D772FF7920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8017" t="854" r="34160" b="1054"/>
          <a:stretch/>
        </p:blipFill>
        <p:spPr>
          <a:xfrm rot="5400000">
            <a:off x="639988" y="3460602"/>
            <a:ext cx="998590" cy="19422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1" name="Imagen 30">
            <a:extLst>
              <a:ext uri="{FF2B5EF4-FFF2-40B4-BE49-F238E27FC236}">
                <a16:creationId xmlns:a16="http://schemas.microsoft.com/office/drawing/2014/main" id="{5C1B3BFF-0215-4A73-B744-B7B65F11C9CA}"/>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5809" t="16425" r="13941" b="16736"/>
          <a:stretch/>
        </p:blipFill>
        <p:spPr>
          <a:xfrm>
            <a:off x="188378" y="5106792"/>
            <a:ext cx="1683403" cy="16793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7" name="Rectángulo 36">
            <a:extLst>
              <a:ext uri="{FF2B5EF4-FFF2-40B4-BE49-F238E27FC236}">
                <a16:creationId xmlns:a16="http://schemas.microsoft.com/office/drawing/2014/main" id="{70B2897B-858D-4233-8C08-CED85A58A40A}"/>
              </a:ext>
            </a:extLst>
          </p:cNvPr>
          <p:cNvSpPr/>
          <p:nvPr/>
        </p:nvSpPr>
        <p:spPr>
          <a:xfrm>
            <a:off x="113918" y="1059070"/>
            <a:ext cx="1477493" cy="71392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400" dirty="0">
                <a:latin typeface="Times New Roman" panose="02020603050405020304" pitchFamily="18" charset="0"/>
                <a:cs typeface="Times New Roman" panose="02020603050405020304" pitchFamily="18" charset="0"/>
              </a:rPr>
              <a:t>Procede a ingresar a la manga o potro</a:t>
            </a:r>
            <a:endParaRPr lang="es-EC" sz="1400" dirty="0">
              <a:latin typeface="Times New Roman" panose="02020603050405020304" pitchFamily="18" charset="0"/>
              <a:cs typeface="Times New Roman" panose="02020603050405020304" pitchFamily="18" charset="0"/>
            </a:endParaRPr>
          </a:p>
        </p:txBody>
      </p:sp>
      <p:sp>
        <p:nvSpPr>
          <p:cNvPr id="38" name="Rectángulo 37">
            <a:extLst>
              <a:ext uri="{FF2B5EF4-FFF2-40B4-BE49-F238E27FC236}">
                <a16:creationId xmlns:a16="http://schemas.microsoft.com/office/drawing/2014/main" id="{B5CCDF2A-B9AE-45E2-B644-0244912FFD01}"/>
              </a:ext>
            </a:extLst>
          </p:cNvPr>
          <p:cNvSpPr/>
          <p:nvPr/>
        </p:nvSpPr>
        <p:spPr>
          <a:xfrm>
            <a:off x="4279858" y="258805"/>
            <a:ext cx="1366160" cy="43984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400" dirty="0">
                <a:latin typeface="Times New Roman" panose="02020603050405020304" pitchFamily="18" charset="0"/>
                <a:cs typeface="Times New Roman" panose="02020603050405020304" pitchFamily="18" charset="0"/>
              </a:rPr>
              <a:t>Evacuación de fecas </a:t>
            </a:r>
            <a:endParaRPr lang="es-EC" sz="1400" dirty="0">
              <a:latin typeface="Times New Roman" panose="02020603050405020304" pitchFamily="18" charset="0"/>
              <a:cs typeface="Times New Roman" panose="02020603050405020304" pitchFamily="18" charset="0"/>
            </a:endParaRPr>
          </a:p>
        </p:txBody>
      </p:sp>
      <p:sp>
        <p:nvSpPr>
          <p:cNvPr id="39" name="Rectángulo 38">
            <a:extLst>
              <a:ext uri="{FF2B5EF4-FFF2-40B4-BE49-F238E27FC236}">
                <a16:creationId xmlns:a16="http://schemas.microsoft.com/office/drawing/2014/main" id="{71075EBD-812E-4B70-9447-15BDE725B0AC}"/>
              </a:ext>
            </a:extLst>
          </p:cNvPr>
          <p:cNvSpPr/>
          <p:nvPr/>
        </p:nvSpPr>
        <p:spPr>
          <a:xfrm>
            <a:off x="4314123" y="2101156"/>
            <a:ext cx="1330412" cy="52680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400" dirty="0">
                <a:latin typeface="Times New Roman" panose="02020603050405020304" pitchFamily="18" charset="0"/>
                <a:cs typeface="Times New Roman" panose="02020603050405020304" pitchFamily="18" charset="0"/>
              </a:rPr>
              <a:t>Anestésico</a:t>
            </a:r>
          </a:p>
          <a:p>
            <a:pPr algn="ctr"/>
            <a:r>
              <a:rPr lang="es-ES" sz="1400" dirty="0">
                <a:latin typeface="Times New Roman" panose="02020603050405020304" pitchFamily="18" charset="0"/>
                <a:cs typeface="Times New Roman" panose="02020603050405020304" pitchFamily="18" charset="0"/>
              </a:rPr>
              <a:t>(Lidocaína 2%)</a:t>
            </a:r>
            <a:endParaRPr lang="es-EC" sz="1400" dirty="0">
              <a:latin typeface="Times New Roman" panose="02020603050405020304" pitchFamily="18" charset="0"/>
              <a:cs typeface="Times New Roman" panose="02020603050405020304" pitchFamily="18" charset="0"/>
            </a:endParaRPr>
          </a:p>
        </p:txBody>
      </p:sp>
      <p:sp>
        <p:nvSpPr>
          <p:cNvPr id="40" name="Rectángulo 39">
            <a:extLst>
              <a:ext uri="{FF2B5EF4-FFF2-40B4-BE49-F238E27FC236}">
                <a16:creationId xmlns:a16="http://schemas.microsoft.com/office/drawing/2014/main" id="{AFFD836E-5C84-4F64-87B7-F42A8060F9D7}"/>
              </a:ext>
            </a:extLst>
          </p:cNvPr>
          <p:cNvSpPr/>
          <p:nvPr/>
        </p:nvSpPr>
        <p:spPr>
          <a:xfrm>
            <a:off x="9939766" y="2235535"/>
            <a:ext cx="1454740" cy="52680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400" dirty="0">
                <a:latin typeface="Times New Roman" panose="02020603050405020304" pitchFamily="18" charset="0"/>
                <a:cs typeface="Times New Roman" panose="02020603050405020304" pitchFamily="18" charset="0"/>
              </a:rPr>
              <a:t>Calibración de equipo para OPU</a:t>
            </a:r>
            <a:endParaRPr lang="es-EC" sz="1400" dirty="0">
              <a:latin typeface="Times New Roman" panose="02020603050405020304" pitchFamily="18" charset="0"/>
              <a:cs typeface="Times New Roman" panose="02020603050405020304" pitchFamily="18" charset="0"/>
            </a:endParaRPr>
          </a:p>
        </p:txBody>
      </p:sp>
      <p:sp>
        <p:nvSpPr>
          <p:cNvPr id="41" name="Rectángulo 40">
            <a:extLst>
              <a:ext uri="{FF2B5EF4-FFF2-40B4-BE49-F238E27FC236}">
                <a16:creationId xmlns:a16="http://schemas.microsoft.com/office/drawing/2014/main" id="{37045FE6-BE1A-4598-B143-273A6777EC57}"/>
              </a:ext>
            </a:extLst>
          </p:cNvPr>
          <p:cNvSpPr/>
          <p:nvPr/>
        </p:nvSpPr>
        <p:spPr>
          <a:xfrm>
            <a:off x="9995252" y="6107773"/>
            <a:ext cx="1678675" cy="55843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400" dirty="0">
                <a:latin typeface="Times New Roman" panose="02020603050405020304" pitchFamily="18" charset="0"/>
                <a:cs typeface="Times New Roman" panose="02020603050405020304" pitchFamily="18" charset="0"/>
              </a:rPr>
              <a:t>Aspiración folicular técnica recto vaginal </a:t>
            </a:r>
            <a:endParaRPr lang="es-EC" sz="1400" dirty="0">
              <a:latin typeface="Times New Roman" panose="02020603050405020304" pitchFamily="18" charset="0"/>
              <a:cs typeface="Times New Roman" panose="02020603050405020304" pitchFamily="18" charset="0"/>
            </a:endParaRPr>
          </a:p>
        </p:txBody>
      </p:sp>
      <p:sp>
        <p:nvSpPr>
          <p:cNvPr id="42" name="Rectángulo 41">
            <a:extLst>
              <a:ext uri="{FF2B5EF4-FFF2-40B4-BE49-F238E27FC236}">
                <a16:creationId xmlns:a16="http://schemas.microsoft.com/office/drawing/2014/main" id="{C438648D-CF3C-4CED-80FF-AB0F19499A58}"/>
              </a:ext>
            </a:extLst>
          </p:cNvPr>
          <p:cNvSpPr/>
          <p:nvPr/>
        </p:nvSpPr>
        <p:spPr>
          <a:xfrm>
            <a:off x="10313233" y="4565517"/>
            <a:ext cx="1878765" cy="44911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400" dirty="0">
                <a:latin typeface="Times New Roman" panose="02020603050405020304" pitchFamily="18" charset="0"/>
                <a:cs typeface="Times New Roman" panose="02020603050405020304" pitchFamily="18" charset="0"/>
              </a:rPr>
              <a:t>Aguja 20G </a:t>
            </a:r>
          </a:p>
          <a:p>
            <a:pPr algn="ctr"/>
            <a:r>
              <a:rPr lang="es-ES" sz="1400" dirty="0">
                <a:latin typeface="Times New Roman" panose="02020603050405020304" pitchFamily="18" charset="0"/>
                <a:cs typeface="Times New Roman" panose="02020603050405020304" pitchFamily="18" charset="0"/>
              </a:rPr>
              <a:t>Presión: 80-90 </a:t>
            </a:r>
            <a:r>
              <a:rPr lang="es-ES" sz="1400" dirty="0" err="1">
                <a:latin typeface="Times New Roman" panose="02020603050405020304" pitchFamily="18" charset="0"/>
                <a:cs typeface="Times New Roman" panose="02020603050405020304" pitchFamily="18" charset="0"/>
              </a:rPr>
              <a:t>mmHg</a:t>
            </a:r>
            <a:endParaRPr lang="es-EC" sz="1400" dirty="0">
              <a:latin typeface="Times New Roman" panose="02020603050405020304" pitchFamily="18" charset="0"/>
              <a:cs typeface="Times New Roman" panose="02020603050405020304" pitchFamily="18" charset="0"/>
            </a:endParaRPr>
          </a:p>
        </p:txBody>
      </p:sp>
      <p:sp>
        <p:nvSpPr>
          <p:cNvPr id="43" name="Rectángulo 42">
            <a:extLst>
              <a:ext uri="{FF2B5EF4-FFF2-40B4-BE49-F238E27FC236}">
                <a16:creationId xmlns:a16="http://schemas.microsoft.com/office/drawing/2014/main" id="{CB4DEAC9-3497-40A1-83DE-5E14E993E90F}"/>
              </a:ext>
            </a:extLst>
          </p:cNvPr>
          <p:cNvSpPr/>
          <p:nvPr/>
        </p:nvSpPr>
        <p:spPr>
          <a:xfrm>
            <a:off x="6174361" y="4337859"/>
            <a:ext cx="1678675" cy="45937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400" dirty="0">
                <a:latin typeface="Times New Roman" panose="02020603050405020304" pitchFamily="18" charset="0"/>
                <a:cs typeface="Times New Roman" panose="02020603050405020304" pitchFamily="18" charset="0"/>
              </a:rPr>
              <a:t>Líquido folicular </a:t>
            </a:r>
          </a:p>
          <a:p>
            <a:pPr algn="ctr"/>
            <a:r>
              <a:rPr lang="es-ES" sz="1400" dirty="0">
                <a:latin typeface="Times New Roman" panose="02020603050405020304" pitchFamily="18" charset="0"/>
                <a:cs typeface="Times New Roman" panose="02020603050405020304" pitchFamily="18" charset="0"/>
              </a:rPr>
              <a:t>SFB + heparina</a:t>
            </a:r>
            <a:endParaRPr lang="es-EC" sz="1400" dirty="0">
              <a:latin typeface="Times New Roman" panose="02020603050405020304" pitchFamily="18" charset="0"/>
              <a:cs typeface="Times New Roman" panose="02020603050405020304" pitchFamily="18" charset="0"/>
            </a:endParaRPr>
          </a:p>
        </p:txBody>
      </p:sp>
      <p:sp>
        <p:nvSpPr>
          <p:cNvPr id="44" name="Rectángulo 43">
            <a:extLst>
              <a:ext uri="{FF2B5EF4-FFF2-40B4-BE49-F238E27FC236}">
                <a16:creationId xmlns:a16="http://schemas.microsoft.com/office/drawing/2014/main" id="{C4293917-140C-40E7-B080-279AAB95C73B}"/>
              </a:ext>
            </a:extLst>
          </p:cNvPr>
          <p:cNvSpPr/>
          <p:nvPr/>
        </p:nvSpPr>
        <p:spPr>
          <a:xfrm>
            <a:off x="2722802" y="4428160"/>
            <a:ext cx="1662256" cy="45937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400" dirty="0">
                <a:latin typeface="Times New Roman" panose="02020603050405020304" pitchFamily="18" charset="0"/>
                <a:cs typeface="Times New Roman" panose="02020603050405020304" pitchFamily="18" charset="0"/>
              </a:rPr>
              <a:t>Filtrado de residuo</a:t>
            </a:r>
            <a:endParaRPr lang="es-EC" sz="1400" dirty="0">
              <a:latin typeface="Times New Roman" panose="02020603050405020304" pitchFamily="18" charset="0"/>
              <a:cs typeface="Times New Roman" panose="02020603050405020304" pitchFamily="18" charset="0"/>
            </a:endParaRPr>
          </a:p>
        </p:txBody>
      </p:sp>
      <p:sp>
        <p:nvSpPr>
          <p:cNvPr id="45" name="Rectángulo 44">
            <a:extLst>
              <a:ext uri="{FF2B5EF4-FFF2-40B4-BE49-F238E27FC236}">
                <a16:creationId xmlns:a16="http://schemas.microsoft.com/office/drawing/2014/main" id="{90B64CE4-FDEF-40F1-A9FF-22A8DF277CF3}"/>
              </a:ext>
            </a:extLst>
          </p:cNvPr>
          <p:cNvSpPr/>
          <p:nvPr/>
        </p:nvSpPr>
        <p:spPr>
          <a:xfrm>
            <a:off x="308155" y="3385195"/>
            <a:ext cx="1662256" cy="45937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400" dirty="0">
                <a:latin typeface="Times New Roman" panose="02020603050405020304" pitchFamily="18" charset="0"/>
                <a:cs typeface="Times New Roman" panose="02020603050405020304" pitchFamily="18" charset="0"/>
              </a:rPr>
              <a:t>Decantar y proceder a búsqueda </a:t>
            </a:r>
            <a:endParaRPr lang="es-EC" sz="1400" dirty="0">
              <a:latin typeface="Times New Roman" panose="02020603050405020304" pitchFamily="18" charset="0"/>
              <a:cs typeface="Times New Roman" panose="02020603050405020304" pitchFamily="18" charset="0"/>
            </a:endParaRPr>
          </a:p>
        </p:txBody>
      </p:sp>
      <p:pic>
        <p:nvPicPr>
          <p:cNvPr id="3" name="Imagen 2">
            <a:extLst>
              <a:ext uri="{FF2B5EF4-FFF2-40B4-BE49-F238E27FC236}">
                <a16:creationId xmlns:a16="http://schemas.microsoft.com/office/drawing/2014/main" id="{2DE57BD5-96AB-4E3D-ABA2-390D7696CA20}"/>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8065" t="5162" r="-1" b="3774"/>
          <a:stretch/>
        </p:blipFill>
        <p:spPr>
          <a:xfrm rot="16200000">
            <a:off x="10502680" y="-275389"/>
            <a:ext cx="954712" cy="18716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Imagen 5">
            <a:extLst>
              <a:ext uri="{FF2B5EF4-FFF2-40B4-BE49-F238E27FC236}">
                <a16:creationId xmlns:a16="http://schemas.microsoft.com/office/drawing/2014/main" id="{5A9D473D-EFC8-430F-9160-9DA849A1371B}"/>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7725" b="28943"/>
          <a:stretch/>
        </p:blipFill>
        <p:spPr>
          <a:xfrm>
            <a:off x="6270302" y="4887540"/>
            <a:ext cx="1317869" cy="19631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845152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34E3E5B8-3B25-4790-B41A-571C927295B5}"/>
              </a:ext>
            </a:extLst>
          </p:cNvPr>
          <p:cNvSpPr txBox="1"/>
          <p:nvPr/>
        </p:nvSpPr>
        <p:spPr>
          <a:xfrm>
            <a:off x="300251" y="275559"/>
            <a:ext cx="3603009" cy="369332"/>
          </a:xfrm>
          <a:prstGeom prst="rect">
            <a:avLst/>
          </a:prstGeom>
          <a:solidFill>
            <a:srgbClr val="FFFF00"/>
          </a:solidFill>
        </p:spPr>
        <p:txBody>
          <a:bodyPr wrap="square">
            <a:spAutoFit/>
          </a:bodyPr>
          <a:lstStyle/>
          <a:p>
            <a:pPr algn="ctr"/>
            <a:r>
              <a:rPr lang="es-EC" b="1" dirty="0">
                <a:latin typeface="Times New Roman" panose="02020603050405020304" pitchFamily="18" charset="0"/>
                <a:ea typeface="Calibri" panose="020F0502020204030204" pitchFamily="34" charset="0"/>
                <a:cs typeface="Times New Roman" panose="02020603050405020304" pitchFamily="18" charset="0"/>
              </a:rPr>
              <a:t>Búsqueda y captura de ovocitos </a:t>
            </a:r>
            <a:endParaRPr lang="es-EC" b="1" dirty="0">
              <a:latin typeface="Times New Roman" panose="02020603050405020304" pitchFamily="18" charset="0"/>
              <a:cs typeface="Times New Roman" panose="02020603050405020304" pitchFamily="18" charset="0"/>
            </a:endParaRPr>
          </a:p>
        </p:txBody>
      </p:sp>
      <p:pic>
        <p:nvPicPr>
          <p:cNvPr id="6" name="Imagen 5">
            <a:extLst>
              <a:ext uri="{FF2B5EF4-FFF2-40B4-BE49-F238E27FC236}">
                <a16:creationId xmlns:a16="http://schemas.microsoft.com/office/drawing/2014/main" id="{E512F0DD-9968-4B7A-899D-BBAEC4191CF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58" r="12438" b="-1"/>
          <a:stretch/>
        </p:blipFill>
        <p:spPr>
          <a:xfrm rot="5400000">
            <a:off x="376532" y="925079"/>
            <a:ext cx="2226749" cy="18966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Imagen 7">
            <a:extLst>
              <a:ext uri="{FF2B5EF4-FFF2-40B4-BE49-F238E27FC236}">
                <a16:creationId xmlns:a16="http://schemas.microsoft.com/office/drawing/2014/main" id="{4F23FF8A-2585-46B0-A651-DD6614BB0F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071290" y="1081857"/>
            <a:ext cx="2256431" cy="16923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Imagen 9">
            <a:extLst>
              <a:ext uri="{FF2B5EF4-FFF2-40B4-BE49-F238E27FC236}">
                <a16:creationId xmlns:a16="http://schemas.microsoft.com/office/drawing/2014/main" id="{72039194-C540-4FB1-B80F-4994FA0120B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58" r="44279" b="-1"/>
          <a:stretch/>
        </p:blipFill>
        <p:spPr>
          <a:xfrm rot="5400000">
            <a:off x="6148478" y="615086"/>
            <a:ext cx="2256431" cy="27022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Imagen 11">
            <a:extLst>
              <a:ext uri="{FF2B5EF4-FFF2-40B4-BE49-F238E27FC236}">
                <a16:creationId xmlns:a16="http://schemas.microsoft.com/office/drawing/2014/main" id="{184B1349-D32D-4B66-A2A8-7FCD960C491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4480" t="32930" r="6468" b="14533"/>
          <a:stretch/>
        </p:blipFill>
        <p:spPr>
          <a:xfrm>
            <a:off x="4572635" y="4760911"/>
            <a:ext cx="1692323" cy="18777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Imagen 13">
            <a:extLst>
              <a:ext uri="{FF2B5EF4-FFF2-40B4-BE49-F238E27FC236}">
                <a16:creationId xmlns:a16="http://schemas.microsoft.com/office/drawing/2014/main" id="{A3550038-75D9-4676-8D98-A5680280FDE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289" t="6567" r="19801" b="2289"/>
          <a:stretch/>
        </p:blipFill>
        <p:spPr>
          <a:xfrm>
            <a:off x="9621078" y="849366"/>
            <a:ext cx="1692323" cy="17034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Flecha: a la derecha 14">
            <a:extLst>
              <a:ext uri="{FF2B5EF4-FFF2-40B4-BE49-F238E27FC236}">
                <a16:creationId xmlns:a16="http://schemas.microsoft.com/office/drawing/2014/main" id="{A179B878-872E-4F3E-9790-748A9FC37485}"/>
              </a:ext>
            </a:extLst>
          </p:cNvPr>
          <p:cNvSpPr/>
          <p:nvPr/>
        </p:nvSpPr>
        <p:spPr>
          <a:xfrm>
            <a:off x="2660101" y="1375744"/>
            <a:ext cx="582305" cy="914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6" name="Flecha: a la derecha 15">
            <a:extLst>
              <a:ext uri="{FF2B5EF4-FFF2-40B4-BE49-F238E27FC236}">
                <a16:creationId xmlns:a16="http://schemas.microsoft.com/office/drawing/2014/main" id="{54DF2762-146D-45EB-A9C7-FFE01304E588}"/>
              </a:ext>
            </a:extLst>
          </p:cNvPr>
          <p:cNvSpPr/>
          <p:nvPr/>
        </p:nvSpPr>
        <p:spPr>
          <a:xfrm>
            <a:off x="5241230" y="1442556"/>
            <a:ext cx="582305" cy="914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7" name="Flecha: a la derecha 16">
            <a:extLst>
              <a:ext uri="{FF2B5EF4-FFF2-40B4-BE49-F238E27FC236}">
                <a16:creationId xmlns:a16="http://schemas.microsoft.com/office/drawing/2014/main" id="{391B8465-E735-4869-AB6D-168F0B4F1109}"/>
              </a:ext>
            </a:extLst>
          </p:cNvPr>
          <p:cNvSpPr/>
          <p:nvPr/>
        </p:nvSpPr>
        <p:spPr>
          <a:xfrm>
            <a:off x="8816897" y="1359076"/>
            <a:ext cx="582305" cy="914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20" name="Conector recto de flecha 19">
            <a:extLst>
              <a:ext uri="{FF2B5EF4-FFF2-40B4-BE49-F238E27FC236}">
                <a16:creationId xmlns:a16="http://schemas.microsoft.com/office/drawing/2014/main" id="{3E36E19E-3CBD-4907-82AD-F56A3CC22DC0}"/>
              </a:ext>
            </a:extLst>
          </p:cNvPr>
          <p:cNvCxnSpPr>
            <a:cxnSpLocks/>
          </p:cNvCxnSpPr>
          <p:nvPr/>
        </p:nvCxnSpPr>
        <p:spPr>
          <a:xfrm>
            <a:off x="10562771" y="1721729"/>
            <a:ext cx="0" cy="1642654"/>
          </a:xfrm>
          <a:prstGeom prst="straightConnector1">
            <a:avLst/>
          </a:prstGeom>
          <a:ln>
            <a:solidFill>
              <a:srgbClr val="FF0000"/>
            </a:solidFill>
            <a:tailEnd type="triangle"/>
          </a:ln>
        </p:spPr>
        <p:style>
          <a:lnRef idx="3">
            <a:schemeClr val="accent1"/>
          </a:lnRef>
          <a:fillRef idx="0">
            <a:schemeClr val="accent1"/>
          </a:fillRef>
          <a:effectRef idx="2">
            <a:schemeClr val="accent1"/>
          </a:effectRef>
          <a:fontRef idx="minor">
            <a:schemeClr val="tx1"/>
          </a:fontRef>
        </p:style>
      </p:cxnSp>
      <p:pic>
        <p:nvPicPr>
          <p:cNvPr id="21" name="Imagen 20">
            <a:extLst>
              <a:ext uri="{FF2B5EF4-FFF2-40B4-BE49-F238E27FC236}">
                <a16:creationId xmlns:a16="http://schemas.microsoft.com/office/drawing/2014/main" id="{749EFAA3-1481-422F-8E8D-E06EFD252351}"/>
              </a:ext>
            </a:extLst>
          </p:cNvPr>
          <p:cNvPicPr>
            <a:picLocks noChangeAspect="1"/>
          </p:cNvPicPr>
          <p:nvPr/>
        </p:nvPicPr>
        <p:blipFill rotWithShape="1">
          <a:blip r:embed="rId7">
            <a:extLst>
              <a:ext uri="{28A0092B-C50C-407E-A947-70E740481C1C}">
                <a14:useLocalDpi xmlns:a14="http://schemas.microsoft.com/office/drawing/2010/main" val="0"/>
              </a:ext>
            </a:extLst>
          </a:blip>
          <a:srcRect l="38154" t="26806" r="39801" b="53893"/>
          <a:stretch/>
        </p:blipFill>
        <p:spPr>
          <a:xfrm>
            <a:off x="8627822" y="3623862"/>
            <a:ext cx="3537936" cy="3308785"/>
          </a:xfrm>
          <a:prstGeom prst="ellipse">
            <a:avLst/>
          </a:prstGeom>
          <a:ln>
            <a:solidFill>
              <a:schemeClr val="tx1"/>
            </a:solidFill>
          </a:ln>
          <a:effectLst>
            <a:softEdge rad="112500"/>
          </a:effectLst>
        </p:spPr>
      </p:pic>
      <p:sp>
        <p:nvSpPr>
          <p:cNvPr id="25" name="Flecha: a la derecha 24">
            <a:extLst>
              <a:ext uri="{FF2B5EF4-FFF2-40B4-BE49-F238E27FC236}">
                <a16:creationId xmlns:a16="http://schemas.microsoft.com/office/drawing/2014/main" id="{E54663A6-7A1B-43FB-95B0-D90910F0D004}"/>
              </a:ext>
            </a:extLst>
          </p:cNvPr>
          <p:cNvSpPr/>
          <p:nvPr/>
        </p:nvSpPr>
        <p:spPr>
          <a:xfrm rot="10800000">
            <a:off x="6396423" y="4914738"/>
            <a:ext cx="582305" cy="914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6" name="CuadroTexto 25">
            <a:extLst>
              <a:ext uri="{FF2B5EF4-FFF2-40B4-BE49-F238E27FC236}">
                <a16:creationId xmlns:a16="http://schemas.microsoft.com/office/drawing/2014/main" id="{F239DA4C-668C-42E4-9456-8ED138B08BBB}"/>
              </a:ext>
            </a:extLst>
          </p:cNvPr>
          <p:cNvSpPr txBox="1"/>
          <p:nvPr/>
        </p:nvSpPr>
        <p:spPr>
          <a:xfrm>
            <a:off x="300250" y="3746067"/>
            <a:ext cx="3603009" cy="369332"/>
          </a:xfrm>
          <a:prstGeom prst="rect">
            <a:avLst/>
          </a:prstGeom>
          <a:solidFill>
            <a:srgbClr val="FFFF00"/>
          </a:solidFill>
        </p:spPr>
        <p:txBody>
          <a:bodyPr wrap="square">
            <a:spAutoFit/>
          </a:bodyPr>
          <a:lstStyle/>
          <a:p>
            <a:pPr algn="ctr"/>
            <a:r>
              <a:rPr lang="es-ES" b="1" dirty="0">
                <a:latin typeface="Times New Roman" panose="02020603050405020304" pitchFamily="18" charset="0"/>
                <a:cs typeface="Times New Roman" panose="02020603050405020304" pitchFamily="18" charset="0"/>
              </a:rPr>
              <a:t>M</a:t>
            </a:r>
            <a:r>
              <a:rPr lang="es-EC" b="1" dirty="0">
                <a:latin typeface="Times New Roman" panose="02020603050405020304" pitchFamily="18" charset="0"/>
                <a:cs typeface="Times New Roman" panose="02020603050405020304" pitchFamily="18" charset="0"/>
              </a:rPr>
              <a:t>IV (Maduración in vitro)</a:t>
            </a:r>
          </a:p>
        </p:txBody>
      </p:sp>
      <p:sp>
        <p:nvSpPr>
          <p:cNvPr id="27" name="Rectángulo 26">
            <a:extLst>
              <a:ext uri="{FF2B5EF4-FFF2-40B4-BE49-F238E27FC236}">
                <a16:creationId xmlns:a16="http://schemas.microsoft.com/office/drawing/2014/main" id="{60836C99-6EEB-4A4A-BAE3-899308D40765}"/>
              </a:ext>
            </a:extLst>
          </p:cNvPr>
          <p:cNvSpPr/>
          <p:nvPr/>
        </p:nvSpPr>
        <p:spPr>
          <a:xfrm>
            <a:off x="586031" y="3190410"/>
            <a:ext cx="1896637" cy="46202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400" dirty="0">
                <a:latin typeface="Times New Roman" panose="02020603050405020304" pitchFamily="18" charset="0"/>
                <a:cs typeface="Times New Roman" panose="02020603050405020304" pitchFamily="18" charset="0"/>
              </a:rPr>
              <a:t>2 ml </a:t>
            </a:r>
            <a:r>
              <a:rPr lang="es-ES" sz="1400" dirty="0" err="1">
                <a:latin typeface="Times New Roman" panose="02020603050405020304" pitchFamily="18" charset="0"/>
                <a:cs typeface="Times New Roman" panose="02020603050405020304" pitchFamily="18" charset="0"/>
              </a:rPr>
              <a:t>TAlP</a:t>
            </a:r>
            <a:r>
              <a:rPr lang="es-ES" sz="1400" dirty="0">
                <a:latin typeface="Times New Roman" panose="02020603050405020304" pitchFamily="18" charset="0"/>
                <a:cs typeface="Times New Roman" panose="02020603050405020304" pitchFamily="18" charset="0"/>
              </a:rPr>
              <a:t>-H </a:t>
            </a:r>
          </a:p>
          <a:p>
            <a:pPr algn="ctr"/>
            <a:r>
              <a:rPr lang="es-ES" sz="1400" dirty="0">
                <a:latin typeface="Times New Roman" panose="02020603050405020304" pitchFamily="18" charset="0"/>
                <a:cs typeface="Times New Roman" panose="02020603050405020304" pitchFamily="18" charset="0"/>
              </a:rPr>
              <a:t>+  Liquido folicular</a:t>
            </a:r>
            <a:endParaRPr lang="es-EC" sz="1400" dirty="0">
              <a:latin typeface="Times New Roman" panose="02020603050405020304" pitchFamily="18" charset="0"/>
              <a:cs typeface="Times New Roman" panose="02020603050405020304" pitchFamily="18" charset="0"/>
            </a:endParaRPr>
          </a:p>
        </p:txBody>
      </p:sp>
      <p:sp>
        <p:nvSpPr>
          <p:cNvPr id="28" name="Rectángulo 27">
            <a:extLst>
              <a:ext uri="{FF2B5EF4-FFF2-40B4-BE49-F238E27FC236}">
                <a16:creationId xmlns:a16="http://schemas.microsoft.com/office/drawing/2014/main" id="{6A63E06A-56F0-4B8C-A9A4-7C5B825AB006}"/>
              </a:ext>
            </a:extLst>
          </p:cNvPr>
          <p:cNvSpPr/>
          <p:nvPr/>
        </p:nvSpPr>
        <p:spPr>
          <a:xfrm>
            <a:off x="3547967" y="3202683"/>
            <a:ext cx="1405821" cy="34626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400" dirty="0">
                <a:latin typeface="Times New Roman" panose="02020603050405020304" pitchFamily="18" charset="0"/>
                <a:cs typeface="Times New Roman" panose="02020603050405020304" pitchFamily="18" charset="0"/>
              </a:rPr>
              <a:t>Búsqueda </a:t>
            </a:r>
            <a:endParaRPr lang="es-EC" sz="1400" dirty="0">
              <a:latin typeface="Times New Roman" panose="02020603050405020304" pitchFamily="18" charset="0"/>
              <a:cs typeface="Times New Roman" panose="02020603050405020304" pitchFamily="18" charset="0"/>
            </a:endParaRPr>
          </a:p>
        </p:txBody>
      </p:sp>
      <p:sp>
        <p:nvSpPr>
          <p:cNvPr id="29" name="Rectángulo 28">
            <a:extLst>
              <a:ext uri="{FF2B5EF4-FFF2-40B4-BE49-F238E27FC236}">
                <a16:creationId xmlns:a16="http://schemas.microsoft.com/office/drawing/2014/main" id="{3C9311A9-92F4-4810-AE62-57544C08B035}"/>
              </a:ext>
            </a:extLst>
          </p:cNvPr>
          <p:cNvSpPr/>
          <p:nvPr/>
        </p:nvSpPr>
        <p:spPr>
          <a:xfrm>
            <a:off x="6254318" y="3239492"/>
            <a:ext cx="2020430" cy="22659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400" dirty="0">
                <a:latin typeface="Times New Roman" panose="02020603050405020304" pitchFamily="18" charset="0"/>
                <a:cs typeface="Times New Roman" panose="02020603050405020304" pitchFamily="18" charset="0"/>
              </a:rPr>
              <a:t> Selección de ovocitos</a:t>
            </a:r>
            <a:endParaRPr lang="es-EC" sz="1400" dirty="0">
              <a:latin typeface="Times New Roman" panose="02020603050405020304" pitchFamily="18" charset="0"/>
              <a:cs typeface="Times New Roman" panose="02020603050405020304" pitchFamily="18" charset="0"/>
            </a:endParaRPr>
          </a:p>
        </p:txBody>
      </p:sp>
      <p:sp>
        <p:nvSpPr>
          <p:cNvPr id="30" name="Rectángulo 29">
            <a:extLst>
              <a:ext uri="{FF2B5EF4-FFF2-40B4-BE49-F238E27FC236}">
                <a16:creationId xmlns:a16="http://schemas.microsoft.com/office/drawing/2014/main" id="{382BB803-EC1F-45CD-93F8-CE560569A683}"/>
              </a:ext>
            </a:extLst>
          </p:cNvPr>
          <p:cNvSpPr/>
          <p:nvPr/>
        </p:nvSpPr>
        <p:spPr>
          <a:xfrm>
            <a:off x="9399202" y="3466993"/>
            <a:ext cx="2078018" cy="34626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400" dirty="0">
                <a:latin typeface="Times New Roman" panose="02020603050405020304" pitchFamily="18" charset="0"/>
                <a:cs typeface="Times New Roman" panose="02020603050405020304" pitchFamily="18" charset="0"/>
              </a:rPr>
              <a:t> Clasificación de ovocitos </a:t>
            </a:r>
            <a:endParaRPr lang="es-EC" sz="1400" dirty="0">
              <a:latin typeface="Times New Roman" panose="02020603050405020304" pitchFamily="18" charset="0"/>
              <a:cs typeface="Times New Roman" panose="02020603050405020304" pitchFamily="18" charset="0"/>
            </a:endParaRPr>
          </a:p>
        </p:txBody>
      </p:sp>
      <p:cxnSp>
        <p:nvCxnSpPr>
          <p:cNvPr id="33" name="Conector recto de flecha 32">
            <a:extLst>
              <a:ext uri="{FF2B5EF4-FFF2-40B4-BE49-F238E27FC236}">
                <a16:creationId xmlns:a16="http://schemas.microsoft.com/office/drawing/2014/main" id="{8E353DF9-7DC8-4525-88E4-321270B3D3C2}"/>
              </a:ext>
            </a:extLst>
          </p:cNvPr>
          <p:cNvCxnSpPr/>
          <p:nvPr/>
        </p:nvCxnSpPr>
        <p:spPr>
          <a:xfrm flipH="1" flipV="1">
            <a:off x="8080513" y="4661588"/>
            <a:ext cx="1540565" cy="198647"/>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34" name="Conector recto de flecha 33">
            <a:extLst>
              <a:ext uri="{FF2B5EF4-FFF2-40B4-BE49-F238E27FC236}">
                <a16:creationId xmlns:a16="http://schemas.microsoft.com/office/drawing/2014/main" id="{3D77031A-6A5D-4D81-9923-B2C3ADBBC5B2}"/>
              </a:ext>
            </a:extLst>
          </p:cNvPr>
          <p:cNvCxnSpPr>
            <a:cxnSpLocks/>
          </p:cNvCxnSpPr>
          <p:nvPr/>
        </p:nvCxnSpPr>
        <p:spPr>
          <a:xfrm flipH="1">
            <a:off x="7909621" y="5520229"/>
            <a:ext cx="2144087" cy="80237"/>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36" name="Conector recto de flecha 35">
            <a:extLst>
              <a:ext uri="{FF2B5EF4-FFF2-40B4-BE49-F238E27FC236}">
                <a16:creationId xmlns:a16="http://schemas.microsoft.com/office/drawing/2014/main" id="{BC409613-34C2-457F-9371-5E8FC77BCD46}"/>
              </a:ext>
            </a:extLst>
          </p:cNvPr>
          <p:cNvCxnSpPr>
            <a:cxnSpLocks/>
          </p:cNvCxnSpPr>
          <p:nvPr/>
        </p:nvCxnSpPr>
        <p:spPr>
          <a:xfrm flipH="1" flipV="1">
            <a:off x="8288743" y="6521014"/>
            <a:ext cx="2155748" cy="18331"/>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38" name="Rectángulo 37">
            <a:extLst>
              <a:ext uri="{FF2B5EF4-FFF2-40B4-BE49-F238E27FC236}">
                <a16:creationId xmlns:a16="http://schemas.microsoft.com/office/drawing/2014/main" id="{DE7D6567-D2B3-459C-90E6-11B24BCF920D}"/>
              </a:ext>
            </a:extLst>
          </p:cNvPr>
          <p:cNvSpPr/>
          <p:nvPr/>
        </p:nvSpPr>
        <p:spPr>
          <a:xfrm>
            <a:off x="7384774" y="6354679"/>
            <a:ext cx="875428" cy="29749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050" dirty="0">
                <a:latin typeface="Times New Roman" panose="02020603050405020304" pitchFamily="18" charset="0"/>
                <a:cs typeface="Times New Roman" panose="02020603050405020304" pitchFamily="18" charset="0"/>
              </a:rPr>
              <a:t> A (Buenos)</a:t>
            </a:r>
            <a:endParaRPr lang="es-EC" sz="1050" dirty="0">
              <a:latin typeface="Times New Roman" panose="02020603050405020304" pitchFamily="18" charset="0"/>
              <a:cs typeface="Times New Roman" panose="02020603050405020304" pitchFamily="18" charset="0"/>
            </a:endParaRPr>
          </a:p>
        </p:txBody>
      </p:sp>
      <p:sp>
        <p:nvSpPr>
          <p:cNvPr id="39" name="Rectángulo 38">
            <a:extLst>
              <a:ext uri="{FF2B5EF4-FFF2-40B4-BE49-F238E27FC236}">
                <a16:creationId xmlns:a16="http://schemas.microsoft.com/office/drawing/2014/main" id="{3500430A-F2F0-4E68-84C7-F72F022D945C}"/>
              </a:ext>
            </a:extLst>
          </p:cNvPr>
          <p:cNvSpPr/>
          <p:nvPr/>
        </p:nvSpPr>
        <p:spPr>
          <a:xfrm>
            <a:off x="6941126" y="4534315"/>
            <a:ext cx="1094876" cy="22659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050" dirty="0">
                <a:latin typeface="Times New Roman" panose="02020603050405020304" pitchFamily="18" charset="0"/>
                <a:cs typeface="Times New Roman" panose="02020603050405020304" pitchFamily="18" charset="0"/>
              </a:rPr>
              <a:t> B (Intermedios)</a:t>
            </a:r>
            <a:endParaRPr lang="es-EC" sz="1050" dirty="0">
              <a:latin typeface="Times New Roman" panose="02020603050405020304" pitchFamily="18" charset="0"/>
              <a:cs typeface="Times New Roman" panose="02020603050405020304" pitchFamily="18" charset="0"/>
            </a:endParaRPr>
          </a:p>
        </p:txBody>
      </p:sp>
      <p:sp>
        <p:nvSpPr>
          <p:cNvPr id="40" name="Rectángulo 39">
            <a:extLst>
              <a:ext uri="{FF2B5EF4-FFF2-40B4-BE49-F238E27FC236}">
                <a16:creationId xmlns:a16="http://schemas.microsoft.com/office/drawing/2014/main" id="{424A41C4-1F9F-4F44-A01E-F87EE60C6BFD}"/>
              </a:ext>
            </a:extLst>
          </p:cNvPr>
          <p:cNvSpPr/>
          <p:nvPr/>
        </p:nvSpPr>
        <p:spPr>
          <a:xfrm>
            <a:off x="7098485" y="5460121"/>
            <a:ext cx="780158" cy="29749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050" dirty="0">
                <a:latin typeface="Times New Roman" panose="02020603050405020304" pitchFamily="18" charset="0"/>
                <a:cs typeface="Times New Roman" panose="02020603050405020304" pitchFamily="18" charset="0"/>
              </a:rPr>
              <a:t> C (Malos)</a:t>
            </a:r>
            <a:endParaRPr lang="es-EC" sz="1050" dirty="0">
              <a:latin typeface="Times New Roman" panose="02020603050405020304" pitchFamily="18" charset="0"/>
              <a:cs typeface="Times New Roman" panose="02020603050405020304" pitchFamily="18" charset="0"/>
            </a:endParaRPr>
          </a:p>
        </p:txBody>
      </p:sp>
      <p:sp>
        <p:nvSpPr>
          <p:cNvPr id="41" name="Rectángulo 40">
            <a:extLst>
              <a:ext uri="{FF2B5EF4-FFF2-40B4-BE49-F238E27FC236}">
                <a16:creationId xmlns:a16="http://schemas.microsoft.com/office/drawing/2014/main" id="{008A1368-E229-425D-BFF5-642CDE22733E}"/>
              </a:ext>
            </a:extLst>
          </p:cNvPr>
          <p:cNvSpPr/>
          <p:nvPr/>
        </p:nvSpPr>
        <p:spPr>
          <a:xfrm>
            <a:off x="4292257" y="4225711"/>
            <a:ext cx="2141649" cy="39794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400" dirty="0">
                <a:latin typeface="Times New Roman" panose="02020603050405020304" pitchFamily="18" charset="0"/>
                <a:cs typeface="Times New Roman" panose="02020603050405020304" pitchFamily="18" charset="0"/>
              </a:rPr>
              <a:t>15-20 ovocitos en cada microgota de 100 </a:t>
            </a:r>
            <a:r>
              <a:rPr lang="es-ES" sz="1400" dirty="0" err="1">
                <a:latin typeface="Times New Roman" panose="02020603050405020304" pitchFamily="18" charset="0"/>
                <a:cs typeface="Times New Roman" panose="02020603050405020304" pitchFamily="18" charset="0"/>
              </a:rPr>
              <a:t>ul</a:t>
            </a:r>
            <a:endParaRPr lang="es-EC" sz="1400" dirty="0">
              <a:latin typeface="Times New Roman" panose="02020603050405020304" pitchFamily="18" charset="0"/>
              <a:cs typeface="Times New Roman" panose="02020603050405020304" pitchFamily="18" charset="0"/>
            </a:endParaRPr>
          </a:p>
        </p:txBody>
      </p:sp>
      <p:sp>
        <p:nvSpPr>
          <p:cNvPr id="42" name="Flecha: a la derecha 41">
            <a:extLst>
              <a:ext uri="{FF2B5EF4-FFF2-40B4-BE49-F238E27FC236}">
                <a16:creationId xmlns:a16="http://schemas.microsoft.com/office/drawing/2014/main" id="{309B58FC-4701-4780-9A17-7E03B8F49C5D}"/>
              </a:ext>
            </a:extLst>
          </p:cNvPr>
          <p:cNvSpPr/>
          <p:nvPr/>
        </p:nvSpPr>
        <p:spPr>
          <a:xfrm rot="10800000">
            <a:off x="3806520" y="5165544"/>
            <a:ext cx="582305" cy="914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3" name="Rectángulo 42">
            <a:extLst>
              <a:ext uri="{FF2B5EF4-FFF2-40B4-BE49-F238E27FC236}">
                <a16:creationId xmlns:a16="http://schemas.microsoft.com/office/drawing/2014/main" id="{53CFFA4D-3597-407A-9FE2-CC8D39A399CD}"/>
              </a:ext>
            </a:extLst>
          </p:cNvPr>
          <p:cNvSpPr/>
          <p:nvPr/>
        </p:nvSpPr>
        <p:spPr>
          <a:xfrm>
            <a:off x="541588" y="4249616"/>
            <a:ext cx="2675412" cy="61061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400" dirty="0">
                <a:latin typeface="Times New Roman" panose="02020603050405020304" pitchFamily="18" charset="0"/>
                <a:cs typeface="Times New Roman" panose="02020603050405020304" pitchFamily="18" charset="0"/>
              </a:rPr>
              <a:t>Incubadora </a:t>
            </a:r>
          </a:p>
          <a:p>
            <a:pPr algn="ctr"/>
            <a:r>
              <a:rPr lang="es-EC" sz="1400" dirty="0">
                <a:effectLst/>
                <a:latin typeface="Times New Roman" panose="02020603050405020304" pitchFamily="18" charset="0"/>
                <a:ea typeface="Calibri" panose="020F0502020204030204" pitchFamily="34" charset="0"/>
                <a:cs typeface="Times New Roman" panose="02020603050405020304" pitchFamily="18" charset="0"/>
              </a:rPr>
              <a:t>(37°C; 94% Humedad; 6% CO</a:t>
            </a:r>
            <a:r>
              <a:rPr lang="es-EC" sz="14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es-EC" sz="1400" dirty="0">
                <a:effectLst/>
                <a:latin typeface="Times New Roman" panose="02020603050405020304" pitchFamily="18" charset="0"/>
                <a:ea typeface="Calibri" panose="020F0502020204030204" pitchFamily="34" charset="0"/>
                <a:cs typeface="Times New Roman" panose="02020603050405020304" pitchFamily="18" charset="0"/>
              </a:rPr>
              <a:t>) durante 20 horas</a:t>
            </a:r>
            <a:endParaRPr lang="es-EC" sz="1400" dirty="0">
              <a:latin typeface="Times New Roman" panose="02020603050405020304" pitchFamily="18" charset="0"/>
              <a:cs typeface="Times New Roman" panose="02020603050405020304" pitchFamily="18" charset="0"/>
            </a:endParaRPr>
          </a:p>
        </p:txBody>
      </p:sp>
      <p:pic>
        <p:nvPicPr>
          <p:cNvPr id="7" name="Imagen 6">
            <a:extLst>
              <a:ext uri="{FF2B5EF4-FFF2-40B4-BE49-F238E27FC236}">
                <a16:creationId xmlns:a16="http://schemas.microsoft.com/office/drawing/2014/main" id="{927B47FB-7536-45B2-BDD6-7B02FA3C162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8025" y="4994452"/>
            <a:ext cx="2372467" cy="17793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23500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D27C9A09-F538-478A-92A5-E7B2539D2DEB}"/>
              </a:ext>
            </a:extLst>
          </p:cNvPr>
          <p:cNvSpPr txBox="1"/>
          <p:nvPr/>
        </p:nvSpPr>
        <p:spPr>
          <a:xfrm>
            <a:off x="327546" y="224944"/>
            <a:ext cx="3603009" cy="369332"/>
          </a:xfrm>
          <a:prstGeom prst="rect">
            <a:avLst/>
          </a:prstGeom>
          <a:solidFill>
            <a:srgbClr val="FFFF00"/>
          </a:solidFill>
        </p:spPr>
        <p:txBody>
          <a:bodyPr wrap="square">
            <a:spAutoFit/>
          </a:bodyPr>
          <a:lstStyle/>
          <a:p>
            <a:pPr algn="ctr"/>
            <a:r>
              <a:rPr lang="es-ES" b="1" dirty="0">
                <a:latin typeface="Times New Roman" panose="02020603050405020304" pitchFamily="18" charset="0"/>
                <a:cs typeface="Times New Roman" panose="02020603050405020304" pitchFamily="18" charset="0"/>
              </a:rPr>
              <a:t>FIV</a:t>
            </a:r>
            <a:r>
              <a:rPr lang="es-EC" b="1" dirty="0">
                <a:latin typeface="Times New Roman" panose="02020603050405020304" pitchFamily="18" charset="0"/>
                <a:cs typeface="Times New Roman" panose="02020603050405020304" pitchFamily="18" charset="0"/>
              </a:rPr>
              <a:t> (Fertilización in vitro)</a:t>
            </a:r>
          </a:p>
        </p:txBody>
      </p:sp>
      <p:pic>
        <p:nvPicPr>
          <p:cNvPr id="8" name="Imagen 7">
            <a:extLst>
              <a:ext uri="{FF2B5EF4-FFF2-40B4-BE49-F238E27FC236}">
                <a16:creationId xmlns:a16="http://schemas.microsoft.com/office/drawing/2014/main" id="{27AA2735-7A95-46F5-BB54-0EC87F778F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068" y="1023317"/>
            <a:ext cx="1756605" cy="23421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Imagen 9">
            <a:extLst>
              <a:ext uri="{FF2B5EF4-FFF2-40B4-BE49-F238E27FC236}">
                <a16:creationId xmlns:a16="http://schemas.microsoft.com/office/drawing/2014/main" id="{865B0600-F5BC-44B9-8646-88440B95CA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068" y="4290915"/>
            <a:ext cx="1756605" cy="23421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Imagen 11">
            <a:extLst>
              <a:ext uri="{FF2B5EF4-FFF2-40B4-BE49-F238E27FC236}">
                <a16:creationId xmlns:a16="http://schemas.microsoft.com/office/drawing/2014/main" id="{897BE824-CF92-4F20-ABB8-619E27B851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00599" y="4287229"/>
            <a:ext cx="1926304" cy="25684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Imagen 13">
            <a:extLst>
              <a:ext uri="{FF2B5EF4-FFF2-40B4-BE49-F238E27FC236}">
                <a16:creationId xmlns:a16="http://schemas.microsoft.com/office/drawing/2014/main" id="{F6B8F9B0-687B-4EB7-AFB5-FAD4FBAF6B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67105" y="900228"/>
            <a:ext cx="1812255" cy="24163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6" name="Flecha: a la izquierda y arriba 15">
            <a:extLst>
              <a:ext uri="{FF2B5EF4-FFF2-40B4-BE49-F238E27FC236}">
                <a16:creationId xmlns:a16="http://schemas.microsoft.com/office/drawing/2014/main" id="{E9C35975-B277-4EEA-88AE-6606CB6584CE}"/>
              </a:ext>
            </a:extLst>
          </p:cNvPr>
          <p:cNvSpPr/>
          <p:nvPr/>
        </p:nvSpPr>
        <p:spPr>
          <a:xfrm rot="7897385">
            <a:off x="2364225" y="2992908"/>
            <a:ext cx="1661735" cy="1603181"/>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8" name="Imagen 17">
            <a:extLst>
              <a:ext uri="{FF2B5EF4-FFF2-40B4-BE49-F238E27FC236}">
                <a16:creationId xmlns:a16="http://schemas.microsoft.com/office/drawing/2014/main" id="{03DB637C-B2D3-4B1A-8591-578AB24E90F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89" r="-1" b="15362"/>
          <a:stretch/>
        </p:blipFill>
        <p:spPr>
          <a:xfrm>
            <a:off x="6719587" y="4509809"/>
            <a:ext cx="2251443" cy="21232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9" name="Flecha: a la derecha 18">
            <a:extLst>
              <a:ext uri="{FF2B5EF4-FFF2-40B4-BE49-F238E27FC236}">
                <a16:creationId xmlns:a16="http://schemas.microsoft.com/office/drawing/2014/main" id="{AC4C3BAB-83B6-4579-B5F5-D3A65587BD75}"/>
              </a:ext>
            </a:extLst>
          </p:cNvPr>
          <p:cNvSpPr/>
          <p:nvPr/>
        </p:nvSpPr>
        <p:spPr>
          <a:xfrm>
            <a:off x="6036928" y="5114232"/>
            <a:ext cx="582305" cy="914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21" name="Imagen 20">
            <a:extLst>
              <a:ext uri="{FF2B5EF4-FFF2-40B4-BE49-F238E27FC236}">
                <a16:creationId xmlns:a16="http://schemas.microsoft.com/office/drawing/2014/main" id="{37951D21-AE2C-4504-8224-CE325282AA5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445" t="13930" r="17278" b="37778"/>
          <a:stretch/>
        </p:blipFill>
        <p:spPr>
          <a:xfrm rot="10800000">
            <a:off x="6415552" y="1162522"/>
            <a:ext cx="2045389" cy="19289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2" name="Flecha: a la derecha 21">
            <a:extLst>
              <a:ext uri="{FF2B5EF4-FFF2-40B4-BE49-F238E27FC236}">
                <a16:creationId xmlns:a16="http://schemas.microsoft.com/office/drawing/2014/main" id="{6A617236-3C2F-4EFA-913D-D4464C1F5BB1}"/>
              </a:ext>
            </a:extLst>
          </p:cNvPr>
          <p:cNvSpPr/>
          <p:nvPr/>
        </p:nvSpPr>
        <p:spPr>
          <a:xfrm>
            <a:off x="5701864" y="1530581"/>
            <a:ext cx="582305" cy="914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24" name="Imagen 23">
            <a:extLst>
              <a:ext uri="{FF2B5EF4-FFF2-40B4-BE49-F238E27FC236}">
                <a16:creationId xmlns:a16="http://schemas.microsoft.com/office/drawing/2014/main" id="{79F339EC-3E69-43A4-B111-28A0903476A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2162" t="29388" r="17681" b="17794"/>
          <a:stretch/>
        </p:blipFill>
        <p:spPr>
          <a:xfrm rot="5400000">
            <a:off x="10010719" y="4040295"/>
            <a:ext cx="1676847" cy="16541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6" name="Imagen 25">
            <a:extLst>
              <a:ext uri="{FF2B5EF4-FFF2-40B4-BE49-F238E27FC236}">
                <a16:creationId xmlns:a16="http://schemas.microsoft.com/office/drawing/2014/main" id="{C39D154B-449F-4846-86FB-73171EA503C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863" t="19628" r="9665" b="15942"/>
          <a:stretch/>
        </p:blipFill>
        <p:spPr>
          <a:xfrm>
            <a:off x="9716759" y="1178471"/>
            <a:ext cx="2116173" cy="203183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7" name="Flecha: a la derecha 26">
            <a:extLst>
              <a:ext uri="{FF2B5EF4-FFF2-40B4-BE49-F238E27FC236}">
                <a16:creationId xmlns:a16="http://schemas.microsoft.com/office/drawing/2014/main" id="{901B51B3-9F48-4F21-A672-A1B1B7748691}"/>
              </a:ext>
            </a:extLst>
          </p:cNvPr>
          <p:cNvSpPr/>
          <p:nvPr/>
        </p:nvSpPr>
        <p:spPr>
          <a:xfrm rot="20799527">
            <a:off x="9122609" y="4973781"/>
            <a:ext cx="582305" cy="6890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29" name="Conector recto de flecha 28">
            <a:extLst>
              <a:ext uri="{FF2B5EF4-FFF2-40B4-BE49-F238E27FC236}">
                <a16:creationId xmlns:a16="http://schemas.microsoft.com/office/drawing/2014/main" id="{C543A09A-52D9-4DD5-AEDD-F903C52EAE9C}"/>
              </a:ext>
            </a:extLst>
          </p:cNvPr>
          <p:cNvCxnSpPr>
            <a:cxnSpLocks/>
          </p:cNvCxnSpPr>
          <p:nvPr/>
        </p:nvCxnSpPr>
        <p:spPr>
          <a:xfrm flipV="1">
            <a:off x="10601950" y="2640961"/>
            <a:ext cx="274711" cy="2137324"/>
          </a:xfrm>
          <a:prstGeom prst="straightConnector1">
            <a:avLst/>
          </a:prstGeom>
          <a:ln>
            <a:solidFill>
              <a:srgbClr val="FF0000"/>
            </a:solidFill>
            <a:tailEnd type="triangle"/>
          </a:ln>
        </p:spPr>
        <p:style>
          <a:lnRef idx="3">
            <a:schemeClr val="accent4"/>
          </a:lnRef>
          <a:fillRef idx="0">
            <a:schemeClr val="accent4"/>
          </a:fillRef>
          <a:effectRef idx="2">
            <a:schemeClr val="accent4"/>
          </a:effectRef>
          <a:fontRef idx="minor">
            <a:schemeClr val="tx1"/>
          </a:fontRef>
        </p:style>
      </p:cxnSp>
      <p:sp>
        <p:nvSpPr>
          <p:cNvPr id="32" name="Rectángulo 31">
            <a:extLst>
              <a:ext uri="{FF2B5EF4-FFF2-40B4-BE49-F238E27FC236}">
                <a16:creationId xmlns:a16="http://schemas.microsoft.com/office/drawing/2014/main" id="{914AF790-79D3-4A8F-B92E-84AE23136F4A}"/>
              </a:ext>
            </a:extLst>
          </p:cNvPr>
          <p:cNvSpPr/>
          <p:nvPr/>
        </p:nvSpPr>
        <p:spPr>
          <a:xfrm>
            <a:off x="78543" y="3429000"/>
            <a:ext cx="2473592" cy="77229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400" dirty="0">
                <a:latin typeface="Times New Roman" panose="02020603050405020304" pitchFamily="18" charset="0"/>
                <a:cs typeface="Times New Roman" panose="02020603050405020304" pitchFamily="18" charset="0"/>
              </a:rPr>
              <a:t>Descongelamiento de pajuelas</a:t>
            </a:r>
          </a:p>
          <a:p>
            <a:pPr algn="ctr"/>
            <a:r>
              <a:rPr lang="es-ES" sz="1400" dirty="0">
                <a:latin typeface="Times New Roman" panose="02020603050405020304" pitchFamily="18" charset="0"/>
                <a:cs typeface="Times New Roman" panose="02020603050405020304" pitchFamily="18" charset="0"/>
              </a:rPr>
              <a:t>Baño maría 37°C/30 s</a:t>
            </a:r>
            <a:endParaRPr lang="es-EC" sz="1400" dirty="0">
              <a:latin typeface="Times New Roman" panose="02020603050405020304" pitchFamily="18" charset="0"/>
              <a:cs typeface="Times New Roman" panose="02020603050405020304" pitchFamily="18" charset="0"/>
            </a:endParaRPr>
          </a:p>
        </p:txBody>
      </p:sp>
      <p:sp>
        <p:nvSpPr>
          <p:cNvPr id="35" name="Rectángulo 34">
            <a:extLst>
              <a:ext uri="{FF2B5EF4-FFF2-40B4-BE49-F238E27FC236}">
                <a16:creationId xmlns:a16="http://schemas.microsoft.com/office/drawing/2014/main" id="{39AF42A8-0769-444B-A381-29723253B51A}"/>
              </a:ext>
            </a:extLst>
          </p:cNvPr>
          <p:cNvSpPr/>
          <p:nvPr/>
        </p:nvSpPr>
        <p:spPr>
          <a:xfrm>
            <a:off x="5205054" y="295421"/>
            <a:ext cx="2473592" cy="77229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400" dirty="0">
                <a:latin typeface="Times New Roman" panose="02020603050405020304" pitchFamily="18" charset="0"/>
                <a:cs typeface="Times New Roman" panose="02020603050405020304" pitchFamily="18" charset="0"/>
              </a:rPr>
              <a:t>Descongelamiento de pajuelas</a:t>
            </a:r>
          </a:p>
          <a:p>
            <a:pPr algn="ctr"/>
            <a:r>
              <a:rPr lang="es-ES" sz="1400" dirty="0">
                <a:latin typeface="Times New Roman" panose="02020603050405020304" pitchFamily="18" charset="0"/>
                <a:cs typeface="Times New Roman" panose="02020603050405020304" pitchFamily="18" charset="0"/>
              </a:rPr>
              <a:t>Baño maría 37°C/30 s</a:t>
            </a:r>
            <a:endParaRPr lang="es-EC"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617465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46269330-F1A7-4C9E-9FA9-EF316840DB0B}"/>
              </a:ext>
            </a:extLst>
          </p:cNvPr>
          <p:cNvSpPr txBox="1"/>
          <p:nvPr/>
        </p:nvSpPr>
        <p:spPr>
          <a:xfrm>
            <a:off x="102258" y="178013"/>
            <a:ext cx="3603009" cy="369332"/>
          </a:xfrm>
          <a:prstGeom prst="rect">
            <a:avLst/>
          </a:prstGeom>
          <a:solidFill>
            <a:srgbClr val="FFFF00"/>
          </a:solidFill>
        </p:spPr>
        <p:txBody>
          <a:bodyPr wrap="square">
            <a:spAutoFit/>
          </a:bodyPr>
          <a:lstStyle/>
          <a:p>
            <a:pPr algn="ctr"/>
            <a:r>
              <a:rPr lang="es-ES" b="1" dirty="0">
                <a:latin typeface="Times New Roman" panose="02020603050405020304" pitchFamily="18" charset="0"/>
                <a:cs typeface="Times New Roman" panose="02020603050405020304" pitchFamily="18" charset="0"/>
              </a:rPr>
              <a:t>CIV</a:t>
            </a:r>
            <a:r>
              <a:rPr lang="es-EC" b="1" dirty="0">
                <a:latin typeface="Times New Roman" panose="02020603050405020304" pitchFamily="18" charset="0"/>
                <a:cs typeface="Times New Roman" panose="02020603050405020304" pitchFamily="18" charset="0"/>
              </a:rPr>
              <a:t> (Cultivo in vitro)</a:t>
            </a:r>
          </a:p>
        </p:txBody>
      </p:sp>
      <p:pic>
        <p:nvPicPr>
          <p:cNvPr id="5" name="Imagen 4">
            <a:extLst>
              <a:ext uri="{FF2B5EF4-FFF2-40B4-BE49-F238E27FC236}">
                <a16:creationId xmlns:a16="http://schemas.microsoft.com/office/drawing/2014/main" id="{4FEBE015-64BC-4A3D-BC8E-60E04B4D8F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91636" y="4131808"/>
            <a:ext cx="2338575" cy="24466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Imagen 6">
            <a:extLst>
              <a:ext uri="{FF2B5EF4-FFF2-40B4-BE49-F238E27FC236}">
                <a16:creationId xmlns:a16="http://schemas.microsoft.com/office/drawing/2014/main" id="{FC947AA6-507D-4E68-B193-40B0946FBE3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826" b="22622"/>
          <a:stretch/>
        </p:blipFill>
        <p:spPr>
          <a:xfrm>
            <a:off x="3534718" y="604170"/>
            <a:ext cx="2639064" cy="21220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ángulo 7">
            <a:extLst>
              <a:ext uri="{FF2B5EF4-FFF2-40B4-BE49-F238E27FC236}">
                <a16:creationId xmlns:a16="http://schemas.microsoft.com/office/drawing/2014/main" id="{589376F1-5B85-4FA2-A980-BE0A384726B1}"/>
              </a:ext>
            </a:extLst>
          </p:cNvPr>
          <p:cNvSpPr/>
          <p:nvPr/>
        </p:nvSpPr>
        <p:spPr>
          <a:xfrm>
            <a:off x="2379109" y="2726193"/>
            <a:ext cx="2311219" cy="46202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400" dirty="0">
                <a:latin typeface="Times New Roman" panose="02020603050405020304" pitchFamily="18" charset="0"/>
                <a:cs typeface="Times New Roman" panose="02020603050405020304" pitchFamily="18" charset="0"/>
              </a:rPr>
              <a:t>Lavado con 3 ml </a:t>
            </a:r>
            <a:r>
              <a:rPr lang="es-ES" sz="1400" dirty="0" err="1">
                <a:latin typeface="Times New Roman" panose="02020603050405020304" pitchFamily="18" charset="0"/>
                <a:cs typeface="Times New Roman" panose="02020603050405020304" pitchFamily="18" charset="0"/>
              </a:rPr>
              <a:t>TAlP</a:t>
            </a:r>
            <a:r>
              <a:rPr lang="es-ES" sz="1400" dirty="0">
                <a:latin typeface="Times New Roman" panose="02020603050405020304" pitchFamily="18" charset="0"/>
                <a:cs typeface="Times New Roman" panose="02020603050405020304" pitchFamily="18" charset="0"/>
              </a:rPr>
              <a:t>-H</a:t>
            </a:r>
          </a:p>
        </p:txBody>
      </p:sp>
      <p:sp>
        <p:nvSpPr>
          <p:cNvPr id="9" name="Flecha: a la derecha 8">
            <a:extLst>
              <a:ext uri="{FF2B5EF4-FFF2-40B4-BE49-F238E27FC236}">
                <a16:creationId xmlns:a16="http://schemas.microsoft.com/office/drawing/2014/main" id="{25638447-7B40-46AB-83A5-A34FA4F77531}"/>
              </a:ext>
            </a:extLst>
          </p:cNvPr>
          <p:cNvSpPr/>
          <p:nvPr/>
        </p:nvSpPr>
        <p:spPr>
          <a:xfrm>
            <a:off x="2781866" y="1320309"/>
            <a:ext cx="582305" cy="914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1" name="Imagen 10">
            <a:extLst>
              <a:ext uri="{FF2B5EF4-FFF2-40B4-BE49-F238E27FC236}">
                <a16:creationId xmlns:a16="http://schemas.microsoft.com/office/drawing/2014/main" id="{1571702A-FA48-433C-B84E-00D4DEE9024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587" t="11092" r="19610" b="2960"/>
          <a:stretch/>
        </p:blipFill>
        <p:spPr>
          <a:xfrm rot="5400000">
            <a:off x="393135" y="750357"/>
            <a:ext cx="2287628" cy="23112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Flecha: a la derecha 11">
            <a:extLst>
              <a:ext uri="{FF2B5EF4-FFF2-40B4-BE49-F238E27FC236}">
                <a16:creationId xmlns:a16="http://schemas.microsoft.com/office/drawing/2014/main" id="{F10EA572-A0F8-4A62-A2AB-9376E85551CF}"/>
              </a:ext>
            </a:extLst>
          </p:cNvPr>
          <p:cNvSpPr/>
          <p:nvPr/>
        </p:nvSpPr>
        <p:spPr>
          <a:xfrm>
            <a:off x="6440833" y="1207981"/>
            <a:ext cx="582305" cy="914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4" name="Imagen 13">
            <a:extLst>
              <a:ext uri="{FF2B5EF4-FFF2-40B4-BE49-F238E27FC236}">
                <a16:creationId xmlns:a16="http://schemas.microsoft.com/office/drawing/2014/main" id="{8E22DC48-EF64-425E-91E6-013FA7592B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7304843" y="125322"/>
            <a:ext cx="1874079" cy="19033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Imagen 15">
            <a:extLst>
              <a:ext uri="{FF2B5EF4-FFF2-40B4-BE49-F238E27FC236}">
                <a16:creationId xmlns:a16="http://schemas.microsoft.com/office/drawing/2014/main" id="{CEC91BF6-264B-4AFB-9C82-E248FF05F15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524" t="26812" r="12030" b="13025"/>
          <a:stretch/>
        </p:blipFill>
        <p:spPr>
          <a:xfrm rot="5400000">
            <a:off x="9156344" y="928653"/>
            <a:ext cx="1968802" cy="16357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7" name="Flecha: a la derecha 16">
            <a:extLst>
              <a:ext uri="{FF2B5EF4-FFF2-40B4-BE49-F238E27FC236}">
                <a16:creationId xmlns:a16="http://schemas.microsoft.com/office/drawing/2014/main" id="{8AF0EB69-6D12-4D27-9E3F-EC85DA81F06E}"/>
              </a:ext>
            </a:extLst>
          </p:cNvPr>
          <p:cNvSpPr/>
          <p:nvPr/>
        </p:nvSpPr>
        <p:spPr>
          <a:xfrm rot="5400000">
            <a:off x="9701765" y="2744844"/>
            <a:ext cx="877959" cy="10942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9" name="Imagen 18">
            <a:extLst>
              <a:ext uri="{FF2B5EF4-FFF2-40B4-BE49-F238E27FC236}">
                <a16:creationId xmlns:a16="http://schemas.microsoft.com/office/drawing/2014/main" id="{FD42D1E9-7ADF-4633-9F4A-620600B31CE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75338" y="3853009"/>
            <a:ext cx="1999816" cy="26664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1" name="Imagen 20">
            <a:extLst>
              <a:ext uri="{FF2B5EF4-FFF2-40B4-BE49-F238E27FC236}">
                <a16:creationId xmlns:a16="http://schemas.microsoft.com/office/drawing/2014/main" id="{D0CCA260-784F-4E1B-900A-BBED33124F8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59135" y="3853008"/>
            <a:ext cx="1999816" cy="26664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2" name="Flecha: a la derecha 21">
            <a:extLst>
              <a:ext uri="{FF2B5EF4-FFF2-40B4-BE49-F238E27FC236}">
                <a16:creationId xmlns:a16="http://schemas.microsoft.com/office/drawing/2014/main" id="{1985BCD2-AAC2-40DB-B15D-6BC72AF42DED}"/>
              </a:ext>
            </a:extLst>
          </p:cNvPr>
          <p:cNvSpPr/>
          <p:nvPr/>
        </p:nvSpPr>
        <p:spPr>
          <a:xfrm rot="10800000">
            <a:off x="7170810" y="4857210"/>
            <a:ext cx="730131" cy="6580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24" name="Imagen 23">
            <a:extLst>
              <a:ext uri="{FF2B5EF4-FFF2-40B4-BE49-F238E27FC236}">
                <a16:creationId xmlns:a16="http://schemas.microsoft.com/office/drawing/2014/main" id="{9803633E-5F3F-41CA-B2B6-2474D20B34C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flipV="1">
            <a:off x="-131874" y="4467333"/>
            <a:ext cx="2370875" cy="16998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5" name="Flecha: a la derecha 24">
            <a:extLst>
              <a:ext uri="{FF2B5EF4-FFF2-40B4-BE49-F238E27FC236}">
                <a16:creationId xmlns:a16="http://schemas.microsoft.com/office/drawing/2014/main" id="{223443CB-2324-44B8-92C0-B37840CB3825}"/>
              </a:ext>
            </a:extLst>
          </p:cNvPr>
          <p:cNvSpPr/>
          <p:nvPr/>
        </p:nvSpPr>
        <p:spPr>
          <a:xfrm rot="10800000">
            <a:off x="3883386" y="4981230"/>
            <a:ext cx="730131" cy="6580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6" name="Rectángulo 25">
            <a:extLst>
              <a:ext uri="{FF2B5EF4-FFF2-40B4-BE49-F238E27FC236}">
                <a16:creationId xmlns:a16="http://schemas.microsoft.com/office/drawing/2014/main" id="{F2BF159A-5D54-42DE-94CA-EA3E375A6023}"/>
              </a:ext>
            </a:extLst>
          </p:cNvPr>
          <p:cNvSpPr/>
          <p:nvPr/>
        </p:nvSpPr>
        <p:spPr>
          <a:xfrm>
            <a:off x="6800397" y="2195454"/>
            <a:ext cx="3012494" cy="54859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sz="1400" dirty="0">
              <a:latin typeface="Times New Roman" panose="02020603050405020304" pitchFamily="18" charset="0"/>
              <a:cs typeface="Times New Roman" panose="02020603050405020304" pitchFamily="18" charset="0"/>
            </a:endParaRPr>
          </a:p>
          <a:p>
            <a:pPr algn="ctr"/>
            <a:r>
              <a:rPr lang="es-ES" sz="1400" dirty="0">
                <a:latin typeface="Times New Roman" panose="02020603050405020304" pitchFamily="18" charset="0"/>
                <a:cs typeface="Times New Roman" panose="02020603050405020304" pitchFamily="18" charset="0"/>
              </a:rPr>
              <a:t>Microgotas SOF 80ul gaseadas /20mim</a:t>
            </a:r>
          </a:p>
          <a:p>
            <a:pPr algn="ctr"/>
            <a:r>
              <a:rPr lang="es-ES" sz="1400" dirty="0">
                <a:latin typeface="Times New Roman" panose="02020603050405020304" pitchFamily="18" charset="0"/>
                <a:cs typeface="Times New Roman" panose="02020603050405020304" pitchFamily="18" charset="0"/>
              </a:rPr>
              <a:t>20-25 posibles cigotos</a:t>
            </a:r>
          </a:p>
          <a:p>
            <a:pPr algn="ctr"/>
            <a:endParaRPr lang="es-ES" sz="1400" dirty="0">
              <a:latin typeface="Times New Roman" panose="02020603050405020304" pitchFamily="18" charset="0"/>
              <a:cs typeface="Times New Roman" panose="02020603050405020304" pitchFamily="18" charset="0"/>
            </a:endParaRPr>
          </a:p>
        </p:txBody>
      </p:sp>
      <p:pic>
        <p:nvPicPr>
          <p:cNvPr id="28" name="Imagen 27">
            <a:extLst>
              <a:ext uri="{FF2B5EF4-FFF2-40B4-BE49-F238E27FC236}">
                <a16:creationId xmlns:a16="http://schemas.microsoft.com/office/drawing/2014/main" id="{4844A22B-D142-4944-9644-2A3DB144E83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17982" y="4120876"/>
            <a:ext cx="1687285" cy="23818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9" name="Rectángulo 28">
            <a:extLst>
              <a:ext uri="{FF2B5EF4-FFF2-40B4-BE49-F238E27FC236}">
                <a16:creationId xmlns:a16="http://schemas.microsoft.com/office/drawing/2014/main" id="{8508388A-7399-4633-9F04-C1D061D9FD0F}"/>
              </a:ext>
            </a:extLst>
          </p:cNvPr>
          <p:cNvSpPr/>
          <p:nvPr/>
        </p:nvSpPr>
        <p:spPr>
          <a:xfrm>
            <a:off x="7900941" y="3735406"/>
            <a:ext cx="1999816" cy="39640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sz="1400" dirty="0">
              <a:latin typeface="Times New Roman" panose="02020603050405020304" pitchFamily="18" charset="0"/>
              <a:cs typeface="Times New Roman" panose="02020603050405020304" pitchFamily="18" charset="0"/>
            </a:endParaRPr>
          </a:p>
          <a:p>
            <a:pPr algn="ctr"/>
            <a:r>
              <a:rPr lang="es-ES" sz="1400" dirty="0">
                <a:latin typeface="Times New Roman" panose="02020603050405020304" pitchFamily="18" charset="0"/>
                <a:cs typeface="Times New Roman" panose="02020603050405020304" pitchFamily="18" charset="0"/>
              </a:rPr>
              <a:t>Bombona con CO2</a:t>
            </a:r>
          </a:p>
          <a:p>
            <a:pPr algn="ctr"/>
            <a:endParaRPr lang="es-ES" sz="1400" dirty="0">
              <a:latin typeface="Times New Roman" panose="02020603050405020304" pitchFamily="18" charset="0"/>
              <a:cs typeface="Times New Roman" panose="02020603050405020304" pitchFamily="18" charset="0"/>
            </a:endParaRPr>
          </a:p>
        </p:txBody>
      </p:sp>
      <p:sp>
        <p:nvSpPr>
          <p:cNvPr id="30" name="Rectángulo 29">
            <a:extLst>
              <a:ext uri="{FF2B5EF4-FFF2-40B4-BE49-F238E27FC236}">
                <a16:creationId xmlns:a16="http://schemas.microsoft.com/office/drawing/2014/main" id="{758503C4-4ED6-49EF-919D-00B68023648A}"/>
              </a:ext>
            </a:extLst>
          </p:cNvPr>
          <p:cNvSpPr/>
          <p:nvPr/>
        </p:nvSpPr>
        <p:spPr>
          <a:xfrm>
            <a:off x="959879" y="3764987"/>
            <a:ext cx="2029965" cy="46202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sz="1400" dirty="0">
              <a:latin typeface="Times New Roman" panose="02020603050405020304" pitchFamily="18" charset="0"/>
              <a:cs typeface="Times New Roman" panose="02020603050405020304" pitchFamily="18" charset="0"/>
            </a:endParaRPr>
          </a:p>
          <a:p>
            <a:pPr algn="ctr"/>
            <a:r>
              <a:rPr lang="es-ES" sz="1400" dirty="0">
                <a:latin typeface="Times New Roman" panose="02020603050405020304" pitchFamily="18" charset="0"/>
                <a:cs typeface="Times New Roman" panose="02020603050405020304" pitchFamily="18" charset="0"/>
              </a:rPr>
              <a:t>Identificación de cigotos</a:t>
            </a:r>
          </a:p>
          <a:p>
            <a:pPr algn="ctr"/>
            <a:endParaRPr lang="es-ES" sz="1400" dirty="0">
              <a:latin typeface="Times New Roman" panose="02020603050405020304" pitchFamily="18" charset="0"/>
              <a:cs typeface="Times New Roman" panose="02020603050405020304" pitchFamily="18" charset="0"/>
            </a:endParaRPr>
          </a:p>
        </p:txBody>
      </p:sp>
      <p:sp>
        <p:nvSpPr>
          <p:cNvPr id="31" name="Rectángulo 30">
            <a:extLst>
              <a:ext uri="{FF2B5EF4-FFF2-40B4-BE49-F238E27FC236}">
                <a16:creationId xmlns:a16="http://schemas.microsoft.com/office/drawing/2014/main" id="{AFCA4F36-EBE9-4AC6-BC2F-B383E351BF87}"/>
              </a:ext>
            </a:extLst>
          </p:cNvPr>
          <p:cNvSpPr/>
          <p:nvPr/>
        </p:nvSpPr>
        <p:spPr>
          <a:xfrm>
            <a:off x="4465398" y="3657877"/>
            <a:ext cx="2675412" cy="61061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400" dirty="0">
                <a:latin typeface="Times New Roman" panose="02020603050405020304" pitchFamily="18" charset="0"/>
                <a:cs typeface="Times New Roman" panose="02020603050405020304" pitchFamily="18" charset="0"/>
              </a:rPr>
              <a:t>Incubadora </a:t>
            </a:r>
          </a:p>
          <a:p>
            <a:pPr algn="ctr"/>
            <a:r>
              <a:rPr lang="es-EC" sz="1400" dirty="0">
                <a:effectLst/>
                <a:latin typeface="Times New Roman" panose="02020603050405020304" pitchFamily="18" charset="0"/>
                <a:ea typeface="Calibri" panose="020F0502020204030204" pitchFamily="34" charset="0"/>
                <a:cs typeface="Times New Roman" panose="02020603050405020304" pitchFamily="18" charset="0"/>
              </a:rPr>
              <a:t>(37°C; 94% Humedad; 6% CO</a:t>
            </a:r>
            <a:r>
              <a:rPr lang="es-EC" sz="14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es-EC" sz="1400" dirty="0">
                <a:effectLst/>
                <a:latin typeface="Times New Roman" panose="02020603050405020304" pitchFamily="18" charset="0"/>
                <a:ea typeface="Calibri" panose="020F0502020204030204" pitchFamily="34" charset="0"/>
                <a:cs typeface="Times New Roman" panose="02020603050405020304" pitchFamily="18" charset="0"/>
              </a:rPr>
              <a:t>) durante 7 </a:t>
            </a:r>
            <a:r>
              <a:rPr lang="es-EC" sz="1400" dirty="0" err="1">
                <a:effectLst/>
                <a:latin typeface="Times New Roman" panose="02020603050405020304" pitchFamily="18" charset="0"/>
                <a:ea typeface="Calibri" panose="020F0502020204030204" pitchFamily="34" charset="0"/>
                <a:cs typeface="Times New Roman" panose="02020603050405020304" pitchFamily="18" charset="0"/>
              </a:rPr>
              <a:t>dias</a:t>
            </a:r>
            <a:endParaRPr lang="es-EC"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55361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D7E984EC-2F1A-4461-834B-9B78CC93C978}"/>
              </a:ext>
            </a:extLst>
          </p:cNvPr>
          <p:cNvPicPr>
            <a:picLocks noChangeAspect="1"/>
          </p:cNvPicPr>
          <p:nvPr/>
        </p:nvPicPr>
        <p:blipFill>
          <a:blip r:embed="rId2"/>
          <a:stretch>
            <a:fillRect/>
          </a:stretch>
        </p:blipFill>
        <p:spPr>
          <a:xfrm>
            <a:off x="9356613" y="1265554"/>
            <a:ext cx="2331805" cy="13565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7" name="Grupo 6">
            <a:extLst>
              <a:ext uri="{FF2B5EF4-FFF2-40B4-BE49-F238E27FC236}">
                <a16:creationId xmlns:a16="http://schemas.microsoft.com/office/drawing/2014/main" id="{0F97D13E-E7DF-4017-B4F4-AE18DBC52019}"/>
              </a:ext>
            </a:extLst>
          </p:cNvPr>
          <p:cNvGrpSpPr/>
          <p:nvPr/>
        </p:nvGrpSpPr>
        <p:grpSpPr>
          <a:xfrm>
            <a:off x="2137669" y="1265554"/>
            <a:ext cx="6765233" cy="1489205"/>
            <a:chOff x="3278778" y="467465"/>
            <a:chExt cx="5480908" cy="894184"/>
          </a:xfrm>
        </p:grpSpPr>
        <p:sp>
          <p:nvSpPr>
            <p:cNvPr id="8" name="Rectángulo: esquinas superiores redondeadas 7">
              <a:extLst>
                <a:ext uri="{FF2B5EF4-FFF2-40B4-BE49-F238E27FC236}">
                  <a16:creationId xmlns:a16="http://schemas.microsoft.com/office/drawing/2014/main" id="{279AAD9A-DB84-4263-B25D-2348A9786644}"/>
                </a:ext>
              </a:extLst>
            </p:cNvPr>
            <p:cNvSpPr/>
            <p:nvPr/>
          </p:nvSpPr>
          <p:spPr>
            <a:xfrm rot="5400000">
              <a:off x="5572140" y="-1825897"/>
              <a:ext cx="894184" cy="5480908"/>
            </a:xfrm>
            <a:prstGeom prst="round2SameRect">
              <a:avLst/>
            </a:prstGeom>
          </p:spPr>
          <p:style>
            <a:lnRef idx="1">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9" name="Rectángulo: esquinas superiores redondeadas 4">
              <a:extLst>
                <a:ext uri="{FF2B5EF4-FFF2-40B4-BE49-F238E27FC236}">
                  <a16:creationId xmlns:a16="http://schemas.microsoft.com/office/drawing/2014/main" id="{5D65FECF-9FE7-4C38-A778-8C6E18B87F3D}"/>
                </a:ext>
              </a:extLst>
            </p:cNvPr>
            <p:cNvSpPr txBox="1"/>
            <p:nvPr/>
          </p:nvSpPr>
          <p:spPr>
            <a:xfrm>
              <a:off x="3278778" y="511115"/>
              <a:ext cx="5437258" cy="80688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8232" tIns="6985" rIns="6985" bIns="6985" numCol="1" spcCol="1270" anchor="ctr" anchorCtr="0">
              <a:noAutofit/>
            </a:bodyPr>
            <a:lstStyle/>
            <a:p>
              <a:pPr marL="57150" lvl="1" indent="-57150" algn="just" defTabSz="466725">
                <a:lnSpc>
                  <a:spcPct val="90000"/>
                </a:lnSpc>
                <a:spcBef>
                  <a:spcPct val="0"/>
                </a:spcBef>
                <a:spcAft>
                  <a:spcPct val="15000"/>
                </a:spcAft>
                <a:buChar char="•"/>
              </a:pPr>
              <a:endParaRPr lang="es-EC" sz="1050" kern="1200" dirty="0">
                <a:latin typeface="Times New Roman" panose="02020603050405020304" pitchFamily="18" charset="0"/>
                <a:cs typeface="Times New Roman" panose="02020603050405020304" pitchFamily="18" charset="0"/>
              </a:endParaRPr>
            </a:p>
            <a:p>
              <a:pPr marL="0" lvl="1" algn="just" defTabSz="466725">
                <a:lnSpc>
                  <a:spcPct val="90000"/>
                </a:lnSpc>
                <a:spcBef>
                  <a:spcPct val="0"/>
                </a:spcBef>
                <a:spcAft>
                  <a:spcPct val="15000"/>
                </a:spcAft>
              </a:pPr>
              <a:r>
                <a:rPr lang="es-EC" sz="2000" kern="1200" dirty="0">
                  <a:latin typeface="Times New Roman" panose="02020603050405020304" pitchFamily="18" charset="0"/>
                  <a:cs typeface="Times New Roman" panose="02020603050405020304" pitchFamily="18" charset="0"/>
                </a:rPr>
                <a:t>La clasificación se realiza según la tabla de escala:</a:t>
              </a:r>
            </a:p>
            <a:p>
              <a:pPr marL="0" lvl="1" algn="just" defTabSz="466725">
                <a:lnSpc>
                  <a:spcPct val="90000"/>
                </a:lnSpc>
                <a:spcBef>
                  <a:spcPct val="0"/>
                </a:spcBef>
                <a:spcAft>
                  <a:spcPct val="15000"/>
                </a:spcAft>
              </a:pPr>
              <a:r>
                <a:rPr lang="es-EC" sz="2000" kern="1200" dirty="0">
                  <a:latin typeface="Times New Roman" panose="02020603050405020304" pitchFamily="18" charset="0"/>
                  <a:cs typeface="Times New Roman" panose="02020603050405020304" pitchFamily="18" charset="0"/>
                </a:rPr>
                <a:t>A-buenos, B-Intermedios, C-Malos.(</a:t>
              </a:r>
              <a:r>
                <a:rPr lang="es-EC" sz="2000" kern="1200" dirty="0" err="1">
                  <a:latin typeface="Times New Roman" panose="02020603050405020304" pitchFamily="18" charset="0"/>
                  <a:cs typeface="Times New Roman" panose="02020603050405020304" pitchFamily="18" charset="0"/>
                </a:rPr>
                <a:t>Janke</a:t>
              </a:r>
              <a:r>
                <a:rPr lang="es-EC" sz="2000" kern="1200" dirty="0">
                  <a:latin typeface="Times New Roman" panose="02020603050405020304" pitchFamily="18" charset="0"/>
                  <a:cs typeface="Times New Roman" panose="02020603050405020304" pitchFamily="18" charset="0"/>
                </a:rPr>
                <a:t>, West, &amp; </a:t>
              </a:r>
              <a:r>
                <a:rPr lang="es-EC" sz="2000" kern="1200" dirty="0" err="1">
                  <a:latin typeface="Times New Roman" panose="02020603050405020304" pitchFamily="18" charset="0"/>
                  <a:cs typeface="Times New Roman" panose="02020603050405020304" pitchFamily="18" charset="0"/>
                </a:rPr>
                <a:t>Youngs</a:t>
              </a:r>
              <a:r>
                <a:rPr lang="es-EC" sz="2000" kern="1200" dirty="0">
                  <a:latin typeface="Times New Roman" panose="02020603050405020304" pitchFamily="18" charset="0"/>
                  <a:cs typeface="Times New Roman" panose="02020603050405020304" pitchFamily="18" charset="0"/>
                </a:rPr>
                <a:t>, 2015)</a:t>
              </a:r>
            </a:p>
          </p:txBody>
        </p:sp>
      </p:grpSp>
      <p:grpSp>
        <p:nvGrpSpPr>
          <p:cNvPr id="10" name="Grupo 9">
            <a:extLst>
              <a:ext uri="{FF2B5EF4-FFF2-40B4-BE49-F238E27FC236}">
                <a16:creationId xmlns:a16="http://schemas.microsoft.com/office/drawing/2014/main" id="{9318DFE9-2312-4F1B-AD38-67B7230CE0B4}"/>
              </a:ext>
            </a:extLst>
          </p:cNvPr>
          <p:cNvGrpSpPr/>
          <p:nvPr/>
        </p:nvGrpSpPr>
        <p:grpSpPr>
          <a:xfrm>
            <a:off x="0" y="1007771"/>
            <a:ext cx="2094020" cy="2421229"/>
            <a:chOff x="187876" y="6215"/>
            <a:chExt cx="1577421" cy="2257290"/>
          </a:xfrm>
        </p:grpSpPr>
        <p:sp>
          <p:nvSpPr>
            <p:cNvPr id="11" name="Flecha: cheurón 10">
              <a:extLst>
                <a:ext uri="{FF2B5EF4-FFF2-40B4-BE49-F238E27FC236}">
                  <a16:creationId xmlns:a16="http://schemas.microsoft.com/office/drawing/2014/main" id="{6D55B5D2-0844-420C-984A-A03B299A60FB}"/>
                </a:ext>
              </a:extLst>
            </p:cNvPr>
            <p:cNvSpPr/>
            <p:nvPr/>
          </p:nvSpPr>
          <p:spPr>
            <a:xfrm rot="5400000">
              <a:off x="-135618" y="362590"/>
              <a:ext cx="2257290" cy="1544540"/>
            </a:xfrm>
            <a:prstGeom prst="chevron">
              <a:avLst/>
            </a:prstGeom>
          </p:spPr>
          <p:style>
            <a:lnRef idx="1">
              <a:schemeClr val="accent5">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sp>
        <p:sp>
          <p:nvSpPr>
            <p:cNvPr id="12" name="Flecha: cheurón 4">
              <a:extLst>
                <a:ext uri="{FF2B5EF4-FFF2-40B4-BE49-F238E27FC236}">
                  <a16:creationId xmlns:a16="http://schemas.microsoft.com/office/drawing/2014/main" id="{DD844649-1C40-45A9-847E-AC45396E7256}"/>
                </a:ext>
              </a:extLst>
            </p:cNvPr>
            <p:cNvSpPr txBox="1"/>
            <p:nvPr/>
          </p:nvSpPr>
          <p:spPr>
            <a:xfrm>
              <a:off x="187876" y="913530"/>
              <a:ext cx="1544540" cy="712750"/>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C" sz="2000" kern="1200" dirty="0">
                  <a:latin typeface="Times New Roman" panose="02020603050405020304" pitchFamily="18" charset="0"/>
                  <a:cs typeface="Times New Roman" panose="02020603050405020304" pitchFamily="18" charset="0"/>
                </a:rPr>
                <a:t>Clasificación de ovocitos </a:t>
              </a:r>
            </a:p>
          </p:txBody>
        </p:sp>
      </p:grpSp>
      <p:grpSp>
        <p:nvGrpSpPr>
          <p:cNvPr id="13" name="Grupo 12">
            <a:extLst>
              <a:ext uri="{FF2B5EF4-FFF2-40B4-BE49-F238E27FC236}">
                <a16:creationId xmlns:a16="http://schemas.microsoft.com/office/drawing/2014/main" id="{26135CB5-F1A1-480E-B48B-E2DEF4BC73E2}"/>
              </a:ext>
            </a:extLst>
          </p:cNvPr>
          <p:cNvGrpSpPr/>
          <p:nvPr/>
        </p:nvGrpSpPr>
        <p:grpSpPr>
          <a:xfrm>
            <a:off x="43649" y="2402417"/>
            <a:ext cx="2050371" cy="2736671"/>
            <a:chOff x="-385441" y="4913"/>
            <a:chExt cx="2991600" cy="4235563"/>
          </a:xfrm>
        </p:grpSpPr>
        <p:sp>
          <p:nvSpPr>
            <p:cNvPr id="14" name="Flecha: cheurón 13">
              <a:extLst>
                <a:ext uri="{FF2B5EF4-FFF2-40B4-BE49-F238E27FC236}">
                  <a16:creationId xmlns:a16="http://schemas.microsoft.com/office/drawing/2014/main" id="{3B8EB1C1-1AA2-47C3-BAFB-A01F781EE105}"/>
                </a:ext>
              </a:extLst>
            </p:cNvPr>
            <p:cNvSpPr/>
            <p:nvPr/>
          </p:nvSpPr>
          <p:spPr>
            <a:xfrm rot="5400000">
              <a:off x="-1007423" y="626895"/>
              <a:ext cx="4235563" cy="2991600"/>
            </a:xfrm>
            <a:prstGeom prst="chevron">
              <a:avLst/>
            </a:prstGeom>
          </p:spPr>
          <p:style>
            <a:lnRef idx="1">
              <a:schemeClr val="accent5">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sp>
        <p:sp>
          <p:nvSpPr>
            <p:cNvPr id="15" name="Flecha: cheurón 4">
              <a:extLst>
                <a:ext uri="{FF2B5EF4-FFF2-40B4-BE49-F238E27FC236}">
                  <a16:creationId xmlns:a16="http://schemas.microsoft.com/office/drawing/2014/main" id="{7E3245CB-AD49-434B-B37B-0720E8CE5135}"/>
                </a:ext>
              </a:extLst>
            </p:cNvPr>
            <p:cNvSpPr txBox="1"/>
            <p:nvPr/>
          </p:nvSpPr>
          <p:spPr>
            <a:xfrm>
              <a:off x="-385441" y="1934968"/>
              <a:ext cx="2991600" cy="1243963"/>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C" sz="2000" kern="1200" dirty="0">
                  <a:latin typeface="Times New Roman" panose="02020603050405020304" pitchFamily="18" charset="0"/>
                  <a:cs typeface="Times New Roman" panose="02020603050405020304" pitchFamily="18" charset="0"/>
                </a:rPr>
                <a:t>Fecundación de ovocitos</a:t>
              </a:r>
            </a:p>
          </p:txBody>
        </p:sp>
      </p:grpSp>
      <p:grpSp>
        <p:nvGrpSpPr>
          <p:cNvPr id="16" name="Grupo 15">
            <a:extLst>
              <a:ext uri="{FF2B5EF4-FFF2-40B4-BE49-F238E27FC236}">
                <a16:creationId xmlns:a16="http://schemas.microsoft.com/office/drawing/2014/main" id="{5B03CD25-F456-4721-B382-EAA1D23311F8}"/>
              </a:ext>
            </a:extLst>
          </p:cNvPr>
          <p:cNvGrpSpPr/>
          <p:nvPr/>
        </p:nvGrpSpPr>
        <p:grpSpPr>
          <a:xfrm>
            <a:off x="0" y="3858368"/>
            <a:ext cx="2076873" cy="2286275"/>
            <a:chOff x="-14409" y="2927942"/>
            <a:chExt cx="2258394" cy="3205693"/>
          </a:xfrm>
        </p:grpSpPr>
        <p:sp>
          <p:nvSpPr>
            <p:cNvPr id="17" name="Flecha: cheurón 16">
              <a:extLst>
                <a:ext uri="{FF2B5EF4-FFF2-40B4-BE49-F238E27FC236}">
                  <a16:creationId xmlns:a16="http://schemas.microsoft.com/office/drawing/2014/main" id="{000D610C-B6E3-46BC-B5D4-E3C00B4E4910}"/>
                </a:ext>
              </a:extLst>
            </p:cNvPr>
            <p:cNvSpPr/>
            <p:nvPr/>
          </p:nvSpPr>
          <p:spPr>
            <a:xfrm rot="5400000">
              <a:off x="-480854" y="3408796"/>
              <a:ext cx="3205693" cy="2243985"/>
            </a:xfrm>
            <a:prstGeom prst="chevron">
              <a:avLst/>
            </a:prstGeom>
          </p:spPr>
          <p:style>
            <a:lnRef idx="1">
              <a:schemeClr val="accent5">
                <a:hueOff val="375767"/>
                <a:satOff val="36001"/>
                <a:lumOff val="8823"/>
                <a:alphaOff val="0"/>
              </a:schemeClr>
            </a:lnRef>
            <a:fillRef idx="2">
              <a:schemeClr val="accent5">
                <a:hueOff val="375767"/>
                <a:satOff val="36001"/>
                <a:lumOff val="8823"/>
                <a:alphaOff val="0"/>
              </a:schemeClr>
            </a:fillRef>
            <a:effectRef idx="1">
              <a:schemeClr val="accent5">
                <a:hueOff val="375767"/>
                <a:satOff val="36001"/>
                <a:lumOff val="8823"/>
                <a:alphaOff val="0"/>
              </a:schemeClr>
            </a:effectRef>
            <a:fontRef idx="minor">
              <a:schemeClr val="dk1"/>
            </a:fontRef>
          </p:style>
        </p:sp>
        <p:sp>
          <p:nvSpPr>
            <p:cNvPr id="18" name="Flecha: cheurón 4">
              <a:extLst>
                <a:ext uri="{FF2B5EF4-FFF2-40B4-BE49-F238E27FC236}">
                  <a16:creationId xmlns:a16="http://schemas.microsoft.com/office/drawing/2014/main" id="{F7D88153-FB2B-448F-81B3-3FED1777AE56}"/>
                </a:ext>
              </a:extLst>
            </p:cNvPr>
            <p:cNvSpPr txBox="1"/>
            <p:nvPr/>
          </p:nvSpPr>
          <p:spPr>
            <a:xfrm>
              <a:off x="-14409" y="4190159"/>
              <a:ext cx="2243985" cy="961709"/>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C" sz="2000" kern="1200" dirty="0">
                  <a:latin typeface="Times New Roman" panose="02020603050405020304" pitchFamily="18" charset="0"/>
                  <a:cs typeface="Times New Roman" panose="02020603050405020304" pitchFamily="18" charset="0"/>
                </a:rPr>
                <a:t>Clivaje de ovocitos</a:t>
              </a:r>
            </a:p>
          </p:txBody>
        </p:sp>
      </p:grpSp>
      <p:grpSp>
        <p:nvGrpSpPr>
          <p:cNvPr id="21" name="Grupo 20">
            <a:extLst>
              <a:ext uri="{FF2B5EF4-FFF2-40B4-BE49-F238E27FC236}">
                <a16:creationId xmlns:a16="http://schemas.microsoft.com/office/drawing/2014/main" id="{2C856FD4-D4C2-48B5-A99C-ACC119D8DE57}"/>
              </a:ext>
            </a:extLst>
          </p:cNvPr>
          <p:cNvGrpSpPr/>
          <p:nvPr/>
        </p:nvGrpSpPr>
        <p:grpSpPr>
          <a:xfrm>
            <a:off x="2107269" y="4210988"/>
            <a:ext cx="6765233" cy="1581034"/>
            <a:chOff x="2722372" y="173029"/>
            <a:chExt cx="5480908" cy="949322"/>
          </a:xfrm>
        </p:grpSpPr>
        <p:sp>
          <p:nvSpPr>
            <p:cNvPr id="22" name="Rectángulo: esquinas superiores redondeadas 21">
              <a:extLst>
                <a:ext uri="{FF2B5EF4-FFF2-40B4-BE49-F238E27FC236}">
                  <a16:creationId xmlns:a16="http://schemas.microsoft.com/office/drawing/2014/main" id="{0099636E-C08C-4A31-9199-5BEE0C716495}"/>
                </a:ext>
              </a:extLst>
            </p:cNvPr>
            <p:cNvSpPr/>
            <p:nvPr/>
          </p:nvSpPr>
          <p:spPr>
            <a:xfrm rot="5400000">
              <a:off x="5015734" y="-2065195"/>
              <a:ext cx="894184" cy="5480908"/>
            </a:xfrm>
            <a:prstGeom prst="round2SameRect">
              <a:avLst/>
            </a:prstGeom>
          </p:spPr>
          <p:style>
            <a:lnRef idx="1">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3" name="Rectángulo: esquinas superiores redondeadas 4">
              <a:extLst>
                <a:ext uri="{FF2B5EF4-FFF2-40B4-BE49-F238E27FC236}">
                  <a16:creationId xmlns:a16="http://schemas.microsoft.com/office/drawing/2014/main" id="{7586B571-7A53-4A31-8555-5FBA5A387E4C}"/>
                </a:ext>
              </a:extLst>
            </p:cNvPr>
            <p:cNvSpPr txBox="1"/>
            <p:nvPr/>
          </p:nvSpPr>
          <p:spPr>
            <a:xfrm>
              <a:off x="2731883" y="173029"/>
              <a:ext cx="5437258" cy="80688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8232" tIns="6985" rIns="6985" bIns="6985" numCol="1" spcCol="1270" anchor="ctr" anchorCtr="0">
              <a:noAutofit/>
            </a:bodyPr>
            <a:lstStyle/>
            <a:p>
              <a:pPr marL="57150" lvl="1" indent="-57150" algn="just" defTabSz="466725">
                <a:lnSpc>
                  <a:spcPct val="90000"/>
                </a:lnSpc>
                <a:spcBef>
                  <a:spcPct val="0"/>
                </a:spcBef>
                <a:spcAft>
                  <a:spcPct val="15000"/>
                </a:spcAft>
                <a:buChar char="•"/>
              </a:pPr>
              <a:endParaRPr lang="es-EC" sz="1050" kern="1200" dirty="0">
                <a:latin typeface="Times New Roman" panose="02020603050405020304" pitchFamily="18" charset="0"/>
                <a:cs typeface="Times New Roman" panose="02020603050405020304" pitchFamily="18" charset="0"/>
              </a:endParaRPr>
            </a:p>
            <a:p>
              <a:pPr marL="0" lvl="1" algn="just" defTabSz="466725">
                <a:lnSpc>
                  <a:spcPct val="90000"/>
                </a:lnSpc>
                <a:spcBef>
                  <a:spcPct val="0"/>
                </a:spcBef>
                <a:spcAft>
                  <a:spcPct val="15000"/>
                </a:spcAft>
              </a:pPr>
              <a:r>
                <a:rPr lang="es-ES" sz="2000" b="0" i="0" u="none" strike="noStrike" baseline="0" dirty="0">
                  <a:solidFill>
                    <a:srgbClr val="000000"/>
                  </a:solidFill>
                  <a:latin typeface="Times New Roman" panose="02020603050405020304" pitchFamily="18" charset="0"/>
                  <a:cs typeface="Times New Roman" panose="02020603050405020304" pitchFamily="18" charset="0"/>
                </a:rPr>
                <a:t>Se determino el estado y la calidad de los ovocitos, marcada por el IETS, obtenida de la investigación de (</a:t>
              </a:r>
              <a:r>
                <a:rPr lang="es-ES" sz="2000" b="0" i="0" u="none" strike="noStrike" baseline="0" dirty="0" err="1">
                  <a:solidFill>
                    <a:srgbClr val="000000"/>
                  </a:solidFill>
                  <a:latin typeface="Times New Roman" panose="02020603050405020304" pitchFamily="18" charset="0"/>
                  <a:cs typeface="Times New Roman" panose="02020603050405020304" pitchFamily="18" charset="0"/>
                </a:rPr>
                <a:t>Janke</a:t>
              </a:r>
              <a:r>
                <a:rPr lang="es-ES" sz="2000" b="0" i="0" u="none" strike="noStrike" baseline="0" dirty="0">
                  <a:solidFill>
                    <a:srgbClr val="000000"/>
                  </a:solidFill>
                  <a:latin typeface="Times New Roman" panose="02020603050405020304" pitchFamily="18" charset="0"/>
                  <a:cs typeface="Times New Roman" panose="02020603050405020304" pitchFamily="18" charset="0"/>
                </a:rPr>
                <a:t>, West, &amp; </a:t>
              </a:r>
              <a:r>
                <a:rPr lang="es-ES" sz="2000" b="0" i="0" u="none" strike="noStrike" baseline="0" dirty="0" err="1">
                  <a:solidFill>
                    <a:srgbClr val="000000"/>
                  </a:solidFill>
                  <a:latin typeface="Times New Roman" panose="02020603050405020304" pitchFamily="18" charset="0"/>
                  <a:cs typeface="Times New Roman" panose="02020603050405020304" pitchFamily="18" charset="0"/>
                </a:rPr>
                <a:t>Youngs</a:t>
              </a:r>
              <a:r>
                <a:rPr lang="es-ES" sz="2000" b="0" i="0" u="none" strike="noStrike" baseline="0" dirty="0">
                  <a:solidFill>
                    <a:srgbClr val="000000"/>
                  </a:solidFill>
                  <a:latin typeface="Times New Roman" panose="02020603050405020304" pitchFamily="18" charset="0"/>
                  <a:cs typeface="Times New Roman" panose="02020603050405020304" pitchFamily="18" charset="0"/>
                </a:rPr>
                <a:t>, 2015). </a:t>
              </a:r>
              <a:endParaRPr lang="es-EC" sz="2400" kern="1200" dirty="0">
                <a:latin typeface="Times New Roman" panose="02020603050405020304" pitchFamily="18" charset="0"/>
                <a:cs typeface="Times New Roman" panose="02020603050405020304" pitchFamily="18" charset="0"/>
              </a:endParaRPr>
            </a:p>
          </p:txBody>
        </p:sp>
      </p:grpSp>
      <p:sp>
        <p:nvSpPr>
          <p:cNvPr id="25" name="Rectángulo: esquinas superiores redondeadas 24">
            <a:extLst>
              <a:ext uri="{FF2B5EF4-FFF2-40B4-BE49-F238E27FC236}">
                <a16:creationId xmlns:a16="http://schemas.microsoft.com/office/drawing/2014/main" id="{9D3B68F9-8B42-4699-8B58-64071896E28B}"/>
              </a:ext>
            </a:extLst>
          </p:cNvPr>
          <p:cNvSpPr/>
          <p:nvPr/>
        </p:nvSpPr>
        <p:spPr>
          <a:xfrm rot="5400000">
            <a:off x="4775682" y="133904"/>
            <a:ext cx="1489205" cy="6765233"/>
          </a:xfrm>
          <a:prstGeom prst="round2SameRect">
            <a:avLst/>
          </a:prstGeom>
        </p:spPr>
        <p:style>
          <a:lnRef idx="1">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7" name="CuadroTexto 26">
            <a:extLst>
              <a:ext uri="{FF2B5EF4-FFF2-40B4-BE49-F238E27FC236}">
                <a16:creationId xmlns:a16="http://schemas.microsoft.com/office/drawing/2014/main" id="{457D36DC-9F84-4283-8F9B-1302FD14A847}"/>
              </a:ext>
            </a:extLst>
          </p:cNvPr>
          <p:cNvSpPr txBox="1"/>
          <p:nvPr/>
        </p:nvSpPr>
        <p:spPr>
          <a:xfrm>
            <a:off x="2137667" y="2906099"/>
            <a:ext cx="6765234" cy="1323439"/>
          </a:xfrm>
          <a:prstGeom prst="rect">
            <a:avLst/>
          </a:prstGeom>
          <a:noFill/>
        </p:spPr>
        <p:txBody>
          <a:bodyPr wrap="square">
            <a:spAutoFit/>
          </a:bodyPr>
          <a:lstStyle/>
          <a:p>
            <a:pPr lvl="0" algn="just"/>
            <a:r>
              <a:rPr lang="es-ES" sz="2000" dirty="0">
                <a:latin typeface="Times New Roman" panose="02020603050405020304" pitchFamily="18" charset="0"/>
                <a:cs typeface="Times New Roman" panose="02020603050405020304" pitchFamily="18" charset="0"/>
              </a:rPr>
              <a:t>El CIV con una duración de 7 días (Post-inseminacion), al cuarto día se realizó el recambio del medio SOF y se examinaron las gotas y se separaron los embriones de los ovocitos o cigotos no divididos</a:t>
            </a:r>
            <a:endParaRPr lang="es-EC" sz="2000" dirty="0">
              <a:latin typeface="Times New Roman" panose="02020603050405020304" pitchFamily="18" charset="0"/>
              <a:cs typeface="Times New Roman" panose="02020603050405020304" pitchFamily="18" charset="0"/>
            </a:endParaRPr>
          </a:p>
        </p:txBody>
      </p:sp>
      <p:sp>
        <p:nvSpPr>
          <p:cNvPr id="28" name="Title 1">
            <a:extLst>
              <a:ext uri="{FF2B5EF4-FFF2-40B4-BE49-F238E27FC236}">
                <a16:creationId xmlns:a16="http://schemas.microsoft.com/office/drawing/2014/main" id="{C3045CA0-E917-4BAB-9CE5-E0AE4355CB18}"/>
              </a:ext>
            </a:extLst>
          </p:cNvPr>
          <p:cNvSpPr>
            <a:spLocks noGrp="1"/>
          </p:cNvSpPr>
          <p:nvPr>
            <p:ph type="title"/>
          </p:nvPr>
        </p:nvSpPr>
        <p:spPr>
          <a:xfrm>
            <a:off x="4578545" y="121646"/>
            <a:ext cx="3147545" cy="596023"/>
          </a:xfrm>
        </p:spPr>
        <p:txBody>
          <a:bodyPr>
            <a:normAutofit fontScale="90000"/>
          </a:bodyPr>
          <a:lstStyle/>
          <a:p>
            <a:r>
              <a:rPr lang="es-EC" dirty="0"/>
              <a:t>Variables  </a:t>
            </a:r>
            <a:r>
              <a:rPr lang="en-US" dirty="0"/>
              <a:t> </a:t>
            </a:r>
            <a:br>
              <a:rPr lang="en-US" dirty="0"/>
            </a:br>
            <a:br>
              <a:rPr lang="en-US" dirty="0"/>
            </a:br>
            <a:endParaRPr lang="en-US" dirty="0"/>
          </a:p>
        </p:txBody>
      </p:sp>
      <p:pic>
        <p:nvPicPr>
          <p:cNvPr id="30" name="Imagen 29">
            <a:extLst>
              <a:ext uri="{FF2B5EF4-FFF2-40B4-BE49-F238E27FC236}">
                <a16:creationId xmlns:a16="http://schemas.microsoft.com/office/drawing/2014/main" id="{256738E7-3F11-4D0E-A539-33A0D3811176}"/>
              </a:ext>
            </a:extLst>
          </p:cNvPr>
          <p:cNvPicPr>
            <a:picLocks noChangeAspect="1"/>
          </p:cNvPicPr>
          <p:nvPr/>
        </p:nvPicPr>
        <p:blipFill rotWithShape="1">
          <a:blip r:embed="rId3"/>
          <a:srcRect l="37554" t="31048" r="42500" b="34214"/>
          <a:stretch/>
        </p:blipFill>
        <p:spPr>
          <a:xfrm>
            <a:off x="9101555" y="2791202"/>
            <a:ext cx="2841920" cy="2782697"/>
          </a:xfrm>
          <a:prstGeom prst="rect">
            <a:avLst/>
          </a:prstGeom>
        </p:spPr>
      </p:pic>
      <p:pic>
        <p:nvPicPr>
          <p:cNvPr id="32" name="Imagen 31">
            <a:extLst>
              <a:ext uri="{FF2B5EF4-FFF2-40B4-BE49-F238E27FC236}">
                <a16:creationId xmlns:a16="http://schemas.microsoft.com/office/drawing/2014/main" id="{72247A3E-06F0-405C-A650-A464839AD276}"/>
              </a:ext>
            </a:extLst>
          </p:cNvPr>
          <p:cNvPicPr>
            <a:picLocks noChangeAspect="1"/>
          </p:cNvPicPr>
          <p:nvPr/>
        </p:nvPicPr>
        <p:blipFill rotWithShape="1">
          <a:blip r:embed="rId4"/>
          <a:srcRect l="39130" t="62748" r="40544" b="22890"/>
          <a:stretch/>
        </p:blipFill>
        <p:spPr>
          <a:xfrm>
            <a:off x="9101555" y="5592446"/>
            <a:ext cx="2896880" cy="1150799"/>
          </a:xfrm>
          <a:prstGeom prst="rect">
            <a:avLst/>
          </a:prstGeom>
        </p:spPr>
      </p:pic>
    </p:spTree>
    <p:extLst>
      <p:ext uri="{BB962C8B-B14F-4D97-AF65-F5344CB8AC3E}">
        <p14:creationId xmlns:p14="http://schemas.microsoft.com/office/powerpoint/2010/main" val="38340660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RESULTADOS Y DISCUSIONES</a:t>
            </a:r>
          </a:p>
        </p:txBody>
      </p:sp>
      <p:pic>
        <p:nvPicPr>
          <p:cNvPr id="4" name="Imagen 3" descr="Tabla&#10;&#10;Descripción generada automáticamente">
            <a:extLst>
              <a:ext uri="{FF2B5EF4-FFF2-40B4-BE49-F238E27FC236}">
                <a16:creationId xmlns:a16="http://schemas.microsoft.com/office/drawing/2014/main" id="{3281A492-49ED-4BF5-AE6D-92604DB903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2173" y="2233528"/>
            <a:ext cx="6297163" cy="3872755"/>
          </a:xfrm>
          <a:prstGeom prst="rect">
            <a:avLst/>
          </a:prstGeom>
        </p:spPr>
      </p:pic>
      <p:graphicFrame>
        <p:nvGraphicFramePr>
          <p:cNvPr id="5" name="4 Tabla">
            <a:extLst>
              <a:ext uri="{FF2B5EF4-FFF2-40B4-BE49-F238E27FC236}">
                <a16:creationId xmlns:a16="http://schemas.microsoft.com/office/drawing/2014/main" id="{07548DA3-3DB8-42A9-92B1-E7FE9470986C}"/>
              </a:ext>
            </a:extLst>
          </p:cNvPr>
          <p:cNvGraphicFramePr>
            <a:graphicFrameLocks noGrp="1"/>
          </p:cNvGraphicFramePr>
          <p:nvPr>
            <p:extLst>
              <p:ext uri="{D42A27DB-BD31-4B8C-83A1-F6EECF244321}">
                <p14:modId xmlns:p14="http://schemas.microsoft.com/office/powerpoint/2010/main" val="2490725088"/>
              </p:ext>
            </p:extLst>
          </p:nvPr>
        </p:nvGraphicFramePr>
        <p:xfrm>
          <a:off x="6862049" y="1588767"/>
          <a:ext cx="4833937" cy="571500"/>
        </p:xfrm>
        <a:graphic>
          <a:graphicData uri="http://schemas.openxmlformats.org/drawingml/2006/table">
            <a:tbl>
              <a:tblPr>
                <a:tableStyleId>{8EC20E35-A176-4012-BC5E-935CFFF8708E}</a:tableStyleId>
              </a:tblPr>
              <a:tblGrid>
                <a:gridCol w="1316037">
                  <a:extLst>
                    <a:ext uri="{9D8B030D-6E8A-4147-A177-3AD203B41FA5}">
                      <a16:colId xmlns:a16="http://schemas.microsoft.com/office/drawing/2014/main" val="20000"/>
                    </a:ext>
                  </a:extLst>
                </a:gridCol>
                <a:gridCol w="12319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762000">
                  <a:extLst>
                    <a:ext uri="{9D8B030D-6E8A-4147-A177-3AD203B41FA5}">
                      <a16:colId xmlns:a16="http://schemas.microsoft.com/office/drawing/2014/main" val="20003"/>
                    </a:ext>
                  </a:extLst>
                </a:gridCol>
                <a:gridCol w="762000">
                  <a:extLst>
                    <a:ext uri="{9D8B030D-6E8A-4147-A177-3AD203B41FA5}">
                      <a16:colId xmlns:a16="http://schemas.microsoft.com/office/drawing/2014/main" val="20004"/>
                    </a:ext>
                  </a:extLst>
                </a:gridCol>
              </a:tblGrid>
              <a:tr h="190500">
                <a:tc>
                  <a:txBody>
                    <a:bodyPr/>
                    <a:lstStyle/>
                    <a:p>
                      <a:pPr algn="ctr" fontAlgn="b"/>
                      <a:r>
                        <a:rPr lang="es-EC" sz="1050" u="none" strike="noStrike" dirty="0">
                          <a:effectLst/>
                        </a:rPr>
                        <a:t> </a:t>
                      </a:r>
                      <a:endParaRPr lang="es-EC" sz="105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s-EC" sz="1050" u="none" strike="noStrike" dirty="0">
                          <a:effectLst/>
                        </a:rPr>
                        <a:t>Aspiración Folicular</a:t>
                      </a:r>
                      <a:endParaRPr lang="es-EC" sz="105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s-EC" sz="1050" u="none" strike="noStrike">
                          <a:effectLst/>
                        </a:rPr>
                        <a:t>%</a:t>
                      </a:r>
                      <a:endParaRPr lang="es-EC" sz="105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s-EC" sz="1050" u="none" strike="noStrike">
                          <a:effectLst/>
                        </a:rPr>
                        <a:t>OPU</a:t>
                      </a:r>
                      <a:endParaRPr lang="es-EC" sz="105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s-EC" sz="1050" u="none" strike="noStrike">
                          <a:effectLst/>
                        </a:rPr>
                        <a:t>%</a:t>
                      </a:r>
                      <a:endParaRPr lang="es-EC" sz="105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0000"/>
                  </a:ext>
                </a:extLst>
              </a:tr>
              <a:tr h="190500">
                <a:tc>
                  <a:txBody>
                    <a:bodyPr/>
                    <a:lstStyle/>
                    <a:p>
                      <a:pPr algn="ctr" fontAlgn="b"/>
                      <a:r>
                        <a:rPr lang="es-EC" sz="1050" u="none" strike="noStrike">
                          <a:effectLst/>
                        </a:rPr>
                        <a:t>Ovocitos recuperados </a:t>
                      </a:r>
                      <a:endParaRPr lang="es-EC" sz="105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s-EC" sz="1050" u="none" strike="noStrike" dirty="0">
                          <a:effectLst/>
                        </a:rPr>
                        <a:t>708</a:t>
                      </a:r>
                      <a:endParaRPr lang="es-EC" sz="105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s-EC" sz="1050" u="none" strike="noStrike" dirty="0">
                          <a:effectLst/>
                        </a:rPr>
                        <a:t> </a:t>
                      </a:r>
                      <a:endParaRPr lang="es-EC" sz="105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s-EC" sz="1050" u="none" strike="noStrike" dirty="0">
                          <a:effectLst/>
                        </a:rPr>
                        <a:t>190</a:t>
                      </a:r>
                      <a:endParaRPr lang="es-EC" sz="105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s-EC" sz="1050" u="none" strike="noStrike">
                          <a:effectLst/>
                        </a:rPr>
                        <a:t> </a:t>
                      </a:r>
                      <a:endParaRPr lang="es-EC" sz="105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0001"/>
                  </a:ext>
                </a:extLst>
              </a:tr>
              <a:tr h="190500">
                <a:tc>
                  <a:txBody>
                    <a:bodyPr/>
                    <a:lstStyle/>
                    <a:p>
                      <a:pPr algn="ctr" fontAlgn="b"/>
                      <a:r>
                        <a:rPr lang="es-EC" sz="1050" u="none" strike="noStrike">
                          <a:effectLst/>
                        </a:rPr>
                        <a:t>Clasificacion </a:t>
                      </a:r>
                      <a:endParaRPr lang="es-EC" sz="105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s-EC" sz="1050" u="none" strike="noStrike">
                          <a:effectLst/>
                        </a:rPr>
                        <a:t>507</a:t>
                      </a:r>
                      <a:endParaRPr lang="es-EC" sz="105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s-EC" sz="1050" u="none" strike="noStrike">
                          <a:effectLst/>
                        </a:rPr>
                        <a:t>71,6</a:t>
                      </a:r>
                      <a:endParaRPr lang="es-EC" sz="105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s-EC" sz="1050" u="none" strike="noStrike" dirty="0">
                          <a:effectLst/>
                        </a:rPr>
                        <a:t>110</a:t>
                      </a:r>
                      <a:endParaRPr lang="es-EC" sz="105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s-EC" sz="1050" u="none" strike="noStrike" dirty="0">
                          <a:effectLst/>
                        </a:rPr>
                        <a:t>57,9</a:t>
                      </a:r>
                      <a:endParaRPr lang="es-EC" sz="105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0002"/>
                  </a:ext>
                </a:extLst>
              </a:tr>
            </a:tbl>
          </a:graphicData>
        </a:graphic>
      </p:graphicFrame>
      <p:sp>
        <p:nvSpPr>
          <p:cNvPr id="6" name="2 Rectángulo">
            <a:extLst>
              <a:ext uri="{FF2B5EF4-FFF2-40B4-BE49-F238E27FC236}">
                <a16:creationId xmlns:a16="http://schemas.microsoft.com/office/drawing/2014/main" id="{5BD05BD7-5C63-406F-9EF4-E1F07B110217}"/>
              </a:ext>
            </a:extLst>
          </p:cNvPr>
          <p:cNvSpPr/>
          <p:nvPr/>
        </p:nvSpPr>
        <p:spPr>
          <a:xfrm>
            <a:off x="1251678" y="1575656"/>
            <a:ext cx="4467890" cy="369332"/>
          </a:xfrm>
          <a:prstGeom prst="rect">
            <a:avLst/>
          </a:prstGeom>
        </p:spPr>
        <p:txBody>
          <a:bodyPr wrap="none">
            <a:spAutoFit/>
          </a:bodyPr>
          <a:lstStyle/>
          <a:p>
            <a:r>
              <a:rPr lang="es-ES" b="1" i="1" dirty="0">
                <a:latin typeface="Arial" panose="020B0604020202020204" pitchFamily="34" charset="0"/>
                <a:cs typeface="Arial" panose="020B0604020202020204" pitchFamily="34" charset="0"/>
              </a:rPr>
              <a:t>Clasificación de la calidad de ovocitos </a:t>
            </a:r>
            <a:endParaRPr lang="es-EC" b="1" dirty="0">
              <a:latin typeface="Arial" panose="020B0604020202020204" pitchFamily="34" charset="0"/>
              <a:cs typeface="Arial" panose="020B0604020202020204" pitchFamily="34" charset="0"/>
            </a:endParaRPr>
          </a:p>
        </p:txBody>
      </p:sp>
      <p:sp>
        <p:nvSpPr>
          <p:cNvPr id="7" name="7 Rectángulo">
            <a:extLst>
              <a:ext uri="{FF2B5EF4-FFF2-40B4-BE49-F238E27FC236}">
                <a16:creationId xmlns:a16="http://schemas.microsoft.com/office/drawing/2014/main" id="{154B283B-469B-4E4A-B1B2-349D74A9CB5E}"/>
              </a:ext>
            </a:extLst>
          </p:cNvPr>
          <p:cNvSpPr/>
          <p:nvPr/>
        </p:nvSpPr>
        <p:spPr>
          <a:xfrm>
            <a:off x="7828210" y="3420932"/>
            <a:ext cx="2901617" cy="1815882"/>
          </a:xfrm>
          <a:prstGeom prst="rect">
            <a:avLst/>
          </a:prstGeom>
        </p:spPr>
        <p:txBody>
          <a:bodyPr wrap="square">
            <a:spAutoFit/>
          </a:bodyPr>
          <a:lstStyle/>
          <a:p>
            <a:pPr algn="just"/>
            <a:r>
              <a:rPr lang="es-ES" sz="1600" b="1" i="1" dirty="0">
                <a:latin typeface="Arial" panose="020B0604020202020204" pitchFamily="34" charset="0"/>
                <a:cs typeface="Arial" panose="020B0604020202020204" pitchFamily="34" charset="0"/>
              </a:rPr>
              <a:t>Alvarado (2017), </a:t>
            </a:r>
            <a:r>
              <a:rPr lang="es-ES" sz="1600" dirty="0">
                <a:latin typeface="Arial" panose="020B0604020202020204" pitchFamily="34" charset="0"/>
                <a:cs typeface="Arial" panose="020B0604020202020204" pitchFamily="34" charset="0"/>
              </a:rPr>
              <a:t>sobre la calidad de ovocitos provenientes de vacas de matadero y criollas, obtuvo una tasa de recuperación de 67,2% mediante la aspiración folicular y 55,7%  OPU</a:t>
            </a:r>
            <a:endParaRPr lang="es-EC" sz="1600" dirty="0">
              <a:latin typeface="Arial" panose="020B0604020202020204" pitchFamily="34" charset="0"/>
              <a:cs typeface="Arial" panose="020B0604020202020204" pitchFamily="34" charset="0"/>
            </a:endParaRPr>
          </a:p>
        </p:txBody>
      </p:sp>
      <p:sp>
        <p:nvSpPr>
          <p:cNvPr id="8" name="8 Rectángulo">
            <a:extLst>
              <a:ext uri="{FF2B5EF4-FFF2-40B4-BE49-F238E27FC236}">
                <a16:creationId xmlns:a16="http://schemas.microsoft.com/office/drawing/2014/main" id="{12516A59-F8A0-4F67-98A3-0E650E8C170D}"/>
              </a:ext>
            </a:extLst>
          </p:cNvPr>
          <p:cNvSpPr/>
          <p:nvPr/>
        </p:nvSpPr>
        <p:spPr>
          <a:xfrm>
            <a:off x="1462173" y="6183227"/>
            <a:ext cx="8842932" cy="584775"/>
          </a:xfrm>
          <a:prstGeom prst="rect">
            <a:avLst/>
          </a:prstGeom>
        </p:spPr>
        <p:txBody>
          <a:bodyPr wrap="square">
            <a:spAutoFit/>
          </a:bodyPr>
          <a:lstStyle/>
          <a:p>
            <a:pPr algn="just"/>
            <a:r>
              <a:rPr lang="es-ES" sz="1600" dirty="0">
                <a:latin typeface="Arial" panose="020B0604020202020204" pitchFamily="34" charset="0"/>
                <a:cs typeface="Arial" panose="020B0604020202020204" pitchFamily="34" charset="0"/>
              </a:rPr>
              <a:t>Según </a:t>
            </a:r>
            <a:r>
              <a:rPr lang="es-ES" sz="1600" b="1" i="1" dirty="0" err="1">
                <a:latin typeface="Arial" panose="020B0604020202020204" pitchFamily="34" charset="0"/>
                <a:cs typeface="Arial" panose="020B0604020202020204" pitchFamily="34" charset="0"/>
              </a:rPr>
              <a:t>Cutini</a:t>
            </a:r>
            <a:r>
              <a:rPr lang="es-ES" sz="1600" b="1" i="1" dirty="0">
                <a:latin typeface="Arial" panose="020B0604020202020204" pitchFamily="34" charset="0"/>
                <a:cs typeface="Arial" panose="020B0604020202020204" pitchFamily="34" charset="0"/>
              </a:rPr>
              <a:t>, Teruel, &amp; </a:t>
            </a:r>
            <a:r>
              <a:rPr lang="es-ES" sz="1600" b="1" i="1" dirty="0" err="1">
                <a:latin typeface="Arial" panose="020B0604020202020204" pitchFamily="34" charset="0"/>
                <a:cs typeface="Arial" panose="020B0604020202020204" pitchFamily="34" charset="0"/>
              </a:rPr>
              <a:t>Cabodevilla</a:t>
            </a:r>
            <a:r>
              <a:rPr lang="es-ES" sz="1600" b="1" i="1" dirty="0">
                <a:latin typeface="Arial" panose="020B0604020202020204" pitchFamily="34" charset="0"/>
                <a:cs typeface="Arial" panose="020B0604020202020204" pitchFamily="34" charset="0"/>
              </a:rPr>
              <a:t> (2000), </a:t>
            </a:r>
            <a:r>
              <a:rPr lang="es-ES" sz="1600" dirty="0">
                <a:latin typeface="Arial" panose="020B0604020202020204" pitchFamily="34" charset="0"/>
                <a:cs typeface="Arial" panose="020B0604020202020204" pitchFamily="34" charset="0"/>
              </a:rPr>
              <a:t>considera que los ovocitos de grado A y B poseen un elevado potencial para el desarrollo de los posibles cigotos en la fertilización in vitro</a:t>
            </a:r>
            <a:endParaRPr lang="es-EC"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5963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a:extLst>
              <a:ext uri="{FF2B5EF4-FFF2-40B4-BE49-F238E27FC236}">
                <a16:creationId xmlns:a16="http://schemas.microsoft.com/office/drawing/2014/main" id="{4316E08E-7D26-41C3-89B4-E22177C8EDB2}"/>
              </a:ext>
            </a:extLst>
          </p:cNvPr>
          <p:cNvSpPr/>
          <p:nvPr/>
        </p:nvSpPr>
        <p:spPr>
          <a:xfrm>
            <a:off x="1183186" y="419025"/>
            <a:ext cx="4467890" cy="369332"/>
          </a:xfrm>
          <a:prstGeom prst="rect">
            <a:avLst/>
          </a:prstGeom>
        </p:spPr>
        <p:txBody>
          <a:bodyPr wrap="none">
            <a:spAutoFit/>
          </a:bodyPr>
          <a:lstStyle/>
          <a:p>
            <a:r>
              <a:rPr lang="es-ES" b="1" i="1" dirty="0">
                <a:latin typeface="Arial" panose="020B0604020202020204" pitchFamily="34" charset="0"/>
                <a:cs typeface="Arial" panose="020B0604020202020204" pitchFamily="34" charset="0"/>
              </a:rPr>
              <a:t>Clasificación de la calidad de ovocitos </a:t>
            </a:r>
            <a:endParaRPr lang="es-EC" b="1" dirty="0">
              <a:latin typeface="Arial" panose="020B0604020202020204" pitchFamily="34" charset="0"/>
              <a:cs typeface="Arial" panose="020B0604020202020204" pitchFamily="34" charset="0"/>
            </a:endParaRPr>
          </a:p>
        </p:txBody>
      </p:sp>
      <p:pic>
        <p:nvPicPr>
          <p:cNvPr id="5" name="4 Imagen">
            <a:extLst>
              <a:ext uri="{FF2B5EF4-FFF2-40B4-BE49-F238E27FC236}">
                <a16:creationId xmlns:a16="http://schemas.microsoft.com/office/drawing/2014/main" id="{3DEDE76F-C140-4A83-B684-BB042BCDB3D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839793" y="1524297"/>
            <a:ext cx="5600700" cy="3520033"/>
          </a:xfrm>
          <a:prstGeom prst="rect">
            <a:avLst/>
          </a:prstGeom>
          <a:ln>
            <a:noFill/>
          </a:ln>
          <a:effectLst>
            <a:outerShdw blurRad="292100" dist="139700" dir="2700000" algn="tl" rotWithShape="0">
              <a:srgbClr val="333333">
                <a:alpha val="65000"/>
              </a:srgbClr>
            </a:outerShdw>
          </a:effectLst>
        </p:spPr>
      </p:pic>
      <p:sp>
        <p:nvSpPr>
          <p:cNvPr id="6" name="5 Rectángulo">
            <a:extLst>
              <a:ext uri="{FF2B5EF4-FFF2-40B4-BE49-F238E27FC236}">
                <a16:creationId xmlns:a16="http://schemas.microsoft.com/office/drawing/2014/main" id="{485DD617-7662-4B2D-8650-C2C5BC7BA690}"/>
              </a:ext>
            </a:extLst>
          </p:cNvPr>
          <p:cNvSpPr/>
          <p:nvPr/>
        </p:nvSpPr>
        <p:spPr>
          <a:xfrm>
            <a:off x="8469275" y="1303852"/>
            <a:ext cx="2278037" cy="1815882"/>
          </a:xfrm>
          <a:prstGeom prst="rect">
            <a:avLst/>
          </a:prstGeom>
        </p:spPr>
        <p:txBody>
          <a:bodyPr wrap="square">
            <a:spAutoFit/>
          </a:bodyPr>
          <a:lstStyle/>
          <a:p>
            <a:pPr algn="just"/>
            <a:r>
              <a:rPr lang="es-EC" sz="1600" b="1" i="1" dirty="0">
                <a:latin typeface="Arial" panose="020B0604020202020204" pitchFamily="34" charset="0"/>
                <a:cs typeface="Arial" panose="020B0604020202020204" pitchFamily="34" charset="0"/>
              </a:rPr>
              <a:t>Hashimoto, y otros (1999)</a:t>
            </a:r>
            <a:r>
              <a:rPr lang="es-ES" sz="1600" b="1" i="1" dirty="0">
                <a:latin typeface="Arial" panose="020B0604020202020204" pitchFamily="34" charset="0"/>
                <a:cs typeface="Arial" panose="020B0604020202020204" pitchFamily="34" charset="0"/>
              </a:rPr>
              <a:t>, </a:t>
            </a:r>
            <a:r>
              <a:rPr lang="es-ES" sz="1600" dirty="0">
                <a:latin typeface="Arial" panose="020B0604020202020204" pitchFamily="34" charset="0"/>
                <a:cs typeface="Arial" panose="020B0604020202020204" pitchFamily="34" charset="0"/>
              </a:rPr>
              <a:t>reconoce  que un  mayor porcentaje de embriones producidos de ovocitos colectados de ovarios de matadero</a:t>
            </a:r>
            <a:endParaRPr lang="es-EC" sz="1600" dirty="0">
              <a:latin typeface="Arial" panose="020B0604020202020204" pitchFamily="34" charset="0"/>
              <a:cs typeface="Arial" panose="020B0604020202020204" pitchFamily="34" charset="0"/>
            </a:endParaRPr>
          </a:p>
        </p:txBody>
      </p:sp>
      <p:sp>
        <p:nvSpPr>
          <p:cNvPr id="7" name="8 Rectángulo">
            <a:extLst>
              <a:ext uri="{FF2B5EF4-FFF2-40B4-BE49-F238E27FC236}">
                <a16:creationId xmlns:a16="http://schemas.microsoft.com/office/drawing/2014/main" id="{4CD2B2FD-054E-4FD6-B627-F14905964877}"/>
              </a:ext>
            </a:extLst>
          </p:cNvPr>
          <p:cNvSpPr/>
          <p:nvPr/>
        </p:nvSpPr>
        <p:spPr>
          <a:xfrm>
            <a:off x="1568251" y="5390512"/>
            <a:ext cx="9665805" cy="584775"/>
          </a:xfrm>
          <a:prstGeom prst="rect">
            <a:avLst/>
          </a:prstGeom>
        </p:spPr>
        <p:txBody>
          <a:bodyPr wrap="square">
            <a:spAutoFit/>
          </a:bodyPr>
          <a:lstStyle/>
          <a:p>
            <a:pPr algn="just"/>
            <a:r>
              <a:rPr lang="es-EC" sz="1600" b="1" i="1" dirty="0" err="1">
                <a:latin typeface="Arial" panose="020B0604020202020204" pitchFamily="34" charset="0"/>
                <a:cs typeface="Arial" panose="020B0604020202020204" pitchFamily="34" charset="0"/>
              </a:rPr>
              <a:t>Baruselli</a:t>
            </a:r>
            <a:r>
              <a:rPr lang="es-EC" sz="1600" b="1" i="1" dirty="0">
                <a:latin typeface="Arial" panose="020B0604020202020204" pitchFamily="34" charset="0"/>
                <a:cs typeface="Arial" panose="020B0604020202020204" pitchFamily="34" charset="0"/>
              </a:rPr>
              <a:t>, y otros (2012), </a:t>
            </a:r>
            <a:r>
              <a:rPr lang="es-EC" sz="1600" dirty="0">
                <a:latin typeface="Arial" panose="020B0604020202020204" pitchFamily="34" charset="0"/>
                <a:cs typeface="Arial" panose="020B0604020202020204" pitchFamily="34" charset="0"/>
              </a:rPr>
              <a:t>estos factores seria de aspecto técnicos como el tipo de equipo utilizado, experiencia del operador, el diámetro de la aguja, presión de vacío de aspiración</a:t>
            </a:r>
          </a:p>
        </p:txBody>
      </p:sp>
    </p:spTree>
    <p:extLst>
      <p:ext uri="{BB962C8B-B14F-4D97-AF65-F5344CB8AC3E}">
        <p14:creationId xmlns:p14="http://schemas.microsoft.com/office/powerpoint/2010/main" val="39053788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Rectángulo">
            <a:extLst>
              <a:ext uri="{FF2B5EF4-FFF2-40B4-BE49-F238E27FC236}">
                <a16:creationId xmlns:a16="http://schemas.microsoft.com/office/drawing/2014/main" id="{4682C687-8188-47C9-A21D-3D2DA3280A81}"/>
              </a:ext>
            </a:extLst>
          </p:cNvPr>
          <p:cNvSpPr/>
          <p:nvPr/>
        </p:nvSpPr>
        <p:spPr>
          <a:xfrm>
            <a:off x="1068111" y="365476"/>
            <a:ext cx="4467890" cy="369332"/>
          </a:xfrm>
          <a:prstGeom prst="rect">
            <a:avLst/>
          </a:prstGeom>
        </p:spPr>
        <p:txBody>
          <a:bodyPr wrap="none">
            <a:spAutoFit/>
          </a:bodyPr>
          <a:lstStyle/>
          <a:p>
            <a:r>
              <a:rPr lang="es-ES" b="1" i="1" dirty="0">
                <a:latin typeface="Arial" panose="020B0604020202020204" pitchFamily="34" charset="0"/>
                <a:cs typeface="Arial" panose="020B0604020202020204" pitchFamily="34" charset="0"/>
              </a:rPr>
              <a:t>Clasificación de la calidad de ovocitos </a:t>
            </a:r>
            <a:endParaRPr lang="es-EC" b="1" dirty="0">
              <a:latin typeface="Arial" panose="020B0604020202020204" pitchFamily="34" charset="0"/>
              <a:cs typeface="Arial" panose="020B0604020202020204" pitchFamily="34" charset="0"/>
            </a:endParaRPr>
          </a:p>
        </p:txBody>
      </p:sp>
      <p:sp>
        <p:nvSpPr>
          <p:cNvPr id="5" name="4 Rectángulo">
            <a:extLst>
              <a:ext uri="{FF2B5EF4-FFF2-40B4-BE49-F238E27FC236}">
                <a16:creationId xmlns:a16="http://schemas.microsoft.com/office/drawing/2014/main" id="{71A3B0BD-4EE3-4596-B435-7574FCDB4D0F}"/>
              </a:ext>
            </a:extLst>
          </p:cNvPr>
          <p:cNvSpPr/>
          <p:nvPr/>
        </p:nvSpPr>
        <p:spPr>
          <a:xfrm>
            <a:off x="1162663" y="5745373"/>
            <a:ext cx="10400685" cy="584775"/>
          </a:xfrm>
          <a:prstGeom prst="rect">
            <a:avLst/>
          </a:prstGeom>
        </p:spPr>
        <p:txBody>
          <a:bodyPr wrap="square">
            <a:spAutoFit/>
          </a:bodyPr>
          <a:lstStyle/>
          <a:p>
            <a:pPr algn="just"/>
            <a:r>
              <a:rPr lang="es-EC" sz="1600" b="1" i="1" dirty="0">
                <a:latin typeface="Arial" panose="020B0604020202020204" pitchFamily="34" charset="0"/>
                <a:cs typeface="Arial" panose="020B0604020202020204" pitchFamily="34" charset="0"/>
              </a:rPr>
              <a:t>Alvarado &amp; </a:t>
            </a:r>
            <a:r>
              <a:rPr lang="es-EC" sz="1600" b="1" i="1" dirty="0" err="1">
                <a:latin typeface="Arial" panose="020B0604020202020204" pitchFamily="34" charset="0"/>
                <a:cs typeface="Arial" panose="020B0604020202020204" pitchFamily="34" charset="0"/>
              </a:rPr>
              <a:t>Samillán</a:t>
            </a:r>
            <a:r>
              <a:rPr lang="es-EC" sz="1600" b="1" i="1" dirty="0">
                <a:latin typeface="Arial" panose="020B0604020202020204" pitchFamily="34" charset="0"/>
                <a:cs typeface="Arial" panose="020B0604020202020204" pitchFamily="34" charset="0"/>
              </a:rPr>
              <a:t> (2016), </a:t>
            </a:r>
            <a:r>
              <a:rPr lang="es-EC" sz="1600" dirty="0">
                <a:latin typeface="Arial" panose="020B0604020202020204" pitchFamily="34" charset="0"/>
                <a:cs typeface="Arial" panose="020B0604020202020204" pitchFamily="34" charset="0"/>
              </a:rPr>
              <a:t>donde obtuvieron  33,7% de ovocitos malos OPU, autor trabajo con una presión de vacío de -36 a -49 mm de Hg</a:t>
            </a:r>
          </a:p>
        </p:txBody>
      </p:sp>
      <p:sp>
        <p:nvSpPr>
          <p:cNvPr id="6" name="6 Rectángulo">
            <a:extLst>
              <a:ext uri="{FF2B5EF4-FFF2-40B4-BE49-F238E27FC236}">
                <a16:creationId xmlns:a16="http://schemas.microsoft.com/office/drawing/2014/main" id="{D1755C00-21B5-4172-9F1B-1D44761719C7}"/>
              </a:ext>
            </a:extLst>
          </p:cNvPr>
          <p:cNvSpPr/>
          <p:nvPr/>
        </p:nvSpPr>
        <p:spPr>
          <a:xfrm>
            <a:off x="8961120" y="2203505"/>
            <a:ext cx="2602228" cy="1569660"/>
          </a:xfrm>
          <a:prstGeom prst="rect">
            <a:avLst/>
          </a:prstGeom>
        </p:spPr>
        <p:txBody>
          <a:bodyPr wrap="square">
            <a:spAutoFit/>
          </a:bodyPr>
          <a:lstStyle/>
          <a:p>
            <a:pPr algn="just"/>
            <a:r>
              <a:rPr lang="es-EC" sz="1600" b="1" i="1" dirty="0">
                <a:latin typeface="Arial" panose="020B0604020202020204" pitchFamily="34" charset="0"/>
                <a:cs typeface="Arial" panose="020B0604020202020204" pitchFamily="34" charset="0"/>
              </a:rPr>
              <a:t>Prendes, y otros (2002), </a:t>
            </a:r>
            <a:r>
              <a:rPr lang="es-EC" sz="1600" dirty="0">
                <a:latin typeface="Arial" panose="020B0604020202020204" pitchFamily="34" charset="0"/>
                <a:cs typeface="Arial" panose="020B0604020202020204" pitchFamily="34" charset="0"/>
              </a:rPr>
              <a:t>menciona que el incremento de la presión de vacío aumenta el número de ovocitos inviables</a:t>
            </a:r>
          </a:p>
        </p:txBody>
      </p:sp>
      <p:pic>
        <p:nvPicPr>
          <p:cNvPr id="10" name="Imagen 9" descr="Tabla&#10;&#10;Descripción generada automáticamente">
            <a:extLst>
              <a:ext uri="{FF2B5EF4-FFF2-40B4-BE49-F238E27FC236}">
                <a16:creationId xmlns:a16="http://schemas.microsoft.com/office/drawing/2014/main" id="{AC6E5999-D3DA-4955-8448-E1BE326B08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5509" y="1349806"/>
            <a:ext cx="7498301" cy="4267223"/>
          </a:xfrm>
          <a:prstGeom prst="rect">
            <a:avLst/>
          </a:prstGeom>
        </p:spPr>
      </p:pic>
    </p:spTree>
    <p:extLst>
      <p:ext uri="{BB962C8B-B14F-4D97-AF65-F5344CB8AC3E}">
        <p14:creationId xmlns:p14="http://schemas.microsoft.com/office/powerpoint/2010/main" val="7610973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9720" y="95782"/>
            <a:ext cx="3989062" cy="596023"/>
          </a:xfrm>
        </p:spPr>
        <p:txBody>
          <a:bodyPr>
            <a:normAutofit fontScale="90000"/>
          </a:bodyPr>
          <a:lstStyle/>
          <a:p>
            <a:r>
              <a:rPr lang="es-EC" dirty="0"/>
              <a:t>Introducción</a:t>
            </a:r>
            <a:r>
              <a:rPr lang="en-US" dirty="0"/>
              <a:t> </a:t>
            </a:r>
            <a:br>
              <a:rPr lang="en-US" dirty="0"/>
            </a:br>
            <a:br>
              <a:rPr lang="en-US" dirty="0"/>
            </a:br>
            <a:endParaRPr lang="en-US" dirty="0"/>
          </a:p>
        </p:txBody>
      </p:sp>
      <p:pic>
        <p:nvPicPr>
          <p:cNvPr id="1026" name="Picture 2" descr="Medicina reproductiva vs. Manipulación reproductiva – PIEL-L Latinoamericana">
            <a:extLst>
              <a:ext uri="{FF2B5EF4-FFF2-40B4-BE49-F238E27FC236}">
                <a16:creationId xmlns:a16="http://schemas.microsoft.com/office/drawing/2014/main" id="{9EA53A73-006D-4234-9240-E63ACC4896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6970" y="2047150"/>
            <a:ext cx="2952750" cy="161925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Rectángulo 10">
            <a:extLst>
              <a:ext uri="{FF2B5EF4-FFF2-40B4-BE49-F238E27FC236}">
                <a16:creationId xmlns:a16="http://schemas.microsoft.com/office/drawing/2014/main" id="{1FA61B0E-9329-4BA4-9552-244A405AA083}"/>
              </a:ext>
            </a:extLst>
          </p:cNvPr>
          <p:cNvSpPr/>
          <p:nvPr/>
        </p:nvSpPr>
        <p:spPr>
          <a:xfrm>
            <a:off x="1038651" y="1091820"/>
            <a:ext cx="3989062" cy="11191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sz="16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rPr>
              <a:t>La última década, se caracterizó por ser un período para el mejoramiento en la manipulación reproductiva y genética de los animales.</a:t>
            </a:r>
            <a:endParaRPr lang="es-EC" sz="1600" b="1" dirty="0">
              <a:ln w="0"/>
              <a:solidFill>
                <a:schemeClr val="tx1"/>
              </a:solidFill>
              <a:effectLst>
                <a:outerShdw blurRad="38100" dist="19050" dir="2700000" algn="tl" rotWithShape="0">
                  <a:schemeClr val="dk1">
                    <a:alpha val="40000"/>
                  </a:schemeClr>
                </a:outerShdw>
              </a:effectLst>
            </a:endParaRPr>
          </a:p>
        </p:txBody>
      </p:sp>
      <p:sp>
        <p:nvSpPr>
          <p:cNvPr id="14" name="Flecha: a la derecha 13">
            <a:extLst>
              <a:ext uri="{FF2B5EF4-FFF2-40B4-BE49-F238E27FC236}">
                <a16:creationId xmlns:a16="http://schemas.microsoft.com/office/drawing/2014/main" id="{F4F1F879-766C-46BE-9BA1-D7B36918FDAA}"/>
              </a:ext>
            </a:extLst>
          </p:cNvPr>
          <p:cNvSpPr/>
          <p:nvPr/>
        </p:nvSpPr>
        <p:spPr>
          <a:xfrm>
            <a:off x="5382067" y="1296537"/>
            <a:ext cx="1214651" cy="354841"/>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7" name="CuadroTexto 16">
            <a:extLst>
              <a:ext uri="{FF2B5EF4-FFF2-40B4-BE49-F238E27FC236}">
                <a16:creationId xmlns:a16="http://schemas.microsoft.com/office/drawing/2014/main" id="{C0D94033-2B9D-46D3-9D17-9F6996D1DECB}"/>
              </a:ext>
            </a:extLst>
          </p:cNvPr>
          <p:cNvSpPr txBox="1"/>
          <p:nvPr/>
        </p:nvSpPr>
        <p:spPr>
          <a:xfrm>
            <a:off x="6951072" y="1064524"/>
            <a:ext cx="4854241" cy="1077218"/>
          </a:xfrm>
          <a:prstGeom prst="rect">
            <a:avLst/>
          </a:prstGeom>
          <a:noFill/>
        </p:spPr>
        <p:txBody>
          <a:bodyPr wrap="square">
            <a:spAutoFit/>
          </a:bodyPr>
          <a:lstStyle/>
          <a:p>
            <a:pPr marL="285750" indent="-285750" algn="just">
              <a:buFont typeface="Arial" panose="020B0604020202020204" pitchFamily="34" charset="0"/>
              <a:buChar char="•"/>
            </a:pPr>
            <a:r>
              <a:rPr lang="es-EC" sz="16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Mejorar genéticamente los productos obtenidos de los animales </a:t>
            </a:r>
          </a:p>
          <a:p>
            <a:pPr marL="285750" indent="-285750" algn="just">
              <a:buFont typeface="Arial" panose="020B0604020202020204" pitchFamily="34" charset="0"/>
              <a:buChar char="•"/>
            </a:pPr>
            <a:r>
              <a:rPr lang="es-EC" sz="16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Mejorar la fertilidad y producción bovina</a:t>
            </a:r>
          </a:p>
          <a:p>
            <a:pPr algn="just"/>
            <a:r>
              <a:rPr lang="en-US" sz="16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s-ES" sz="16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(Collantes, 2011)</a:t>
            </a:r>
            <a:r>
              <a:rPr lang="en-US" sz="16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endParaRPr lang="es-EC" sz="1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8" name="Picture 2" descr="Mejoramiento genético, clave para hatos más productivos | Ecuador |  Noticias | El Universo">
            <a:extLst>
              <a:ext uri="{FF2B5EF4-FFF2-40B4-BE49-F238E27FC236}">
                <a16:creationId xmlns:a16="http://schemas.microsoft.com/office/drawing/2014/main" id="{F3CE2C03-0432-4C7C-BD34-8410CCEF83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390" t="8917" r="34744" b="69083"/>
          <a:stretch/>
        </p:blipFill>
        <p:spPr bwMode="auto">
          <a:xfrm>
            <a:off x="5027713" y="2079422"/>
            <a:ext cx="2252571" cy="145671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Mejoramiento genético, clave para hatos más productivos | Ecuador |  Noticias | El Universo">
            <a:extLst>
              <a:ext uri="{FF2B5EF4-FFF2-40B4-BE49-F238E27FC236}">
                <a16:creationId xmlns:a16="http://schemas.microsoft.com/office/drawing/2014/main" id="{4CEAF247-83CB-4EC8-A8B9-7597AB0B771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45730" b="77046" l="17000" r="98000"/>
                    </a14:imgEffect>
                  </a14:imgLayer>
                </a14:imgProps>
              </a:ext>
              <a:ext uri="{28A0092B-C50C-407E-A947-70E740481C1C}">
                <a14:useLocalDpi xmlns:a14="http://schemas.microsoft.com/office/drawing/2010/main" val="0"/>
              </a:ext>
            </a:extLst>
          </a:blip>
          <a:srcRect l="52326" t="46019" b="21984"/>
          <a:stretch/>
        </p:blipFill>
        <p:spPr bwMode="auto">
          <a:xfrm>
            <a:off x="7876321" y="2047150"/>
            <a:ext cx="2724554" cy="1712794"/>
          </a:xfrm>
          <a:prstGeom prst="rect">
            <a:avLst/>
          </a:prstGeom>
          <a:noFill/>
          <a:extLst>
            <a:ext uri="{909E8E84-426E-40DD-AFC4-6F175D3DCCD1}">
              <a14:hiddenFill xmlns:a14="http://schemas.microsoft.com/office/drawing/2010/main">
                <a:solidFill>
                  <a:srgbClr val="FFFFFF"/>
                </a:solidFill>
              </a14:hiddenFill>
            </a:ext>
          </a:extLst>
        </p:spPr>
      </p:pic>
      <p:sp>
        <p:nvSpPr>
          <p:cNvPr id="22" name="CuadroTexto 21">
            <a:extLst>
              <a:ext uri="{FF2B5EF4-FFF2-40B4-BE49-F238E27FC236}">
                <a16:creationId xmlns:a16="http://schemas.microsoft.com/office/drawing/2014/main" id="{72BEA500-F8A4-4451-BEE7-0BCA6332B0DE}"/>
              </a:ext>
            </a:extLst>
          </p:cNvPr>
          <p:cNvSpPr txBox="1"/>
          <p:nvPr/>
        </p:nvSpPr>
        <p:spPr>
          <a:xfrm>
            <a:off x="3456467" y="3526078"/>
            <a:ext cx="5921725" cy="3372077"/>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s-ES" sz="16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IATF (Inseminación artificial a tiempo fijo)</a:t>
            </a:r>
          </a:p>
          <a:p>
            <a:pPr marL="285750" indent="-285750" algn="just">
              <a:lnSpc>
                <a:spcPct val="150000"/>
              </a:lnSpc>
              <a:buFont typeface="Arial" panose="020B0604020202020204" pitchFamily="34" charset="0"/>
              <a:buChar char="•"/>
            </a:pPr>
            <a:r>
              <a:rPr lang="es-ES" sz="16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Producción embrionaria in vivo</a:t>
            </a:r>
          </a:p>
          <a:p>
            <a:pPr marL="285750" indent="-285750" algn="just">
              <a:lnSpc>
                <a:spcPct val="150000"/>
              </a:lnSpc>
              <a:buFont typeface="Arial" panose="020B0604020202020204" pitchFamily="34" charset="0"/>
              <a:buChar char="•"/>
            </a:pPr>
            <a:r>
              <a:rPr lang="es-ES" sz="16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OPU – IVP (recolección de ovocitos y producción de embriones in vitro)</a:t>
            </a:r>
          </a:p>
          <a:p>
            <a:pPr marL="285750" indent="-285750" algn="just">
              <a:lnSpc>
                <a:spcPct val="150000"/>
              </a:lnSpc>
              <a:buFont typeface="Arial" panose="020B0604020202020204" pitchFamily="34" charset="0"/>
              <a:buChar char="•"/>
            </a:pPr>
            <a:r>
              <a:rPr lang="es-ES" sz="16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Transferencia embrionaria </a:t>
            </a:r>
          </a:p>
          <a:p>
            <a:pPr marL="285750" indent="-285750" algn="just">
              <a:lnSpc>
                <a:spcPct val="150000"/>
              </a:lnSpc>
              <a:buFont typeface="Arial" panose="020B0604020202020204" pitchFamily="34" charset="0"/>
              <a:buChar char="•"/>
            </a:pPr>
            <a:r>
              <a:rPr lang="es-ES" sz="16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Bisección y clonación embrionaria </a:t>
            </a:r>
          </a:p>
          <a:p>
            <a:pPr marL="285750" indent="-285750" algn="just">
              <a:lnSpc>
                <a:spcPct val="150000"/>
              </a:lnSpc>
              <a:buFont typeface="Arial" panose="020B0604020202020204" pitchFamily="34" charset="0"/>
              <a:buChar char="•"/>
            </a:pPr>
            <a:r>
              <a:rPr lang="es-ES" sz="16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Sexado de embriones </a:t>
            </a:r>
          </a:p>
          <a:p>
            <a:pPr marL="285750" indent="-285750" algn="just">
              <a:lnSpc>
                <a:spcPct val="150000"/>
              </a:lnSpc>
              <a:buFont typeface="Arial" panose="020B0604020202020204" pitchFamily="34" charset="0"/>
              <a:buChar char="•"/>
            </a:pPr>
            <a:r>
              <a:rPr lang="es-ES" sz="16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Sexado de semen </a:t>
            </a:r>
          </a:p>
          <a:p>
            <a:pPr marL="285750" indent="-285750" algn="just">
              <a:lnSpc>
                <a:spcPct val="150000"/>
              </a:lnSpc>
              <a:buFont typeface="Arial" panose="020B0604020202020204" pitchFamily="34" charset="0"/>
              <a:buChar char="•"/>
            </a:pPr>
            <a:r>
              <a:rPr lang="es-ES" sz="16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Clonación de individuos  </a:t>
            </a:r>
            <a:endParaRPr lang="es-EC" sz="1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3" name="Elipse 22">
            <a:extLst>
              <a:ext uri="{FF2B5EF4-FFF2-40B4-BE49-F238E27FC236}">
                <a16:creationId xmlns:a16="http://schemas.microsoft.com/office/drawing/2014/main" id="{077D13BB-FB69-4427-8E24-E4D6FC2FDD43}"/>
              </a:ext>
            </a:extLst>
          </p:cNvPr>
          <p:cNvSpPr/>
          <p:nvPr/>
        </p:nvSpPr>
        <p:spPr>
          <a:xfrm>
            <a:off x="8362160" y="4991805"/>
            <a:ext cx="3023713" cy="12555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Nuevas Biotecnologías reproductivas </a:t>
            </a:r>
            <a:endParaRPr lang="es-EC"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5" name="Flecha: curvada hacia la izquierda 24">
            <a:extLst>
              <a:ext uri="{FF2B5EF4-FFF2-40B4-BE49-F238E27FC236}">
                <a16:creationId xmlns:a16="http://schemas.microsoft.com/office/drawing/2014/main" id="{929C908A-60C8-4F81-8AD7-670D8AF4A7F7}"/>
              </a:ext>
            </a:extLst>
          </p:cNvPr>
          <p:cNvSpPr/>
          <p:nvPr/>
        </p:nvSpPr>
        <p:spPr>
          <a:xfrm rot="21158105">
            <a:off x="10822683" y="3586168"/>
            <a:ext cx="564198" cy="1375147"/>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28" name="Flecha: a la derecha 27">
            <a:extLst>
              <a:ext uri="{FF2B5EF4-FFF2-40B4-BE49-F238E27FC236}">
                <a16:creationId xmlns:a16="http://schemas.microsoft.com/office/drawing/2014/main" id="{2CFE8716-86DA-458D-919D-704EF7A22A37}"/>
              </a:ext>
            </a:extLst>
          </p:cNvPr>
          <p:cNvSpPr/>
          <p:nvPr/>
        </p:nvSpPr>
        <p:spPr>
          <a:xfrm rot="10800000">
            <a:off x="7060689" y="5464914"/>
            <a:ext cx="1214651" cy="354841"/>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1032" name="Picture 8" descr="MANUAL DE BIOTECNOLOGIA REPRODUCTIVA EN BOVINOS: FERTILIZACION IN VITRO">
            <a:extLst>
              <a:ext uri="{FF2B5EF4-FFF2-40B4-BE49-F238E27FC236}">
                <a16:creationId xmlns:a16="http://schemas.microsoft.com/office/drawing/2014/main" id="{CEEFF841-FDD6-47D0-8A76-716EDCF62F3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2283" t="23539" r="1922" b="15603"/>
          <a:stretch/>
        </p:blipFill>
        <p:spPr bwMode="auto">
          <a:xfrm>
            <a:off x="0" y="5168193"/>
            <a:ext cx="2440435" cy="172996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ANUAL DE BIOTECNOLOGIA REPRODUCTIVA EN BOVINOS: FERTILIZACION IN VITRO">
            <a:extLst>
              <a:ext uri="{FF2B5EF4-FFF2-40B4-BE49-F238E27FC236}">
                <a16:creationId xmlns:a16="http://schemas.microsoft.com/office/drawing/2014/main" id="{CE4FAC9D-500E-4F6E-AF45-7ECF7575DE3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535" t="24682" r="50948" b="14460"/>
          <a:stretch/>
        </p:blipFill>
        <p:spPr bwMode="auto">
          <a:xfrm>
            <a:off x="948570" y="3845232"/>
            <a:ext cx="2440435" cy="1740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36091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a:extLst>
              <a:ext uri="{FF2B5EF4-FFF2-40B4-BE49-F238E27FC236}">
                <a16:creationId xmlns:a16="http://schemas.microsoft.com/office/drawing/2014/main" id="{D5542315-BBC6-4649-BBD6-7C4787553B03}"/>
              </a:ext>
            </a:extLst>
          </p:cNvPr>
          <p:cNvSpPr/>
          <p:nvPr/>
        </p:nvSpPr>
        <p:spPr>
          <a:xfrm>
            <a:off x="1199064" y="463609"/>
            <a:ext cx="3057247" cy="369332"/>
          </a:xfrm>
          <a:prstGeom prst="rect">
            <a:avLst/>
          </a:prstGeom>
        </p:spPr>
        <p:txBody>
          <a:bodyPr wrap="none">
            <a:spAutoFit/>
          </a:bodyPr>
          <a:lstStyle/>
          <a:p>
            <a:r>
              <a:rPr lang="es-ES" b="1" i="1" dirty="0">
                <a:latin typeface="Arial" panose="020B0604020202020204" pitchFamily="34" charset="0"/>
                <a:cs typeface="Arial" panose="020B0604020202020204" pitchFamily="34" charset="0"/>
              </a:rPr>
              <a:t>Fecundación de Ovocitos </a:t>
            </a:r>
            <a:endParaRPr lang="es-EC" b="1" dirty="0">
              <a:latin typeface="Arial" panose="020B0604020202020204" pitchFamily="34" charset="0"/>
              <a:cs typeface="Arial" panose="020B0604020202020204" pitchFamily="34" charset="0"/>
            </a:endParaRPr>
          </a:p>
        </p:txBody>
      </p:sp>
      <p:sp>
        <p:nvSpPr>
          <p:cNvPr id="5" name="5 Rectángulo">
            <a:extLst>
              <a:ext uri="{FF2B5EF4-FFF2-40B4-BE49-F238E27FC236}">
                <a16:creationId xmlns:a16="http://schemas.microsoft.com/office/drawing/2014/main" id="{141946EF-CD42-4F0E-9393-96C42FED1850}"/>
              </a:ext>
            </a:extLst>
          </p:cNvPr>
          <p:cNvSpPr/>
          <p:nvPr/>
        </p:nvSpPr>
        <p:spPr>
          <a:xfrm>
            <a:off x="946564" y="5465558"/>
            <a:ext cx="2789414" cy="954107"/>
          </a:xfrm>
          <a:prstGeom prst="rect">
            <a:avLst/>
          </a:prstGeom>
        </p:spPr>
        <p:txBody>
          <a:bodyPr wrap="square">
            <a:spAutoFit/>
          </a:bodyPr>
          <a:lstStyle/>
          <a:p>
            <a:pPr algn="just"/>
            <a:r>
              <a:rPr lang="es-ES" sz="1400" b="1" i="1" dirty="0">
                <a:latin typeface="Arial" panose="020B0604020202020204" pitchFamily="34" charset="0"/>
                <a:cs typeface="Arial" panose="020B0604020202020204" pitchFamily="34" charset="0"/>
              </a:rPr>
              <a:t>Fernández, Díaz, &amp; Muñoz (2007), </a:t>
            </a:r>
            <a:r>
              <a:rPr lang="es-ES" sz="1400" dirty="0">
                <a:latin typeface="Arial" panose="020B0604020202020204" pitchFamily="34" charset="0"/>
                <a:cs typeface="Arial" panose="020B0604020202020204" pitchFamily="34" charset="0"/>
              </a:rPr>
              <a:t>73,3% de 544 ovocitos que seleccionaron, logrando fertilizar 399 ovocitos</a:t>
            </a:r>
            <a:endParaRPr lang="es-EC" sz="1400" dirty="0">
              <a:latin typeface="Arial" panose="020B0604020202020204" pitchFamily="34" charset="0"/>
              <a:cs typeface="Arial" panose="020B0604020202020204" pitchFamily="34" charset="0"/>
            </a:endParaRPr>
          </a:p>
        </p:txBody>
      </p:sp>
      <p:sp>
        <p:nvSpPr>
          <p:cNvPr id="6" name="6 Rectángulo">
            <a:extLst>
              <a:ext uri="{FF2B5EF4-FFF2-40B4-BE49-F238E27FC236}">
                <a16:creationId xmlns:a16="http://schemas.microsoft.com/office/drawing/2014/main" id="{413C1132-7418-4545-AE9C-58B3B4D5ED1A}"/>
              </a:ext>
            </a:extLst>
          </p:cNvPr>
          <p:cNvSpPr/>
          <p:nvPr/>
        </p:nvSpPr>
        <p:spPr>
          <a:xfrm>
            <a:off x="8294914" y="5388614"/>
            <a:ext cx="3242984" cy="1169551"/>
          </a:xfrm>
          <a:prstGeom prst="rect">
            <a:avLst/>
          </a:prstGeom>
        </p:spPr>
        <p:txBody>
          <a:bodyPr wrap="square">
            <a:spAutoFit/>
          </a:bodyPr>
          <a:lstStyle/>
          <a:p>
            <a:pPr algn="just"/>
            <a:r>
              <a:rPr lang="es-ES" sz="1400" b="1" i="1" dirty="0" err="1">
                <a:latin typeface="Arial" panose="020B0604020202020204" pitchFamily="34" charset="0"/>
                <a:cs typeface="Arial" panose="020B0604020202020204" pitchFamily="34" charset="0"/>
              </a:rPr>
              <a:t>Arav</a:t>
            </a:r>
            <a:r>
              <a:rPr lang="es-ES" sz="1400" b="1" i="1" dirty="0">
                <a:latin typeface="Arial" panose="020B0604020202020204" pitchFamily="34" charset="0"/>
                <a:cs typeface="Arial" panose="020B0604020202020204" pitchFamily="34" charset="0"/>
              </a:rPr>
              <a:t> (2001), </a:t>
            </a:r>
            <a:r>
              <a:rPr lang="es-ES" sz="1400" dirty="0">
                <a:latin typeface="Arial" panose="020B0604020202020204" pitchFamily="34" charset="0"/>
                <a:cs typeface="Arial" panose="020B0604020202020204" pitchFamily="34" charset="0"/>
              </a:rPr>
              <a:t>señala la necesidad de obtener mayor número de ovocitos recolectados, ya que esta incrementaría la probabilidad de fecundación.</a:t>
            </a:r>
            <a:endParaRPr lang="es-EC" sz="1400" dirty="0">
              <a:latin typeface="Arial" panose="020B0604020202020204" pitchFamily="34" charset="0"/>
              <a:cs typeface="Arial" panose="020B0604020202020204" pitchFamily="34" charset="0"/>
            </a:endParaRPr>
          </a:p>
        </p:txBody>
      </p:sp>
      <p:sp>
        <p:nvSpPr>
          <p:cNvPr id="7" name="11 Rectángulo">
            <a:extLst>
              <a:ext uri="{FF2B5EF4-FFF2-40B4-BE49-F238E27FC236}">
                <a16:creationId xmlns:a16="http://schemas.microsoft.com/office/drawing/2014/main" id="{D9FABDDF-2E3E-421E-9C7C-3BD685049671}"/>
              </a:ext>
            </a:extLst>
          </p:cNvPr>
          <p:cNvSpPr/>
          <p:nvPr/>
        </p:nvSpPr>
        <p:spPr>
          <a:xfrm>
            <a:off x="4440281" y="5942611"/>
            <a:ext cx="3150329" cy="584775"/>
          </a:xfrm>
          <a:prstGeom prst="rect">
            <a:avLst/>
          </a:prstGeom>
        </p:spPr>
        <p:txBody>
          <a:bodyPr wrap="square">
            <a:spAutoFit/>
          </a:bodyPr>
          <a:lstStyle/>
          <a:p>
            <a:r>
              <a:rPr lang="es-ES" sz="1600" b="1" i="1" dirty="0" err="1">
                <a:latin typeface="Arial" panose="020B0604020202020204" pitchFamily="34" charset="0"/>
                <a:cs typeface="Arial" panose="020B0604020202020204" pitchFamily="34" charset="0"/>
              </a:rPr>
              <a:t>Arav</a:t>
            </a:r>
            <a:r>
              <a:rPr lang="es-ES" sz="1600" b="1" i="1" dirty="0">
                <a:latin typeface="Arial" panose="020B0604020202020204" pitchFamily="34" charset="0"/>
                <a:cs typeface="Arial" panose="020B0604020202020204" pitchFamily="34" charset="0"/>
              </a:rPr>
              <a:t> (2001),</a:t>
            </a:r>
            <a:r>
              <a:rPr lang="es-ES" sz="1600" dirty="0">
                <a:latin typeface="Arial" panose="020B0604020202020204" pitchFamily="34" charset="0"/>
                <a:cs typeface="Arial" panose="020B0604020202020204" pitchFamily="34" charset="0"/>
              </a:rPr>
              <a:t> que reporta una tasa de fertilización del 52%</a:t>
            </a:r>
            <a:endParaRPr lang="es-EC" sz="1600" dirty="0">
              <a:latin typeface="Arial" panose="020B0604020202020204" pitchFamily="34" charset="0"/>
              <a:cs typeface="Arial" panose="020B0604020202020204" pitchFamily="34" charset="0"/>
            </a:endParaRPr>
          </a:p>
        </p:txBody>
      </p:sp>
      <p:pic>
        <p:nvPicPr>
          <p:cNvPr id="13" name="Imagen 12" descr="Tabla&#10;&#10;Descripción generada automáticamente">
            <a:extLst>
              <a:ext uri="{FF2B5EF4-FFF2-40B4-BE49-F238E27FC236}">
                <a16:creationId xmlns:a16="http://schemas.microsoft.com/office/drawing/2014/main" id="{0A30FB86-ADA9-46A6-A4E2-BB4E9CF4DC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6564" y="1100163"/>
            <a:ext cx="6631716" cy="4164168"/>
          </a:xfrm>
          <a:prstGeom prst="rect">
            <a:avLst/>
          </a:prstGeom>
        </p:spPr>
      </p:pic>
      <p:pic>
        <p:nvPicPr>
          <p:cNvPr id="15" name="Imagen 14" descr="Gráfico, Gráfico de barras&#10;&#10;Descripción generada automáticamente">
            <a:extLst>
              <a:ext uri="{FF2B5EF4-FFF2-40B4-BE49-F238E27FC236}">
                <a16:creationId xmlns:a16="http://schemas.microsoft.com/office/drawing/2014/main" id="{4C60E9FE-8661-443C-B245-20A92E8929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0610" y="1100163"/>
            <a:ext cx="4088652" cy="4164168"/>
          </a:xfrm>
          <a:prstGeom prst="rect">
            <a:avLst/>
          </a:prstGeom>
        </p:spPr>
      </p:pic>
    </p:spTree>
    <p:extLst>
      <p:ext uri="{BB962C8B-B14F-4D97-AF65-F5344CB8AC3E}">
        <p14:creationId xmlns:p14="http://schemas.microsoft.com/office/powerpoint/2010/main" val="2184749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Rectángulo">
            <a:extLst>
              <a:ext uri="{FF2B5EF4-FFF2-40B4-BE49-F238E27FC236}">
                <a16:creationId xmlns:a16="http://schemas.microsoft.com/office/drawing/2014/main" id="{C12CA136-8A6F-4D25-93C8-7F080DF523B8}"/>
              </a:ext>
            </a:extLst>
          </p:cNvPr>
          <p:cNvSpPr/>
          <p:nvPr/>
        </p:nvSpPr>
        <p:spPr>
          <a:xfrm>
            <a:off x="970626" y="346368"/>
            <a:ext cx="1928733" cy="369332"/>
          </a:xfrm>
          <a:prstGeom prst="rect">
            <a:avLst/>
          </a:prstGeom>
        </p:spPr>
        <p:txBody>
          <a:bodyPr wrap="none">
            <a:spAutoFit/>
          </a:bodyPr>
          <a:lstStyle/>
          <a:p>
            <a:r>
              <a:rPr lang="es-ES" b="1" i="1" dirty="0">
                <a:latin typeface="Arial" panose="020B0604020202020204" pitchFamily="34" charset="0"/>
                <a:cs typeface="Arial" panose="020B0604020202020204" pitchFamily="34" charset="0"/>
              </a:rPr>
              <a:t>Clivaje de </a:t>
            </a:r>
            <a:r>
              <a:rPr lang="es-ES" b="1" i="1" dirty="0" err="1">
                <a:latin typeface="Arial" panose="020B0604020202020204" pitchFamily="34" charset="0"/>
                <a:cs typeface="Arial" panose="020B0604020202020204" pitchFamily="34" charset="0"/>
              </a:rPr>
              <a:t>cco´s</a:t>
            </a:r>
            <a:endParaRPr lang="es-EC" b="1" dirty="0">
              <a:latin typeface="Arial" panose="020B0604020202020204" pitchFamily="34" charset="0"/>
              <a:cs typeface="Arial" panose="020B0604020202020204" pitchFamily="34" charset="0"/>
            </a:endParaRPr>
          </a:p>
        </p:txBody>
      </p:sp>
      <p:sp>
        <p:nvSpPr>
          <p:cNvPr id="5" name="4 Rectángulo">
            <a:extLst>
              <a:ext uri="{FF2B5EF4-FFF2-40B4-BE49-F238E27FC236}">
                <a16:creationId xmlns:a16="http://schemas.microsoft.com/office/drawing/2014/main" id="{B829A036-D587-4ACA-BF1C-3114869A95FE}"/>
              </a:ext>
            </a:extLst>
          </p:cNvPr>
          <p:cNvSpPr/>
          <p:nvPr/>
        </p:nvSpPr>
        <p:spPr>
          <a:xfrm>
            <a:off x="8480716" y="2486367"/>
            <a:ext cx="3130083" cy="1169551"/>
          </a:xfrm>
          <a:prstGeom prst="rect">
            <a:avLst/>
          </a:prstGeom>
        </p:spPr>
        <p:txBody>
          <a:bodyPr wrap="square">
            <a:spAutoFit/>
          </a:bodyPr>
          <a:lstStyle/>
          <a:p>
            <a:r>
              <a:rPr lang="es-ES" sz="1400" b="1" i="1" dirty="0" err="1">
                <a:latin typeface="Arial" panose="020B0604020202020204" pitchFamily="34" charset="0"/>
                <a:cs typeface="Arial" panose="020B0604020202020204" pitchFamily="34" charset="0"/>
              </a:rPr>
              <a:t>Lim</a:t>
            </a:r>
            <a:r>
              <a:rPr lang="es-ES" sz="1400" b="1" i="1" dirty="0">
                <a:latin typeface="Arial" panose="020B0604020202020204" pitchFamily="34" charset="0"/>
                <a:cs typeface="Arial" panose="020B0604020202020204" pitchFamily="34" charset="0"/>
              </a:rPr>
              <a:t>, y otros, (2007)</a:t>
            </a:r>
            <a:r>
              <a:rPr lang="es-EC" sz="1400" b="1" i="1" dirty="0">
                <a:latin typeface="Arial" panose="020B0604020202020204" pitchFamily="34" charset="0"/>
                <a:cs typeface="Arial" panose="020B0604020202020204" pitchFamily="34" charset="0"/>
              </a:rPr>
              <a:t>, </a:t>
            </a:r>
            <a:r>
              <a:rPr lang="es-EC" sz="1400" dirty="0">
                <a:latin typeface="Arial" panose="020B0604020202020204" pitchFamily="34" charset="0"/>
                <a:cs typeface="Arial" panose="020B0604020202020204" pitchFamily="34" charset="0"/>
              </a:rPr>
              <a:t>menciona que el factor de crecimiento epidermal (EGF), mejora la maduración nuclear y la tasa de clivaje, así como el desarrollo embrionario.</a:t>
            </a:r>
          </a:p>
        </p:txBody>
      </p:sp>
      <p:sp>
        <p:nvSpPr>
          <p:cNvPr id="6" name="3 Rectángulo">
            <a:extLst>
              <a:ext uri="{FF2B5EF4-FFF2-40B4-BE49-F238E27FC236}">
                <a16:creationId xmlns:a16="http://schemas.microsoft.com/office/drawing/2014/main" id="{96CDD254-E82C-49E1-B988-32BB5FBD3FE8}"/>
              </a:ext>
            </a:extLst>
          </p:cNvPr>
          <p:cNvSpPr/>
          <p:nvPr/>
        </p:nvSpPr>
        <p:spPr>
          <a:xfrm>
            <a:off x="970626" y="5618202"/>
            <a:ext cx="10640173" cy="523220"/>
          </a:xfrm>
          <a:prstGeom prst="rect">
            <a:avLst/>
          </a:prstGeom>
        </p:spPr>
        <p:txBody>
          <a:bodyPr wrap="square">
            <a:spAutoFit/>
          </a:bodyPr>
          <a:lstStyle/>
          <a:p>
            <a:pPr algn="just"/>
            <a:r>
              <a:rPr lang="es-EC" sz="1400" b="1" i="1" dirty="0" err="1">
                <a:latin typeface="Arial" panose="020B0604020202020204" pitchFamily="34" charset="0"/>
                <a:cs typeface="Arial" panose="020B0604020202020204" pitchFamily="34" charset="0"/>
              </a:rPr>
              <a:t>Keisher</a:t>
            </a:r>
            <a:r>
              <a:rPr lang="es-EC" sz="1400" b="1" i="1" dirty="0">
                <a:latin typeface="Arial" panose="020B0604020202020204" pitchFamily="34" charset="0"/>
                <a:cs typeface="Arial" panose="020B0604020202020204" pitchFamily="34" charset="0"/>
              </a:rPr>
              <a:t>, (2004) </a:t>
            </a:r>
            <a:r>
              <a:rPr lang="es-ES" sz="1400" dirty="0">
                <a:latin typeface="Arial" panose="020B0604020202020204" pitchFamily="34" charset="0"/>
                <a:cs typeface="Arial" panose="020B0604020202020204" pitchFamily="34" charset="0"/>
              </a:rPr>
              <a:t>deben presentar citoplasma homogéneo con granulaciones finas, de coloración marrón y completamente envueltos por varias capas de células del cúmulos dispuestas en forma compacta </a:t>
            </a:r>
            <a:endParaRPr lang="es-EC" sz="1400" dirty="0">
              <a:latin typeface="Arial" panose="020B0604020202020204" pitchFamily="34" charset="0"/>
              <a:cs typeface="Arial" panose="020B0604020202020204" pitchFamily="34" charset="0"/>
            </a:endParaRPr>
          </a:p>
        </p:txBody>
      </p:sp>
      <p:pic>
        <p:nvPicPr>
          <p:cNvPr id="8" name="Imagen 7" descr="Imagen que contiene Gráfico&#10;&#10;Descripción generada automáticamente">
            <a:extLst>
              <a:ext uri="{FF2B5EF4-FFF2-40B4-BE49-F238E27FC236}">
                <a16:creationId xmlns:a16="http://schemas.microsoft.com/office/drawing/2014/main" id="{CADCEB45-CC1B-4EAA-87A6-D97515AE86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5813" y="978188"/>
            <a:ext cx="6679911" cy="4185910"/>
          </a:xfrm>
          <a:prstGeom prst="rect">
            <a:avLst/>
          </a:prstGeom>
        </p:spPr>
      </p:pic>
    </p:spTree>
    <p:extLst>
      <p:ext uri="{BB962C8B-B14F-4D97-AF65-F5344CB8AC3E}">
        <p14:creationId xmlns:p14="http://schemas.microsoft.com/office/powerpoint/2010/main" val="20592936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Rectángulo">
            <a:extLst>
              <a:ext uri="{FF2B5EF4-FFF2-40B4-BE49-F238E27FC236}">
                <a16:creationId xmlns:a16="http://schemas.microsoft.com/office/drawing/2014/main" id="{3269043B-6187-4312-908D-67E9BA96D0A4}"/>
              </a:ext>
            </a:extLst>
          </p:cNvPr>
          <p:cNvSpPr/>
          <p:nvPr/>
        </p:nvSpPr>
        <p:spPr>
          <a:xfrm>
            <a:off x="1296873" y="5771471"/>
            <a:ext cx="10237630" cy="523220"/>
          </a:xfrm>
          <a:prstGeom prst="rect">
            <a:avLst/>
          </a:prstGeom>
        </p:spPr>
        <p:txBody>
          <a:bodyPr wrap="square">
            <a:spAutoFit/>
          </a:bodyPr>
          <a:lstStyle/>
          <a:p>
            <a:pPr algn="just"/>
            <a:r>
              <a:rPr lang="es-EC" sz="1400" b="1" i="1" dirty="0">
                <a:latin typeface="Arial" panose="020B0604020202020204" pitchFamily="34" charset="0"/>
                <a:cs typeface="Arial" panose="020B0604020202020204" pitchFamily="34" charset="0"/>
              </a:rPr>
              <a:t>Hidalgo et al. (2002), </a:t>
            </a:r>
            <a:r>
              <a:rPr lang="es-EC" sz="1400" dirty="0">
                <a:latin typeface="Arial" panose="020B0604020202020204" pitchFamily="34" charset="0"/>
                <a:cs typeface="Arial" panose="020B0604020202020204" pitchFamily="34" charset="0"/>
              </a:rPr>
              <a:t>el incremento de número de ovocitos inviables, posiblemente por la pérdida de células de los cúmulos que rodea al ovocito</a:t>
            </a:r>
          </a:p>
        </p:txBody>
      </p:sp>
      <p:sp>
        <p:nvSpPr>
          <p:cNvPr id="5" name="5 Rectángulo">
            <a:extLst>
              <a:ext uri="{FF2B5EF4-FFF2-40B4-BE49-F238E27FC236}">
                <a16:creationId xmlns:a16="http://schemas.microsoft.com/office/drawing/2014/main" id="{EB7BA341-86DD-471C-A8F1-794918F8A8F6}"/>
              </a:ext>
            </a:extLst>
          </p:cNvPr>
          <p:cNvSpPr/>
          <p:nvPr/>
        </p:nvSpPr>
        <p:spPr>
          <a:xfrm>
            <a:off x="9509760" y="2844224"/>
            <a:ext cx="2249854" cy="1384995"/>
          </a:xfrm>
          <a:prstGeom prst="rect">
            <a:avLst/>
          </a:prstGeom>
        </p:spPr>
        <p:txBody>
          <a:bodyPr wrap="square">
            <a:spAutoFit/>
          </a:bodyPr>
          <a:lstStyle/>
          <a:p>
            <a:pPr algn="just"/>
            <a:r>
              <a:rPr lang="es-EC" sz="1400" b="1" i="1" dirty="0" err="1">
                <a:latin typeface="Arial" panose="020B0604020202020204" pitchFamily="34" charset="0"/>
                <a:cs typeface="Arial" panose="020B0604020202020204" pitchFamily="34" charset="0"/>
              </a:rPr>
              <a:t>Karadjole</a:t>
            </a:r>
            <a:r>
              <a:rPr lang="es-EC" sz="1400" b="1" i="1" dirty="0">
                <a:latin typeface="Arial" panose="020B0604020202020204" pitchFamily="34" charset="0"/>
                <a:cs typeface="Arial" panose="020B0604020202020204" pitchFamily="34" charset="0"/>
              </a:rPr>
              <a:t> et al. (2010) </a:t>
            </a:r>
            <a:r>
              <a:rPr lang="es-EC" sz="1400" dirty="0">
                <a:latin typeface="Arial" panose="020B0604020202020204" pitchFamily="34" charset="0"/>
                <a:cs typeface="Arial" panose="020B0604020202020204" pitchFamily="34" charset="0"/>
              </a:rPr>
              <a:t>reportan una mayor tasa de embriones producidos con ovocitos derivados de OPU que con ovocitos de matadero</a:t>
            </a:r>
          </a:p>
        </p:txBody>
      </p:sp>
      <p:graphicFrame>
        <p:nvGraphicFramePr>
          <p:cNvPr id="6" name="2 Tabla">
            <a:extLst>
              <a:ext uri="{FF2B5EF4-FFF2-40B4-BE49-F238E27FC236}">
                <a16:creationId xmlns:a16="http://schemas.microsoft.com/office/drawing/2014/main" id="{B01AE79D-AF34-4845-B825-CCF606D91AEB}"/>
              </a:ext>
            </a:extLst>
          </p:cNvPr>
          <p:cNvGraphicFramePr>
            <a:graphicFrameLocks noGrp="1"/>
          </p:cNvGraphicFramePr>
          <p:nvPr>
            <p:extLst>
              <p:ext uri="{D42A27DB-BD31-4B8C-83A1-F6EECF244321}">
                <p14:modId xmlns:p14="http://schemas.microsoft.com/office/powerpoint/2010/main" val="2359141125"/>
              </p:ext>
            </p:extLst>
          </p:nvPr>
        </p:nvGraphicFramePr>
        <p:xfrm>
          <a:off x="5868873" y="470952"/>
          <a:ext cx="5475436" cy="952500"/>
        </p:xfrm>
        <a:graphic>
          <a:graphicData uri="http://schemas.openxmlformats.org/drawingml/2006/table">
            <a:tbl>
              <a:tblPr>
                <a:tableStyleId>{9D7B26C5-4107-4FEC-AEDC-1716B250A1EF}</a:tableStyleId>
              </a:tblPr>
              <a:tblGrid>
                <a:gridCol w="1546172">
                  <a:extLst>
                    <a:ext uri="{9D8B030D-6E8A-4147-A177-3AD203B41FA5}">
                      <a16:colId xmlns:a16="http://schemas.microsoft.com/office/drawing/2014/main" val="20000"/>
                    </a:ext>
                  </a:extLst>
                </a:gridCol>
                <a:gridCol w="1375952">
                  <a:extLst>
                    <a:ext uri="{9D8B030D-6E8A-4147-A177-3AD203B41FA5}">
                      <a16:colId xmlns:a16="http://schemas.microsoft.com/office/drawing/2014/main" val="20001"/>
                    </a:ext>
                  </a:extLst>
                </a:gridCol>
                <a:gridCol w="851104">
                  <a:extLst>
                    <a:ext uri="{9D8B030D-6E8A-4147-A177-3AD203B41FA5}">
                      <a16:colId xmlns:a16="http://schemas.microsoft.com/office/drawing/2014/main" val="20002"/>
                    </a:ext>
                  </a:extLst>
                </a:gridCol>
                <a:gridCol w="851104">
                  <a:extLst>
                    <a:ext uri="{9D8B030D-6E8A-4147-A177-3AD203B41FA5}">
                      <a16:colId xmlns:a16="http://schemas.microsoft.com/office/drawing/2014/main" val="20003"/>
                    </a:ext>
                  </a:extLst>
                </a:gridCol>
                <a:gridCol w="851104">
                  <a:extLst>
                    <a:ext uri="{9D8B030D-6E8A-4147-A177-3AD203B41FA5}">
                      <a16:colId xmlns:a16="http://schemas.microsoft.com/office/drawing/2014/main" val="20004"/>
                    </a:ext>
                  </a:extLst>
                </a:gridCol>
              </a:tblGrid>
              <a:tr h="190500">
                <a:tc>
                  <a:txBody>
                    <a:bodyPr/>
                    <a:lstStyle/>
                    <a:p>
                      <a:pPr algn="ctr" fontAlgn="b"/>
                      <a:endParaRPr lang="es-EC" sz="1100" b="0" i="0" u="none" strike="noStrike" dirty="0">
                        <a:solidFill>
                          <a:srgbClr val="000000"/>
                        </a:solidFill>
                        <a:effectLst/>
                        <a:latin typeface="Calibri"/>
                      </a:endParaRPr>
                    </a:p>
                  </a:txBody>
                  <a:tcPr marL="9525" marR="9525" marT="9525" marB="0" anchor="b"/>
                </a:tc>
                <a:tc>
                  <a:txBody>
                    <a:bodyPr/>
                    <a:lstStyle/>
                    <a:p>
                      <a:pPr algn="ctr" fontAlgn="b"/>
                      <a:r>
                        <a:rPr lang="es-EC" sz="1100" u="none" strike="noStrike">
                          <a:effectLst/>
                        </a:rPr>
                        <a:t>Aspiracion Folicular</a:t>
                      </a:r>
                      <a:endParaRPr lang="es-EC" sz="1100" b="0" i="0" u="none" strike="noStrike">
                        <a:solidFill>
                          <a:srgbClr val="000000"/>
                        </a:solidFill>
                        <a:effectLst/>
                        <a:latin typeface="Calibri"/>
                      </a:endParaRPr>
                    </a:p>
                  </a:txBody>
                  <a:tcPr marL="9525" marR="9525" marT="9525" marB="0" anchor="b"/>
                </a:tc>
                <a:tc>
                  <a:txBody>
                    <a:bodyPr/>
                    <a:lstStyle/>
                    <a:p>
                      <a:pPr algn="ctr" fontAlgn="b"/>
                      <a:r>
                        <a:rPr lang="es-EC" sz="1100" u="none" strike="noStrike">
                          <a:effectLst/>
                        </a:rPr>
                        <a:t>%</a:t>
                      </a:r>
                      <a:endParaRPr lang="es-EC" sz="1100" b="0" i="0" u="none" strike="noStrike">
                        <a:solidFill>
                          <a:srgbClr val="000000"/>
                        </a:solidFill>
                        <a:effectLst/>
                        <a:latin typeface="Calibri"/>
                      </a:endParaRPr>
                    </a:p>
                  </a:txBody>
                  <a:tcPr marL="9525" marR="9525" marT="9525" marB="0" anchor="b"/>
                </a:tc>
                <a:tc>
                  <a:txBody>
                    <a:bodyPr/>
                    <a:lstStyle/>
                    <a:p>
                      <a:pPr algn="ctr" fontAlgn="b"/>
                      <a:r>
                        <a:rPr lang="es-EC" sz="1100" u="none" strike="noStrike">
                          <a:effectLst/>
                        </a:rPr>
                        <a:t>OPU</a:t>
                      </a:r>
                      <a:endParaRPr lang="es-EC" sz="1100" b="0" i="0" u="none" strike="noStrike">
                        <a:solidFill>
                          <a:srgbClr val="000000"/>
                        </a:solidFill>
                        <a:effectLst/>
                        <a:latin typeface="Calibri"/>
                      </a:endParaRPr>
                    </a:p>
                  </a:txBody>
                  <a:tcPr marL="9525" marR="9525" marT="9525" marB="0" anchor="b"/>
                </a:tc>
                <a:tc>
                  <a:txBody>
                    <a:bodyPr/>
                    <a:lstStyle/>
                    <a:p>
                      <a:pPr algn="ctr" fontAlgn="b"/>
                      <a:r>
                        <a:rPr lang="es-EC" sz="1100" u="none" strike="noStrike">
                          <a:effectLst/>
                        </a:rPr>
                        <a:t>%</a:t>
                      </a:r>
                      <a:endParaRPr lang="es-EC" sz="11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00"/>
                  </a:ext>
                </a:extLst>
              </a:tr>
              <a:tr h="190500">
                <a:tc>
                  <a:txBody>
                    <a:bodyPr/>
                    <a:lstStyle/>
                    <a:p>
                      <a:pPr algn="ctr" fontAlgn="b"/>
                      <a:r>
                        <a:rPr lang="es-EC" sz="1100" u="none" strike="noStrike">
                          <a:effectLst/>
                        </a:rPr>
                        <a:t>Ovocitos recuperados </a:t>
                      </a:r>
                      <a:endParaRPr lang="es-EC" sz="1100" b="0" i="0" u="none" strike="noStrike">
                        <a:solidFill>
                          <a:srgbClr val="000000"/>
                        </a:solidFill>
                        <a:effectLst/>
                        <a:latin typeface="Calibri"/>
                      </a:endParaRPr>
                    </a:p>
                  </a:txBody>
                  <a:tcPr marL="9525" marR="9525" marT="9525" marB="0" anchor="b"/>
                </a:tc>
                <a:tc>
                  <a:txBody>
                    <a:bodyPr/>
                    <a:lstStyle/>
                    <a:p>
                      <a:pPr algn="ctr" fontAlgn="b"/>
                      <a:r>
                        <a:rPr lang="es-EC" sz="1100" u="none" strike="noStrike">
                          <a:effectLst/>
                        </a:rPr>
                        <a:t>708</a:t>
                      </a:r>
                      <a:endParaRPr lang="es-EC" sz="1100" b="0" i="0" u="none" strike="noStrike">
                        <a:solidFill>
                          <a:srgbClr val="000000"/>
                        </a:solidFill>
                        <a:effectLst/>
                        <a:latin typeface="Calibri"/>
                      </a:endParaRPr>
                    </a:p>
                  </a:txBody>
                  <a:tcPr marL="9525" marR="9525" marT="9525" marB="0" anchor="b"/>
                </a:tc>
                <a:tc>
                  <a:txBody>
                    <a:bodyPr/>
                    <a:lstStyle/>
                    <a:p>
                      <a:pPr algn="ctr" fontAlgn="b"/>
                      <a:r>
                        <a:rPr lang="es-EC" sz="1100" u="none" strike="noStrike">
                          <a:effectLst/>
                        </a:rPr>
                        <a:t> </a:t>
                      </a:r>
                      <a:endParaRPr lang="es-EC" sz="1100" b="0" i="0" u="none" strike="noStrike">
                        <a:solidFill>
                          <a:srgbClr val="000000"/>
                        </a:solidFill>
                        <a:effectLst/>
                        <a:latin typeface="Calibri"/>
                      </a:endParaRPr>
                    </a:p>
                  </a:txBody>
                  <a:tcPr marL="9525" marR="9525" marT="9525" marB="0" anchor="b"/>
                </a:tc>
                <a:tc>
                  <a:txBody>
                    <a:bodyPr/>
                    <a:lstStyle/>
                    <a:p>
                      <a:pPr algn="ctr" fontAlgn="b"/>
                      <a:r>
                        <a:rPr lang="es-EC" sz="1100" u="none" strike="noStrike">
                          <a:effectLst/>
                        </a:rPr>
                        <a:t>190</a:t>
                      </a:r>
                      <a:endParaRPr lang="es-EC" sz="1100" b="0" i="0" u="none" strike="noStrike">
                        <a:solidFill>
                          <a:srgbClr val="000000"/>
                        </a:solidFill>
                        <a:effectLst/>
                        <a:latin typeface="Calibri"/>
                      </a:endParaRPr>
                    </a:p>
                  </a:txBody>
                  <a:tcPr marL="9525" marR="9525" marT="9525" marB="0" anchor="b"/>
                </a:tc>
                <a:tc>
                  <a:txBody>
                    <a:bodyPr/>
                    <a:lstStyle/>
                    <a:p>
                      <a:pPr algn="ctr" fontAlgn="b"/>
                      <a:r>
                        <a:rPr lang="es-EC" sz="1100" u="none" strike="noStrike">
                          <a:effectLst/>
                        </a:rPr>
                        <a:t> </a:t>
                      </a:r>
                      <a:endParaRPr lang="es-EC" sz="11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01"/>
                  </a:ext>
                </a:extLst>
              </a:tr>
              <a:tr h="190500">
                <a:tc>
                  <a:txBody>
                    <a:bodyPr/>
                    <a:lstStyle/>
                    <a:p>
                      <a:pPr algn="ctr" fontAlgn="b"/>
                      <a:r>
                        <a:rPr lang="es-EC" sz="1100" u="none" strike="noStrike">
                          <a:effectLst/>
                        </a:rPr>
                        <a:t>Clasificacion </a:t>
                      </a:r>
                      <a:endParaRPr lang="es-EC" sz="1100" b="0" i="0" u="none" strike="noStrike">
                        <a:solidFill>
                          <a:srgbClr val="000000"/>
                        </a:solidFill>
                        <a:effectLst/>
                        <a:latin typeface="Calibri"/>
                      </a:endParaRPr>
                    </a:p>
                  </a:txBody>
                  <a:tcPr marL="9525" marR="9525" marT="9525" marB="0" anchor="b"/>
                </a:tc>
                <a:tc>
                  <a:txBody>
                    <a:bodyPr/>
                    <a:lstStyle/>
                    <a:p>
                      <a:pPr algn="ctr" fontAlgn="b"/>
                      <a:r>
                        <a:rPr lang="es-EC" sz="1100" u="none" strike="noStrike">
                          <a:effectLst/>
                        </a:rPr>
                        <a:t>507</a:t>
                      </a:r>
                      <a:endParaRPr lang="es-EC" sz="1100" b="0" i="0" u="none" strike="noStrike">
                        <a:solidFill>
                          <a:srgbClr val="000000"/>
                        </a:solidFill>
                        <a:effectLst/>
                        <a:latin typeface="Calibri"/>
                      </a:endParaRPr>
                    </a:p>
                  </a:txBody>
                  <a:tcPr marL="9525" marR="9525" marT="9525" marB="0" anchor="b"/>
                </a:tc>
                <a:tc>
                  <a:txBody>
                    <a:bodyPr/>
                    <a:lstStyle/>
                    <a:p>
                      <a:pPr algn="ctr" fontAlgn="b"/>
                      <a:r>
                        <a:rPr lang="es-EC" sz="1100" u="none" strike="noStrike">
                          <a:effectLst/>
                        </a:rPr>
                        <a:t>71,6</a:t>
                      </a:r>
                      <a:endParaRPr lang="es-EC" sz="1100" b="0" i="0" u="none" strike="noStrike">
                        <a:solidFill>
                          <a:srgbClr val="000000"/>
                        </a:solidFill>
                        <a:effectLst/>
                        <a:latin typeface="Calibri"/>
                      </a:endParaRPr>
                    </a:p>
                  </a:txBody>
                  <a:tcPr marL="9525" marR="9525" marT="9525" marB="0" anchor="b"/>
                </a:tc>
                <a:tc>
                  <a:txBody>
                    <a:bodyPr/>
                    <a:lstStyle/>
                    <a:p>
                      <a:pPr algn="ctr" fontAlgn="b"/>
                      <a:r>
                        <a:rPr lang="es-EC" sz="1100" u="none" strike="noStrike">
                          <a:effectLst/>
                        </a:rPr>
                        <a:t>110</a:t>
                      </a:r>
                      <a:endParaRPr lang="es-EC" sz="1100" b="0" i="0" u="none" strike="noStrike">
                        <a:solidFill>
                          <a:srgbClr val="000000"/>
                        </a:solidFill>
                        <a:effectLst/>
                        <a:latin typeface="Calibri"/>
                      </a:endParaRPr>
                    </a:p>
                  </a:txBody>
                  <a:tcPr marL="9525" marR="9525" marT="9525" marB="0" anchor="b"/>
                </a:tc>
                <a:tc>
                  <a:txBody>
                    <a:bodyPr/>
                    <a:lstStyle/>
                    <a:p>
                      <a:pPr algn="ctr" fontAlgn="b"/>
                      <a:r>
                        <a:rPr lang="es-EC" sz="1100" u="none" strike="noStrike">
                          <a:effectLst/>
                        </a:rPr>
                        <a:t>57,9</a:t>
                      </a:r>
                      <a:endParaRPr lang="es-EC" sz="11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02"/>
                  </a:ext>
                </a:extLst>
              </a:tr>
              <a:tr h="190500">
                <a:tc>
                  <a:txBody>
                    <a:bodyPr/>
                    <a:lstStyle/>
                    <a:p>
                      <a:pPr algn="ctr" fontAlgn="b"/>
                      <a:r>
                        <a:rPr lang="es-EC" sz="1100" u="none" strike="noStrike">
                          <a:effectLst/>
                        </a:rPr>
                        <a:t>Fecundados</a:t>
                      </a:r>
                      <a:endParaRPr lang="es-EC" sz="1100" b="0" i="0" u="none" strike="noStrike">
                        <a:solidFill>
                          <a:srgbClr val="000000"/>
                        </a:solidFill>
                        <a:effectLst/>
                        <a:latin typeface="Calibri"/>
                      </a:endParaRPr>
                    </a:p>
                  </a:txBody>
                  <a:tcPr marL="9525" marR="9525" marT="9525" marB="0" anchor="b"/>
                </a:tc>
                <a:tc>
                  <a:txBody>
                    <a:bodyPr/>
                    <a:lstStyle/>
                    <a:p>
                      <a:pPr algn="ctr" fontAlgn="b"/>
                      <a:r>
                        <a:rPr lang="es-EC" sz="1100" u="none" strike="noStrike">
                          <a:effectLst/>
                        </a:rPr>
                        <a:t>396</a:t>
                      </a:r>
                      <a:endParaRPr lang="es-EC" sz="1100" b="0" i="0" u="none" strike="noStrike">
                        <a:solidFill>
                          <a:srgbClr val="000000"/>
                        </a:solidFill>
                        <a:effectLst/>
                        <a:latin typeface="Calibri"/>
                      </a:endParaRPr>
                    </a:p>
                  </a:txBody>
                  <a:tcPr marL="9525" marR="9525" marT="9525" marB="0" anchor="b"/>
                </a:tc>
                <a:tc>
                  <a:txBody>
                    <a:bodyPr/>
                    <a:lstStyle/>
                    <a:p>
                      <a:pPr algn="ctr" fontAlgn="b"/>
                      <a:r>
                        <a:rPr lang="es-EC" sz="1100" u="none" strike="noStrike">
                          <a:effectLst/>
                        </a:rPr>
                        <a:t>78,1</a:t>
                      </a:r>
                      <a:endParaRPr lang="es-EC" sz="1100" b="0" i="0" u="none" strike="noStrike">
                        <a:solidFill>
                          <a:srgbClr val="000000"/>
                        </a:solidFill>
                        <a:effectLst/>
                        <a:latin typeface="Calibri"/>
                      </a:endParaRPr>
                    </a:p>
                  </a:txBody>
                  <a:tcPr marL="9525" marR="9525" marT="9525" marB="0" anchor="b"/>
                </a:tc>
                <a:tc>
                  <a:txBody>
                    <a:bodyPr/>
                    <a:lstStyle/>
                    <a:p>
                      <a:pPr algn="ctr" fontAlgn="b"/>
                      <a:r>
                        <a:rPr lang="es-EC" sz="1100" u="none" strike="noStrike">
                          <a:effectLst/>
                        </a:rPr>
                        <a:t>87</a:t>
                      </a:r>
                      <a:endParaRPr lang="es-EC" sz="1100" b="0" i="0" u="none" strike="noStrike">
                        <a:solidFill>
                          <a:srgbClr val="000000"/>
                        </a:solidFill>
                        <a:effectLst/>
                        <a:latin typeface="Calibri"/>
                      </a:endParaRPr>
                    </a:p>
                  </a:txBody>
                  <a:tcPr marL="9525" marR="9525" marT="9525" marB="0" anchor="b"/>
                </a:tc>
                <a:tc>
                  <a:txBody>
                    <a:bodyPr/>
                    <a:lstStyle/>
                    <a:p>
                      <a:pPr algn="ctr" fontAlgn="b"/>
                      <a:r>
                        <a:rPr lang="es-EC" sz="1100" u="none" strike="noStrike">
                          <a:effectLst/>
                        </a:rPr>
                        <a:t>79,1</a:t>
                      </a:r>
                      <a:endParaRPr lang="es-EC" sz="11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03"/>
                  </a:ext>
                </a:extLst>
              </a:tr>
              <a:tr h="190500">
                <a:tc>
                  <a:txBody>
                    <a:bodyPr/>
                    <a:lstStyle/>
                    <a:p>
                      <a:pPr algn="ctr" fontAlgn="b"/>
                      <a:r>
                        <a:rPr lang="es-EC" sz="1100" u="none" strike="noStrike">
                          <a:effectLst/>
                        </a:rPr>
                        <a:t>Clivajes cco´s</a:t>
                      </a:r>
                      <a:endParaRPr lang="es-EC" sz="1100" b="0" i="0" u="none" strike="noStrike">
                        <a:solidFill>
                          <a:srgbClr val="000000"/>
                        </a:solidFill>
                        <a:effectLst/>
                        <a:latin typeface="Calibri"/>
                      </a:endParaRPr>
                    </a:p>
                  </a:txBody>
                  <a:tcPr marL="9525" marR="9525" marT="9525" marB="0" anchor="b"/>
                </a:tc>
                <a:tc>
                  <a:txBody>
                    <a:bodyPr/>
                    <a:lstStyle/>
                    <a:p>
                      <a:pPr algn="ctr" fontAlgn="b"/>
                      <a:r>
                        <a:rPr lang="es-EC" sz="1100" u="none" strike="noStrike">
                          <a:effectLst/>
                        </a:rPr>
                        <a:t>44</a:t>
                      </a:r>
                      <a:endParaRPr lang="es-EC" sz="1100" b="0" i="0" u="none" strike="noStrike">
                        <a:solidFill>
                          <a:srgbClr val="000000"/>
                        </a:solidFill>
                        <a:effectLst/>
                        <a:latin typeface="Calibri"/>
                      </a:endParaRPr>
                    </a:p>
                  </a:txBody>
                  <a:tcPr marL="9525" marR="9525" marT="9525" marB="0" anchor="b"/>
                </a:tc>
                <a:tc>
                  <a:txBody>
                    <a:bodyPr/>
                    <a:lstStyle/>
                    <a:p>
                      <a:pPr algn="ctr" fontAlgn="b"/>
                      <a:r>
                        <a:rPr lang="es-EC" sz="1100" u="none" strike="noStrike">
                          <a:effectLst/>
                        </a:rPr>
                        <a:t>11,1</a:t>
                      </a:r>
                      <a:endParaRPr lang="es-EC" sz="1100" b="0" i="0" u="none" strike="noStrike">
                        <a:solidFill>
                          <a:srgbClr val="000000"/>
                        </a:solidFill>
                        <a:effectLst/>
                        <a:latin typeface="Calibri"/>
                      </a:endParaRPr>
                    </a:p>
                  </a:txBody>
                  <a:tcPr marL="9525" marR="9525" marT="9525" marB="0" anchor="b"/>
                </a:tc>
                <a:tc>
                  <a:txBody>
                    <a:bodyPr/>
                    <a:lstStyle/>
                    <a:p>
                      <a:pPr algn="ctr" fontAlgn="b"/>
                      <a:r>
                        <a:rPr lang="es-EC" sz="1100" u="none" strike="noStrike" dirty="0">
                          <a:effectLst/>
                        </a:rPr>
                        <a:t>25</a:t>
                      </a:r>
                      <a:endParaRPr lang="es-EC" sz="1100" b="0" i="0" u="none" strike="noStrike" dirty="0">
                        <a:solidFill>
                          <a:srgbClr val="000000"/>
                        </a:solidFill>
                        <a:effectLst/>
                        <a:latin typeface="Calibri"/>
                      </a:endParaRPr>
                    </a:p>
                  </a:txBody>
                  <a:tcPr marL="9525" marR="9525" marT="9525" marB="0" anchor="b"/>
                </a:tc>
                <a:tc>
                  <a:txBody>
                    <a:bodyPr/>
                    <a:lstStyle/>
                    <a:p>
                      <a:pPr algn="ctr" fontAlgn="b"/>
                      <a:r>
                        <a:rPr lang="es-EC" sz="1100" u="none" strike="noStrike" dirty="0">
                          <a:effectLst/>
                        </a:rPr>
                        <a:t>28,7</a:t>
                      </a:r>
                      <a:endParaRPr lang="es-EC" sz="11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val="10004"/>
                  </a:ext>
                </a:extLst>
              </a:tr>
            </a:tbl>
          </a:graphicData>
        </a:graphic>
      </p:graphicFrame>
      <p:graphicFrame>
        <p:nvGraphicFramePr>
          <p:cNvPr id="7" name="7 Gráfico">
            <a:extLst>
              <a:ext uri="{FF2B5EF4-FFF2-40B4-BE49-F238E27FC236}">
                <a16:creationId xmlns:a16="http://schemas.microsoft.com/office/drawing/2014/main" id="{C102A70C-E608-4050-86A3-D9503B546C9E}"/>
              </a:ext>
            </a:extLst>
          </p:cNvPr>
          <p:cNvGraphicFramePr>
            <a:graphicFrameLocks/>
          </p:cNvGraphicFramePr>
          <p:nvPr>
            <p:extLst>
              <p:ext uri="{D42A27DB-BD31-4B8C-83A1-F6EECF244321}">
                <p14:modId xmlns:p14="http://schemas.microsoft.com/office/powerpoint/2010/main" val="527041862"/>
              </p:ext>
            </p:extLst>
          </p:nvPr>
        </p:nvGraphicFramePr>
        <p:xfrm>
          <a:off x="1296872" y="1977862"/>
          <a:ext cx="7298488" cy="336272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610474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Rectángulo">
            <a:extLst>
              <a:ext uri="{FF2B5EF4-FFF2-40B4-BE49-F238E27FC236}">
                <a16:creationId xmlns:a16="http://schemas.microsoft.com/office/drawing/2014/main" id="{C0CDDF0B-325E-443C-B568-D6697A19EF4F}"/>
              </a:ext>
            </a:extLst>
          </p:cNvPr>
          <p:cNvSpPr/>
          <p:nvPr/>
        </p:nvSpPr>
        <p:spPr>
          <a:xfrm>
            <a:off x="970626" y="346368"/>
            <a:ext cx="1954381" cy="369332"/>
          </a:xfrm>
          <a:prstGeom prst="rect">
            <a:avLst/>
          </a:prstGeom>
        </p:spPr>
        <p:txBody>
          <a:bodyPr wrap="none">
            <a:spAutoFit/>
          </a:bodyPr>
          <a:lstStyle/>
          <a:p>
            <a:r>
              <a:rPr lang="es-ES" b="1" i="1" dirty="0">
                <a:latin typeface="Arial" panose="020B0604020202020204" pitchFamily="34" charset="0"/>
                <a:cs typeface="Arial" panose="020B0604020202020204" pitchFamily="34" charset="0"/>
              </a:rPr>
              <a:t>Costo-Beneficio</a:t>
            </a:r>
            <a:endParaRPr lang="es-EC" b="1" dirty="0">
              <a:latin typeface="Arial" panose="020B0604020202020204" pitchFamily="34" charset="0"/>
              <a:cs typeface="Arial" panose="020B0604020202020204" pitchFamily="34" charset="0"/>
            </a:endParaRPr>
          </a:p>
        </p:txBody>
      </p:sp>
      <p:pic>
        <p:nvPicPr>
          <p:cNvPr id="6" name="Imagen 5">
            <a:extLst>
              <a:ext uri="{FF2B5EF4-FFF2-40B4-BE49-F238E27FC236}">
                <a16:creationId xmlns:a16="http://schemas.microsoft.com/office/drawing/2014/main" id="{1D729757-DD67-46C5-B2BB-C72541FF1F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9849" y="1019842"/>
            <a:ext cx="10001774" cy="5445128"/>
          </a:xfrm>
          <a:prstGeom prst="rect">
            <a:avLst/>
          </a:prstGeom>
        </p:spPr>
      </p:pic>
    </p:spTree>
    <p:extLst>
      <p:ext uri="{BB962C8B-B14F-4D97-AF65-F5344CB8AC3E}">
        <p14:creationId xmlns:p14="http://schemas.microsoft.com/office/powerpoint/2010/main" val="3666284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CONCLUSIONES </a:t>
            </a:r>
          </a:p>
        </p:txBody>
      </p:sp>
      <p:graphicFrame>
        <p:nvGraphicFramePr>
          <p:cNvPr id="4" name="Diagrama 3">
            <a:extLst>
              <a:ext uri="{FF2B5EF4-FFF2-40B4-BE49-F238E27FC236}">
                <a16:creationId xmlns:a16="http://schemas.microsoft.com/office/drawing/2014/main" id="{714A6982-4361-4280-A92D-F3346DE87116}"/>
              </a:ext>
            </a:extLst>
          </p:cNvPr>
          <p:cNvGraphicFramePr/>
          <p:nvPr>
            <p:extLst>
              <p:ext uri="{D42A27DB-BD31-4B8C-83A1-F6EECF244321}">
                <p14:modId xmlns:p14="http://schemas.microsoft.com/office/powerpoint/2010/main" val="3323926367"/>
              </p:ext>
            </p:extLst>
          </p:nvPr>
        </p:nvGraphicFramePr>
        <p:xfrm>
          <a:off x="1603827" y="1371600"/>
          <a:ext cx="10178321" cy="51755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991196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recomendaciones</a:t>
            </a:r>
          </a:p>
        </p:txBody>
      </p:sp>
      <p:graphicFrame>
        <p:nvGraphicFramePr>
          <p:cNvPr id="4" name="Diagrama 3">
            <a:extLst>
              <a:ext uri="{FF2B5EF4-FFF2-40B4-BE49-F238E27FC236}">
                <a16:creationId xmlns:a16="http://schemas.microsoft.com/office/drawing/2014/main" id="{2AC5FD75-C58F-446D-9DDA-72D38C5A2572}"/>
              </a:ext>
            </a:extLst>
          </p:cNvPr>
          <p:cNvGraphicFramePr/>
          <p:nvPr>
            <p:extLst>
              <p:ext uri="{D42A27DB-BD31-4B8C-83A1-F6EECF244321}">
                <p14:modId xmlns:p14="http://schemas.microsoft.com/office/powerpoint/2010/main" val="3401355276"/>
              </p:ext>
            </p:extLst>
          </p:nvPr>
        </p:nvGraphicFramePr>
        <p:xfrm>
          <a:off x="1251677" y="1128451"/>
          <a:ext cx="9982379"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249689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32" name="Freeform 6">
            <a:extLst>
              <a:ext uri="{FF2B5EF4-FFF2-40B4-BE49-F238E27FC236}">
                <a16:creationId xmlns:a16="http://schemas.microsoft.com/office/drawing/2014/main" id="{AD447701-5C61-47D2-A56F-5FDCC54407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1033" name="Rectangle 192">
            <a:extLst>
              <a:ext uri="{FF2B5EF4-FFF2-40B4-BE49-F238E27FC236}">
                <a16:creationId xmlns:a16="http://schemas.microsoft.com/office/drawing/2014/main" id="{7D5ECDCF-19AC-4A65-B2EF-088F9B7E1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34" name="Rectangle 193">
            <a:extLst>
              <a:ext uri="{FF2B5EF4-FFF2-40B4-BE49-F238E27FC236}">
                <a16:creationId xmlns:a16="http://schemas.microsoft.com/office/drawing/2014/main" id="{2ED6CF02-5847-46B2-B259-BAD4410B1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94">
            <a:extLst>
              <a:ext uri="{FF2B5EF4-FFF2-40B4-BE49-F238E27FC236}">
                <a16:creationId xmlns:a16="http://schemas.microsoft.com/office/drawing/2014/main" id="{1464EA08-C583-4279-B760-60FDA3551E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6" name="Freeform 6">
            <a:extLst>
              <a:ext uri="{FF2B5EF4-FFF2-40B4-BE49-F238E27FC236}">
                <a16:creationId xmlns:a16="http://schemas.microsoft.com/office/drawing/2014/main" id="{F8ECF1C9-EC95-45B0-A05C-CA0E751226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3588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title"/>
          </p:nvPr>
        </p:nvSpPr>
        <p:spPr>
          <a:xfrm>
            <a:off x="544403" y="1098388"/>
            <a:ext cx="7818540" cy="4394988"/>
          </a:xfrm>
        </p:spPr>
        <p:txBody>
          <a:bodyPr vert="horz" lIns="91440" tIns="45720" rIns="91440" bIns="45720" rtlCol="0" anchor="ctr">
            <a:normAutofit/>
          </a:bodyPr>
          <a:lstStyle/>
          <a:p>
            <a:pPr algn="ctr"/>
            <a:r>
              <a:rPr lang="en-US" sz="10000" spc="800"/>
              <a:t>GRACIAS.</a:t>
            </a:r>
          </a:p>
        </p:txBody>
      </p:sp>
      <p:sp>
        <p:nvSpPr>
          <p:cNvPr id="197" name="Rectangle 196">
            <a:extLst>
              <a:ext uri="{FF2B5EF4-FFF2-40B4-BE49-F238E27FC236}">
                <a16:creationId xmlns:a16="http://schemas.microsoft.com/office/drawing/2014/main" id="{CD295C0E-52A4-4C1D-ABC2-F2E9C1CD69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623882" y="-1"/>
            <a:ext cx="66184" cy="6858001"/>
          </a:xfrm>
          <a:prstGeom prst="rect">
            <a:avLst/>
          </a:prstGeom>
          <a:solidFill>
            <a:schemeClr val="bg2"/>
          </a:solidFill>
          <a:ln w="0">
            <a:noFill/>
            <a:prstDash val="solid"/>
            <a:round/>
            <a:headEnd/>
            <a:tailEnd/>
          </a:ln>
        </p:spPr>
        <p:txBody>
          <a:bodyPr rtlCol="0" anchor="ctr"/>
          <a:lstStyle/>
          <a:p>
            <a:pPr algn="ctr"/>
            <a:endParaRPr lang="en-US"/>
          </a:p>
        </p:txBody>
      </p:sp>
      <p:pic>
        <p:nvPicPr>
          <p:cNvPr id="1026" name="Picture 2" descr="Actinobacilosis o &quot;lengua de madera&quot; en el ganado vacuno">
            <a:extLst>
              <a:ext uri="{FF2B5EF4-FFF2-40B4-BE49-F238E27FC236}">
                <a16:creationId xmlns:a16="http://schemas.microsoft.com/office/drawing/2014/main" id="{05EE9D58-F061-48EE-B759-6624D68C53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961" r="43529" b="-1"/>
          <a:stretch/>
        </p:blipFill>
        <p:spPr bwMode="auto">
          <a:xfrm>
            <a:off x="8690066" y="10"/>
            <a:ext cx="3501934"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79681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4 Diagrama">
            <a:extLst>
              <a:ext uri="{FF2B5EF4-FFF2-40B4-BE49-F238E27FC236}">
                <a16:creationId xmlns:a16="http://schemas.microsoft.com/office/drawing/2014/main" id="{BC2FAD93-BF6C-4E30-A9C5-CF1BEFC4D033}"/>
              </a:ext>
            </a:extLst>
          </p:cNvPr>
          <p:cNvGraphicFramePr/>
          <p:nvPr>
            <p:extLst>
              <p:ext uri="{D42A27DB-BD31-4B8C-83A1-F6EECF244321}">
                <p14:modId xmlns:p14="http://schemas.microsoft.com/office/powerpoint/2010/main" val="2011739651"/>
              </p:ext>
            </p:extLst>
          </p:nvPr>
        </p:nvGraphicFramePr>
        <p:xfrm>
          <a:off x="822186" y="-108841"/>
          <a:ext cx="8964488" cy="6120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Elipse 3">
            <a:extLst>
              <a:ext uri="{FF2B5EF4-FFF2-40B4-BE49-F238E27FC236}">
                <a16:creationId xmlns:a16="http://schemas.microsoft.com/office/drawing/2014/main" id="{E680F6C1-910C-441C-AFFD-34F848DAEB91}"/>
              </a:ext>
            </a:extLst>
          </p:cNvPr>
          <p:cNvSpPr/>
          <p:nvPr/>
        </p:nvSpPr>
        <p:spPr>
          <a:xfrm>
            <a:off x="1339141" y="5254388"/>
            <a:ext cx="9513718" cy="151490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EC" b="1" dirty="0">
                <a:solidFill>
                  <a:schemeClr val="tx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a:t>
            </a:r>
            <a:r>
              <a:rPr lang="es-EC" sz="1800" b="1" dirty="0">
                <a:solidFill>
                  <a:schemeClr val="tx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omo consecuencia bajos índices en parámetros productivos y reproductivos, que no han permitido alcanzar un desarrollo sostenible, repercutiendo en la economía de los ganaderos del país</a:t>
            </a:r>
            <a:endParaRPr lang="es-EC" b="1" dirty="0">
              <a:solidFill>
                <a:schemeClr val="tx1"/>
              </a:solidFill>
              <a:effectLst>
                <a:outerShdw blurRad="38100" dist="38100" dir="2700000" algn="tl">
                  <a:srgbClr val="000000">
                    <a:alpha val="43137"/>
                  </a:srgbClr>
                </a:outerShdw>
              </a:effectLst>
            </a:endParaRPr>
          </a:p>
        </p:txBody>
      </p:sp>
      <p:sp>
        <p:nvSpPr>
          <p:cNvPr id="7" name="Rayo 6">
            <a:extLst>
              <a:ext uri="{FF2B5EF4-FFF2-40B4-BE49-F238E27FC236}">
                <a16:creationId xmlns:a16="http://schemas.microsoft.com/office/drawing/2014/main" id="{4B42E59E-A4AE-4EBC-B937-6E6D7CDDFB1B}"/>
              </a:ext>
            </a:extLst>
          </p:cNvPr>
          <p:cNvSpPr/>
          <p:nvPr/>
        </p:nvSpPr>
        <p:spPr>
          <a:xfrm>
            <a:off x="1937982" y="5199797"/>
            <a:ext cx="682388" cy="736980"/>
          </a:xfrm>
          <a:prstGeom prst="lightningBol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6113302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9C5C499-D867-42C0-831C-04046E5743B7}"/>
              </a:ext>
            </a:extLst>
          </p:cNvPr>
          <p:cNvSpPr>
            <a:spLocks noGrp="1"/>
          </p:cNvSpPr>
          <p:nvPr>
            <p:ph type="title"/>
          </p:nvPr>
        </p:nvSpPr>
        <p:spPr>
          <a:xfrm>
            <a:off x="3776513" y="546158"/>
            <a:ext cx="5449373" cy="596023"/>
          </a:xfrm>
        </p:spPr>
        <p:txBody>
          <a:bodyPr>
            <a:normAutofit fontScale="90000"/>
          </a:bodyPr>
          <a:lstStyle/>
          <a:p>
            <a:r>
              <a:rPr lang="es-EC" dirty="0"/>
              <a:t>Objetivo general </a:t>
            </a:r>
            <a:r>
              <a:rPr lang="en-US" dirty="0"/>
              <a:t> </a:t>
            </a:r>
            <a:br>
              <a:rPr lang="en-US" dirty="0"/>
            </a:br>
            <a:br>
              <a:rPr lang="en-US" dirty="0"/>
            </a:br>
            <a:endParaRPr lang="en-US" dirty="0"/>
          </a:p>
        </p:txBody>
      </p:sp>
      <p:sp>
        <p:nvSpPr>
          <p:cNvPr id="7" name="CuadroTexto 6">
            <a:extLst>
              <a:ext uri="{FF2B5EF4-FFF2-40B4-BE49-F238E27FC236}">
                <a16:creationId xmlns:a16="http://schemas.microsoft.com/office/drawing/2014/main" id="{10E9D538-4751-4104-8B75-3E46DB124154}"/>
              </a:ext>
            </a:extLst>
          </p:cNvPr>
          <p:cNvSpPr txBox="1"/>
          <p:nvPr/>
        </p:nvSpPr>
        <p:spPr>
          <a:xfrm>
            <a:off x="1634888" y="1662848"/>
            <a:ext cx="9160491" cy="96032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0" algn="just">
              <a:lnSpc>
                <a:spcPct val="150000"/>
              </a:lnSpc>
            </a:pPr>
            <a:r>
              <a:rPr lang="es-EC" sz="2000" dirty="0">
                <a:effectLst/>
                <a:latin typeface="Times New Roman" panose="02020603050405020304" pitchFamily="18" charset="0"/>
                <a:ea typeface="Calibri" panose="020F0502020204030204" pitchFamily="34" charset="0"/>
                <a:cs typeface="Times New Roman" panose="02020603050405020304" pitchFamily="18" charset="0"/>
              </a:rPr>
              <a:t>Evaluación de la calidad de ovocitos obtenidos por aspiración folicular en ovarios de matadero y aspiración folicular in vivo para su fecundación en reproductoras Girolando.</a:t>
            </a:r>
          </a:p>
        </p:txBody>
      </p:sp>
      <p:pic>
        <p:nvPicPr>
          <p:cNvPr id="8" name="Imagen 7">
            <a:extLst>
              <a:ext uri="{FF2B5EF4-FFF2-40B4-BE49-F238E27FC236}">
                <a16:creationId xmlns:a16="http://schemas.microsoft.com/office/drawing/2014/main" id="{6F1E1033-A8C9-48AF-A619-FCBA0163495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69" r="11062" b="-869"/>
          <a:stretch/>
        </p:blipFill>
        <p:spPr>
          <a:xfrm>
            <a:off x="1988024" y="3025536"/>
            <a:ext cx="4204487" cy="3545613"/>
          </a:xfrm>
          <a:prstGeom prst="rect">
            <a:avLst/>
          </a:prstGeom>
        </p:spPr>
      </p:pic>
      <p:pic>
        <p:nvPicPr>
          <p:cNvPr id="10" name="Imagen 9">
            <a:extLst>
              <a:ext uri="{FF2B5EF4-FFF2-40B4-BE49-F238E27FC236}">
                <a16:creationId xmlns:a16="http://schemas.microsoft.com/office/drawing/2014/main" id="{B48E0734-2FA4-47D1-AC5C-5B4B82973F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5684" y="2882483"/>
            <a:ext cx="3029802" cy="3688666"/>
          </a:xfrm>
          <a:prstGeom prst="rect">
            <a:avLst/>
          </a:prstGeom>
        </p:spPr>
      </p:pic>
    </p:spTree>
    <p:extLst>
      <p:ext uri="{BB962C8B-B14F-4D97-AF65-F5344CB8AC3E}">
        <p14:creationId xmlns:p14="http://schemas.microsoft.com/office/powerpoint/2010/main" val="25129490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2F3AF53-ED5F-4A3C-83BF-E27720149029}"/>
              </a:ext>
            </a:extLst>
          </p:cNvPr>
          <p:cNvSpPr>
            <a:spLocks noGrp="1"/>
          </p:cNvSpPr>
          <p:nvPr>
            <p:ph type="title"/>
          </p:nvPr>
        </p:nvSpPr>
        <p:spPr>
          <a:xfrm>
            <a:off x="3776513" y="546158"/>
            <a:ext cx="5995284" cy="596023"/>
          </a:xfrm>
        </p:spPr>
        <p:txBody>
          <a:bodyPr>
            <a:normAutofit fontScale="90000"/>
          </a:bodyPr>
          <a:lstStyle/>
          <a:p>
            <a:r>
              <a:rPr lang="es-EC" dirty="0"/>
              <a:t>Objetivo específicos  </a:t>
            </a:r>
            <a:r>
              <a:rPr lang="en-US" dirty="0"/>
              <a:t> </a:t>
            </a:r>
            <a:br>
              <a:rPr lang="en-US" dirty="0"/>
            </a:br>
            <a:br>
              <a:rPr lang="en-US" dirty="0"/>
            </a:br>
            <a:endParaRPr lang="en-US" dirty="0"/>
          </a:p>
        </p:txBody>
      </p:sp>
      <p:graphicFrame>
        <p:nvGraphicFramePr>
          <p:cNvPr id="5" name="3 Marcador de contenido">
            <a:extLst>
              <a:ext uri="{FF2B5EF4-FFF2-40B4-BE49-F238E27FC236}">
                <a16:creationId xmlns:a16="http://schemas.microsoft.com/office/drawing/2014/main" id="{89898F0E-5A44-4BD2-AB06-7FBFA35BF50C}"/>
              </a:ext>
            </a:extLst>
          </p:cNvPr>
          <p:cNvGraphicFramePr>
            <a:graphicFrameLocks noGrp="1"/>
          </p:cNvGraphicFramePr>
          <p:nvPr>
            <p:ph idx="1"/>
            <p:extLst>
              <p:ext uri="{D42A27DB-BD31-4B8C-83A1-F6EECF244321}">
                <p14:modId xmlns:p14="http://schemas.microsoft.com/office/powerpoint/2010/main" val="1555289847"/>
              </p:ext>
            </p:extLst>
          </p:nvPr>
        </p:nvGraphicFramePr>
        <p:xfrm>
          <a:off x="1392073" y="1142181"/>
          <a:ext cx="10658900" cy="5616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708586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a 8">
            <a:extLst>
              <a:ext uri="{FF2B5EF4-FFF2-40B4-BE49-F238E27FC236}">
                <a16:creationId xmlns:a16="http://schemas.microsoft.com/office/drawing/2014/main" id="{8175D7FB-D819-45BB-96E8-BCA6B7CF718D}"/>
              </a:ext>
            </a:extLst>
          </p:cNvPr>
          <p:cNvGraphicFramePr/>
          <p:nvPr>
            <p:extLst>
              <p:ext uri="{D42A27DB-BD31-4B8C-83A1-F6EECF244321}">
                <p14:modId xmlns:p14="http://schemas.microsoft.com/office/powerpoint/2010/main" val="2822259860"/>
              </p:ext>
            </p:extLst>
          </p:nvPr>
        </p:nvGraphicFramePr>
        <p:xfrm>
          <a:off x="1555844" y="876739"/>
          <a:ext cx="9662615" cy="54900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itle 1">
            <a:extLst>
              <a:ext uri="{FF2B5EF4-FFF2-40B4-BE49-F238E27FC236}">
                <a16:creationId xmlns:a16="http://schemas.microsoft.com/office/drawing/2014/main" id="{C5923C98-EBA8-4277-950F-6ABDCA937ED6}"/>
              </a:ext>
            </a:extLst>
          </p:cNvPr>
          <p:cNvSpPr>
            <a:spLocks noGrp="1"/>
          </p:cNvSpPr>
          <p:nvPr>
            <p:ph type="title"/>
          </p:nvPr>
        </p:nvSpPr>
        <p:spPr>
          <a:xfrm>
            <a:off x="4838288" y="578727"/>
            <a:ext cx="3097726" cy="596023"/>
          </a:xfrm>
        </p:spPr>
        <p:txBody>
          <a:bodyPr>
            <a:normAutofit fontScale="90000"/>
          </a:bodyPr>
          <a:lstStyle/>
          <a:p>
            <a:r>
              <a:rPr lang="es-EC" dirty="0"/>
              <a:t>Hipótesis  </a:t>
            </a:r>
            <a:r>
              <a:rPr lang="en-US" dirty="0"/>
              <a:t> </a:t>
            </a:r>
            <a:br>
              <a:rPr lang="en-US" dirty="0"/>
            </a:br>
            <a:br>
              <a:rPr lang="en-US" dirty="0"/>
            </a:br>
            <a:endParaRPr lang="en-US" dirty="0"/>
          </a:p>
        </p:txBody>
      </p:sp>
    </p:spTree>
    <p:extLst>
      <p:ext uri="{BB962C8B-B14F-4D97-AF65-F5344CB8AC3E}">
        <p14:creationId xmlns:p14="http://schemas.microsoft.com/office/powerpoint/2010/main" val="4177989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BF6442A-A067-4EE7-A756-74C9543B358C}"/>
              </a:ext>
            </a:extLst>
          </p:cNvPr>
          <p:cNvSpPr>
            <a:spLocks noGrp="1"/>
          </p:cNvSpPr>
          <p:nvPr>
            <p:ph type="title"/>
          </p:nvPr>
        </p:nvSpPr>
        <p:spPr>
          <a:xfrm>
            <a:off x="3385777" y="-32833"/>
            <a:ext cx="6339228" cy="596023"/>
          </a:xfrm>
        </p:spPr>
        <p:txBody>
          <a:bodyPr>
            <a:normAutofit fontScale="90000"/>
          </a:bodyPr>
          <a:lstStyle/>
          <a:p>
            <a:r>
              <a:rPr lang="es-EC" dirty="0"/>
              <a:t>Materiales y métodos  </a:t>
            </a:r>
            <a:r>
              <a:rPr lang="en-US" dirty="0"/>
              <a:t> </a:t>
            </a:r>
            <a:br>
              <a:rPr lang="en-US" dirty="0"/>
            </a:br>
            <a:br>
              <a:rPr lang="en-US" dirty="0"/>
            </a:br>
            <a:endParaRPr lang="en-US" dirty="0"/>
          </a:p>
        </p:txBody>
      </p:sp>
      <p:sp>
        <p:nvSpPr>
          <p:cNvPr id="6" name="Rectángulo 5">
            <a:extLst>
              <a:ext uri="{FF2B5EF4-FFF2-40B4-BE49-F238E27FC236}">
                <a16:creationId xmlns:a16="http://schemas.microsoft.com/office/drawing/2014/main" id="{077640BD-9242-40DA-A5A7-E275741BE329}"/>
              </a:ext>
            </a:extLst>
          </p:cNvPr>
          <p:cNvSpPr/>
          <p:nvPr/>
        </p:nvSpPr>
        <p:spPr>
          <a:xfrm>
            <a:off x="6188761" y="840925"/>
            <a:ext cx="5718578" cy="254428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457200" indent="-457200">
              <a:spcBef>
                <a:spcPts val="200"/>
              </a:spcBef>
              <a:spcAft>
                <a:spcPts val="0"/>
              </a:spcAft>
            </a:pPr>
            <a:r>
              <a:rPr lang="es-EC" b="1" u="sng"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Ubicación Política </a:t>
            </a:r>
          </a:p>
          <a:p>
            <a:pPr>
              <a:spcAft>
                <a:spcPts val="800"/>
              </a:spcAft>
            </a:pPr>
            <a:r>
              <a:rPr lang="es-EC" dirty="0">
                <a:latin typeface="Times New Roman" panose="02020603050405020304" pitchFamily="18" charset="0"/>
                <a:ea typeface="Calibri" panose="020F0502020204030204" pitchFamily="34" charset="0"/>
                <a:cs typeface="Times New Roman" panose="02020603050405020304" pitchFamily="18" charset="0"/>
              </a:rPr>
              <a:t>País: 		Ecuador</a:t>
            </a:r>
          </a:p>
          <a:p>
            <a:pPr>
              <a:spcAft>
                <a:spcPts val="800"/>
              </a:spcAft>
            </a:pPr>
            <a:r>
              <a:rPr lang="es-EC" dirty="0">
                <a:latin typeface="Times New Roman" panose="02020603050405020304" pitchFamily="18" charset="0"/>
                <a:ea typeface="Calibri" panose="020F0502020204030204" pitchFamily="34" charset="0"/>
                <a:cs typeface="Times New Roman" panose="02020603050405020304" pitchFamily="18" charset="0"/>
              </a:rPr>
              <a:t>Provincia:  	Santo Domingo de los Tsáchilas</a:t>
            </a:r>
          </a:p>
          <a:p>
            <a:pPr>
              <a:spcAft>
                <a:spcPts val="800"/>
              </a:spcAft>
            </a:pPr>
            <a:r>
              <a:rPr lang="es-EC" dirty="0">
                <a:latin typeface="Times New Roman" panose="02020603050405020304" pitchFamily="18" charset="0"/>
                <a:ea typeface="Calibri" panose="020F0502020204030204" pitchFamily="34" charset="0"/>
                <a:cs typeface="Times New Roman" panose="02020603050405020304" pitchFamily="18" charset="0"/>
              </a:rPr>
              <a:t>Cantón: 	        Santo Domingo de los Colorados</a:t>
            </a:r>
          </a:p>
          <a:p>
            <a:pPr>
              <a:spcAft>
                <a:spcPts val="800"/>
              </a:spcAft>
            </a:pPr>
            <a:r>
              <a:rPr lang="es-EC" dirty="0">
                <a:latin typeface="Times New Roman" panose="02020603050405020304" pitchFamily="18" charset="0"/>
                <a:ea typeface="Calibri" panose="020F0502020204030204" pitchFamily="34" charset="0"/>
                <a:cs typeface="Times New Roman" panose="02020603050405020304" pitchFamily="18" charset="0"/>
              </a:rPr>
              <a:t>Parroquia: 	 Luz de América </a:t>
            </a:r>
          </a:p>
          <a:p>
            <a:pPr>
              <a:spcAft>
                <a:spcPts val="800"/>
              </a:spcAft>
            </a:pPr>
            <a:r>
              <a:rPr lang="es-EC" dirty="0">
                <a:latin typeface="Times New Roman" panose="02020603050405020304" pitchFamily="18" charset="0"/>
                <a:ea typeface="Calibri" panose="020F0502020204030204" pitchFamily="34" charset="0"/>
                <a:cs typeface="Times New Roman" panose="02020603050405020304" pitchFamily="18" charset="0"/>
              </a:rPr>
              <a:t>Predio:             Laboratorio de la Universidad “ESPE”</a:t>
            </a:r>
          </a:p>
          <a:p>
            <a:pPr>
              <a:spcAft>
                <a:spcPts val="800"/>
              </a:spcAft>
            </a:pPr>
            <a:r>
              <a:rPr lang="es-EC" dirty="0">
                <a:latin typeface="Times New Roman" panose="02020603050405020304" pitchFamily="18" charset="0"/>
                <a:ea typeface="Calibri" panose="020F0502020204030204" pitchFamily="34" charset="0"/>
                <a:cs typeface="Times New Roman" panose="02020603050405020304" pitchFamily="18" charset="0"/>
              </a:rPr>
              <a:t>Sector: 	         km 24 Vía Quevedo</a:t>
            </a:r>
            <a:endParaRPr lang="es-EC"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ángulo 7">
            <a:extLst>
              <a:ext uri="{FF2B5EF4-FFF2-40B4-BE49-F238E27FC236}">
                <a16:creationId xmlns:a16="http://schemas.microsoft.com/office/drawing/2014/main" id="{B6C12F1C-EBDF-41D6-89A9-0AC3D3565335}"/>
              </a:ext>
            </a:extLst>
          </p:cNvPr>
          <p:cNvSpPr/>
          <p:nvPr/>
        </p:nvSpPr>
        <p:spPr>
          <a:xfrm>
            <a:off x="6188761" y="6377608"/>
            <a:ext cx="5718578" cy="457626"/>
          </a:xfrm>
          <a:prstGeom prst="rect">
            <a:avLst/>
          </a:prstGeom>
          <a:solidFill>
            <a:schemeClr val="bg1"/>
          </a:solidFill>
        </p:spPr>
        <p:txBody>
          <a:bodyPr wrap="square">
            <a:spAutoFit/>
          </a:bodyPr>
          <a:lstStyle/>
          <a:p>
            <a:pPr>
              <a:lnSpc>
                <a:spcPct val="200000"/>
              </a:lnSpc>
              <a:spcAft>
                <a:spcPts val="0"/>
              </a:spcAft>
              <a:tabLst>
                <a:tab pos="1170305" algn="ctr"/>
              </a:tabLst>
            </a:pPr>
            <a:r>
              <a:rPr lang="es-EC" sz="14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Fuente: </a:t>
            </a:r>
            <a:r>
              <a:rPr lang="es-EC" sz="1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Estación Agro Meteorológica “Puerto </a:t>
            </a:r>
            <a:r>
              <a:rPr lang="es-EC" sz="1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Ila</a:t>
            </a:r>
            <a:r>
              <a:rPr lang="es-EC" sz="1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Vía Quevedo km 35.</a:t>
            </a:r>
            <a:endParaRPr lang="es-EC" sz="14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ángulo 6">
            <a:extLst>
              <a:ext uri="{FF2B5EF4-FFF2-40B4-BE49-F238E27FC236}">
                <a16:creationId xmlns:a16="http://schemas.microsoft.com/office/drawing/2014/main" id="{154FB854-5189-4DE7-A9FE-E09D489D1D79}"/>
              </a:ext>
            </a:extLst>
          </p:cNvPr>
          <p:cNvSpPr/>
          <p:nvPr/>
        </p:nvSpPr>
        <p:spPr>
          <a:xfrm>
            <a:off x="6188761" y="3429000"/>
            <a:ext cx="5718578" cy="291515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457200" indent="-457200">
              <a:spcBef>
                <a:spcPts val="200"/>
              </a:spcBef>
              <a:spcAft>
                <a:spcPts val="0"/>
              </a:spcAft>
            </a:pPr>
            <a:r>
              <a:rPr lang="es-EC" b="1" u="sng"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Ubicación Ecológica </a:t>
            </a:r>
            <a:endParaRPr lang="es-EC" b="1" u="sng"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50000"/>
              </a:lnSpc>
              <a:spcAft>
                <a:spcPts val="800"/>
              </a:spcAft>
            </a:pPr>
            <a:r>
              <a:rPr lang="es-EC" dirty="0">
                <a:latin typeface="Times New Roman" panose="02020603050405020304" pitchFamily="18" charset="0"/>
                <a:ea typeface="Calibri" panose="020F0502020204030204" pitchFamily="34" charset="0"/>
                <a:cs typeface="Times New Roman" panose="02020603050405020304" pitchFamily="18" charset="0"/>
              </a:rPr>
              <a:t>Zona de vida:	              Bosque húmedo Tropical</a:t>
            </a:r>
          </a:p>
          <a:p>
            <a:pPr>
              <a:lnSpc>
                <a:spcPct val="150000"/>
              </a:lnSpc>
              <a:spcAft>
                <a:spcPts val="0"/>
              </a:spcAft>
              <a:tabLst>
                <a:tab pos="1170305" algn="ctr"/>
              </a:tabLst>
            </a:pPr>
            <a:r>
              <a:rPr lang="es-EC"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Altitud:		                270 msnm</a:t>
            </a:r>
            <a:endParaRPr lang="es-EC"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0"/>
              </a:spcAft>
              <a:tabLst>
                <a:tab pos="1170305" algn="ctr"/>
              </a:tabLst>
            </a:pPr>
            <a:r>
              <a:rPr lang="es-EC"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Temperatura media:	24,6 º C</a:t>
            </a:r>
            <a:endParaRPr lang="es-EC"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0"/>
              </a:spcAft>
              <a:tabLst>
                <a:tab pos="1170305" algn="ctr"/>
              </a:tabLst>
            </a:pPr>
            <a:r>
              <a:rPr lang="es-EC"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Precipitación:		        2860 mm año</a:t>
            </a:r>
            <a:endParaRPr lang="es-EC"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0"/>
              </a:spcAft>
              <a:tabLst>
                <a:tab pos="1170305" algn="ctr"/>
              </a:tabLst>
            </a:pPr>
            <a:r>
              <a:rPr lang="es-EC"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Humedad relativa:		85%</a:t>
            </a:r>
            <a:endParaRPr lang="es-EC"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0"/>
              </a:spcAft>
              <a:tabLst>
                <a:tab pos="1170305" algn="ctr"/>
              </a:tabLst>
            </a:pPr>
            <a:r>
              <a:rPr lang="es-EC"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Heliofanía: 		                739 horas luz año</a:t>
            </a:r>
            <a:endParaRPr lang="es-EC"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Imagen 8">
            <a:extLst>
              <a:ext uri="{FF2B5EF4-FFF2-40B4-BE49-F238E27FC236}">
                <a16:creationId xmlns:a16="http://schemas.microsoft.com/office/drawing/2014/main" id="{DA482CFA-C228-467E-B10F-01351412A44C}"/>
              </a:ext>
            </a:extLst>
          </p:cNvPr>
          <p:cNvPicPr/>
          <p:nvPr/>
        </p:nvPicPr>
        <p:blipFill rotWithShape="1">
          <a:blip r:embed="rId2">
            <a:extLst>
              <a:ext uri="{28A0092B-C50C-407E-A947-70E740481C1C}">
                <a14:useLocalDpi xmlns:a14="http://schemas.microsoft.com/office/drawing/2010/main" val="0"/>
              </a:ext>
            </a:extLst>
          </a:blip>
          <a:srcRect l="4703" t="7353" r="4703" b="6163"/>
          <a:stretch/>
        </p:blipFill>
        <p:spPr bwMode="auto">
          <a:xfrm>
            <a:off x="0" y="1760742"/>
            <a:ext cx="6188761" cy="5097258"/>
          </a:xfrm>
          <a:prstGeom prst="rect">
            <a:avLst/>
          </a:prstGeom>
          <a:noFill/>
          <a:ln>
            <a:noFill/>
          </a:ln>
          <a:extLst>
            <a:ext uri="{53640926-AAD7-44D8-BBD7-CCE9431645EC}">
              <a14:shadowObscured xmlns:a14="http://schemas.microsoft.com/office/drawing/2010/main"/>
            </a:ext>
          </a:extLst>
        </p:spPr>
      </p:pic>
      <p:graphicFrame>
        <p:nvGraphicFramePr>
          <p:cNvPr id="10" name="Tabla 9">
            <a:extLst>
              <a:ext uri="{FF2B5EF4-FFF2-40B4-BE49-F238E27FC236}">
                <a16:creationId xmlns:a16="http://schemas.microsoft.com/office/drawing/2014/main" id="{2D3778E2-883B-4C38-B959-FCA05CD31091}"/>
              </a:ext>
            </a:extLst>
          </p:cNvPr>
          <p:cNvGraphicFramePr>
            <a:graphicFrameLocks noGrp="1"/>
          </p:cNvGraphicFramePr>
          <p:nvPr>
            <p:extLst>
              <p:ext uri="{D42A27DB-BD31-4B8C-83A1-F6EECF244321}">
                <p14:modId xmlns:p14="http://schemas.microsoft.com/office/powerpoint/2010/main" val="2346620253"/>
              </p:ext>
            </p:extLst>
          </p:nvPr>
        </p:nvGraphicFramePr>
        <p:xfrm>
          <a:off x="0" y="1164718"/>
          <a:ext cx="3295517" cy="596024"/>
        </p:xfrm>
        <a:graphic>
          <a:graphicData uri="http://schemas.openxmlformats.org/drawingml/2006/table">
            <a:tbl>
              <a:tblPr firstRow="1" firstCol="1" bandRow="1">
                <a:tableStyleId>{5940675A-B579-460E-94D1-54222C63F5DA}</a:tableStyleId>
              </a:tblPr>
              <a:tblGrid>
                <a:gridCol w="1833279">
                  <a:extLst>
                    <a:ext uri="{9D8B030D-6E8A-4147-A177-3AD203B41FA5}">
                      <a16:colId xmlns:a16="http://schemas.microsoft.com/office/drawing/2014/main" val="20000"/>
                    </a:ext>
                  </a:extLst>
                </a:gridCol>
                <a:gridCol w="1462238">
                  <a:extLst>
                    <a:ext uri="{9D8B030D-6E8A-4147-A177-3AD203B41FA5}">
                      <a16:colId xmlns:a16="http://schemas.microsoft.com/office/drawing/2014/main" val="20001"/>
                    </a:ext>
                  </a:extLst>
                </a:gridCol>
              </a:tblGrid>
              <a:tr h="298012">
                <a:tc>
                  <a:txBody>
                    <a:bodyPr/>
                    <a:lstStyle/>
                    <a:p>
                      <a:pPr>
                        <a:lnSpc>
                          <a:spcPct val="100000"/>
                        </a:lnSpc>
                        <a:spcAft>
                          <a:spcPts val="0"/>
                        </a:spcAft>
                      </a:pPr>
                      <a:r>
                        <a:rPr lang="es-ES" sz="1600" b="1" dirty="0">
                          <a:effectLst/>
                          <a:latin typeface="Times New Roman" panose="02020603050405020304" pitchFamily="18" charset="0"/>
                          <a:cs typeface="Times New Roman" panose="02020603050405020304" pitchFamily="18" charset="0"/>
                        </a:rPr>
                        <a:t>Latitud:	</a:t>
                      </a:r>
                      <a:endParaRPr lang="es-EC"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nSpc>
                          <a:spcPct val="100000"/>
                        </a:lnSpc>
                        <a:spcAft>
                          <a:spcPts val="0"/>
                        </a:spcAft>
                      </a:pPr>
                      <a:r>
                        <a:rPr lang="es-ES" sz="1600" b="1" dirty="0">
                          <a:effectLst/>
                          <a:latin typeface="Times New Roman" panose="02020603050405020304" pitchFamily="18" charset="0"/>
                          <a:cs typeface="Times New Roman" panose="02020603050405020304" pitchFamily="18" charset="0"/>
                        </a:rPr>
                        <a:t>00° 24´ 36"</a:t>
                      </a:r>
                      <a:endParaRPr lang="es-EC"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298012">
                <a:tc>
                  <a:txBody>
                    <a:bodyPr/>
                    <a:lstStyle/>
                    <a:p>
                      <a:pPr>
                        <a:lnSpc>
                          <a:spcPct val="100000"/>
                        </a:lnSpc>
                        <a:spcAft>
                          <a:spcPts val="0"/>
                        </a:spcAft>
                      </a:pPr>
                      <a:r>
                        <a:rPr lang="es-ES" sz="1600" b="1" dirty="0">
                          <a:effectLst/>
                          <a:latin typeface="Times New Roman" panose="02020603050405020304" pitchFamily="18" charset="0"/>
                          <a:cs typeface="Times New Roman" panose="02020603050405020304" pitchFamily="18" charset="0"/>
                        </a:rPr>
                        <a:t>Longitud:	</a:t>
                      </a:r>
                      <a:endParaRPr lang="es-EC"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nSpc>
                          <a:spcPct val="100000"/>
                        </a:lnSpc>
                        <a:spcAft>
                          <a:spcPts val="0"/>
                        </a:spcAft>
                      </a:pPr>
                      <a:r>
                        <a:rPr lang="es-ES" sz="1600" b="1" dirty="0">
                          <a:effectLst/>
                          <a:latin typeface="Times New Roman" panose="02020603050405020304" pitchFamily="18" charset="0"/>
                          <a:cs typeface="Times New Roman" panose="02020603050405020304" pitchFamily="18" charset="0"/>
                        </a:rPr>
                        <a:t>79° 18´ 43"</a:t>
                      </a:r>
                      <a:endParaRPr lang="es-EC"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bl>
          </a:graphicData>
        </a:graphic>
      </p:graphicFrame>
      <p:sp>
        <p:nvSpPr>
          <p:cNvPr id="11" name="Rectángulo 10">
            <a:extLst>
              <a:ext uri="{FF2B5EF4-FFF2-40B4-BE49-F238E27FC236}">
                <a16:creationId xmlns:a16="http://schemas.microsoft.com/office/drawing/2014/main" id="{4FA46DE0-8AE5-4BAE-9684-2F4E63CAAD48}"/>
              </a:ext>
            </a:extLst>
          </p:cNvPr>
          <p:cNvSpPr/>
          <p:nvPr/>
        </p:nvSpPr>
        <p:spPr>
          <a:xfrm>
            <a:off x="0" y="791090"/>
            <a:ext cx="3295517" cy="369332"/>
          </a:xfrm>
          <a:prstGeom prst="rect">
            <a:avLst/>
          </a:prstGeom>
          <a:solidFill>
            <a:schemeClr val="bg1"/>
          </a:solidFill>
        </p:spPr>
        <p:txBody>
          <a:bodyPr wrap="square">
            <a:spAutoFit/>
          </a:bodyPr>
          <a:lstStyle/>
          <a:p>
            <a:pPr marL="457200" indent="-457200">
              <a:spcBef>
                <a:spcPts val="200"/>
              </a:spcBef>
              <a:spcAft>
                <a:spcPts val="0"/>
              </a:spcAft>
            </a:pPr>
            <a:r>
              <a:rPr lang="es-EC" b="1" u="sng"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Ubicación Geográfica</a:t>
            </a:r>
            <a:endParaRPr lang="es-EC" b="1" u="sng"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612495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668ED289-4F27-4032-9D0C-72ED87FEA087}"/>
              </a:ext>
            </a:extLst>
          </p:cNvPr>
          <p:cNvGraphicFramePr>
            <a:graphicFrameLocks noGrp="1"/>
          </p:cNvGraphicFramePr>
          <p:nvPr>
            <p:extLst>
              <p:ext uri="{D42A27DB-BD31-4B8C-83A1-F6EECF244321}">
                <p14:modId xmlns:p14="http://schemas.microsoft.com/office/powerpoint/2010/main" val="1128640282"/>
              </p:ext>
            </p:extLst>
          </p:nvPr>
        </p:nvGraphicFramePr>
        <p:xfrm>
          <a:off x="1892491" y="640660"/>
          <a:ext cx="4203509" cy="3335124"/>
        </p:xfrm>
        <a:graphic>
          <a:graphicData uri="http://schemas.openxmlformats.org/drawingml/2006/table">
            <a:tbl>
              <a:tblPr firstRow="1" firstCol="1" bandRow="1"/>
              <a:tblGrid>
                <a:gridCol w="4203509">
                  <a:extLst>
                    <a:ext uri="{9D8B030D-6E8A-4147-A177-3AD203B41FA5}">
                      <a16:colId xmlns:a16="http://schemas.microsoft.com/office/drawing/2014/main" val="2959421220"/>
                    </a:ext>
                  </a:extLst>
                </a:gridCol>
              </a:tblGrid>
              <a:tr h="190094">
                <a:tc>
                  <a:txBody>
                    <a:bodyPr/>
                    <a:lstStyle/>
                    <a:p>
                      <a:pPr marL="629920" algn="l">
                        <a:lnSpc>
                          <a:spcPct val="100000"/>
                        </a:lnSpc>
                      </a:pPr>
                      <a:r>
                        <a:rPr lang="es-EC" sz="1800" dirty="0">
                          <a:effectLst/>
                          <a:latin typeface="Times New Roman" panose="02020603050405020304" pitchFamily="18" charset="0"/>
                          <a:ea typeface="Times New Roman" panose="02020603050405020304" pitchFamily="18" charset="0"/>
                          <a:cs typeface="Times New Roman" panose="02020603050405020304" pitchFamily="18" charset="0"/>
                        </a:rPr>
                        <a:t>Materiales/Equipos</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2988" marR="32988"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009113005"/>
                  </a:ext>
                </a:extLst>
              </a:tr>
              <a:tr h="380188">
                <a:tc>
                  <a:txBody>
                    <a:bodyPr/>
                    <a:lstStyle/>
                    <a:p>
                      <a:pPr marL="629920" algn="l">
                        <a:lnSpc>
                          <a:spcPct val="100000"/>
                        </a:lnSpc>
                      </a:pPr>
                      <a:r>
                        <a:rPr lang="es-EC" sz="1800" dirty="0">
                          <a:effectLst/>
                          <a:latin typeface="Times New Roman" panose="02020603050405020304" pitchFamily="18" charset="0"/>
                          <a:ea typeface="Times New Roman" panose="02020603050405020304" pitchFamily="18" charset="0"/>
                          <a:cs typeface="Times New Roman" panose="02020603050405020304" pitchFamily="18" charset="0"/>
                        </a:rPr>
                        <a:t>Estereoscopio</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2988" marR="32988" marT="0" marB="0" anchor="ctr">
                    <a:lnL>
                      <a:noFill/>
                    </a:lnL>
                    <a:lnR>
                      <a:noFill/>
                    </a:lnR>
                    <a:lnT w="12700" cap="flat" cmpd="sng" algn="ctr">
                      <a:solidFill>
                        <a:srgbClr val="000000"/>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3407719779"/>
                  </a:ext>
                </a:extLst>
              </a:tr>
              <a:tr h="380188">
                <a:tc>
                  <a:txBody>
                    <a:bodyPr/>
                    <a:lstStyle/>
                    <a:p>
                      <a:pPr marL="629920" algn="l">
                        <a:lnSpc>
                          <a:spcPct val="100000"/>
                        </a:lnSpc>
                      </a:pPr>
                      <a:r>
                        <a:rPr lang="es-EC" sz="1800" dirty="0">
                          <a:effectLst/>
                          <a:latin typeface="Times New Roman" panose="02020603050405020304" pitchFamily="18" charset="0"/>
                          <a:ea typeface="Times New Roman" panose="02020603050405020304" pitchFamily="18" charset="0"/>
                          <a:cs typeface="Times New Roman" panose="02020603050405020304" pitchFamily="18" charset="0"/>
                        </a:rPr>
                        <a:t>Vaso de precipitación (1000 ml)</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2988" marR="32988" marT="0" marB="0" anchor="ctr">
                    <a:lnL>
                      <a:noFill/>
                    </a:lnL>
                    <a:lnR>
                      <a:noFill/>
                    </a:lnR>
                    <a:lnT>
                      <a:noFill/>
                    </a:lnT>
                    <a:lnB>
                      <a:noFill/>
                    </a:lnB>
                    <a:solidFill>
                      <a:schemeClr val="bg1"/>
                    </a:solidFill>
                  </a:tcPr>
                </a:tc>
                <a:extLst>
                  <a:ext uri="{0D108BD9-81ED-4DB2-BD59-A6C34878D82A}">
                    <a16:rowId xmlns:a16="http://schemas.microsoft.com/office/drawing/2014/main" val="3996536310"/>
                  </a:ext>
                </a:extLst>
              </a:tr>
              <a:tr h="190094">
                <a:tc>
                  <a:txBody>
                    <a:bodyPr/>
                    <a:lstStyle/>
                    <a:p>
                      <a:pPr marL="629920" algn="l">
                        <a:lnSpc>
                          <a:spcPct val="100000"/>
                        </a:lnSpc>
                      </a:pPr>
                      <a:r>
                        <a:rPr lang="es-EC" sz="1800" dirty="0">
                          <a:effectLst/>
                          <a:latin typeface="Times New Roman" panose="02020603050405020304" pitchFamily="18" charset="0"/>
                          <a:ea typeface="Times New Roman" panose="02020603050405020304" pitchFamily="18" charset="0"/>
                          <a:cs typeface="Times New Roman" panose="02020603050405020304" pitchFamily="18" charset="0"/>
                        </a:rPr>
                        <a:t>Placas de Búsqueda</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2988" marR="32988" marT="0" marB="0" anchor="ctr">
                    <a:lnL>
                      <a:noFill/>
                    </a:lnL>
                    <a:lnR>
                      <a:noFill/>
                    </a:lnR>
                    <a:lnT>
                      <a:noFill/>
                    </a:lnT>
                    <a:lnB>
                      <a:noFill/>
                    </a:lnB>
                    <a:solidFill>
                      <a:schemeClr val="bg1"/>
                    </a:solidFill>
                  </a:tcPr>
                </a:tc>
                <a:extLst>
                  <a:ext uri="{0D108BD9-81ED-4DB2-BD59-A6C34878D82A}">
                    <a16:rowId xmlns:a16="http://schemas.microsoft.com/office/drawing/2014/main" val="743521966"/>
                  </a:ext>
                </a:extLst>
              </a:tr>
              <a:tr h="190094">
                <a:tc>
                  <a:txBody>
                    <a:bodyPr/>
                    <a:lstStyle/>
                    <a:p>
                      <a:pPr marL="629920" algn="l">
                        <a:lnSpc>
                          <a:spcPct val="100000"/>
                        </a:lnSpc>
                      </a:pPr>
                      <a:r>
                        <a:rPr lang="es-EC" sz="1800" dirty="0">
                          <a:effectLst/>
                          <a:latin typeface="Times New Roman" panose="02020603050405020304" pitchFamily="18" charset="0"/>
                          <a:ea typeface="Times New Roman" panose="02020603050405020304" pitchFamily="18" charset="0"/>
                          <a:cs typeface="Times New Roman" panose="02020603050405020304" pitchFamily="18" charset="0"/>
                        </a:rPr>
                        <a:t>Placa térmica</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2988" marR="32988" marT="0" marB="0" anchor="ctr">
                    <a:lnL>
                      <a:noFill/>
                    </a:lnL>
                    <a:lnR>
                      <a:noFill/>
                    </a:lnR>
                    <a:lnT>
                      <a:noFill/>
                    </a:lnT>
                    <a:lnB>
                      <a:noFill/>
                    </a:lnB>
                    <a:solidFill>
                      <a:schemeClr val="bg1"/>
                    </a:solidFill>
                  </a:tcPr>
                </a:tc>
                <a:extLst>
                  <a:ext uri="{0D108BD9-81ED-4DB2-BD59-A6C34878D82A}">
                    <a16:rowId xmlns:a16="http://schemas.microsoft.com/office/drawing/2014/main" val="1073063972"/>
                  </a:ext>
                </a:extLst>
              </a:tr>
              <a:tr h="190094">
                <a:tc>
                  <a:txBody>
                    <a:bodyPr/>
                    <a:lstStyle/>
                    <a:p>
                      <a:pPr marL="629920" algn="l">
                        <a:lnSpc>
                          <a:spcPct val="100000"/>
                        </a:lnSpc>
                      </a:pPr>
                      <a:r>
                        <a:rPr lang="es-EC" sz="1800" dirty="0">
                          <a:effectLst/>
                          <a:latin typeface="Times New Roman" panose="02020603050405020304" pitchFamily="18" charset="0"/>
                          <a:ea typeface="Times New Roman" panose="02020603050405020304" pitchFamily="18" charset="0"/>
                          <a:cs typeface="Times New Roman" panose="02020603050405020304" pitchFamily="18" charset="0"/>
                        </a:rPr>
                        <a:t>Tijeras</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2988" marR="32988" marT="0" marB="0" anchor="ctr">
                    <a:lnL>
                      <a:noFill/>
                    </a:lnL>
                    <a:lnR>
                      <a:noFill/>
                    </a:lnR>
                    <a:lnT>
                      <a:noFill/>
                    </a:lnT>
                    <a:lnB>
                      <a:noFill/>
                    </a:lnB>
                    <a:solidFill>
                      <a:schemeClr val="bg1"/>
                    </a:solidFill>
                  </a:tcPr>
                </a:tc>
                <a:extLst>
                  <a:ext uri="{0D108BD9-81ED-4DB2-BD59-A6C34878D82A}">
                    <a16:rowId xmlns:a16="http://schemas.microsoft.com/office/drawing/2014/main" val="3212062255"/>
                  </a:ext>
                </a:extLst>
              </a:tr>
              <a:tr h="190094">
                <a:tc>
                  <a:txBody>
                    <a:bodyPr/>
                    <a:lstStyle/>
                    <a:p>
                      <a:pPr marL="629920" algn="l">
                        <a:lnSpc>
                          <a:spcPct val="100000"/>
                        </a:lnSpc>
                      </a:pPr>
                      <a:r>
                        <a:rPr lang="es-EC" sz="1800" dirty="0">
                          <a:effectLst/>
                          <a:latin typeface="Times New Roman" panose="02020603050405020304" pitchFamily="18" charset="0"/>
                          <a:ea typeface="Times New Roman" panose="02020603050405020304" pitchFamily="18" charset="0"/>
                          <a:cs typeface="Times New Roman" panose="02020603050405020304" pitchFamily="18" charset="0"/>
                        </a:rPr>
                        <a:t>Pinzas</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2988" marR="32988" marT="0" marB="0" anchor="ctr">
                    <a:lnL>
                      <a:noFill/>
                    </a:lnL>
                    <a:lnR>
                      <a:noFill/>
                    </a:lnR>
                    <a:lnT>
                      <a:noFill/>
                    </a:lnT>
                    <a:lnB>
                      <a:noFill/>
                    </a:lnB>
                    <a:solidFill>
                      <a:schemeClr val="bg1"/>
                    </a:solidFill>
                  </a:tcPr>
                </a:tc>
                <a:extLst>
                  <a:ext uri="{0D108BD9-81ED-4DB2-BD59-A6C34878D82A}">
                    <a16:rowId xmlns:a16="http://schemas.microsoft.com/office/drawing/2014/main" val="2077173021"/>
                  </a:ext>
                </a:extLst>
              </a:tr>
              <a:tr h="380188">
                <a:tc>
                  <a:txBody>
                    <a:bodyPr/>
                    <a:lstStyle/>
                    <a:p>
                      <a:pPr marL="629920" algn="l">
                        <a:lnSpc>
                          <a:spcPct val="100000"/>
                        </a:lnSpc>
                      </a:pPr>
                      <a:r>
                        <a:rPr lang="es-EC" sz="1800" dirty="0">
                          <a:effectLst/>
                          <a:latin typeface="Times New Roman" panose="02020603050405020304" pitchFamily="18" charset="0"/>
                          <a:ea typeface="Times New Roman" panose="02020603050405020304" pitchFamily="18" charset="0"/>
                          <a:cs typeface="Times New Roman" panose="02020603050405020304" pitchFamily="18" charset="0"/>
                        </a:rPr>
                        <a:t>Jeringuillas sin embolo (10ml)</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2988" marR="32988" marT="0" marB="0" anchor="ctr">
                    <a:lnL>
                      <a:noFill/>
                    </a:lnL>
                    <a:lnR>
                      <a:noFill/>
                    </a:lnR>
                    <a:lnT>
                      <a:noFill/>
                    </a:lnT>
                    <a:lnB>
                      <a:noFill/>
                    </a:lnB>
                    <a:solidFill>
                      <a:schemeClr val="bg1"/>
                    </a:solidFill>
                  </a:tcPr>
                </a:tc>
                <a:extLst>
                  <a:ext uri="{0D108BD9-81ED-4DB2-BD59-A6C34878D82A}">
                    <a16:rowId xmlns:a16="http://schemas.microsoft.com/office/drawing/2014/main" val="3813128600"/>
                  </a:ext>
                </a:extLst>
              </a:tr>
              <a:tr h="190094">
                <a:tc>
                  <a:txBody>
                    <a:bodyPr/>
                    <a:lstStyle/>
                    <a:p>
                      <a:pPr marL="629920" algn="l">
                        <a:lnSpc>
                          <a:spcPct val="100000"/>
                        </a:lnSpc>
                      </a:pPr>
                      <a:r>
                        <a:rPr lang="es-EC" sz="1800" dirty="0">
                          <a:effectLst/>
                          <a:latin typeface="Times New Roman" panose="02020603050405020304" pitchFamily="18" charset="0"/>
                          <a:ea typeface="Times New Roman" panose="02020603050405020304" pitchFamily="18" charset="0"/>
                          <a:cs typeface="Times New Roman" panose="02020603050405020304" pitchFamily="18" charset="0"/>
                        </a:rPr>
                        <a:t>Guantes</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2988" marR="32988" marT="0" marB="0" anchor="ctr">
                    <a:lnL>
                      <a:noFill/>
                    </a:lnL>
                    <a:lnR>
                      <a:noFill/>
                    </a:lnR>
                    <a:lnT>
                      <a:noFill/>
                    </a:lnT>
                    <a:lnB>
                      <a:noFill/>
                    </a:lnB>
                    <a:solidFill>
                      <a:schemeClr val="bg1"/>
                    </a:solidFill>
                  </a:tcPr>
                </a:tc>
                <a:extLst>
                  <a:ext uri="{0D108BD9-81ED-4DB2-BD59-A6C34878D82A}">
                    <a16:rowId xmlns:a16="http://schemas.microsoft.com/office/drawing/2014/main" val="3654367071"/>
                  </a:ext>
                </a:extLst>
              </a:tr>
              <a:tr h="190094">
                <a:tc>
                  <a:txBody>
                    <a:bodyPr/>
                    <a:lstStyle/>
                    <a:p>
                      <a:pPr marL="629920" algn="l">
                        <a:lnSpc>
                          <a:spcPct val="100000"/>
                        </a:lnSpc>
                      </a:pPr>
                      <a:r>
                        <a:rPr lang="es-EC" sz="1800" dirty="0">
                          <a:effectLst/>
                          <a:latin typeface="Times New Roman" panose="02020603050405020304" pitchFamily="18" charset="0"/>
                          <a:ea typeface="Times New Roman" panose="02020603050405020304" pitchFamily="18" charset="0"/>
                          <a:cs typeface="Times New Roman" panose="02020603050405020304" pitchFamily="18" charset="0"/>
                        </a:rPr>
                        <a:t>Agujas 18 G</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2988" marR="32988" marT="0" marB="0" anchor="ctr">
                    <a:lnL>
                      <a:noFill/>
                    </a:lnL>
                    <a:lnR>
                      <a:noFill/>
                    </a:lnR>
                    <a:lnT>
                      <a:noFill/>
                    </a:lnT>
                    <a:lnB>
                      <a:noFill/>
                    </a:lnB>
                    <a:solidFill>
                      <a:schemeClr val="bg1"/>
                    </a:solidFill>
                  </a:tcPr>
                </a:tc>
                <a:extLst>
                  <a:ext uri="{0D108BD9-81ED-4DB2-BD59-A6C34878D82A}">
                    <a16:rowId xmlns:a16="http://schemas.microsoft.com/office/drawing/2014/main" val="1692690230"/>
                  </a:ext>
                </a:extLst>
              </a:tr>
              <a:tr h="190094">
                <a:tc>
                  <a:txBody>
                    <a:bodyPr/>
                    <a:lstStyle/>
                    <a:p>
                      <a:pPr marL="629920" algn="l">
                        <a:lnSpc>
                          <a:spcPct val="100000"/>
                        </a:lnSpc>
                      </a:pPr>
                      <a:r>
                        <a:rPr lang="es-EC" sz="1800" dirty="0">
                          <a:effectLst/>
                          <a:latin typeface="Times New Roman" panose="02020603050405020304" pitchFamily="18" charset="0"/>
                          <a:ea typeface="Times New Roman" panose="02020603050405020304" pitchFamily="18" charset="0"/>
                          <a:cs typeface="Times New Roman" panose="02020603050405020304" pitchFamily="18" charset="0"/>
                        </a:rPr>
                        <a:t>Papel absorbente</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2988" marR="32988" marT="0" marB="0" anchor="ctr">
                    <a:lnL>
                      <a:noFill/>
                    </a:lnL>
                    <a:lnR>
                      <a:noFill/>
                    </a:lnR>
                    <a:lnT>
                      <a:noFill/>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6453280"/>
                  </a:ext>
                </a:extLst>
              </a:tr>
            </a:tbl>
          </a:graphicData>
        </a:graphic>
      </p:graphicFrame>
      <p:sp>
        <p:nvSpPr>
          <p:cNvPr id="5" name="CuadroTexto 4">
            <a:extLst>
              <a:ext uri="{FF2B5EF4-FFF2-40B4-BE49-F238E27FC236}">
                <a16:creationId xmlns:a16="http://schemas.microsoft.com/office/drawing/2014/main" id="{4D8CEBF9-CE96-41FB-8A60-971EE8CB7186}"/>
              </a:ext>
            </a:extLst>
          </p:cNvPr>
          <p:cNvSpPr txBox="1"/>
          <p:nvPr/>
        </p:nvSpPr>
        <p:spPr>
          <a:xfrm>
            <a:off x="393226" y="182387"/>
            <a:ext cx="3469944" cy="369332"/>
          </a:xfrm>
          <a:prstGeom prst="rect">
            <a:avLst/>
          </a:prstGeom>
          <a:solidFill>
            <a:schemeClr val="bg1"/>
          </a:solidFill>
        </p:spPr>
        <p:txBody>
          <a:bodyPr wrap="square">
            <a:spAutoFit/>
          </a:bodyPr>
          <a:lstStyle/>
          <a:p>
            <a:pPr algn="ctr"/>
            <a:r>
              <a:rPr lang="es-EC" sz="1800" b="1" i="1" dirty="0">
                <a:effectLst/>
                <a:latin typeface="Times New Roman" panose="02020603050405020304" pitchFamily="18" charset="0"/>
                <a:ea typeface="Calibri" panose="020F0502020204030204" pitchFamily="34" charset="0"/>
                <a:cs typeface="Times New Roman" panose="02020603050405020304" pitchFamily="18" charset="0"/>
              </a:rPr>
              <a:t>Punción Folicular</a:t>
            </a:r>
            <a:endParaRPr lang="es-EC" dirty="0">
              <a:latin typeface="Times New Roman" panose="02020603050405020304" pitchFamily="18" charset="0"/>
              <a:cs typeface="Times New Roman" panose="02020603050405020304" pitchFamily="18" charset="0"/>
            </a:endParaRPr>
          </a:p>
        </p:txBody>
      </p:sp>
      <p:sp>
        <p:nvSpPr>
          <p:cNvPr id="6" name="Flecha: hacia abajo 5">
            <a:extLst>
              <a:ext uri="{FF2B5EF4-FFF2-40B4-BE49-F238E27FC236}">
                <a16:creationId xmlns:a16="http://schemas.microsoft.com/office/drawing/2014/main" id="{08A00036-9808-4544-9B26-E76CE44947BB}"/>
              </a:ext>
            </a:extLst>
          </p:cNvPr>
          <p:cNvSpPr/>
          <p:nvPr/>
        </p:nvSpPr>
        <p:spPr>
          <a:xfrm rot="16200000">
            <a:off x="1011194" y="697292"/>
            <a:ext cx="666223" cy="85981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aphicFrame>
        <p:nvGraphicFramePr>
          <p:cNvPr id="7" name="Tabla 6">
            <a:extLst>
              <a:ext uri="{FF2B5EF4-FFF2-40B4-BE49-F238E27FC236}">
                <a16:creationId xmlns:a16="http://schemas.microsoft.com/office/drawing/2014/main" id="{C92F6770-9A3F-46B1-BA7C-C93BAECD0146}"/>
              </a:ext>
            </a:extLst>
          </p:cNvPr>
          <p:cNvGraphicFramePr>
            <a:graphicFrameLocks noGrp="1"/>
          </p:cNvGraphicFramePr>
          <p:nvPr>
            <p:extLst>
              <p:ext uri="{D42A27DB-BD31-4B8C-83A1-F6EECF244321}">
                <p14:modId xmlns:p14="http://schemas.microsoft.com/office/powerpoint/2010/main" val="3848770628"/>
              </p:ext>
            </p:extLst>
          </p:nvPr>
        </p:nvGraphicFramePr>
        <p:xfrm>
          <a:off x="1892492" y="4665280"/>
          <a:ext cx="4203508" cy="2194560"/>
        </p:xfrm>
        <a:graphic>
          <a:graphicData uri="http://schemas.openxmlformats.org/drawingml/2006/table">
            <a:tbl>
              <a:tblPr firstRow="1" firstCol="1" bandRow="1"/>
              <a:tblGrid>
                <a:gridCol w="4203508">
                  <a:extLst>
                    <a:ext uri="{9D8B030D-6E8A-4147-A177-3AD203B41FA5}">
                      <a16:colId xmlns:a16="http://schemas.microsoft.com/office/drawing/2014/main" val="4150979224"/>
                    </a:ext>
                  </a:extLst>
                </a:gridCol>
              </a:tblGrid>
              <a:tr h="254229">
                <a:tc>
                  <a:txBody>
                    <a:bodyPr/>
                    <a:lstStyle/>
                    <a:p>
                      <a:pPr marL="629920" algn="l">
                        <a:lnSpc>
                          <a:spcPct val="100000"/>
                        </a:lnSpc>
                      </a:pPr>
                      <a:r>
                        <a:rPr lang="es-EC" sz="1800" dirty="0">
                          <a:effectLst/>
                          <a:latin typeface="Times New Roman" panose="02020603050405020304" pitchFamily="18" charset="0"/>
                          <a:ea typeface="Times New Roman" panose="02020603050405020304" pitchFamily="18" charset="0"/>
                          <a:cs typeface="Times New Roman" panose="02020603050405020304" pitchFamily="18" charset="0"/>
                        </a:rPr>
                        <a:t>Materiales/Equipos</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823399914"/>
                  </a:ext>
                </a:extLst>
              </a:tr>
              <a:tr h="254229">
                <a:tc>
                  <a:txBody>
                    <a:bodyPr/>
                    <a:lstStyle/>
                    <a:p>
                      <a:pPr marL="629920" algn="l">
                        <a:lnSpc>
                          <a:spcPct val="100000"/>
                        </a:lnSpc>
                      </a:pPr>
                      <a:r>
                        <a:rPr lang="es-EC" sz="1800" dirty="0">
                          <a:effectLst/>
                          <a:latin typeface="Times New Roman" panose="02020603050405020304" pitchFamily="18" charset="0"/>
                          <a:ea typeface="Times New Roman" panose="02020603050405020304" pitchFamily="18" charset="0"/>
                          <a:cs typeface="Times New Roman" panose="02020603050405020304" pitchFamily="18" charset="0"/>
                        </a:rPr>
                        <a:t>Estereoscopio</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4156063025"/>
                  </a:ext>
                </a:extLst>
              </a:tr>
              <a:tr h="254229">
                <a:tc>
                  <a:txBody>
                    <a:bodyPr/>
                    <a:lstStyle/>
                    <a:p>
                      <a:pPr marL="629920" algn="l">
                        <a:lnSpc>
                          <a:spcPct val="100000"/>
                        </a:lnSpc>
                      </a:pPr>
                      <a:r>
                        <a:rPr lang="es-EC" sz="1800" dirty="0">
                          <a:effectLst/>
                          <a:latin typeface="Times New Roman" panose="02020603050405020304" pitchFamily="18" charset="0"/>
                          <a:ea typeface="Times New Roman" panose="02020603050405020304" pitchFamily="18" charset="0"/>
                          <a:cs typeface="Times New Roman" panose="02020603050405020304" pitchFamily="18" charset="0"/>
                        </a:rPr>
                        <a:t>Ecógrafo (</a:t>
                      </a:r>
                      <a:r>
                        <a:rPr lang="es-EC" sz="1800" dirty="0" err="1">
                          <a:effectLst/>
                          <a:latin typeface="Times New Roman" panose="02020603050405020304" pitchFamily="18" charset="0"/>
                          <a:ea typeface="Times New Roman" panose="02020603050405020304" pitchFamily="18" charset="0"/>
                          <a:cs typeface="Times New Roman" panose="02020603050405020304" pitchFamily="18" charset="0"/>
                        </a:rPr>
                        <a:t>Mindray</a:t>
                      </a:r>
                      <a:r>
                        <a:rPr lang="es-EC"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solidFill>
                      <a:schemeClr val="bg1"/>
                    </a:solidFill>
                  </a:tcPr>
                </a:tc>
                <a:extLst>
                  <a:ext uri="{0D108BD9-81ED-4DB2-BD59-A6C34878D82A}">
                    <a16:rowId xmlns:a16="http://schemas.microsoft.com/office/drawing/2014/main" val="511322366"/>
                  </a:ext>
                </a:extLst>
              </a:tr>
              <a:tr h="254229">
                <a:tc>
                  <a:txBody>
                    <a:bodyPr/>
                    <a:lstStyle/>
                    <a:p>
                      <a:pPr marL="629920" algn="l">
                        <a:lnSpc>
                          <a:spcPct val="100000"/>
                        </a:lnSpc>
                      </a:pPr>
                      <a:r>
                        <a:rPr lang="es-EC" sz="1800" dirty="0">
                          <a:effectLst/>
                          <a:latin typeface="Times New Roman" panose="02020603050405020304" pitchFamily="18" charset="0"/>
                          <a:ea typeface="Times New Roman" panose="02020603050405020304" pitchFamily="18" charset="0"/>
                          <a:cs typeface="Times New Roman" panose="02020603050405020304" pitchFamily="18" charset="0"/>
                        </a:rPr>
                        <a:t>Transductor convexo 5 </a:t>
                      </a:r>
                      <a:r>
                        <a:rPr lang="es-EC" sz="1800" dirty="0" err="1">
                          <a:effectLst/>
                          <a:latin typeface="Times New Roman" panose="02020603050405020304" pitchFamily="18" charset="0"/>
                          <a:ea typeface="Times New Roman" panose="02020603050405020304" pitchFamily="18" charset="0"/>
                          <a:cs typeface="Times New Roman" panose="02020603050405020304" pitchFamily="18" charset="0"/>
                        </a:rPr>
                        <a:t>Mhs</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solidFill>
                      <a:schemeClr val="bg1"/>
                    </a:solidFill>
                  </a:tcPr>
                </a:tc>
                <a:extLst>
                  <a:ext uri="{0D108BD9-81ED-4DB2-BD59-A6C34878D82A}">
                    <a16:rowId xmlns:a16="http://schemas.microsoft.com/office/drawing/2014/main" val="2119333882"/>
                  </a:ext>
                </a:extLst>
              </a:tr>
              <a:tr h="254229">
                <a:tc>
                  <a:txBody>
                    <a:bodyPr/>
                    <a:lstStyle/>
                    <a:p>
                      <a:pPr marL="629920" algn="l">
                        <a:lnSpc>
                          <a:spcPct val="100000"/>
                        </a:lnSpc>
                      </a:pPr>
                      <a:r>
                        <a:rPr lang="es-EC" sz="1800" dirty="0">
                          <a:effectLst/>
                          <a:latin typeface="Times New Roman" panose="02020603050405020304" pitchFamily="18" charset="0"/>
                          <a:ea typeface="Times New Roman" panose="02020603050405020304" pitchFamily="18" charset="0"/>
                          <a:cs typeface="Times New Roman" panose="02020603050405020304" pitchFamily="18" charset="0"/>
                        </a:rPr>
                        <a:t>Guía de aspiración</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solidFill>
                      <a:schemeClr val="bg1"/>
                    </a:solidFill>
                  </a:tcPr>
                </a:tc>
                <a:extLst>
                  <a:ext uri="{0D108BD9-81ED-4DB2-BD59-A6C34878D82A}">
                    <a16:rowId xmlns:a16="http://schemas.microsoft.com/office/drawing/2014/main" val="2170174671"/>
                  </a:ext>
                </a:extLst>
              </a:tr>
              <a:tr h="254229">
                <a:tc>
                  <a:txBody>
                    <a:bodyPr/>
                    <a:lstStyle/>
                    <a:p>
                      <a:pPr marL="629920" algn="l">
                        <a:lnSpc>
                          <a:spcPct val="100000"/>
                        </a:lnSpc>
                      </a:pPr>
                      <a:r>
                        <a:rPr lang="es-EC" sz="1800" dirty="0">
                          <a:effectLst/>
                          <a:latin typeface="Times New Roman" panose="02020603050405020304" pitchFamily="18" charset="0"/>
                          <a:ea typeface="Times New Roman" panose="02020603050405020304" pitchFamily="18" charset="0"/>
                          <a:cs typeface="Times New Roman" panose="02020603050405020304" pitchFamily="18" charset="0"/>
                        </a:rPr>
                        <a:t>Gel de Ultrasonido</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solidFill>
                      <a:schemeClr val="bg1"/>
                    </a:solidFill>
                  </a:tcPr>
                </a:tc>
                <a:extLst>
                  <a:ext uri="{0D108BD9-81ED-4DB2-BD59-A6C34878D82A}">
                    <a16:rowId xmlns:a16="http://schemas.microsoft.com/office/drawing/2014/main" val="3807245725"/>
                  </a:ext>
                </a:extLst>
              </a:tr>
              <a:tr h="254229">
                <a:tc>
                  <a:txBody>
                    <a:bodyPr/>
                    <a:lstStyle/>
                    <a:p>
                      <a:pPr marL="629920" algn="l">
                        <a:lnSpc>
                          <a:spcPct val="100000"/>
                        </a:lnSpc>
                      </a:pPr>
                      <a:r>
                        <a:rPr lang="es-EC" sz="1800" dirty="0">
                          <a:effectLst/>
                          <a:latin typeface="Times New Roman" panose="02020603050405020304" pitchFamily="18" charset="0"/>
                          <a:ea typeface="Times New Roman" panose="02020603050405020304" pitchFamily="18" charset="0"/>
                          <a:cs typeface="Times New Roman" panose="02020603050405020304" pitchFamily="18" charset="0"/>
                        </a:rPr>
                        <a:t>Tijera</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solidFill>
                      <a:schemeClr val="bg1"/>
                    </a:solidFill>
                  </a:tcPr>
                </a:tc>
                <a:extLst>
                  <a:ext uri="{0D108BD9-81ED-4DB2-BD59-A6C34878D82A}">
                    <a16:rowId xmlns:a16="http://schemas.microsoft.com/office/drawing/2014/main" val="2977397800"/>
                  </a:ext>
                </a:extLst>
              </a:tr>
              <a:tr h="254229">
                <a:tc>
                  <a:txBody>
                    <a:bodyPr/>
                    <a:lstStyle/>
                    <a:p>
                      <a:pPr marL="629920" algn="l">
                        <a:lnSpc>
                          <a:spcPct val="100000"/>
                        </a:lnSpc>
                      </a:pPr>
                      <a:r>
                        <a:rPr lang="es-EC" sz="1800" dirty="0">
                          <a:effectLst/>
                          <a:latin typeface="Times New Roman" panose="02020603050405020304" pitchFamily="18" charset="0"/>
                          <a:ea typeface="Times New Roman" panose="02020603050405020304" pitchFamily="18" charset="0"/>
                          <a:cs typeface="Times New Roman" panose="02020603050405020304" pitchFamily="18" charset="0"/>
                        </a:rPr>
                        <a:t>Papel absorbente</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407719226"/>
                  </a:ext>
                </a:extLst>
              </a:tr>
            </a:tbl>
          </a:graphicData>
        </a:graphic>
      </p:graphicFrame>
      <p:sp>
        <p:nvSpPr>
          <p:cNvPr id="8" name="Rectángulo 7">
            <a:extLst>
              <a:ext uri="{FF2B5EF4-FFF2-40B4-BE49-F238E27FC236}">
                <a16:creationId xmlns:a16="http://schemas.microsoft.com/office/drawing/2014/main" id="{AFFA489D-1905-4B9F-A4F8-329045E6A023}"/>
              </a:ext>
            </a:extLst>
          </p:cNvPr>
          <p:cNvSpPr/>
          <p:nvPr/>
        </p:nvSpPr>
        <p:spPr>
          <a:xfrm>
            <a:off x="294850" y="4110196"/>
            <a:ext cx="3195282" cy="369332"/>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s-ES" b="1"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OPU (</a:t>
            </a:r>
            <a:r>
              <a:rPr lang="es-ES" b="1" i="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Ovum</a:t>
            </a:r>
            <a:r>
              <a:rPr lang="es-ES" b="1"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pick up)</a:t>
            </a:r>
            <a:endParaRPr lang="es-EC" i="1" dirty="0">
              <a:solidFill>
                <a:schemeClr val="tx1"/>
              </a:solidFill>
            </a:endParaRPr>
          </a:p>
        </p:txBody>
      </p:sp>
      <p:sp>
        <p:nvSpPr>
          <p:cNvPr id="9" name="Flecha: hacia abajo 8">
            <a:extLst>
              <a:ext uri="{FF2B5EF4-FFF2-40B4-BE49-F238E27FC236}">
                <a16:creationId xmlns:a16="http://schemas.microsoft.com/office/drawing/2014/main" id="{48B5CFFC-1B04-4018-9DB5-F48023115E63}"/>
              </a:ext>
            </a:extLst>
          </p:cNvPr>
          <p:cNvSpPr/>
          <p:nvPr/>
        </p:nvSpPr>
        <p:spPr>
          <a:xfrm rot="16200000">
            <a:off x="1150735" y="4624138"/>
            <a:ext cx="616882" cy="7892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1" name="Imagen 10">
            <a:extLst>
              <a:ext uri="{FF2B5EF4-FFF2-40B4-BE49-F238E27FC236}">
                <a16:creationId xmlns:a16="http://schemas.microsoft.com/office/drawing/2014/main" id="{C0DF70C7-315F-4D64-BDA1-AA3A045396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691" t="13333" r="5921" b="34682"/>
          <a:stretch/>
        </p:blipFill>
        <p:spPr>
          <a:xfrm>
            <a:off x="7596182" y="4710344"/>
            <a:ext cx="3112545" cy="19451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Imagen 14">
            <a:extLst>
              <a:ext uri="{FF2B5EF4-FFF2-40B4-BE49-F238E27FC236}">
                <a16:creationId xmlns:a16="http://schemas.microsoft.com/office/drawing/2014/main" id="{C87492C3-1159-4AE8-9AE4-0A65FAC4251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72875" y="182387"/>
            <a:ext cx="3035852" cy="20527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Imagen 18">
            <a:extLst>
              <a:ext uri="{FF2B5EF4-FFF2-40B4-BE49-F238E27FC236}">
                <a16:creationId xmlns:a16="http://schemas.microsoft.com/office/drawing/2014/main" id="{60529B36-1B71-49B7-8506-D7798CF4997F}"/>
              </a:ext>
            </a:extLst>
          </p:cNvPr>
          <p:cNvPicPr>
            <a:picLocks noChangeAspect="1"/>
          </p:cNvPicPr>
          <p:nvPr/>
        </p:nvPicPr>
        <p:blipFill rotWithShape="1">
          <a:blip r:embed="rId4">
            <a:extLst>
              <a:ext uri="{28A0092B-C50C-407E-A947-70E740481C1C}">
                <a14:useLocalDpi xmlns:a14="http://schemas.microsoft.com/office/drawing/2010/main" val="0"/>
              </a:ext>
            </a:extLst>
          </a:blip>
          <a:srcRect t="21460" b="20348"/>
          <a:stretch/>
        </p:blipFill>
        <p:spPr>
          <a:xfrm>
            <a:off x="6800704" y="2402604"/>
            <a:ext cx="4703500" cy="20527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175683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a:extLst>
              <a:ext uri="{FF2B5EF4-FFF2-40B4-BE49-F238E27FC236}">
                <a16:creationId xmlns:a16="http://schemas.microsoft.com/office/drawing/2014/main" id="{39EE92DC-3F37-44E9-BEF4-36210F3AE1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1237" r="970" b="20980"/>
          <a:stretch/>
        </p:blipFill>
        <p:spPr>
          <a:xfrm>
            <a:off x="3569840" y="1646504"/>
            <a:ext cx="2638682" cy="13545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Imagen 18">
            <a:extLst>
              <a:ext uri="{FF2B5EF4-FFF2-40B4-BE49-F238E27FC236}">
                <a16:creationId xmlns:a16="http://schemas.microsoft.com/office/drawing/2014/main" id="{71F8E2D3-17EA-46DA-814B-F34C07BFD96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5188" b="26192"/>
          <a:stretch/>
        </p:blipFill>
        <p:spPr>
          <a:xfrm rot="5400000">
            <a:off x="5308203" y="5953263"/>
            <a:ext cx="1058246" cy="3858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1" name="Imagen 20">
            <a:extLst>
              <a:ext uri="{FF2B5EF4-FFF2-40B4-BE49-F238E27FC236}">
                <a16:creationId xmlns:a16="http://schemas.microsoft.com/office/drawing/2014/main" id="{E5D61034-F562-4FA0-9BBF-512DB0A0916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5847" r="11076" b="33368"/>
          <a:stretch/>
        </p:blipFill>
        <p:spPr>
          <a:xfrm rot="5400000">
            <a:off x="3269528" y="5985440"/>
            <a:ext cx="1058243" cy="2747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3" name="Imagen 22">
            <a:extLst>
              <a:ext uri="{FF2B5EF4-FFF2-40B4-BE49-F238E27FC236}">
                <a16:creationId xmlns:a16="http://schemas.microsoft.com/office/drawing/2014/main" id="{A6BB6089-2311-47EF-B2B6-59A2AD27BB1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36" t="38557" r="13144" b="32525"/>
          <a:stretch/>
        </p:blipFill>
        <p:spPr>
          <a:xfrm rot="5400000">
            <a:off x="3678963" y="5985440"/>
            <a:ext cx="1060732" cy="2747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5" name="Imagen 24">
            <a:extLst>
              <a:ext uri="{FF2B5EF4-FFF2-40B4-BE49-F238E27FC236}">
                <a16:creationId xmlns:a16="http://schemas.microsoft.com/office/drawing/2014/main" id="{8796C1BE-12C4-44B3-824E-69FB4C60B45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76" t="28657" r="15500" b="21295"/>
          <a:stretch/>
        </p:blipFill>
        <p:spPr>
          <a:xfrm rot="5400000">
            <a:off x="4146803" y="5906190"/>
            <a:ext cx="1040353" cy="4511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6" name="CuadroTexto 25">
            <a:extLst>
              <a:ext uri="{FF2B5EF4-FFF2-40B4-BE49-F238E27FC236}">
                <a16:creationId xmlns:a16="http://schemas.microsoft.com/office/drawing/2014/main" id="{3B3CA82E-D8FC-4718-B401-52AB500F1822}"/>
              </a:ext>
            </a:extLst>
          </p:cNvPr>
          <p:cNvSpPr txBox="1"/>
          <p:nvPr/>
        </p:nvSpPr>
        <p:spPr>
          <a:xfrm>
            <a:off x="0" y="332512"/>
            <a:ext cx="5093174" cy="369332"/>
          </a:xfrm>
          <a:prstGeom prst="rect">
            <a:avLst/>
          </a:prstGeom>
          <a:solidFill>
            <a:srgbClr val="FFFF00"/>
          </a:solidFill>
        </p:spPr>
        <p:txBody>
          <a:bodyPr wrap="square">
            <a:spAutoFit/>
          </a:bodyPr>
          <a:lstStyle/>
          <a:p>
            <a:pPr algn="ctr"/>
            <a:r>
              <a:rPr lang="es-EC" sz="1800" b="1" dirty="0">
                <a:effectLst/>
                <a:latin typeface="Times New Roman" panose="02020603050405020304" pitchFamily="18" charset="0"/>
                <a:ea typeface="Calibri" panose="020F0502020204030204" pitchFamily="34" charset="0"/>
                <a:cs typeface="Times New Roman" panose="02020603050405020304" pitchFamily="18" charset="0"/>
              </a:rPr>
              <a:t>Preparación de medios In Vitro para Embriones </a:t>
            </a:r>
            <a:endParaRPr lang="es-EC" b="1" dirty="0">
              <a:latin typeface="Times New Roman" panose="02020603050405020304" pitchFamily="18" charset="0"/>
              <a:cs typeface="Times New Roman" panose="02020603050405020304" pitchFamily="18" charset="0"/>
            </a:endParaRPr>
          </a:p>
        </p:txBody>
      </p:sp>
      <p:sp>
        <p:nvSpPr>
          <p:cNvPr id="29" name="Rectángulo 28">
            <a:extLst>
              <a:ext uri="{FF2B5EF4-FFF2-40B4-BE49-F238E27FC236}">
                <a16:creationId xmlns:a16="http://schemas.microsoft.com/office/drawing/2014/main" id="{1C13E3A2-7410-49A1-B799-9A5AE59DF495}"/>
              </a:ext>
            </a:extLst>
          </p:cNvPr>
          <p:cNvSpPr/>
          <p:nvPr/>
        </p:nvSpPr>
        <p:spPr>
          <a:xfrm>
            <a:off x="0" y="718418"/>
            <a:ext cx="5093174" cy="623251"/>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s-ES" b="1" i="1" dirty="0">
                <a:solidFill>
                  <a:schemeClr val="tx1"/>
                </a:solidFill>
                <a:latin typeface="Times New Roman" panose="02020603050405020304" pitchFamily="18" charset="0"/>
                <a:cs typeface="Times New Roman" panose="02020603050405020304" pitchFamily="18" charset="0"/>
              </a:rPr>
              <a:t>La formulación de los medios fue proporcionada de </a:t>
            </a:r>
            <a:r>
              <a:rPr lang="es-ES" b="1" i="1" dirty="0" err="1">
                <a:solidFill>
                  <a:schemeClr val="tx1"/>
                </a:solidFill>
                <a:latin typeface="Times New Roman" panose="02020603050405020304" pitchFamily="18" charset="0"/>
                <a:cs typeface="Times New Roman" panose="02020603050405020304" pitchFamily="18" charset="0"/>
              </a:rPr>
              <a:t>LabBA</a:t>
            </a:r>
            <a:r>
              <a:rPr lang="es-ES" b="1" i="1" dirty="0">
                <a:solidFill>
                  <a:schemeClr val="tx1"/>
                </a:solidFill>
                <a:latin typeface="Times New Roman" panose="02020603050405020304" pitchFamily="18" charset="0"/>
                <a:cs typeface="Times New Roman" panose="02020603050405020304" pitchFamily="18" charset="0"/>
              </a:rPr>
              <a:t> 2017 (Universidad de Buenos Aires)</a:t>
            </a:r>
            <a:endParaRPr lang="es-EC" i="1" dirty="0">
              <a:solidFill>
                <a:schemeClr val="tx1"/>
              </a:solidFill>
            </a:endParaRPr>
          </a:p>
        </p:txBody>
      </p:sp>
      <p:sp>
        <p:nvSpPr>
          <p:cNvPr id="30" name="Rectángulo 29">
            <a:extLst>
              <a:ext uri="{FF2B5EF4-FFF2-40B4-BE49-F238E27FC236}">
                <a16:creationId xmlns:a16="http://schemas.microsoft.com/office/drawing/2014/main" id="{E6011282-27FC-4220-A1A9-DC49E96B11D3}"/>
              </a:ext>
            </a:extLst>
          </p:cNvPr>
          <p:cNvSpPr/>
          <p:nvPr/>
        </p:nvSpPr>
        <p:spPr>
          <a:xfrm>
            <a:off x="903336" y="2371190"/>
            <a:ext cx="2481311" cy="623251"/>
          </a:xfrm>
          <a:prstGeom prst="rect">
            <a:avLst/>
          </a:prstGeom>
          <a:solidFill>
            <a:schemeClr val="accent1">
              <a:lumMod val="60000"/>
              <a:lumOff val="4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s-ES" b="1" dirty="0">
                <a:solidFill>
                  <a:schemeClr val="tx1"/>
                </a:solidFill>
                <a:latin typeface="Times New Roman" panose="02020603050405020304" pitchFamily="18" charset="0"/>
                <a:cs typeface="Times New Roman" panose="02020603050405020304" pitchFamily="18" charset="0"/>
              </a:rPr>
              <a:t>Medio de maduración in vitro </a:t>
            </a:r>
            <a:endParaRPr lang="es-EC" dirty="0">
              <a:solidFill>
                <a:schemeClr val="tx1"/>
              </a:solidFill>
            </a:endParaRPr>
          </a:p>
        </p:txBody>
      </p:sp>
      <p:sp>
        <p:nvSpPr>
          <p:cNvPr id="31" name="Rectángulo 30">
            <a:extLst>
              <a:ext uri="{FF2B5EF4-FFF2-40B4-BE49-F238E27FC236}">
                <a16:creationId xmlns:a16="http://schemas.microsoft.com/office/drawing/2014/main" id="{90B613B3-E58D-4CBD-9CC9-A5F71CAF062F}"/>
              </a:ext>
            </a:extLst>
          </p:cNvPr>
          <p:cNvSpPr/>
          <p:nvPr/>
        </p:nvSpPr>
        <p:spPr>
          <a:xfrm>
            <a:off x="965139" y="5143708"/>
            <a:ext cx="2481310" cy="623251"/>
          </a:xfrm>
          <a:prstGeom prst="rect">
            <a:avLst/>
          </a:prstGeom>
          <a:solidFill>
            <a:schemeClr val="accent1">
              <a:lumMod val="60000"/>
              <a:lumOff val="4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s-ES" b="1" i="1" dirty="0">
                <a:solidFill>
                  <a:schemeClr val="tx1"/>
                </a:solidFill>
                <a:latin typeface="Times New Roman" panose="02020603050405020304" pitchFamily="18" charset="0"/>
                <a:cs typeface="Times New Roman" panose="02020603050405020304" pitchFamily="18" charset="0"/>
              </a:rPr>
              <a:t>Medio SOF (</a:t>
            </a:r>
            <a:r>
              <a:rPr lang="es-EC" sz="1800" i="1" dirty="0" err="1">
                <a:effectLst/>
                <a:latin typeface="Times New Roman" panose="02020603050405020304" pitchFamily="18" charset="0"/>
                <a:ea typeface="Calibri" panose="020F0502020204030204" pitchFamily="34" charset="0"/>
                <a:cs typeface="Times New Roman" panose="02020603050405020304" pitchFamily="18" charset="0"/>
              </a:rPr>
              <a:t>Synthetic</a:t>
            </a:r>
            <a:r>
              <a:rPr lang="es-EC"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s-EC" sz="1800" i="1" dirty="0" err="1">
                <a:effectLst/>
                <a:latin typeface="Times New Roman" panose="02020603050405020304" pitchFamily="18" charset="0"/>
                <a:ea typeface="Calibri" panose="020F0502020204030204" pitchFamily="34" charset="0"/>
                <a:cs typeface="Times New Roman" panose="02020603050405020304" pitchFamily="18" charset="0"/>
              </a:rPr>
              <a:t>Oviductal</a:t>
            </a:r>
            <a:r>
              <a:rPr lang="es-EC" sz="1800" i="1" dirty="0">
                <a:effectLst/>
                <a:latin typeface="Times New Roman" panose="02020603050405020304" pitchFamily="18" charset="0"/>
                <a:ea typeface="Calibri" panose="020F0502020204030204" pitchFamily="34" charset="0"/>
                <a:cs typeface="Times New Roman" panose="02020603050405020304" pitchFamily="18" charset="0"/>
              </a:rPr>
              <a:t> Fluid</a:t>
            </a:r>
            <a:r>
              <a:rPr lang="es-ES" sz="1800" b="1"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r>
              <a:rPr lang="es-ES" b="1" i="1" dirty="0">
                <a:solidFill>
                  <a:schemeClr val="tx1"/>
                </a:solidFill>
                <a:latin typeface="Times New Roman" panose="02020603050405020304" pitchFamily="18" charset="0"/>
                <a:cs typeface="Times New Roman" panose="02020603050405020304" pitchFamily="18" charset="0"/>
              </a:rPr>
              <a:t> </a:t>
            </a:r>
            <a:endParaRPr lang="es-EC" i="1" dirty="0">
              <a:solidFill>
                <a:schemeClr val="tx1"/>
              </a:solidFill>
              <a:latin typeface="Times New Roman" panose="02020603050405020304" pitchFamily="18" charset="0"/>
              <a:cs typeface="Times New Roman" panose="02020603050405020304" pitchFamily="18" charset="0"/>
            </a:endParaRPr>
          </a:p>
        </p:txBody>
      </p:sp>
      <p:sp>
        <p:nvSpPr>
          <p:cNvPr id="32" name="Rectángulo 31">
            <a:extLst>
              <a:ext uri="{FF2B5EF4-FFF2-40B4-BE49-F238E27FC236}">
                <a16:creationId xmlns:a16="http://schemas.microsoft.com/office/drawing/2014/main" id="{C117EFDD-48EC-4A30-A774-B645DF508E90}"/>
              </a:ext>
            </a:extLst>
          </p:cNvPr>
          <p:cNvSpPr/>
          <p:nvPr/>
        </p:nvSpPr>
        <p:spPr>
          <a:xfrm>
            <a:off x="927941" y="3254912"/>
            <a:ext cx="2432099" cy="623251"/>
          </a:xfrm>
          <a:prstGeom prst="rect">
            <a:avLst/>
          </a:prstGeom>
          <a:solidFill>
            <a:schemeClr val="accent1">
              <a:lumMod val="60000"/>
              <a:lumOff val="4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s-ES" b="1" dirty="0">
                <a:solidFill>
                  <a:schemeClr val="tx1"/>
                </a:solidFill>
                <a:latin typeface="Times New Roman" panose="02020603050405020304" pitchFamily="18" charset="0"/>
                <a:cs typeface="Times New Roman" panose="02020603050405020304" pitchFamily="18" charset="0"/>
              </a:rPr>
              <a:t>Medio TALP-</a:t>
            </a:r>
            <a:r>
              <a:rPr lang="es-ES" b="1" dirty="0" err="1">
                <a:solidFill>
                  <a:schemeClr val="tx1"/>
                </a:solidFill>
                <a:latin typeface="Times New Roman" panose="02020603050405020304" pitchFamily="18" charset="0"/>
                <a:cs typeface="Times New Roman" panose="02020603050405020304" pitchFamily="18" charset="0"/>
              </a:rPr>
              <a:t>Hepes</a:t>
            </a:r>
            <a:endParaRPr lang="es-EC" dirty="0">
              <a:solidFill>
                <a:schemeClr val="tx1"/>
              </a:solidFill>
            </a:endParaRPr>
          </a:p>
        </p:txBody>
      </p:sp>
      <p:sp>
        <p:nvSpPr>
          <p:cNvPr id="33" name="Rectángulo 32">
            <a:extLst>
              <a:ext uri="{FF2B5EF4-FFF2-40B4-BE49-F238E27FC236}">
                <a16:creationId xmlns:a16="http://schemas.microsoft.com/office/drawing/2014/main" id="{E9D73310-DB81-4DAE-8527-49DE14FC8167}"/>
              </a:ext>
            </a:extLst>
          </p:cNvPr>
          <p:cNvSpPr/>
          <p:nvPr/>
        </p:nvSpPr>
        <p:spPr>
          <a:xfrm>
            <a:off x="3813561" y="3606600"/>
            <a:ext cx="1992252" cy="790674"/>
          </a:xfrm>
          <a:prstGeom prst="rect">
            <a:avLst/>
          </a:prstGeom>
          <a:solidFill>
            <a:schemeClr val="accent6">
              <a:lumMod val="60000"/>
              <a:lumOff val="4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s-ES" b="1" i="1" dirty="0">
                <a:solidFill>
                  <a:schemeClr val="tx1"/>
                </a:solidFill>
                <a:latin typeface="Times New Roman" panose="02020603050405020304" pitchFamily="18" charset="0"/>
                <a:cs typeface="Times New Roman" panose="02020603050405020304" pitchFamily="18" charset="0"/>
              </a:rPr>
              <a:t>Medio SWS  (</a:t>
            </a:r>
            <a:r>
              <a:rPr lang="es-EC" sz="1800" i="1" dirty="0">
                <a:effectLst/>
                <a:latin typeface="Times New Roman" panose="02020603050405020304" pitchFamily="18" charset="0"/>
                <a:ea typeface="Calibri" panose="020F0502020204030204" pitchFamily="34" charset="0"/>
                <a:cs typeface="Times New Roman" panose="02020603050405020304" pitchFamily="18" charset="0"/>
              </a:rPr>
              <a:t>Solución para lavado de semen</a:t>
            </a:r>
            <a:r>
              <a:rPr lang="es-ES" b="1" i="1" dirty="0">
                <a:solidFill>
                  <a:schemeClr val="tx1"/>
                </a:solidFill>
                <a:latin typeface="Times New Roman" panose="02020603050405020304" pitchFamily="18" charset="0"/>
                <a:cs typeface="Times New Roman" panose="02020603050405020304" pitchFamily="18" charset="0"/>
              </a:rPr>
              <a:t>) </a:t>
            </a:r>
            <a:endParaRPr lang="es-EC" i="1" dirty="0">
              <a:solidFill>
                <a:schemeClr val="tx1"/>
              </a:solidFill>
              <a:latin typeface="Times New Roman" panose="02020603050405020304" pitchFamily="18" charset="0"/>
              <a:cs typeface="Times New Roman" panose="02020603050405020304" pitchFamily="18" charset="0"/>
            </a:endParaRPr>
          </a:p>
        </p:txBody>
      </p:sp>
      <p:sp>
        <p:nvSpPr>
          <p:cNvPr id="34" name="Rectángulo 33">
            <a:extLst>
              <a:ext uri="{FF2B5EF4-FFF2-40B4-BE49-F238E27FC236}">
                <a16:creationId xmlns:a16="http://schemas.microsoft.com/office/drawing/2014/main" id="{E1564120-DE83-4E67-945A-90C65679C4DF}"/>
              </a:ext>
            </a:extLst>
          </p:cNvPr>
          <p:cNvSpPr/>
          <p:nvPr/>
        </p:nvSpPr>
        <p:spPr>
          <a:xfrm>
            <a:off x="3803497" y="4519719"/>
            <a:ext cx="1992253" cy="790674"/>
          </a:xfrm>
          <a:prstGeom prst="rect">
            <a:avLst/>
          </a:prstGeom>
          <a:solidFill>
            <a:schemeClr val="accent6">
              <a:lumMod val="60000"/>
              <a:lumOff val="4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s-ES" b="1" i="1" dirty="0">
                <a:solidFill>
                  <a:schemeClr val="tx1"/>
                </a:solidFill>
                <a:latin typeface="Times New Roman" panose="02020603050405020304" pitchFamily="18" charset="0"/>
                <a:cs typeface="Times New Roman" panose="02020603050405020304" pitchFamily="18" charset="0"/>
              </a:rPr>
              <a:t>Medio SDS  (</a:t>
            </a:r>
            <a:r>
              <a:rPr lang="es-EC" sz="1800" i="1" dirty="0">
                <a:effectLst/>
                <a:latin typeface="Times New Roman" panose="02020603050405020304" pitchFamily="18" charset="0"/>
                <a:ea typeface="Calibri" panose="020F0502020204030204" pitchFamily="34" charset="0"/>
                <a:cs typeface="Times New Roman" panose="02020603050405020304" pitchFamily="18" charset="0"/>
              </a:rPr>
              <a:t>Diluyente de semen</a:t>
            </a:r>
            <a:r>
              <a:rPr lang="es-ES" b="1" i="1" dirty="0">
                <a:solidFill>
                  <a:schemeClr val="tx1"/>
                </a:solidFill>
                <a:latin typeface="Times New Roman" panose="02020603050405020304" pitchFamily="18" charset="0"/>
                <a:cs typeface="Times New Roman" panose="02020603050405020304" pitchFamily="18" charset="0"/>
              </a:rPr>
              <a:t>) </a:t>
            </a:r>
            <a:endParaRPr lang="es-EC" i="1" dirty="0">
              <a:solidFill>
                <a:schemeClr val="tx1"/>
              </a:solidFill>
              <a:latin typeface="Times New Roman" panose="02020603050405020304" pitchFamily="18" charset="0"/>
              <a:cs typeface="Times New Roman" panose="02020603050405020304" pitchFamily="18" charset="0"/>
            </a:endParaRPr>
          </a:p>
        </p:txBody>
      </p:sp>
      <p:sp>
        <p:nvSpPr>
          <p:cNvPr id="35" name="Rectángulo 34">
            <a:extLst>
              <a:ext uri="{FF2B5EF4-FFF2-40B4-BE49-F238E27FC236}">
                <a16:creationId xmlns:a16="http://schemas.microsoft.com/office/drawing/2014/main" id="{2C3F220F-4014-4D8E-AEDC-4620019E7CAE}"/>
              </a:ext>
            </a:extLst>
          </p:cNvPr>
          <p:cNvSpPr/>
          <p:nvPr/>
        </p:nvSpPr>
        <p:spPr>
          <a:xfrm>
            <a:off x="903336" y="4222936"/>
            <a:ext cx="2432099" cy="623251"/>
          </a:xfrm>
          <a:prstGeom prst="rect">
            <a:avLst/>
          </a:prstGeom>
          <a:solidFill>
            <a:schemeClr val="accent1">
              <a:lumMod val="60000"/>
              <a:lumOff val="4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s-ES" b="1" dirty="0">
                <a:solidFill>
                  <a:schemeClr val="tx1"/>
                </a:solidFill>
                <a:latin typeface="Times New Roman" panose="02020603050405020304" pitchFamily="18" charset="0"/>
                <a:cs typeface="Times New Roman" panose="02020603050405020304" pitchFamily="18" charset="0"/>
              </a:rPr>
              <a:t>FIV </a:t>
            </a:r>
            <a:endParaRPr lang="es-EC" dirty="0">
              <a:solidFill>
                <a:schemeClr val="tx1"/>
              </a:solidFill>
            </a:endParaRPr>
          </a:p>
        </p:txBody>
      </p:sp>
      <p:sp>
        <p:nvSpPr>
          <p:cNvPr id="36" name="Flecha: a la derecha 35">
            <a:extLst>
              <a:ext uri="{FF2B5EF4-FFF2-40B4-BE49-F238E27FC236}">
                <a16:creationId xmlns:a16="http://schemas.microsoft.com/office/drawing/2014/main" id="{20327C79-68B3-48B8-80B7-CACEAD2ADAB0}"/>
              </a:ext>
            </a:extLst>
          </p:cNvPr>
          <p:cNvSpPr/>
          <p:nvPr/>
        </p:nvSpPr>
        <p:spPr>
          <a:xfrm>
            <a:off x="111766" y="2283182"/>
            <a:ext cx="723332" cy="79067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7" name="Flecha: a la derecha 36">
            <a:extLst>
              <a:ext uri="{FF2B5EF4-FFF2-40B4-BE49-F238E27FC236}">
                <a16:creationId xmlns:a16="http://schemas.microsoft.com/office/drawing/2014/main" id="{AF0F46BD-8712-44AF-BBFD-8A799B8E94D8}"/>
              </a:ext>
            </a:extLst>
          </p:cNvPr>
          <p:cNvSpPr/>
          <p:nvPr/>
        </p:nvSpPr>
        <p:spPr>
          <a:xfrm>
            <a:off x="140429" y="3187774"/>
            <a:ext cx="723332" cy="79067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8" name="Flecha: a la derecha 37">
            <a:extLst>
              <a:ext uri="{FF2B5EF4-FFF2-40B4-BE49-F238E27FC236}">
                <a16:creationId xmlns:a16="http://schemas.microsoft.com/office/drawing/2014/main" id="{CBDF3F8A-2192-4043-8575-CF69DA92D2BB}"/>
              </a:ext>
            </a:extLst>
          </p:cNvPr>
          <p:cNvSpPr/>
          <p:nvPr/>
        </p:nvSpPr>
        <p:spPr>
          <a:xfrm>
            <a:off x="111766" y="4058091"/>
            <a:ext cx="723332" cy="79067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9" name="Flecha: a la derecha 38">
            <a:extLst>
              <a:ext uri="{FF2B5EF4-FFF2-40B4-BE49-F238E27FC236}">
                <a16:creationId xmlns:a16="http://schemas.microsoft.com/office/drawing/2014/main" id="{233E8602-CD81-4165-A35F-6F7A259CA1EC}"/>
              </a:ext>
            </a:extLst>
          </p:cNvPr>
          <p:cNvSpPr/>
          <p:nvPr/>
        </p:nvSpPr>
        <p:spPr>
          <a:xfrm>
            <a:off x="140429" y="4962683"/>
            <a:ext cx="723332" cy="79067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41" name="Conector: curvado 40">
            <a:extLst>
              <a:ext uri="{FF2B5EF4-FFF2-40B4-BE49-F238E27FC236}">
                <a16:creationId xmlns:a16="http://schemas.microsoft.com/office/drawing/2014/main" id="{F3F90407-2D61-4D87-B66A-CA2FC7027E4B}"/>
              </a:ext>
            </a:extLst>
          </p:cNvPr>
          <p:cNvCxnSpPr>
            <a:cxnSpLocks/>
            <a:stCxn id="35" idx="3"/>
          </p:cNvCxnSpPr>
          <p:nvPr/>
        </p:nvCxnSpPr>
        <p:spPr>
          <a:xfrm flipV="1">
            <a:off x="3335435" y="4259986"/>
            <a:ext cx="468062" cy="274576"/>
          </a:xfrm>
          <a:prstGeom prst="curvedConnector3">
            <a:avLst>
              <a:gd name="adj1" fmla="val 50000"/>
            </a:avLst>
          </a:prstGeom>
          <a:ln>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43" name="Conector: curvado 42">
            <a:extLst>
              <a:ext uri="{FF2B5EF4-FFF2-40B4-BE49-F238E27FC236}">
                <a16:creationId xmlns:a16="http://schemas.microsoft.com/office/drawing/2014/main" id="{CE171C66-8330-465C-8A8A-3EA4D2366976}"/>
              </a:ext>
            </a:extLst>
          </p:cNvPr>
          <p:cNvCxnSpPr>
            <a:cxnSpLocks/>
          </p:cNvCxnSpPr>
          <p:nvPr/>
        </p:nvCxnSpPr>
        <p:spPr>
          <a:xfrm>
            <a:off x="3335435" y="4534561"/>
            <a:ext cx="478127" cy="428122"/>
          </a:xfrm>
          <a:prstGeom prst="curvedConnector3">
            <a:avLst>
              <a:gd name="adj1" fmla="val 50000"/>
            </a:avLst>
          </a:prstGeom>
          <a:ln>
            <a:solidFill>
              <a:srgbClr val="FF0000"/>
            </a:solidFill>
            <a:tailEnd type="triangle"/>
          </a:ln>
        </p:spPr>
        <p:style>
          <a:lnRef idx="3">
            <a:schemeClr val="accent1"/>
          </a:lnRef>
          <a:fillRef idx="0">
            <a:schemeClr val="accent1"/>
          </a:fillRef>
          <a:effectRef idx="2">
            <a:schemeClr val="accent1"/>
          </a:effectRef>
          <a:fontRef idx="minor">
            <a:schemeClr val="tx1"/>
          </a:fontRef>
        </p:style>
      </p:cxnSp>
      <p:pic>
        <p:nvPicPr>
          <p:cNvPr id="48" name="Imagen 47">
            <a:extLst>
              <a:ext uri="{FF2B5EF4-FFF2-40B4-BE49-F238E27FC236}">
                <a16:creationId xmlns:a16="http://schemas.microsoft.com/office/drawing/2014/main" id="{2B8273B9-86FC-465C-8810-140894D8144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7911" t="35069" r="31157" b="34561"/>
          <a:stretch/>
        </p:blipFill>
        <p:spPr>
          <a:xfrm rot="5400000">
            <a:off x="4726201" y="5899142"/>
            <a:ext cx="1040353" cy="4652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0" name="Imagen 49">
            <a:extLst>
              <a:ext uri="{FF2B5EF4-FFF2-40B4-BE49-F238E27FC236}">
                <a16:creationId xmlns:a16="http://schemas.microsoft.com/office/drawing/2014/main" id="{154CD4B5-005B-416C-B2BA-59CF0A039DC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03883" y="1062363"/>
            <a:ext cx="3381364" cy="24416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2" name="Imagen 51">
            <a:extLst>
              <a:ext uri="{FF2B5EF4-FFF2-40B4-BE49-F238E27FC236}">
                <a16:creationId xmlns:a16="http://schemas.microsoft.com/office/drawing/2014/main" id="{07EE3A4F-5F65-45AB-9229-A7659B19ADF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6124532" y="1316873"/>
            <a:ext cx="2408538" cy="18995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4" name="Imagen 53">
            <a:extLst>
              <a:ext uri="{FF2B5EF4-FFF2-40B4-BE49-F238E27FC236}">
                <a16:creationId xmlns:a16="http://schemas.microsoft.com/office/drawing/2014/main" id="{4E01B6BD-7F27-4A01-8452-2438AE08312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5957288" y="4139395"/>
            <a:ext cx="2532702" cy="18995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6" name="Imagen 55">
            <a:extLst>
              <a:ext uri="{FF2B5EF4-FFF2-40B4-BE49-F238E27FC236}">
                <a16:creationId xmlns:a16="http://schemas.microsoft.com/office/drawing/2014/main" id="{35723E23-FF80-4BB7-903E-FDDD1391438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400000">
            <a:off x="7864222" y="4335441"/>
            <a:ext cx="2532700" cy="15635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8" name="Imagen 57">
            <a:extLst>
              <a:ext uri="{FF2B5EF4-FFF2-40B4-BE49-F238E27FC236}">
                <a16:creationId xmlns:a16="http://schemas.microsoft.com/office/drawing/2014/main" id="{08227F56-FBEE-4BCB-B61D-D511B5E77FF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9672067" y="4194564"/>
            <a:ext cx="2584937" cy="18414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46621816"/>
      </p:ext>
    </p:extLst>
  </p:cSld>
  <p:clrMapOvr>
    <a:masterClrMapping/>
  </p:clrMapOvr>
</p:sld>
</file>

<file path=ppt/theme/theme1.xml><?xml version="1.0" encoding="utf-8"?>
<a:theme xmlns:a="http://schemas.openxmlformats.org/drawingml/2006/main" name="Distintivo">
  <a:themeElements>
    <a:clrScheme name="Verde amarillo">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Distintivo">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stintivo">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A1A3E1F0-B5EF-49C5-810A-B1B32AEDDC80}"/>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f40e8ec9-c0d5-46bf-ada4-d85cb00858d0">
      <UserInfo>
        <DisplayName/>
        <AccountId xsi:nil="true"/>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A033B31DA58764B9C95249EE3674570" ma:contentTypeVersion="3" ma:contentTypeDescription="Create a new document." ma:contentTypeScope="" ma:versionID="95dc898934bc55d44f916a4c37f6ed9f">
  <xsd:schema xmlns:xsd="http://www.w3.org/2001/XMLSchema" xmlns:xs="http://www.w3.org/2001/XMLSchema" xmlns:p="http://schemas.microsoft.com/office/2006/metadata/properties" xmlns:ns2="f40e8ec9-c0d5-46bf-ada4-d85cb00858d0" xmlns:ns3="904e2ea1-c14c-483b-89ef-f6b2df6ba23c" targetNamespace="http://schemas.microsoft.com/office/2006/metadata/properties" ma:root="true" ma:fieldsID="b2e5cbfe1fc3ad2df5ba46ab37a879c3" ns2:_="" ns3:_="">
    <xsd:import namespace="f40e8ec9-c0d5-46bf-ada4-d85cb00858d0"/>
    <xsd:import namespace="904e2ea1-c14c-483b-89ef-f6b2df6ba23c"/>
    <xsd:element name="properties">
      <xsd:complexType>
        <xsd:sequence>
          <xsd:element name="documentManagement">
            <xsd:complexType>
              <xsd:all>
                <xsd:element ref="ns2:SharedWithUsers" minOccurs="0"/>
                <xsd:element ref="ns3:SharingHintHash"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0e8ec9-c0d5-46bf-ada4-d85cb00858d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04e2ea1-c14c-483b-89ef-f6b2df6ba23c" elementFormDefault="qualified">
    <xsd:import namespace="http://schemas.microsoft.com/office/2006/documentManagement/types"/>
    <xsd:import namespace="http://schemas.microsoft.com/office/infopath/2007/PartnerControls"/>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0D35EF2-E4D3-45A5-A809-AAE0D5262E07}">
  <ds:schemaRefs>
    <ds:schemaRef ds:uri="http://schemas.microsoft.com/office/2006/metadata/properties"/>
    <ds:schemaRef ds:uri="http://schemas.microsoft.com/office/infopath/2007/PartnerControls"/>
    <ds:schemaRef ds:uri="f40e8ec9-c0d5-46bf-ada4-d85cb00858d0"/>
  </ds:schemaRefs>
</ds:datastoreItem>
</file>

<file path=customXml/itemProps2.xml><?xml version="1.0" encoding="utf-8"?>
<ds:datastoreItem xmlns:ds="http://schemas.openxmlformats.org/officeDocument/2006/customXml" ds:itemID="{9EE518D3-B828-4715-8C7D-EAC0A6D02C34}">
  <ds:schemaRefs>
    <ds:schemaRef ds:uri="http://schemas.microsoft.com/sharepoint/v3/contenttype/forms"/>
  </ds:schemaRefs>
</ds:datastoreItem>
</file>

<file path=customXml/itemProps3.xml><?xml version="1.0" encoding="utf-8"?>
<ds:datastoreItem xmlns:ds="http://schemas.openxmlformats.org/officeDocument/2006/customXml" ds:itemID="{2904A305-55F1-45EA-873A-A216D23945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40e8ec9-c0d5-46bf-ada4-d85cb00858d0"/>
    <ds:schemaRef ds:uri="904e2ea1-c14c-483b-89ef-f6b2df6ba23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TotalTime>
  <Words>1687</Words>
  <Application>Microsoft Office PowerPoint</Application>
  <PresentationFormat>Panorámica</PresentationFormat>
  <Paragraphs>232</Paragraphs>
  <Slides>26</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26</vt:i4>
      </vt:variant>
    </vt:vector>
  </HeadingPairs>
  <TitlesOfParts>
    <vt:vector size="33" baseType="lpstr">
      <vt:lpstr>Arial</vt:lpstr>
      <vt:lpstr>Calibri</vt:lpstr>
      <vt:lpstr>Gill Sans MT</vt:lpstr>
      <vt:lpstr>Impact</vt:lpstr>
      <vt:lpstr>Symbol</vt:lpstr>
      <vt:lpstr>Times New Roman</vt:lpstr>
      <vt:lpstr>Distintivo</vt:lpstr>
      <vt:lpstr>Presentación de PowerPoint</vt:lpstr>
      <vt:lpstr>Introducción   </vt:lpstr>
      <vt:lpstr>Presentación de PowerPoint</vt:lpstr>
      <vt:lpstr>Objetivo general    </vt:lpstr>
      <vt:lpstr>Objetivo específicos     </vt:lpstr>
      <vt:lpstr>Hipótesis     </vt:lpstr>
      <vt:lpstr>Materiales y métodos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Variables     </vt:lpstr>
      <vt:lpstr>RESULTADOS Y DISCUSIONES</vt:lpstr>
      <vt:lpstr>Presentación de PowerPoint</vt:lpstr>
      <vt:lpstr>Presentación de PowerPoint</vt:lpstr>
      <vt:lpstr>Presentación de PowerPoint</vt:lpstr>
      <vt:lpstr>Presentación de PowerPoint</vt:lpstr>
      <vt:lpstr>Presentación de PowerPoint</vt:lpstr>
      <vt:lpstr>Presentación de PowerPoint</vt:lpstr>
      <vt:lpstr>CONCLUSIONES </vt:lpstr>
      <vt:lpstr>recomendaciones</vt:lpstr>
      <vt:lpstr>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Katerine</dc:creator>
  <cp:lastModifiedBy>Katerine</cp:lastModifiedBy>
  <cp:revision>3</cp:revision>
  <dcterms:created xsi:type="dcterms:W3CDTF">2020-12-09T15:32:00Z</dcterms:created>
  <dcterms:modified xsi:type="dcterms:W3CDTF">2020-12-09T16:51:52Z</dcterms:modified>
</cp:coreProperties>
</file>