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27"/>
  </p:notesMasterIdLst>
  <p:sldIdLst>
    <p:sldId id="256" r:id="rId2"/>
    <p:sldId id="257" r:id="rId3"/>
    <p:sldId id="260" r:id="rId4"/>
    <p:sldId id="272" r:id="rId5"/>
    <p:sldId id="262" r:id="rId6"/>
    <p:sldId id="285" r:id="rId7"/>
    <p:sldId id="263" r:id="rId8"/>
    <p:sldId id="264" r:id="rId9"/>
    <p:sldId id="265" r:id="rId10"/>
    <p:sldId id="266" r:id="rId11"/>
    <p:sldId id="268" r:id="rId12"/>
    <p:sldId id="269" r:id="rId13"/>
    <p:sldId id="270"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93738" autoAdjust="0"/>
  </p:normalViewPr>
  <p:slideViewPr>
    <p:cSldViewPr snapToGrid="0">
      <p:cViewPr varScale="1">
        <p:scale>
          <a:sx n="68" d="100"/>
          <a:sy n="68" d="100"/>
        </p:scale>
        <p:origin x="82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F68FF9-51AF-4621-97A9-CEAC25257781}" type="doc">
      <dgm:prSet loTypeId="urn:microsoft.com/office/officeart/2009/3/layout/StepUpProcess" loCatId="process" qsTypeId="urn:microsoft.com/office/officeart/2005/8/quickstyle/simple5" qsCatId="simple" csTypeId="urn:microsoft.com/office/officeart/2005/8/colors/accent1_5" csCatId="accent1" phldr="1"/>
      <dgm:spPr/>
      <dgm:t>
        <a:bodyPr/>
        <a:lstStyle/>
        <a:p>
          <a:endParaRPr lang="es-EC"/>
        </a:p>
      </dgm:t>
    </dgm:pt>
    <dgm:pt modelId="{D7E89425-3CA3-4F57-94CA-5CA3F8BE86ED}">
      <dgm:prSet phldrT="[Texto]"/>
      <dgm:spPr/>
      <dgm:t>
        <a:bodyPr/>
        <a:lstStyle/>
        <a:p>
          <a:pPr algn="ctr"/>
          <a:r>
            <a:rPr lang="es-ES" dirty="0"/>
            <a:t>Determinar la conversión alimenticia en lechones hasta la fase de levante.</a:t>
          </a:r>
          <a:endParaRPr lang="es-EC" dirty="0"/>
        </a:p>
      </dgm:t>
    </dgm:pt>
    <dgm:pt modelId="{377D800C-AFD0-4C2E-B584-C118A5DB3800}" type="parTrans" cxnId="{ADF258E6-731E-4FEE-BD95-349B77AE0119}">
      <dgm:prSet/>
      <dgm:spPr/>
      <dgm:t>
        <a:bodyPr/>
        <a:lstStyle/>
        <a:p>
          <a:pPr algn="ctr"/>
          <a:endParaRPr lang="es-EC"/>
        </a:p>
      </dgm:t>
    </dgm:pt>
    <dgm:pt modelId="{2DF5B018-3868-4A0C-B15D-4A06D9E0CCB4}" type="sibTrans" cxnId="{ADF258E6-731E-4FEE-BD95-349B77AE0119}">
      <dgm:prSet/>
      <dgm:spPr/>
      <dgm:t>
        <a:bodyPr/>
        <a:lstStyle/>
        <a:p>
          <a:pPr algn="ctr"/>
          <a:endParaRPr lang="es-EC"/>
        </a:p>
      </dgm:t>
    </dgm:pt>
    <dgm:pt modelId="{66B88D6A-66E8-4394-BD1C-D547A1C3606D}">
      <dgm:prSet/>
      <dgm:spPr/>
      <dgm:t>
        <a:bodyPr/>
        <a:lstStyle/>
        <a:p>
          <a:pPr algn="ctr"/>
          <a:r>
            <a:rPr lang="es-ES" dirty="0"/>
            <a:t>Evaluar el efecto de corte de colmillos sobre la ganancia de peso al destete.</a:t>
          </a:r>
          <a:endParaRPr lang="es-EC" dirty="0"/>
        </a:p>
      </dgm:t>
    </dgm:pt>
    <dgm:pt modelId="{9DF855D6-5B09-42EA-BD93-28BC6F431705}" type="parTrans" cxnId="{DB635BB5-2842-4E46-880D-6DBFC4FC3BCB}">
      <dgm:prSet/>
      <dgm:spPr/>
      <dgm:t>
        <a:bodyPr/>
        <a:lstStyle/>
        <a:p>
          <a:pPr algn="ctr"/>
          <a:endParaRPr lang="es-EC"/>
        </a:p>
      </dgm:t>
    </dgm:pt>
    <dgm:pt modelId="{19C110E3-CF1C-48AF-BBAC-65BE745B2D3C}" type="sibTrans" cxnId="{DB635BB5-2842-4E46-880D-6DBFC4FC3BCB}">
      <dgm:prSet/>
      <dgm:spPr/>
      <dgm:t>
        <a:bodyPr/>
        <a:lstStyle/>
        <a:p>
          <a:pPr algn="ctr"/>
          <a:endParaRPr lang="es-EC"/>
        </a:p>
      </dgm:t>
    </dgm:pt>
    <dgm:pt modelId="{26F13D5A-128D-4B5C-B9B3-0C7501F1EDEC}">
      <dgm:prSet/>
      <dgm:spPr/>
      <dgm:t>
        <a:bodyPr/>
        <a:lstStyle/>
        <a:p>
          <a:pPr algn="ctr"/>
          <a:r>
            <a:rPr lang="es-ES" dirty="0"/>
            <a:t>Valorar la incidencia de los diferentes métodos de descolmillado sobre el estado físico de la glándula mamaria de la madre al final de la lactancia. </a:t>
          </a:r>
          <a:endParaRPr lang="es-EC" dirty="0"/>
        </a:p>
      </dgm:t>
    </dgm:pt>
    <dgm:pt modelId="{3DDB8253-50B7-4AB9-8C47-C259450DBABD}" type="parTrans" cxnId="{D3BACF09-9C2E-4825-A029-2F576DEC7754}">
      <dgm:prSet/>
      <dgm:spPr/>
      <dgm:t>
        <a:bodyPr/>
        <a:lstStyle/>
        <a:p>
          <a:pPr algn="ctr"/>
          <a:endParaRPr lang="es-EC"/>
        </a:p>
      </dgm:t>
    </dgm:pt>
    <dgm:pt modelId="{0C130F94-081D-4EAC-B4E7-94A91B137748}" type="sibTrans" cxnId="{D3BACF09-9C2E-4825-A029-2F576DEC7754}">
      <dgm:prSet/>
      <dgm:spPr/>
      <dgm:t>
        <a:bodyPr/>
        <a:lstStyle/>
        <a:p>
          <a:pPr algn="ctr"/>
          <a:endParaRPr lang="es-EC"/>
        </a:p>
      </dgm:t>
    </dgm:pt>
    <dgm:pt modelId="{B0434320-3DA1-4098-8A3D-D6105972A761}" type="pres">
      <dgm:prSet presAssocID="{E0F68FF9-51AF-4621-97A9-CEAC25257781}" presName="rootnode" presStyleCnt="0">
        <dgm:presLayoutVars>
          <dgm:chMax/>
          <dgm:chPref/>
          <dgm:dir/>
          <dgm:animLvl val="lvl"/>
        </dgm:presLayoutVars>
      </dgm:prSet>
      <dgm:spPr/>
    </dgm:pt>
    <dgm:pt modelId="{D709FC03-A438-46EC-87D8-50FFDE425708}" type="pres">
      <dgm:prSet presAssocID="{D7E89425-3CA3-4F57-94CA-5CA3F8BE86ED}" presName="composite" presStyleCnt="0"/>
      <dgm:spPr/>
    </dgm:pt>
    <dgm:pt modelId="{40D2D281-0C86-479E-8E40-101090D7C7CB}" type="pres">
      <dgm:prSet presAssocID="{D7E89425-3CA3-4F57-94CA-5CA3F8BE86ED}" presName="LShape" presStyleLbl="alignNode1" presStyleIdx="0" presStyleCnt="5"/>
      <dgm:spPr/>
    </dgm:pt>
    <dgm:pt modelId="{6BB52E63-EBE9-4A5D-AEFB-C4F6F26BE1F9}" type="pres">
      <dgm:prSet presAssocID="{D7E89425-3CA3-4F57-94CA-5CA3F8BE86ED}" presName="ParentText" presStyleLbl="revTx" presStyleIdx="0" presStyleCnt="3">
        <dgm:presLayoutVars>
          <dgm:chMax val="0"/>
          <dgm:chPref val="0"/>
          <dgm:bulletEnabled val="1"/>
        </dgm:presLayoutVars>
      </dgm:prSet>
      <dgm:spPr/>
    </dgm:pt>
    <dgm:pt modelId="{5100BBED-049C-417D-8632-743359F7C583}" type="pres">
      <dgm:prSet presAssocID="{D7E89425-3CA3-4F57-94CA-5CA3F8BE86ED}" presName="Triangle" presStyleLbl="alignNode1" presStyleIdx="1" presStyleCnt="5"/>
      <dgm:spPr/>
    </dgm:pt>
    <dgm:pt modelId="{78723C26-392D-402C-85B5-F0AFDCA04D6B}" type="pres">
      <dgm:prSet presAssocID="{2DF5B018-3868-4A0C-B15D-4A06D9E0CCB4}" presName="sibTrans" presStyleCnt="0"/>
      <dgm:spPr/>
    </dgm:pt>
    <dgm:pt modelId="{CCF835CF-E676-420D-B9F5-DCF5ABCD72CE}" type="pres">
      <dgm:prSet presAssocID="{2DF5B018-3868-4A0C-B15D-4A06D9E0CCB4}" presName="space" presStyleCnt="0"/>
      <dgm:spPr/>
    </dgm:pt>
    <dgm:pt modelId="{4ED101FF-E28F-4476-A61F-971BDEDCFC51}" type="pres">
      <dgm:prSet presAssocID="{66B88D6A-66E8-4394-BD1C-D547A1C3606D}" presName="composite" presStyleCnt="0"/>
      <dgm:spPr/>
    </dgm:pt>
    <dgm:pt modelId="{D682606B-1F19-466D-AA68-314D47660D05}" type="pres">
      <dgm:prSet presAssocID="{66B88D6A-66E8-4394-BD1C-D547A1C3606D}" presName="LShape" presStyleLbl="alignNode1" presStyleIdx="2" presStyleCnt="5"/>
      <dgm:spPr/>
    </dgm:pt>
    <dgm:pt modelId="{B68B3F1E-4F8E-4FAA-8AD2-5E5CBA595D91}" type="pres">
      <dgm:prSet presAssocID="{66B88D6A-66E8-4394-BD1C-D547A1C3606D}" presName="ParentText" presStyleLbl="revTx" presStyleIdx="1" presStyleCnt="3">
        <dgm:presLayoutVars>
          <dgm:chMax val="0"/>
          <dgm:chPref val="0"/>
          <dgm:bulletEnabled val="1"/>
        </dgm:presLayoutVars>
      </dgm:prSet>
      <dgm:spPr/>
    </dgm:pt>
    <dgm:pt modelId="{EB5AC5B9-CA67-443D-9BF9-AF7A260ECF2D}" type="pres">
      <dgm:prSet presAssocID="{66B88D6A-66E8-4394-BD1C-D547A1C3606D}" presName="Triangle" presStyleLbl="alignNode1" presStyleIdx="3" presStyleCnt="5"/>
      <dgm:spPr/>
    </dgm:pt>
    <dgm:pt modelId="{8580F579-62D7-494B-A25D-CC80F6158319}" type="pres">
      <dgm:prSet presAssocID="{19C110E3-CF1C-48AF-BBAC-65BE745B2D3C}" presName="sibTrans" presStyleCnt="0"/>
      <dgm:spPr/>
    </dgm:pt>
    <dgm:pt modelId="{C8A691B5-F460-4256-B8B2-7C9D3B368A97}" type="pres">
      <dgm:prSet presAssocID="{19C110E3-CF1C-48AF-BBAC-65BE745B2D3C}" presName="space" presStyleCnt="0"/>
      <dgm:spPr/>
    </dgm:pt>
    <dgm:pt modelId="{04040442-4AEB-4F42-AD33-429EB1D8D91E}" type="pres">
      <dgm:prSet presAssocID="{26F13D5A-128D-4B5C-B9B3-0C7501F1EDEC}" presName="composite" presStyleCnt="0"/>
      <dgm:spPr/>
    </dgm:pt>
    <dgm:pt modelId="{79018BD3-50DF-4EF6-8A27-59AB470E28CD}" type="pres">
      <dgm:prSet presAssocID="{26F13D5A-128D-4B5C-B9B3-0C7501F1EDEC}" presName="LShape" presStyleLbl="alignNode1" presStyleIdx="4" presStyleCnt="5"/>
      <dgm:spPr/>
    </dgm:pt>
    <dgm:pt modelId="{E5BAD2AB-2935-4852-B2FA-384756FF1EDB}" type="pres">
      <dgm:prSet presAssocID="{26F13D5A-128D-4B5C-B9B3-0C7501F1EDEC}" presName="ParentText" presStyleLbl="revTx" presStyleIdx="2" presStyleCnt="3">
        <dgm:presLayoutVars>
          <dgm:chMax val="0"/>
          <dgm:chPref val="0"/>
          <dgm:bulletEnabled val="1"/>
        </dgm:presLayoutVars>
      </dgm:prSet>
      <dgm:spPr/>
    </dgm:pt>
  </dgm:ptLst>
  <dgm:cxnLst>
    <dgm:cxn modelId="{D3BACF09-9C2E-4825-A029-2F576DEC7754}" srcId="{E0F68FF9-51AF-4621-97A9-CEAC25257781}" destId="{26F13D5A-128D-4B5C-B9B3-0C7501F1EDEC}" srcOrd="2" destOrd="0" parTransId="{3DDB8253-50B7-4AB9-8C47-C259450DBABD}" sibTransId="{0C130F94-081D-4EAC-B4E7-94A91B137748}"/>
    <dgm:cxn modelId="{D7EE699C-A16A-4027-80C7-6D39A9DAD57D}" type="presOf" srcId="{E0F68FF9-51AF-4621-97A9-CEAC25257781}" destId="{B0434320-3DA1-4098-8A3D-D6105972A761}" srcOrd="0" destOrd="0" presId="urn:microsoft.com/office/officeart/2009/3/layout/StepUpProcess"/>
    <dgm:cxn modelId="{D14114A2-DE4C-428E-83B2-888FCD63D38D}" type="presOf" srcId="{26F13D5A-128D-4B5C-B9B3-0C7501F1EDEC}" destId="{E5BAD2AB-2935-4852-B2FA-384756FF1EDB}" srcOrd="0" destOrd="0" presId="urn:microsoft.com/office/officeart/2009/3/layout/StepUpProcess"/>
    <dgm:cxn modelId="{DB635BB5-2842-4E46-880D-6DBFC4FC3BCB}" srcId="{E0F68FF9-51AF-4621-97A9-CEAC25257781}" destId="{66B88D6A-66E8-4394-BD1C-D547A1C3606D}" srcOrd="1" destOrd="0" parTransId="{9DF855D6-5B09-42EA-BD93-28BC6F431705}" sibTransId="{19C110E3-CF1C-48AF-BBAC-65BE745B2D3C}"/>
    <dgm:cxn modelId="{20BAA1DE-EC12-4121-9814-5B1C0CECFF8C}" type="presOf" srcId="{D7E89425-3CA3-4F57-94CA-5CA3F8BE86ED}" destId="{6BB52E63-EBE9-4A5D-AEFB-C4F6F26BE1F9}" srcOrd="0" destOrd="0" presId="urn:microsoft.com/office/officeart/2009/3/layout/StepUpProcess"/>
    <dgm:cxn modelId="{10A338DF-49B6-41FB-B276-B94F6085DC21}" type="presOf" srcId="{66B88D6A-66E8-4394-BD1C-D547A1C3606D}" destId="{B68B3F1E-4F8E-4FAA-8AD2-5E5CBA595D91}" srcOrd="0" destOrd="0" presId="urn:microsoft.com/office/officeart/2009/3/layout/StepUpProcess"/>
    <dgm:cxn modelId="{ADF258E6-731E-4FEE-BD95-349B77AE0119}" srcId="{E0F68FF9-51AF-4621-97A9-CEAC25257781}" destId="{D7E89425-3CA3-4F57-94CA-5CA3F8BE86ED}" srcOrd="0" destOrd="0" parTransId="{377D800C-AFD0-4C2E-B584-C118A5DB3800}" sibTransId="{2DF5B018-3868-4A0C-B15D-4A06D9E0CCB4}"/>
    <dgm:cxn modelId="{74DAC425-1485-4609-BD6C-270181741EC0}" type="presParOf" srcId="{B0434320-3DA1-4098-8A3D-D6105972A761}" destId="{D709FC03-A438-46EC-87D8-50FFDE425708}" srcOrd="0" destOrd="0" presId="urn:microsoft.com/office/officeart/2009/3/layout/StepUpProcess"/>
    <dgm:cxn modelId="{CADFC44D-EFF9-4890-82D3-31E2D01A12E4}" type="presParOf" srcId="{D709FC03-A438-46EC-87D8-50FFDE425708}" destId="{40D2D281-0C86-479E-8E40-101090D7C7CB}" srcOrd="0" destOrd="0" presId="urn:microsoft.com/office/officeart/2009/3/layout/StepUpProcess"/>
    <dgm:cxn modelId="{6BCDAADB-FF72-486B-A393-28D71DD13188}" type="presParOf" srcId="{D709FC03-A438-46EC-87D8-50FFDE425708}" destId="{6BB52E63-EBE9-4A5D-AEFB-C4F6F26BE1F9}" srcOrd="1" destOrd="0" presId="urn:microsoft.com/office/officeart/2009/3/layout/StepUpProcess"/>
    <dgm:cxn modelId="{3DAC9A21-6C81-4B89-B20F-1C8D79BD3D8D}" type="presParOf" srcId="{D709FC03-A438-46EC-87D8-50FFDE425708}" destId="{5100BBED-049C-417D-8632-743359F7C583}" srcOrd="2" destOrd="0" presId="urn:microsoft.com/office/officeart/2009/3/layout/StepUpProcess"/>
    <dgm:cxn modelId="{4D0B992A-781D-4A0B-937B-736FF4C801E4}" type="presParOf" srcId="{B0434320-3DA1-4098-8A3D-D6105972A761}" destId="{78723C26-392D-402C-85B5-F0AFDCA04D6B}" srcOrd="1" destOrd="0" presId="urn:microsoft.com/office/officeart/2009/3/layout/StepUpProcess"/>
    <dgm:cxn modelId="{129042CA-5EF5-42D8-A7B4-9F52DEEB0D6B}" type="presParOf" srcId="{78723C26-392D-402C-85B5-F0AFDCA04D6B}" destId="{CCF835CF-E676-420D-B9F5-DCF5ABCD72CE}" srcOrd="0" destOrd="0" presId="urn:microsoft.com/office/officeart/2009/3/layout/StepUpProcess"/>
    <dgm:cxn modelId="{3FA08269-F698-4048-B4C4-AE9E97FF39AC}" type="presParOf" srcId="{B0434320-3DA1-4098-8A3D-D6105972A761}" destId="{4ED101FF-E28F-4476-A61F-971BDEDCFC51}" srcOrd="2" destOrd="0" presId="urn:microsoft.com/office/officeart/2009/3/layout/StepUpProcess"/>
    <dgm:cxn modelId="{5C7927B8-82D8-42F7-B343-D450D27F27C2}" type="presParOf" srcId="{4ED101FF-E28F-4476-A61F-971BDEDCFC51}" destId="{D682606B-1F19-466D-AA68-314D47660D05}" srcOrd="0" destOrd="0" presId="urn:microsoft.com/office/officeart/2009/3/layout/StepUpProcess"/>
    <dgm:cxn modelId="{F6B43640-5B4C-468E-9E42-5DFFC34C914E}" type="presParOf" srcId="{4ED101FF-E28F-4476-A61F-971BDEDCFC51}" destId="{B68B3F1E-4F8E-4FAA-8AD2-5E5CBA595D91}" srcOrd="1" destOrd="0" presId="urn:microsoft.com/office/officeart/2009/3/layout/StepUpProcess"/>
    <dgm:cxn modelId="{BBD72BD8-7B56-4902-B23A-96DF2EBBD6CB}" type="presParOf" srcId="{4ED101FF-E28F-4476-A61F-971BDEDCFC51}" destId="{EB5AC5B9-CA67-443D-9BF9-AF7A260ECF2D}" srcOrd="2" destOrd="0" presId="urn:microsoft.com/office/officeart/2009/3/layout/StepUpProcess"/>
    <dgm:cxn modelId="{E1C54C4D-1BC6-419A-BF08-43911E48B798}" type="presParOf" srcId="{B0434320-3DA1-4098-8A3D-D6105972A761}" destId="{8580F579-62D7-494B-A25D-CC80F6158319}" srcOrd="3" destOrd="0" presId="urn:microsoft.com/office/officeart/2009/3/layout/StepUpProcess"/>
    <dgm:cxn modelId="{40F123E9-9C9D-4AFC-92B7-62C25731B7D2}" type="presParOf" srcId="{8580F579-62D7-494B-A25D-CC80F6158319}" destId="{C8A691B5-F460-4256-B8B2-7C9D3B368A97}" srcOrd="0" destOrd="0" presId="urn:microsoft.com/office/officeart/2009/3/layout/StepUpProcess"/>
    <dgm:cxn modelId="{DAFCFE94-9345-4D6C-BB29-FD78C6404E6D}" type="presParOf" srcId="{B0434320-3DA1-4098-8A3D-D6105972A761}" destId="{04040442-4AEB-4F42-AD33-429EB1D8D91E}" srcOrd="4" destOrd="0" presId="urn:microsoft.com/office/officeart/2009/3/layout/StepUpProcess"/>
    <dgm:cxn modelId="{52BCED8A-96D4-46A0-A38F-46588C53BE91}" type="presParOf" srcId="{04040442-4AEB-4F42-AD33-429EB1D8D91E}" destId="{79018BD3-50DF-4EF6-8A27-59AB470E28CD}" srcOrd="0" destOrd="0" presId="urn:microsoft.com/office/officeart/2009/3/layout/StepUpProcess"/>
    <dgm:cxn modelId="{BB7EB257-9779-4502-95B9-42418AC6D08A}" type="presParOf" srcId="{04040442-4AEB-4F42-AD33-429EB1D8D91E}" destId="{E5BAD2AB-2935-4852-B2FA-384756FF1EDB}"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2D281-0C86-479E-8E40-101090D7C7CB}">
      <dsp:nvSpPr>
        <dsp:cNvPr id="0" name=""/>
        <dsp:cNvSpPr/>
      </dsp:nvSpPr>
      <dsp:spPr>
        <a:xfrm rot="5400000">
          <a:off x="1402579" y="855094"/>
          <a:ext cx="1475499" cy="2455198"/>
        </a:xfrm>
        <a:prstGeom prst="corner">
          <a:avLst>
            <a:gd name="adj1" fmla="val 16120"/>
            <a:gd name="adj2" fmla="val 16110"/>
          </a:avLst>
        </a:prstGeom>
        <a:gradFill rotWithShape="0">
          <a:gsLst>
            <a:gs pos="0">
              <a:schemeClr val="accent1">
                <a:alpha val="90000"/>
                <a:hueOff val="0"/>
                <a:satOff val="0"/>
                <a:lumOff val="0"/>
                <a:alphaOff val="0"/>
              </a:schemeClr>
            </a:gs>
            <a:gs pos="90000">
              <a:schemeClr val="accent1">
                <a:alpha val="90000"/>
                <a:hueOff val="0"/>
                <a:satOff val="0"/>
                <a:lumOff val="0"/>
                <a:alphaOff val="0"/>
                <a:shade val="100000"/>
                <a:satMod val="105000"/>
              </a:schemeClr>
            </a:gs>
            <a:gs pos="100000">
              <a:schemeClr val="accent1">
                <a:alpha val="90000"/>
                <a:hueOff val="0"/>
                <a:satOff val="0"/>
                <a:lumOff val="0"/>
                <a:alphaOff val="0"/>
                <a:shade val="80000"/>
                <a:satMod val="120000"/>
              </a:schemeClr>
            </a:gs>
          </a:gsLst>
          <a:path path="circle">
            <a:fillToRect l="100000" t="100000" r="100000" b="100000"/>
          </a:path>
        </a:gradFill>
        <a:ln w="10000" cap="flat" cmpd="sng" algn="ctr">
          <a:solidFill>
            <a:schemeClr val="accent1">
              <a:alpha val="90000"/>
              <a:hueOff val="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alpha val="90000"/>
              <a:hueOff val="0"/>
              <a:satOff val="0"/>
              <a:lumOff val="0"/>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6BB52E63-EBE9-4A5D-AEFB-C4F6F26BE1F9}">
      <dsp:nvSpPr>
        <dsp:cNvPr id="0" name=""/>
        <dsp:cNvSpPr/>
      </dsp:nvSpPr>
      <dsp:spPr>
        <a:xfrm>
          <a:off x="1156282" y="1588669"/>
          <a:ext cx="2216567" cy="1942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s-ES" sz="1700" kern="1200" dirty="0"/>
            <a:t>Determinar la conversión alimenticia en lechones hasta la fase de levante.</a:t>
          </a:r>
          <a:endParaRPr lang="es-EC" sz="1700" kern="1200" dirty="0"/>
        </a:p>
      </dsp:txBody>
      <dsp:txXfrm>
        <a:off x="1156282" y="1588669"/>
        <a:ext cx="2216567" cy="1942950"/>
      </dsp:txXfrm>
    </dsp:sp>
    <dsp:sp modelId="{5100BBED-049C-417D-8632-743359F7C583}">
      <dsp:nvSpPr>
        <dsp:cNvPr id="0" name=""/>
        <dsp:cNvSpPr/>
      </dsp:nvSpPr>
      <dsp:spPr>
        <a:xfrm>
          <a:off x="2954629" y="674339"/>
          <a:ext cx="418220" cy="418220"/>
        </a:xfrm>
        <a:prstGeom prst="triangle">
          <a:avLst>
            <a:gd name="adj" fmla="val 100000"/>
          </a:avLst>
        </a:prstGeom>
        <a:gradFill rotWithShape="0">
          <a:gsLst>
            <a:gs pos="0">
              <a:schemeClr val="accent1">
                <a:alpha val="90000"/>
                <a:hueOff val="0"/>
                <a:satOff val="0"/>
                <a:lumOff val="0"/>
                <a:alphaOff val="-10000"/>
              </a:schemeClr>
            </a:gs>
            <a:gs pos="90000">
              <a:schemeClr val="accent1">
                <a:alpha val="90000"/>
                <a:hueOff val="0"/>
                <a:satOff val="0"/>
                <a:lumOff val="0"/>
                <a:alphaOff val="-10000"/>
                <a:shade val="100000"/>
                <a:satMod val="105000"/>
              </a:schemeClr>
            </a:gs>
            <a:gs pos="100000">
              <a:schemeClr val="accent1">
                <a:alpha val="90000"/>
                <a:hueOff val="0"/>
                <a:satOff val="0"/>
                <a:lumOff val="0"/>
                <a:alphaOff val="-10000"/>
                <a:shade val="80000"/>
                <a:satMod val="120000"/>
              </a:schemeClr>
            </a:gs>
          </a:gsLst>
          <a:path path="circle">
            <a:fillToRect l="100000" t="100000" r="100000" b="100000"/>
          </a:path>
        </a:gradFill>
        <a:ln w="10000" cap="flat" cmpd="sng" algn="ctr">
          <a:solidFill>
            <a:schemeClr val="accent1">
              <a:alpha val="90000"/>
              <a:hueOff val="0"/>
              <a:satOff val="0"/>
              <a:lumOff val="0"/>
              <a:alphaOff val="-1000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alpha val="90000"/>
              <a:hueOff val="0"/>
              <a:satOff val="0"/>
              <a:lumOff val="0"/>
              <a:alphaOff val="-1000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D682606B-1F19-466D-AA68-314D47660D05}">
      <dsp:nvSpPr>
        <dsp:cNvPr id="0" name=""/>
        <dsp:cNvSpPr/>
      </dsp:nvSpPr>
      <dsp:spPr>
        <a:xfrm rot="5400000">
          <a:off x="4116090" y="183633"/>
          <a:ext cx="1475499" cy="2455198"/>
        </a:xfrm>
        <a:prstGeom prst="corner">
          <a:avLst>
            <a:gd name="adj1" fmla="val 16120"/>
            <a:gd name="adj2" fmla="val 16110"/>
          </a:avLst>
        </a:prstGeom>
        <a:gradFill rotWithShape="0">
          <a:gsLst>
            <a:gs pos="0">
              <a:schemeClr val="accent1">
                <a:alpha val="90000"/>
                <a:hueOff val="0"/>
                <a:satOff val="0"/>
                <a:lumOff val="0"/>
                <a:alphaOff val="-20000"/>
              </a:schemeClr>
            </a:gs>
            <a:gs pos="90000">
              <a:schemeClr val="accent1">
                <a:alpha val="90000"/>
                <a:hueOff val="0"/>
                <a:satOff val="0"/>
                <a:lumOff val="0"/>
                <a:alphaOff val="-20000"/>
                <a:shade val="100000"/>
                <a:satMod val="105000"/>
              </a:schemeClr>
            </a:gs>
            <a:gs pos="100000">
              <a:schemeClr val="accent1">
                <a:alpha val="90000"/>
                <a:hueOff val="0"/>
                <a:satOff val="0"/>
                <a:lumOff val="0"/>
                <a:alphaOff val="-20000"/>
                <a:shade val="80000"/>
                <a:satMod val="120000"/>
              </a:schemeClr>
            </a:gs>
          </a:gsLst>
          <a:path path="circle">
            <a:fillToRect l="100000" t="100000" r="100000" b="100000"/>
          </a:path>
        </a:gradFill>
        <a:ln w="10000" cap="flat" cmpd="sng" algn="ctr">
          <a:solidFill>
            <a:schemeClr val="accent1">
              <a:alpha val="90000"/>
              <a:hueOff val="0"/>
              <a:satOff val="0"/>
              <a:lumOff val="0"/>
              <a:alphaOff val="-2000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alpha val="90000"/>
              <a:hueOff val="0"/>
              <a:satOff val="0"/>
              <a:lumOff val="0"/>
              <a:alphaOff val="-2000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B68B3F1E-4F8E-4FAA-8AD2-5E5CBA595D91}">
      <dsp:nvSpPr>
        <dsp:cNvPr id="0" name=""/>
        <dsp:cNvSpPr/>
      </dsp:nvSpPr>
      <dsp:spPr>
        <a:xfrm>
          <a:off x="3869793" y="917208"/>
          <a:ext cx="2216567" cy="1942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s-ES" sz="1700" kern="1200" dirty="0"/>
            <a:t>Evaluar el efecto de corte de colmillos sobre la ganancia de peso al destete.</a:t>
          </a:r>
          <a:endParaRPr lang="es-EC" sz="1700" kern="1200" dirty="0"/>
        </a:p>
      </dsp:txBody>
      <dsp:txXfrm>
        <a:off x="3869793" y="917208"/>
        <a:ext cx="2216567" cy="1942950"/>
      </dsp:txXfrm>
    </dsp:sp>
    <dsp:sp modelId="{EB5AC5B9-CA67-443D-9BF9-AF7A260ECF2D}">
      <dsp:nvSpPr>
        <dsp:cNvPr id="0" name=""/>
        <dsp:cNvSpPr/>
      </dsp:nvSpPr>
      <dsp:spPr>
        <a:xfrm>
          <a:off x="5668140" y="2878"/>
          <a:ext cx="418220" cy="418220"/>
        </a:xfrm>
        <a:prstGeom prst="triangle">
          <a:avLst>
            <a:gd name="adj" fmla="val 100000"/>
          </a:avLst>
        </a:prstGeom>
        <a:gradFill rotWithShape="0">
          <a:gsLst>
            <a:gs pos="0">
              <a:schemeClr val="accent1">
                <a:alpha val="90000"/>
                <a:hueOff val="0"/>
                <a:satOff val="0"/>
                <a:lumOff val="0"/>
                <a:alphaOff val="-30000"/>
              </a:schemeClr>
            </a:gs>
            <a:gs pos="90000">
              <a:schemeClr val="accent1">
                <a:alpha val="90000"/>
                <a:hueOff val="0"/>
                <a:satOff val="0"/>
                <a:lumOff val="0"/>
                <a:alphaOff val="-30000"/>
                <a:shade val="100000"/>
                <a:satMod val="105000"/>
              </a:schemeClr>
            </a:gs>
            <a:gs pos="100000">
              <a:schemeClr val="accent1">
                <a:alpha val="90000"/>
                <a:hueOff val="0"/>
                <a:satOff val="0"/>
                <a:lumOff val="0"/>
                <a:alphaOff val="-30000"/>
                <a:shade val="80000"/>
                <a:satMod val="120000"/>
              </a:schemeClr>
            </a:gs>
          </a:gsLst>
          <a:path path="circle">
            <a:fillToRect l="100000" t="100000" r="100000" b="100000"/>
          </a:path>
        </a:gradFill>
        <a:ln w="10000" cap="flat" cmpd="sng" algn="ctr">
          <a:solidFill>
            <a:schemeClr val="accent1">
              <a:alpha val="90000"/>
              <a:hueOff val="0"/>
              <a:satOff val="0"/>
              <a:lumOff val="0"/>
              <a:alphaOff val="-3000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alpha val="90000"/>
              <a:hueOff val="0"/>
              <a:satOff val="0"/>
              <a:lumOff val="0"/>
              <a:alphaOff val="-3000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79018BD3-50DF-4EF6-8A27-59AB470E28CD}">
      <dsp:nvSpPr>
        <dsp:cNvPr id="0" name=""/>
        <dsp:cNvSpPr/>
      </dsp:nvSpPr>
      <dsp:spPr>
        <a:xfrm rot="5400000">
          <a:off x="6829602" y="-487827"/>
          <a:ext cx="1475499" cy="2455198"/>
        </a:xfrm>
        <a:prstGeom prst="corner">
          <a:avLst>
            <a:gd name="adj1" fmla="val 16120"/>
            <a:gd name="adj2" fmla="val 16110"/>
          </a:avLst>
        </a:prstGeom>
        <a:gradFill rotWithShape="0">
          <a:gsLst>
            <a:gs pos="0">
              <a:schemeClr val="accent1">
                <a:alpha val="90000"/>
                <a:hueOff val="0"/>
                <a:satOff val="0"/>
                <a:lumOff val="0"/>
                <a:alphaOff val="-40000"/>
              </a:schemeClr>
            </a:gs>
            <a:gs pos="90000">
              <a:schemeClr val="accent1">
                <a:alpha val="90000"/>
                <a:hueOff val="0"/>
                <a:satOff val="0"/>
                <a:lumOff val="0"/>
                <a:alphaOff val="-40000"/>
                <a:shade val="100000"/>
                <a:satMod val="105000"/>
              </a:schemeClr>
            </a:gs>
            <a:gs pos="100000">
              <a:schemeClr val="accent1">
                <a:alpha val="90000"/>
                <a:hueOff val="0"/>
                <a:satOff val="0"/>
                <a:lumOff val="0"/>
                <a:alphaOff val="-40000"/>
                <a:shade val="80000"/>
                <a:satMod val="120000"/>
              </a:schemeClr>
            </a:gs>
          </a:gsLst>
          <a:path path="circle">
            <a:fillToRect l="100000" t="100000" r="100000" b="100000"/>
          </a:path>
        </a:gradFill>
        <a:ln w="10000" cap="flat" cmpd="sng" algn="ctr">
          <a:solidFill>
            <a:schemeClr val="accent1">
              <a:alpha val="90000"/>
              <a:hueOff val="0"/>
              <a:satOff val="0"/>
              <a:lumOff val="0"/>
              <a:alphaOff val="-4000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alpha val="90000"/>
              <a:hueOff val="0"/>
              <a:satOff val="0"/>
              <a:lumOff val="0"/>
              <a:alphaOff val="-4000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E5BAD2AB-2935-4852-B2FA-384756FF1EDB}">
      <dsp:nvSpPr>
        <dsp:cNvPr id="0" name=""/>
        <dsp:cNvSpPr/>
      </dsp:nvSpPr>
      <dsp:spPr>
        <a:xfrm>
          <a:off x="6583304" y="245747"/>
          <a:ext cx="2216567" cy="1942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s-ES" sz="1700" kern="1200" dirty="0"/>
            <a:t>Valorar la incidencia de los diferentes métodos de descolmillado sobre el estado físico de la glándula mamaria de la madre al final de la lactancia. </a:t>
          </a:r>
          <a:endParaRPr lang="es-EC" sz="1700" kern="1200" dirty="0"/>
        </a:p>
      </dsp:txBody>
      <dsp:txXfrm>
        <a:off x="6583304" y="245747"/>
        <a:ext cx="2216567" cy="194295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0100D-B248-4861-BD37-B544D20EC7BE}" type="datetimeFigureOut">
              <a:rPr lang="es-EC" smtClean="0"/>
              <a:t>7/1/2021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7DD33-368C-49D1-9385-65A1A77ABFDB}" type="slidenum">
              <a:rPr lang="es-EC" smtClean="0"/>
              <a:t>‹Nº›</a:t>
            </a:fld>
            <a:endParaRPr lang="es-EC"/>
          </a:p>
        </p:txBody>
      </p:sp>
    </p:spTree>
    <p:extLst>
      <p:ext uri="{BB962C8B-B14F-4D97-AF65-F5344CB8AC3E}">
        <p14:creationId xmlns:p14="http://schemas.microsoft.com/office/powerpoint/2010/main" val="2571642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Relación entre los distintos tipos de descolmillado con el grado de afectación del pezón de la madre.</a:t>
            </a:r>
            <a:endParaRPr lang="es-EC" sz="1200" dirty="0"/>
          </a:p>
        </p:txBody>
      </p:sp>
      <p:sp>
        <p:nvSpPr>
          <p:cNvPr id="4" name="Marcador de número de diapositiva 3"/>
          <p:cNvSpPr>
            <a:spLocks noGrp="1"/>
          </p:cNvSpPr>
          <p:nvPr>
            <p:ph type="sldNum" sz="quarter" idx="5"/>
          </p:nvPr>
        </p:nvSpPr>
        <p:spPr/>
        <p:txBody>
          <a:bodyPr/>
          <a:lstStyle/>
          <a:p>
            <a:fld id="{C2F7DD33-368C-49D1-9385-65A1A77ABFDB}" type="slidenum">
              <a:rPr lang="es-EC" smtClean="0"/>
              <a:t>20</a:t>
            </a:fld>
            <a:endParaRPr lang="es-EC"/>
          </a:p>
        </p:txBody>
      </p:sp>
    </p:spTree>
    <p:extLst>
      <p:ext uri="{BB962C8B-B14F-4D97-AF65-F5344CB8AC3E}">
        <p14:creationId xmlns:p14="http://schemas.microsoft.com/office/powerpoint/2010/main" val="1842104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2A36AFB8-4F6D-4615-9175-D10E16A60F5E}" type="datetimeFigureOut">
              <a:rPr lang="es-EC" smtClean="0"/>
              <a:t>7/1/2021</a:t>
            </a:fld>
            <a:endParaRPr lang="es-EC"/>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s-EC"/>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E46E1BD-1142-4745-85CE-01B71319D0D0}" type="slidenum">
              <a:rPr lang="es-EC" smtClean="0"/>
              <a:t>‹Nº›</a:t>
            </a:fld>
            <a:endParaRPr lang="es-EC"/>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576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A36AFB8-4F6D-4615-9175-D10E16A60F5E}" type="datetimeFigureOut">
              <a:rPr lang="es-EC" smtClean="0"/>
              <a:t>7/1/2021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E46E1BD-1142-4745-85CE-01B71319D0D0}" type="slidenum">
              <a:rPr lang="es-EC" smtClean="0"/>
              <a:t>‹Nº›</a:t>
            </a:fld>
            <a:endParaRPr lang="es-EC"/>
          </a:p>
        </p:txBody>
      </p:sp>
    </p:spTree>
    <p:extLst>
      <p:ext uri="{BB962C8B-B14F-4D97-AF65-F5344CB8AC3E}">
        <p14:creationId xmlns:p14="http://schemas.microsoft.com/office/powerpoint/2010/main" val="3576754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A36AFB8-4F6D-4615-9175-D10E16A60F5E}" type="datetimeFigureOut">
              <a:rPr lang="es-EC" smtClean="0"/>
              <a:t>7/1/2021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E46E1BD-1142-4745-85CE-01B71319D0D0}" type="slidenum">
              <a:rPr lang="es-EC" smtClean="0"/>
              <a:t>‹Nº›</a:t>
            </a:fld>
            <a:endParaRPr lang="es-EC"/>
          </a:p>
        </p:txBody>
      </p:sp>
    </p:spTree>
    <p:extLst>
      <p:ext uri="{BB962C8B-B14F-4D97-AF65-F5344CB8AC3E}">
        <p14:creationId xmlns:p14="http://schemas.microsoft.com/office/powerpoint/2010/main" val="1263952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A36AFB8-4F6D-4615-9175-D10E16A60F5E}" type="datetimeFigureOut">
              <a:rPr lang="es-EC" smtClean="0"/>
              <a:t>7/1/2021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E46E1BD-1142-4745-85CE-01B71319D0D0}" type="slidenum">
              <a:rPr lang="es-EC" smtClean="0"/>
              <a:t>‹Nº›</a:t>
            </a:fld>
            <a:endParaRPr lang="es-EC"/>
          </a:p>
        </p:txBody>
      </p:sp>
    </p:spTree>
    <p:extLst>
      <p:ext uri="{BB962C8B-B14F-4D97-AF65-F5344CB8AC3E}">
        <p14:creationId xmlns:p14="http://schemas.microsoft.com/office/powerpoint/2010/main" val="135296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A36AFB8-4F6D-4615-9175-D10E16A60F5E}" type="datetimeFigureOut">
              <a:rPr lang="es-EC" smtClean="0"/>
              <a:t>7/1/2021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E46E1BD-1142-4745-85CE-01B71319D0D0}" type="slidenum">
              <a:rPr lang="es-EC" smtClean="0"/>
              <a:t>‹Nº›</a:t>
            </a:fld>
            <a:endParaRPr lang="es-EC"/>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502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A36AFB8-4F6D-4615-9175-D10E16A60F5E}" type="datetimeFigureOut">
              <a:rPr lang="es-EC" smtClean="0"/>
              <a:t>7/1/2021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E46E1BD-1142-4745-85CE-01B71319D0D0}" type="slidenum">
              <a:rPr lang="es-EC" smtClean="0"/>
              <a:t>‹Nº›</a:t>
            </a:fld>
            <a:endParaRPr lang="es-EC"/>
          </a:p>
        </p:txBody>
      </p:sp>
    </p:spTree>
    <p:extLst>
      <p:ext uri="{BB962C8B-B14F-4D97-AF65-F5344CB8AC3E}">
        <p14:creationId xmlns:p14="http://schemas.microsoft.com/office/powerpoint/2010/main" val="1846129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A36AFB8-4F6D-4615-9175-D10E16A60F5E}" type="datetimeFigureOut">
              <a:rPr lang="es-EC" smtClean="0"/>
              <a:t>7/1/2021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4E46E1BD-1142-4745-85CE-01B71319D0D0}" type="slidenum">
              <a:rPr lang="es-EC" smtClean="0"/>
              <a:t>‹Nº›</a:t>
            </a:fld>
            <a:endParaRPr lang="es-EC"/>
          </a:p>
        </p:txBody>
      </p:sp>
    </p:spTree>
    <p:extLst>
      <p:ext uri="{BB962C8B-B14F-4D97-AF65-F5344CB8AC3E}">
        <p14:creationId xmlns:p14="http://schemas.microsoft.com/office/powerpoint/2010/main" val="1180613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A36AFB8-4F6D-4615-9175-D10E16A60F5E}" type="datetimeFigureOut">
              <a:rPr lang="es-EC" smtClean="0"/>
              <a:t>7/1/2021</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4E46E1BD-1142-4745-85CE-01B71319D0D0}" type="slidenum">
              <a:rPr lang="es-EC" smtClean="0"/>
              <a:t>‹Nº›</a:t>
            </a:fld>
            <a:endParaRPr lang="es-EC"/>
          </a:p>
        </p:txBody>
      </p:sp>
    </p:spTree>
    <p:extLst>
      <p:ext uri="{BB962C8B-B14F-4D97-AF65-F5344CB8AC3E}">
        <p14:creationId xmlns:p14="http://schemas.microsoft.com/office/powerpoint/2010/main" val="129737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6AFB8-4F6D-4615-9175-D10E16A60F5E}" type="datetimeFigureOut">
              <a:rPr lang="es-EC" smtClean="0"/>
              <a:t>7/1/2021</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4E46E1BD-1142-4745-85CE-01B71319D0D0}" type="slidenum">
              <a:rPr lang="es-EC" smtClean="0"/>
              <a:t>‹Nº›</a:t>
            </a:fld>
            <a:endParaRPr lang="es-EC"/>
          </a:p>
        </p:txBody>
      </p:sp>
    </p:spTree>
    <p:extLst>
      <p:ext uri="{BB962C8B-B14F-4D97-AF65-F5344CB8AC3E}">
        <p14:creationId xmlns:p14="http://schemas.microsoft.com/office/powerpoint/2010/main" val="69655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A36AFB8-4F6D-4615-9175-D10E16A60F5E}" type="datetimeFigureOut">
              <a:rPr lang="es-EC" smtClean="0"/>
              <a:t>7/1/2021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E46E1BD-1142-4745-85CE-01B71319D0D0}" type="slidenum">
              <a:rPr lang="es-EC" smtClean="0"/>
              <a:t>‹Nº›</a:t>
            </a:fld>
            <a:endParaRPr lang="es-EC"/>
          </a:p>
        </p:txBody>
      </p:sp>
    </p:spTree>
    <p:extLst>
      <p:ext uri="{BB962C8B-B14F-4D97-AF65-F5344CB8AC3E}">
        <p14:creationId xmlns:p14="http://schemas.microsoft.com/office/powerpoint/2010/main" val="1357802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A36AFB8-4F6D-4615-9175-D10E16A60F5E}" type="datetimeFigureOut">
              <a:rPr lang="es-EC" smtClean="0"/>
              <a:t>7/1/2021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E46E1BD-1142-4745-85CE-01B71319D0D0}" type="slidenum">
              <a:rPr lang="es-EC" smtClean="0"/>
              <a:t>‹Nº›</a:t>
            </a:fld>
            <a:endParaRPr lang="es-EC"/>
          </a:p>
        </p:txBody>
      </p:sp>
    </p:spTree>
    <p:extLst>
      <p:ext uri="{BB962C8B-B14F-4D97-AF65-F5344CB8AC3E}">
        <p14:creationId xmlns:p14="http://schemas.microsoft.com/office/powerpoint/2010/main" val="2401679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2A36AFB8-4F6D-4615-9175-D10E16A60F5E}" type="datetimeFigureOut">
              <a:rPr lang="es-EC" smtClean="0"/>
              <a:t>7/1/2021</a:t>
            </a:fld>
            <a:endParaRPr lang="es-EC"/>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s-EC"/>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E46E1BD-1142-4745-85CE-01B71319D0D0}" type="slidenum">
              <a:rPr lang="es-EC" smtClean="0"/>
              <a:t>‹Nº›</a:t>
            </a:fld>
            <a:endParaRPr lang="es-EC"/>
          </a:p>
        </p:txBody>
      </p:sp>
    </p:spTree>
    <p:extLst>
      <p:ext uri="{BB962C8B-B14F-4D97-AF65-F5344CB8AC3E}">
        <p14:creationId xmlns:p14="http://schemas.microsoft.com/office/powerpoint/2010/main" val="94220002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89EFA6-3CFB-45F0-A377-C1A613D46B99}"/>
              </a:ext>
            </a:extLst>
          </p:cNvPr>
          <p:cNvSpPr>
            <a:spLocks noGrp="1"/>
          </p:cNvSpPr>
          <p:nvPr>
            <p:ph type="ctrTitle"/>
          </p:nvPr>
        </p:nvSpPr>
        <p:spPr>
          <a:xfrm>
            <a:off x="1112520" y="1927274"/>
            <a:ext cx="9966960" cy="1782708"/>
          </a:xfrm>
        </p:spPr>
        <p:txBody>
          <a:bodyPr>
            <a:normAutofit/>
          </a:bodyPr>
          <a:lstStyle/>
          <a:p>
            <a:r>
              <a:rPr lang="es-ES" sz="3600" dirty="0"/>
              <a:t>Evaluación del efecto de dos tipos de descolmillado en lechones hasta la fase de levante</a:t>
            </a:r>
            <a:endParaRPr lang="es-EC" sz="3600" dirty="0"/>
          </a:p>
        </p:txBody>
      </p:sp>
      <p:sp>
        <p:nvSpPr>
          <p:cNvPr id="3" name="Subtítulo 2">
            <a:extLst>
              <a:ext uri="{FF2B5EF4-FFF2-40B4-BE49-F238E27FC236}">
                <a16:creationId xmlns:a16="http://schemas.microsoft.com/office/drawing/2014/main" id="{507D5808-4BE3-460D-8230-9C6E72274BCC}"/>
              </a:ext>
            </a:extLst>
          </p:cNvPr>
          <p:cNvSpPr>
            <a:spLocks noGrp="1"/>
          </p:cNvSpPr>
          <p:nvPr>
            <p:ph type="subTitle" idx="1"/>
          </p:nvPr>
        </p:nvSpPr>
        <p:spPr>
          <a:xfrm>
            <a:off x="1709529" y="3935066"/>
            <a:ext cx="8767860" cy="2662682"/>
          </a:xfrm>
        </p:spPr>
        <p:txBody>
          <a:bodyPr>
            <a:normAutofit fontScale="40000" lnSpcReduction="20000"/>
          </a:bodyPr>
          <a:lstStyle/>
          <a:p>
            <a:pPr algn="ctr">
              <a:lnSpc>
                <a:spcPct val="170000"/>
              </a:lnSpc>
              <a:spcBef>
                <a:spcPct val="0"/>
              </a:spcBef>
            </a:pPr>
            <a:r>
              <a:rPr lang="es-EC" sz="4900" b="1" spc="-50" dirty="0">
                <a:solidFill>
                  <a:schemeClr val="tx1">
                    <a:lumMod val="75000"/>
                    <a:lumOff val="25000"/>
                  </a:schemeClr>
                </a:solidFill>
                <a:latin typeface="+mj-lt"/>
                <a:ea typeface="+mj-ea"/>
                <a:cs typeface="+mj-cs"/>
              </a:rPr>
              <a:t>AUTOR: </a:t>
            </a:r>
          </a:p>
          <a:p>
            <a:pPr algn="ctr">
              <a:lnSpc>
                <a:spcPct val="170000"/>
              </a:lnSpc>
              <a:spcBef>
                <a:spcPct val="0"/>
              </a:spcBef>
            </a:pPr>
            <a:r>
              <a:rPr lang="es-EC" sz="4900" spc="-50" dirty="0">
                <a:solidFill>
                  <a:schemeClr val="tx1">
                    <a:lumMod val="75000"/>
                    <a:lumOff val="25000"/>
                  </a:schemeClr>
                </a:solidFill>
                <a:latin typeface="+mj-lt"/>
                <a:ea typeface="+mj-ea"/>
                <a:cs typeface="+mj-cs"/>
              </a:rPr>
              <a:t>GEOMAYRA MISHEL, GRANDA JIMÉNEZ </a:t>
            </a:r>
            <a:endParaRPr lang="es-EC" sz="4900" b="1" spc="-50" dirty="0">
              <a:solidFill>
                <a:schemeClr val="tx1">
                  <a:lumMod val="75000"/>
                  <a:lumOff val="25000"/>
                </a:schemeClr>
              </a:solidFill>
              <a:latin typeface="+mj-lt"/>
              <a:ea typeface="+mj-ea"/>
              <a:cs typeface="+mj-cs"/>
            </a:endParaRPr>
          </a:p>
          <a:p>
            <a:pPr algn="ctr">
              <a:lnSpc>
                <a:spcPct val="170000"/>
              </a:lnSpc>
              <a:spcBef>
                <a:spcPct val="0"/>
              </a:spcBef>
            </a:pPr>
            <a:r>
              <a:rPr lang="es-EC" sz="4900" b="1" spc="-50" dirty="0">
                <a:solidFill>
                  <a:schemeClr val="tx1">
                    <a:lumMod val="75000"/>
                    <a:lumOff val="25000"/>
                  </a:schemeClr>
                </a:solidFill>
                <a:latin typeface="+mj-lt"/>
                <a:ea typeface="+mj-ea"/>
                <a:cs typeface="+mj-cs"/>
              </a:rPr>
              <a:t>DIRECTOR:</a:t>
            </a:r>
          </a:p>
          <a:p>
            <a:pPr algn="ctr">
              <a:lnSpc>
                <a:spcPct val="170000"/>
              </a:lnSpc>
              <a:spcBef>
                <a:spcPct val="0"/>
              </a:spcBef>
            </a:pPr>
            <a:r>
              <a:rPr lang="es-EC" sz="4900" spc="-50" dirty="0">
                <a:solidFill>
                  <a:schemeClr val="tx1">
                    <a:lumMod val="75000"/>
                    <a:lumOff val="25000"/>
                  </a:schemeClr>
                </a:solidFill>
                <a:latin typeface="+mj-lt"/>
                <a:ea typeface="+mj-ea"/>
                <a:cs typeface="+mj-cs"/>
              </a:rPr>
              <a:t>DR. IVÁN NARANJO MSc</a:t>
            </a:r>
            <a:endParaRPr lang="es-EC" sz="4900" b="1" spc="-50" dirty="0">
              <a:solidFill>
                <a:schemeClr val="tx1">
                  <a:lumMod val="75000"/>
                  <a:lumOff val="25000"/>
                </a:schemeClr>
              </a:solidFill>
              <a:latin typeface="+mj-lt"/>
              <a:ea typeface="+mj-ea"/>
              <a:cs typeface="+mj-cs"/>
            </a:endParaRPr>
          </a:p>
          <a:p>
            <a:pPr algn="ctr">
              <a:lnSpc>
                <a:spcPct val="170000"/>
              </a:lnSpc>
              <a:spcBef>
                <a:spcPct val="0"/>
              </a:spcBef>
            </a:pPr>
            <a:r>
              <a:rPr lang="es-EC" sz="4900" b="1" spc="-50" dirty="0">
                <a:solidFill>
                  <a:schemeClr val="tx1">
                    <a:lumMod val="75000"/>
                    <a:lumOff val="25000"/>
                  </a:schemeClr>
                </a:solidFill>
                <a:latin typeface="+mj-lt"/>
                <a:ea typeface="+mj-ea"/>
                <a:cs typeface="+mj-cs"/>
              </a:rPr>
              <a:t>SANTO DOMINGO - 2021</a:t>
            </a:r>
          </a:p>
          <a:p>
            <a:endParaRPr lang="es-EC" dirty="0"/>
          </a:p>
        </p:txBody>
      </p:sp>
      <p:pic>
        <p:nvPicPr>
          <p:cNvPr id="4" name="Picture 2" descr="Resultado de imagen para espe">
            <a:extLst>
              <a:ext uri="{FF2B5EF4-FFF2-40B4-BE49-F238E27FC236}">
                <a16:creationId xmlns:a16="http://schemas.microsoft.com/office/drawing/2014/main" id="{AD5BAE28-1101-4503-87BD-06F194999A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3015" y="422031"/>
            <a:ext cx="8460889" cy="1434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870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D2477CB1-03F7-4A5D-BEFF-FA356908964F}"/>
              </a:ext>
            </a:extLst>
          </p:cNvPr>
          <p:cNvSpPr/>
          <p:nvPr/>
        </p:nvSpPr>
        <p:spPr>
          <a:xfrm>
            <a:off x="569843" y="1085307"/>
            <a:ext cx="3041373" cy="543339"/>
          </a:xfrm>
          <a:prstGeom prst="round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2000" b="1" dirty="0"/>
              <a:t>Conversión alimenticia</a:t>
            </a:r>
            <a:endParaRPr lang="es-EC" sz="2000" b="1" dirty="0"/>
          </a:p>
        </p:txBody>
      </p:sp>
      <p:sp>
        <p:nvSpPr>
          <p:cNvPr id="4" name="Rectángulo: esquinas redondeadas 3">
            <a:extLst>
              <a:ext uri="{FF2B5EF4-FFF2-40B4-BE49-F238E27FC236}">
                <a16:creationId xmlns:a16="http://schemas.microsoft.com/office/drawing/2014/main" id="{64EE34D5-E4E0-4545-A1A9-3DADA2DC8B50}"/>
              </a:ext>
            </a:extLst>
          </p:cNvPr>
          <p:cNvSpPr/>
          <p:nvPr/>
        </p:nvSpPr>
        <p:spPr>
          <a:xfrm>
            <a:off x="6089371" y="1020151"/>
            <a:ext cx="3207031" cy="716989"/>
          </a:xfrm>
          <a:prstGeom prst="round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2000" b="1" dirty="0"/>
              <a:t>Evaluación del pezón de la madre</a:t>
            </a:r>
            <a:endParaRPr lang="es-EC" sz="2000" b="1" dirty="0"/>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51A34D3F-798F-4B55-91B1-7295438674B2}"/>
                  </a:ext>
                </a:extLst>
              </p:cNvPr>
              <p:cNvSpPr txBox="1"/>
              <p:nvPr/>
            </p:nvSpPr>
            <p:spPr>
              <a:xfrm>
                <a:off x="742121" y="2814562"/>
                <a:ext cx="3379305" cy="613886"/>
              </a:xfrm>
              <a:prstGeom prst="rect">
                <a:avLst/>
              </a:prstGeom>
              <a:solidFill>
                <a:schemeClr val="accent5">
                  <a:lumMod val="40000"/>
                  <a:lumOff val="6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S" sz="1600" b="0" i="0" smtClean="0">
                          <a:latin typeface="Cambria Math" panose="02040503050406030204" pitchFamily="18" charset="0"/>
                        </a:rPr>
                        <m:t>I</m:t>
                      </m:r>
                      <m:r>
                        <m:rPr>
                          <m:sty m:val="p"/>
                        </m:rPr>
                        <a:rPr lang="es-EC" sz="1600" smtClean="0">
                          <a:latin typeface="Cambria Math" panose="02040503050406030204" pitchFamily="18" charset="0"/>
                        </a:rPr>
                        <m:t>C</m:t>
                      </m:r>
                      <m:r>
                        <m:rPr>
                          <m:sty m:val="p"/>
                        </m:rPr>
                        <a:rPr lang="es-EC" sz="1600" i="0">
                          <a:latin typeface="Cambria Math" panose="02040503050406030204" pitchFamily="18" charset="0"/>
                        </a:rPr>
                        <m:t>A</m:t>
                      </m:r>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d>
                            <m:dPr>
                              <m:begChr m:val=""/>
                              <m:ctrlPr>
                                <a:rPr lang="es-EC" sz="1600" i="1">
                                  <a:latin typeface="Cambria Math" panose="02040503050406030204" pitchFamily="18" charset="0"/>
                                </a:rPr>
                              </m:ctrlPr>
                            </m:dPr>
                            <m:e>
                              <m:r>
                                <m:rPr>
                                  <m:sty m:val="p"/>
                                </m:rPr>
                                <a:rPr lang="es-EC" sz="1600" i="0">
                                  <a:latin typeface="Cambria Math" panose="02040503050406030204" pitchFamily="18" charset="0"/>
                                </a:rPr>
                                <m:t>Alimento</m:t>
                              </m:r>
                              <m:r>
                                <a:rPr lang="es-EC" sz="1600" i="0">
                                  <a:latin typeface="Cambria Math" panose="02040503050406030204" pitchFamily="18" charset="0"/>
                                </a:rPr>
                                <m:t> </m:t>
                              </m:r>
                              <m:r>
                                <m:rPr>
                                  <m:sty m:val="p"/>
                                </m:rPr>
                                <a:rPr lang="es-EC" sz="1600" i="0">
                                  <a:latin typeface="Cambria Math" panose="02040503050406030204" pitchFamily="18" charset="0"/>
                                </a:rPr>
                                <m:t>consumido</m:t>
                              </m:r>
                              <m:r>
                                <a:rPr lang="es-EC" sz="1600" i="0">
                                  <a:latin typeface="Cambria Math" panose="02040503050406030204" pitchFamily="18" charset="0"/>
                                </a:rPr>
                                <m:t> (</m:t>
                              </m:r>
                              <m:r>
                                <m:rPr>
                                  <m:sty m:val="p"/>
                                </m:rPr>
                                <a:rPr lang="es-EC" sz="1600" i="0">
                                  <a:latin typeface="Cambria Math" panose="02040503050406030204" pitchFamily="18" charset="0"/>
                                </a:rPr>
                                <m:t>kg</m:t>
                              </m:r>
                            </m:e>
                          </m:d>
                        </m:num>
                        <m:den>
                          <m:d>
                            <m:dPr>
                              <m:begChr m:val=""/>
                              <m:ctrlPr>
                                <a:rPr lang="es-EC" sz="1600" i="1">
                                  <a:latin typeface="Cambria Math" panose="02040503050406030204" pitchFamily="18" charset="0"/>
                                </a:rPr>
                              </m:ctrlPr>
                            </m:dPr>
                            <m:e>
                              <m:r>
                                <m:rPr>
                                  <m:sty m:val="p"/>
                                </m:rPr>
                                <a:rPr lang="es-EC" sz="1600" i="0">
                                  <a:latin typeface="Cambria Math" panose="02040503050406030204" pitchFamily="18" charset="0"/>
                                </a:rPr>
                                <m:t>Ganancia</m:t>
                              </m:r>
                              <m:r>
                                <a:rPr lang="es-EC" sz="1600" i="0">
                                  <a:latin typeface="Cambria Math" panose="02040503050406030204" pitchFamily="18" charset="0"/>
                                </a:rPr>
                                <m:t> </m:t>
                              </m:r>
                              <m:r>
                                <m:rPr>
                                  <m:sty m:val="p"/>
                                </m:rPr>
                                <a:rPr lang="es-EC" sz="1600" i="0">
                                  <a:latin typeface="Cambria Math" panose="02040503050406030204" pitchFamily="18" charset="0"/>
                                </a:rPr>
                                <m:t>de</m:t>
                              </m:r>
                              <m:r>
                                <a:rPr lang="es-EC" sz="1600" i="0">
                                  <a:latin typeface="Cambria Math" panose="02040503050406030204" pitchFamily="18" charset="0"/>
                                </a:rPr>
                                <m:t> </m:t>
                              </m:r>
                              <m:r>
                                <m:rPr>
                                  <m:sty m:val="p"/>
                                </m:rPr>
                                <a:rPr lang="es-EC" sz="1600" i="0">
                                  <a:latin typeface="Cambria Math" panose="02040503050406030204" pitchFamily="18" charset="0"/>
                                </a:rPr>
                                <m:t>peso</m:t>
                              </m:r>
                              <m:r>
                                <a:rPr lang="es-EC" sz="1600" i="0">
                                  <a:latin typeface="Cambria Math" panose="02040503050406030204" pitchFamily="18" charset="0"/>
                                </a:rPr>
                                <m:t> (</m:t>
                              </m:r>
                              <m:r>
                                <m:rPr>
                                  <m:sty m:val="p"/>
                                </m:rPr>
                                <a:rPr lang="es-EC" sz="1600" i="0">
                                  <a:latin typeface="Cambria Math" panose="02040503050406030204" pitchFamily="18" charset="0"/>
                                </a:rPr>
                                <m:t>kg</m:t>
                              </m:r>
                            </m:e>
                          </m:d>
                        </m:den>
                      </m:f>
                    </m:oMath>
                  </m:oMathPara>
                </a14:m>
                <a:endParaRPr lang="es-EC" sz="1600" dirty="0"/>
              </a:p>
            </p:txBody>
          </p:sp>
        </mc:Choice>
        <mc:Fallback xmlns="">
          <p:sp>
            <p:nvSpPr>
              <p:cNvPr id="6" name="CuadroTexto 5">
                <a:extLst>
                  <a:ext uri="{FF2B5EF4-FFF2-40B4-BE49-F238E27FC236}">
                    <a16:creationId xmlns:a16="http://schemas.microsoft.com/office/drawing/2014/main" id="{51A34D3F-798F-4B55-91B1-7295438674B2}"/>
                  </a:ext>
                </a:extLst>
              </p:cNvPr>
              <p:cNvSpPr txBox="1">
                <a:spLocks noRot="1" noChangeAspect="1" noMove="1" noResize="1" noEditPoints="1" noAdjustHandles="1" noChangeArrowheads="1" noChangeShapeType="1" noTextEdit="1"/>
              </p:cNvSpPr>
              <p:nvPr/>
            </p:nvSpPr>
            <p:spPr>
              <a:xfrm>
                <a:off x="742121" y="2814562"/>
                <a:ext cx="3379305" cy="613886"/>
              </a:xfrm>
              <a:prstGeom prst="rect">
                <a:avLst/>
              </a:prstGeom>
              <a:blipFill>
                <a:blip r:embed="rId2"/>
                <a:stretch>
                  <a:fillRect/>
                </a:stretch>
              </a:blipFill>
            </p:spPr>
            <p:txBody>
              <a:bodyPr/>
              <a:lstStyle/>
              <a:p>
                <a:r>
                  <a:rPr lang="es-EC">
                    <a:noFill/>
                  </a:rPr>
                  <a:t> </a:t>
                </a:r>
              </a:p>
            </p:txBody>
          </p:sp>
        </mc:Fallback>
      </mc:AlternateContent>
      <p:graphicFrame>
        <p:nvGraphicFramePr>
          <p:cNvPr id="13" name="Tabla 13">
            <a:extLst>
              <a:ext uri="{FF2B5EF4-FFF2-40B4-BE49-F238E27FC236}">
                <a16:creationId xmlns:a16="http://schemas.microsoft.com/office/drawing/2014/main" id="{FA4E705D-9D02-4413-9BDB-8B6A99338ECB}"/>
              </a:ext>
            </a:extLst>
          </p:cNvPr>
          <p:cNvGraphicFramePr>
            <a:graphicFrameLocks noGrp="1"/>
          </p:cNvGraphicFramePr>
          <p:nvPr>
            <p:extLst>
              <p:ext uri="{D42A27DB-BD31-4B8C-83A1-F6EECF244321}">
                <p14:modId xmlns:p14="http://schemas.microsoft.com/office/powerpoint/2010/main" val="2541773767"/>
              </p:ext>
            </p:extLst>
          </p:nvPr>
        </p:nvGraphicFramePr>
        <p:xfrm>
          <a:off x="5015946" y="2772886"/>
          <a:ext cx="6433933" cy="2565400"/>
        </p:xfrm>
        <a:graphic>
          <a:graphicData uri="http://schemas.openxmlformats.org/drawingml/2006/table">
            <a:tbl>
              <a:tblPr firstRow="1" bandRow="1">
                <a:tableStyleId>{5C22544A-7EE6-4342-B048-85BDC9FD1C3A}</a:tableStyleId>
              </a:tblPr>
              <a:tblGrid>
                <a:gridCol w="2429457">
                  <a:extLst>
                    <a:ext uri="{9D8B030D-6E8A-4147-A177-3AD203B41FA5}">
                      <a16:colId xmlns:a16="http://schemas.microsoft.com/office/drawing/2014/main" val="459246712"/>
                    </a:ext>
                  </a:extLst>
                </a:gridCol>
                <a:gridCol w="4004476">
                  <a:extLst>
                    <a:ext uri="{9D8B030D-6E8A-4147-A177-3AD203B41FA5}">
                      <a16:colId xmlns:a16="http://schemas.microsoft.com/office/drawing/2014/main" val="3776973673"/>
                    </a:ext>
                  </a:extLst>
                </a:gridCol>
              </a:tblGrid>
              <a:tr h="370840">
                <a:tc>
                  <a:txBody>
                    <a:bodyPr/>
                    <a:lstStyle/>
                    <a:p>
                      <a:pPr algn="ctr"/>
                      <a:r>
                        <a:rPr lang="es-ES" dirty="0"/>
                        <a:t>Grado de afectación</a:t>
                      </a:r>
                      <a:endParaRPr lang="es-EC" dirty="0"/>
                    </a:p>
                  </a:txBody>
                  <a:tcPr anchor="ctr"/>
                </a:tc>
                <a:tc>
                  <a:txBody>
                    <a:bodyPr/>
                    <a:lstStyle/>
                    <a:p>
                      <a:pPr algn="ctr"/>
                      <a:r>
                        <a:rPr lang="es-ES" dirty="0"/>
                        <a:t>Descripción</a:t>
                      </a:r>
                      <a:endParaRPr lang="es-EC" dirty="0"/>
                    </a:p>
                  </a:txBody>
                  <a:tcPr anchor="ctr"/>
                </a:tc>
                <a:extLst>
                  <a:ext uri="{0D108BD9-81ED-4DB2-BD59-A6C34878D82A}">
                    <a16:rowId xmlns:a16="http://schemas.microsoft.com/office/drawing/2014/main" val="2543036234"/>
                  </a:ext>
                </a:extLst>
              </a:tr>
              <a:tr h="370840">
                <a:tc>
                  <a:txBody>
                    <a:bodyPr/>
                    <a:lstStyle/>
                    <a:p>
                      <a:pPr algn="ctr"/>
                      <a:r>
                        <a:rPr lang="es-ES" dirty="0"/>
                        <a:t>Baja</a:t>
                      </a:r>
                      <a:endParaRPr lang="es-EC" dirty="0"/>
                    </a:p>
                  </a:txBody>
                  <a:tcPr anchor="ctr"/>
                </a:tc>
                <a:tc>
                  <a:txBody>
                    <a:bodyPr/>
                    <a:lstStyle/>
                    <a:p>
                      <a:pPr algn="ctr"/>
                      <a:r>
                        <a:rPr lang="es-ES" dirty="0"/>
                        <a:t>No presenta inflamación, color y ni dolor en la glándula mamaria.</a:t>
                      </a:r>
                      <a:endParaRPr lang="es-EC" dirty="0"/>
                    </a:p>
                  </a:txBody>
                  <a:tcPr anchor="ctr"/>
                </a:tc>
                <a:extLst>
                  <a:ext uri="{0D108BD9-81ED-4DB2-BD59-A6C34878D82A}">
                    <a16:rowId xmlns:a16="http://schemas.microsoft.com/office/drawing/2014/main" val="1381903121"/>
                  </a:ext>
                </a:extLst>
              </a:tr>
              <a:tr h="370840">
                <a:tc>
                  <a:txBody>
                    <a:bodyPr/>
                    <a:lstStyle/>
                    <a:p>
                      <a:pPr algn="ctr"/>
                      <a:r>
                        <a:rPr lang="es-ES" dirty="0"/>
                        <a:t>Media</a:t>
                      </a:r>
                      <a:endParaRPr lang="es-EC" dirty="0"/>
                    </a:p>
                  </a:txBody>
                  <a:tcPr anchor="ctr"/>
                </a:tc>
                <a:tc>
                  <a:txBody>
                    <a:bodyPr/>
                    <a:lstStyle/>
                    <a:p>
                      <a:pPr algn="ctr"/>
                      <a:r>
                        <a:rPr lang="es-ES" dirty="0"/>
                        <a:t>Presenta la glándula mamaria inflamada, dolor y enrojecimiento.</a:t>
                      </a:r>
                      <a:endParaRPr lang="es-EC" dirty="0"/>
                    </a:p>
                  </a:txBody>
                  <a:tcPr anchor="ctr"/>
                </a:tc>
                <a:extLst>
                  <a:ext uri="{0D108BD9-81ED-4DB2-BD59-A6C34878D82A}">
                    <a16:rowId xmlns:a16="http://schemas.microsoft.com/office/drawing/2014/main" val="2422186071"/>
                  </a:ext>
                </a:extLst>
              </a:tr>
              <a:tr h="370840">
                <a:tc>
                  <a:txBody>
                    <a:bodyPr/>
                    <a:lstStyle/>
                    <a:p>
                      <a:pPr algn="ctr"/>
                      <a:r>
                        <a:rPr lang="es-ES" dirty="0"/>
                        <a:t>Alta</a:t>
                      </a:r>
                      <a:endParaRPr lang="es-EC" dirty="0"/>
                    </a:p>
                  </a:txBody>
                  <a:tcPr anchor="ctr"/>
                </a:tc>
                <a:tc>
                  <a:txBody>
                    <a:bodyPr/>
                    <a:lstStyle/>
                    <a:p>
                      <a:pPr algn="ctr"/>
                      <a:r>
                        <a:rPr lang="es-ES" dirty="0"/>
                        <a:t>Presenta la glándula mamaria muy inflamada, mucho dolor y enrojecimiento.</a:t>
                      </a:r>
                      <a:endParaRPr lang="es-EC" dirty="0"/>
                    </a:p>
                  </a:txBody>
                  <a:tcPr anchor="ctr"/>
                </a:tc>
                <a:extLst>
                  <a:ext uri="{0D108BD9-81ED-4DB2-BD59-A6C34878D82A}">
                    <a16:rowId xmlns:a16="http://schemas.microsoft.com/office/drawing/2014/main" val="4158475696"/>
                  </a:ext>
                </a:extLst>
              </a:tr>
            </a:tbl>
          </a:graphicData>
        </a:graphic>
      </p:graphicFrame>
      <p:sp>
        <p:nvSpPr>
          <p:cNvPr id="14" name="Flecha: hacia abajo 13">
            <a:extLst>
              <a:ext uri="{FF2B5EF4-FFF2-40B4-BE49-F238E27FC236}">
                <a16:creationId xmlns:a16="http://schemas.microsoft.com/office/drawing/2014/main" id="{D1FC6606-A899-4AE8-BBAC-3C892D76F52D}"/>
              </a:ext>
            </a:extLst>
          </p:cNvPr>
          <p:cNvSpPr/>
          <p:nvPr/>
        </p:nvSpPr>
        <p:spPr>
          <a:xfrm>
            <a:off x="1974574" y="1948070"/>
            <a:ext cx="371061" cy="6138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Flecha: hacia abajo 14">
            <a:extLst>
              <a:ext uri="{FF2B5EF4-FFF2-40B4-BE49-F238E27FC236}">
                <a16:creationId xmlns:a16="http://schemas.microsoft.com/office/drawing/2014/main" id="{5CE16D31-4A4F-4EE6-8EB8-6BA8B8ECAD61}"/>
              </a:ext>
            </a:extLst>
          </p:cNvPr>
          <p:cNvSpPr/>
          <p:nvPr/>
        </p:nvSpPr>
        <p:spPr>
          <a:xfrm>
            <a:off x="7507357" y="1948070"/>
            <a:ext cx="371061" cy="6138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88995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4F78080A-8E31-442A-BDF1-EAE109438BF0}"/>
              </a:ext>
            </a:extLst>
          </p:cNvPr>
          <p:cNvSpPr txBox="1">
            <a:spLocks/>
          </p:cNvSpPr>
          <p:nvPr/>
        </p:nvSpPr>
        <p:spPr>
          <a:xfrm>
            <a:off x="1315277" y="212035"/>
            <a:ext cx="9875520" cy="7818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s-EC" sz="3200" b="1" dirty="0"/>
              <a:t>Métodos Específicos de Manejo del Experimento</a:t>
            </a:r>
            <a:endParaRPr lang="es-EC" sz="3200" dirty="0"/>
          </a:p>
        </p:txBody>
      </p:sp>
      <p:pic>
        <p:nvPicPr>
          <p:cNvPr id="4" name="Imagen 3">
            <a:extLst>
              <a:ext uri="{FF2B5EF4-FFF2-40B4-BE49-F238E27FC236}">
                <a16:creationId xmlns:a16="http://schemas.microsoft.com/office/drawing/2014/main" id="{40DA0594-9966-4C59-BD79-FFAA38443881}"/>
              </a:ext>
            </a:extLst>
          </p:cNvPr>
          <p:cNvPicPr>
            <a:picLocks noChangeAspect="1"/>
          </p:cNvPicPr>
          <p:nvPr/>
        </p:nvPicPr>
        <p:blipFill rotWithShape="1">
          <a:blip r:embed="rId2"/>
          <a:srcRect l="17191" r="21894" b="1421"/>
          <a:stretch/>
        </p:blipFill>
        <p:spPr>
          <a:xfrm>
            <a:off x="177539" y="3614529"/>
            <a:ext cx="2836141" cy="3031436"/>
          </a:xfrm>
          <a:prstGeom prst="rect">
            <a:avLst/>
          </a:prstGeom>
        </p:spPr>
      </p:pic>
      <p:pic>
        <p:nvPicPr>
          <p:cNvPr id="5" name="Imagen 4">
            <a:extLst>
              <a:ext uri="{FF2B5EF4-FFF2-40B4-BE49-F238E27FC236}">
                <a16:creationId xmlns:a16="http://schemas.microsoft.com/office/drawing/2014/main" id="{7A9B38C8-2B24-49F1-A99D-454AE8256925}"/>
              </a:ext>
            </a:extLst>
          </p:cNvPr>
          <p:cNvPicPr>
            <a:picLocks noChangeAspect="1"/>
          </p:cNvPicPr>
          <p:nvPr/>
        </p:nvPicPr>
        <p:blipFill rotWithShape="1">
          <a:blip r:embed="rId3"/>
          <a:srcRect r="13626" b="4911"/>
          <a:stretch/>
        </p:blipFill>
        <p:spPr>
          <a:xfrm>
            <a:off x="6184247" y="3650973"/>
            <a:ext cx="3170568" cy="2985052"/>
          </a:xfrm>
          <a:prstGeom prst="rect">
            <a:avLst/>
          </a:prstGeom>
        </p:spPr>
      </p:pic>
      <p:pic>
        <p:nvPicPr>
          <p:cNvPr id="6" name="Imagen 5">
            <a:extLst>
              <a:ext uri="{FF2B5EF4-FFF2-40B4-BE49-F238E27FC236}">
                <a16:creationId xmlns:a16="http://schemas.microsoft.com/office/drawing/2014/main" id="{0F928541-364A-4AD3-A122-D5F9E57CA087}"/>
              </a:ext>
            </a:extLst>
          </p:cNvPr>
          <p:cNvPicPr>
            <a:picLocks noChangeAspect="1"/>
          </p:cNvPicPr>
          <p:nvPr/>
        </p:nvPicPr>
        <p:blipFill rotWithShape="1">
          <a:blip r:embed="rId4"/>
          <a:srcRect l="8003" t="10821"/>
          <a:stretch/>
        </p:blipFill>
        <p:spPr>
          <a:xfrm>
            <a:off x="168650" y="993913"/>
            <a:ext cx="2845030" cy="2667000"/>
          </a:xfrm>
          <a:prstGeom prst="rect">
            <a:avLst/>
          </a:prstGeom>
        </p:spPr>
      </p:pic>
      <p:pic>
        <p:nvPicPr>
          <p:cNvPr id="7" name="Imagen 6">
            <a:extLst>
              <a:ext uri="{FF2B5EF4-FFF2-40B4-BE49-F238E27FC236}">
                <a16:creationId xmlns:a16="http://schemas.microsoft.com/office/drawing/2014/main" id="{927697CF-7035-46B8-8EFD-F2EAD6A7C362}"/>
              </a:ext>
            </a:extLst>
          </p:cNvPr>
          <p:cNvPicPr>
            <a:picLocks noChangeAspect="1"/>
          </p:cNvPicPr>
          <p:nvPr/>
        </p:nvPicPr>
        <p:blipFill rotWithShape="1">
          <a:blip r:embed="rId5"/>
          <a:srcRect l="39680" t="27329" r="16718"/>
          <a:stretch/>
        </p:blipFill>
        <p:spPr>
          <a:xfrm>
            <a:off x="3013682" y="3650973"/>
            <a:ext cx="3170567" cy="2985052"/>
          </a:xfrm>
          <a:prstGeom prst="rect">
            <a:avLst/>
          </a:prstGeom>
        </p:spPr>
      </p:pic>
      <p:pic>
        <p:nvPicPr>
          <p:cNvPr id="8" name="Imagen 7">
            <a:extLst>
              <a:ext uri="{FF2B5EF4-FFF2-40B4-BE49-F238E27FC236}">
                <a16:creationId xmlns:a16="http://schemas.microsoft.com/office/drawing/2014/main" id="{B8DEE384-180A-49CE-922A-E78A36CA9206}"/>
              </a:ext>
            </a:extLst>
          </p:cNvPr>
          <p:cNvPicPr>
            <a:picLocks noChangeAspect="1"/>
          </p:cNvPicPr>
          <p:nvPr/>
        </p:nvPicPr>
        <p:blipFill rotWithShape="1">
          <a:blip r:embed="rId6"/>
          <a:srcRect l="17971" t="18744" r="29861" b="3671"/>
          <a:stretch/>
        </p:blipFill>
        <p:spPr>
          <a:xfrm>
            <a:off x="3013680" y="993913"/>
            <a:ext cx="3170568" cy="2667000"/>
          </a:xfrm>
          <a:prstGeom prst="rect">
            <a:avLst/>
          </a:prstGeom>
        </p:spPr>
      </p:pic>
      <p:pic>
        <p:nvPicPr>
          <p:cNvPr id="9" name="Imagen 8">
            <a:extLst>
              <a:ext uri="{FF2B5EF4-FFF2-40B4-BE49-F238E27FC236}">
                <a16:creationId xmlns:a16="http://schemas.microsoft.com/office/drawing/2014/main" id="{2BC37792-D8F9-4B4A-AD4B-95E23E242D53}"/>
              </a:ext>
            </a:extLst>
          </p:cNvPr>
          <p:cNvPicPr>
            <a:picLocks noChangeAspect="1"/>
          </p:cNvPicPr>
          <p:nvPr/>
        </p:nvPicPr>
        <p:blipFill rotWithShape="1">
          <a:blip r:embed="rId7"/>
          <a:srcRect l="7745" t="12366" r="1820" b="20966"/>
          <a:stretch/>
        </p:blipFill>
        <p:spPr>
          <a:xfrm>
            <a:off x="6184248" y="988943"/>
            <a:ext cx="3170567" cy="2667000"/>
          </a:xfrm>
          <a:prstGeom prst="rect">
            <a:avLst/>
          </a:prstGeom>
        </p:spPr>
      </p:pic>
      <p:pic>
        <p:nvPicPr>
          <p:cNvPr id="11" name="Imagen 10">
            <a:extLst>
              <a:ext uri="{FF2B5EF4-FFF2-40B4-BE49-F238E27FC236}">
                <a16:creationId xmlns:a16="http://schemas.microsoft.com/office/drawing/2014/main" id="{A8910FF6-2DBF-4B25-AFBC-915D0C493E47}"/>
              </a:ext>
            </a:extLst>
          </p:cNvPr>
          <p:cNvPicPr>
            <a:picLocks noChangeAspect="1"/>
          </p:cNvPicPr>
          <p:nvPr/>
        </p:nvPicPr>
        <p:blipFill rotWithShape="1">
          <a:blip r:embed="rId8"/>
          <a:srcRect l="8839" t="7681"/>
          <a:stretch/>
        </p:blipFill>
        <p:spPr>
          <a:xfrm>
            <a:off x="9354817" y="3660913"/>
            <a:ext cx="2606305" cy="2975112"/>
          </a:xfrm>
          <a:prstGeom prst="rect">
            <a:avLst/>
          </a:prstGeom>
        </p:spPr>
      </p:pic>
      <p:pic>
        <p:nvPicPr>
          <p:cNvPr id="13" name="Imagen 12">
            <a:extLst>
              <a:ext uri="{FF2B5EF4-FFF2-40B4-BE49-F238E27FC236}">
                <a16:creationId xmlns:a16="http://schemas.microsoft.com/office/drawing/2014/main" id="{7C25902C-0E13-47F9-87DE-8A46A8D8943F}"/>
              </a:ext>
            </a:extLst>
          </p:cNvPr>
          <p:cNvPicPr>
            <a:picLocks noChangeAspect="1"/>
          </p:cNvPicPr>
          <p:nvPr/>
        </p:nvPicPr>
        <p:blipFill>
          <a:blip r:embed="rId9"/>
          <a:stretch>
            <a:fillRect/>
          </a:stretch>
        </p:blipFill>
        <p:spPr>
          <a:xfrm>
            <a:off x="9359254" y="1000538"/>
            <a:ext cx="2601868" cy="2667000"/>
          </a:xfrm>
          <a:prstGeom prst="rect">
            <a:avLst/>
          </a:prstGeom>
        </p:spPr>
      </p:pic>
    </p:spTree>
    <p:extLst>
      <p:ext uri="{BB962C8B-B14F-4D97-AF65-F5344CB8AC3E}">
        <p14:creationId xmlns:p14="http://schemas.microsoft.com/office/powerpoint/2010/main" val="1324719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C993B57-AA13-4AB6-9817-2BD6D149C64D}"/>
              </a:ext>
            </a:extLst>
          </p:cNvPr>
          <p:cNvPicPr>
            <a:picLocks noChangeAspect="1"/>
          </p:cNvPicPr>
          <p:nvPr/>
        </p:nvPicPr>
        <p:blipFill rotWithShape="1">
          <a:blip r:embed="rId2"/>
          <a:srcRect t="43299" r="25213" b="2555"/>
          <a:stretch/>
        </p:blipFill>
        <p:spPr>
          <a:xfrm>
            <a:off x="3312565" y="3427891"/>
            <a:ext cx="3134356" cy="3207375"/>
          </a:xfrm>
          <a:prstGeom prst="rect">
            <a:avLst/>
          </a:prstGeom>
        </p:spPr>
      </p:pic>
      <p:pic>
        <p:nvPicPr>
          <p:cNvPr id="5" name="Imagen 4">
            <a:extLst>
              <a:ext uri="{FF2B5EF4-FFF2-40B4-BE49-F238E27FC236}">
                <a16:creationId xmlns:a16="http://schemas.microsoft.com/office/drawing/2014/main" id="{A4F8A3A9-5148-4057-94E9-E538545175B4}"/>
              </a:ext>
            </a:extLst>
          </p:cNvPr>
          <p:cNvPicPr>
            <a:picLocks noChangeAspect="1"/>
          </p:cNvPicPr>
          <p:nvPr/>
        </p:nvPicPr>
        <p:blipFill>
          <a:blip r:embed="rId3"/>
          <a:stretch>
            <a:fillRect/>
          </a:stretch>
        </p:blipFill>
        <p:spPr>
          <a:xfrm>
            <a:off x="223681" y="3428877"/>
            <a:ext cx="3482402" cy="3224086"/>
          </a:xfrm>
          <a:prstGeom prst="rect">
            <a:avLst/>
          </a:prstGeom>
        </p:spPr>
      </p:pic>
      <p:pic>
        <p:nvPicPr>
          <p:cNvPr id="7" name="Imagen 6">
            <a:extLst>
              <a:ext uri="{FF2B5EF4-FFF2-40B4-BE49-F238E27FC236}">
                <a16:creationId xmlns:a16="http://schemas.microsoft.com/office/drawing/2014/main" id="{08B4EA15-250D-4F43-A9CA-E08A2C514E70}"/>
              </a:ext>
            </a:extLst>
          </p:cNvPr>
          <p:cNvPicPr>
            <a:picLocks noChangeAspect="1"/>
          </p:cNvPicPr>
          <p:nvPr/>
        </p:nvPicPr>
        <p:blipFill>
          <a:blip r:embed="rId4"/>
          <a:stretch>
            <a:fillRect/>
          </a:stretch>
        </p:blipFill>
        <p:spPr>
          <a:xfrm>
            <a:off x="9342783" y="3410194"/>
            <a:ext cx="2625536" cy="3207619"/>
          </a:xfrm>
          <a:prstGeom prst="rect">
            <a:avLst/>
          </a:prstGeom>
        </p:spPr>
      </p:pic>
      <p:pic>
        <p:nvPicPr>
          <p:cNvPr id="8" name="Imagen 7">
            <a:extLst>
              <a:ext uri="{FF2B5EF4-FFF2-40B4-BE49-F238E27FC236}">
                <a16:creationId xmlns:a16="http://schemas.microsoft.com/office/drawing/2014/main" id="{641B644F-5D4B-4CFD-A24D-2DB619F4A794}"/>
              </a:ext>
            </a:extLst>
          </p:cNvPr>
          <p:cNvPicPr>
            <a:picLocks noChangeAspect="1"/>
          </p:cNvPicPr>
          <p:nvPr/>
        </p:nvPicPr>
        <p:blipFill rotWithShape="1">
          <a:blip r:embed="rId5"/>
          <a:srcRect l="8599" t="35314" r="3400" b="25024"/>
          <a:stretch/>
        </p:blipFill>
        <p:spPr>
          <a:xfrm>
            <a:off x="3712708" y="221009"/>
            <a:ext cx="2751215" cy="3207375"/>
          </a:xfrm>
          <a:prstGeom prst="rect">
            <a:avLst/>
          </a:prstGeom>
        </p:spPr>
      </p:pic>
      <p:pic>
        <p:nvPicPr>
          <p:cNvPr id="9" name="Imagen 8">
            <a:extLst>
              <a:ext uri="{FF2B5EF4-FFF2-40B4-BE49-F238E27FC236}">
                <a16:creationId xmlns:a16="http://schemas.microsoft.com/office/drawing/2014/main" id="{5965E1A3-B994-4AA7-B418-29DCBF5F8495}"/>
              </a:ext>
            </a:extLst>
          </p:cNvPr>
          <p:cNvPicPr>
            <a:picLocks noChangeAspect="1"/>
          </p:cNvPicPr>
          <p:nvPr/>
        </p:nvPicPr>
        <p:blipFill>
          <a:blip r:embed="rId6"/>
          <a:stretch>
            <a:fillRect/>
          </a:stretch>
        </p:blipFill>
        <p:spPr>
          <a:xfrm>
            <a:off x="6407003" y="3410194"/>
            <a:ext cx="2935780" cy="3207620"/>
          </a:xfrm>
          <a:prstGeom prst="rect">
            <a:avLst/>
          </a:prstGeom>
        </p:spPr>
      </p:pic>
      <p:pic>
        <p:nvPicPr>
          <p:cNvPr id="10" name="Imagen 9">
            <a:extLst>
              <a:ext uri="{FF2B5EF4-FFF2-40B4-BE49-F238E27FC236}">
                <a16:creationId xmlns:a16="http://schemas.microsoft.com/office/drawing/2014/main" id="{BB53CB1E-BA76-429E-AC27-0AA580D3C0EF}"/>
              </a:ext>
            </a:extLst>
          </p:cNvPr>
          <p:cNvPicPr>
            <a:picLocks noChangeAspect="1"/>
          </p:cNvPicPr>
          <p:nvPr/>
        </p:nvPicPr>
        <p:blipFill>
          <a:blip r:embed="rId7"/>
          <a:stretch>
            <a:fillRect/>
          </a:stretch>
        </p:blipFill>
        <p:spPr>
          <a:xfrm>
            <a:off x="6423885" y="220516"/>
            <a:ext cx="3121104" cy="3207375"/>
          </a:xfrm>
          <a:prstGeom prst="rect">
            <a:avLst/>
          </a:prstGeom>
        </p:spPr>
      </p:pic>
      <p:pic>
        <p:nvPicPr>
          <p:cNvPr id="11" name="Imagen 10">
            <a:extLst>
              <a:ext uri="{FF2B5EF4-FFF2-40B4-BE49-F238E27FC236}">
                <a16:creationId xmlns:a16="http://schemas.microsoft.com/office/drawing/2014/main" id="{AB25AC72-F165-4906-A3D1-B1499D9C7E00}"/>
              </a:ext>
            </a:extLst>
          </p:cNvPr>
          <p:cNvPicPr>
            <a:picLocks noChangeAspect="1"/>
          </p:cNvPicPr>
          <p:nvPr/>
        </p:nvPicPr>
        <p:blipFill rotWithShape="1">
          <a:blip r:embed="rId8"/>
          <a:srcRect t="18699"/>
          <a:stretch/>
        </p:blipFill>
        <p:spPr>
          <a:xfrm>
            <a:off x="9203852" y="220516"/>
            <a:ext cx="2764467" cy="3207375"/>
          </a:xfrm>
          <a:prstGeom prst="rect">
            <a:avLst/>
          </a:prstGeom>
        </p:spPr>
      </p:pic>
      <p:pic>
        <p:nvPicPr>
          <p:cNvPr id="12" name="Imagen 11">
            <a:extLst>
              <a:ext uri="{FF2B5EF4-FFF2-40B4-BE49-F238E27FC236}">
                <a16:creationId xmlns:a16="http://schemas.microsoft.com/office/drawing/2014/main" id="{C9E6F925-7398-4AEB-95F5-963101FE1AE7}"/>
              </a:ext>
            </a:extLst>
          </p:cNvPr>
          <p:cNvPicPr>
            <a:picLocks noChangeAspect="1"/>
          </p:cNvPicPr>
          <p:nvPr/>
        </p:nvPicPr>
        <p:blipFill rotWithShape="1">
          <a:blip r:embed="rId9"/>
          <a:srcRect t="19516" b="25797"/>
          <a:stretch/>
        </p:blipFill>
        <p:spPr>
          <a:xfrm>
            <a:off x="223004" y="221009"/>
            <a:ext cx="3483079" cy="3207375"/>
          </a:xfrm>
          <a:prstGeom prst="rect">
            <a:avLst/>
          </a:prstGeom>
        </p:spPr>
      </p:pic>
    </p:spTree>
    <p:extLst>
      <p:ext uri="{BB962C8B-B14F-4D97-AF65-F5344CB8AC3E}">
        <p14:creationId xmlns:p14="http://schemas.microsoft.com/office/powerpoint/2010/main" val="3161342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77E229BE-7EFE-4E15-B634-FA4A0BE985D7}"/>
              </a:ext>
            </a:extLst>
          </p:cNvPr>
          <p:cNvSpPr txBox="1">
            <a:spLocks/>
          </p:cNvSpPr>
          <p:nvPr/>
        </p:nvSpPr>
        <p:spPr>
          <a:xfrm>
            <a:off x="1449788" y="315774"/>
            <a:ext cx="9875520" cy="40485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lnSpc>
                <a:spcPct val="100000"/>
              </a:lnSpc>
            </a:pPr>
            <a:r>
              <a:rPr lang="es-E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RESULTADOS Y DISCUSIONES</a:t>
            </a:r>
            <a:endParaRPr lang="es-EC"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4" name="Imagen 3">
            <a:extLst>
              <a:ext uri="{FF2B5EF4-FFF2-40B4-BE49-F238E27FC236}">
                <a16:creationId xmlns:a16="http://schemas.microsoft.com/office/drawing/2014/main" id="{41224679-503A-4D2B-9E41-E13CF162FB86}"/>
              </a:ext>
            </a:extLst>
          </p:cNvPr>
          <p:cNvPicPr>
            <a:picLocks noChangeAspect="1"/>
          </p:cNvPicPr>
          <p:nvPr/>
        </p:nvPicPr>
        <p:blipFill>
          <a:blip r:embed="rId2"/>
          <a:stretch>
            <a:fillRect/>
          </a:stretch>
        </p:blipFill>
        <p:spPr>
          <a:xfrm>
            <a:off x="275823" y="4517956"/>
            <a:ext cx="3891986" cy="21081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n 4">
            <a:extLst>
              <a:ext uri="{FF2B5EF4-FFF2-40B4-BE49-F238E27FC236}">
                <a16:creationId xmlns:a16="http://schemas.microsoft.com/office/drawing/2014/main" id="{114E95FF-81B5-44AB-8D7B-66A8E6998E86}"/>
              </a:ext>
            </a:extLst>
          </p:cNvPr>
          <p:cNvPicPr>
            <a:picLocks noChangeAspect="1"/>
          </p:cNvPicPr>
          <p:nvPr/>
        </p:nvPicPr>
        <p:blipFill>
          <a:blip r:embed="rId2"/>
          <a:stretch>
            <a:fillRect/>
          </a:stretch>
        </p:blipFill>
        <p:spPr>
          <a:xfrm>
            <a:off x="4280452" y="4517956"/>
            <a:ext cx="3690731" cy="21081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Imagen 5">
            <a:extLst>
              <a:ext uri="{FF2B5EF4-FFF2-40B4-BE49-F238E27FC236}">
                <a16:creationId xmlns:a16="http://schemas.microsoft.com/office/drawing/2014/main" id="{7EB3647C-EE62-4A93-BBA1-54A73DE5545C}"/>
              </a:ext>
            </a:extLst>
          </p:cNvPr>
          <p:cNvPicPr>
            <a:picLocks noChangeAspect="1"/>
          </p:cNvPicPr>
          <p:nvPr/>
        </p:nvPicPr>
        <p:blipFill>
          <a:blip r:embed="rId2"/>
          <a:stretch>
            <a:fillRect/>
          </a:stretch>
        </p:blipFill>
        <p:spPr>
          <a:xfrm>
            <a:off x="8083826" y="4517956"/>
            <a:ext cx="3832351" cy="21081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3030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77A550-2FA1-404D-974B-86D592074F34}"/>
              </a:ext>
            </a:extLst>
          </p:cNvPr>
          <p:cNvSpPr>
            <a:spLocks noGrp="1"/>
          </p:cNvSpPr>
          <p:nvPr>
            <p:ph type="title"/>
          </p:nvPr>
        </p:nvSpPr>
        <p:spPr>
          <a:xfrm>
            <a:off x="493642" y="501236"/>
            <a:ext cx="1639957" cy="569843"/>
          </a:xfrm>
        </p:spPr>
        <p:txBody>
          <a:bodyPr>
            <a:normAutofit fontScale="90000"/>
          </a:bodyPr>
          <a:lstStyle/>
          <a:p>
            <a:r>
              <a:rPr lang="es-ES" b="1" dirty="0"/>
              <a:t>Peso</a:t>
            </a:r>
            <a:endParaRPr lang="es-EC" b="1" dirty="0"/>
          </a:p>
        </p:txBody>
      </p:sp>
      <p:pic>
        <p:nvPicPr>
          <p:cNvPr id="5" name="Imagen 4">
            <a:extLst>
              <a:ext uri="{FF2B5EF4-FFF2-40B4-BE49-F238E27FC236}">
                <a16:creationId xmlns:a16="http://schemas.microsoft.com/office/drawing/2014/main" id="{16EDC529-D2F3-4EBC-8D2D-79F30527C4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6129" y="1712507"/>
            <a:ext cx="6564126" cy="2118539"/>
          </a:xfrm>
          <a:prstGeom prst="rect">
            <a:avLst/>
          </a:prstGeom>
        </p:spPr>
      </p:pic>
      <p:sp>
        <p:nvSpPr>
          <p:cNvPr id="7" name="CuadroTexto 6">
            <a:extLst>
              <a:ext uri="{FF2B5EF4-FFF2-40B4-BE49-F238E27FC236}">
                <a16:creationId xmlns:a16="http://schemas.microsoft.com/office/drawing/2014/main" id="{2828B9DD-1F64-420E-8B48-E46969A48A44}"/>
              </a:ext>
            </a:extLst>
          </p:cNvPr>
          <p:cNvSpPr txBox="1"/>
          <p:nvPr/>
        </p:nvSpPr>
        <p:spPr>
          <a:xfrm>
            <a:off x="609601" y="1095444"/>
            <a:ext cx="10442712" cy="307777"/>
          </a:xfrm>
          <a:prstGeom prst="rect">
            <a:avLst/>
          </a:prstGeom>
          <a:noFill/>
        </p:spPr>
        <p:txBody>
          <a:bodyPr wrap="square">
            <a:spAutoFit/>
          </a:bodyPr>
          <a:lstStyle/>
          <a:p>
            <a:r>
              <a:rPr lang="es-ES" sz="1400" dirty="0"/>
              <a:t>Resultados pertenecientes al cuadrado medio de la variable peso, obtenidos a 4, 25 y 60 días de edad en los diferentes tratamientos.</a:t>
            </a:r>
            <a:endParaRPr lang="es-EC" sz="1400" dirty="0"/>
          </a:p>
        </p:txBody>
      </p:sp>
      <p:sp>
        <p:nvSpPr>
          <p:cNvPr id="9" name="CuadroTexto 8">
            <a:extLst>
              <a:ext uri="{FF2B5EF4-FFF2-40B4-BE49-F238E27FC236}">
                <a16:creationId xmlns:a16="http://schemas.microsoft.com/office/drawing/2014/main" id="{2CD2C4D5-421B-40C8-A1B1-FB072D4335F7}"/>
              </a:ext>
            </a:extLst>
          </p:cNvPr>
          <p:cNvSpPr txBox="1"/>
          <p:nvPr/>
        </p:nvSpPr>
        <p:spPr>
          <a:xfrm>
            <a:off x="1524001" y="4294220"/>
            <a:ext cx="213028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s-EC" b="1" dirty="0">
                <a:solidFill>
                  <a:schemeClr val="tx1"/>
                </a:solidFill>
              </a:rPr>
              <a:t>Peso Inicial (4 Días)</a:t>
            </a:r>
          </a:p>
        </p:txBody>
      </p:sp>
      <p:sp>
        <p:nvSpPr>
          <p:cNvPr id="15" name="CuadroTexto 14">
            <a:extLst>
              <a:ext uri="{FF2B5EF4-FFF2-40B4-BE49-F238E27FC236}">
                <a16:creationId xmlns:a16="http://schemas.microsoft.com/office/drawing/2014/main" id="{EFD3C9B9-C183-495E-8806-BF321FB9AA04}"/>
              </a:ext>
            </a:extLst>
          </p:cNvPr>
          <p:cNvSpPr txBox="1"/>
          <p:nvPr/>
        </p:nvSpPr>
        <p:spPr>
          <a:xfrm>
            <a:off x="4065106" y="4945895"/>
            <a:ext cx="5330685" cy="1077218"/>
          </a:xfrm>
          <a:prstGeom prst="rect">
            <a:avLst/>
          </a:prstGeom>
          <a:solidFill>
            <a:schemeClr val="accent5">
              <a:lumMod val="20000"/>
              <a:lumOff val="80000"/>
            </a:schemeClr>
          </a:solidFill>
        </p:spPr>
        <p:txBody>
          <a:bodyPr wrap="square">
            <a:spAutoFit/>
          </a:bodyPr>
          <a:lstStyle/>
          <a:p>
            <a:pPr algn="just"/>
            <a:r>
              <a:rPr lang="es-ES" sz="1600" dirty="0"/>
              <a:t>Según  (</a:t>
            </a:r>
            <a:r>
              <a:rPr lang="es-ES" sz="1600" dirty="0" err="1"/>
              <a:t>Gonzalez</a:t>
            </a:r>
            <a:r>
              <a:rPr lang="es-ES" sz="1600" dirty="0"/>
              <a:t>, 1989) indica que a la primera semana se encuentran entre 2,6 a 2,8 Kg. Lo que concuerda con los datos obtenidos en el estudio estando en el rango con los valores mencionados a los cuatro días de nacidos</a:t>
            </a:r>
            <a:endParaRPr lang="es-EC" sz="1600" dirty="0"/>
          </a:p>
        </p:txBody>
      </p:sp>
    </p:spTree>
    <p:extLst>
      <p:ext uri="{BB962C8B-B14F-4D97-AF65-F5344CB8AC3E}">
        <p14:creationId xmlns:p14="http://schemas.microsoft.com/office/powerpoint/2010/main" val="2249183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42188A6-F63C-43C1-B048-E621BE7A4F27}"/>
              </a:ext>
            </a:extLst>
          </p:cNvPr>
          <p:cNvPicPr>
            <a:picLocks noChangeAspect="1"/>
          </p:cNvPicPr>
          <p:nvPr/>
        </p:nvPicPr>
        <p:blipFill>
          <a:blip r:embed="rId2"/>
          <a:stretch>
            <a:fillRect/>
          </a:stretch>
        </p:blipFill>
        <p:spPr>
          <a:xfrm>
            <a:off x="462499" y="2134539"/>
            <a:ext cx="5340627" cy="3550643"/>
          </a:xfrm>
          <a:prstGeom prst="rect">
            <a:avLst/>
          </a:prstGeom>
        </p:spPr>
      </p:pic>
      <p:sp>
        <p:nvSpPr>
          <p:cNvPr id="5" name="CuadroTexto 4">
            <a:extLst>
              <a:ext uri="{FF2B5EF4-FFF2-40B4-BE49-F238E27FC236}">
                <a16:creationId xmlns:a16="http://schemas.microsoft.com/office/drawing/2014/main" id="{A4A1081F-13CD-45E1-828A-89A60C525FEC}"/>
              </a:ext>
            </a:extLst>
          </p:cNvPr>
          <p:cNvSpPr txBox="1"/>
          <p:nvPr/>
        </p:nvSpPr>
        <p:spPr>
          <a:xfrm>
            <a:off x="450573" y="828663"/>
            <a:ext cx="5340627" cy="830997"/>
          </a:xfrm>
          <a:prstGeom prst="rect">
            <a:avLst/>
          </a:prstGeom>
          <a:noFill/>
        </p:spPr>
        <p:txBody>
          <a:bodyPr wrap="square">
            <a:spAutoFit/>
          </a:bodyPr>
          <a:lstStyle/>
          <a:p>
            <a:pPr algn="just"/>
            <a:r>
              <a:rPr lang="es-ES" sz="1600" dirty="0"/>
              <a:t>Prueba de comparaciones de media de Tukey de la variable peso, sobre la evaluación inicial a los 4 días de edad </a:t>
            </a:r>
            <a:r>
              <a:rPr lang="es-ES" sz="1600" dirty="0" err="1"/>
              <a:t>pre-tratamiento</a:t>
            </a:r>
            <a:endParaRPr lang="es-EC" sz="1600" dirty="0"/>
          </a:p>
        </p:txBody>
      </p:sp>
      <p:pic>
        <p:nvPicPr>
          <p:cNvPr id="7" name="Imagen 6">
            <a:extLst>
              <a:ext uri="{FF2B5EF4-FFF2-40B4-BE49-F238E27FC236}">
                <a16:creationId xmlns:a16="http://schemas.microsoft.com/office/drawing/2014/main" id="{EAA523B9-8071-4D7E-8D78-E8A27FC1DD70}"/>
              </a:ext>
            </a:extLst>
          </p:cNvPr>
          <p:cNvPicPr>
            <a:picLocks noChangeAspect="1"/>
          </p:cNvPicPr>
          <p:nvPr/>
        </p:nvPicPr>
        <p:blipFill>
          <a:blip r:embed="rId3"/>
          <a:stretch>
            <a:fillRect/>
          </a:stretch>
        </p:blipFill>
        <p:spPr>
          <a:xfrm>
            <a:off x="6400799" y="2126797"/>
            <a:ext cx="5340627" cy="3558385"/>
          </a:xfrm>
          <a:prstGeom prst="rect">
            <a:avLst/>
          </a:prstGeom>
        </p:spPr>
      </p:pic>
      <p:sp>
        <p:nvSpPr>
          <p:cNvPr id="9" name="CuadroTexto 8">
            <a:extLst>
              <a:ext uri="{FF2B5EF4-FFF2-40B4-BE49-F238E27FC236}">
                <a16:creationId xmlns:a16="http://schemas.microsoft.com/office/drawing/2014/main" id="{0DE8B355-9917-4C68-ADCB-8897CAD2A34D}"/>
              </a:ext>
            </a:extLst>
          </p:cNvPr>
          <p:cNvSpPr txBox="1"/>
          <p:nvPr/>
        </p:nvSpPr>
        <p:spPr>
          <a:xfrm>
            <a:off x="6400799" y="951773"/>
            <a:ext cx="5340627" cy="584775"/>
          </a:xfrm>
          <a:prstGeom prst="rect">
            <a:avLst/>
          </a:prstGeom>
          <a:noFill/>
        </p:spPr>
        <p:txBody>
          <a:bodyPr wrap="square">
            <a:spAutoFit/>
          </a:bodyPr>
          <a:lstStyle/>
          <a:p>
            <a:pPr algn="just"/>
            <a:r>
              <a:rPr lang="es-ES" sz="1600" dirty="0"/>
              <a:t>Comparación entre tratamientos para la variable peso, sobre la evaluación inicial a los 4 días de edad </a:t>
            </a:r>
            <a:r>
              <a:rPr lang="es-ES" sz="1600" dirty="0" err="1"/>
              <a:t>pre-tratamiento</a:t>
            </a:r>
            <a:r>
              <a:rPr lang="es-ES" sz="1600" dirty="0"/>
              <a:t>.</a:t>
            </a:r>
            <a:endParaRPr lang="es-EC" sz="1600" dirty="0"/>
          </a:p>
        </p:txBody>
      </p:sp>
      <p:cxnSp>
        <p:nvCxnSpPr>
          <p:cNvPr id="13" name="Conector recto 12">
            <a:extLst>
              <a:ext uri="{FF2B5EF4-FFF2-40B4-BE49-F238E27FC236}">
                <a16:creationId xmlns:a16="http://schemas.microsoft.com/office/drawing/2014/main" id="{9E082D45-5617-46B0-B6A5-DC594F9CA577}"/>
              </a:ext>
            </a:extLst>
          </p:cNvPr>
          <p:cNvCxnSpPr/>
          <p:nvPr/>
        </p:nvCxnSpPr>
        <p:spPr>
          <a:xfrm>
            <a:off x="6096000" y="815210"/>
            <a:ext cx="0" cy="522758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9969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41D58DF-4313-44A4-9F80-D1BC6149C7B6}"/>
              </a:ext>
            </a:extLst>
          </p:cNvPr>
          <p:cNvSpPr txBox="1"/>
          <p:nvPr/>
        </p:nvSpPr>
        <p:spPr>
          <a:xfrm>
            <a:off x="1961321" y="3465443"/>
            <a:ext cx="261067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s-EC" b="1" dirty="0">
                <a:solidFill>
                  <a:schemeClr val="tx1"/>
                </a:solidFill>
              </a:rPr>
              <a:t>Peso Inicial (25 Días)</a:t>
            </a:r>
          </a:p>
        </p:txBody>
      </p:sp>
      <p:sp>
        <p:nvSpPr>
          <p:cNvPr id="4" name="CuadroTexto 3">
            <a:extLst>
              <a:ext uri="{FF2B5EF4-FFF2-40B4-BE49-F238E27FC236}">
                <a16:creationId xmlns:a16="http://schemas.microsoft.com/office/drawing/2014/main" id="{99DC9A13-933F-4DCF-A4D7-113C34DFF9D6}"/>
              </a:ext>
            </a:extLst>
          </p:cNvPr>
          <p:cNvSpPr txBox="1"/>
          <p:nvPr/>
        </p:nvSpPr>
        <p:spPr>
          <a:xfrm>
            <a:off x="7123047" y="3527851"/>
            <a:ext cx="261067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s-EC" b="1" dirty="0">
                <a:solidFill>
                  <a:schemeClr val="tx1"/>
                </a:solidFill>
              </a:rPr>
              <a:t>Peso Inicial (60 Días)</a:t>
            </a:r>
          </a:p>
        </p:txBody>
      </p:sp>
      <p:pic>
        <p:nvPicPr>
          <p:cNvPr id="5" name="Imagen 4">
            <a:extLst>
              <a:ext uri="{FF2B5EF4-FFF2-40B4-BE49-F238E27FC236}">
                <a16:creationId xmlns:a16="http://schemas.microsoft.com/office/drawing/2014/main" id="{E465C46D-211B-4D6D-8B9C-93E4F4FFC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739" y="716445"/>
            <a:ext cx="6564126" cy="2118539"/>
          </a:xfrm>
          <a:prstGeom prst="rect">
            <a:avLst/>
          </a:prstGeom>
        </p:spPr>
      </p:pic>
      <p:sp>
        <p:nvSpPr>
          <p:cNvPr id="7" name="CuadroTexto 6">
            <a:extLst>
              <a:ext uri="{FF2B5EF4-FFF2-40B4-BE49-F238E27FC236}">
                <a16:creationId xmlns:a16="http://schemas.microsoft.com/office/drawing/2014/main" id="{E1E46750-CCDB-46DD-AA84-6D28C890886D}"/>
              </a:ext>
            </a:extLst>
          </p:cNvPr>
          <p:cNvSpPr txBox="1"/>
          <p:nvPr/>
        </p:nvSpPr>
        <p:spPr>
          <a:xfrm>
            <a:off x="1497497" y="4645567"/>
            <a:ext cx="3829878" cy="830997"/>
          </a:xfrm>
          <a:prstGeom prst="rect">
            <a:avLst/>
          </a:prstGeom>
          <a:solidFill>
            <a:schemeClr val="accent5">
              <a:lumMod val="20000"/>
              <a:lumOff val="80000"/>
            </a:schemeClr>
          </a:solidFill>
        </p:spPr>
        <p:txBody>
          <a:bodyPr wrap="square">
            <a:spAutoFit/>
          </a:bodyPr>
          <a:lstStyle/>
          <a:p>
            <a:pPr algn="just"/>
            <a:r>
              <a:rPr lang="es-ES" sz="1600" dirty="0"/>
              <a:t>Los distintos métodos de corte de colmillos no repercutirán en la ganancia de peso hasta esta cierta edad. </a:t>
            </a:r>
            <a:endParaRPr lang="es-EC" sz="1600" dirty="0"/>
          </a:p>
        </p:txBody>
      </p:sp>
      <p:sp>
        <p:nvSpPr>
          <p:cNvPr id="9" name="CuadroTexto 8">
            <a:extLst>
              <a:ext uri="{FF2B5EF4-FFF2-40B4-BE49-F238E27FC236}">
                <a16:creationId xmlns:a16="http://schemas.microsoft.com/office/drawing/2014/main" id="{C9A1004A-D912-47E4-8980-27158AEA672F}"/>
              </a:ext>
            </a:extLst>
          </p:cNvPr>
          <p:cNvSpPr txBox="1"/>
          <p:nvPr/>
        </p:nvSpPr>
        <p:spPr>
          <a:xfrm>
            <a:off x="7123047" y="4876399"/>
            <a:ext cx="2610678" cy="369332"/>
          </a:xfrm>
          <a:prstGeom prst="rect">
            <a:avLst/>
          </a:prstGeom>
          <a:solidFill>
            <a:schemeClr val="accent5">
              <a:lumMod val="20000"/>
              <a:lumOff val="80000"/>
            </a:schemeClr>
          </a:solidFill>
        </p:spPr>
        <p:txBody>
          <a:bodyPr wrap="square">
            <a:spAutoFit/>
          </a:bodyPr>
          <a:lstStyle/>
          <a:p>
            <a:pPr algn="ctr"/>
            <a:r>
              <a:rPr lang="es-EC" dirty="0"/>
              <a:t>(González, 1989) </a:t>
            </a:r>
          </a:p>
        </p:txBody>
      </p:sp>
    </p:spTree>
    <p:extLst>
      <p:ext uri="{BB962C8B-B14F-4D97-AF65-F5344CB8AC3E}">
        <p14:creationId xmlns:p14="http://schemas.microsoft.com/office/powerpoint/2010/main" val="1542529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0B15EB-4BB8-46A3-8987-A6035BDEE9D7}"/>
              </a:ext>
            </a:extLst>
          </p:cNvPr>
          <p:cNvSpPr>
            <a:spLocks noGrp="1"/>
          </p:cNvSpPr>
          <p:nvPr>
            <p:ph type="title"/>
          </p:nvPr>
        </p:nvSpPr>
        <p:spPr>
          <a:xfrm>
            <a:off x="363109" y="291548"/>
            <a:ext cx="6342490" cy="715617"/>
          </a:xfrm>
        </p:spPr>
        <p:txBody>
          <a:bodyPr>
            <a:normAutofit/>
          </a:bodyPr>
          <a:lstStyle/>
          <a:p>
            <a:r>
              <a:rPr lang="es-ES" sz="2800" b="1" dirty="0">
                <a:effectLst/>
                <a:latin typeface="Arial" panose="020B0604020202020204" pitchFamily="34" charset="0"/>
                <a:ea typeface="Times New Roman" panose="02020603050405020304" pitchFamily="18" charset="0"/>
              </a:rPr>
              <a:t>Ganancia de Peso Total</a:t>
            </a:r>
            <a:endParaRPr lang="es-EC" sz="2800" dirty="0"/>
          </a:p>
        </p:txBody>
      </p:sp>
      <p:pic>
        <p:nvPicPr>
          <p:cNvPr id="4" name="Imagen 3">
            <a:extLst>
              <a:ext uri="{FF2B5EF4-FFF2-40B4-BE49-F238E27FC236}">
                <a16:creationId xmlns:a16="http://schemas.microsoft.com/office/drawing/2014/main" id="{A5B8FB63-E191-4E88-A06D-89E5DD767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5970" y="1937107"/>
            <a:ext cx="6298759" cy="2029678"/>
          </a:xfrm>
          <a:prstGeom prst="rect">
            <a:avLst/>
          </a:prstGeom>
        </p:spPr>
      </p:pic>
      <p:sp>
        <p:nvSpPr>
          <p:cNvPr id="6" name="CuadroTexto 5">
            <a:extLst>
              <a:ext uri="{FF2B5EF4-FFF2-40B4-BE49-F238E27FC236}">
                <a16:creationId xmlns:a16="http://schemas.microsoft.com/office/drawing/2014/main" id="{83C2A820-A8E9-4777-89B2-4D0AD1166591}"/>
              </a:ext>
            </a:extLst>
          </p:cNvPr>
          <p:cNvSpPr txBox="1"/>
          <p:nvPr/>
        </p:nvSpPr>
        <p:spPr>
          <a:xfrm>
            <a:off x="1232452" y="1143652"/>
            <a:ext cx="6096000" cy="369332"/>
          </a:xfrm>
          <a:prstGeom prst="rect">
            <a:avLst/>
          </a:prstGeom>
          <a:noFill/>
        </p:spPr>
        <p:txBody>
          <a:bodyPr wrap="square">
            <a:spAutoFit/>
          </a:bodyPr>
          <a:lstStyle/>
          <a:p>
            <a:r>
              <a:rPr lang="es-ES" dirty="0"/>
              <a:t>Análisis de varianza para la variable ganancia de peso total.</a:t>
            </a:r>
            <a:endParaRPr lang="es-EC" dirty="0"/>
          </a:p>
        </p:txBody>
      </p:sp>
      <p:sp>
        <p:nvSpPr>
          <p:cNvPr id="10" name="CuadroTexto 9">
            <a:extLst>
              <a:ext uri="{FF2B5EF4-FFF2-40B4-BE49-F238E27FC236}">
                <a16:creationId xmlns:a16="http://schemas.microsoft.com/office/drawing/2014/main" id="{D5DD7162-7239-4E35-9245-B9BF6B23FC83}"/>
              </a:ext>
            </a:extLst>
          </p:cNvPr>
          <p:cNvSpPr txBox="1"/>
          <p:nvPr/>
        </p:nvSpPr>
        <p:spPr>
          <a:xfrm>
            <a:off x="2827350" y="4390909"/>
            <a:ext cx="6096000" cy="1323439"/>
          </a:xfrm>
          <a:prstGeom prst="rect">
            <a:avLst/>
          </a:prstGeom>
          <a:solidFill>
            <a:schemeClr val="accent5">
              <a:lumMod val="20000"/>
              <a:lumOff val="80000"/>
            </a:schemeClr>
          </a:solidFill>
        </p:spPr>
        <p:txBody>
          <a:bodyPr wrap="square">
            <a:spAutoFit/>
          </a:bodyPr>
          <a:lstStyle/>
          <a:p>
            <a:pPr algn="just"/>
            <a:r>
              <a:rPr lang="es-ES" sz="1600" dirty="0"/>
              <a:t>(López, 2011), en su investigación realizada menciona que la ganancia de peso se encuentra influenciada principalmente por el manejo de la hembra lactante, así como también del número de lechones destetados y del vigor que tiene cada lechón para lactar por lo cual tampoco presentó diferencia significativa entre sus tratamientos. </a:t>
            </a:r>
            <a:endParaRPr lang="es-EC" sz="1600" dirty="0"/>
          </a:p>
        </p:txBody>
      </p:sp>
    </p:spTree>
    <p:extLst>
      <p:ext uri="{BB962C8B-B14F-4D97-AF65-F5344CB8AC3E}">
        <p14:creationId xmlns:p14="http://schemas.microsoft.com/office/powerpoint/2010/main" val="3749474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498F6-6EB2-49E3-9F80-DDF3813DD15C}"/>
              </a:ext>
            </a:extLst>
          </p:cNvPr>
          <p:cNvSpPr>
            <a:spLocks noGrp="1"/>
          </p:cNvSpPr>
          <p:nvPr>
            <p:ph type="title"/>
          </p:nvPr>
        </p:nvSpPr>
        <p:spPr>
          <a:xfrm>
            <a:off x="387626" y="560583"/>
            <a:ext cx="5827643" cy="543339"/>
          </a:xfrm>
        </p:spPr>
        <p:txBody>
          <a:bodyPr/>
          <a:lstStyle/>
          <a:p>
            <a:r>
              <a:rPr lang="es-ES" sz="3200" b="1" dirty="0">
                <a:effectLst/>
                <a:latin typeface="Arial" panose="020B0604020202020204" pitchFamily="34" charset="0"/>
                <a:ea typeface="Times New Roman" panose="02020603050405020304" pitchFamily="18" charset="0"/>
              </a:rPr>
              <a:t>Ganancia de Peso Semanal</a:t>
            </a:r>
            <a:endParaRPr lang="es-EC" dirty="0"/>
          </a:p>
        </p:txBody>
      </p:sp>
      <p:pic>
        <p:nvPicPr>
          <p:cNvPr id="4" name="Imagen 3">
            <a:extLst>
              <a:ext uri="{FF2B5EF4-FFF2-40B4-BE49-F238E27FC236}">
                <a16:creationId xmlns:a16="http://schemas.microsoft.com/office/drawing/2014/main" id="{8EC38C2F-65CD-4F4C-A0C1-CB8DC7684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9468" y="2226666"/>
            <a:ext cx="6628710" cy="2404668"/>
          </a:xfrm>
          <a:prstGeom prst="rect">
            <a:avLst/>
          </a:prstGeom>
        </p:spPr>
      </p:pic>
      <p:sp>
        <p:nvSpPr>
          <p:cNvPr id="6" name="CuadroTexto 5">
            <a:extLst>
              <a:ext uri="{FF2B5EF4-FFF2-40B4-BE49-F238E27FC236}">
                <a16:creationId xmlns:a16="http://schemas.microsoft.com/office/drawing/2014/main" id="{D5AEFB20-210C-4A6B-AD84-6C922423F352}"/>
              </a:ext>
            </a:extLst>
          </p:cNvPr>
          <p:cNvSpPr txBox="1"/>
          <p:nvPr/>
        </p:nvSpPr>
        <p:spPr>
          <a:xfrm>
            <a:off x="1775791" y="1536172"/>
            <a:ext cx="6096000" cy="369332"/>
          </a:xfrm>
          <a:prstGeom prst="rect">
            <a:avLst/>
          </a:prstGeom>
          <a:noFill/>
        </p:spPr>
        <p:txBody>
          <a:bodyPr wrap="square">
            <a:spAutoFit/>
          </a:bodyPr>
          <a:lstStyle/>
          <a:p>
            <a:r>
              <a:rPr lang="es-ES" dirty="0"/>
              <a:t>Análisis de varianza para la variable ganancia de peso semanal.</a:t>
            </a:r>
            <a:endParaRPr lang="es-EC" dirty="0"/>
          </a:p>
        </p:txBody>
      </p:sp>
      <p:sp>
        <p:nvSpPr>
          <p:cNvPr id="8" name="CuadroTexto 7">
            <a:extLst>
              <a:ext uri="{FF2B5EF4-FFF2-40B4-BE49-F238E27FC236}">
                <a16:creationId xmlns:a16="http://schemas.microsoft.com/office/drawing/2014/main" id="{6DF712B8-351E-4F34-93AF-5A1D40661297}"/>
              </a:ext>
            </a:extLst>
          </p:cNvPr>
          <p:cNvSpPr txBox="1"/>
          <p:nvPr/>
        </p:nvSpPr>
        <p:spPr>
          <a:xfrm>
            <a:off x="8045728" y="4859731"/>
            <a:ext cx="2092186" cy="369332"/>
          </a:xfrm>
          <a:prstGeom prst="rect">
            <a:avLst/>
          </a:prstGeom>
          <a:solidFill>
            <a:schemeClr val="accent5">
              <a:lumMod val="20000"/>
              <a:lumOff val="80000"/>
            </a:schemeClr>
          </a:solidFill>
        </p:spPr>
        <p:txBody>
          <a:bodyPr wrap="square">
            <a:spAutoFit/>
          </a:bodyPr>
          <a:lstStyle/>
          <a:p>
            <a:pPr algn="ctr"/>
            <a:r>
              <a:rPr lang="es-ES" dirty="0"/>
              <a:t>(López, 2011)</a:t>
            </a:r>
            <a:endParaRPr lang="es-EC" dirty="0"/>
          </a:p>
        </p:txBody>
      </p:sp>
    </p:spTree>
    <p:extLst>
      <p:ext uri="{BB962C8B-B14F-4D97-AF65-F5344CB8AC3E}">
        <p14:creationId xmlns:p14="http://schemas.microsoft.com/office/powerpoint/2010/main" val="3120658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059807-FB92-41E1-8EB8-36691CB5BA98}"/>
              </a:ext>
            </a:extLst>
          </p:cNvPr>
          <p:cNvSpPr>
            <a:spLocks noGrp="1"/>
          </p:cNvSpPr>
          <p:nvPr>
            <p:ph type="title"/>
          </p:nvPr>
        </p:nvSpPr>
        <p:spPr>
          <a:xfrm>
            <a:off x="308113" y="291548"/>
            <a:ext cx="5191539" cy="742122"/>
          </a:xfrm>
        </p:spPr>
        <p:txBody>
          <a:bodyPr>
            <a:normAutofit/>
          </a:bodyPr>
          <a:lstStyle/>
          <a:p>
            <a:r>
              <a:rPr lang="es-ES" sz="3200" b="1" dirty="0">
                <a:effectLst/>
                <a:latin typeface="Arial" panose="020B0604020202020204" pitchFamily="34" charset="0"/>
                <a:ea typeface="Times New Roman" panose="02020603050405020304" pitchFamily="18" charset="0"/>
              </a:rPr>
              <a:t>Conversión Alimenticia</a:t>
            </a:r>
            <a:endParaRPr lang="es-EC" sz="3200" dirty="0"/>
          </a:p>
        </p:txBody>
      </p:sp>
      <p:pic>
        <p:nvPicPr>
          <p:cNvPr id="4" name="Imagen 3">
            <a:extLst>
              <a:ext uri="{FF2B5EF4-FFF2-40B4-BE49-F238E27FC236}">
                <a16:creationId xmlns:a16="http://schemas.microsoft.com/office/drawing/2014/main" id="{9704FFC3-A2CE-457C-868F-AC9A4C4E5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7059" y="1745068"/>
            <a:ext cx="5881427" cy="2415852"/>
          </a:xfrm>
          <a:prstGeom prst="rect">
            <a:avLst/>
          </a:prstGeom>
        </p:spPr>
      </p:pic>
      <p:sp>
        <p:nvSpPr>
          <p:cNvPr id="6" name="CuadroTexto 5">
            <a:extLst>
              <a:ext uri="{FF2B5EF4-FFF2-40B4-BE49-F238E27FC236}">
                <a16:creationId xmlns:a16="http://schemas.microsoft.com/office/drawing/2014/main" id="{56237ED0-E534-4648-97D7-BDB5F080166A}"/>
              </a:ext>
            </a:extLst>
          </p:cNvPr>
          <p:cNvSpPr txBox="1"/>
          <p:nvPr/>
        </p:nvSpPr>
        <p:spPr>
          <a:xfrm>
            <a:off x="1272208" y="1147535"/>
            <a:ext cx="6096000" cy="369332"/>
          </a:xfrm>
          <a:prstGeom prst="rect">
            <a:avLst/>
          </a:prstGeom>
          <a:noFill/>
        </p:spPr>
        <p:txBody>
          <a:bodyPr wrap="square">
            <a:spAutoFit/>
          </a:bodyPr>
          <a:lstStyle/>
          <a:p>
            <a:r>
              <a:rPr lang="es-ES" dirty="0"/>
              <a:t>Análisis de varianza para la variable conversión alimenticia.</a:t>
            </a:r>
            <a:endParaRPr lang="es-EC" dirty="0"/>
          </a:p>
        </p:txBody>
      </p:sp>
      <p:sp>
        <p:nvSpPr>
          <p:cNvPr id="8" name="CuadroTexto 7">
            <a:extLst>
              <a:ext uri="{FF2B5EF4-FFF2-40B4-BE49-F238E27FC236}">
                <a16:creationId xmlns:a16="http://schemas.microsoft.com/office/drawing/2014/main" id="{D9DC08CE-F2C7-4D1E-8835-C01E2FED6D66}"/>
              </a:ext>
            </a:extLst>
          </p:cNvPr>
          <p:cNvSpPr txBox="1"/>
          <p:nvPr/>
        </p:nvSpPr>
        <p:spPr>
          <a:xfrm>
            <a:off x="2732486" y="4427861"/>
            <a:ext cx="6096000" cy="830997"/>
          </a:xfrm>
          <a:prstGeom prst="rect">
            <a:avLst/>
          </a:prstGeom>
          <a:solidFill>
            <a:schemeClr val="accent5">
              <a:lumMod val="20000"/>
              <a:lumOff val="80000"/>
            </a:schemeClr>
          </a:solidFill>
        </p:spPr>
        <p:txBody>
          <a:bodyPr wrap="square">
            <a:spAutoFit/>
          </a:bodyPr>
          <a:lstStyle/>
          <a:p>
            <a:pPr algn="just"/>
            <a:r>
              <a:rPr lang="es-ES" sz="1600" dirty="0"/>
              <a:t>Según la tabla detallada por (INTA, s.f.) , establece una conversión alimenticia de 1,20 a los 63 días de edad tomando en cuenta que inició con un peso al nacimiento de 1,4 kg</a:t>
            </a:r>
            <a:endParaRPr lang="es-EC" sz="1600" dirty="0"/>
          </a:p>
        </p:txBody>
      </p:sp>
      <p:sp>
        <p:nvSpPr>
          <p:cNvPr id="10" name="CuadroTexto 9">
            <a:extLst>
              <a:ext uri="{FF2B5EF4-FFF2-40B4-BE49-F238E27FC236}">
                <a16:creationId xmlns:a16="http://schemas.microsoft.com/office/drawing/2014/main" id="{55013E14-C3AC-42D3-9EA4-7518FF3AC2CC}"/>
              </a:ext>
            </a:extLst>
          </p:cNvPr>
          <p:cNvSpPr txBox="1"/>
          <p:nvPr/>
        </p:nvSpPr>
        <p:spPr>
          <a:xfrm>
            <a:off x="2732486" y="5669487"/>
            <a:ext cx="6096000" cy="338554"/>
          </a:xfrm>
          <a:prstGeom prst="rect">
            <a:avLst/>
          </a:prstGeom>
          <a:solidFill>
            <a:schemeClr val="accent5">
              <a:lumMod val="20000"/>
              <a:lumOff val="80000"/>
            </a:schemeClr>
          </a:solidFill>
        </p:spPr>
        <p:txBody>
          <a:bodyPr wrap="square">
            <a:spAutoFit/>
          </a:bodyPr>
          <a:lstStyle/>
          <a:p>
            <a:r>
              <a:rPr lang="es-ES" sz="1600" dirty="0"/>
              <a:t>Promedios por tratamiento: T1 = 1,71; T2 = 1,72 y T3 = 1,85.</a:t>
            </a:r>
            <a:endParaRPr lang="es-EC" sz="1600" dirty="0"/>
          </a:p>
        </p:txBody>
      </p:sp>
    </p:spTree>
    <p:extLst>
      <p:ext uri="{BB962C8B-B14F-4D97-AF65-F5344CB8AC3E}">
        <p14:creationId xmlns:p14="http://schemas.microsoft.com/office/powerpoint/2010/main" val="2397205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AC5C4C-0B8C-4D72-BEEB-0FE3FAFF49AE}"/>
              </a:ext>
            </a:extLst>
          </p:cNvPr>
          <p:cNvSpPr>
            <a:spLocks noGrp="1"/>
          </p:cNvSpPr>
          <p:nvPr>
            <p:ph type="title"/>
          </p:nvPr>
        </p:nvSpPr>
        <p:spPr>
          <a:xfrm>
            <a:off x="386953" y="390838"/>
            <a:ext cx="4621696" cy="834887"/>
          </a:xfrm>
        </p:spPr>
        <p:txBody>
          <a:bodyPr/>
          <a:lstStyle/>
          <a:p>
            <a:r>
              <a:rPr lang="es-ES" b="1" dirty="0"/>
              <a:t>INTRODUCCIÓN</a:t>
            </a:r>
            <a:endParaRPr lang="es-EC" b="1" dirty="0"/>
          </a:p>
        </p:txBody>
      </p:sp>
      <p:pic>
        <p:nvPicPr>
          <p:cNvPr id="4" name="Imagen 3">
            <a:extLst>
              <a:ext uri="{FF2B5EF4-FFF2-40B4-BE49-F238E27FC236}">
                <a16:creationId xmlns:a16="http://schemas.microsoft.com/office/drawing/2014/main" id="{DA477A18-DB62-4570-ADDC-BFDB87801FB0}"/>
              </a:ext>
            </a:extLst>
          </p:cNvPr>
          <p:cNvPicPr>
            <a:picLocks noChangeAspect="1"/>
          </p:cNvPicPr>
          <p:nvPr/>
        </p:nvPicPr>
        <p:blipFill>
          <a:blip r:embed="rId2"/>
          <a:stretch>
            <a:fillRect/>
          </a:stretch>
        </p:blipFill>
        <p:spPr>
          <a:xfrm>
            <a:off x="652500" y="1365810"/>
            <a:ext cx="4356149" cy="2342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6BB790F8-550C-44D0-AD1D-8FE4E6589733}"/>
              </a:ext>
            </a:extLst>
          </p:cNvPr>
          <p:cNvSpPr txBox="1"/>
          <p:nvPr/>
        </p:nvSpPr>
        <p:spPr>
          <a:xfrm>
            <a:off x="957812" y="4464777"/>
            <a:ext cx="3745523" cy="1323439"/>
          </a:xfrm>
          <a:prstGeom prst="rect">
            <a:avLst/>
          </a:prstGeom>
          <a:solidFill>
            <a:schemeClr val="accent3">
              <a:lumMod val="40000"/>
              <a:lumOff val="60000"/>
            </a:schemeClr>
          </a:solidFill>
          <a:ln w="28575">
            <a:solidFill>
              <a:schemeClr val="accent2"/>
            </a:solidFill>
          </a:ln>
        </p:spPr>
        <p:txBody>
          <a:bodyPr wrap="square">
            <a:spAutoFit/>
          </a:bodyPr>
          <a:lstStyle/>
          <a:p>
            <a:pPr algn="just"/>
            <a:r>
              <a:rPr lang="es-ES" sz="1600" dirty="0"/>
              <a:t>A nivel de América Latina una de las especies que presenta mayor porcentaje en cuanto a muerte neonatal es la porcina en comparación a las demás especies como la equina, ovina, bovina</a:t>
            </a:r>
            <a:endParaRPr lang="es-EC" sz="1600" dirty="0"/>
          </a:p>
        </p:txBody>
      </p:sp>
      <p:sp>
        <p:nvSpPr>
          <p:cNvPr id="8" name="CuadroTexto 7">
            <a:extLst>
              <a:ext uri="{FF2B5EF4-FFF2-40B4-BE49-F238E27FC236}">
                <a16:creationId xmlns:a16="http://schemas.microsoft.com/office/drawing/2014/main" id="{59335983-5DA2-4942-BA58-A2E325EA378A}"/>
              </a:ext>
            </a:extLst>
          </p:cNvPr>
          <p:cNvSpPr txBox="1"/>
          <p:nvPr/>
        </p:nvSpPr>
        <p:spPr>
          <a:xfrm>
            <a:off x="5377090" y="2832311"/>
            <a:ext cx="3360625" cy="830997"/>
          </a:xfrm>
          <a:prstGeom prst="rect">
            <a:avLst/>
          </a:prstGeom>
          <a:solidFill>
            <a:schemeClr val="accent4">
              <a:lumMod val="40000"/>
              <a:lumOff val="60000"/>
            </a:schemeClr>
          </a:solidFill>
          <a:ln w="28575">
            <a:solidFill>
              <a:schemeClr val="accent4"/>
            </a:solidFill>
          </a:ln>
        </p:spPr>
        <p:txBody>
          <a:bodyPr wrap="square">
            <a:spAutoFit/>
          </a:bodyPr>
          <a:lstStyle/>
          <a:p>
            <a:pPr algn="just"/>
            <a:r>
              <a:rPr lang="es-ES" sz="1600" dirty="0"/>
              <a:t>La práctica de descolmillado se estableció en Europa y que hoy en día lo están empleando en nuestro país. </a:t>
            </a:r>
            <a:endParaRPr lang="es-EC" sz="1600" dirty="0"/>
          </a:p>
        </p:txBody>
      </p:sp>
      <p:sp>
        <p:nvSpPr>
          <p:cNvPr id="10" name="CuadroTexto 9">
            <a:extLst>
              <a:ext uri="{FF2B5EF4-FFF2-40B4-BE49-F238E27FC236}">
                <a16:creationId xmlns:a16="http://schemas.microsoft.com/office/drawing/2014/main" id="{33A5F2A0-698E-4620-BF58-236340D177E4}"/>
              </a:ext>
            </a:extLst>
          </p:cNvPr>
          <p:cNvSpPr txBox="1"/>
          <p:nvPr/>
        </p:nvSpPr>
        <p:spPr>
          <a:xfrm>
            <a:off x="6369216" y="677812"/>
            <a:ext cx="5170284" cy="1323439"/>
          </a:xfrm>
          <a:prstGeom prst="rect">
            <a:avLst/>
          </a:prstGeom>
          <a:solidFill>
            <a:schemeClr val="accent1">
              <a:lumMod val="20000"/>
              <a:lumOff val="80000"/>
            </a:schemeClr>
          </a:solidFill>
          <a:ln w="28575">
            <a:solidFill>
              <a:schemeClr val="accent1"/>
            </a:solidFill>
          </a:ln>
        </p:spPr>
        <p:txBody>
          <a:bodyPr wrap="square">
            <a:spAutoFit/>
          </a:bodyPr>
          <a:lstStyle/>
          <a:p>
            <a:pPr algn="just"/>
            <a:r>
              <a:rPr lang="es-ES" sz="1600" dirty="0"/>
              <a:t>Los ochos colmillos con los que nace el lechón, provocan lesiones en la ubre de la madre por lo cual la eliminación de los colmillos en las primeras horas luego del nacimiento tienen un efecto positivo en una explotación porcina para incrementar su productividad.</a:t>
            </a:r>
            <a:endParaRPr lang="es-EC" sz="1600" dirty="0"/>
          </a:p>
        </p:txBody>
      </p:sp>
      <p:pic>
        <p:nvPicPr>
          <p:cNvPr id="11" name="Imagen 10">
            <a:extLst>
              <a:ext uri="{FF2B5EF4-FFF2-40B4-BE49-F238E27FC236}">
                <a16:creationId xmlns:a16="http://schemas.microsoft.com/office/drawing/2014/main" id="{B5B38AA5-6427-4A6D-85AF-698851C5FAB0}"/>
              </a:ext>
            </a:extLst>
          </p:cNvPr>
          <p:cNvPicPr>
            <a:picLocks noChangeAspect="1"/>
          </p:cNvPicPr>
          <p:nvPr/>
        </p:nvPicPr>
        <p:blipFill>
          <a:blip r:embed="rId3"/>
          <a:stretch>
            <a:fillRect/>
          </a:stretch>
        </p:blipFill>
        <p:spPr>
          <a:xfrm>
            <a:off x="5008649" y="3946693"/>
            <a:ext cx="3360625" cy="2520469"/>
          </a:xfrm>
          <a:prstGeom prst="rect">
            <a:avLst/>
          </a:prstGeom>
          <a:ln>
            <a:noFill/>
          </a:ln>
          <a:effectLst>
            <a:softEdge rad="112500"/>
          </a:effectLst>
        </p:spPr>
      </p:pic>
      <p:pic>
        <p:nvPicPr>
          <p:cNvPr id="12" name="Imagen 11">
            <a:extLst>
              <a:ext uri="{FF2B5EF4-FFF2-40B4-BE49-F238E27FC236}">
                <a16:creationId xmlns:a16="http://schemas.microsoft.com/office/drawing/2014/main" id="{CF675E74-74AC-40A9-A3AB-DBC55B36477C}"/>
              </a:ext>
            </a:extLst>
          </p:cNvPr>
          <p:cNvPicPr>
            <a:picLocks noChangeAspect="1"/>
          </p:cNvPicPr>
          <p:nvPr/>
        </p:nvPicPr>
        <p:blipFill rotWithShape="1">
          <a:blip r:embed="rId4"/>
          <a:srcRect l="4536" t="6593" r="25927" b="10846"/>
          <a:stretch/>
        </p:blipFill>
        <p:spPr>
          <a:xfrm>
            <a:off x="8954358" y="2196484"/>
            <a:ext cx="2783612" cy="2660266"/>
          </a:xfrm>
          <a:prstGeom prst="rect">
            <a:avLst/>
          </a:prstGeom>
          <a:ln>
            <a:noFill/>
          </a:ln>
          <a:effectLst>
            <a:softEdge rad="112500"/>
          </a:effectLst>
        </p:spPr>
      </p:pic>
    </p:spTree>
    <p:extLst>
      <p:ext uri="{BB962C8B-B14F-4D97-AF65-F5344CB8AC3E}">
        <p14:creationId xmlns:p14="http://schemas.microsoft.com/office/powerpoint/2010/main" val="2988698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4E1F51-64F3-49F7-ABF6-90F53773449D}"/>
              </a:ext>
            </a:extLst>
          </p:cNvPr>
          <p:cNvSpPr>
            <a:spLocks noGrp="1"/>
          </p:cNvSpPr>
          <p:nvPr>
            <p:ph type="title"/>
          </p:nvPr>
        </p:nvSpPr>
        <p:spPr>
          <a:xfrm>
            <a:off x="321365" y="278296"/>
            <a:ext cx="5920409" cy="477078"/>
          </a:xfrm>
        </p:spPr>
        <p:txBody>
          <a:bodyPr>
            <a:normAutofit/>
          </a:bodyPr>
          <a:lstStyle/>
          <a:p>
            <a:r>
              <a:rPr lang="es-ES" sz="2800" b="1" dirty="0">
                <a:effectLst/>
                <a:latin typeface="Arial" panose="020B0604020202020204" pitchFamily="34" charset="0"/>
                <a:ea typeface="Times New Roman" panose="02020603050405020304" pitchFamily="18" charset="0"/>
              </a:rPr>
              <a:t>Evaluación del Pezón de la Madre </a:t>
            </a:r>
            <a:endParaRPr lang="es-EC" sz="2800" dirty="0"/>
          </a:p>
        </p:txBody>
      </p:sp>
      <p:pic>
        <p:nvPicPr>
          <p:cNvPr id="4" name="Imagen 3">
            <a:extLst>
              <a:ext uri="{FF2B5EF4-FFF2-40B4-BE49-F238E27FC236}">
                <a16:creationId xmlns:a16="http://schemas.microsoft.com/office/drawing/2014/main" id="{B981C320-3854-4848-83C6-D49F26C470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146" y="1386177"/>
            <a:ext cx="7268140" cy="1642119"/>
          </a:xfrm>
          <a:prstGeom prst="rect">
            <a:avLst/>
          </a:prstGeom>
        </p:spPr>
      </p:pic>
      <p:sp>
        <p:nvSpPr>
          <p:cNvPr id="6" name="CuadroTexto 5">
            <a:extLst>
              <a:ext uri="{FF2B5EF4-FFF2-40B4-BE49-F238E27FC236}">
                <a16:creationId xmlns:a16="http://schemas.microsoft.com/office/drawing/2014/main" id="{C632B560-7FB5-4393-8443-8EC47CCB119A}"/>
              </a:ext>
            </a:extLst>
          </p:cNvPr>
          <p:cNvSpPr txBox="1"/>
          <p:nvPr/>
        </p:nvSpPr>
        <p:spPr>
          <a:xfrm>
            <a:off x="861391" y="780555"/>
            <a:ext cx="8388626" cy="584775"/>
          </a:xfrm>
          <a:prstGeom prst="rect">
            <a:avLst/>
          </a:prstGeom>
          <a:noFill/>
        </p:spPr>
        <p:txBody>
          <a:bodyPr wrap="square">
            <a:spAutoFit/>
          </a:bodyPr>
          <a:lstStyle/>
          <a:p>
            <a:r>
              <a:rPr lang="es-ES" sz="1600" dirty="0"/>
              <a:t>Resultados de la prueba de chi-cuadrado de Pearson sobre la relación entre los distintos tipos de descolmillado con el grado de afectación del pezón de la madre.</a:t>
            </a:r>
            <a:endParaRPr lang="es-EC" sz="1600" dirty="0"/>
          </a:p>
        </p:txBody>
      </p:sp>
      <p:sp>
        <p:nvSpPr>
          <p:cNvPr id="8" name="CuadroTexto 7">
            <a:extLst>
              <a:ext uri="{FF2B5EF4-FFF2-40B4-BE49-F238E27FC236}">
                <a16:creationId xmlns:a16="http://schemas.microsoft.com/office/drawing/2014/main" id="{8565CF8A-A10F-4863-A89C-31A62DE3BBEC}"/>
              </a:ext>
            </a:extLst>
          </p:cNvPr>
          <p:cNvSpPr txBox="1"/>
          <p:nvPr/>
        </p:nvSpPr>
        <p:spPr>
          <a:xfrm>
            <a:off x="1186193" y="4296103"/>
            <a:ext cx="3371739" cy="338554"/>
          </a:xfrm>
          <a:prstGeom prst="rect">
            <a:avLst/>
          </a:prstGeom>
          <a:solidFill>
            <a:schemeClr val="accent5">
              <a:lumMod val="20000"/>
              <a:lumOff val="80000"/>
            </a:schemeClr>
          </a:solidFill>
        </p:spPr>
        <p:txBody>
          <a:bodyPr wrap="square">
            <a:spAutoFit/>
          </a:bodyPr>
          <a:lstStyle/>
          <a:p>
            <a:pPr algn="just"/>
            <a:r>
              <a:rPr lang="es-ES" sz="1600" dirty="0"/>
              <a:t>Según (Molina, Elías, &amp; Morillo, 2014)</a:t>
            </a:r>
            <a:endParaRPr lang="es-EC" sz="1600" dirty="0"/>
          </a:p>
        </p:txBody>
      </p:sp>
      <p:pic>
        <p:nvPicPr>
          <p:cNvPr id="9" name="Imagen 8">
            <a:extLst>
              <a:ext uri="{FF2B5EF4-FFF2-40B4-BE49-F238E27FC236}">
                <a16:creationId xmlns:a16="http://schemas.microsoft.com/office/drawing/2014/main" id="{5284057E-FB53-4945-BD85-CA4E191DEE7A}"/>
              </a:ext>
            </a:extLst>
          </p:cNvPr>
          <p:cNvPicPr>
            <a:picLocks noChangeAspect="1"/>
          </p:cNvPicPr>
          <p:nvPr/>
        </p:nvPicPr>
        <p:blipFill>
          <a:blip r:embed="rId4"/>
          <a:stretch>
            <a:fillRect/>
          </a:stretch>
        </p:blipFill>
        <p:spPr>
          <a:xfrm>
            <a:off x="5055704" y="3074517"/>
            <a:ext cx="5715315" cy="3001155"/>
          </a:xfrm>
          <a:prstGeom prst="rect">
            <a:avLst/>
          </a:prstGeom>
        </p:spPr>
      </p:pic>
      <p:sp>
        <p:nvSpPr>
          <p:cNvPr id="11" name="CuadroTexto 10">
            <a:extLst>
              <a:ext uri="{FF2B5EF4-FFF2-40B4-BE49-F238E27FC236}">
                <a16:creationId xmlns:a16="http://schemas.microsoft.com/office/drawing/2014/main" id="{AFB599AA-814E-44B1-AD79-8CAC6C50A560}"/>
              </a:ext>
            </a:extLst>
          </p:cNvPr>
          <p:cNvSpPr txBox="1"/>
          <p:nvPr/>
        </p:nvSpPr>
        <p:spPr>
          <a:xfrm>
            <a:off x="5895402" y="6077445"/>
            <a:ext cx="6096000" cy="338554"/>
          </a:xfrm>
          <a:prstGeom prst="rect">
            <a:avLst/>
          </a:prstGeom>
          <a:noFill/>
        </p:spPr>
        <p:txBody>
          <a:bodyPr wrap="square">
            <a:spAutoFit/>
          </a:bodyPr>
          <a:lstStyle/>
          <a:p>
            <a:endParaRPr lang="es-EC" sz="1600" dirty="0"/>
          </a:p>
        </p:txBody>
      </p:sp>
      <p:sp>
        <p:nvSpPr>
          <p:cNvPr id="13" name="CuadroTexto 12">
            <a:extLst>
              <a:ext uri="{FF2B5EF4-FFF2-40B4-BE49-F238E27FC236}">
                <a16:creationId xmlns:a16="http://schemas.microsoft.com/office/drawing/2014/main" id="{9D70D6E4-2C81-4218-B71F-90AA9B28F850}"/>
              </a:ext>
            </a:extLst>
          </p:cNvPr>
          <p:cNvSpPr txBox="1"/>
          <p:nvPr/>
        </p:nvSpPr>
        <p:spPr>
          <a:xfrm>
            <a:off x="5055704" y="6073899"/>
            <a:ext cx="6098344" cy="584775"/>
          </a:xfrm>
          <a:prstGeom prst="rect">
            <a:avLst/>
          </a:prstGeom>
          <a:noFill/>
        </p:spPr>
        <p:txBody>
          <a:bodyPr wrap="square">
            <a:spAutoFit/>
          </a:bodyPr>
          <a:lstStyle/>
          <a:p>
            <a:r>
              <a:rPr lang="es-ES" sz="1600" dirty="0"/>
              <a:t>Relación entre los distintos tipos de descolmillado con el grado de afectación del pezón de la madre.</a:t>
            </a:r>
            <a:endParaRPr lang="es-EC" sz="1600" dirty="0"/>
          </a:p>
        </p:txBody>
      </p:sp>
    </p:spTree>
    <p:extLst>
      <p:ext uri="{BB962C8B-B14F-4D97-AF65-F5344CB8AC3E}">
        <p14:creationId xmlns:p14="http://schemas.microsoft.com/office/powerpoint/2010/main" val="3107086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AC28BE-26A0-4E74-99EF-AB4F7980547B}"/>
              </a:ext>
            </a:extLst>
          </p:cNvPr>
          <p:cNvSpPr>
            <a:spLocks noGrp="1"/>
          </p:cNvSpPr>
          <p:nvPr>
            <p:ph type="title"/>
          </p:nvPr>
        </p:nvSpPr>
        <p:spPr>
          <a:xfrm>
            <a:off x="411479" y="549952"/>
            <a:ext cx="5342206" cy="586154"/>
          </a:xfrm>
        </p:spPr>
        <p:txBody>
          <a:bodyPr>
            <a:normAutofit/>
          </a:bodyPr>
          <a:lstStyle/>
          <a:p>
            <a:r>
              <a:rPr lang="es-ES" sz="3200" b="1" dirty="0">
                <a:effectLst/>
                <a:latin typeface="Arial" panose="020B0604020202020204" pitchFamily="34" charset="0"/>
                <a:ea typeface="Times New Roman" panose="02020603050405020304" pitchFamily="18" charset="0"/>
              </a:rPr>
              <a:t>Evaluación Económica</a:t>
            </a:r>
            <a:endParaRPr lang="es-EC" sz="3200" dirty="0"/>
          </a:p>
        </p:txBody>
      </p:sp>
      <p:pic>
        <p:nvPicPr>
          <p:cNvPr id="4" name="Imagen 3">
            <a:extLst>
              <a:ext uri="{FF2B5EF4-FFF2-40B4-BE49-F238E27FC236}">
                <a16:creationId xmlns:a16="http://schemas.microsoft.com/office/drawing/2014/main" id="{B66C3CF4-F838-4430-953A-9203452F2A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6562" y="1637846"/>
            <a:ext cx="7154247" cy="2087764"/>
          </a:xfrm>
          <a:prstGeom prst="rect">
            <a:avLst/>
          </a:prstGeom>
        </p:spPr>
      </p:pic>
      <p:sp>
        <p:nvSpPr>
          <p:cNvPr id="6" name="CuadroTexto 5">
            <a:extLst>
              <a:ext uri="{FF2B5EF4-FFF2-40B4-BE49-F238E27FC236}">
                <a16:creationId xmlns:a16="http://schemas.microsoft.com/office/drawing/2014/main" id="{A06FD2BA-0044-41D3-B36E-8721906984CE}"/>
              </a:ext>
            </a:extLst>
          </p:cNvPr>
          <p:cNvSpPr txBox="1"/>
          <p:nvPr/>
        </p:nvSpPr>
        <p:spPr>
          <a:xfrm>
            <a:off x="2704513" y="4424290"/>
            <a:ext cx="6098344" cy="1077218"/>
          </a:xfrm>
          <a:prstGeom prst="rect">
            <a:avLst/>
          </a:prstGeom>
          <a:solidFill>
            <a:schemeClr val="accent5">
              <a:lumMod val="20000"/>
              <a:lumOff val="80000"/>
            </a:schemeClr>
          </a:solidFill>
        </p:spPr>
        <p:txBody>
          <a:bodyPr wrap="square">
            <a:spAutoFit/>
          </a:bodyPr>
          <a:lstStyle/>
          <a:p>
            <a:pPr algn="just"/>
            <a:r>
              <a:rPr lang="es-ES" sz="1600" dirty="0"/>
              <a:t>Molina, Elías, &amp; Morillo (2014) menciona que el descolmillado con pinzas es uno de los </a:t>
            </a:r>
            <a:r>
              <a:rPr lang="es-ES" sz="1600" dirty="0" err="1"/>
              <a:t>metodos</a:t>
            </a:r>
            <a:r>
              <a:rPr lang="es-ES" sz="1600" dirty="0"/>
              <a:t> más usados de acuerdo al bajo costo del instrumento corta colmillos y a su vez por la rapidez para realizar el trabajo.</a:t>
            </a:r>
            <a:endParaRPr lang="es-EC" sz="1600" dirty="0"/>
          </a:p>
        </p:txBody>
      </p:sp>
    </p:spTree>
    <p:extLst>
      <p:ext uri="{BB962C8B-B14F-4D97-AF65-F5344CB8AC3E}">
        <p14:creationId xmlns:p14="http://schemas.microsoft.com/office/powerpoint/2010/main" val="3391292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77E229BE-7EFE-4E15-B634-FA4A0BE985D7}"/>
              </a:ext>
            </a:extLst>
          </p:cNvPr>
          <p:cNvSpPr txBox="1">
            <a:spLocks/>
          </p:cNvSpPr>
          <p:nvPr/>
        </p:nvSpPr>
        <p:spPr>
          <a:xfrm>
            <a:off x="210352" y="315774"/>
            <a:ext cx="11830929" cy="40485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lnSpc>
                <a:spcPct val="100000"/>
              </a:lnSpc>
            </a:pPr>
            <a:r>
              <a:rPr lang="es-E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CONCLUSIONES Y RECOMENDACIONES</a:t>
            </a:r>
            <a:endParaRPr lang="es-EC"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4" name="Imagen 3">
            <a:extLst>
              <a:ext uri="{FF2B5EF4-FFF2-40B4-BE49-F238E27FC236}">
                <a16:creationId xmlns:a16="http://schemas.microsoft.com/office/drawing/2014/main" id="{41224679-503A-4D2B-9E41-E13CF162FB86}"/>
              </a:ext>
            </a:extLst>
          </p:cNvPr>
          <p:cNvPicPr>
            <a:picLocks noChangeAspect="1"/>
          </p:cNvPicPr>
          <p:nvPr/>
        </p:nvPicPr>
        <p:blipFill>
          <a:blip r:embed="rId2"/>
          <a:stretch>
            <a:fillRect/>
          </a:stretch>
        </p:blipFill>
        <p:spPr>
          <a:xfrm>
            <a:off x="275823" y="4517956"/>
            <a:ext cx="3891986" cy="21081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n 4">
            <a:extLst>
              <a:ext uri="{FF2B5EF4-FFF2-40B4-BE49-F238E27FC236}">
                <a16:creationId xmlns:a16="http://schemas.microsoft.com/office/drawing/2014/main" id="{114E95FF-81B5-44AB-8D7B-66A8E6998E86}"/>
              </a:ext>
            </a:extLst>
          </p:cNvPr>
          <p:cNvPicPr>
            <a:picLocks noChangeAspect="1"/>
          </p:cNvPicPr>
          <p:nvPr/>
        </p:nvPicPr>
        <p:blipFill>
          <a:blip r:embed="rId2"/>
          <a:stretch>
            <a:fillRect/>
          </a:stretch>
        </p:blipFill>
        <p:spPr>
          <a:xfrm>
            <a:off x="4280452" y="4517956"/>
            <a:ext cx="3690731" cy="21081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Imagen 5">
            <a:extLst>
              <a:ext uri="{FF2B5EF4-FFF2-40B4-BE49-F238E27FC236}">
                <a16:creationId xmlns:a16="http://schemas.microsoft.com/office/drawing/2014/main" id="{7EB3647C-EE62-4A93-BBA1-54A73DE5545C}"/>
              </a:ext>
            </a:extLst>
          </p:cNvPr>
          <p:cNvPicPr>
            <a:picLocks noChangeAspect="1"/>
          </p:cNvPicPr>
          <p:nvPr/>
        </p:nvPicPr>
        <p:blipFill>
          <a:blip r:embed="rId2"/>
          <a:stretch>
            <a:fillRect/>
          </a:stretch>
        </p:blipFill>
        <p:spPr>
          <a:xfrm>
            <a:off x="8083826" y="4517956"/>
            <a:ext cx="3832351" cy="21081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34701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8257C0-F9D6-4768-B473-307A8A745803}"/>
              </a:ext>
            </a:extLst>
          </p:cNvPr>
          <p:cNvSpPr>
            <a:spLocks noGrp="1"/>
          </p:cNvSpPr>
          <p:nvPr>
            <p:ph type="title"/>
          </p:nvPr>
        </p:nvSpPr>
        <p:spPr>
          <a:xfrm>
            <a:off x="890368" y="491103"/>
            <a:ext cx="9875520" cy="1356360"/>
          </a:xfrm>
        </p:spPr>
        <p:txBody>
          <a:bodyPr/>
          <a:lstStyle/>
          <a:p>
            <a:r>
              <a:rPr lang="es-ES" b="1" dirty="0"/>
              <a:t>CONCLUSIONES</a:t>
            </a:r>
            <a:endParaRPr lang="es-EC" b="1" dirty="0"/>
          </a:p>
        </p:txBody>
      </p:sp>
      <p:sp>
        <p:nvSpPr>
          <p:cNvPr id="4" name="CuadroTexto 3">
            <a:extLst>
              <a:ext uri="{FF2B5EF4-FFF2-40B4-BE49-F238E27FC236}">
                <a16:creationId xmlns:a16="http://schemas.microsoft.com/office/drawing/2014/main" id="{DBB0EC03-EE71-4E6D-A963-053DF2EBBB90}"/>
              </a:ext>
            </a:extLst>
          </p:cNvPr>
          <p:cNvSpPr txBox="1"/>
          <p:nvPr/>
        </p:nvSpPr>
        <p:spPr>
          <a:xfrm>
            <a:off x="1623060" y="2103120"/>
            <a:ext cx="9142828" cy="3585597"/>
          </a:xfrm>
          <a:prstGeom prst="rect">
            <a:avLst/>
          </a:prstGeom>
          <a:noFill/>
        </p:spPr>
        <p:txBody>
          <a:bodyPr wrap="square">
            <a:spAutoFit/>
          </a:bodyPr>
          <a:lstStyle/>
          <a:p>
            <a:pPr marL="285750" indent="-285750" algn="just">
              <a:spcBef>
                <a:spcPts val="1200"/>
              </a:spcBef>
              <a:spcAft>
                <a:spcPts val="1200"/>
              </a:spcAft>
              <a:buFont typeface="Wingdings" panose="05000000000000000000" pitchFamily="2" charset="2"/>
              <a:buChar char="v"/>
            </a:pPr>
            <a:r>
              <a:rPr lang="es-EC" sz="1700" dirty="0">
                <a:effectLst/>
                <a:latin typeface="Arial" panose="020B0604020202020204" pitchFamily="34" charset="0"/>
                <a:ea typeface="Calibri" panose="020F0502020204030204" pitchFamily="34" charset="0"/>
                <a:cs typeface="Times New Roman" panose="02020603050405020304" pitchFamily="18" charset="0"/>
              </a:rPr>
              <a:t>La conversión alimenticia no presentó diferencia significativa en cuanto a los distintos tipos de descolmilladlos aplicados en la investigación encontrándose en un rango de 1,71 a 1,85. </a:t>
            </a:r>
            <a:endParaRPr lang="es-EC" sz="17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spcBef>
                <a:spcPts val="1200"/>
              </a:spcBef>
              <a:spcAft>
                <a:spcPts val="1200"/>
              </a:spcAft>
              <a:buFont typeface="Wingdings" panose="05000000000000000000" pitchFamily="2" charset="2"/>
              <a:buChar char="v"/>
            </a:pPr>
            <a:r>
              <a:rPr lang="es-EC" sz="1700" dirty="0">
                <a:effectLst/>
                <a:latin typeface="Arial" panose="020B0604020202020204" pitchFamily="34" charset="0"/>
                <a:ea typeface="Calibri" panose="020F0502020204030204" pitchFamily="34" charset="0"/>
                <a:cs typeface="Times New Roman" panose="02020603050405020304" pitchFamily="18" charset="0"/>
              </a:rPr>
              <a:t>Los diferentes tipos de descolmillados no afectan directamente a la ganancia de peso al destete ya que se encuentra influenciado principalmente por el manejo que se le da a la cerda lactante, del número de camada y del vigor que tiene cada lechón para lactar.</a:t>
            </a:r>
            <a:endParaRPr lang="es-EC" sz="17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spcBef>
                <a:spcPts val="1200"/>
              </a:spcBef>
              <a:spcAft>
                <a:spcPts val="1200"/>
              </a:spcAft>
              <a:buFont typeface="Wingdings" panose="05000000000000000000" pitchFamily="2" charset="2"/>
              <a:buChar char="v"/>
            </a:pPr>
            <a:r>
              <a:rPr lang="es-EC" sz="1700" dirty="0">
                <a:effectLst/>
                <a:latin typeface="Arial" panose="020B0604020202020204" pitchFamily="34" charset="0"/>
                <a:ea typeface="Calibri" panose="020F0502020204030204" pitchFamily="34" charset="0"/>
                <a:cs typeface="Times New Roman" panose="02020603050405020304" pitchFamily="18" charset="0"/>
              </a:rPr>
              <a:t>El grado de afectación de la glándula mamaria de la madre se encuentra estrechamente ligado a un mal descolmillado en los lechones, debido a que el tratamiento que presentó mayor grado de afectación en el pezón fue el método con alicate, es decir que al realizar una mala práctica dejando astillas en los dientes este repercutirá sobre el bienestar de la madre y de los mismos lechones.</a:t>
            </a:r>
            <a:endParaRPr lang="es-EC" sz="1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4711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E88C8A-45E3-45F5-828A-4DC8B70151C6}"/>
              </a:ext>
            </a:extLst>
          </p:cNvPr>
          <p:cNvSpPr>
            <a:spLocks noGrp="1"/>
          </p:cNvSpPr>
          <p:nvPr>
            <p:ph type="title"/>
          </p:nvPr>
        </p:nvSpPr>
        <p:spPr/>
        <p:txBody>
          <a:bodyPr/>
          <a:lstStyle/>
          <a:p>
            <a:r>
              <a:rPr lang="es-ES" b="1" dirty="0"/>
              <a:t>RECOMENDACIONES</a:t>
            </a:r>
            <a:endParaRPr lang="es-EC" b="1" dirty="0"/>
          </a:p>
        </p:txBody>
      </p:sp>
      <p:sp>
        <p:nvSpPr>
          <p:cNvPr id="4" name="CuadroTexto 3">
            <a:extLst>
              <a:ext uri="{FF2B5EF4-FFF2-40B4-BE49-F238E27FC236}">
                <a16:creationId xmlns:a16="http://schemas.microsoft.com/office/drawing/2014/main" id="{17E81E50-567C-473F-8DE7-BD73AA85E500}"/>
              </a:ext>
            </a:extLst>
          </p:cNvPr>
          <p:cNvSpPr txBox="1"/>
          <p:nvPr/>
        </p:nvSpPr>
        <p:spPr>
          <a:xfrm>
            <a:off x="1994094" y="1965960"/>
            <a:ext cx="7800535" cy="3662541"/>
          </a:xfrm>
          <a:prstGeom prst="rect">
            <a:avLst/>
          </a:prstGeom>
          <a:noFill/>
        </p:spPr>
        <p:txBody>
          <a:bodyPr wrap="square">
            <a:spAutoFit/>
          </a:bodyPr>
          <a:lstStyle/>
          <a:p>
            <a:pPr marL="285750" indent="-285750" algn="just">
              <a:spcBef>
                <a:spcPts val="1200"/>
              </a:spcBef>
              <a:spcAft>
                <a:spcPts val="1200"/>
              </a:spcAft>
              <a:buFont typeface="Wingdings" panose="05000000000000000000" pitchFamily="2" charset="2"/>
              <a:buChar char="v"/>
            </a:pPr>
            <a:r>
              <a:rPr lang="es-EC" sz="1600" dirty="0">
                <a:effectLst/>
                <a:latin typeface="Arial" panose="020B0604020202020204" pitchFamily="34" charset="0"/>
                <a:ea typeface="Calibri" panose="020F0502020204030204" pitchFamily="34" charset="0"/>
                <a:cs typeface="Times New Roman" panose="02020603050405020304" pitchFamily="18" charset="0"/>
              </a:rPr>
              <a:t>Realizar la práctica de descolmillado especialmente cuando se presente constancia de que los lechones que no están descolmillados provoquen heridas en la glándula mamaria de la cerda, así como también lesiones en la cola y orejas de los otros lechones.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spcBef>
                <a:spcPts val="1200"/>
              </a:spcBef>
              <a:spcAft>
                <a:spcPts val="1200"/>
              </a:spcAft>
              <a:buFont typeface="Wingdings" panose="05000000000000000000" pitchFamily="2" charset="2"/>
              <a:buChar char="v"/>
            </a:pPr>
            <a:r>
              <a:rPr lang="es-EC" sz="1600" dirty="0">
                <a:effectLst/>
                <a:latin typeface="Arial" panose="020B0604020202020204" pitchFamily="34" charset="0"/>
                <a:ea typeface="Calibri" panose="020F0502020204030204" pitchFamily="34" charset="0"/>
                <a:cs typeface="Times New Roman" panose="02020603050405020304" pitchFamily="18" charset="0"/>
              </a:rPr>
              <a:t>Si se opta por realizar el descolmillado en los lechones es aconsejable utilizar una limadora eléctrica a pesar de que tome más tiempo el proceso en comparación con el método de las pinzas este presenta resultados muy beneficiosos logrando que los colmillos no presenten astillas y queden paralelos, así como también de reducir riesgos de infección.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spcBef>
                <a:spcPts val="1200"/>
              </a:spcBef>
              <a:spcAft>
                <a:spcPts val="1200"/>
              </a:spcAft>
              <a:buFont typeface="Wingdings" panose="05000000000000000000" pitchFamily="2" charset="2"/>
              <a:buChar char="v"/>
            </a:pPr>
            <a:r>
              <a:rPr lang="es-EC" sz="1600" dirty="0">
                <a:effectLst/>
                <a:latin typeface="Arial" panose="020B0604020202020204" pitchFamily="34" charset="0"/>
                <a:ea typeface="Calibri" panose="020F0502020204030204" pitchFamily="34" charset="0"/>
                <a:cs typeface="Times New Roman" panose="02020603050405020304" pitchFamily="18" charset="0"/>
              </a:rPr>
              <a:t>Para un descolmillado exitoso es necesario realizarlo antes de los 7 días de vida del lechón, tomando en cuenta que la persona que lo realice debe estar entrenada y con las medidas de higiene adecuadas.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0000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77E229BE-7EFE-4E15-B634-FA4A0BE985D7}"/>
              </a:ext>
            </a:extLst>
          </p:cNvPr>
          <p:cNvSpPr txBox="1">
            <a:spLocks/>
          </p:cNvSpPr>
          <p:nvPr/>
        </p:nvSpPr>
        <p:spPr>
          <a:xfrm>
            <a:off x="210352" y="315774"/>
            <a:ext cx="11830929" cy="40485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lnSpc>
                <a:spcPct val="100000"/>
              </a:lnSpc>
            </a:pPr>
            <a:r>
              <a:rPr lang="es-E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MUCHAS GRACIAS</a:t>
            </a:r>
            <a:endParaRPr lang="es-EC"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4" name="Imagen 3">
            <a:extLst>
              <a:ext uri="{FF2B5EF4-FFF2-40B4-BE49-F238E27FC236}">
                <a16:creationId xmlns:a16="http://schemas.microsoft.com/office/drawing/2014/main" id="{41224679-503A-4D2B-9E41-E13CF162FB86}"/>
              </a:ext>
            </a:extLst>
          </p:cNvPr>
          <p:cNvPicPr>
            <a:picLocks noChangeAspect="1"/>
          </p:cNvPicPr>
          <p:nvPr/>
        </p:nvPicPr>
        <p:blipFill>
          <a:blip r:embed="rId2"/>
          <a:stretch>
            <a:fillRect/>
          </a:stretch>
        </p:blipFill>
        <p:spPr>
          <a:xfrm>
            <a:off x="275823" y="4517956"/>
            <a:ext cx="3891986" cy="21081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n 4">
            <a:extLst>
              <a:ext uri="{FF2B5EF4-FFF2-40B4-BE49-F238E27FC236}">
                <a16:creationId xmlns:a16="http://schemas.microsoft.com/office/drawing/2014/main" id="{114E95FF-81B5-44AB-8D7B-66A8E6998E86}"/>
              </a:ext>
            </a:extLst>
          </p:cNvPr>
          <p:cNvPicPr>
            <a:picLocks noChangeAspect="1"/>
          </p:cNvPicPr>
          <p:nvPr/>
        </p:nvPicPr>
        <p:blipFill>
          <a:blip r:embed="rId2"/>
          <a:stretch>
            <a:fillRect/>
          </a:stretch>
        </p:blipFill>
        <p:spPr>
          <a:xfrm>
            <a:off x="4280452" y="4517956"/>
            <a:ext cx="3690731" cy="21081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Imagen 5">
            <a:extLst>
              <a:ext uri="{FF2B5EF4-FFF2-40B4-BE49-F238E27FC236}">
                <a16:creationId xmlns:a16="http://schemas.microsoft.com/office/drawing/2014/main" id="{7EB3647C-EE62-4A93-BBA1-54A73DE5545C}"/>
              </a:ext>
            </a:extLst>
          </p:cNvPr>
          <p:cNvPicPr>
            <a:picLocks noChangeAspect="1"/>
          </p:cNvPicPr>
          <p:nvPr/>
        </p:nvPicPr>
        <p:blipFill>
          <a:blip r:embed="rId2"/>
          <a:stretch>
            <a:fillRect/>
          </a:stretch>
        </p:blipFill>
        <p:spPr>
          <a:xfrm>
            <a:off x="8083826" y="4517956"/>
            <a:ext cx="3832351" cy="21081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65946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7870" y="131376"/>
            <a:ext cx="9875520" cy="1356360"/>
          </a:xfrm>
        </p:spPr>
        <p:txBody>
          <a:bodyPr/>
          <a:lstStyle/>
          <a:p>
            <a:r>
              <a:rPr lang="es-EC" b="1" dirty="0"/>
              <a:t>OBJETIVOS</a:t>
            </a:r>
          </a:p>
        </p:txBody>
      </p:sp>
      <p:graphicFrame>
        <p:nvGraphicFramePr>
          <p:cNvPr id="3" name="2 Diagrama"/>
          <p:cNvGraphicFramePr/>
          <p:nvPr>
            <p:extLst>
              <p:ext uri="{D42A27DB-BD31-4B8C-83A1-F6EECF244321}">
                <p14:modId xmlns:p14="http://schemas.microsoft.com/office/powerpoint/2010/main" val="327158600"/>
              </p:ext>
            </p:extLst>
          </p:nvPr>
        </p:nvGraphicFramePr>
        <p:xfrm>
          <a:off x="2479398" y="3161461"/>
          <a:ext cx="9712602" cy="3533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Flecha derecha"/>
          <p:cNvSpPr/>
          <p:nvPr/>
        </p:nvSpPr>
        <p:spPr>
          <a:xfrm>
            <a:off x="711137" y="1525151"/>
            <a:ext cx="2498502" cy="135228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2000" b="1" dirty="0">
                <a:solidFill>
                  <a:schemeClr val="tx1"/>
                </a:solidFill>
                <a:latin typeface="+mj-lt"/>
              </a:rPr>
              <a:t>GENERAL</a:t>
            </a:r>
            <a:endParaRPr lang="es-EC" sz="2400" b="1" dirty="0">
              <a:solidFill>
                <a:schemeClr val="tx1"/>
              </a:solidFill>
              <a:latin typeface="+mj-lt"/>
            </a:endParaRPr>
          </a:p>
        </p:txBody>
      </p:sp>
      <p:sp>
        <p:nvSpPr>
          <p:cNvPr id="5" name="4 Flecha derecha"/>
          <p:cNvSpPr/>
          <p:nvPr/>
        </p:nvSpPr>
        <p:spPr>
          <a:xfrm>
            <a:off x="617252" y="4155395"/>
            <a:ext cx="2318197" cy="1352282"/>
          </a:xfrm>
          <a:prstGeom prst="rightArrow">
            <a:avLst/>
          </a:prstGeom>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es-EC" sz="2000" b="1" dirty="0">
                <a:solidFill>
                  <a:schemeClr val="tx1"/>
                </a:solidFill>
                <a:latin typeface="+mj-lt"/>
              </a:rPr>
              <a:t>ESPECÍFICOS</a:t>
            </a:r>
          </a:p>
        </p:txBody>
      </p:sp>
      <p:sp>
        <p:nvSpPr>
          <p:cNvPr id="6" name="5 Rectángulo"/>
          <p:cNvSpPr/>
          <p:nvPr/>
        </p:nvSpPr>
        <p:spPr>
          <a:xfrm>
            <a:off x="3483454" y="1852069"/>
            <a:ext cx="6456609"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l">
              <a:spcBef>
                <a:spcPts val="1200"/>
              </a:spcBef>
              <a:spcAft>
                <a:spcPts val="1200"/>
              </a:spcAft>
            </a:pPr>
            <a:r>
              <a:rPr lang="es-EC" sz="1800" dirty="0">
                <a:effectLst/>
                <a:latin typeface="Arial" panose="020B0604020202020204" pitchFamily="34" charset="0"/>
                <a:ea typeface="Calibri" panose="020F0502020204030204" pitchFamily="34" charset="0"/>
                <a:cs typeface="Times New Roman" panose="02020603050405020304" pitchFamily="18" charset="0"/>
              </a:rPr>
              <a:t>Evaluar el efecto de dos tipos de descolmillado en lechones hasta la fase de levante.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2471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1224679-503A-4D2B-9E41-E13CF162FB86}"/>
              </a:ext>
            </a:extLst>
          </p:cNvPr>
          <p:cNvPicPr>
            <a:picLocks noChangeAspect="1"/>
          </p:cNvPicPr>
          <p:nvPr/>
        </p:nvPicPr>
        <p:blipFill>
          <a:blip r:embed="rId2"/>
          <a:stretch>
            <a:fillRect/>
          </a:stretch>
        </p:blipFill>
        <p:spPr>
          <a:xfrm>
            <a:off x="275823" y="4517956"/>
            <a:ext cx="3891986" cy="21081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n 4">
            <a:extLst>
              <a:ext uri="{FF2B5EF4-FFF2-40B4-BE49-F238E27FC236}">
                <a16:creationId xmlns:a16="http://schemas.microsoft.com/office/drawing/2014/main" id="{114E95FF-81B5-44AB-8D7B-66A8E6998E86}"/>
              </a:ext>
            </a:extLst>
          </p:cNvPr>
          <p:cNvPicPr>
            <a:picLocks noChangeAspect="1"/>
          </p:cNvPicPr>
          <p:nvPr/>
        </p:nvPicPr>
        <p:blipFill>
          <a:blip r:embed="rId2"/>
          <a:stretch>
            <a:fillRect/>
          </a:stretch>
        </p:blipFill>
        <p:spPr>
          <a:xfrm>
            <a:off x="4280452" y="4517956"/>
            <a:ext cx="3690731" cy="21081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Imagen 5">
            <a:extLst>
              <a:ext uri="{FF2B5EF4-FFF2-40B4-BE49-F238E27FC236}">
                <a16:creationId xmlns:a16="http://schemas.microsoft.com/office/drawing/2014/main" id="{7EB3647C-EE62-4A93-BBA1-54A73DE5545C}"/>
              </a:ext>
            </a:extLst>
          </p:cNvPr>
          <p:cNvPicPr>
            <a:picLocks noChangeAspect="1"/>
          </p:cNvPicPr>
          <p:nvPr/>
        </p:nvPicPr>
        <p:blipFill>
          <a:blip r:embed="rId2"/>
          <a:stretch>
            <a:fillRect/>
          </a:stretch>
        </p:blipFill>
        <p:spPr>
          <a:xfrm>
            <a:off x="8083826" y="4517956"/>
            <a:ext cx="3832351" cy="21081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ítulo 1">
            <a:extLst>
              <a:ext uri="{FF2B5EF4-FFF2-40B4-BE49-F238E27FC236}">
                <a16:creationId xmlns:a16="http://schemas.microsoft.com/office/drawing/2014/main" id="{A2880FD0-3F4A-4C81-B430-59D80DDA35CD}"/>
              </a:ext>
            </a:extLst>
          </p:cNvPr>
          <p:cNvSpPr>
            <a:spLocks noGrp="1"/>
          </p:cNvSpPr>
          <p:nvPr>
            <p:ph type="title"/>
          </p:nvPr>
        </p:nvSpPr>
        <p:spPr>
          <a:xfrm>
            <a:off x="1188057" y="179940"/>
            <a:ext cx="9875520" cy="4320208"/>
          </a:xfrm>
        </p:spPr>
        <p:txBody>
          <a:bodyPr>
            <a:noAutofit/>
          </a:bodyPr>
          <a:lstStyle/>
          <a:p>
            <a:pPr algn="ctr">
              <a:lnSpc>
                <a:spcPct val="100000"/>
              </a:lnSpc>
            </a:pPr>
            <a:r>
              <a:rPr lang="es-E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MATERIALES Y MÉTODOS</a:t>
            </a:r>
            <a:endParaRPr lang="es-EC"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135184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658547-C72F-48A5-AC9D-72C4BCC2DFC4}"/>
              </a:ext>
            </a:extLst>
          </p:cNvPr>
          <p:cNvSpPr>
            <a:spLocks noGrp="1"/>
          </p:cNvSpPr>
          <p:nvPr>
            <p:ph type="title"/>
          </p:nvPr>
        </p:nvSpPr>
        <p:spPr>
          <a:xfrm>
            <a:off x="400878" y="331304"/>
            <a:ext cx="3455504" cy="808383"/>
          </a:xfrm>
        </p:spPr>
        <p:txBody>
          <a:bodyPr/>
          <a:lstStyle/>
          <a:p>
            <a:r>
              <a:rPr lang="es-ES" b="1" dirty="0"/>
              <a:t>Ubicación</a:t>
            </a:r>
            <a:endParaRPr lang="es-EC" b="1" dirty="0"/>
          </a:p>
        </p:txBody>
      </p:sp>
      <p:pic>
        <p:nvPicPr>
          <p:cNvPr id="3" name="Imagen 2" descr="Área Administrativa&#10;Hacienda&#10;Zoila Luz&#10;km 24&#10;VíaQuevedo&#10;154,40 ha&#10;Hacienda&#10;Ernesto Molestina&#10;km 27&#10;Área Académica&#10;Hacienda...">
            <a:extLst>
              <a:ext uri="{FF2B5EF4-FFF2-40B4-BE49-F238E27FC236}">
                <a16:creationId xmlns:a16="http://schemas.microsoft.com/office/drawing/2014/main" id="{F7D25498-6A67-431F-A429-2CBA8A537DA9}"/>
              </a:ext>
            </a:extLst>
          </p:cNvPr>
          <p:cNvPicPr/>
          <p:nvPr/>
        </p:nvPicPr>
        <p:blipFill rotWithShape="1">
          <a:blip r:embed="rId2">
            <a:extLst>
              <a:ext uri="{28A0092B-C50C-407E-A947-70E740481C1C}">
                <a14:useLocalDpi xmlns:a14="http://schemas.microsoft.com/office/drawing/2010/main" val="0"/>
              </a:ext>
            </a:extLst>
          </a:blip>
          <a:srcRect l="5685" t="2769" r="3355" b="5012"/>
          <a:stretch/>
        </p:blipFill>
        <p:spPr bwMode="auto">
          <a:xfrm>
            <a:off x="4671998" y="291547"/>
            <a:ext cx="7119123" cy="5641038"/>
          </a:xfrm>
          <a:prstGeom prst="rect">
            <a:avLst/>
          </a:prstGeom>
          <a:noFill/>
          <a:ln>
            <a:noFill/>
          </a:ln>
          <a:extLst>
            <a:ext uri="{53640926-AAD7-44D8-BBD7-CCE9431645EC}">
              <a14:shadowObscured xmlns:a14="http://schemas.microsoft.com/office/drawing/2010/main"/>
            </a:ext>
          </a:extLst>
        </p:spPr>
      </p:pic>
      <p:sp>
        <p:nvSpPr>
          <p:cNvPr id="5" name="CuadroTexto 4">
            <a:extLst>
              <a:ext uri="{FF2B5EF4-FFF2-40B4-BE49-F238E27FC236}">
                <a16:creationId xmlns:a16="http://schemas.microsoft.com/office/drawing/2014/main" id="{18075E9E-CF20-4B72-8A72-4E0DF8BECD5F}"/>
              </a:ext>
            </a:extLst>
          </p:cNvPr>
          <p:cNvSpPr txBox="1"/>
          <p:nvPr/>
        </p:nvSpPr>
        <p:spPr>
          <a:xfrm>
            <a:off x="4671998" y="5932585"/>
            <a:ext cx="2766392" cy="369332"/>
          </a:xfrm>
          <a:prstGeom prst="rect">
            <a:avLst/>
          </a:prstGeom>
          <a:noFill/>
        </p:spPr>
        <p:txBody>
          <a:bodyPr wrap="square">
            <a:spAutoFit/>
          </a:bodyPr>
          <a:lstStyle/>
          <a:p>
            <a:r>
              <a:rPr lang="es-EC" sz="1800" dirty="0">
                <a:latin typeface="Calibri" panose="020F0502020204030204" pitchFamily="34" charset="0"/>
                <a:ea typeface="Calibri" panose="020F0502020204030204" pitchFamily="34" charset="0"/>
                <a:cs typeface="Arial" panose="020B0604020202020204" pitchFamily="34" charset="0"/>
              </a:rPr>
              <a:t>Tomado de (Uday, 2014)</a:t>
            </a:r>
            <a:endParaRPr lang="es-EC" sz="1800" dirty="0"/>
          </a:p>
        </p:txBody>
      </p:sp>
      <p:sp>
        <p:nvSpPr>
          <p:cNvPr id="10" name="3 Esquina doblada">
            <a:extLst>
              <a:ext uri="{FF2B5EF4-FFF2-40B4-BE49-F238E27FC236}">
                <a16:creationId xmlns:a16="http://schemas.microsoft.com/office/drawing/2014/main" id="{C48F88C1-D266-4245-B86A-C86040EE45A3}"/>
              </a:ext>
            </a:extLst>
          </p:cNvPr>
          <p:cNvSpPr/>
          <p:nvPr/>
        </p:nvSpPr>
        <p:spPr>
          <a:xfrm>
            <a:off x="681273" y="1237212"/>
            <a:ext cx="3387144" cy="3415963"/>
          </a:xfrm>
          <a:prstGeom prst="foldedCorner">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ES" dirty="0"/>
              <a:t>El ensayo de campo se realizó en la provincia de Santo Domingo de los Tsáchilas, cantón Santo Domingo, parroquia Luz de América km 24 de la vía Santo Domingo – Quevedo en la Hda Zoila Luz, dentro de las instalaciones de Porcicultura.</a:t>
            </a:r>
          </a:p>
          <a:p>
            <a:pPr algn="just"/>
            <a:r>
              <a:rPr lang="es-ES" dirty="0"/>
              <a:t>Coordenadas UTM: -0.413120, -79.305970</a:t>
            </a:r>
          </a:p>
        </p:txBody>
      </p:sp>
      <p:sp>
        <p:nvSpPr>
          <p:cNvPr id="12" name="CuadroTexto 11">
            <a:extLst>
              <a:ext uri="{FF2B5EF4-FFF2-40B4-BE49-F238E27FC236}">
                <a16:creationId xmlns:a16="http://schemas.microsoft.com/office/drawing/2014/main" id="{ADEA9D86-9FDA-4A49-9280-9B3690ABC33F}"/>
              </a:ext>
            </a:extLst>
          </p:cNvPr>
          <p:cNvSpPr txBox="1"/>
          <p:nvPr/>
        </p:nvSpPr>
        <p:spPr>
          <a:xfrm>
            <a:off x="469238" y="5009255"/>
            <a:ext cx="4502426" cy="923330"/>
          </a:xfrm>
          <a:prstGeom prst="rect">
            <a:avLst/>
          </a:prstGeom>
          <a:noFill/>
        </p:spPr>
        <p:txBody>
          <a:bodyPr wrap="square">
            <a:spAutoFit/>
          </a:bodyPr>
          <a:lstStyle/>
          <a:p>
            <a:r>
              <a:rPr lang="es-EC" b="1" dirty="0"/>
              <a:t>Coordenadas UTM: </a:t>
            </a:r>
          </a:p>
          <a:p>
            <a:r>
              <a:rPr lang="es-EC" b="1" dirty="0"/>
              <a:t>      </a:t>
            </a:r>
          </a:p>
          <a:p>
            <a:r>
              <a:rPr lang="es-EC" b="1" dirty="0"/>
              <a:t>            </a:t>
            </a:r>
            <a:r>
              <a:rPr lang="es-EC" dirty="0"/>
              <a:t>-0.413120, -79.305970</a:t>
            </a:r>
          </a:p>
        </p:txBody>
      </p:sp>
    </p:spTree>
    <p:extLst>
      <p:ext uri="{BB962C8B-B14F-4D97-AF65-F5344CB8AC3E}">
        <p14:creationId xmlns:p14="http://schemas.microsoft.com/office/powerpoint/2010/main" val="1045178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FC837E-2D13-45E2-912A-3ADD75BEE7BD}"/>
              </a:ext>
            </a:extLst>
          </p:cNvPr>
          <p:cNvSpPr>
            <a:spLocks noGrp="1"/>
          </p:cNvSpPr>
          <p:nvPr>
            <p:ph type="title"/>
          </p:nvPr>
        </p:nvSpPr>
        <p:spPr/>
        <p:txBody>
          <a:bodyPr/>
          <a:lstStyle/>
          <a:p>
            <a:r>
              <a:rPr lang="es-ES" b="1" dirty="0"/>
              <a:t>MATERIALES</a:t>
            </a:r>
            <a:endParaRPr lang="es-EC" b="1" dirty="0"/>
          </a:p>
        </p:txBody>
      </p:sp>
      <p:sp>
        <p:nvSpPr>
          <p:cNvPr id="3" name="CuadroTexto 2">
            <a:extLst>
              <a:ext uri="{FF2B5EF4-FFF2-40B4-BE49-F238E27FC236}">
                <a16:creationId xmlns:a16="http://schemas.microsoft.com/office/drawing/2014/main" id="{3BE98A48-4E9F-43E4-A217-E25E4DC6CA5D}"/>
              </a:ext>
            </a:extLst>
          </p:cNvPr>
          <p:cNvSpPr txBox="1"/>
          <p:nvPr/>
        </p:nvSpPr>
        <p:spPr>
          <a:xfrm>
            <a:off x="1143000" y="2475914"/>
            <a:ext cx="4666957" cy="2031325"/>
          </a:xfrm>
          <a:prstGeom prst="rect">
            <a:avLst/>
          </a:prstGeom>
          <a:noFill/>
        </p:spPr>
        <p:txBody>
          <a:bodyPr wrap="square" rtlCol="0">
            <a:spAutoFit/>
          </a:bodyPr>
          <a:lstStyle/>
          <a:p>
            <a:r>
              <a:rPr lang="es-ES" b="1" dirty="0"/>
              <a:t>INSUMOS</a:t>
            </a:r>
          </a:p>
          <a:p>
            <a:endParaRPr lang="es-ES" b="1" dirty="0"/>
          </a:p>
          <a:p>
            <a:pPr marL="285750" indent="-285750">
              <a:buFont typeface="Wingdings" panose="05000000000000000000" pitchFamily="2" charset="2"/>
              <a:buChar char="§"/>
            </a:pPr>
            <a:r>
              <a:rPr lang="es-ES" dirty="0"/>
              <a:t>21 lechones de raza </a:t>
            </a:r>
            <a:r>
              <a:rPr lang="es-ES" dirty="0" err="1"/>
              <a:t>Landrace</a:t>
            </a:r>
            <a:r>
              <a:rPr lang="es-ES" dirty="0"/>
              <a:t> Belga con cuatro días de nacidos. </a:t>
            </a:r>
          </a:p>
          <a:p>
            <a:pPr marL="285750" indent="-285750">
              <a:buFont typeface="Wingdings" panose="05000000000000000000" pitchFamily="2" charset="2"/>
              <a:buChar char="§"/>
            </a:pPr>
            <a:r>
              <a:rPr lang="es-ES" dirty="0"/>
              <a:t>Alcohol</a:t>
            </a:r>
          </a:p>
          <a:p>
            <a:pPr marL="285750" indent="-285750">
              <a:buFont typeface="Wingdings" panose="05000000000000000000" pitchFamily="2" charset="2"/>
              <a:buChar char="§"/>
            </a:pPr>
            <a:r>
              <a:rPr lang="es-ES" dirty="0"/>
              <a:t>Solución yodada </a:t>
            </a:r>
          </a:p>
          <a:p>
            <a:endParaRPr lang="es-EC" dirty="0"/>
          </a:p>
        </p:txBody>
      </p:sp>
      <p:sp>
        <p:nvSpPr>
          <p:cNvPr id="5" name="CuadroTexto 4">
            <a:extLst>
              <a:ext uri="{FF2B5EF4-FFF2-40B4-BE49-F238E27FC236}">
                <a16:creationId xmlns:a16="http://schemas.microsoft.com/office/drawing/2014/main" id="{960769D8-446B-4B3B-9130-379EDDA5A0F1}"/>
              </a:ext>
            </a:extLst>
          </p:cNvPr>
          <p:cNvSpPr txBox="1"/>
          <p:nvPr/>
        </p:nvSpPr>
        <p:spPr>
          <a:xfrm>
            <a:off x="6242537" y="2504050"/>
            <a:ext cx="5236699" cy="2031325"/>
          </a:xfrm>
          <a:prstGeom prst="rect">
            <a:avLst/>
          </a:prstGeom>
          <a:noFill/>
        </p:spPr>
        <p:txBody>
          <a:bodyPr wrap="square">
            <a:spAutoFit/>
          </a:bodyPr>
          <a:lstStyle/>
          <a:p>
            <a:r>
              <a:rPr lang="es-EC" b="1" dirty="0"/>
              <a:t>EQUIPOS</a:t>
            </a:r>
            <a:r>
              <a:rPr lang="es-EC" dirty="0"/>
              <a:t>	</a:t>
            </a:r>
          </a:p>
          <a:p>
            <a:endParaRPr lang="es-EC" dirty="0"/>
          </a:p>
          <a:p>
            <a:pPr marL="285750" indent="-285750">
              <a:buFont typeface="Wingdings" panose="05000000000000000000" pitchFamily="2" charset="2"/>
              <a:buChar char="§"/>
            </a:pPr>
            <a:r>
              <a:rPr lang="es-EC" dirty="0"/>
              <a:t>Computadora</a:t>
            </a:r>
          </a:p>
          <a:p>
            <a:pPr marL="285750" indent="-285750">
              <a:buFont typeface="Wingdings" panose="05000000000000000000" pitchFamily="2" charset="2"/>
              <a:buChar char="§"/>
            </a:pPr>
            <a:r>
              <a:rPr lang="es-EC" dirty="0"/>
              <a:t>Programas de Software: Excel, Word y </a:t>
            </a:r>
            <a:r>
              <a:rPr lang="es-EC" dirty="0" err="1"/>
              <a:t>Info</a:t>
            </a:r>
            <a:r>
              <a:rPr lang="es-EC" dirty="0"/>
              <a:t> </a:t>
            </a:r>
            <a:r>
              <a:rPr lang="es-EC" dirty="0" err="1"/>
              <a:t>Stat</a:t>
            </a:r>
            <a:r>
              <a:rPr lang="es-EC" dirty="0"/>
              <a:t>.</a:t>
            </a:r>
          </a:p>
          <a:p>
            <a:pPr marL="285750" indent="-285750">
              <a:buFont typeface="Wingdings" panose="05000000000000000000" pitchFamily="2" charset="2"/>
              <a:buChar char="§"/>
            </a:pPr>
            <a:r>
              <a:rPr lang="es-EC" dirty="0"/>
              <a:t>Alicate</a:t>
            </a:r>
          </a:p>
          <a:p>
            <a:pPr marL="285750" indent="-285750">
              <a:buFont typeface="Wingdings" panose="05000000000000000000" pitchFamily="2" charset="2"/>
              <a:buChar char="§"/>
            </a:pPr>
            <a:r>
              <a:rPr lang="es-EC" dirty="0"/>
              <a:t>Báscula</a:t>
            </a:r>
          </a:p>
          <a:p>
            <a:pPr marL="285750" indent="-285750">
              <a:buFont typeface="Wingdings" panose="05000000000000000000" pitchFamily="2" charset="2"/>
              <a:buChar char="§"/>
            </a:pPr>
            <a:r>
              <a:rPr lang="es-EC" dirty="0"/>
              <a:t>Pulidora eléctrica </a:t>
            </a:r>
          </a:p>
        </p:txBody>
      </p:sp>
    </p:spTree>
    <p:extLst>
      <p:ext uri="{BB962C8B-B14F-4D97-AF65-F5344CB8AC3E}">
        <p14:creationId xmlns:p14="http://schemas.microsoft.com/office/powerpoint/2010/main" val="3992574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E37CAE-73B8-46FA-90DF-733777F847A5}"/>
              </a:ext>
            </a:extLst>
          </p:cNvPr>
          <p:cNvSpPr>
            <a:spLocks noGrp="1"/>
          </p:cNvSpPr>
          <p:nvPr>
            <p:ph type="title"/>
          </p:nvPr>
        </p:nvSpPr>
        <p:spPr>
          <a:xfrm>
            <a:off x="646525" y="538455"/>
            <a:ext cx="4422913" cy="609600"/>
          </a:xfrm>
        </p:spPr>
        <p:txBody>
          <a:bodyPr>
            <a:normAutofit/>
          </a:bodyPr>
          <a:lstStyle/>
          <a:p>
            <a:r>
              <a:rPr lang="es-ES" sz="3200" b="1" dirty="0">
                <a:solidFill>
                  <a:schemeClr val="accent4"/>
                </a:solidFill>
              </a:rPr>
              <a:t>Diseño experimental</a:t>
            </a:r>
            <a:endParaRPr lang="es-EC" sz="3200" b="1" dirty="0">
              <a:solidFill>
                <a:schemeClr val="accent4"/>
              </a:solidFill>
            </a:endParaRPr>
          </a:p>
        </p:txBody>
      </p:sp>
      <p:pic>
        <p:nvPicPr>
          <p:cNvPr id="3" name="Imagen 2">
            <a:extLst>
              <a:ext uri="{FF2B5EF4-FFF2-40B4-BE49-F238E27FC236}">
                <a16:creationId xmlns:a16="http://schemas.microsoft.com/office/drawing/2014/main" id="{EB4E9DCF-F195-45EC-87D7-877762B6F8B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4031677"/>
            <a:ext cx="4903304" cy="2472534"/>
          </a:xfrm>
          <a:prstGeom prst="rect">
            <a:avLst/>
          </a:prstGeom>
          <a:noFill/>
        </p:spPr>
      </p:pic>
      <p:sp>
        <p:nvSpPr>
          <p:cNvPr id="4" name="CuadroTexto 3">
            <a:extLst>
              <a:ext uri="{FF2B5EF4-FFF2-40B4-BE49-F238E27FC236}">
                <a16:creationId xmlns:a16="http://schemas.microsoft.com/office/drawing/2014/main" id="{CB3799C5-42CF-40F4-8D02-8D1FB92C771E}"/>
              </a:ext>
            </a:extLst>
          </p:cNvPr>
          <p:cNvSpPr txBox="1"/>
          <p:nvPr/>
        </p:nvSpPr>
        <p:spPr>
          <a:xfrm>
            <a:off x="826123" y="1400187"/>
            <a:ext cx="4668561" cy="4524315"/>
          </a:xfrm>
          <a:prstGeom prst="rect">
            <a:avLst/>
          </a:prstGeom>
          <a:noFill/>
        </p:spPr>
        <p:txBody>
          <a:bodyPr wrap="square" rtlCol="0">
            <a:spAutoFit/>
          </a:bodyPr>
          <a:lstStyle/>
          <a:p>
            <a:r>
              <a:rPr lang="es-ES" b="1" dirty="0"/>
              <a:t>Factores a probar:</a:t>
            </a:r>
          </a:p>
          <a:p>
            <a:r>
              <a:rPr lang="es-EC" sz="1800" dirty="0">
                <a:effectLst/>
                <a:ea typeface="Calibri" panose="020F0502020204030204" pitchFamily="34" charset="0"/>
                <a:cs typeface="Times New Roman" panose="02020603050405020304" pitchFamily="18" charset="0"/>
              </a:rPr>
              <a:t>Tipo de descolmillado con dos niveles cualitativos.     </a:t>
            </a:r>
          </a:p>
          <a:p>
            <a:endParaRPr lang="es-EC" sz="1800" dirty="0">
              <a:effectLst/>
              <a:ea typeface="Calibri" panose="020F0502020204030204" pitchFamily="34" charset="0"/>
              <a:cs typeface="Times New Roman" panose="02020603050405020304" pitchFamily="18" charset="0"/>
            </a:endParaRPr>
          </a:p>
          <a:p>
            <a:r>
              <a:rPr lang="es-EC" b="1" dirty="0">
                <a:ea typeface="Calibri" panose="020F0502020204030204" pitchFamily="34" charset="0"/>
                <a:cs typeface="Times New Roman" panose="02020603050405020304" pitchFamily="18" charset="0"/>
              </a:rPr>
              <a:t>Tratamientos a comparar:</a:t>
            </a:r>
          </a:p>
          <a:p>
            <a:r>
              <a:rPr lang="es-ES" sz="1800" dirty="0">
                <a:effectLst/>
                <a:ea typeface="Calibri" panose="020F0502020204030204" pitchFamily="34" charset="0"/>
                <a:cs typeface="Times New Roman" panose="02020603050405020304" pitchFamily="18" charset="0"/>
              </a:rPr>
              <a:t>T1= Descolmillado = D</a:t>
            </a:r>
          </a:p>
          <a:p>
            <a:r>
              <a:rPr lang="es-ES" sz="1800" dirty="0">
                <a:effectLst/>
                <a:ea typeface="Calibri" panose="020F0502020204030204" pitchFamily="34" charset="0"/>
                <a:cs typeface="Times New Roman" panose="02020603050405020304" pitchFamily="18" charset="0"/>
              </a:rPr>
              <a:t>T2= Retoque del colmillo a menos de 1 milímetro = R1</a:t>
            </a:r>
          </a:p>
          <a:p>
            <a:r>
              <a:rPr lang="es-ES" sz="1800" dirty="0">
                <a:effectLst/>
                <a:ea typeface="Calibri" panose="020F0502020204030204" pitchFamily="34" charset="0"/>
                <a:cs typeface="Times New Roman" panose="02020603050405020304" pitchFamily="18" charset="0"/>
              </a:rPr>
              <a:t>T3= Retoque del colmillo a medio diente = R2</a:t>
            </a:r>
          </a:p>
          <a:p>
            <a:endParaRPr lang="es-ES" sz="1800" dirty="0">
              <a:effectLst/>
              <a:ea typeface="Calibri" panose="020F0502020204030204" pitchFamily="34" charset="0"/>
              <a:cs typeface="Times New Roman" panose="02020603050405020304" pitchFamily="18" charset="0"/>
            </a:endParaRPr>
          </a:p>
          <a:p>
            <a:r>
              <a:rPr lang="es-EC" sz="1800" b="1" dirty="0">
                <a:effectLst/>
                <a:ea typeface="Calibri" panose="020F0502020204030204" pitchFamily="34" charset="0"/>
                <a:cs typeface="Times New Roman" panose="02020603050405020304" pitchFamily="18" charset="0"/>
              </a:rPr>
              <a:t>Tipo de diseño:</a:t>
            </a:r>
          </a:p>
          <a:p>
            <a:r>
              <a:rPr lang="es-EC" sz="1800" dirty="0">
                <a:effectLst/>
                <a:ea typeface="Calibri" panose="020F0502020204030204" pitchFamily="34" charset="0"/>
                <a:cs typeface="Times New Roman" panose="02020603050405020304" pitchFamily="18" charset="0"/>
              </a:rPr>
              <a:t>Diseño completamente aleatorizado (DCA)</a:t>
            </a:r>
          </a:p>
          <a:p>
            <a:endParaRPr lang="es-EC" sz="1800" dirty="0">
              <a:effectLst/>
              <a:ea typeface="Calibri" panose="020F0502020204030204" pitchFamily="34" charset="0"/>
              <a:cs typeface="Times New Roman" panose="02020603050405020304" pitchFamily="18" charset="0"/>
            </a:endParaRPr>
          </a:p>
          <a:p>
            <a:r>
              <a:rPr lang="es-EC" b="1" dirty="0">
                <a:ea typeface="Calibri" panose="020F0502020204030204" pitchFamily="34" charset="0"/>
                <a:cs typeface="Times New Roman" panose="02020603050405020304" pitchFamily="18" charset="0"/>
              </a:rPr>
              <a:t>Observaciones:</a:t>
            </a:r>
          </a:p>
          <a:p>
            <a:r>
              <a:rPr lang="es-ES" sz="1800" dirty="0">
                <a:effectLst/>
                <a:ea typeface="Calibri" panose="020F0502020204030204" pitchFamily="34" charset="0"/>
                <a:cs typeface="Times New Roman" panose="02020603050405020304" pitchFamily="18" charset="0"/>
              </a:rPr>
              <a:t>Siete repeticiones en cada tratamiento </a:t>
            </a:r>
            <a:endParaRPr lang="es-EC" sz="1800" dirty="0">
              <a:effectLst/>
              <a:ea typeface="Calibri" panose="020F0502020204030204" pitchFamily="34" charset="0"/>
              <a:cs typeface="Times New Roman" panose="02020603050405020304" pitchFamily="18" charset="0"/>
            </a:endParaRPr>
          </a:p>
          <a:p>
            <a:endParaRPr lang="es-EC" dirty="0"/>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5DB75FE5-EAD4-428A-9D0C-43BCF29A20DE}"/>
                  </a:ext>
                </a:extLst>
              </p:cNvPr>
              <p:cNvSpPr txBox="1"/>
              <p:nvPr/>
            </p:nvSpPr>
            <p:spPr>
              <a:xfrm>
                <a:off x="6096000" y="763287"/>
                <a:ext cx="4237382" cy="2744790"/>
              </a:xfrm>
              <a:prstGeom prst="rect">
                <a:avLst/>
              </a:prstGeom>
              <a:solidFill>
                <a:schemeClr val="bg1">
                  <a:lumMod val="95000"/>
                </a:schemeClr>
              </a:solidFill>
            </p:spPr>
            <p:txBody>
              <a:bodyPr wrap="square">
                <a:spAutoFit/>
              </a:bodyPr>
              <a:lstStyle/>
              <a:p>
                <a:pPr indent="457200" algn="l">
                  <a:spcAft>
                    <a:spcPts val="1200"/>
                  </a:spcAft>
                </a:pPr>
                <a:r>
                  <a:rPr lang="es-EC" sz="1600" dirty="0">
                    <a:effectLst/>
                    <a:ea typeface="Calibri" panose="020F0502020204030204" pitchFamily="34" charset="0"/>
                    <a:cs typeface="Times New Roman" panose="02020603050405020304" pitchFamily="18" charset="0"/>
                  </a:rPr>
                  <a:t>N° de animales/total de UE: 21 animales</a:t>
                </a:r>
              </a:p>
              <a:p>
                <a:pPr indent="457200" algn="l">
                  <a:spcAft>
                    <a:spcPts val="1200"/>
                  </a:spcAft>
                </a:pPr>
                <a:r>
                  <a:rPr lang="es-EC" sz="1600" dirty="0">
                    <a:effectLst/>
                    <a:ea typeface="Calibri" panose="020F0502020204030204" pitchFamily="34" charset="0"/>
                    <a:cs typeface="Times New Roman" panose="02020603050405020304" pitchFamily="18" charset="0"/>
                  </a:rPr>
                  <a:t>N° de animales/UE: 1 animales</a:t>
                </a:r>
              </a:p>
              <a:p>
                <a:pPr indent="457200" algn="l">
                  <a:spcAft>
                    <a:spcPts val="1200"/>
                  </a:spcAft>
                </a:pPr>
                <a:r>
                  <a:rPr lang="es-EC" sz="1600" dirty="0">
                    <a:effectLst/>
                    <a:ea typeface="Calibri" panose="020F0502020204030204" pitchFamily="34" charset="0"/>
                    <a:cs typeface="Times New Roman" panose="02020603050405020304" pitchFamily="18" charset="0"/>
                  </a:rPr>
                  <a:t>Área total UE del ensayo: 0,5 </a:t>
                </a:r>
                <a14:m>
                  <m:oMath xmlns:m="http://schemas.openxmlformats.org/officeDocument/2006/math">
                    <m:sSup>
                      <m:sSupPr>
                        <m:ctrlPr>
                          <a:rPr lang="es-EC" sz="16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s-EC" sz="1600">
                            <a:effectLst/>
                            <a:latin typeface="Cambria Math" panose="02040503050406030204" pitchFamily="18" charset="0"/>
                            <a:ea typeface="Calibri" panose="020F0502020204030204" pitchFamily="34" charset="0"/>
                            <a:cs typeface="Arial" panose="020B0604020202020204" pitchFamily="34" charset="0"/>
                          </a:rPr>
                          <m:t>m</m:t>
                        </m:r>
                      </m:e>
                      <m:sup>
                        <m:r>
                          <a:rPr lang="es-EC" sz="1600">
                            <a:effectLst/>
                            <a:latin typeface="Cambria Math" panose="02040503050406030204" pitchFamily="18" charset="0"/>
                            <a:ea typeface="Calibri" panose="020F0502020204030204" pitchFamily="34" charset="0"/>
                            <a:cs typeface="Arial" panose="020B0604020202020204" pitchFamily="34" charset="0"/>
                          </a:rPr>
                          <m:t>2</m:t>
                        </m:r>
                      </m:sup>
                    </m:sSup>
                  </m:oMath>
                </a14:m>
                <a:endParaRPr lang="es-EC" sz="1600" dirty="0">
                  <a:effectLst/>
                  <a:ea typeface="Calibri" panose="020F0502020204030204" pitchFamily="34" charset="0"/>
                  <a:cs typeface="Times New Roman" panose="02020603050405020304" pitchFamily="18" charset="0"/>
                </a:endParaRPr>
              </a:p>
              <a:p>
                <a:pPr indent="457200" algn="l">
                  <a:spcAft>
                    <a:spcPts val="1200"/>
                  </a:spcAft>
                </a:pPr>
                <a:r>
                  <a:rPr lang="es-EC" sz="1600" dirty="0">
                    <a:effectLst/>
                    <a:ea typeface="Calibri" panose="020F0502020204030204" pitchFamily="34" charset="0"/>
                    <a:cs typeface="Times New Roman" panose="02020603050405020304" pitchFamily="18" charset="0"/>
                  </a:rPr>
                  <a:t>Largo: 1,0 m</a:t>
                </a:r>
              </a:p>
              <a:p>
                <a:pPr indent="457200" algn="l">
                  <a:spcAft>
                    <a:spcPts val="1200"/>
                  </a:spcAft>
                </a:pPr>
                <a:r>
                  <a:rPr lang="es-EC" sz="1600" dirty="0">
                    <a:effectLst/>
                    <a:ea typeface="Calibri" panose="020F0502020204030204" pitchFamily="34" charset="0"/>
                    <a:cs typeface="Times New Roman" panose="02020603050405020304" pitchFamily="18" charset="0"/>
                  </a:rPr>
                  <a:t>Ancho: 0,5 m</a:t>
                </a:r>
              </a:p>
              <a:p>
                <a:pPr indent="457200" algn="l">
                  <a:spcAft>
                    <a:spcPts val="1200"/>
                  </a:spcAft>
                </a:pPr>
                <a:r>
                  <a:rPr lang="es-EC" sz="1600" dirty="0">
                    <a:effectLst/>
                    <a:ea typeface="Calibri" panose="020F0502020204030204" pitchFamily="34" charset="0"/>
                    <a:cs typeface="Times New Roman" panose="02020603050405020304" pitchFamily="18" charset="0"/>
                  </a:rPr>
                  <a:t>Forma del ensayo: Rectangular</a:t>
                </a:r>
              </a:p>
              <a:p>
                <a:pPr indent="457200" algn="l">
                  <a:spcAft>
                    <a:spcPts val="1200"/>
                  </a:spcAft>
                </a:pPr>
                <a:r>
                  <a:rPr lang="es-EC" sz="1600" dirty="0">
                    <a:effectLst/>
                    <a:ea typeface="Calibri" panose="020F0502020204030204" pitchFamily="34" charset="0"/>
                    <a:cs typeface="Times New Roman" panose="02020603050405020304" pitchFamily="18" charset="0"/>
                  </a:rPr>
                  <a:t>Forma de la UE: Rectangular</a:t>
                </a:r>
              </a:p>
            </p:txBody>
          </p:sp>
        </mc:Choice>
        <mc:Fallback xmlns="">
          <p:sp>
            <p:nvSpPr>
              <p:cNvPr id="6" name="CuadroTexto 5">
                <a:extLst>
                  <a:ext uri="{FF2B5EF4-FFF2-40B4-BE49-F238E27FC236}">
                    <a16:creationId xmlns:a16="http://schemas.microsoft.com/office/drawing/2014/main" id="{5DB75FE5-EAD4-428A-9D0C-43BCF29A20DE}"/>
                  </a:ext>
                </a:extLst>
              </p:cNvPr>
              <p:cNvSpPr txBox="1">
                <a:spLocks noRot="1" noChangeAspect="1" noMove="1" noResize="1" noEditPoints="1" noAdjustHandles="1" noChangeArrowheads="1" noChangeShapeType="1" noTextEdit="1"/>
              </p:cNvSpPr>
              <p:nvPr/>
            </p:nvSpPr>
            <p:spPr>
              <a:xfrm>
                <a:off x="6096000" y="763287"/>
                <a:ext cx="4237382" cy="2744790"/>
              </a:xfrm>
              <a:prstGeom prst="rect">
                <a:avLst/>
              </a:prstGeom>
              <a:blipFill>
                <a:blip r:embed="rId3"/>
                <a:stretch>
                  <a:fillRect t="-667" b="-2000"/>
                </a:stretch>
              </a:blipFill>
            </p:spPr>
            <p:txBody>
              <a:bodyPr/>
              <a:lstStyle/>
              <a:p>
                <a:r>
                  <a:rPr lang="es-EC">
                    <a:noFill/>
                  </a:rPr>
                  <a:t> </a:t>
                </a:r>
              </a:p>
            </p:txBody>
          </p:sp>
        </mc:Fallback>
      </mc:AlternateContent>
      <p:sp>
        <p:nvSpPr>
          <p:cNvPr id="10" name="CuadroTexto 9">
            <a:extLst>
              <a:ext uri="{FF2B5EF4-FFF2-40B4-BE49-F238E27FC236}">
                <a16:creationId xmlns:a16="http://schemas.microsoft.com/office/drawing/2014/main" id="{6FC52303-8D7E-49CD-BBAB-4D91E64DC8BA}"/>
              </a:ext>
            </a:extLst>
          </p:cNvPr>
          <p:cNvSpPr txBox="1"/>
          <p:nvPr/>
        </p:nvSpPr>
        <p:spPr>
          <a:xfrm>
            <a:off x="5567811" y="353789"/>
            <a:ext cx="6096000" cy="369332"/>
          </a:xfrm>
          <a:prstGeom prst="rect">
            <a:avLst/>
          </a:prstGeom>
          <a:noFill/>
        </p:spPr>
        <p:txBody>
          <a:bodyPr wrap="square">
            <a:spAutoFit/>
          </a:bodyPr>
          <a:lstStyle/>
          <a:p>
            <a:r>
              <a:rPr lang="es-ES" b="1" dirty="0"/>
              <a:t>Características de las UE:</a:t>
            </a:r>
          </a:p>
        </p:txBody>
      </p:sp>
      <p:sp>
        <p:nvSpPr>
          <p:cNvPr id="12" name="CuadroTexto 11">
            <a:extLst>
              <a:ext uri="{FF2B5EF4-FFF2-40B4-BE49-F238E27FC236}">
                <a16:creationId xmlns:a16="http://schemas.microsoft.com/office/drawing/2014/main" id="{1DE7BF44-D5C9-433E-88EB-4490DE7403BB}"/>
              </a:ext>
            </a:extLst>
          </p:cNvPr>
          <p:cNvSpPr txBox="1"/>
          <p:nvPr/>
        </p:nvSpPr>
        <p:spPr>
          <a:xfrm>
            <a:off x="5695123" y="3662345"/>
            <a:ext cx="6096000" cy="369332"/>
          </a:xfrm>
          <a:prstGeom prst="rect">
            <a:avLst/>
          </a:prstGeom>
          <a:noFill/>
        </p:spPr>
        <p:txBody>
          <a:bodyPr wrap="square">
            <a:spAutoFit/>
          </a:bodyPr>
          <a:lstStyle/>
          <a:p>
            <a:r>
              <a:rPr lang="es-ES" b="1" dirty="0"/>
              <a:t>Croquis</a:t>
            </a:r>
          </a:p>
        </p:txBody>
      </p:sp>
    </p:spTree>
    <p:extLst>
      <p:ext uri="{BB962C8B-B14F-4D97-AF65-F5344CB8AC3E}">
        <p14:creationId xmlns:p14="http://schemas.microsoft.com/office/powerpoint/2010/main" val="633395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612C126-C35D-4F9F-BB84-6403009FB544}"/>
              </a:ext>
            </a:extLst>
          </p:cNvPr>
          <p:cNvSpPr txBox="1"/>
          <p:nvPr/>
        </p:nvSpPr>
        <p:spPr>
          <a:xfrm>
            <a:off x="718931" y="591603"/>
            <a:ext cx="6096000" cy="369332"/>
          </a:xfrm>
          <a:prstGeom prst="rect">
            <a:avLst/>
          </a:prstGeom>
          <a:noFill/>
        </p:spPr>
        <p:txBody>
          <a:bodyPr wrap="square">
            <a:spAutoFit/>
          </a:bodyPr>
          <a:lstStyle/>
          <a:p>
            <a:r>
              <a:rPr lang="es-ES" b="1" dirty="0"/>
              <a:t>Esquema de análisis de varianza</a:t>
            </a:r>
            <a:endParaRPr lang="es-EC" b="1" dirty="0"/>
          </a:p>
        </p:txBody>
      </p:sp>
      <p:sp>
        <p:nvSpPr>
          <p:cNvPr id="10" name="CuadroTexto 9">
            <a:extLst>
              <a:ext uri="{FF2B5EF4-FFF2-40B4-BE49-F238E27FC236}">
                <a16:creationId xmlns:a16="http://schemas.microsoft.com/office/drawing/2014/main" id="{3C27705C-D1C9-4874-8ECD-9657E9533779}"/>
              </a:ext>
            </a:extLst>
          </p:cNvPr>
          <p:cNvSpPr txBox="1"/>
          <p:nvPr/>
        </p:nvSpPr>
        <p:spPr>
          <a:xfrm>
            <a:off x="927652" y="3429000"/>
            <a:ext cx="7328452" cy="369332"/>
          </a:xfrm>
          <a:prstGeom prst="rect">
            <a:avLst/>
          </a:prstGeom>
          <a:noFill/>
        </p:spPr>
        <p:txBody>
          <a:bodyPr wrap="square">
            <a:spAutoFit/>
          </a:bodyPr>
          <a:lstStyle/>
          <a:p>
            <a:r>
              <a:rPr lang="es-ES" b="1" dirty="0"/>
              <a:t>Análisis Funcional</a:t>
            </a:r>
          </a:p>
        </p:txBody>
      </p:sp>
      <p:pic>
        <p:nvPicPr>
          <p:cNvPr id="15" name="Imagen 14">
            <a:extLst>
              <a:ext uri="{FF2B5EF4-FFF2-40B4-BE49-F238E27FC236}">
                <a16:creationId xmlns:a16="http://schemas.microsoft.com/office/drawing/2014/main" id="{259B87A9-01B8-487D-B4C1-339175237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866" y="1134834"/>
            <a:ext cx="6441238" cy="1843567"/>
          </a:xfrm>
          <a:prstGeom prst="rect">
            <a:avLst/>
          </a:prstGeom>
        </p:spPr>
      </p:pic>
      <p:sp>
        <p:nvSpPr>
          <p:cNvPr id="17" name="CuadroTexto 16">
            <a:extLst>
              <a:ext uri="{FF2B5EF4-FFF2-40B4-BE49-F238E27FC236}">
                <a16:creationId xmlns:a16="http://schemas.microsoft.com/office/drawing/2014/main" id="{56D9640E-6220-4BC2-AC3F-274416066517}"/>
              </a:ext>
            </a:extLst>
          </p:cNvPr>
          <p:cNvSpPr txBox="1"/>
          <p:nvPr/>
        </p:nvSpPr>
        <p:spPr>
          <a:xfrm>
            <a:off x="2365513" y="4128259"/>
            <a:ext cx="6096000" cy="1815882"/>
          </a:xfrm>
          <a:prstGeom prst="rect">
            <a:avLst/>
          </a:prstGeom>
          <a:solidFill>
            <a:schemeClr val="accent5">
              <a:lumMod val="40000"/>
              <a:lumOff val="60000"/>
            </a:schemeClr>
          </a:solidFill>
        </p:spPr>
        <p:txBody>
          <a:bodyPr wrap="square">
            <a:spAutoFit/>
          </a:bodyPr>
          <a:lstStyle/>
          <a:p>
            <a:pPr algn="just"/>
            <a:r>
              <a:rPr lang="es-ES" sz="1600" dirty="0"/>
              <a:t>Chi cuadrado de Pearson para la relación que existe entre los distintos tipos de descolmillados con el grado de afectación del pezón de la madre. </a:t>
            </a:r>
          </a:p>
          <a:p>
            <a:pPr algn="just"/>
            <a:endParaRPr lang="es-ES" sz="1600" dirty="0"/>
          </a:p>
          <a:p>
            <a:pPr algn="just"/>
            <a:r>
              <a:rPr lang="es-ES" sz="1600" dirty="0"/>
              <a:t>Para las demás variables se utilizó la Prueba de Tukey a un nivel de significancia del 0,05% y comparaciones ortogonales entre D vs R1 ,R2 y  R1  vs R2.</a:t>
            </a:r>
            <a:endParaRPr lang="es-EC" sz="1600" dirty="0"/>
          </a:p>
        </p:txBody>
      </p:sp>
    </p:spTree>
    <p:extLst>
      <p:ext uri="{BB962C8B-B14F-4D97-AF65-F5344CB8AC3E}">
        <p14:creationId xmlns:p14="http://schemas.microsoft.com/office/powerpoint/2010/main" val="2082106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67F76E-4AEE-401F-B4AD-47BF05156669}"/>
              </a:ext>
            </a:extLst>
          </p:cNvPr>
          <p:cNvSpPr>
            <a:spLocks noGrp="1"/>
          </p:cNvSpPr>
          <p:nvPr>
            <p:ph type="title"/>
          </p:nvPr>
        </p:nvSpPr>
        <p:spPr>
          <a:xfrm>
            <a:off x="467139" y="291548"/>
            <a:ext cx="4356652" cy="808382"/>
          </a:xfrm>
        </p:spPr>
        <p:txBody>
          <a:bodyPr>
            <a:normAutofit/>
          </a:bodyPr>
          <a:lstStyle/>
          <a:p>
            <a:r>
              <a:rPr lang="es-ES" sz="2800" b="1" dirty="0"/>
              <a:t>VARIABLES EVALUADAS</a:t>
            </a:r>
            <a:endParaRPr lang="es-EC" sz="2800" b="1" dirty="0"/>
          </a:p>
        </p:txBody>
      </p:sp>
      <p:sp>
        <p:nvSpPr>
          <p:cNvPr id="6" name="Rectángulo: esquinas redondeadas 5">
            <a:extLst>
              <a:ext uri="{FF2B5EF4-FFF2-40B4-BE49-F238E27FC236}">
                <a16:creationId xmlns:a16="http://schemas.microsoft.com/office/drawing/2014/main" id="{2F467E9B-F11F-4201-BC5A-82BCCD319D75}"/>
              </a:ext>
            </a:extLst>
          </p:cNvPr>
          <p:cNvSpPr/>
          <p:nvPr/>
        </p:nvSpPr>
        <p:spPr>
          <a:xfrm>
            <a:off x="622851" y="1423453"/>
            <a:ext cx="1749287" cy="543339"/>
          </a:xfrm>
          <a:prstGeom prst="round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2000" b="1" dirty="0"/>
              <a:t>Peso</a:t>
            </a:r>
            <a:endParaRPr lang="es-EC" sz="2000" b="1" dirty="0"/>
          </a:p>
        </p:txBody>
      </p:sp>
      <p:sp>
        <p:nvSpPr>
          <p:cNvPr id="7" name="Rectángulo: esquinas redondeadas 6">
            <a:extLst>
              <a:ext uri="{FF2B5EF4-FFF2-40B4-BE49-F238E27FC236}">
                <a16:creationId xmlns:a16="http://schemas.microsoft.com/office/drawing/2014/main" id="{64C951E6-E68D-4EB1-9739-1E89D033B8FE}"/>
              </a:ext>
            </a:extLst>
          </p:cNvPr>
          <p:cNvSpPr/>
          <p:nvPr/>
        </p:nvSpPr>
        <p:spPr>
          <a:xfrm>
            <a:off x="5579165" y="1502751"/>
            <a:ext cx="3041373" cy="543339"/>
          </a:xfrm>
          <a:prstGeom prst="round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2000" b="1" dirty="0"/>
              <a:t>Ganancia de peso total</a:t>
            </a:r>
            <a:endParaRPr lang="es-EC" sz="2000" b="1" dirty="0"/>
          </a:p>
        </p:txBody>
      </p:sp>
      <p:sp>
        <p:nvSpPr>
          <p:cNvPr id="8" name="3 Rectángulo">
            <a:extLst>
              <a:ext uri="{FF2B5EF4-FFF2-40B4-BE49-F238E27FC236}">
                <a16:creationId xmlns:a16="http://schemas.microsoft.com/office/drawing/2014/main" id="{A1FB1F84-E177-4573-8248-82634E850CD2}"/>
              </a:ext>
            </a:extLst>
          </p:cNvPr>
          <p:cNvSpPr/>
          <p:nvPr/>
        </p:nvSpPr>
        <p:spPr>
          <a:xfrm>
            <a:off x="1497493" y="2447590"/>
            <a:ext cx="3593079" cy="830997"/>
          </a:xfrm>
          <a:prstGeom prst="rect">
            <a:avLst/>
          </a:prstGeom>
          <a:solidFill>
            <a:schemeClr val="accent5">
              <a:lumMod val="40000"/>
              <a:lumOff val="60000"/>
            </a:schemeClr>
          </a:solidFill>
        </p:spPr>
        <p:txBody>
          <a:bodyPr wrap="square">
            <a:spAutoFit/>
          </a:bodyPr>
          <a:lstStyle/>
          <a:p>
            <a:pPr algn="just"/>
            <a:r>
              <a:rPr lang="es-ES" sz="1600" dirty="0"/>
              <a:t>Se tomó el peso inicial a los 4 días de nacidos y posterior a ello se evaluó a los 25 y 60 días. (Kg)</a:t>
            </a:r>
            <a:endParaRPr lang="es-EC" sz="1600" dirty="0"/>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C09D47C4-20A9-4E92-858E-943B38AE0727}"/>
                  </a:ext>
                </a:extLst>
              </p:cNvPr>
              <p:cNvSpPr txBox="1"/>
              <p:nvPr/>
            </p:nvSpPr>
            <p:spPr>
              <a:xfrm>
                <a:off x="6520069" y="2624297"/>
                <a:ext cx="4757530" cy="338554"/>
              </a:xfrm>
              <a:prstGeom prst="rect">
                <a:avLst/>
              </a:prstGeom>
              <a:solidFill>
                <a:schemeClr val="accent5">
                  <a:lumMod val="40000"/>
                  <a:lumOff val="6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sz="1600" smtClean="0">
                          <a:latin typeface="Cambria Math" panose="02040503050406030204" pitchFamily="18" charset="0"/>
                        </a:rPr>
                        <m:t>G</m:t>
                      </m:r>
                      <m:r>
                        <m:rPr>
                          <m:sty m:val="p"/>
                        </m:rPr>
                        <a:rPr lang="es-EC" sz="1600" i="0">
                          <a:latin typeface="Cambria Math" panose="02040503050406030204" pitchFamily="18" charset="0"/>
                        </a:rPr>
                        <m:t>anancia</m:t>
                      </m:r>
                      <m:r>
                        <a:rPr lang="es-EC" sz="1600" i="0">
                          <a:latin typeface="Cambria Math" panose="02040503050406030204" pitchFamily="18" charset="0"/>
                        </a:rPr>
                        <m:t> </m:t>
                      </m:r>
                      <m:r>
                        <m:rPr>
                          <m:sty m:val="p"/>
                        </m:rPr>
                        <a:rPr lang="es-EC" sz="1600" i="0">
                          <a:latin typeface="Cambria Math" panose="02040503050406030204" pitchFamily="18" charset="0"/>
                        </a:rPr>
                        <m:t>peso</m:t>
                      </m:r>
                      <m:r>
                        <a:rPr lang="es-EC" sz="1600" i="0">
                          <a:latin typeface="Cambria Math" panose="02040503050406030204" pitchFamily="18" charset="0"/>
                        </a:rPr>
                        <m:t> </m:t>
                      </m:r>
                      <m:r>
                        <m:rPr>
                          <m:sty m:val="p"/>
                        </m:rPr>
                        <a:rPr lang="es-EC" sz="1600" i="0">
                          <a:latin typeface="Cambria Math" panose="02040503050406030204" pitchFamily="18" charset="0"/>
                        </a:rPr>
                        <m:t>total</m:t>
                      </m:r>
                      <m:r>
                        <a:rPr lang="es-EC" sz="1600" i="0">
                          <a:latin typeface="Cambria Math" panose="02040503050406030204" pitchFamily="18" charset="0"/>
                        </a:rPr>
                        <m:t>=</m:t>
                      </m:r>
                      <m:r>
                        <m:rPr>
                          <m:sty m:val="p"/>
                        </m:rPr>
                        <a:rPr lang="es-EC" sz="1600" i="0">
                          <a:latin typeface="Cambria Math" panose="02040503050406030204" pitchFamily="18" charset="0"/>
                        </a:rPr>
                        <m:t>Peso</m:t>
                      </m:r>
                      <m:r>
                        <a:rPr lang="es-EC" sz="1600" i="0">
                          <a:latin typeface="Cambria Math" panose="02040503050406030204" pitchFamily="18" charset="0"/>
                        </a:rPr>
                        <m:t> </m:t>
                      </m:r>
                      <m:r>
                        <m:rPr>
                          <m:sty m:val="p"/>
                        </m:rPr>
                        <a:rPr lang="es-EC" sz="1600" i="0">
                          <a:latin typeface="Cambria Math" panose="02040503050406030204" pitchFamily="18" charset="0"/>
                        </a:rPr>
                        <m:t>final</m:t>
                      </m:r>
                      <m:r>
                        <a:rPr lang="es-EC" sz="1600" i="0">
                          <a:latin typeface="Cambria Math" panose="02040503050406030204" pitchFamily="18" charset="0"/>
                        </a:rPr>
                        <m:t>−</m:t>
                      </m:r>
                      <m:r>
                        <m:rPr>
                          <m:sty m:val="p"/>
                        </m:rPr>
                        <a:rPr lang="es-EC" sz="1600" i="0">
                          <a:latin typeface="Cambria Math" panose="02040503050406030204" pitchFamily="18" charset="0"/>
                        </a:rPr>
                        <m:t>peso</m:t>
                      </m:r>
                      <m:r>
                        <a:rPr lang="es-EC" sz="1600" i="0">
                          <a:latin typeface="Cambria Math" panose="02040503050406030204" pitchFamily="18" charset="0"/>
                        </a:rPr>
                        <m:t> </m:t>
                      </m:r>
                      <m:r>
                        <m:rPr>
                          <m:sty m:val="p"/>
                        </m:rPr>
                        <a:rPr lang="es-EC" sz="1600" i="0">
                          <a:latin typeface="Cambria Math" panose="02040503050406030204" pitchFamily="18" charset="0"/>
                        </a:rPr>
                        <m:t>inicial</m:t>
                      </m:r>
                    </m:oMath>
                  </m:oMathPara>
                </a14:m>
                <a:endParaRPr lang="es-EC" sz="1600" dirty="0"/>
              </a:p>
            </p:txBody>
          </p:sp>
        </mc:Choice>
        <mc:Fallback xmlns="">
          <p:sp>
            <p:nvSpPr>
              <p:cNvPr id="10" name="CuadroTexto 9">
                <a:extLst>
                  <a:ext uri="{FF2B5EF4-FFF2-40B4-BE49-F238E27FC236}">
                    <a16:creationId xmlns:a16="http://schemas.microsoft.com/office/drawing/2014/main" id="{C09D47C4-20A9-4E92-858E-943B38AE0727}"/>
                  </a:ext>
                </a:extLst>
              </p:cNvPr>
              <p:cNvSpPr txBox="1">
                <a:spLocks noRot="1" noChangeAspect="1" noMove="1" noResize="1" noEditPoints="1" noAdjustHandles="1" noChangeArrowheads="1" noChangeShapeType="1" noTextEdit="1"/>
              </p:cNvSpPr>
              <p:nvPr/>
            </p:nvSpPr>
            <p:spPr>
              <a:xfrm>
                <a:off x="6520069" y="2624297"/>
                <a:ext cx="4757530" cy="338554"/>
              </a:xfrm>
              <a:prstGeom prst="rect">
                <a:avLst/>
              </a:prstGeom>
              <a:blipFill>
                <a:blip r:embed="rId2"/>
                <a:stretch>
                  <a:fillRect b="-3571"/>
                </a:stretch>
              </a:blipFill>
            </p:spPr>
            <p:txBody>
              <a:bodyPr/>
              <a:lstStyle/>
              <a:p>
                <a:r>
                  <a:rPr lang="es-EC">
                    <a:noFill/>
                  </a:rPr>
                  <a:t> </a:t>
                </a:r>
              </a:p>
            </p:txBody>
          </p:sp>
        </mc:Fallback>
      </mc:AlternateContent>
      <p:sp>
        <p:nvSpPr>
          <p:cNvPr id="12" name="CuadroTexto 11">
            <a:extLst>
              <a:ext uri="{FF2B5EF4-FFF2-40B4-BE49-F238E27FC236}">
                <a16:creationId xmlns:a16="http://schemas.microsoft.com/office/drawing/2014/main" id="{C2D793ED-95D1-43F4-9D2D-FDF8A044CDD5}"/>
              </a:ext>
            </a:extLst>
          </p:cNvPr>
          <p:cNvSpPr txBox="1"/>
          <p:nvPr/>
        </p:nvSpPr>
        <p:spPr>
          <a:xfrm>
            <a:off x="3715577" y="5343901"/>
            <a:ext cx="4157869" cy="584775"/>
          </a:xfrm>
          <a:prstGeom prst="rect">
            <a:avLst/>
          </a:prstGeom>
          <a:solidFill>
            <a:schemeClr val="accent5">
              <a:lumMod val="40000"/>
              <a:lumOff val="60000"/>
            </a:schemeClr>
          </a:solidFill>
        </p:spPr>
        <p:txBody>
          <a:bodyPr wrap="square">
            <a:spAutoFit/>
          </a:bodyPr>
          <a:lstStyle/>
          <a:p>
            <a:pPr algn="ctr"/>
            <a:r>
              <a:rPr lang="es-ES" sz="1600" dirty="0"/>
              <a:t>Ganancia de peso semanal = </a:t>
            </a:r>
          </a:p>
          <a:p>
            <a:pPr algn="ctr"/>
            <a:r>
              <a:rPr lang="es-ES" sz="1600" dirty="0"/>
              <a:t>(Peso final) / (# de semanas que duró el ensayo)</a:t>
            </a:r>
            <a:endParaRPr lang="es-EC" sz="1600" dirty="0"/>
          </a:p>
        </p:txBody>
      </p:sp>
      <p:sp>
        <p:nvSpPr>
          <p:cNvPr id="13" name="Rectángulo: esquinas redondeadas 12">
            <a:extLst>
              <a:ext uri="{FF2B5EF4-FFF2-40B4-BE49-F238E27FC236}">
                <a16:creationId xmlns:a16="http://schemas.microsoft.com/office/drawing/2014/main" id="{73824962-CC19-49C3-8663-A36D3068F9D3}"/>
              </a:ext>
            </a:extLst>
          </p:cNvPr>
          <p:cNvSpPr/>
          <p:nvPr/>
        </p:nvSpPr>
        <p:spPr>
          <a:xfrm>
            <a:off x="4068416" y="3879613"/>
            <a:ext cx="3260035" cy="543339"/>
          </a:xfrm>
          <a:prstGeom prst="round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2000" b="1" dirty="0"/>
              <a:t>Ganancia de peso semanal</a:t>
            </a:r>
            <a:endParaRPr lang="es-EC" sz="2000" b="1" dirty="0"/>
          </a:p>
        </p:txBody>
      </p:sp>
      <p:sp>
        <p:nvSpPr>
          <p:cNvPr id="14" name="Flecha: doblada hacia arriba 13">
            <a:extLst>
              <a:ext uri="{FF2B5EF4-FFF2-40B4-BE49-F238E27FC236}">
                <a16:creationId xmlns:a16="http://schemas.microsoft.com/office/drawing/2014/main" id="{B425C99E-123F-420C-B2D6-782449A71EBD}"/>
              </a:ext>
            </a:extLst>
          </p:cNvPr>
          <p:cNvSpPr/>
          <p:nvPr/>
        </p:nvSpPr>
        <p:spPr>
          <a:xfrm rot="5400000">
            <a:off x="755374" y="2467468"/>
            <a:ext cx="583095" cy="54333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Flecha: doblada hacia arriba 14">
            <a:extLst>
              <a:ext uri="{FF2B5EF4-FFF2-40B4-BE49-F238E27FC236}">
                <a16:creationId xmlns:a16="http://schemas.microsoft.com/office/drawing/2014/main" id="{760FC57C-720F-41AC-879A-32AB87697795}"/>
              </a:ext>
            </a:extLst>
          </p:cNvPr>
          <p:cNvSpPr/>
          <p:nvPr/>
        </p:nvSpPr>
        <p:spPr>
          <a:xfrm rot="5400000">
            <a:off x="5774633" y="2399634"/>
            <a:ext cx="583095" cy="54333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Flecha: hacia abajo 15">
            <a:extLst>
              <a:ext uri="{FF2B5EF4-FFF2-40B4-BE49-F238E27FC236}">
                <a16:creationId xmlns:a16="http://schemas.microsoft.com/office/drawing/2014/main" id="{1B5C7448-DA54-4B0B-841D-A47BCEB442B0}"/>
              </a:ext>
            </a:extLst>
          </p:cNvPr>
          <p:cNvSpPr/>
          <p:nvPr/>
        </p:nvSpPr>
        <p:spPr>
          <a:xfrm>
            <a:off x="5579165" y="4611757"/>
            <a:ext cx="344557" cy="5433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930545864"/>
      </p:ext>
    </p:extLst>
  </p:cSld>
  <p:clrMapOvr>
    <a:masterClrMapping/>
  </p:clrMapOvr>
</p:sld>
</file>

<file path=ppt/theme/theme1.xml><?xml version="1.0" encoding="utf-8"?>
<a:theme xmlns:a="http://schemas.openxmlformats.org/drawingml/2006/main" name="Base">
  <a:themeElements>
    <a:clrScheme name="Base">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Base</Template>
  <TotalTime>2062</TotalTime>
  <Words>1350</Words>
  <Application>Microsoft Office PowerPoint</Application>
  <PresentationFormat>Panorámica</PresentationFormat>
  <Paragraphs>125</Paragraphs>
  <Slides>25</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25</vt:i4>
      </vt:variant>
    </vt:vector>
  </HeadingPairs>
  <TitlesOfParts>
    <vt:vector size="31" baseType="lpstr">
      <vt:lpstr>Arial</vt:lpstr>
      <vt:lpstr>Calibri</vt:lpstr>
      <vt:lpstr>Cambria Math</vt:lpstr>
      <vt:lpstr>Corbel</vt:lpstr>
      <vt:lpstr>Wingdings</vt:lpstr>
      <vt:lpstr>Base</vt:lpstr>
      <vt:lpstr>Evaluación del efecto de dos tipos de descolmillado en lechones hasta la fase de levante</vt:lpstr>
      <vt:lpstr>INTRODUCCIÓN</vt:lpstr>
      <vt:lpstr>OBJETIVOS</vt:lpstr>
      <vt:lpstr>MATERIALES Y MÉTODOS</vt:lpstr>
      <vt:lpstr>Ubicación</vt:lpstr>
      <vt:lpstr>MATERIALES</vt:lpstr>
      <vt:lpstr>Diseño experimental</vt:lpstr>
      <vt:lpstr>Presentación de PowerPoint</vt:lpstr>
      <vt:lpstr>VARIABLES EVALUADAS</vt:lpstr>
      <vt:lpstr>Presentación de PowerPoint</vt:lpstr>
      <vt:lpstr>Presentación de PowerPoint</vt:lpstr>
      <vt:lpstr>Presentación de PowerPoint</vt:lpstr>
      <vt:lpstr>Presentación de PowerPoint</vt:lpstr>
      <vt:lpstr>Peso</vt:lpstr>
      <vt:lpstr>Presentación de PowerPoint</vt:lpstr>
      <vt:lpstr>Presentación de PowerPoint</vt:lpstr>
      <vt:lpstr>Ganancia de Peso Total</vt:lpstr>
      <vt:lpstr>Ganancia de Peso Semanal</vt:lpstr>
      <vt:lpstr>Conversión Alimenticia</vt:lpstr>
      <vt:lpstr>Evaluación del Pezón de la Madre </vt:lpstr>
      <vt:lpstr>Evaluación Económica</vt:lpstr>
      <vt:lpstr>Presentación de PowerPoint</vt:lpstr>
      <vt:lpstr>CONCLUSIONES</vt:lpstr>
      <vt:lpstr>RECOMENDACIONES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Evaluación del efecto de dos tipos de descolmillado en lechones hasta la fase de levante</dc:title>
  <dc:creator>593967875849</dc:creator>
  <cp:lastModifiedBy>593967875849</cp:lastModifiedBy>
  <cp:revision>25</cp:revision>
  <dcterms:created xsi:type="dcterms:W3CDTF">2021-01-05T19:58:57Z</dcterms:created>
  <dcterms:modified xsi:type="dcterms:W3CDTF">2021-01-07T06:22:03Z</dcterms:modified>
</cp:coreProperties>
</file>