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4" r:id="rId1"/>
  </p:sldMasterIdLst>
  <p:notesMasterIdLst>
    <p:notesMasterId r:id="rId29"/>
  </p:notesMasterIdLst>
  <p:sldIdLst>
    <p:sldId id="256" r:id="rId2"/>
    <p:sldId id="257" r:id="rId3"/>
    <p:sldId id="258" r:id="rId4"/>
    <p:sldId id="300" r:id="rId5"/>
    <p:sldId id="259" r:id="rId6"/>
    <p:sldId id="261" r:id="rId7"/>
    <p:sldId id="263" r:id="rId8"/>
    <p:sldId id="264" r:id="rId9"/>
    <p:sldId id="265" r:id="rId10"/>
    <p:sldId id="266" r:id="rId11"/>
    <p:sldId id="291" r:id="rId12"/>
    <p:sldId id="294" r:id="rId13"/>
    <p:sldId id="269" r:id="rId14"/>
    <p:sldId id="271" r:id="rId15"/>
    <p:sldId id="274" r:id="rId16"/>
    <p:sldId id="275" r:id="rId17"/>
    <p:sldId id="277" r:id="rId18"/>
    <p:sldId id="278" r:id="rId19"/>
    <p:sldId id="295" r:id="rId20"/>
    <p:sldId id="296" r:id="rId21"/>
    <p:sldId id="297" r:id="rId22"/>
    <p:sldId id="298" r:id="rId23"/>
    <p:sldId id="282" r:id="rId24"/>
    <p:sldId id="283" r:id="rId25"/>
    <p:sldId id="284" r:id="rId26"/>
    <p:sldId id="289" r:id="rId27"/>
    <p:sldId id="299"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43D"/>
    <a:srgbClr val="E0485E"/>
    <a:srgbClr val="CB233B"/>
    <a:srgbClr val="007A37"/>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6AE65-8309-49C5-B069-C9BD3642A749}" type="datetimeFigureOut">
              <a:rPr lang="es-EC" smtClean="0"/>
              <a:t>9/3/2021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10983-FFE5-4A37-90EC-62826289EAC6}" type="slidenum">
              <a:rPr lang="es-EC" smtClean="0"/>
              <a:t>‹Nº›</a:t>
            </a:fld>
            <a:endParaRPr lang="es-EC"/>
          </a:p>
        </p:txBody>
      </p:sp>
    </p:spTree>
    <p:extLst>
      <p:ext uri="{BB962C8B-B14F-4D97-AF65-F5344CB8AC3E}">
        <p14:creationId xmlns:p14="http://schemas.microsoft.com/office/powerpoint/2010/main" val="7335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AC10983-FFE5-4A37-90EC-62826289EAC6}" type="slidenum">
              <a:rPr lang="es-EC" smtClean="0"/>
              <a:t>3</a:t>
            </a:fld>
            <a:endParaRPr lang="es-EC"/>
          </a:p>
        </p:txBody>
      </p:sp>
    </p:spTree>
    <p:extLst>
      <p:ext uri="{BB962C8B-B14F-4D97-AF65-F5344CB8AC3E}">
        <p14:creationId xmlns:p14="http://schemas.microsoft.com/office/powerpoint/2010/main" val="74215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AC10983-FFE5-4A37-90EC-62826289EAC6}" type="slidenum">
              <a:rPr lang="es-EC" smtClean="0"/>
              <a:t>22</a:t>
            </a:fld>
            <a:endParaRPr lang="es-EC"/>
          </a:p>
        </p:txBody>
      </p:sp>
    </p:spTree>
    <p:extLst>
      <p:ext uri="{BB962C8B-B14F-4D97-AF65-F5344CB8AC3E}">
        <p14:creationId xmlns:p14="http://schemas.microsoft.com/office/powerpoint/2010/main" val="288426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8A544E-6E31-415B-89F0-420A1F82C0B6}" type="datetimeFigureOut">
              <a:rPr lang="es-EC" smtClean="0"/>
              <a:t>9/3/2021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normAutofit/>
          </a:bodyPr>
          <a:lstStyle/>
          <a:p>
            <a:fld id="{BFD7C80F-9CA1-4BBB-B998-6F139D29BE42}"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8A544E-6E31-415B-89F0-420A1F82C0B6}" type="datetimeFigureOut">
              <a:rPr lang="es-EC" smtClean="0"/>
              <a:t>9/3/2021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8A544E-6E31-415B-89F0-420A1F82C0B6}" type="datetimeFigureOut">
              <a:rPr lang="es-EC" smtClean="0"/>
              <a:t>9/3/2021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685800" y="1600201"/>
            <a:ext cx="7772400" cy="3733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8A544E-6E31-415B-89F0-420A1F82C0B6}" type="datetimeFigureOut">
              <a:rPr lang="es-EC" smtClean="0"/>
              <a:t>9/3/2021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8A544E-6E31-415B-89F0-420A1F82C0B6}" type="datetimeFigureOut">
              <a:rPr lang="es-EC" smtClean="0"/>
              <a:t>9/3/2021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8A544E-6E31-415B-89F0-420A1F82C0B6}" type="datetimeFigureOut">
              <a:rPr lang="es-EC" smtClean="0"/>
              <a:t>9/3/2021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D7C80F-9CA1-4BBB-B998-6F139D29BE42}" type="slidenum">
              <a:rPr lang="es-EC" smtClean="0"/>
              <a:t>‹Nº›</a:t>
            </a:fld>
            <a:endParaRPr lang="es-EC"/>
          </a:p>
        </p:txBody>
      </p:sp>
      <p:sp>
        <p:nvSpPr>
          <p:cNvPr id="13" name="Content Placeholder 12"/>
          <p:cNvSpPr>
            <a:spLocks noGrp="1"/>
          </p:cNvSpPr>
          <p:nvPr>
            <p:ph sz="quarter" idx="13"/>
          </p:nvPr>
        </p:nvSpPr>
        <p:spPr>
          <a:xfrm>
            <a:off x="6858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78A544E-6E31-415B-89F0-420A1F82C0B6}" type="datetimeFigureOut">
              <a:rPr lang="es-EC" smtClean="0"/>
              <a:t>9/3/2021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FD7C80F-9CA1-4BBB-B998-6F139D29BE42}" type="slidenum">
              <a:rPr lang="es-EC" smtClean="0"/>
              <a:t>‹Nº›</a:t>
            </a:fld>
            <a:endParaRPr lang="es-EC"/>
          </a:p>
        </p:txBody>
      </p:sp>
      <p:sp>
        <p:nvSpPr>
          <p:cNvPr id="15" name="Content Placeholder 14"/>
          <p:cNvSpPr>
            <a:spLocks noGrp="1"/>
          </p:cNvSpPr>
          <p:nvPr>
            <p:ph sz="quarter" idx="13"/>
          </p:nvPr>
        </p:nvSpPr>
        <p:spPr>
          <a:xfrm>
            <a:off x="6858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78A544E-6E31-415B-89F0-420A1F82C0B6}" type="datetimeFigureOut">
              <a:rPr lang="es-EC" smtClean="0"/>
              <a:t>9/3/2021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8A544E-6E31-415B-89F0-420A1F82C0B6}" type="datetimeFigureOut">
              <a:rPr lang="es-EC" smtClean="0"/>
              <a:t>9/3/2021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FD7C80F-9CA1-4BBB-B998-6F139D29BE4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8A544E-6E31-415B-89F0-420A1F82C0B6}" type="datetimeFigureOut">
              <a:rPr lang="es-EC" smtClean="0"/>
              <a:t>9/3/2021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D7C80F-9CA1-4BBB-B998-6F139D29BE42}" type="slidenum">
              <a:rPr lang="es-EC" smtClean="0"/>
              <a:t>‹Nº›</a:t>
            </a:fld>
            <a:endParaRPr lang="es-EC"/>
          </a:p>
        </p:txBody>
      </p:sp>
      <p:sp>
        <p:nvSpPr>
          <p:cNvPr id="13" name="Content Placeholder 12"/>
          <p:cNvSpPr>
            <a:spLocks noGrp="1"/>
          </p:cNvSpPr>
          <p:nvPr>
            <p:ph sz="quarter" idx="13"/>
          </p:nvPr>
        </p:nvSpPr>
        <p:spPr>
          <a:xfrm>
            <a:off x="4572000" y="609600"/>
            <a:ext cx="3886200"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8A544E-6E31-415B-89F0-420A1F82C0B6}" type="datetimeFigureOut">
              <a:rPr lang="es-EC" smtClean="0"/>
              <a:t>9/3/2021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D7C80F-9CA1-4BBB-B998-6F139D29BE42}" type="slidenum">
              <a:rPr lang="es-EC" smtClean="0"/>
              <a:t>‹Nº›</a:t>
            </a:fld>
            <a:endParaRPr lang="es-EC"/>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email">
              <a:alphaModFix amt="15000"/>
              <a:extLst>
                <a:ext uri="{28A0092B-C50C-407E-A947-70E740481C1C}">
                  <a14:useLocalDpi xmlns:a14="http://schemas.microsoft.com/office/drawing/2010/main"/>
                </a:ext>
              </a:extLst>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78A544E-6E31-415B-89F0-420A1F82C0B6}" type="datetimeFigureOut">
              <a:rPr lang="es-EC" smtClean="0"/>
              <a:t>9/3/2021</a:t>
            </a:fld>
            <a:endParaRPr lang="es-EC"/>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s-EC"/>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FD7C80F-9CA1-4BBB-B998-6F139D29BE42}"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695" y="404664"/>
            <a:ext cx="6460705" cy="1668592"/>
          </a:xfrm>
          <a:prstGeom prst="rect">
            <a:avLst/>
          </a:prstGeom>
        </p:spPr>
      </p:pic>
      <p:sp>
        <p:nvSpPr>
          <p:cNvPr id="8" name="7 CuadroTexto"/>
          <p:cNvSpPr txBox="1"/>
          <p:nvPr/>
        </p:nvSpPr>
        <p:spPr>
          <a:xfrm>
            <a:off x="683568" y="2132856"/>
            <a:ext cx="7776864" cy="492443"/>
          </a:xfrm>
          <a:prstGeom prst="rect">
            <a:avLst/>
          </a:prstGeom>
          <a:noFill/>
        </p:spPr>
        <p:txBody>
          <a:bodyPr wrap="square" rtlCol="0">
            <a:spAutoFit/>
          </a:bodyPr>
          <a:lstStyle/>
          <a:p>
            <a:pPr algn="ctr"/>
            <a:r>
              <a:rPr lang="" sz="2600" b="1" dirty="0" smtClean="0">
                <a:solidFill>
                  <a:srgbClr val="FFFF00"/>
                </a:solidFill>
                <a:latin typeface="Aharoni" panose="02010803020104030203" pitchFamily="2" charset="-79"/>
                <a:cs typeface="Aharoni" panose="02010803020104030203" pitchFamily="2" charset="-79"/>
              </a:rPr>
              <a:t>MAESTRÍA EN </a:t>
            </a:r>
            <a:r>
              <a:rPr lang="" sz="2600" b="1" smtClean="0">
                <a:solidFill>
                  <a:srgbClr val="FFFF00"/>
                </a:solidFill>
                <a:latin typeface="Aharoni" panose="02010803020104030203" pitchFamily="2" charset="-79"/>
                <a:cs typeface="Aharoni" panose="02010803020104030203" pitchFamily="2" charset="-79"/>
              </a:rPr>
              <a:t>ENTRENAMIENTO DEPORTIVO</a:t>
            </a:r>
            <a:endParaRPr lang="es-EC" sz="2600" b="1" dirty="0">
              <a:solidFill>
                <a:srgbClr val="FFFF00"/>
              </a:solidFill>
              <a:latin typeface="Aharoni" panose="02010803020104030203" pitchFamily="2" charset="-79"/>
              <a:cs typeface="Aharoni" panose="02010803020104030203" pitchFamily="2" charset="-79"/>
            </a:endParaRPr>
          </a:p>
        </p:txBody>
      </p:sp>
      <p:sp>
        <p:nvSpPr>
          <p:cNvPr id="9" name="8 CuadroTexto"/>
          <p:cNvSpPr txBox="1"/>
          <p:nvPr/>
        </p:nvSpPr>
        <p:spPr>
          <a:xfrm>
            <a:off x="683568" y="2648525"/>
            <a:ext cx="7776864" cy="553998"/>
          </a:xfrm>
          <a:prstGeom prst="rect">
            <a:avLst/>
          </a:prstGeom>
          <a:noFill/>
        </p:spPr>
        <p:txBody>
          <a:bodyPr wrap="square" rtlCol="0">
            <a:spAutoFit/>
          </a:bodyPr>
          <a:lstStyle/>
          <a:p>
            <a:pPr algn="ctr"/>
            <a:r>
              <a:rPr lang="" sz="3000" b="1" smtClean="0">
                <a:solidFill>
                  <a:srgbClr val="FF0000"/>
                </a:solidFill>
                <a:latin typeface="Aharoni" panose="02010803020104030203" pitchFamily="2" charset="-79"/>
                <a:cs typeface="Aharoni" panose="02010803020104030203" pitchFamily="2" charset="-79"/>
              </a:rPr>
              <a:t>VIII</a:t>
            </a:r>
            <a:r>
              <a:rPr lang="" sz="3000" b="1" dirty="0" smtClean="0">
                <a:solidFill>
                  <a:srgbClr val="FF0000"/>
                </a:solidFill>
                <a:latin typeface="Aharoni" panose="02010803020104030203" pitchFamily="2" charset="-79"/>
                <a:cs typeface="Aharoni" panose="02010803020104030203" pitchFamily="2" charset="-79"/>
              </a:rPr>
              <a:t> PROMOCIÓN</a:t>
            </a:r>
            <a:endParaRPr lang="es-EC" sz="3000" b="1" dirty="0">
              <a:solidFill>
                <a:srgbClr val="FF0000"/>
              </a:solidFill>
              <a:latin typeface="Aharoni" panose="02010803020104030203" pitchFamily="2" charset="-79"/>
              <a:cs typeface="Aharoni" panose="02010803020104030203" pitchFamily="2" charset="-79"/>
            </a:endParaRPr>
          </a:p>
        </p:txBody>
      </p:sp>
      <p:sp>
        <p:nvSpPr>
          <p:cNvPr id="10" name="9 CuadroTexto"/>
          <p:cNvSpPr txBox="1"/>
          <p:nvPr/>
        </p:nvSpPr>
        <p:spPr>
          <a:xfrm>
            <a:off x="467544" y="4160693"/>
            <a:ext cx="7776864" cy="492443"/>
          </a:xfrm>
          <a:prstGeom prst="rect">
            <a:avLst/>
          </a:prstGeom>
          <a:noFill/>
        </p:spPr>
        <p:txBody>
          <a:bodyPr wrap="square" rtlCol="0">
            <a:spAutoFit/>
          </a:bodyPr>
          <a:lstStyle/>
          <a:p>
            <a:pPr algn="ctr"/>
            <a:r>
              <a:rPr lang="" sz="2600" b="1" dirty="0" smtClean="0">
                <a:solidFill>
                  <a:schemeClr val="bg1"/>
                </a:solidFill>
                <a:latin typeface="Aharoni" panose="02010803020104030203" pitchFamily="2" charset="-79"/>
                <a:cs typeface="Aharoni" panose="02010803020104030203" pitchFamily="2" charset="-79"/>
              </a:rPr>
              <a:t>DIRECTOR:</a:t>
            </a:r>
            <a:r>
              <a:rPr lang="" sz="2600" b="1" dirty="0" smtClean="0">
                <a:solidFill>
                  <a:srgbClr val="FFFF00"/>
                </a:solidFill>
                <a:latin typeface="Aharoni" panose="02010803020104030203" pitchFamily="2" charset="-79"/>
                <a:cs typeface="Aharoni" panose="02010803020104030203" pitchFamily="2" charset="-79"/>
              </a:rPr>
              <a:t> </a:t>
            </a:r>
            <a:r>
              <a:rPr lang="" sz="2600" b="1" smtClean="0">
                <a:solidFill>
                  <a:srgbClr val="FFFF00"/>
                </a:solidFill>
                <a:latin typeface="Aharoni" panose="02010803020104030203" pitchFamily="2" charset="-79"/>
                <a:cs typeface="Aharoni" panose="02010803020104030203" pitchFamily="2" charset="-79"/>
              </a:rPr>
              <a:t>DR. ROMEL AGUIRRE</a:t>
            </a:r>
            <a:endParaRPr lang="es-EC" sz="2600" b="1" dirty="0">
              <a:solidFill>
                <a:srgbClr val="FFFF00"/>
              </a:solidFill>
              <a:latin typeface="Aharoni" panose="02010803020104030203" pitchFamily="2" charset="-79"/>
              <a:cs typeface="Aharoni" panose="02010803020104030203" pitchFamily="2" charset="-79"/>
            </a:endParaRPr>
          </a:p>
        </p:txBody>
      </p:sp>
      <p:sp>
        <p:nvSpPr>
          <p:cNvPr id="11" name="10 CuadroTexto"/>
          <p:cNvSpPr txBox="1"/>
          <p:nvPr/>
        </p:nvSpPr>
        <p:spPr>
          <a:xfrm>
            <a:off x="827584" y="4797152"/>
            <a:ext cx="6604721" cy="492443"/>
          </a:xfrm>
          <a:prstGeom prst="rect">
            <a:avLst/>
          </a:prstGeom>
          <a:noFill/>
        </p:spPr>
        <p:txBody>
          <a:bodyPr wrap="square" rtlCol="0">
            <a:spAutoFit/>
          </a:bodyPr>
          <a:lstStyle/>
          <a:p>
            <a:pPr algn="ctr"/>
            <a:r>
              <a:rPr lang="" sz="2600" b="1" dirty="0" smtClean="0">
                <a:solidFill>
                  <a:schemeClr val="bg1"/>
                </a:solidFill>
                <a:latin typeface="Aharoni" panose="02010803020104030203" pitchFamily="2" charset="-79"/>
                <a:cs typeface="Aharoni" panose="02010803020104030203" pitchFamily="2" charset="-79"/>
              </a:rPr>
              <a:t>OPONENTE:</a:t>
            </a:r>
            <a:r>
              <a:rPr lang="" sz="2600" b="1" dirty="0" smtClean="0">
                <a:solidFill>
                  <a:srgbClr val="FFFF00"/>
                </a:solidFill>
                <a:latin typeface="Aharoni" panose="02010803020104030203" pitchFamily="2" charset="-79"/>
                <a:cs typeface="Aharoni" panose="02010803020104030203" pitchFamily="2" charset="-79"/>
              </a:rPr>
              <a:t> DRA. SOFÍA CARRILLO</a:t>
            </a:r>
            <a:endParaRPr lang="es-EC" sz="2600" b="1" dirty="0">
              <a:solidFill>
                <a:srgbClr val="FFFF00"/>
              </a:solidFill>
              <a:latin typeface="Aharoni" panose="02010803020104030203" pitchFamily="2" charset="-79"/>
              <a:cs typeface="Aharoni" panose="02010803020104030203" pitchFamily="2" charset="-79"/>
            </a:endParaRPr>
          </a:p>
        </p:txBody>
      </p:sp>
      <p:sp>
        <p:nvSpPr>
          <p:cNvPr id="12" name="11 CuadroTexto"/>
          <p:cNvSpPr txBox="1"/>
          <p:nvPr/>
        </p:nvSpPr>
        <p:spPr>
          <a:xfrm>
            <a:off x="683568" y="3584629"/>
            <a:ext cx="7776864" cy="492443"/>
          </a:xfrm>
          <a:prstGeom prst="rect">
            <a:avLst/>
          </a:prstGeom>
          <a:noFill/>
        </p:spPr>
        <p:txBody>
          <a:bodyPr wrap="square" rtlCol="0">
            <a:spAutoFit/>
          </a:bodyPr>
          <a:lstStyle/>
          <a:p>
            <a:pPr algn="ctr"/>
            <a:r>
              <a:rPr lang="" sz="2600" b="1" dirty="0" smtClean="0">
                <a:solidFill>
                  <a:schemeClr val="bg1"/>
                </a:solidFill>
                <a:latin typeface="Aharoni" panose="02010803020104030203" pitchFamily="2" charset="-79"/>
                <a:cs typeface="Aharoni" panose="02010803020104030203" pitchFamily="2" charset="-79"/>
              </a:rPr>
              <a:t>AUTOR: </a:t>
            </a:r>
            <a:r>
              <a:rPr lang="" sz="2600" b="1" dirty="0" smtClean="0">
                <a:solidFill>
                  <a:srgbClr val="FFFF00"/>
                </a:solidFill>
                <a:latin typeface="Aharoni" panose="02010803020104030203" pitchFamily="2" charset="-79"/>
                <a:cs typeface="Aharoni" panose="02010803020104030203" pitchFamily="2" charset="-79"/>
              </a:rPr>
              <a:t>LIC. </a:t>
            </a:r>
            <a:r>
              <a:rPr lang="" sz="2600" b="1" smtClean="0">
                <a:solidFill>
                  <a:srgbClr val="FFFF00"/>
                </a:solidFill>
                <a:latin typeface="Aharoni" panose="02010803020104030203" pitchFamily="2" charset="-79"/>
                <a:cs typeface="Aharoni" panose="02010803020104030203" pitchFamily="2" charset="-79"/>
              </a:rPr>
              <a:t>JAIME BENÍTEZ CHIRIBOGA</a:t>
            </a:r>
            <a:endParaRPr lang="es-EC" sz="2600" b="1" dirty="0">
              <a:solidFill>
                <a:srgbClr val="FFFF00"/>
              </a:solidFill>
              <a:latin typeface="Aharoni" panose="02010803020104030203" pitchFamily="2" charset="-79"/>
              <a:cs typeface="Aharoni" panose="02010803020104030203" pitchFamily="2" charset="-79"/>
            </a:endParaRPr>
          </a:p>
        </p:txBody>
      </p:sp>
      <p:sp>
        <p:nvSpPr>
          <p:cNvPr id="13" name="12 CuadroTexto"/>
          <p:cNvSpPr txBox="1"/>
          <p:nvPr/>
        </p:nvSpPr>
        <p:spPr>
          <a:xfrm>
            <a:off x="835968" y="5456837"/>
            <a:ext cx="7776864" cy="492443"/>
          </a:xfrm>
          <a:prstGeom prst="rect">
            <a:avLst/>
          </a:prstGeom>
          <a:noFill/>
        </p:spPr>
        <p:txBody>
          <a:bodyPr wrap="square" rtlCol="0">
            <a:spAutoFit/>
          </a:bodyPr>
          <a:lstStyle/>
          <a:p>
            <a:pPr algn="ctr"/>
            <a:r>
              <a:rPr lang="" sz="2600" b="1" smtClean="0">
                <a:solidFill>
                  <a:schemeClr val="bg1"/>
                </a:solidFill>
                <a:latin typeface="Algerian" panose="04020705040A02060702" pitchFamily="82" charset="0"/>
              </a:rPr>
              <a:t>SANGOLQUI  2020</a:t>
            </a:r>
            <a:endParaRPr lang="es-EC" sz="2600" b="1"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93117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 Box 2"/>
          <p:cNvSpPr txBox="1">
            <a:spLocks noChangeArrowheads="1"/>
          </p:cNvSpPr>
          <p:nvPr/>
        </p:nvSpPr>
        <p:spPr bwMode="auto">
          <a:xfrm>
            <a:off x="2411413" y="188913"/>
            <a:ext cx="4105275" cy="519112"/>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 altLang="es-EC" sz="2800" smtClean="0">
                <a:latin typeface="Algerian" pitchFamily="82" charset="0"/>
              </a:rPr>
              <a:t>VARIABLES</a:t>
            </a:r>
            <a:endParaRPr lang="es-ES" altLang="es-EC" sz="2800" dirty="0">
              <a:latin typeface="Algerian" pitchFamily="82" charset="0"/>
            </a:endParaRPr>
          </a:p>
        </p:txBody>
      </p:sp>
      <p:sp>
        <p:nvSpPr>
          <p:cNvPr id="6" name="5 Elipse"/>
          <p:cNvSpPr/>
          <p:nvPr/>
        </p:nvSpPr>
        <p:spPr>
          <a:xfrm>
            <a:off x="395536" y="1052736"/>
            <a:ext cx="3528318" cy="115212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smtClean="0">
                <a:solidFill>
                  <a:schemeClr val="bg1"/>
                </a:solidFill>
              </a:rPr>
              <a:t>VARIABLE INDEPENDIENTE</a:t>
            </a:r>
            <a:endParaRPr lang="es-EC" b="1" dirty="0">
              <a:solidFill>
                <a:schemeClr val="bg1"/>
              </a:solidFill>
            </a:endParaRPr>
          </a:p>
        </p:txBody>
      </p:sp>
      <p:sp>
        <p:nvSpPr>
          <p:cNvPr id="7" name="6 Elipse"/>
          <p:cNvSpPr/>
          <p:nvPr/>
        </p:nvSpPr>
        <p:spPr>
          <a:xfrm>
            <a:off x="5004122" y="1052736"/>
            <a:ext cx="3528318" cy="115212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smtClean="0">
                <a:solidFill>
                  <a:schemeClr val="bg1"/>
                </a:solidFill>
              </a:rPr>
              <a:t>VARIABLE DEPENDIENTE</a:t>
            </a:r>
            <a:endParaRPr lang="es-EC" b="1" dirty="0">
              <a:solidFill>
                <a:schemeClr val="bg1"/>
              </a:solidFill>
            </a:endParaRPr>
          </a:p>
        </p:txBody>
      </p:sp>
      <p:cxnSp>
        <p:nvCxnSpPr>
          <p:cNvPr id="8" name="7 Conector recto de flecha"/>
          <p:cNvCxnSpPr/>
          <p:nvPr/>
        </p:nvCxnSpPr>
        <p:spPr>
          <a:xfrm flipH="1">
            <a:off x="6840092" y="2204864"/>
            <a:ext cx="2" cy="576064"/>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087377" y="2204864"/>
            <a:ext cx="0" cy="72008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3779913" y="728700"/>
            <a:ext cx="539972" cy="671117"/>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680086" y="728700"/>
            <a:ext cx="648072" cy="648072"/>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14 Flecha a la derecha con bandas"/>
          <p:cNvSpPr/>
          <p:nvPr/>
        </p:nvSpPr>
        <p:spPr>
          <a:xfrm>
            <a:off x="683569" y="2708920"/>
            <a:ext cx="3240286" cy="1080120"/>
          </a:xfrm>
          <a:prstGeom prst="stripedRightArrow">
            <a:avLst/>
          </a:prstGeom>
          <a:gradFill flip="none" rotWithShape="1">
            <a:gsLst>
              <a:gs pos="0">
                <a:srgbClr val="009A46">
                  <a:tint val="66000"/>
                  <a:satMod val="160000"/>
                </a:srgbClr>
              </a:gs>
              <a:gs pos="50000">
                <a:srgbClr val="009A46">
                  <a:tint val="44500"/>
                  <a:satMod val="160000"/>
                </a:srgbClr>
              </a:gs>
              <a:gs pos="100000">
                <a:srgbClr val="009A46">
                  <a:tint val="23500"/>
                  <a:satMod val="160000"/>
                </a:srgbClr>
              </a:gs>
            </a:gsLst>
            <a:path path="circle">
              <a:fillToRect l="50000" t="50000" r="50000" b="50000"/>
            </a:path>
            <a:tileRect/>
          </a:gradFill>
          <a:ln>
            <a:solidFill>
              <a:schemeClr val="bg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mtClean="0">
                <a:solidFill>
                  <a:schemeClr val="bg1"/>
                </a:solidFill>
              </a:rPr>
              <a:t>LAS EMOCIONES</a:t>
            </a:r>
            <a:endParaRPr lang="es-EC" dirty="0">
              <a:solidFill>
                <a:schemeClr val="bg1"/>
              </a:solidFill>
            </a:endParaRPr>
          </a:p>
        </p:txBody>
      </p:sp>
      <p:sp>
        <p:nvSpPr>
          <p:cNvPr id="16" name="15 Cilindro"/>
          <p:cNvSpPr/>
          <p:nvPr/>
        </p:nvSpPr>
        <p:spPr>
          <a:xfrm>
            <a:off x="6084168" y="2708920"/>
            <a:ext cx="1584176" cy="1584176"/>
          </a:xfrm>
          <a:prstGeom prst="can">
            <a:avLst/>
          </a:prstGeom>
          <a:gradFill flip="none" rotWithShape="1">
            <a:gsLst>
              <a:gs pos="0">
                <a:srgbClr val="009A46">
                  <a:tint val="66000"/>
                  <a:satMod val="160000"/>
                </a:srgbClr>
              </a:gs>
              <a:gs pos="50000">
                <a:srgbClr val="009A46">
                  <a:tint val="44500"/>
                  <a:satMod val="160000"/>
                </a:srgbClr>
              </a:gs>
              <a:gs pos="100000">
                <a:srgbClr val="009A46">
                  <a:tint val="23500"/>
                  <a:satMod val="160000"/>
                </a:srgbClr>
              </a:gs>
            </a:gsLst>
            <a:path path="circle">
              <a:fillToRect l="50000" t="50000" r="50000" b="50000"/>
            </a:path>
            <a:tileRect/>
          </a:gradFill>
          <a:ln>
            <a:solidFill>
              <a:schemeClr val="bg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400" smtClean="0">
                <a:solidFill>
                  <a:schemeClr val="bg1"/>
                </a:solidFill>
              </a:rPr>
              <a:t>RENDIMIENTO DEL JUEGO DEL AJEDREZ</a:t>
            </a:r>
            <a:endParaRPr lang="es-EC" sz="1400" dirty="0">
              <a:solidFill>
                <a:schemeClr val="bg1"/>
              </a:solidFill>
            </a:endParaRPr>
          </a:p>
        </p:txBody>
      </p:sp>
      <p:cxnSp>
        <p:nvCxnSpPr>
          <p:cNvPr id="23" name="22 Conector recto de flecha"/>
          <p:cNvCxnSpPr/>
          <p:nvPr/>
        </p:nvCxnSpPr>
        <p:spPr>
          <a:xfrm>
            <a:off x="3851920" y="4797152"/>
            <a:ext cx="1656184" cy="0"/>
          </a:xfrm>
          <a:prstGeom prst="straightConnector1">
            <a:avLst/>
          </a:prstGeom>
          <a:ln w="762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3851920" y="5733256"/>
            <a:ext cx="1656184" cy="0"/>
          </a:xfrm>
          <a:prstGeom prst="straightConnector1">
            <a:avLst/>
          </a:prstGeom>
          <a:ln w="762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 name="Picture 2" descr="EDUCACION PARA LAS EMOCIONES LA ESCALERA DE LAS EMOCION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3621" y="3945817"/>
            <a:ext cx="2808312" cy="1931455"/>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7586" y="4293096"/>
            <a:ext cx="2617339" cy="1743834"/>
          </a:xfrm>
          <a:prstGeom prst="rect">
            <a:avLst/>
          </a:prstGeom>
        </p:spPr>
      </p:pic>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noFill/>
          </a:ln>
          <a:effectLst>
            <a:glow rad="139700">
              <a:schemeClr val="accent6">
                <a:satMod val="175000"/>
                <a:alpha val="40000"/>
              </a:schemeClr>
            </a:glow>
          </a:effectLst>
          <a:extLst/>
        </p:spPr>
      </p:pic>
      <p:sp>
        <p:nvSpPr>
          <p:cNvPr id="3" name="Text Box 2"/>
          <p:cNvSpPr txBox="1">
            <a:spLocks noChangeArrowheads="1"/>
          </p:cNvSpPr>
          <p:nvPr/>
        </p:nvSpPr>
        <p:spPr bwMode="auto">
          <a:xfrm>
            <a:off x="395537" y="188913"/>
            <a:ext cx="8136904"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2800" dirty="0" smtClean="0">
                <a:solidFill>
                  <a:schemeClr val="bg1"/>
                </a:solidFill>
                <a:latin typeface="Arial Black" panose="020B0A04020102020204" pitchFamily="34" charset="0"/>
              </a:rPr>
              <a:t>Operacionalización</a:t>
            </a:r>
            <a:r>
              <a:rPr lang="" altLang="es-EC" sz="2800" smtClean="0">
                <a:solidFill>
                  <a:schemeClr val="bg1"/>
                </a:solidFill>
                <a:latin typeface="Arial Black" panose="020B0A04020102020204" pitchFamily="34" charset="0"/>
              </a:rPr>
              <a:t> de </a:t>
            </a:r>
            <a:r>
              <a:rPr lang="" altLang="es-EC" sz="2800" dirty="0" smtClean="0">
                <a:solidFill>
                  <a:schemeClr val="bg1"/>
                </a:solidFill>
                <a:latin typeface="Arial Black" panose="020B0A04020102020204" pitchFamily="34" charset="0"/>
              </a:rPr>
              <a:t>VARIABLES</a:t>
            </a:r>
            <a:endParaRPr lang="es-ES" altLang="es-EC" sz="2800" dirty="0">
              <a:solidFill>
                <a:schemeClr val="bg1"/>
              </a:solidFill>
              <a:latin typeface="Arial Black" panose="020B0A04020102020204" pitchFamily="34" charset="0"/>
            </a:endParaRPr>
          </a:p>
        </p:txBody>
      </p:sp>
      <p:sp>
        <p:nvSpPr>
          <p:cNvPr id="7" name="6 Elipse"/>
          <p:cNvSpPr/>
          <p:nvPr/>
        </p:nvSpPr>
        <p:spPr>
          <a:xfrm rot="16200000">
            <a:off x="-1368659" y="3032956"/>
            <a:ext cx="4320480" cy="93610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000" b="1" dirty="0" smtClean="0">
                <a:solidFill>
                  <a:schemeClr val="bg1"/>
                </a:solidFill>
              </a:rPr>
              <a:t>VARIABLE </a:t>
            </a:r>
            <a:r>
              <a:rPr lang="" sz="2000" b="1" smtClean="0">
                <a:solidFill>
                  <a:schemeClr val="bg1"/>
                </a:solidFill>
              </a:rPr>
              <a:t>IN</a:t>
            </a:r>
            <a:r>
              <a:rPr lang="" sz="2000" b="1" dirty="0" smtClean="0">
                <a:solidFill>
                  <a:schemeClr val="bg1"/>
                </a:solidFill>
              </a:rPr>
              <a:t>DEPENDIENTE</a:t>
            </a:r>
            <a:endParaRPr lang="es-EC" sz="2000" b="1" dirty="0">
              <a:solidFill>
                <a:schemeClr val="bg1"/>
              </a:solidFill>
            </a:endParaRPr>
          </a:p>
        </p:txBody>
      </p:sp>
      <p:sp>
        <p:nvSpPr>
          <p:cNvPr id="17" name="Oval 10"/>
          <p:cNvSpPr/>
          <p:nvPr/>
        </p:nvSpPr>
        <p:spPr>
          <a:xfrm>
            <a:off x="3663067" y="3211564"/>
            <a:ext cx="2205317"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INDICADORES</a:t>
            </a:r>
            <a:endParaRPr lang="es-EC" sz="1400" b="1" dirty="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Oval 13"/>
          <p:cNvSpPr/>
          <p:nvPr/>
        </p:nvSpPr>
        <p:spPr>
          <a:xfrm>
            <a:off x="3563888" y="5137777"/>
            <a:ext cx="2349093"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INSTRUMENTOS</a:t>
            </a:r>
            <a:endParaRPr lang="es-EC" sz="1400" b="1" dirty="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TextBox 17"/>
          <p:cNvSpPr txBox="1"/>
          <p:nvPr/>
        </p:nvSpPr>
        <p:spPr>
          <a:xfrm>
            <a:off x="6316338" y="3122965"/>
            <a:ext cx="2360118" cy="73866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pPr algn="ctr"/>
            <a:r>
              <a:rPr lang="" sz="1400" b="1" dirty="0" smtClean="0">
                <a:solidFill>
                  <a:schemeClr val="bg2"/>
                </a:solidFill>
                <a:latin typeface="Arial Black" panose="020B0A04020102020204" pitchFamily="34" charset="0"/>
              </a:rPr>
              <a:t>- Porcentajes   </a:t>
            </a:r>
            <a:r>
              <a:rPr lang="es-EC" sz="1400" b="1" dirty="0" smtClean="0">
                <a:solidFill>
                  <a:schemeClr val="bg2"/>
                </a:solidFill>
                <a:latin typeface="Arial Black" panose="020B0A04020102020204" pitchFamily="34" charset="0"/>
              </a:rPr>
              <a:t> </a:t>
            </a:r>
            <a:r>
              <a:rPr lang="es-EC" sz="1400" b="1" dirty="0">
                <a:solidFill>
                  <a:schemeClr val="bg2"/>
                </a:solidFill>
                <a:latin typeface="Arial Black" panose="020B0A04020102020204" pitchFamily="34" charset="0"/>
              </a:rPr>
              <a:t>resultados </a:t>
            </a:r>
            <a:r>
              <a:rPr lang="es-EC" sz="1400" b="1" dirty="0" smtClean="0">
                <a:solidFill>
                  <a:schemeClr val="bg2"/>
                </a:solidFill>
                <a:latin typeface="Arial Black" panose="020B0A04020102020204" pitchFamily="34" charset="0"/>
              </a:rPr>
              <a:t>Test </a:t>
            </a:r>
            <a:r>
              <a:rPr lang="es-EC" sz="1400" b="1" dirty="0">
                <a:solidFill>
                  <a:schemeClr val="bg2"/>
                </a:solidFill>
                <a:latin typeface="Arial Black" panose="020B0A04020102020204" pitchFamily="34" charset="0"/>
              </a:rPr>
              <a:t>de </a:t>
            </a:r>
            <a:r>
              <a:rPr lang="" sz="1400" b="1" dirty="0" smtClean="0">
                <a:solidFill>
                  <a:schemeClr val="bg2"/>
                </a:solidFill>
                <a:latin typeface="Arial Black" panose="020B0A04020102020204" pitchFamily="34" charset="0"/>
              </a:rPr>
              <a:t>Poms</a:t>
            </a:r>
            <a:r>
              <a:rPr lang="es-EC" sz="1400" b="1" dirty="0" smtClean="0">
                <a:solidFill>
                  <a:schemeClr val="bg2"/>
                </a:solidFill>
                <a:latin typeface="Arial Black" panose="020B0A04020102020204" pitchFamily="34" charset="0"/>
              </a:rPr>
              <a:t> </a:t>
            </a:r>
            <a:endParaRPr lang="es-EC" sz="1400" b="1" dirty="0">
              <a:solidFill>
                <a:schemeClr val="bg2"/>
              </a:solidFill>
              <a:latin typeface="Arial Black" panose="020B0A04020102020204" pitchFamily="34" charset="0"/>
              <a:cs typeface="Aharoni" panose="02010803020104030203" pitchFamily="2" charset="-79"/>
            </a:endParaRPr>
          </a:p>
        </p:txBody>
      </p:sp>
      <p:sp>
        <p:nvSpPr>
          <p:cNvPr id="21" name="TextBox 17"/>
          <p:cNvSpPr txBox="1"/>
          <p:nvPr/>
        </p:nvSpPr>
        <p:spPr>
          <a:xfrm>
            <a:off x="6317871" y="4923745"/>
            <a:ext cx="2358585" cy="116955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r>
              <a:rPr lang="" sz="1400" b="1" dirty="0" smtClean="0">
                <a:solidFill>
                  <a:schemeClr val="bg2"/>
                </a:solidFill>
                <a:latin typeface="Arial Black" panose="020B0A04020102020204" pitchFamily="34" charset="0"/>
              </a:rPr>
              <a:t>- </a:t>
            </a:r>
            <a:r>
              <a:rPr lang="es-EC" sz="1400" b="1" dirty="0" smtClean="0">
                <a:solidFill>
                  <a:schemeClr val="bg2"/>
                </a:solidFill>
                <a:latin typeface="Arial Black" panose="020B0A04020102020204" pitchFamily="34" charset="0"/>
              </a:rPr>
              <a:t>Encuesta </a:t>
            </a:r>
            <a:r>
              <a:rPr lang="es-EC" sz="1400" b="1" dirty="0">
                <a:solidFill>
                  <a:schemeClr val="bg2"/>
                </a:solidFill>
                <a:latin typeface="Arial Black" panose="020B0A04020102020204" pitchFamily="34" charset="0"/>
              </a:rPr>
              <a:t>a </a:t>
            </a:r>
            <a:r>
              <a:rPr lang="" sz="1400" b="1" smtClean="0">
                <a:solidFill>
                  <a:schemeClr val="bg2"/>
                </a:solidFill>
                <a:latin typeface="Arial Black" panose="020B0A04020102020204" pitchFamily="34" charset="0"/>
              </a:rPr>
              <a:t>los jugadores</a:t>
            </a:r>
            <a:endParaRPr lang="es-EC" sz="1400" b="1" dirty="0">
              <a:solidFill>
                <a:schemeClr val="bg2"/>
              </a:solidFill>
              <a:latin typeface="Arial Black" panose="020B0A04020102020204" pitchFamily="34" charset="0"/>
            </a:endParaRPr>
          </a:p>
          <a:p>
            <a:r>
              <a:rPr lang="es-EC" sz="1400" b="1" dirty="0">
                <a:solidFill>
                  <a:schemeClr val="bg2"/>
                </a:solidFill>
                <a:latin typeface="Arial Black" panose="020B0A04020102020204" pitchFamily="34" charset="0"/>
              </a:rPr>
              <a:t> </a:t>
            </a:r>
          </a:p>
          <a:p>
            <a:r>
              <a:rPr lang="" sz="1400" b="1" dirty="0" smtClean="0">
                <a:solidFill>
                  <a:schemeClr val="bg2"/>
                </a:solidFill>
                <a:latin typeface="Arial Black" panose="020B0A04020102020204" pitchFamily="34" charset="0"/>
              </a:rPr>
              <a:t>- </a:t>
            </a:r>
            <a:r>
              <a:rPr lang="es-EC" sz="1400" b="1" dirty="0" smtClean="0">
                <a:solidFill>
                  <a:schemeClr val="bg2"/>
                </a:solidFill>
                <a:latin typeface="Arial Black" panose="020B0A04020102020204" pitchFamily="34" charset="0"/>
              </a:rPr>
              <a:t>Diagnóstico </a:t>
            </a:r>
            <a:r>
              <a:rPr lang="" sz="1400" b="1" dirty="0" smtClean="0">
                <a:solidFill>
                  <a:schemeClr val="bg2"/>
                </a:solidFill>
                <a:latin typeface="Arial Black" panose="020B0A04020102020204" pitchFamily="34" charset="0"/>
              </a:rPr>
              <a:t>pre-</a:t>
            </a:r>
            <a:r>
              <a:rPr lang="es-EC" sz="1400" b="1" dirty="0" smtClean="0">
                <a:solidFill>
                  <a:schemeClr val="bg2"/>
                </a:solidFill>
                <a:latin typeface="Arial Black" panose="020B0A04020102020204" pitchFamily="34" charset="0"/>
              </a:rPr>
              <a:t>test </a:t>
            </a:r>
            <a:r>
              <a:rPr lang="" sz="1400" b="1" dirty="0" smtClean="0">
                <a:solidFill>
                  <a:schemeClr val="bg2"/>
                </a:solidFill>
                <a:latin typeface="Arial Black" panose="020B0A04020102020204" pitchFamily="34" charset="0"/>
              </a:rPr>
              <a:t>y post-test </a:t>
            </a:r>
            <a:r>
              <a:rPr lang="es-EC" sz="1400" b="1" dirty="0" smtClean="0">
                <a:solidFill>
                  <a:schemeClr val="bg2"/>
                </a:solidFill>
                <a:latin typeface="Arial Black" panose="020B0A04020102020204" pitchFamily="34" charset="0"/>
              </a:rPr>
              <a:t>de </a:t>
            </a:r>
            <a:r>
              <a:rPr lang="" sz="1400" b="1" smtClean="0">
                <a:solidFill>
                  <a:schemeClr val="bg2"/>
                </a:solidFill>
                <a:latin typeface="Arial Black" panose="020B0A04020102020204" pitchFamily="34" charset="0"/>
              </a:rPr>
              <a:t>Poms</a:t>
            </a:r>
            <a:r>
              <a:rPr lang="es-EC" sz="1400" b="1" dirty="0" smtClean="0">
                <a:solidFill>
                  <a:schemeClr val="bg2"/>
                </a:solidFill>
                <a:latin typeface="Arial Black" panose="020B0A04020102020204" pitchFamily="34" charset="0"/>
              </a:rPr>
              <a:t> </a:t>
            </a:r>
            <a:endParaRPr lang="es-EC" sz="1400" b="1" dirty="0">
              <a:solidFill>
                <a:schemeClr val="bg2"/>
              </a:solidFill>
              <a:latin typeface="Arial Black" panose="020B0A04020102020204" pitchFamily="34" charset="0"/>
              <a:cs typeface="Aharoni" panose="02010803020104030203" pitchFamily="2" charset="-79"/>
            </a:endParaRPr>
          </a:p>
        </p:txBody>
      </p:sp>
      <p:sp>
        <p:nvSpPr>
          <p:cNvPr id="22" name="Oval 10"/>
          <p:cNvSpPr/>
          <p:nvPr/>
        </p:nvSpPr>
        <p:spPr>
          <a:xfrm>
            <a:off x="3563888" y="1268760"/>
            <a:ext cx="2326450"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 sz="1400" b="1"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DIMENSIONES</a:t>
            </a:r>
            <a:endParaRPr lang="es-EC" sz="1400" b="1" dirty="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4" name="TextBox 15"/>
          <p:cNvSpPr txBox="1"/>
          <p:nvPr/>
        </p:nvSpPr>
        <p:spPr>
          <a:xfrm>
            <a:off x="6316098" y="963885"/>
            <a:ext cx="2360358" cy="160043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pPr algn="ctr"/>
            <a:r>
              <a:rPr lang="" sz="1400" b="1" dirty="0" smtClean="0">
                <a:solidFill>
                  <a:schemeClr val="bg2"/>
                </a:solidFill>
                <a:latin typeface="Arial Black" panose="020B0A04020102020204" pitchFamily="34" charset="0"/>
                <a:cs typeface="Aharoni" panose="02010803020104030203" pitchFamily="2" charset="-79"/>
              </a:rPr>
              <a:t>EMOCIONES</a:t>
            </a:r>
          </a:p>
          <a:p>
            <a:r>
              <a:rPr lang="" sz="1400" b="1" dirty="0" smtClean="0">
                <a:solidFill>
                  <a:schemeClr val="bg2"/>
                </a:solidFill>
                <a:latin typeface="Arial Black" panose="020B0A04020102020204" pitchFamily="34" charset="0"/>
                <a:cs typeface="Aharoni" panose="02010803020104030203" pitchFamily="2" charset="-79"/>
              </a:rPr>
              <a:t>- Tristeza, Alegría   Tensión </a:t>
            </a:r>
          </a:p>
          <a:p>
            <a:pPr marL="285750" indent="-285750">
              <a:buFont typeface="Arial" panose="020B0604020202020204" pitchFamily="34" charset="0"/>
              <a:buChar char="•"/>
            </a:pPr>
            <a:endParaRPr lang="" sz="1400" b="1" dirty="0" smtClean="0">
              <a:solidFill>
                <a:schemeClr val="bg2"/>
              </a:solidFill>
              <a:latin typeface="Arial Black" panose="020B0A04020102020204" pitchFamily="34" charset="0"/>
              <a:cs typeface="Aharoni" panose="02010803020104030203" pitchFamily="2" charset="-79"/>
            </a:endParaRPr>
          </a:p>
          <a:p>
            <a:r>
              <a:rPr lang="" sz="1400" b="1" dirty="0" smtClean="0">
                <a:solidFill>
                  <a:schemeClr val="bg2"/>
                </a:solidFill>
                <a:latin typeface="Arial Black" panose="020B0A04020102020204" pitchFamily="34" charset="0"/>
                <a:cs typeface="Aharoni" panose="02010803020104030203" pitchFamily="2" charset="-79"/>
              </a:rPr>
              <a:t>- Ira, Colera </a:t>
            </a:r>
          </a:p>
          <a:p>
            <a:pPr marL="285750" indent="-285750">
              <a:buFont typeface="Arial" panose="020B0604020202020204" pitchFamily="34" charset="0"/>
              <a:buChar char="•"/>
            </a:pPr>
            <a:endParaRPr lang="" sz="1400" b="1" dirty="0" smtClean="0">
              <a:solidFill>
                <a:schemeClr val="bg2"/>
              </a:solidFill>
              <a:latin typeface="Arial Black" panose="020B0A04020102020204" pitchFamily="34" charset="0"/>
              <a:cs typeface="Aharoni" panose="02010803020104030203" pitchFamily="2" charset="-79"/>
            </a:endParaRPr>
          </a:p>
          <a:p>
            <a:r>
              <a:rPr lang="" sz="1400" b="1" dirty="0" smtClean="0">
                <a:solidFill>
                  <a:schemeClr val="bg2"/>
                </a:solidFill>
                <a:latin typeface="Arial Black" panose="020B0A04020102020204" pitchFamily="34" charset="0"/>
                <a:cs typeface="Aharoni" panose="02010803020104030203" pitchFamily="2" charset="-79"/>
              </a:rPr>
              <a:t>- Angustia, Vigor</a:t>
            </a:r>
            <a:endParaRPr lang="es-EC" sz="1400" b="1" dirty="0">
              <a:solidFill>
                <a:schemeClr val="bg2"/>
              </a:solidFill>
              <a:latin typeface="Arial Black" panose="020B0A04020102020204" pitchFamily="34" charset="0"/>
              <a:cs typeface="Aharoni" panose="02010803020104030203" pitchFamily="2" charset="-79"/>
            </a:endParaRPr>
          </a:p>
        </p:txBody>
      </p:sp>
      <p:cxnSp>
        <p:nvCxnSpPr>
          <p:cNvPr id="5" name="4 Conector recto de flecha"/>
          <p:cNvCxnSpPr>
            <a:endCxn id="22" idx="4"/>
          </p:cNvCxnSpPr>
          <p:nvPr/>
        </p:nvCxnSpPr>
        <p:spPr>
          <a:xfrm flipV="1">
            <a:off x="3059832" y="2008255"/>
            <a:ext cx="1667281" cy="156476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9" idx="0"/>
          </p:cNvCxnSpPr>
          <p:nvPr/>
        </p:nvCxnSpPr>
        <p:spPr>
          <a:xfrm>
            <a:off x="3059832" y="3573016"/>
            <a:ext cx="1678603" cy="156476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3104872" y="3581311"/>
            <a:ext cx="625878"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AutoShape 2" descr="Qué son las redes neuronales y sus funciones | ATRIA Innov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cxnSp>
        <p:nvCxnSpPr>
          <p:cNvPr id="34" name="33 Conector recto de flecha"/>
          <p:cNvCxnSpPr/>
          <p:nvPr/>
        </p:nvCxnSpPr>
        <p:spPr>
          <a:xfrm>
            <a:off x="5890338" y="1668697"/>
            <a:ext cx="409854" cy="0"/>
          </a:xfrm>
          <a:prstGeom prst="straightConnector1">
            <a:avLst/>
          </a:prstGeom>
          <a:ln w="38100">
            <a:solidFill>
              <a:schemeClr val="bg1"/>
            </a:solidFill>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868144" y="3573016"/>
            <a:ext cx="409854" cy="0"/>
          </a:xfrm>
          <a:prstGeom prst="straightConnector1">
            <a:avLst/>
          </a:prstGeom>
          <a:ln w="38100">
            <a:solidFill>
              <a:schemeClr val="bg1"/>
            </a:solidFill>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5940152" y="5515963"/>
            <a:ext cx="409854" cy="0"/>
          </a:xfrm>
          <a:prstGeom prst="straightConnector1">
            <a:avLst/>
          </a:prstGeom>
          <a:ln w="38100">
            <a:solidFill>
              <a:schemeClr val="bg1"/>
            </a:solidFill>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5 Rectángulo redondeado"/>
          <p:cNvSpPr/>
          <p:nvPr/>
        </p:nvSpPr>
        <p:spPr>
          <a:xfrm>
            <a:off x="1403648" y="3212976"/>
            <a:ext cx="1584176" cy="720080"/>
          </a:xfrm>
          <a:prstGeom prst="roundRect">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mtClean="0">
                <a:solidFill>
                  <a:schemeClr val="bg1"/>
                </a:solidFill>
              </a:rPr>
              <a:t>LAS EMOCIONES</a:t>
            </a:r>
            <a:endParaRPr lang="es-EC" dirty="0">
              <a:solidFill>
                <a:schemeClr val="bg1"/>
              </a:solidFill>
            </a:endParaRPr>
          </a:p>
        </p:txBody>
      </p:sp>
    </p:spTree>
    <p:extLst>
      <p:ext uri="{BB962C8B-B14F-4D97-AF65-F5344CB8AC3E}">
        <p14:creationId xmlns:p14="http://schemas.microsoft.com/office/powerpoint/2010/main" val="204883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12" y="90119"/>
            <a:ext cx="1475656" cy="512817"/>
          </a:xfrm>
          <a:prstGeom prst="rect">
            <a:avLst/>
          </a:prstGeom>
          <a:ln>
            <a:noFill/>
          </a:ln>
          <a:effectLst>
            <a:softEdge rad="112500"/>
          </a:effectLst>
          <a:extLst/>
        </p:spPr>
      </p:pic>
      <p:sp>
        <p:nvSpPr>
          <p:cNvPr id="3" name="Text Box 2"/>
          <p:cNvSpPr txBox="1">
            <a:spLocks noChangeArrowheads="1"/>
          </p:cNvSpPr>
          <p:nvPr/>
        </p:nvSpPr>
        <p:spPr bwMode="auto">
          <a:xfrm>
            <a:off x="395537" y="618639"/>
            <a:ext cx="8136904"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2800" dirty="0" smtClean="0">
                <a:solidFill>
                  <a:schemeClr val="bg1"/>
                </a:solidFill>
                <a:latin typeface="Arial Black" panose="020B0A04020102020204" pitchFamily="34" charset="0"/>
              </a:rPr>
              <a:t>Operacionalización</a:t>
            </a:r>
            <a:r>
              <a:rPr lang="" altLang="es-EC" sz="2800" smtClean="0">
                <a:solidFill>
                  <a:schemeClr val="bg1"/>
                </a:solidFill>
                <a:latin typeface="Arial Black" panose="020B0A04020102020204" pitchFamily="34" charset="0"/>
              </a:rPr>
              <a:t> de </a:t>
            </a:r>
            <a:r>
              <a:rPr lang="" altLang="es-EC" sz="2800" dirty="0" smtClean="0">
                <a:solidFill>
                  <a:schemeClr val="bg1"/>
                </a:solidFill>
                <a:latin typeface="Arial Black" panose="020B0A04020102020204" pitchFamily="34" charset="0"/>
              </a:rPr>
              <a:t>VARIABLES</a:t>
            </a:r>
            <a:endParaRPr lang="es-ES" altLang="es-EC" sz="2800" dirty="0">
              <a:solidFill>
                <a:schemeClr val="bg1"/>
              </a:solidFill>
              <a:latin typeface="Arial Black" panose="020B0A04020102020204" pitchFamily="34" charset="0"/>
            </a:endParaRPr>
          </a:p>
        </p:txBody>
      </p:sp>
      <p:sp>
        <p:nvSpPr>
          <p:cNvPr id="6" name="5 Elipse"/>
          <p:cNvSpPr/>
          <p:nvPr/>
        </p:nvSpPr>
        <p:spPr>
          <a:xfrm>
            <a:off x="395535" y="1338446"/>
            <a:ext cx="8019873" cy="72008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dirty="0" smtClean="0">
                <a:solidFill>
                  <a:schemeClr val="bg1"/>
                </a:solidFill>
              </a:rPr>
              <a:t>VARIABLE DEPENDIENTE</a:t>
            </a:r>
            <a:endParaRPr lang="es-EC" b="1" dirty="0">
              <a:solidFill>
                <a:schemeClr val="bg1"/>
              </a:solidFill>
            </a:endParaRPr>
          </a:p>
        </p:txBody>
      </p:sp>
      <p:sp>
        <p:nvSpPr>
          <p:cNvPr id="15" name="14 Flecha a la derecha con bandas"/>
          <p:cNvSpPr/>
          <p:nvPr/>
        </p:nvSpPr>
        <p:spPr>
          <a:xfrm>
            <a:off x="2771874" y="2058526"/>
            <a:ext cx="3240286" cy="1152128"/>
          </a:xfrm>
          <a:prstGeom prst="stripedRightArrow">
            <a:avLst/>
          </a:prstGeom>
          <a:blipFill>
            <a:blip r:embed="rId3"/>
            <a:tile tx="0" ty="0" sx="100000" sy="100000" flip="none" algn="tl"/>
          </a:blipFill>
          <a:ln>
            <a:solidFill>
              <a:schemeClr val="tx1">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400" b="1" smtClean="0">
                <a:solidFill>
                  <a:schemeClr val="bg1"/>
                </a:solidFill>
              </a:rPr>
              <a:t>La Práctica del Ajedrez</a:t>
            </a:r>
            <a:endParaRPr lang="es-EC" sz="2400" b="1" dirty="0">
              <a:solidFill>
                <a:schemeClr val="bg1"/>
              </a:solidFill>
            </a:endParaRPr>
          </a:p>
        </p:txBody>
      </p:sp>
      <p:sp>
        <p:nvSpPr>
          <p:cNvPr id="17" name="Oval 10"/>
          <p:cNvSpPr/>
          <p:nvPr/>
        </p:nvSpPr>
        <p:spPr>
          <a:xfrm>
            <a:off x="3131840" y="3498686"/>
            <a:ext cx="2501180"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INDICADORES</a:t>
            </a:r>
            <a:endParaRPr lang="es-EC" b="1" dirty="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19" name="Oval 13"/>
          <p:cNvSpPr/>
          <p:nvPr/>
        </p:nvSpPr>
        <p:spPr>
          <a:xfrm>
            <a:off x="6012160" y="3498686"/>
            <a:ext cx="2808312"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INSTRUMENTOS</a:t>
            </a:r>
            <a:endParaRPr lang="es-EC" b="1" dirty="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20" name="TextBox 17"/>
          <p:cNvSpPr txBox="1"/>
          <p:nvPr/>
        </p:nvSpPr>
        <p:spPr>
          <a:xfrm>
            <a:off x="3407310" y="4689718"/>
            <a:ext cx="2020297" cy="116955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pPr marL="285750" indent="-285750" algn="ctr">
              <a:buFont typeface="Arial" panose="020B0604020202020204" pitchFamily="34" charset="0"/>
              <a:buChar char="•"/>
            </a:pPr>
            <a:r>
              <a:rPr lang="" sz="1400" b="1" smtClean="0">
                <a:solidFill>
                  <a:schemeClr val="bg2"/>
                </a:solidFill>
                <a:latin typeface="Arial Black" panose="020B0A04020102020204" pitchFamily="34" charset="0"/>
                <a:cs typeface="Aharoni" panose="02010803020104030203" pitchFamily="2" charset="-79"/>
              </a:rPr>
              <a:t>Ubicación</a:t>
            </a:r>
            <a:r>
              <a:rPr lang="" sz="1400" b="1" dirty="0" smtClean="0">
                <a:solidFill>
                  <a:schemeClr val="bg2"/>
                </a:solidFill>
                <a:latin typeface="Arial Black" panose="020B0A04020102020204" pitchFamily="34" charset="0"/>
                <a:cs typeface="Aharoni" panose="02010803020104030203" pitchFamily="2" charset="-79"/>
              </a:rPr>
              <a:t> en Torneo de Ajedrez Clásico</a:t>
            </a:r>
          </a:p>
          <a:p>
            <a:pPr marL="285750" indent="-285750" algn="ctr">
              <a:buFont typeface="Arial" panose="020B0604020202020204" pitchFamily="34" charset="0"/>
              <a:buChar char="•"/>
            </a:pPr>
            <a:endParaRPr lang="" sz="1400" b="1" dirty="0">
              <a:solidFill>
                <a:schemeClr val="bg2"/>
              </a:solidFill>
              <a:latin typeface="Arial Black" panose="020B0A04020102020204" pitchFamily="34" charset="0"/>
              <a:cs typeface="Aharoni" panose="02010803020104030203" pitchFamily="2" charset="-79"/>
            </a:endParaRPr>
          </a:p>
          <a:p>
            <a:pPr algn="ctr"/>
            <a:endParaRPr lang="es-EC" sz="1400" b="1" dirty="0">
              <a:solidFill>
                <a:schemeClr val="bg2"/>
              </a:solidFill>
              <a:latin typeface="Arial Black" panose="020B0A04020102020204" pitchFamily="34" charset="0"/>
              <a:cs typeface="Aharoni" panose="02010803020104030203" pitchFamily="2" charset="-79"/>
            </a:endParaRPr>
          </a:p>
        </p:txBody>
      </p:sp>
      <p:sp>
        <p:nvSpPr>
          <p:cNvPr id="22" name="Oval 10"/>
          <p:cNvSpPr/>
          <p:nvPr/>
        </p:nvSpPr>
        <p:spPr>
          <a:xfrm>
            <a:off x="251520" y="3498686"/>
            <a:ext cx="2520354" cy="73949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 b="1" smtClean="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DIMENSIONES</a:t>
            </a:r>
            <a:endParaRPr lang="es-EC" b="1" dirty="0">
              <a:ln w="0"/>
              <a:solidFill>
                <a:schemeClr val="bg2"/>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24" name="TextBox 15"/>
          <p:cNvSpPr txBox="1"/>
          <p:nvPr/>
        </p:nvSpPr>
        <p:spPr>
          <a:xfrm>
            <a:off x="251520" y="4716849"/>
            <a:ext cx="2559767" cy="73866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pPr marL="285750" indent="-285750" algn="ctr">
              <a:buFont typeface="Arial" panose="020B0604020202020204" pitchFamily="34" charset="0"/>
              <a:buChar char="•"/>
            </a:pPr>
            <a:r>
              <a:rPr lang="" sz="1400" b="1" dirty="0" smtClean="0">
                <a:solidFill>
                  <a:schemeClr val="bg2"/>
                </a:solidFill>
                <a:latin typeface="Arial Black" panose="020B0A04020102020204" pitchFamily="34" charset="0"/>
                <a:cs typeface="Aharoni" panose="02010803020104030203" pitchFamily="2" charset="-79"/>
              </a:rPr>
              <a:t>Juego de Ajedrez</a:t>
            </a:r>
            <a:r>
              <a:rPr lang="es-EC" sz="1400" b="1" dirty="0" smtClean="0">
                <a:solidFill>
                  <a:schemeClr val="bg2"/>
                </a:solidFill>
                <a:latin typeface="Arial Black" panose="020B0A04020102020204" pitchFamily="34" charset="0"/>
                <a:cs typeface="Aharoni" panose="02010803020104030203" pitchFamily="2" charset="-79"/>
              </a:rPr>
              <a:t> </a:t>
            </a:r>
            <a:r>
              <a:rPr lang="" sz="1400" b="1" dirty="0" smtClean="0">
                <a:solidFill>
                  <a:schemeClr val="bg2"/>
                </a:solidFill>
                <a:latin typeface="Arial Black" panose="020B0A04020102020204" pitchFamily="34" charset="0"/>
                <a:cs typeface="Aharoni" panose="02010803020104030203" pitchFamily="2" charset="-79"/>
              </a:rPr>
              <a:t>Clásico</a:t>
            </a:r>
            <a:r>
              <a:rPr lang="" sz="1400" b="1" smtClean="0">
                <a:solidFill>
                  <a:schemeClr val="bg2"/>
                </a:solidFill>
                <a:latin typeface="Arial Black" panose="020B0A04020102020204" pitchFamily="34" charset="0"/>
                <a:cs typeface="Aharoni" panose="02010803020104030203" pitchFamily="2" charset="-79"/>
              </a:rPr>
              <a:t> entre no videntes</a:t>
            </a:r>
            <a:endParaRPr lang="" sz="1400" b="1" dirty="0" smtClean="0">
              <a:solidFill>
                <a:schemeClr val="bg2"/>
              </a:solidFill>
              <a:latin typeface="Arial Black" panose="020B0A04020102020204" pitchFamily="34" charset="0"/>
              <a:cs typeface="Aharoni" panose="02010803020104030203" pitchFamily="2" charset="-79"/>
            </a:endParaRPr>
          </a:p>
        </p:txBody>
      </p:sp>
      <p:sp>
        <p:nvSpPr>
          <p:cNvPr id="32" name="TextBox 17"/>
          <p:cNvSpPr txBox="1"/>
          <p:nvPr/>
        </p:nvSpPr>
        <p:spPr>
          <a:xfrm>
            <a:off x="6193107" y="4707721"/>
            <a:ext cx="2339334" cy="116955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rtlCol="0">
            <a:spAutoFit/>
          </a:bodyPr>
          <a:lstStyle/>
          <a:p>
            <a:pPr marL="285750" indent="-285750" algn="ctr">
              <a:buFont typeface="Arial" panose="020B0604020202020204" pitchFamily="34" charset="0"/>
              <a:buChar char="•"/>
            </a:pPr>
            <a:r>
              <a:rPr lang="" sz="1400" b="1" dirty="0" smtClean="0">
                <a:solidFill>
                  <a:schemeClr val="bg2"/>
                </a:solidFill>
                <a:latin typeface="Arial Black" panose="020B0A04020102020204" pitchFamily="34" charset="0"/>
                <a:cs typeface="Aharoni" panose="02010803020104030203" pitchFamily="2" charset="-79"/>
              </a:rPr>
              <a:t>Hoja - Resultados del  Torneo de Ajedrez Clásico</a:t>
            </a:r>
          </a:p>
          <a:p>
            <a:pPr marL="285750" indent="-285750" algn="ctr">
              <a:buFont typeface="Arial" panose="020B0604020202020204" pitchFamily="34" charset="0"/>
              <a:buChar char="•"/>
            </a:pPr>
            <a:endParaRPr lang="" sz="1400" b="1" dirty="0">
              <a:solidFill>
                <a:schemeClr val="bg2"/>
              </a:solidFill>
              <a:latin typeface="Arial Black" panose="020B0A04020102020204" pitchFamily="34" charset="0"/>
              <a:cs typeface="Aharoni" panose="02010803020104030203" pitchFamily="2" charset="-79"/>
            </a:endParaRPr>
          </a:p>
          <a:p>
            <a:pPr algn="ctr"/>
            <a:endParaRPr lang="es-EC" sz="1400" b="1" dirty="0">
              <a:solidFill>
                <a:schemeClr val="bg2"/>
              </a:solidFill>
              <a:latin typeface="Arial Black" panose="020B0A04020102020204" pitchFamily="34" charset="0"/>
              <a:cs typeface="Aharoni" panose="02010803020104030203" pitchFamily="2" charset="-79"/>
            </a:endParaRPr>
          </a:p>
        </p:txBody>
      </p:sp>
      <p:cxnSp>
        <p:nvCxnSpPr>
          <p:cNvPr id="33" name="32 Conector recto de flecha"/>
          <p:cNvCxnSpPr>
            <a:endCxn id="22" idx="0"/>
          </p:cNvCxnSpPr>
          <p:nvPr/>
        </p:nvCxnSpPr>
        <p:spPr>
          <a:xfrm flipH="1">
            <a:off x="1511697" y="2994630"/>
            <a:ext cx="2866818" cy="5040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4378515" y="2994630"/>
            <a:ext cx="2797043" cy="5040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endCxn id="17" idx="0"/>
          </p:cNvCxnSpPr>
          <p:nvPr/>
        </p:nvCxnSpPr>
        <p:spPr>
          <a:xfrm>
            <a:off x="4247927" y="3138646"/>
            <a:ext cx="134503"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endCxn id="17" idx="0"/>
          </p:cNvCxnSpPr>
          <p:nvPr/>
        </p:nvCxnSpPr>
        <p:spPr>
          <a:xfrm>
            <a:off x="4378515" y="2994630"/>
            <a:ext cx="3915" cy="5040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1442447" y="4238181"/>
            <a:ext cx="0" cy="478668"/>
          </a:xfrm>
          <a:prstGeom prst="straightConnector1">
            <a:avLst/>
          </a:prstGeom>
          <a:ln w="38100">
            <a:solidFill>
              <a:schemeClr val="bg1"/>
            </a:solidFill>
            <a:prstDash val="solid"/>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4394503" y="4218766"/>
            <a:ext cx="0" cy="478668"/>
          </a:xfrm>
          <a:prstGeom prst="straightConnector1">
            <a:avLst/>
          </a:prstGeom>
          <a:ln w="38100">
            <a:solidFill>
              <a:schemeClr val="bg1"/>
            </a:solidFill>
            <a:prstDash val="solid"/>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7452320" y="4218766"/>
            <a:ext cx="0" cy="478668"/>
          </a:xfrm>
          <a:prstGeom prst="straightConnector1">
            <a:avLst/>
          </a:prstGeom>
          <a:ln w="38100">
            <a:solidFill>
              <a:schemeClr val="bg1"/>
            </a:solidFill>
            <a:prstDash val="solid"/>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1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56" y="25240"/>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1843628" y="260648"/>
            <a:ext cx="5050378" cy="46166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400" dirty="0" smtClean="0">
                <a:solidFill>
                  <a:schemeClr val="bg1"/>
                </a:solidFill>
                <a:latin typeface="Arial Black" panose="020B0A04020102020204" pitchFamily="34" charset="0"/>
              </a:rPr>
              <a:t>FUNDAMENTACIÓN LEGAL</a:t>
            </a:r>
            <a:endParaRPr lang="es-ES" altLang="es-EC" sz="2400" dirty="0">
              <a:solidFill>
                <a:schemeClr val="bg1"/>
              </a:solidFill>
              <a:latin typeface="Arial Black" panose="020B0A04020102020204" pitchFamily="34" charset="0"/>
            </a:endParaRPr>
          </a:p>
        </p:txBody>
      </p:sp>
      <p:sp>
        <p:nvSpPr>
          <p:cNvPr id="4" name="3 Rectángulo redondeado"/>
          <p:cNvSpPr/>
          <p:nvPr/>
        </p:nvSpPr>
        <p:spPr>
          <a:xfrm>
            <a:off x="1843627" y="943590"/>
            <a:ext cx="5040560" cy="115212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Constitución </a:t>
            </a:r>
            <a:r>
              <a:rPr lang="es-ES" sz="1600" b="1" dirty="0">
                <a:solidFill>
                  <a:schemeClr val="bg1"/>
                </a:solidFill>
              </a:rPr>
              <a:t>de la República del Ecuador (2008</a:t>
            </a:r>
            <a:r>
              <a:rPr lang="es-ES" sz="1600" b="1" dirty="0" smtClean="0">
                <a:solidFill>
                  <a:schemeClr val="bg1"/>
                </a:solidFill>
              </a:rPr>
              <a:t>)</a:t>
            </a:r>
            <a:endParaRPr lang="es-EC" sz="1600" b="1" dirty="0">
              <a:solidFill>
                <a:schemeClr val="bg1"/>
              </a:solidFill>
            </a:endParaRPr>
          </a:p>
          <a:p>
            <a:pPr algn="just"/>
            <a:r>
              <a:rPr lang="es-ES" sz="1200" b="1" dirty="0">
                <a:solidFill>
                  <a:schemeClr val="bg1"/>
                </a:solidFill>
              </a:rPr>
              <a:t>Art. 381.-</a:t>
            </a:r>
            <a:r>
              <a:rPr lang="es-ES" sz="1200" dirty="0">
                <a:solidFill>
                  <a:schemeClr val="bg1"/>
                </a:solidFill>
              </a:rPr>
              <a:t> El Estado protegerá, promoverá y coordinará la cultura física, la educación física y la recreación, como actividades que contribuyen a la salud, formación y desarrollo integral de las personas</a:t>
            </a:r>
            <a:r>
              <a:rPr lang="es-ES" sz="1200" dirty="0" smtClean="0">
                <a:solidFill>
                  <a:schemeClr val="bg1"/>
                </a:solidFill>
              </a:rPr>
              <a:t>;</a:t>
            </a:r>
            <a:r>
              <a:rPr lang="" sz="1200" smtClean="0">
                <a:solidFill>
                  <a:schemeClr val="bg1"/>
                </a:solidFill>
              </a:rPr>
              <a:t>.........</a:t>
            </a:r>
            <a:endParaRPr lang="es-EC" sz="1200" dirty="0">
              <a:solidFill>
                <a:schemeClr val="bg1"/>
              </a:solidFill>
            </a:endParaRPr>
          </a:p>
        </p:txBody>
      </p:sp>
      <p:sp>
        <p:nvSpPr>
          <p:cNvPr id="5" name="4 Rectángulo redondeado"/>
          <p:cNvSpPr/>
          <p:nvPr/>
        </p:nvSpPr>
        <p:spPr>
          <a:xfrm>
            <a:off x="1979712" y="2708920"/>
            <a:ext cx="4824537" cy="108012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Plan </a:t>
            </a:r>
            <a:r>
              <a:rPr lang="es-ES" sz="1600" b="1" dirty="0">
                <a:solidFill>
                  <a:schemeClr val="bg1"/>
                </a:solidFill>
              </a:rPr>
              <a:t>Nacional de Desarrollo 2017 – 2021 Toda Una Vida</a:t>
            </a:r>
            <a:r>
              <a:rPr lang="es-ES" sz="1200" dirty="0">
                <a:solidFill>
                  <a:schemeClr val="bg1"/>
                </a:solidFill>
              </a:rPr>
              <a:t>.</a:t>
            </a:r>
            <a:endParaRPr lang="es-EC" sz="1200" dirty="0">
              <a:solidFill>
                <a:schemeClr val="bg1"/>
              </a:solidFill>
            </a:endParaRPr>
          </a:p>
          <a:p>
            <a:pPr algn="ctr"/>
            <a:r>
              <a:rPr lang="es-ES" sz="1200" b="1" dirty="0" smtClean="0">
                <a:solidFill>
                  <a:schemeClr val="bg1"/>
                </a:solidFill>
              </a:rPr>
              <a:t>Objetivo </a:t>
            </a:r>
            <a:r>
              <a:rPr lang="es-ES" sz="1200" b="1" dirty="0">
                <a:solidFill>
                  <a:schemeClr val="bg1"/>
                </a:solidFill>
              </a:rPr>
              <a:t>1:</a:t>
            </a:r>
            <a:r>
              <a:rPr lang="es-ES" sz="1200" dirty="0">
                <a:solidFill>
                  <a:schemeClr val="bg1"/>
                </a:solidFill>
              </a:rPr>
              <a:t> Garantizar una vida digna con iguales oportunidades para todas las personas</a:t>
            </a:r>
            <a:r>
              <a:rPr lang="es-ES" sz="1200" dirty="0" smtClean="0">
                <a:solidFill>
                  <a:schemeClr val="bg1"/>
                </a:solidFill>
              </a:rPr>
              <a:t>.</a:t>
            </a:r>
            <a:endParaRPr lang="es-EC" sz="1200" dirty="0">
              <a:solidFill>
                <a:schemeClr val="bg1"/>
              </a:solidFill>
            </a:endParaRPr>
          </a:p>
        </p:txBody>
      </p:sp>
      <p:sp>
        <p:nvSpPr>
          <p:cNvPr id="7" name="6 Rectángulo redondeado"/>
          <p:cNvSpPr/>
          <p:nvPr/>
        </p:nvSpPr>
        <p:spPr>
          <a:xfrm>
            <a:off x="1843628" y="4375542"/>
            <a:ext cx="5050377" cy="1357713"/>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La </a:t>
            </a:r>
            <a:r>
              <a:rPr lang="es-ES" sz="1600" b="1" dirty="0">
                <a:solidFill>
                  <a:schemeClr val="bg1"/>
                </a:solidFill>
              </a:rPr>
              <a:t>Ley Orgánica de </a:t>
            </a:r>
            <a:r>
              <a:rPr lang="" sz="1600" b="1" smtClean="0">
                <a:solidFill>
                  <a:schemeClr val="bg1"/>
                </a:solidFill>
              </a:rPr>
              <a:t>Discapacidades</a:t>
            </a:r>
            <a:r>
              <a:rPr lang="es-ES" sz="1200" dirty="0" smtClean="0">
                <a:solidFill>
                  <a:schemeClr val="bg1"/>
                </a:solidFill>
              </a:rPr>
              <a:t> </a:t>
            </a:r>
            <a:endParaRPr lang="" sz="1200" dirty="0" smtClean="0">
              <a:solidFill>
                <a:schemeClr val="bg1"/>
              </a:solidFill>
            </a:endParaRPr>
          </a:p>
          <a:p>
            <a:pPr algn="just"/>
            <a:r>
              <a:rPr lang="es-ES" sz="1200" dirty="0" smtClean="0">
                <a:solidFill>
                  <a:schemeClr val="bg1"/>
                </a:solidFill>
              </a:rPr>
              <a:t>Art</a:t>
            </a:r>
            <a:r>
              <a:rPr lang="es-ES" sz="1200" dirty="0">
                <a:solidFill>
                  <a:schemeClr val="bg1"/>
                </a:solidFill>
              </a:rPr>
              <a:t>. </a:t>
            </a:r>
            <a:r>
              <a:rPr lang="" sz="1200" smtClean="0">
                <a:solidFill>
                  <a:schemeClr val="bg1"/>
                </a:solidFill>
              </a:rPr>
              <a:t>6</a:t>
            </a:r>
            <a:r>
              <a:rPr lang="es-ES" sz="1200" dirty="0" smtClean="0">
                <a:solidFill>
                  <a:schemeClr val="bg1"/>
                </a:solidFill>
              </a:rPr>
              <a:t>.- </a:t>
            </a:r>
            <a:r>
              <a:rPr lang="" sz="1200" smtClean="0">
                <a:solidFill>
                  <a:schemeClr val="bg1"/>
                </a:solidFill>
              </a:rPr>
              <a:t>Para los efectos de esta Ley se considera persona con discapacidad a toda aquella que como consecuencia de una o demás deficiencias físicas, mentales, intelectuales o sensoriales, con indepencia de la causa que lo hubiere originado, ve restringida permanentemente su capacidad biológica, psicológica y asociativa, para ejercer una o más activdades esenciales de la vida diaria</a:t>
            </a:r>
            <a:endParaRPr lang="es-EC" sz="1200" dirty="0">
              <a:solidFill>
                <a:schemeClr val="bg1"/>
              </a:solidFill>
            </a:endParaRPr>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047"/>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2627783" y="303039"/>
            <a:ext cx="4176465" cy="46166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2400" dirty="0" smtClean="0">
                <a:solidFill>
                  <a:schemeClr val="bg1"/>
                </a:solidFill>
                <a:latin typeface="Arial Black" panose="020B0A04020102020204" pitchFamily="34" charset="0"/>
              </a:rPr>
              <a:t>D</a:t>
            </a:r>
            <a:r>
              <a:rPr lang="" altLang="es-EC" sz="2400" dirty="0" smtClean="0">
                <a:solidFill>
                  <a:schemeClr val="bg1"/>
                </a:solidFill>
                <a:latin typeface="Arial Black" panose="020B0A04020102020204" pitchFamily="34" charset="0"/>
              </a:rPr>
              <a:t>efinición de </a:t>
            </a:r>
            <a:r>
              <a:rPr lang="" altLang="es-EC" sz="2400" smtClean="0">
                <a:solidFill>
                  <a:schemeClr val="bg1"/>
                </a:solidFill>
                <a:latin typeface="Arial Black" panose="020B0A04020102020204" pitchFamily="34" charset="0"/>
              </a:rPr>
              <a:t>V</a:t>
            </a:r>
            <a:r>
              <a:rPr lang="" altLang="es-EC" sz="2400" dirty="0" smtClean="0">
                <a:solidFill>
                  <a:schemeClr val="bg1"/>
                </a:solidFill>
                <a:latin typeface="Arial Black" panose="020B0A04020102020204" pitchFamily="34" charset="0"/>
              </a:rPr>
              <a:t>ariables</a:t>
            </a:r>
            <a:endParaRPr lang="es-ES" altLang="es-EC" sz="2400" dirty="0">
              <a:solidFill>
                <a:schemeClr val="bg1"/>
              </a:solidFill>
              <a:latin typeface="Arial Black" panose="020B0A04020102020204" pitchFamily="34" charset="0"/>
            </a:endParaRPr>
          </a:p>
        </p:txBody>
      </p:sp>
      <p:sp>
        <p:nvSpPr>
          <p:cNvPr id="4" name="Text Box 2"/>
          <p:cNvSpPr txBox="1">
            <a:spLocks noChangeArrowheads="1"/>
          </p:cNvSpPr>
          <p:nvPr/>
        </p:nvSpPr>
        <p:spPr bwMode="auto">
          <a:xfrm>
            <a:off x="251520" y="951111"/>
            <a:ext cx="4752528" cy="46166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2400" dirty="0" smtClean="0">
                <a:solidFill>
                  <a:schemeClr val="bg1"/>
                </a:solidFill>
                <a:latin typeface="Arial Black" panose="020B0A04020102020204" pitchFamily="34" charset="0"/>
              </a:rPr>
              <a:t>V</a:t>
            </a:r>
            <a:r>
              <a:rPr lang="" altLang="es-EC" sz="2400" dirty="0" smtClean="0">
                <a:solidFill>
                  <a:schemeClr val="bg1"/>
                </a:solidFill>
                <a:latin typeface="Arial Black" panose="020B0A04020102020204" pitchFamily="34" charset="0"/>
              </a:rPr>
              <a:t>ariable independiente</a:t>
            </a:r>
            <a:endParaRPr lang="es-ES" altLang="es-EC" sz="2400" dirty="0">
              <a:solidFill>
                <a:schemeClr val="bg1"/>
              </a:solidFill>
              <a:latin typeface="Arial Black" panose="020B0A04020102020204" pitchFamily="34" charset="0"/>
            </a:endParaRPr>
          </a:p>
        </p:txBody>
      </p:sp>
      <p:sp>
        <p:nvSpPr>
          <p:cNvPr id="5" name="Text Box 2"/>
          <p:cNvSpPr txBox="1">
            <a:spLocks noChangeArrowheads="1"/>
          </p:cNvSpPr>
          <p:nvPr/>
        </p:nvSpPr>
        <p:spPr bwMode="auto">
          <a:xfrm>
            <a:off x="251520" y="3183359"/>
            <a:ext cx="4032449" cy="46166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2400" dirty="0" smtClean="0">
                <a:solidFill>
                  <a:schemeClr val="bg1"/>
                </a:solidFill>
                <a:latin typeface="Arial Black" panose="020B0A04020102020204" pitchFamily="34" charset="0"/>
              </a:rPr>
              <a:t>V</a:t>
            </a:r>
            <a:r>
              <a:rPr lang="" altLang="es-EC" sz="2400" dirty="0" smtClean="0">
                <a:solidFill>
                  <a:schemeClr val="bg1"/>
                </a:solidFill>
                <a:latin typeface="Arial Black" panose="020B0A04020102020204" pitchFamily="34" charset="0"/>
              </a:rPr>
              <a:t>ariable dependiente</a:t>
            </a:r>
            <a:endParaRPr lang="es-ES" altLang="es-EC" sz="2400" dirty="0">
              <a:solidFill>
                <a:schemeClr val="bg1"/>
              </a:solidFill>
              <a:latin typeface="Arial Black" panose="020B0A04020102020204" pitchFamily="34" charset="0"/>
            </a:endParaRPr>
          </a:p>
        </p:txBody>
      </p:sp>
      <p:sp>
        <p:nvSpPr>
          <p:cNvPr id="6" name="5 Rectángulo"/>
          <p:cNvSpPr/>
          <p:nvPr/>
        </p:nvSpPr>
        <p:spPr>
          <a:xfrm>
            <a:off x="611560" y="4161854"/>
            <a:ext cx="7992888"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txBody>
          <a:bodyPr wrap="square">
            <a:spAutoFit/>
          </a:bodyPr>
          <a:lstStyle/>
          <a:p>
            <a:pPr algn="just"/>
            <a:r>
              <a:rPr lang="es-ES" b="1" dirty="0" smtClean="0">
                <a:solidFill>
                  <a:schemeClr val="bg1"/>
                </a:solidFill>
                <a:latin typeface="Arial" panose="020B0604020202020204" pitchFamily="34" charset="0"/>
                <a:cs typeface="Arial" panose="020B0604020202020204" pitchFamily="34" charset="0"/>
              </a:rPr>
              <a:t>P</a:t>
            </a:r>
            <a:r>
              <a:rPr lang="" b="1" smtClean="0">
                <a:solidFill>
                  <a:schemeClr val="bg1"/>
                </a:solidFill>
                <a:latin typeface="Arial" panose="020B0604020202020204" pitchFamily="34" charset="0"/>
                <a:cs typeface="Arial" panose="020B0604020202020204" pitchFamily="34" charset="0"/>
              </a:rPr>
              <a:t>ráctica del Ajedrez en personas no videntes.-   </a:t>
            </a:r>
            <a:r>
              <a:rPr lang="" smtClean="0">
                <a:solidFill>
                  <a:schemeClr val="bg1"/>
                </a:solidFill>
                <a:latin typeface="Arial" panose="020B0604020202020204" pitchFamily="34" charset="0"/>
                <a:cs typeface="Arial" panose="020B0604020202020204" pitchFamily="34" charset="0"/>
              </a:rPr>
              <a:t>Deporte de arte competitivo y de inclusión, en el que se utilizan las capacidades mentales.</a:t>
            </a:r>
            <a:endParaRPr lang="es-EC" dirty="0">
              <a:solidFill>
                <a:schemeClr val="bg1"/>
              </a:solidFill>
              <a:latin typeface="Arial" panose="020B0604020202020204" pitchFamily="34" charset="0"/>
              <a:cs typeface="Arial" panose="020B0604020202020204" pitchFamily="34" charset="0"/>
            </a:endParaRPr>
          </a:p>
        </p:txBody>
      </p:sp>
      <p:sp>
        <p:nvSpPr>
          <p:cNvPr id="8" name="7 Rectángulo"/>
          <p:cNvSpPr/>
          <p:nvPr/>
        </p:nvSpPr>
        <p:spPr>
          <a:xfrm>
            <a:off x="395536" y="1702549"/>
            <a:ext cx="8352928"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algn="just"/>
            <a:r>
              <a:rPr lang="" b="1" smtClean="0">
                <a:solidFill>
                  <a:schemeClr val="bg1"/>
                </a:solidFill>
              </a:rPr>
              <a:t>Emoción.</a:t>
            </a:r>
            <a:r>
              <a:rPr lang="" smtClean="0">
                <a:solidFill>
                  <a:schemeClr val="bg1"/>
                </a:solidFill>
              </a:rPr>
              <a:t>- Sentimiento que afecta el compormiento en los aspectos biológicos y psicológicos y la manera de actuar.  </a:t>
            </a:r>
            <a:endParaRPr lang="es-EC" dirty="0">
              <a:solidFill>
                <a:schemeClr val="bg1"/>
              </a:solidFill>
            </a:endParaRPr>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239"/>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1841144" y="116632"/>
            <a:ext cx="5683184"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800" dirty="0" smtClean="0">
                <a:solidFill>
                  <a:schemeClr val="bg1"/>
                </a:solidFill>
                <a:latin typeface="Arial Black" panose="020B0A04020102020204" pitchFamily="34" charset="0"/>
              </a:rPr>
              <a:t>MARCO </a:t>
            </a:r>
            <a:r>
              <a:rPr lang="" altLang="es-EC" sz="2800" smtClean="0">
                <a:solidFill>
                  <a:schemeClr val="bg1"/>
                </a:solidFill>
                <a:latin typeface="Arial Black" panose="020B0A04020102020204" pitchFamily="34" charset="0"/>
              </a:rPr>
              <a:t>METODOLÓGICO</a:t>
            </a:r>
            <a:endParaRPr lang="es-ES" altLang="es-EC" sz="2800" dirty="0">
              <a:solidFill>
                <a:schemeClr val="bg1"/>
              </a:solidFill>
              <a:latin typeface="Arial Black" panose="020B0A04020102020204" pitchFamily="34" charset="0"/>
            </a:endParaRPr>
          </a:p>
        </p:txBody>
      </p:sp>
      <p:sp>
        <p:nvSpPr>
          <p:cNvPr id="5" name="Text Box 2"/>
          <p:cNvSpPr txBox="1">
            <a:spLocks noChangeArrowheads="1"/>
          </p:cNvSpPr>
          <p:nvPr/>
        </p:nvSpPr>
        <p:spPr bwMode="auto">
          <a:xfrm>
            <a:off x="1187623" y="692696"/>
            <a:ext cx="6768753" cy="46166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400" smtClean="0">
                <a:solidFill>
                  <a:schemeClr val="bg1"/>
                </a:solidFill>
                <a:latin typeface="Arial Black" panose="020B0A04020102020204" pitchFamily="34" charset="0"/>
              </a:rPr>
              <a:t>METODOLOGÍA DE </a:t>
            </a:r>
            <a:r>
              <a:rPr lang="" altLang="es-EC" sz="2400" dirty="0" smtClean="0">
                <a:solidFill>
                  <a:schemeClr val="bg1"/>
                </a:solidFill>
                <a:latin typeface="Arial Black" panose="020B0A04020102020204" pitchFamily="34" charset="0"/>
              </a:rPr>
              <a:t>LA INVESTIGACiÓN</a:t>
            </a:r>
            <a:endParaRPr lang="es-ES" altLang="es-EC" sz="2400" dirty="0">
              <a:solidFill>
                <a:schemeClr val="bg1"/>
              </a:solidFill>
              <a:latin typeface="Arial Black" panose="020B0A04020102020204" pitchFamily="34" charset="0"/>
            </a:endParaRPr>
          </a:p>
        </p:txBody>
      </p:sp>
      <p:sp>
        <p:nvSpPr>
          <p:cNvPr id="8" name="7 Rectángulo redondeado"/>
          <p:cNvSpPr/>
          <p:nvPr/>
        </p:nvSpPr>
        <p:spPr>
          <a:xfrm>
            <a:off x="107504" y="1844824"/>
            <a:ext cx="1622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Enfoque de la Investigación</a:t>
            </a:r>
            <a:endParaRPr lang="es-EC" sz="1200" dirty="0">
              <a:solidFill>
                <a:schemeClr val="bg1"/>
              </a:solidFill>
            </a:endParaRPr>
          </a:p>
        </p:txBody>
      </p:sp>
      <p:sp>
        <p:nvSpPr>
          <p:cNvPr id="9" name="8 Rectángulo redondeado"/>
          <p:cNvSpPr/>
          <p:nvPr/>
        </p:nvSpPr>
        <p:spPr>
          <a:xfrm>
            <a:off x="1979712" y="1844824"/>
            <a:ext cx="1622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Diseño de la Investigación</a:t>
            </a:r>
            <a:endParaRPr lang="es-EC" sz="1200" dirty="0">
              <a:solidFill>
                <a:schemeClr val="bg1"/>
              </a:solidFill>
            </a:endParaRPr>
          </a:p>
        </p:txBody>
      </p:sp>
      <p:sp>
        <p:nvSpPr>
          <p:cNvPr id="10" name="9 Rectángulo redondeado"/>
          <p:cNvSpPr/>
          <p:nvPr/>
        </p:nvSpPr>
        <p:spPr>
          <a:xfrm>
            <a:off x="3779912" y="1844824"/>
            <a:ext cx="1622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Métodos de la Investigación</a:t>
            </a:r>
            <a:endParaRPr lang="es-EC" sz="1200" dirty="0">
              <a:solidFill>
                <a:schemeClr val="bg1"/>
              </a:solidFill>
            </a:endParaRPr>
          </a:p>
        </p:txBody>
      </p:sp>
      <p:sp>
        <p:nvSpPr>
          <p:cNvPr id="11" name="10 Rectángulo redondeado"/>
          <p:cNvSpPr/>
          <p:nvPr/>
        </p:nvSpPr>
        <p:spPr>
          <a:xfrm>
            <a:off x="5613392" y="1844824"/>
            <a:ext cx="1622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Nivel de Investigación</a:t>
            </a:r>
            <a:endParaRPr lang="es-EC" sz="1200" dirty="0">
              <a:solidFill>
                <a:schemeClr val="bg1"/>
              </a:solidFill>
            </a:endParaRPr>
          </a:p>
        </p:txBody>
      </p:sp>
      <p:sp>
        <p:nvSpPr>
          <p:cNvPr id="12" name="11 Rectángulo redondeado"/>
          <p:cNvSpPr/>
          <p:nvPr/>
        </p:nvSpPr>
        <p:spPr>
          <a:xfrm>
            <a:off x="7413592" y="1844824"/>
            <a:ext cx="1622904" cy="93610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Técnicas de Recolección de datos</a:t>
            </a:r>
            <a:endParaRPr lang="es-EC" sz="1200" dirty="0">
              <a:solidFill>
                <a:schemeClr val="bg1"/>
              </a:solidFill>
            </a:endParaRPr>
          </a:p>
        </p:txBody>
      </p:sp>
      <p:sp>
        <p:nvSpPr>
          <p:cNvPr id="13" name="12 Rectángulo redondeado"/>
          <p:cNvSpPr/>
          <p:nvPr/>
        </p:nvSpPr>
        <p:spPr>
          <a:xfrm>
            <a:off x="107504" y="3356992"/>
            <a:ext cx="1622904" cy="10921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Paradigma Cualitativo - Cuantitativo</a:t>
            </a:r>
            <a:endParaRPr lang="es-EC" sz="1200" dirty="0">
              <a:solidFill>
                <a:schemeClr val="bg1"/>
              </a:solidFill>
            </a:endParaRPr>
          </a:p>
        </p:txBody>
      </p:sp>
      <p:sp>
        <p:nvSpPr>
          <p:cNvPr id="14" name="13 Rectángulo redondeado"/>
          <p:cNvSpPr/>
          <p:nvPr/>
        </p:nvSpPr>
        <p:spPr>
          <a:xfrm>
            <a:off x="1907704" y="3356992"/>
            <a:ext cx="1694912" cy="18002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Documental de campo y cuasi -experimental</a:t>
            </a:r>
            <a:endParaRPr lang="es-EC" sz="1200" dirty="0">
              <a:solidFill>
                <a:schemeClr val="bg1"/>
              </a:solidFill>
            </a:endParaRPr>
          </a:p>
        </p:txBody>
      </p:sp>
      <p:sp>
        <p:nvSpPr>
          <p:cNvPr id="15" name="14 Rectángulo redondeado"/>
          <p:cNvSpPr/>
          <p:nvPr/>
        </p:nvSpPr>
        <p:spPr>
          <a:xfrm>
            <a:off x="3779912" y="3356992"/>
            <a:ext cx="1622904" cy="216024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dirty="0" smtClean="0">
                <a:solidFill>
                  <a:schemeClr val="bg1"/>
                </a:solidFill>
              </a:rPr>
              <a:t>Científico, Empírico, Teórico y Observación</a:t>
            </a:r>
            <a:endParaRPr lang="es-EC" sz="1200" dirty="0">
              <a:solidFill>
                <a:schemeClr val="bg1"/>
              </a:solidFill>
            </a:endParaRPr>
          </a:p>
        </p:txBody>
      </p:sp>
      <p:sp>
        <p:nvSpPr>
          <p:cNvPr id="16" name="15 Rectángulo redondeado"/>
          <p:cNvSpPr/>
          <p:nvPr/>
        </p:nvSpPr>
        <p:spPr>
          <a:xfrm>
            <a:off x="5613392" y="3356992"/>
            <a:ext cx="1622904" cy="18002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400" b="1" dirty="0" smtClean="0">
                <a:solidFill>
                  <a:schemeClr val="bg1"/>
                </a:solidFill>
              </a:rPr>
              <a:t>Exploratoria, Descriptiva y Explicativa</a:t>
            </a:r>
            <a:endParaRPr lang="es-EC" sz="1100" dirty="0">
              <a:solidFill>
                <a:schemeClr val="bg1"/>
              </a:solidFill>
            </a:endParaRPr>
          </a:p>
        </p:txBody>
      </p:sp>
      <p:sp>
        <p:nvSpPr>
          <p:cNvPr id="17" name="16 Rectángulo redondeado"/>
          <p:cNvSpPr/>
          <p:nvPr/>
        </p:nvSpPr>
        <p:spPr>
          <a:xfrm>
            <a:off x="7413592" y="3356992"/>
            <a:ext cx="1622904" cy="108012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 </a:t>
            </a:r>
            <a:r>
              <a:rPr lang="" sz="1600" b="1" dirty="0" smtClean="0">
                <a:solidFill>
                  <a:schemeClr val="bg1"/>
                </a:solidFill>
              </a:rPr>
              <a:t>Test </a:t>
            </a:r>
            <a:r>
              <a:rPr lang="" sz="1600" b="1" smtClean="0">
                <a:solidFill>
                  <a:schemeClr val="bg1"/>
                </a:solidFill>
              </a:rPr>
              <a:t>y Post </a:t>
            </a:r>
            <a:r>
              <a:rPr lang="" sz="1600" b="1" dirty="0" smtClean="0">
                <a:solidFill>
                  <a:schemeClr val="bg1"/>
                </a:solidFill>
              </a:rPr>
              <a:t>de </a:t>
            </a:r>
            <a:r>
              <a:rPr lang="" sz="1600" b="1" smtClean="0">
                <a:solidFill>
                  <a:schemeClr val="bg1"/>
                </a:solidFill>
              </a:rPr>
              <a:t>Poms</a:t>
            </a:r>
          </a:p>
          <a:p>
            <a:pPr algn="ctr"/>
            <a:r>
              <a:rPr lang="" sz="1600" b="1">
                <a:solidFill>
                  <a:schemeClr val="bg1"/>
                </a:solidFill>
              </a:rPr>
              <a:t>-</a:t>
            </a:r>
            <a:r>
              <a:rPr lang="" sz="1600" b="1" dirty="0" smtClean="0">
                <a:solidFill>
                  <a:schemeClr val="bg1"/>
                </a:solidFill>
              </a:rPr>
              <a:t> Encuesta</a:t>
            </a:r>
            <a:endParaRPr lang="es-EC" sz="1200" dirty="0">
              <a:solidFill>
                <a:schemeClr val="bg1"/>
              </a:solidFill>
            </a:endParaRPr>
          </a:p>
        </p:txBody>
      </p:sp>
      <p:cxnSp>
        <p:nvCxnSpPr>
          <p:cNvPr id="19" name="18 Conector recto"/>
          <p:cNvCxnSpPr/>
          <p:nvPr/>
        </p:nvCxnSpPr>
        <p:spPr>
          <a:xfrm>
            <a:off x="918956" y="1484784"/>
            <a:ext cx="7306088" cy="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12" idx="0"/>
          </p:cNvCxnSpPr>
          <p:nvPr/>
        </p:nvCxnSpPr>
        <p:spPr>
          <a:xfrm flipV="1">
            <a:off x="8225044" y="148478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6444208" y="148478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4572000" y="148478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2771800" y="148478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899592" y="148478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4572000" y="1124744"/>
            <a:ext cx="0" cy="360040"/>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17" idx="0"/>
          </p:cNvCxnSpPr>
          <p:nvPr/>
        </p:nvCxnSpPr>
        <p:spPr>
          <a:xfrm flipV="1">
            <a:off x="8225044" y="2780928"/>
            <a:ext cx="0" cy="576064"/>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6444208" y="2780928"/>
            <a:ext cx="0" cy="576064"/>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2771800" y="2780928"/>
            <a:ext cx="0" cy="576064"/>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899592" y="2780928"/>
            <a:ext cx="0" cy="576064"/>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V="1">
            <a:off x="4572000" y="2780928"/>
            <a:ext cx="0" cy="576064"/>
          </a:xfrm>
          <a:prstGeom prst="line">
            <a:avLst/>
          </a:prstGeom>
          <a:ln w="38100">
            <a:solidFill>
              <a:srgbClr val="FFFF00"/>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3878"/>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3059832" y="260648"/>
            <a:ext cx="3169171" cy="40011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000" smtClean="0">
                <a:solidFill>
                  <a:schemeClr val="bg1"/>
                </a:solidFill>
                <a:latin typeface="Arial Black" panose="020B0A04020102020204" pitchFamily="34" charset="0"/>
              </a:rPr>
              <a:t>INSTRUMENTOS</a:t>
            </a:r>
            <a:endParaRPr lang="es-ES" altLang="es-EC" sz="2000" dirty="0">
              <a:solidFill>
                <a:schemeClr val="bg1"/>
              </a:solidFill>
              <a:latin typeface="Arial Black" panose="020B0A04020102020204" pitchFamily="34" charset="0"/>
            </a:endParaRPr>
          </a:p>
        </p:txBody>
      </p:sp>
      <p:sp>
        <p:nvSpPr>
          <p:cNvPr id="4" name="Text Box 2"/>
          <p:cNvSpPr txBox="1">
            <a:spLocks noChangeArrowheads="1"/>
          </p:cNvSpPr>
          <p:nvPr/>
        </p:nvSpPr>
        <p:spPr bwMode="auto">
          <a:xfrm>
            <a:off x="2647148" y="3645024"/>
            <a:ext cx="4013084" cy="40011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glow rad="2286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 altLang="es-EC" sz="2000" dirty="0" smtClean="0">
                <a:solidFill>
                  <a:schemeClr val="bg1"/>
                </a:solidFill>
                <a:latin typeface="Arial Black" panose="020B0A04020102020204" pitchFamily="34" charset="0"/>
              </a:rPr>
              <a:t>POBLACIÓN Y MUESTRA</a:t>
            </a:r>
            <a:endParaRPr lang="es-ES" altLang="es-EC" sz="2000" dirty="0">
              <a:solidFill>
                <a:schemeClr val="bg1"/>
              </a:solidFill>
              <a:latin typeface="Arial Black" panose="020B0A04020102020204" pitchFamily="34" charset="0"/>
            </a:endParaRPr>
          </a:p>
        </p:txBody>
      </p:sp>
      <p:sp>
        <p:nvSpPr>
          <p:cNvPr id="5" name="4 Rectángulo redondeado"/>
          <p:cNvSpPr/>
          <p:nvPr/>
        </p:nvSpPr>
        <p:spPr>
          <a:xfrm>
            <a:off x="1907704" y="1340768"/>
            <a:ext cx="1622904"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PRE TEST</a:t>
            </a:r>
            <a:endParaRPr lang="es-EC" sz="1200" dirty="0">
              <a:solidFill>
                <a:schemeClr val="bg1"/>
              </a:solidFill>
            </a:endParaRPr>
          </a:p>
        </p:txBody>
      </p:sp>
      <p:sp>
        <p:nvSpPr>
          <p:cNvPr id="6" name="5 Rectángulo redondeado"/>
          <p:cNvSpPr/>
          <p:nvPr/>
        </p:nvSpPr>
        <p:spPr>
          <a:xfrm>
            <a:off x="3779912" y="1340768"/>
            <a:ext cx="1622904"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POST TEST</a:t>
            </a:r>
            <a:endParaRPr lang="es-EC" sz="1200" dirty="0">
              <a:solidFill>
                <a:schemeClr val="bg1"/>
              </a:solidFill>
            </a:endParaRPr>
          </a:p>
        </p:txBody>
      </p:sp>
      <p:sp>
        <p:nvSpPr>
          <p:cNvPr id="7" name="6 Rectángulo redondeado"/>
          <p:cNvSpPr/>
          <p:nvPr/>
        </p:nvSpPr>
        <p:spPr>
          <a:xfrm>
            <a:off x="5580112" y="1340768"/>
            <a:ext cx="1622904"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ENCUESTA</a:t>
            </a:r>
            <a:endParaRPr lang="es-EC" sz="1200" dirty="0">
              <a:solidFill>
                <a:schemeClr val="bg1"/>
              </a:solidFill>
            </a:endParaRPr>
          </a:p>
        </p:txBody>
      </p:sp>
      <p:sp>
        <p:nvSpPr>
          <p:cNvPr id="8" name="7 Rectángulo redondeado"/>
          <p:cNvSpPr/>
          <p:nvPr/>
        </p:nvSpPr>
        <p:spPr>
          <a:xfrm>
            <a:off x="1907704" y="2348880"/>
            <a:ext cx="1622904" cy="10921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dirty="0" smtClean="0">
                <a:solidFill>
                  <a:schemeClr val="bg1"/>
                </a:solidFill>
              </a:rPr>
              <a:t>Primer Test de </a:t>
            </a:r>
            <a:r>
              <a:rPr lang="" sz="1600" b="1" smtClean="0">
                <a:solidFill>
                  <a:schemeClr val="bg1"/>
                </a:solidFill>
              </a:rPr>
              <a:t>POMS</a:t>
            </a:r>
            <a:endParaRPr lang="es-EC" sz="1200" dirty="0">
              <a:solidFill>
                <a:schemeClr val="bg1"/>
              </a:solidFill>
            </a:endParaRPr>
          </a:p>
        </p:txBody>
      </p:sp>
      <p:cxnSp>
        <p:nvCxnSpPr>
          <p:cNvPr id="11" name="10 Conector recto"/>
          <p:cNvCxnSpPr/>
          <p:nvPr/>
        </p:nvCxnSpPr>
        <p:spPr>
          <a:xfrm flipV="1">
            <a:off x="4572000" y="660758"/>
            <a:ext cx="0" cy="6800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2771800" y="1916832"/>
            <a:ext cx="0" cy="432048"/>
          </a:xfrm>
          <a:prstGeom prst="line">
            <a:avLst/>
          </a:prstGeom>
          <a:ln w="38100">
            <a:solidFill>
              <a:srgbClr val="FFFF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4572000" y="1916832"/>
            <a:ext cx="0" cy="432048"/>
          </a:xfrm>
          <a:prstGeom prst="line">
            <a:avLst/>
          </a:prstGeom>
          <a:ln w="38100">
            <a:solidFill>
              <a:srgbClr val="FFFF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17 Rectángulo redondeado"/>
          <p:cNvSpPr/>
          <p:nvPr/>
        </p:nvSpPr>
        <p:spPr>
          <a:xfrm>
            <a:off x="3779912" y="2348880"/>
            <a:ext cx="1622904" cy="10921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dirty="0" smtClean="0">
                <a:solidFill>
                  <a:schemeClr val="bg1"/>
                </a:solidFill>
              </a:rPr>
              <a:t>Segundo  Test de </a:t>
            </a:r>
            <a:r>
              <a:rPr lang="" sz="1600" b="1" smtClean="0">
                <a:solidFill>
                  <a:schemeClr val="bg1"/>
                </a:solidFill>
              </a:rPr>
              <a:t>POMS</a:t>
            </a:r>
            <a:endParaRPr lang="es-EC" sz="1200" dirty="0">
              <a:solidFill>
                <a:schemeClr val="bg1"/>
              </a:solidFill>
            </a:endParaRPr>
          </a:p>
        </p:txBody>
      </p:sp>
      <p:cxnSp>
        <p:nvCxnSpPr>
          <p:cNvPr id="20" name="19 Conector recto"/>
          <p:cNvCxnSpPr>
            <a:stCxn id="7" idx="0"/>
          </p:cNvCxnSpPr>
          <p:nvPr/>
        </p:nvCxnSpPr>
        <p:spPr>
          <a:xfrm flipH="1" flipV="1">
            <a:off x="4644008" y="620688"/>
            <a:ext cx="1747556" cy="72008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5" idx="0"/>
          </p:cNvCxnSpPr>
          <p:nvPr/>
        </p:nvCxnSpPr>
        <p:spPr>
          <a:xfrm flipV="1">
            <a:off x="2719156" y="620688"/>
            <a:ext cx="1780836" cy="72008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5613392" y="2348880"/>
            <a:ext cx="1622904" cy="10921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Jugadores con discapacidad visual.</a:t>
            </a:r>
            <a:endParaRPr lang="es-EC" sz="1200" dirty="0">
              <a:solidFill>
                <a:schemeClr val="bg1"/>
              </a:solidFill>
            </a:endParaRPr>
          </a:p>
        </p:txBody>
      </p:sp>
      <p:cxnSp>
        <p:nvCxnSpPr>
          <p:cNvPr id="27" name="26 Conector recto"/>
          <p:cNvCxnSpPr/>
          <p:nvPr/>
        </p:nvCxnSpPr>
        <p:spPr>
          <a:xfrm flipV="1">
            <a:off x="6372200" y="1916832"/>
            <a:ext cx="0" cy="432048"/>
          </a:xfrm>
          <a:prstGeom prst="line">
            <a:avLst/>
          </a:prstGeom>
          <a:ln w="38100">
            <a:solidFill>
              <a:srgbClr val="FFFF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aphicFrame>
        <p:nvGraphicFramePr>
          <p:cNvPr id="33" name="32 Tabla"/>
          <p:cNvGraphicFramePr>
            <a:graphicFrameLocks noGrp="1"/>
          </p:cNvGraphicFramePr>
          <p:nvPr>
            <p:extLst>
              <p:ext uri="{D42A27DB-BD31-4B8C-83A1-F6EECF244321}">
                <p14:modId xmlns:p14="http://schemas.microsoft.com/office/powerpoint/2010/main" val="3596817429"/>
              </p:ext>
            </p:extLst>
          </p:nvPr>
        </p:nvGraphicFramePr>
        <p:xfrm>
          <a:off x="1827530" y="4149080"/>
          <a:ext cx="5488940" cy="1432560"/>
        </p:xfrm>
        <a:graphic>
          <a:graphicData uri="http://schemas.openxmlformats.org/drawingml/2006/table">
            <a:tbl>
              <a:tblPr firstRow="1" firstCol="1" bandRow="1">
                <a:tableStyleId>{5C22544A-7EE6-4342-B048-85BDC9FD1C3A}</a:tableStyleId>
              </a:tblPr>
              <a:tblGrid>
                <a:gridCol w="1829435">
                  <a:extLst>
                    <a:ext uri="{9D8B030D-6E8A-4147-A177-3AD203B41FA5}">
                      <a16:colId xmlns:a16="http://schemas.microsoft.com/office/drawing/2014/main" xmlns="" val="20000"/>
                    </a:ext>
                  </a:extLst>
                </a:gridCol>
                <a:gridCol w="1829435">
                  <a:extLst>
                    <a:ext uri="{9D8B030D-6E8A-4147-A177-3AD203B41FA5}">
                      <a16:colId xmlns:a16="http://schemas.microsoft.com/office/drawing/2014/main" xmlns="" val="20001"/>
                    </a:ext>
                  </a:extLst>
                </a:gridCol>
                <a:gridCol w="1830070">
                  <a:extLst>
                    <a:ext uri="{9D8B030D-6E8A-4147-A177-3AD203B41FA5}">
                      <a16:colId xmlns:a16="http://schemas.microsoft.com/office/drawing/2014/main" xmlns="" val="20002"/>
                    </a:ext>
                  </a:extLst>
                </a:gridCol>
              </a:tblGrid>
              <a:tr h="0">
                <a:tc>
                  <a:txBody>
                    <a:bodyPr/>
                    <a:lstStyle/>
                    <a:p>
                      <a:pPr algn="ctr">
                        <a:lnSpc>
                          <a:spcPct val="200000"/>
                        </a:lnSpc>
                        <a:spcAft>
                          <a:spcPts val="0"/>
                        </a:spcAft>
                      </a:pPr>
                      <a:r>
                        <a:rPr lang="es-ES_tradnl" sz="1200" b="1" dirty="0">
                          <a:solidFill>
                            <a:schemeClr val="tx1"/>
                          </a:solidFill>
                          <a:effectLst/>
                        </a:rPr>
                        <a:t>POBLACIÓN</a:t>
                      </a:r>
                      <a:endParaRPr lang="es-EC" sz="1100" b="1" dirty="0">
                        <a:solidFill>
                          <a:schemeClr val="tx1"/>
                        </a:solidFill>
                        <a:effectLst/>
                        <a:latin typeface="Calibri"/>
                        <a:ea typeface="Calibri"/>
                        <a:cs typeface="Times New Roman"/>
                      </a:endParaRPr>
                    </a:p>
                  </a:txBody>
                  <a:tcPr marL="68580" marR="68580" marT="0" marB="0">
                    <a:solidFill>
                      <a:schemeClr val="bg1"/>
                    </a:solidFill>
                  </a:tcPr>
                </a:tc>
                <a:tc>
                  <a:txBody>
                    <a:bodyPr/>
                    <a:lstStyle/>
                    <a:p>
                      <a:pPr algn="ctr">
                        <a:lnSpc>
                          <a:spcPct val="200000"/>
                        </a:lnSpc>
                        <a:spcAft>
                          <a:spcPts val="0"/>
                        </a:spcAft>
                        <a:tabLst>
                          <a:tab pos="1692275" algn="r"/>
                        </a:tabLst>
                      </a:pPr>
                      <a:r>
                        <a:rPr lang="es-ES_tradnl" sz="1200" dirty="0">
                          <a:effectLst/>
                        </a:rPr>
                        <a:t>FRECUENCIA</a:t>
                      </a:r>
                      <a:endParaRPr lang="es-EC" sz="1100" dirty="0">
                        <a:effectLst/>
                        <a:latin typeface="Calibri"/>
                        <a:ea typeface="Calibri"/>
                        <a:cs typeface="Times New Roman"/>
                      </a:endParaRPr>
                    </a:p>
                  </a:txBody>
                  <a:tcPr marL="68580" marR="68580" marT="0" marB="0">
                    <a:solidFill>
                      <a:schemeClr val="bg1"/>
                    </a:solidFill>
                  </a:tcPr>
                </a:tc>
                <a:tc>
                  <a:txBody>
                    <a:bodyPr/>
                    <a:lstStyle/>
                    <a:p>
                      <a:pPr algn="ctr">
                        <a:lnSpc>
                          <a:spcPct val="200000"/>
                        </a:lnSpc>
                        <a:spcAft>
                          <a:spcPts val="0"/>
                        </a:spcAft>
                      </a:pPr>
                      <a:r>
                        <a:rPr lang="es-ES_tradnl" sz="1200" dirty="0">
                          <a:effectLst/>
                        </a:rPr>
                        <a:t>PORCENTAJE</a:t>
                      </a:r>
                      <a:endParaRPr lang="es-EC" sz="11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0"/>
                  </a:ext>
                </a:extLst>
              </a:tr>
              <a:tr h="0">
                <a:tc>
                  <a:txBody>
                    <a:bodyPr/>
                    <a:lstStyle/>
                    <a:p>
                      <a:pPr algn="just">
                        <a:lnSpc>
                          <a:spcPct val="200000"/>
                        </a:lnSpc>
                        <a:spcAft>
                          <a:spcPts val="0"/>
                        </a:spcAft>
                      </a:pPr>
                      <a:endParaRPr lang="es-EC" sz="1100" dirty="0">
                        <a:solidFill>
                          <a:schemeClr val="bg1"/>
                        </a:solidFill>
                        <a:effectLst/>
                        <a:latin typeface="Calibri"/>
                        <a:ea typeface="Calibri"/>
                        <a:cs typeface="Times New Roman"/>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ctr">
                        <a:lnSpc>
                          <a:spcPct val="200000"/>
                        </a:lnSpc>
                        <a:spcAft>
                          <a:spcPts val="0"/>
                        </a:spcAft>
                      </a:pPr>
                      <a:endParaRPr lang="es-EC" sz="1100" dirty="0">
                        <a:effectLst/>
                        <a:latin typeface="Calibri"/>
                        <a:ea typeface="Calibri"/>
                        <a:cs typeface="Times New Roman"/>
                      </a:endParaRPr>
                    </a:p>
                  </a:txBody>
                  <a:tcPr marL="68580" marR="68580" marT="0" marB="0"/>
                </a:tc>
                <a:tc>
                  <a:txBody>
                    <a:bodyPr/>
                    <a:lstStyle/>
                    <a:p>
                      <a:pPr algn="ctr">
                        <a:lnSpc>
                          <a:spcPct val="200000"/>
                        </a:lnSpc>
                        <a:spcAft>
                          <a:spcPts val="0"/>
                        </a:spcAft>
                      </a:pPr>
                      <a:endParaRPr lang="es-EC"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gn="just">
                        <a:lnSpc>
                          <a:spcPct val="200000"/>
                        </a:lnSpc>
                        <a:spcAft>
                          <a:spcPts val="0"/>
                        </a:spcAft>
                      </a:pPr>
                      <a:r>
                        <a:rPr lang="" sz="1200" smtClean="0">
                          <a:solidFill>
                            <a:schemeClr val="bg1"/>
                          </a:solidFill>
                          <a:effectLst/>
                        </a:rPr>
                        <a:t>Jugadores</a:t>
                      </a:r>
                      <a:endParaRPr lang="es-EC" sz="1100" dirty="0">
                        <a:solidFill>
                          <a:schemeClr val="bg1"/>
                        </a:solidFill>
                        <a:effectLst/>
                        <a:latin typeface="Calibri"/>
                        <a:ea typeface="Calibri"/>
                        <a:cs typeface="Times New Roman"/>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ctr">
                        <a:lnSpc>
                          <a:spcPct val="200000"/>
                        </a:lnSpc>
                        <a:spcAft>
                          <a:spcPts val="0"/>
                        </a:spcAft>
                      </a:pPr>
                      <a:r>
                        <a:rPr lang="" sz="1200" smtClean="0">
                          <a:effectLst/>
                        </a:rPr>
                        <a:t>22</a:t>
                      </a:r>
                      <a:endParaRPr lang="es-EC" sz="11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 sz="1200" smtClean="0">
                          <a:effectLst/>
                        </a:rPr>
                        <a:t>100</a:t>
                      </a:r>
                      <a:endParaRPr lang="es-EC"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gn="just">
                        <a:lnSpc>
                          <a:spcPct val="200000"/>
                        </a:lnSpc>
                        <a:spcAft>
                          <a:spcPts val="0"/>
                        </a:spcAft>
                      </a:pPr>
                      <a:r>
                        <a:rPr lang="es-ES_tradnl" sz="1200" dirty="0">
                          <a:solidFill>
                            <a:schemeClr val="bg1"/>
                          </a:solidFill>
                          <a:effectLst/>
                        </a:rPr>
                        <a:t>TOTAL</a:t>
                      </a:r>
                      <a:endParaRPr lang="es-EC" sz="1100" dirty="0">
                        <a:solidFill>
                          <a:schemeClr val="bg1"/>
                        </a:solidFill>
                        <a:effectLst/>
                        <a:latin typeface="Calibri"/>
                        <a:ea typeface="Calibri"/>
                        <a:cs typeface="Times New Roman"/>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ctr">
                        <a:lnSpc>
                          <a:spcPct val="200000"/>
                        </a:lnSpc>
                        <a:spcAft>
                          <a:spcPts val="0"/>
                        </a:spcAft>
                      </a:pPr>
                      <a:r>
                        <a:rPr lang="" sz="1200" smtClean="0">
                          <a:effectLst/>
                        </a:rPr>
                        <a:t>22</a:t>
                      </a:r>
                      <a:endParaRPr lang="es-EC" sz="11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s-ES_tradnl" sz="1200" dirty="0">
                          <a:effectLst/>
                        </a:rPr>
                        <a:t>100</a:t>
                      </a:r>
                      <a:endParaRPr lang="es-EC"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35" name="34 Rectángulo redondeado"/>
          <p:cNvSpPr/>
          <p:nvPr/>
        </p:nvSpPr>
        <p:spPr>
          <a:xfrm>
            <a:off x="3779912" y="5577182"/>
            <a:ext cx="1622904" cy="109217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dirty="0" smtClean="0">
                <a:solidFill>
                  <a:schemeClr val="bg1"/>
                </a:solidFill>
              </a:rPr>
              <a:t>Muestra </a:t>
            </a:r>
            <a:r>
              <a:rPr lang="" sz="1600" b="1" smtClean="0">
                <a:solidFill>
                  <a:schemeClr val="bg1"/>
                </a:solidFill>
              </a:rPr>
              <a:t>22</a:t>
            </a:r>
            <a:r>
              <a:rPr lang="" sz="1600" b="1" dirty="0" smtClean="0">
                <a:solidFill>
                  <a:schemeClr val="bg1"/>
                </a:solidFill>
              </a:rPr>
              <a:t> </a:t>
            </a:r>
            <a:r>
              <a:rPr lang="" sz="1600" b="1" smtClean="0">
                <a:solidFill>
                  <a:schemeClr val="bg1"/>
                </a:solidFill>
              </a:rPr>
              <a:t>jugadores</a:t>
            </a:r>
            <a:endParaRPr lang="es-EC" sz="1200" dirty="0">
              <a:solidFill>
                <a:schemeClr val="bg1"/>
              </a:solidFill>
            </a:endParaRPr>
          </a:p>
        </p:txBody>
      </p:sp>
      <p:sp>
        <p:nvSpPr>
          <p:cNvPr id="36" name="35 Rectángulo redondeado"/>
          <p:cNvSpPr/>
          <p:nvPr/>
        </p:nvSpPr>
        <p:spPr>
          <a:xfrm>
            <a:off x="1835696" y="5805264"/>
            <a:ext cx="1622904"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20 varones</a:t>
            </a:r>
            <a:endParaRPr lang="es-EC" sz="1200" dirty="0">
              <a:solidFill>
                <a:schemeClr val="bg1"/>
              </a:solidFill>
            </a:endParaRPr>
          </a:p>
        </p:txBody>
      </p:sp>
      <p:sp>
        <p:nvSpPr>
          <p:cNvPr id="37" name="36 Rectángulo redondeado"/>
          <p:cNvSpPr/>
          <p:nvPr/>
        </p:nvSpPr>
        <p:spPr>
          <a:xfrm>
            <a:off x="5724128" y="5805264"/>
            <a:ext cx="1622904"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1600" b="1" smtClean="0">
                <a:solidFill>
                  <a:schemeClr val="bg1"/>
                </a:solidFill>
              </a:rPr>
              <a:t>2</a:t>
            </a:r>
            <a:r>
              <a:rPr lang="" sz="1600" b="1" dirty="0" smtClean="0">
                <a:solidFill>
                  <a:schemeClr val="bg1"/>
                </a:solidFill>
              </a:rPr>
              <a:t> </a:t>
            </a:r>
            <a:r>
              <a:rPr lang="" sz="1600" b="1" smtClean="0">
                <a:solidFill>
                  <a:schemeClr val="bg1"/>
                </a:solidFill>
              </a:rPr>
              <a:t>mujeres</a:t>
            </a:r>
            <a:endParaRPr lang="es-EC" sz="1200" dirty="0">
              <a:solidFill>
                <a:schemeClr val="bg1"/>
              </a:solidFill>
            </a:endParaRPr>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txBox="1">
            <a:spLocks noChangeArrowheads="1"/>
          </p:cNvSpPr>
          <p:nvPr/>
        </p:nvSpPr>
        <p:spPr bwMode="auto">
          <a:xfrm>
            <a:off x="827585" y="526943"/>
            <a:ext cx="2664296"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7" name="Text Box 2"/>
          <p:cNvSpPr txBox="1">
            <a:spLocks noChangeArrowheads="1"/>
          </p:cNvSpPr>
          <p:nvPr/>
        </p:nvSpPr>
        <p:spPr bwMode="auto">
          <a:xfrm>
            <a:off x="5796137" y="552577"/>
            <a:ext cx="2515194"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103007"/>
            <a:ext cx="7483747" cy="25533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7197" y="3645024"/>
            <a:ext cx="4941067" cy="29687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1006600"/>
            <a:ext cx="6048672" cy="249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5680" y="3561783"/>
            <a:ext cx="4812584" cy="289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2"/>
          <p:cNvSpPr txBox="1">
            <a:spLocks noChangeArrowheads="1"/>
          </p:cNvSpPr>
          <p:nvPr/>
        </p:nvSpPr>
        <p:spPr bwMode="auto">
          <a:xfrm>
            <a:off x="1115617" y="476672"/>
            <a:ext cx="2376263"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10" name="Text Box 2"/>
          <p:cNvSpPr txBox="1">
            <a:spLocks noChangeArrowheads="1"/>
          </p:cNvSpPr>
          <p:nvPr/>
        </p:nvSpPr>
        <p:spPr bwMode="auto">
          <a:xfrm>
            <a:off x="5585669" y="476672"/>
            <a:ext cx="2376263"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980728"/>
            <a:ext cx="6450570" cy="24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2" y="3484587"/>
            <a:ext cx="45815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p:cNvSpPr txBox="1">
            <a:spLocks noChangeArrowheads="1"/>
          </p:cNvSpPr>
          <p:nvPr/>
        </p:nvSpPr>
        <p:spPr bwMode="auto">
          <a:xfrm>
            <a:off x="1115617" y="476672"/>
            <a:ext cx="2376263"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11" name="Text Box 2"/>
          <p:cNvSpPr txBox="1">
            <a:spLocks noChangeArrowheads="1"/>
          </p:cNvSpPr>
          <p:nvPr/>
        </p:nvSpPr>
        <p:spPr bwMode="auto">
          <a:xfrm>
            <a:off x="5585669" y="476672"/>
            <a:ext cx="2376263"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spTree>
    <p:extLst>
      <p:ext uri="{BB962C8B-B14F-4D97-AF65-F5344CB8AC3E}">
        <p14:creationId xmlns:p14="http://schemas.microsoft.com/office/powerpoint/2010/main" val="272338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4541" y="165966"/>
            <a:ext cx="8360097" cy="2686970"/>
          </a:xfrm>
          <a:prstGeom prst="rect">
            <a:avLst/>
          </a:prstGeom>
          <a:solidFill>
            <a:srgbClr val="00B050"/>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2729945" y="436805"/>
            <a:ext cx="5976664" cy="2246769"/>
          </a:xfrm>
          <a:prstGeom prst="rect">
            <a:avLst/>
          </a:prstGeom>
        </p:spPr>
        <p:txBody>
          <a:bodyPr wrap="square">
            <a:spAutoFit/>
          </a:bodyPr>
          <a:lstStyle/>
          <a:p>
            <a:pPr algn="ctr"/>
            <a:r>
              <a:rPr lang="es-EC" sz="2800" b="1" dirty="0">
                <a:solidFill>
                  <a:schemeClr val="bg1"/>
                </a:solidFill>
              </a:rPr>
              <a:t>El </a:t>
            </a:r>
            <a:r>
              <a:rPr lang="es-EC" sz="2800" b="1" dirty="0" smtClean="0">
                <a:solidFill>
                  <a:schemeClr val="bg1"/>
                </a:solidFill>
              </a:rPr>
              <a:t>ajedrez </a:t>
            </a:r>
            <a:r>
              <a:rPr lang="" sz="2800" b="1" smtClean="0">
                <a:solidFill>
                  <a:schemeClr val="bg1"/>
                </a:solidFill>
              </a:rPr>
              <a:t>permite desarollar las cualidades </a:t>
            </a:r>
            <a:r>
              <a:rPr lang="es-EC" sz="2800" b="1" dirty="0" smtClean="0">
                <a:solidFill>
                  <a:schemeClr val="bg1"/>
                </a:solidFill>
              </a:rPr>
              <a:t>de</a:t>
            </a:r>
            <a:r>
              <a:rPr lang="" sz="2800" b="1" smtClean="0">
                <a:solidFill>
                  <a:schemeClr val="bg1"/>
                </a:solidFill>
              </a:rPr>
              <a:t>l espíritu más necesarias en la vida</a:t>
            </a:r>
            <a:r>
              <a:rPr lang="es-EC" sz="2800" b="1" dirty="0" smtClean="0">
                <a:solidFill>
                  <a:schemeClr val="bg1"/>
                </a:solidFill>
              </a:rPr>
              <a:t>.</a:t>
            </a:r>
            <a:endParaRPr lang="" sz="2800" b="1" dirty="0" smtClean="0">
              <a:solidFill>
                <a:schemeClr val="bg1"/>
              </a:solidFill>
            </a:endParaRPr>
          </a:p>
          <a:p>
            <a:pPr algn="ctr"/>
            <a:endParaRPr lang="es-EC" sz="2800" b="1" dirty="0">
              <a:solidFill>
                <a:schemeClr val="bg1"/>
              </a:solidFill>
            </a:endParaRPr>
          </a:p>
          <a:p>
            <a:pPr algn="ctr"/>
            <a:r>
              <a:rPr lang="" sz="2800" b="1" dirty="0" smtClean="0">
                <a:solidFill>
                  <a:schemeClr val="bg1"/>
                </a:solidFill>
              </a:rPr>
              <a:t>(</a:t>
            </a:r>
            <a:r>
              <a:rPr lang="" sz="2800" b="1" smtClean="0">
                <a:solidFill>
                  <a:schemeClr val="bg1"/>
                </a:solidFill>
              </a:rPr>
              <a:t>Benjamín Franklin   1706-1790</a:t>
            </a:r>
            <a:r>
              <a:rPr lang="" sz="2800" b="1" dirty="0" smtClean="0">
                <a:solidFill>
                  <a:schemeClr val="bg1"/>
                </a:solidFill>
              </a:rPr>
              <a:t>)</a:t>
            </a:r>
            <a:r>
              <a:rPr lang="es-EC" sz="2800" b="1" dirty="0" smtClean="0">
                <a:solidFill>
                  <a:schemeClr val="bg1"/>
                </a:solidFill>
              </a:rPr>
              <a:t> </a:t>
            </a:r>
            <a:endParaRPr lang="es-EC" sz="2800" b="1" dirty="0">
              <a:solidFill>
                <a:schemeClr val="bg1"/>
              </a:solidFill>
            </a:endParaRPr>
          </a:p>
        </p:txBody>
      </p:sp>
      <p:sp>
        <p:nvSpPr>
          <p:cNvPr id="4" name="AutoShape 5" descr="Emmanuel Lasker. Artículo de la Enciclo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5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974" y="454724"/>
            <a:ext cx="2047875" cy="2228850"/>
          </a:xfrm>
          <a:prstGeom prst="rect">
            <a:avLst/>
          </a:prstGeom>
          <a:ln>
            <a:noFill/>
          </a:ln>
          <a:effectLst>
            <a:softEdge rad="112500"/>
          </a:effectLst>
        </p:spPr>
      </p:pic>
      <p:sp>
        <p:nvSpPr>
          <p:cNvPr id="9" name="8 Rectángulo"/>
          <p:cNvSpPr/>
          <p:nvPr/>
        </p:nvSpPr>
        <p:spPr>
          <a:xfrm>
            <a:off x="467544" y="3645024"/>
            <a:ext cx="8360097" cy="2880320"/>
          </a:xfrm>
          <a:prstGeom prst="rect">
            <a:avLst/>
          </a:prstGeom>
          <a:solidFill>
            <a:srgbClr val="00B050"/>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683568" y="4133398"/>
            <a:ext cx="5976664" cy="1815882"/>
          </a:xfrm>
          <a:prstGeom prst="rect">
            <a:avLst/>
          </a:prstGeom>
        </p:spPr>
        <p:txBody>
          <a:bodyPr wrap="square">
            <a:spAutoFit/>
          </a:bodyPr>
          <a:lstStyle/>
          <a:p>
            <a:pPr algn="ctr"/>
            <a:r>
              <a:rPr lang="es-EC" sz="2800" b="1" dirty="0">
                <a:solidFill>
                  <a:schemeClr val="bg1"/>
                </a:solidFill>
              </a:rPr>
              <a:t>El </a:t>
            </a:r>
            <a:r>
              <a:rPr lang="es-EC" sz="2800" b="1" dirty="0" smtClean="0">
                <a:solidFill>
                  <a:schemeClr val="bg1"/>
                </a:solidFill>
              </a:rPr>
              <a:t>ajedrez </a:t>
            </a:r>
            <a:r>
              <a:rPr lang="" sz="2800" b="1" smtClean="0">
                <a:solidFill>
                  <a:schemeClr val="bg1"/>
                </a:solidFill>
              </a:rPr>
              <a:t>es el gimnasio de la mente</a:t>
            </a:r>
            <a:r>
              <a:rPr lang="es-EC" sz="2800" b="1" dirty="0" smtClean="0">
                <a:solidFill>
                  <a:schemeClr val="bg1"/>
                </a:solidFill>
              </a:rPr>
              <a:t>.</a:t>
            </a:r>
            <a:endParaRPr lang="" sz="2800" b="1" dirty="0" smtClean="0">
              <a:solidFill>
                <a:schemeClr val="bg1"/>
              </a:solidFill>
            </a:endParaRPr>
          </a:p>
          <a:p>
            <a:pPr algn="ctr"/>
            <a:endParaRPr lang="es-EC" sz="2800" b="1" dirty="0">
              <a:solidFill>
                <a:schemeClr val="bg1"/>
              </a:solidFill>
            </a:endParaRPr>
          </a:p>
          <a:p>
            <a:pPr algn="ctr"/>
            <a:r>
              <a:rPr lang="" sz="2800" b="1" dirty="0" smtClean="0">
                <a:solidFill>
                  <a:schemeClr val="bg1"/>
                </a:solidFill>
              </a:rPr>
              <a:t>(</a:t>
            </a:r>
            <a:r>
              <a:rPr lang="" sz="2800" b="1" smtClean="0">
                <a:solidFill>
                  <a:schemeClr val="bg1"/>
                </a:solidFill>
              </a:rPr>
              <a:t>Immanuel Khant 1724-1804</a:t>
            </a:r>
            <a:r>
              <a:rPr lang="" sz="2800" b="1" dirty="0" smtClean="0">
                <a:solidFill>
                  <a:schemeClr val="bg1"/>
                </a:solidFill>
              </a:rPr>
              <a:t>)</a:t>
            </a:r>
            <a:r>
              <a:rPr lang="es-EC" sz="2800" b="1" dirty="0" smtClean="0">
                <a:solidFill>
                  <a:schemeClr val="bg1"/>
                </a:solidFill>
              </a:rPr>
              <a:t> </a:t>
            </a:r>
            <a:endParaRPr lang="es-EC" sz="2800" b="1" dirty="0">
              <a:solidFill>
                <a:schemeClr val="bg1"/>
              </a:solidFill>
            </a:endParaRPr>
          </a:p>
        </p:txBody>
      </p:sp>
      <p:pic>
        <p:nvPicPr>
          <p:cNvPr id="8" name="7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6226" y="3861048"/>
            <a:ext cx="2400671" cy="2394147"/>
          </a:xfrm>
          <a:prstGeom prst="rect">
            <a:avLst/>
          </a:prstGeom>
          <a:ln>
            <a:noFill/>
          </a:ln>
          <a:effectLst>
            <a:softEdge rad="112500"/>
          </a:effectLst>
        </p:spPr>
      </p:pic>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976883"/>
            <a:ext cx="65817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2" y="3573016"/>
            <a:ext cx="45815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p:cNvSpPr txBox="1">
            <a:spLocks noChangeArrowheads="1"/>
          </p:cNvSpPr>
          <p:nvPr/>
        </p:nvSpPr>
        <p:spPr bwMode="auto">
          <a:xfrm>
            <a:off x="1115617" y="476672"/>
            <a:ext cx="2376263"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11" name="Text Box 2"/>
          <p:cNvSpPr txBox="1">
            <a:spLocks noChangeArrowheads="1"/>
          </p:cNvSpPr>
          <p:nvPr/>
        </p:nvSpPr>
        <p:spPr bwMode="auto">
          <a:xfrm>
            <a:off x="5585669" y="476672"/>
            <a:ext cx="2376263"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spTree>
    <p:extLst>
      <p:ext uri="{BB962C8B-B14F-4D97-AF65-F5344CB8AC3E}">
        <p14:creationId xmlns:p14="http://schemas.microsoft.com/office/powerpoint/2010/main" val="272338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010951"/>
            <a:ext cx="6552728" cy="241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7744" y="3501008"/>
            <a:ext cx="45815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2"/>
          <p:cNvSpPr txBox="1">
            <a:spLocks noChangeArrowheads="1"/>
          </p:cNvSpPr>
          <p:nvPr/>
        </p:nvSpPr>
        <p:spPr bwMode="auto">
          <a:xfrm>
            <a:off x="1115617" y="476672"/>
            <a:ext cx="2376263"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12" name="Text Box 2"/>
          <p:cNvSpPr txBox="1">
            <a:spLocks noChangeArrowheads="1"/>
          </p:cNvSpPr>
          <p:nvPr/>
        </p:nvSpPr>
        <p:spPr bwMode="auto">
          <a:xfrm>
            <a:off x="5585669" y="476672"/>
            <a:ext cx="2376263"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spTree>
    <p:extLst>
      <p:ext uri="{BB962C8B-B14F-4D97-AF65-F5344CB8AC3E}">
        <p14:creationId xmlns:p14="http://schemas.microsoft.com/office/powerpoint/2010/main" val="2723380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9552" y="1009650"/>
            <a:ext cx="64008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50715" y="3501008"/>
            <a:ext cx="45815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987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2"/>
          <p:cNvSpPr txBox="1">
            <a:spLocks noChangeArrowheads="1"/>
          </p:cNvSpPr>
          <p:nvPr/>
        </p:nvSpPr>
        <p:spPr bwMode="auto">
          <a:xfrm>
            <a:off x="1115617" y="526943"/>
            <a:ext cx="2376263" cy="400110"/>
          </a:xfrm>
          <a:prstGeom prst="rect">
            <a:avLst/>
          </a:prstGeom>
          <a:solidFill>
            <a:srgbClr val="0070C0"/>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PRE - TEST</a:t>
            </a:r>
            <a:endParaRPr lang="es-ES" altLang="es-EC" sz="2000" dirty="0">
              <a:solidFill>
                <a:schemeClr val="bg1"/>
              </a:solidFill>
              <a:latin typeface="Algerian" pitchFamily="82" charset="0"/>
            </a:endParaRPr>
          </a:p>
        </p:txBody>
      </p:sp>
      <p:sp>
        <p:nvSpPr>
          <p:cNvPr id="10" name="Text Box 2"/>
          <p:cNvSpPr txBox="1">
            <a:spLocks noChangeArrowheads="1"/>
          </p:cNvSpPr>
          <p:nvPr/>
        </p:nvSpPr>
        <p:spPr bwMode="auto">
          <a:xfrm>
            <a:off x="5585669" y="552577"/>
            <a:ext cx="2376263" cy="400110"/>
          </a:xfrm>
          <a:prstGeom prst="rect">
            <a:avLst/>
          </a:prstGeom>
          <a:solidFill>
            <a:srgbClr val="D2243D"/>
          </a:solidFill>
          <a:ln>
            <a:solidFill>
              <a:schemeClr val="bg1"/>
            </a:solidFill>
          </a:ln>
          <a:effectLst/>
          <a:extLst/>
        </p:spPr>
        <p:txBody>
          <a:bodyPr wrap="square">
            <a:spAutoFit/>
          </a:bodyPr>
          <a:lstStyle/>
          <a:p>
            <a:pPr algn="ctr">
              <a:spcBef>
                <a:spcPct val="50000"/>
              </a:spcBef>
            </a:pPr>
            <a:r>
              <a:rPr lang="" altLang="es-EC" sz="2000" smtClean="0">
                <a:solidFill>
                  <a:schemeClr val="bg1"/>
                </a:solidFill>
                <a:latin typeface="Algerian" pitchFamily="82" charset="0"/>
              </a:rPr>
              <a:t>POST - TEST</a:t>
            </a:r>
            <a:endParaRPr lang="es-ES" altLang="es-EC" sz="2000" dirty="0">
              <a:solidFill>
                <a:schemeClr val="bg1"/>
              </a:solidFill>
              <a:latin typeface="Algerian" pitchFamily="82" charset="0"/>
            </a:endParaRPr>
          </a:p>
        </p:txBody>
      </p:sp>
    </p:spTree>
    <p:extLst>
      <p:ext uri="{BB962C8B-B14F-4D97-AF65-F5344CB8AC3E}">
        <p14:creationId xmlns:p14="http://schemas.microsoft.com/office/powerpoint/2010/main" val="272338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04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2492218" y="241484"/>
            <a:ext cx="4023998"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800" smtClean="0">
                <a:solidFill>
                  <a:schemeClr val="bg1"/>
                </a:solidFill>
                <a:latin typeface="Arial Black" panose="020B0A04020102020204" pitchFamily="34" charset="0"/>
              </a:rPr>
              <a:t>CONCLUSIONES</a:t>
            </a:r>
            <a:endParaRPr lang="es-ES" altLang="es-EC" sz="2800" dirty="0">
              <a:solidFill>
                <a:schemeClr val="bg1"/>
              </a:solidFill>
              <a:latin typeface="Arial Black" panose="020B0A04020102020204" pitchFamily="34" charset="0"/>
            </a:endParaRPr>
          </a:p>
        </p:txBody>
      </p:sp>
      <p:sp>
        <p:nvSpPr>
          <p:cNvPr id="4" name="3 Rectángulo"/>
          <p:cNvSpPr/>
          <p:nvPr/>
        </p:nvSpPr>
        <p:spPr>
          <a:xfrm>
            <a:off x="162364" y="2135758"/>
            <a:ext cx="8712968"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 sz="1600" b="1" smtClean="0">
                <a:solidFill>
                  <a:schemeClr val="bg1"/>
                </a:solidFill>
              </a:rPr>
              <a:t>2</a:t>
            </a:r>
            <a:r>
              <a:rPr lang="es-ES" sz="1600" b="1" dirty="0" smtClean="0">
                <a:solidFill>
                  <a:schemeClr val="bg1"/>
                </a:solidFill>
              </a:rPr>
              <a:t>.-</a:t>
            </a:r>
            <a:r>
              <a:rPr lang="" sz="1600" b="1" smtClean="0">
                <a:solidFill>
                  <a:schemeClr val="bg1"/>
                </a:solidFill>
              </a:rPr>
              <a:t> </a:t>
            </a:r>
            <a:r>
              <a:rPr lang="es-EC" sz="1600" dirty="0">
                <a:solidFill>
                  <a:schemeClr val="bg1"/>
                </a:solidFill>
              </a:rPr>
              <a:t>La toma de decisiones y el pensamiento crítico al momento del juego se ven influenciados por las emociones del jugador, sin embargo, la encuesta demostró que al finalizar la competencia sus emociones vuelven a su estado normal</a:t>
            </a:r>
            <a:r>
              <a:rPr lang="es-EC" sz="1600" dirty="0" smtClean="0">
                <a:solidFill>
                  <a:schemeClr val="bg1"/>
                </a:solidFill>
              </a:rPr>
              <a:t>.</a:t>
            </a:r>
            <a:r>
              <a:rPr lang="" sz="1600" b="1" smtClean="0">
                <a:solidFill>
                  <a:schemeClr val="bg1"/>
                </a:solidFill>
              </a:rPr>
              <a:t> </a:t>
            </a:r>
            <a:endParaRPr lang="es-EC" sz="1600" dirty="0">
              <a:solidFill>
                <a:schemeClr val="bg1"/>
              </a:solidFill>
            </a:endParaRPr>
          </a:p>
        </p:txBody>
      </p:sp>
      <p:sp>
        <p:nvSpPr>
          <p:cNvPr id="5" name="4 Rectángulo"/>
          <p:cNvSpPr/>
          <p:nvPr/>
        </p:nvSpPr>
        <p:spPr>
          <a:xfrm>
            <a:off x="147733" y="1013827"/>
            <a:ext cx="8712968"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a:spAutoFit/>
          </a:bodyPr>
          <a:lstStyle/>
          <a:p>
            <a:pPr lvl="0" algn="just"/>
            <a:r>
              <a:rPr lang="" sz="1600" b="1" smtClean="0">
                <a:solidFill>
                  <a:schemeClr val="bg1"/>
                </a:solidFill>
              </a:rPr>
              <a:t>1</a:t>
            </a:r>
            <a:r>
              <a:rPr lang="es-ES" sz="1600" b="1" dirty="0" smtClean="0">
                <a:solidFill>
                  <a:schemeClr val="bg1"/>
                </a:solidFill>
              </a:rPr>
              <a:t>.-</a:t>
            </a:r>
            <a:r>
              <a:rPr lang="es-ES" sz="1600" dirty="0" smtClean="0">
                <a:solidFill>
                  <a:schemeClr val="bg1"/>
                </a:solidFill>
              </a:rPr>
              <a:t> </a:t>
            </a:r>
            <a:r>
              <a:rPr lang="es-EC" sz="1600" dirty="0">
                <a:solidFill>
                  <a:schemeClr val="bg1"/>
                </a:solidFill>
              </a:rPr>
              <a:t>La tensión, la depresión/ melancólica y la angustia/hostilidad/ cólera disminuyeron significativamente luego de la aplicación de la intervención, en cuanto al vigor/ actividad incrementaron significativamente; sin embargo, esto depende mucho de la inteligencia emocional de cada uno de los deportistas</a:t>
            </a:r>
            <a:r>
              <a:rPr lang="es-EC" sz="1600" dirty="0" smtClean="0">
                <a:solidFill>
                  <a:schemeClr val="bg1"/>
                </a:solidFill>
              </a:rPr>
              <a:t>.</a:t>
            </a:r>
            <a:endParaRPr lang="es-EC" sz="1600" dirty="0">
              <a:solidFill>
                <a:schemeClr val="bg1"/>
              </a:solidFill>
            </a:endParaRPr>
          </a:p>
        </p:txBody>
      </p:sp>
      <p:sp>
        <p:nvSpPr>
          <p:cNvPr id="6" name="5 Rectángulo"/>
          <p:cNvSpPr/>
          <p:nvPr/>
        </p:nvSpPr>
        <p:spPr>
          <a:xfrm>
            <a:off x="179512" y="3284984"/>
            <a:ext cx="8712968"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es-ES" sz="1600" b="1" dirty="0">
                <a:solidFill>
                  <a:schemeClr val="bg1"/>
                </a:solidFill>
              </a:rPr>
              <a:t>3</a:t>
            </a:r>
            <a:r>
              <a:rPr lang="es-ES" sz="1600" b="1" dirty="0" smtClean="0">
                <a:solidFill>
                  <a:schemeClr val="bg1"/>
                </a:solidFill>
              </a:rPr>
              <a:t>.-</a:t>
            </a:r>
            <a:r>
              <a:rPr lang="" sz="1600" b="1" smtClean="0">
                <a:solidFill>
                  <a:schemeClr val="bg1"/>
                </a:solidFill>
              </a:rPr>
              <a:t> </a:t>
            </a:r>
            <a:r>
              <a:rPr lang="es-ES" sz="1600" dirty="0">
                <a:solidFill>
                  <a:schemeClr val="bg1"/>
                </a:solidFill>
              </a:rPr>
              <a:t>Se llega a la conclusión afirmativa de la hipótesis en que las emociones si inciden notablemente en el rendimiento de la práctica del ajedrez en personas con discapacidad visual. Un jugador motivado y con alto espíritu deportivo logra más resultados positivos, muchas veces incluso independientemente si gana, empata o pierde, ya que está dispuesto a seguir compitiendo con entusiasmo ya que su objetivo no es solo ganar sino disfrutar de la competencia. Por el contrario, un jugador cuyas emociones son negativas como por ejemplo al perder varias partidas y estar con frustración empieza a tener emociones negativas como depresión que llevan a un desinterés e incluso tienen ganas de abandonar la competencia</a:t>
            </a:r>
            <a:r>
              <a:rPr lang="es-ES" sz="1600" dirty="0" smtClean="0">
                <a:solidFill>
                  <a:schemeClr val="bg1"/>
                </a:solidFill>
              </a:rPr>
              <a:t>.</a:t>
            </a:r>
            <a:endParaRPr lang="es-EC" sz="1600" dirty="0">
              <a:solidFill>
                <a:schemeClr val="bg1"/>
              </a:solidFill>
            </a:endParaRPr>
          </a:p>
        </p:txBody>
      </p:sp>
    </p:spTree>
    <p:extLst>
      <p:ext uri="{BB962C8B-B14F-4D97-AF65-F5344CB8AC3E}">
        <p14:creationId xmlns:p14="http://schemas.microsoft.com/office/powerpoint/2010/main" val="299987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54" y="61574"/>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2411760" y="188640"/>
            <a:ext cx="4240022"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800" smtClean="0">
                <a:solidFill>
                  <a:schemeClr val="bg1"/>
                </a:solidFill>
                <a:latin typeface="Arial Black" panose="020B0A04020102020204" pitchFamily="34" charset="0"/>
              </a:rPr>
              <a:t>RECOMENDACIONES</a:t>
            </a:r>
            <a:endParaRPr lang="es-ES" altLang="es-EC" sz="2800" dirty="0">
              <a:solidFill>
                <a:schemeClr val="bg1"/>
              </a:solidFill>
              <a:latin typeface="Arial Black" panose="020B0A04020102020204" pitchFamily="34" charset="0"/>
            </a:endParaRPr>
          </a:p>
        </p:txBody>
      </p:sp>
      <p:sp>
        <p:nvSpPr>
          <p:cNvPr id="4" name="3 Rectángulo"/>
          <p:cNvSpPr/>
          <p:nvPr/>
        </p:nvSpPr>
        <p:spPr>
          <a:xfrm>
            <a:off x="206218" y="814957"/>
            <a:ext cx="8686262"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es-ES" sz="1600" b="1" dirty="0">
                <a:solidFill>
                  <a:schemeClr val="bg1"/>
                </a:solidFill>
              </a:rPr>
              <a:t>1</a:t>
            </a:r>
            <a:r>
              <a:rPr lang="es-ES" sz="1600" b="1" dirty="0" smtClean="0">
                <a:solidFill>
                  <a:schemeClr val="bg1"/>
                </a:solidFill>
              </a:rPr>
              <a:t>.-</a:t>
            </a:r>
            <a:r>
              <a:rPr lang="" sz="1600" b="1" dirty="0" smtClean="0">
                <a:solidFill>
                  <a:schemeClr val="bg1"/>
                </a:solidFill>
              </a:rPr>
              <a:t> </a:t>
            </a:r>
            <a:r>
              <a:rPr lang="es-EC" sz="1600" dirty="0">
                <a:solidFill>
                  <a:schemeClr val="bg1"/>
                </a:solidFill>
              </a:rPr>
              <a:t>Siendo el ajedrez </a:t>
            </a:r>
            <a:r>
              <a:rPr lang="es-EC" sz="1600" dirty="0" smtClean="0">
                <a:solidFill>
                  <a:schemeClr val="bg1"/>
                </a:solidFill>
              </a:rPr>
              <a:t>uno de los deportes  </a:t>
            </a:r>
            <a:r>
              <a:rPr lang="es-EC" sz="1600" dirty="0">
                <a:solidFill>
                  <a:schemeClr val="bg1"/>
                </a:solidFill>
              </a:rPr>
              <a:t>con mayor aceptación entre las personas con discapacidad visual, se debe establecer nuevas estrategias de control emocional guiadas por los entrenadores, puesto que no solamente sirve </a:t>
            </a:r>
            <a:r>
              <a:rPr lang="es-EC" sz="1600">
                <a:solidFill>
                  <a:schemeClr val="bg1"/>
                </a:solidFill>
              </a:rPr>
              <a:t>como </a:t>
            </a:r>
            <a:r>
              <a:rPr lang="es-EC" sz="1600" smtClean="0">
                <a:solidFill>
                  <a:schemeClr val="bg1"/>
                </a:solidFill>
              </a:rPr>
              <a:t>entretenimiento, </a:t>
            </a:r>
            <a:r>
              <a:rPr lang="es-EC" sz="1600" dirty="0">
                <a:solidFill>
                  <a:schemeClr val="bg1"/>
                </a:solidFill>
              </a:rPr>
              <a:t>sino que también permite desarrollar otros sentidos y favorecer las relaciones personales y sociales, logrando mayor inclusión</a:t>
            </a:r>
            <a:r>
              <a:rPr lang="es-EC" sz="1600" dirty="0" smtClean="0">
                <a:solidFill>
                  <a:schemeClr val="bg1"/>
                </a:solidFill>
              </a:rPr>
              <a:t>.</a:t>
            </a:r>
            <a:endParaRPr lang="es-EC" sz="1600" dirty="0">
              <a:solidFill>
                <a:schemeClr val="bg1"/>
              </a:solidFill>
            </a:endParaRPr>
          </a:p>
        </p:txBody>
      </p:sp>
      <p:sp>
        <p:nvSpPr>
          <p:cNvPr id="5" name="4 Rectángulo"/>
          <p:cNvSpPr/>
          <p:nvPr/>
        </p:nvSpPr>
        <p:spPr>
          <a:xfrm>
            <a:off x="206218" y="2132856"/>
            <a:ext cx="8686262" cy="107721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139700">
              <a:schemeClr val="accent6">
                <a:satMod val="175000"/>
                <a:alpha val="40000"/>
              </a:schemeClr>
            </a:glow>
          </a:effectLst>
        </p:spPr>
        <p:txBody>
          <a:bodyPr wrap="square">
            <a:spAutoFit/>
          </a:bodyPr>
          <a:lstStyle/>
          <a:p>
            <a:pPr lvl="0" algn="just"/>
            <a:r>
              <a:rPr lang="es-ES" sz="1600" b="1" dirty="0" smtClean="0">
                <a:solidFill>
                  <a:schemeClr val="bg1"/>
                </a:solidFill>
              </a:rPr>
              <a:t>2.-</a:t>
            </a:r>
            <a:r>
              <a:rPr lang="" sz="1600" b="1" smtClean="0">
                <a:solidFill>
                  <a:schemeClr val="bg1"/>
                </a:solidFill>
              </a:rPr>
              <a:t> </a:t>
            </a:r>
            <a:r>
              <a:rPr lang="es-EC" sz="1600" dirty="0">
                <a:solidFill>
                  <a:schemeClr val="bg1"/>
                </a:solidFill>
              </a:rPr>
              <a:t>Intervenir en el manejo de una mayor inteligencia emocional no solo en la disciplina de ajedrez, ni tampoco solo en personas con discapacidad sino también en todas las personas y en todos los deportistas y actividades ya que se ha comprobado que una inteligencia emocional muchas veces sirve más que el coeficiente intelectual</a:t>
            </a:r>
            <a:r>
              <a:rPr lang="es-EC" sz="1600" dirty="0" smtClean="0">
                <a:solidFill>
                  <a:schemeClr val="bg1"/>
                </a:solidFill>
              </a:rPr>
              <a:t>.</a:t>
            </a:r>
            <a:endParaRPr lang="es-EC" sz="1600" dirty="0">
              <a:solidFill>
                <a:schemeClr val="bg1"/>
              </a:solidFill>
            </a:endParaRPr>
          </a:p>
        </p:txBody>
      </p:sp>
      <p:sp>
        <p:nvSpPr>
          <p:cNvPr id="6" name="5 Rectángulo"/>
          <p:cNvSpPr/>
          <p:nvPr/>
        </p:nvSpPr>
        <p:spPr>
          <a:xfrm>
            <a:off x="206218" y="3429000"/>
            <a:ext cx="8686262"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es-ES" sz="1600" b="1" dirty="0">
                <a:solidFill>
                  <a:schemeClr val="bg1"/>
                </a:solidFill>
              </a:rPr>
              <a:t>3</a:t>
            </a:r>
            <a:r>
              <a:rPr lang="es-ES" sz="1600" b="1" dirty="0" smtClean="0">
                <a:solidFill>
                  <a:schemeClr val="bg1"/>
                </a:solidFill>
              </a:rPr>
              <a:t>.-</a:t>
            </a:r>
            <a:r>
              <a:rPr lang="" sz="1600" b="1" smtClean="0">
                <a:solidFill>
                  <a:schemeClr val="bg1"/>
                </a:solidFill>
              </a:rPr>
              <a:t> </a:t>
            </a:r>
            <a:r>
              <a:rPr lang="es-EC" sz="1600" dirty="0">
                <a:solidFill>
                  <a:schemeClr val="bg1"/>
                </a:solidFill>
              </a:rPr>
              <a:t>Trabajar en todos los centros que atienden casos con personas con capacidades diferentes en el fomento de la práctica deportivo y de arte competitivo siguiendo un proceso de motivación y continuidad en la práctica de sus actividades</a:t>
            </a:r>
            <a:r>
              <a:rPr lang="es-EC" sz="1600" dirty="0" smtClean="0">
                <a:solidFill>
                  <a:schemeClr val="bg1"/>
                </a:solidFill>
              </a:rPr>
              <a:t>.</a:t>
            </a:r>
            <a:endParaRPr lang="es-EC" sz="1600" dirty="0">
              <a:solidFill>
                <a:schemeClr val="bg1"/>
              </a:solidFill>
            </a:endParaRPr>
          </a:p>
        </p:txBody>
      </p:sp>
      <p:sp>
        <p:nvSpPr>
          <p:cNvPr id="7" name="6 Rectángulo"/>
          <p:cNvSpPr/>
          <p:nvPr/>
        </p:nvSpPr>
        <p:spPr>
          <a:xfrm>
            <a:off x="206218" y="5013176"/>
            <a:ext cx="8686262" cy="58477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effectLst>
            <a:glow rad="228600">
              <a:schemeClr val="accent6">
                <a:satMod val="175000"/>
                <a:alpha val="40000"/>
              </a:schemeClr>
            </a:glow>
          </a:effectLst>
        </p:spPr>
        <p:txBody>
          <a:bodyPr wrap="square">
            <a:spAutoFit/>
          </a:bodyPr>
          <a:lstStyle/>
          <a:p>
            <a:pPr lvl="0" algn="just"/>
            <a:r>
              <a:rPr lang="es-ES" sz="1600" b="1" dirty="0">
                <a:solidFill>
                  <a:schemeClr val="bg1"/>
                </a:solidFill>
              </a:rPr>
              <a:t>4</a:t>
            </a:r>
            <a:r>
              <a:rPr lang="es-ES" sz="1600" b="1" dirty="0" smtClean="0">
                <a:solidFill>
                  <a:schemeClr val="bg1"/>
                </a:solidFill>
              </a:rPr>
              <a:t>.-</a:t>
            </a:r>
            <a:r>
              <a:rPr lang="" sz="1600" b="1" smtClean="0">
                <a:solidFill>
                  <a:schemeClr val="bg1"/>
                </a:solidFill>
              </a:rPr>
              <a:t> </a:t>
            </a:r>
            <a:r>
              <a:rPr lang="es-EC" sz="1600" dirty="0">
                <a:solidFill>
                  <a:schemeClr val="bg1"/>
                </a:solidFill>
              </a:rPr>
              <a:t>Capacitar de forma permanente a los entrenadores, para incrementar el factor competitivo en los deportistas, mediante el uso de la inteligencia emocional. </a:t>
            </a:r>
          </a:p>
        </p:txBody>
      </p:sp>
    </p:spTree>
    <p:extLst>
      <p:ext uri="{BB962C8B-B14F-4D97-AF65-F5344CB8AC3E}">
        <p14:creationId xmlns:p14="http://schemas.microsoft.com/office/powerpoint/2010/main" val="3747308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539552" y="241484"/>
            <a:ext cx="8064895"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800" dirty="0" smtClean="0">
                <a:solidFill>
                  <a:schemeClr val="bg1"/>
                </a:solidFill>
                <a:latin typeface="Arial Black" panose="020B0A04020102020204" pitchFamily="34" charset="0"/>
              </a:rPr>
              <a:t>P</a:t>
            </a:r>
            <a:r>
              <a:rPr lang="" altLang="es-EC" sz="2800" smtClean="0">
                <a:solidFill>
                  <a:schemeClr val="bg1"/>
                </a:solidFill>
                <a:latin typeface="Arial Black" panose="020B0A04020102020204" pitchFamily="34" charset="0"/>
              </a:rPr>
              <a:t>LAN DE ACCIONES DE INTERVENCIÓN</a:t>
            </a:r>
            <a:endParaRPr lang="es-ES" altLang="es-EC" sz="2800" dirty="0">
              <a:solidFill>
                <a:schemeClr val="bg1"/>
              </a:solidFill>
              <a:latin typeface="Arial Black" panose="020B0A04020102020204" pitchFamily="34" charset="0"/>
            </a:endParaRPr>
          </a:p>
        </p:txBody>
      </p:sp>
      <p:sp>
        <p:nvSpPr>
          <p:cNvPr id="5" name="4 Rectángulo"/>
          <p:cNvSpPr/>
          <p:nvPr/>
        </p:nvSpPr>
        <p:spPr>
          <a:xfrm>
            <a:off x="215515" y="2891845"/>
            <a:ext cx="8712968"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r>
              <a:rPr lang="" sz="1600" smtClean="0">
                <a:solidFill>
                  <a:schemeClr val="bg1"/>
                </a:solidFill>
              </a:rPr>
              <a:t>2.- </a:t>
            </a:r>
            <a:r>
              <a:rPr lang="es-EC" sz="1600" dirty="0" smtClean="0">
                <a:solidFill>
                  <a:schemeClr val="bg1"/>
                </a:solidFill>
              </a:rPr>
              <a:t>Realizar </a:t>
            </a:r>
            <a:r>
              <a:rPr lang="es-EC" sz="1600" dirty="0">
                <a:solidFill>
                  <a:schemeClr val="bg1"/>
                </a:solidFill>
              </a:rPr>
              <a:t>ejercicios de respiración profunda unos momentos antes de cada partida, contar hasta diez apretando los puños y esto realizarlo unas dos repeticiones, de esta manera estaremos más relajados y bajar el nivel de ansiedad </a:t>
            </a:r>
            <a:r>
              <a:rPr lang="es-EC" sz="1600" dirty="0" smtClean="0">
                <a:solidFill>
                  <a:schemeClr val="bg1"/>
                </a:solidFill>
              </a:rPr>
              <a:t>exagerado.</a:t>
            </a:r>
            <a:endParaRPr lang="es-EC" sz="1600" dirty="0">
              <a:solidFill>
                <a:schemeClr val="bg1"/>
              </a:solidFill>
            </a:endParaRPr>
          </a:p>
        </p:txBody>
      </p:sp>
      <p:sp>
        <p:nvSpPr>
          <p:cNvPr id="6" name="5 Rectángulo"/>
          <p:cNvSpPr/>
          <p:nvPr/>
        </p:nvSpPr>
        <p:spPr>
          <a:xfrm>
            <a:off x="251520" y="1052736"/>
            <a:ext cx="8712968"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 sz="1600" smtClean="0">
                <a:solidFill>
                  <a:schemeClr val="bg1"/>
                </a:solidFill>
              </a:rPr>
              <a:t>1.- </a:t>
            </a:r>
            <a:r>
              <a:rPr lang="es-EC" sz="1600" dirty="0" smtClean="0">
                <a:solidFill>
                  <a:schemeClr val="bg1"/>
                </a:solidFill>
              </a:rPr>
              <a:t>Esforzarnos </a:t>
            </a:r>
            <a:r>
              <a:rPr lang="es-EC" sz="1600" dirty="0">
                <a:solidFill>
                  <a:schemeClr val="bg1"/>
                </a:solidFill>
              </a:rPr>
              <a:t>en la competencia de acuerdo a nuestros conocimientos alcanzados sin pensar necesariamente en el resultado. Siempre va a existir personas que estén mejor preparadas técnicamente en ajedrez y por más que demos todo nuestro esfuerzo no va a garantizar que se gane una partida debido a que el oponente está mejor preparado y podemos perder. Lo importante es dar nuestro mayor esfuerzo responsable y saber que combatimos dando una competencia digna en nuestra partida de </a:t>
            </a:r>
            <a:r>
              <a:rPr lang="es-EC" sz="1600" dirty="0" smtClean="0">
                <a:solidFill>
                  <a:schemeClr val="bg1"/>
                </a:solidFill>
              </a:rPr>
              <a:t>ajedrez.</a:t>
            </a:r>
            <a:endParaRPr lang="es-EC" sz="1600" dirty="0">
              <a:solidFill>
                <a:schemeClr val="bg1"/>
              </a:solidFill>
            </a:endParaRPr>
          </a:p>
        </p:txBody>
      </p:sp>
      <p:sp>
        <p:nvSpPr>
          <p:cNvPr id="7" name="6 Rectángulo"/>
          <p:cNvSpPr/>
          <p:nvPr/>
        </p:nvSpPr>
        <p:spPr>
          <a:xfrm>
            <a:off x="215515" y="5516805"/>
            <a:ext cx="8712968"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 sz="1600" smtClean="0">
                <a:solidFill>
                  <a:schemeClr val="bg1"/>
                </a:solidFill>
              </a:rPr>
              <a:t>4.- </a:t>
            </a:r>
            <a:r>
              <a:rPr lang="es-EC" sz="1600" dirty="0">
                <a:solidFill>
                  <a:schemeClr val="bg1"/>
                </a:solidFill>
              </a:rPr>
              <a:t>Saber que la competencia es una prueba donde podemos expresar todo nuestro talento y trabajo de preparación, que no solo es una sola partida de ajedrez, sino que van a ser muchas, esto nos va a dar más tranquilidad y nuestro nivel de presión bajará al saber que cada partida no es un todo o </a:t>
            </a:r>
            <a:r>
              <a:rPr lang="es-EC" sz="1600" dirty="0" smtClean="0">
                <a:solidFill>
                  <a:schemeClr val="bg1"/>
                </a:solidFill>
              </a:rPr>
              <a:t>nada.</a:t>
            </a:r>
            <a:endParaRPr lang="es-EC" sz="1600" dirty="0">
              <a:solidFill>
                <a:schemeClr val="bg1"/>
              </a:solidFill>
            </a:endParaRPr>
          </a:p>
        </p:txBody>
      </p:sp>
      <p:sp>
        <p:nvSpPr>
          <p:cNvPr id="8" name="7 Rectángulo"/>
          <p:cNvSpPr/>
          <p:nvPr/>
        </p:nvSpPr>
        <p:spPr>
          <a:xfrm>
            <a:off x="251520" y="4253760"/>
            <a:ext cx="8712968"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lvl="0" algn="just"/>
            <a:r>
              <a:rPr lang="es-EC" sz="1600" dirty="0">
                <a:solidFill>
                  <a:schemeClr val="bg1"/>
                </a:solidFill>
              </a:rPr>
              <a:t> </a:t>
            </a:r>
            <a:r>
              <a:rPr lang="" sz="1600" smtClean="0">
                <a:solidFill>
                  <a:schemeClr val="bg1"/>
                </a:solidFill>
              </a:rPr>
              <a:t>3.- </a:t>
            </a:r>
            <a:r>
              <a:rPr lang="es-EC" sz="1600" dirty="0">
                <a:solidFill>
                  <a:schemeClr val="bg1"/>
                </a:solidFill>
              </a:rPr>
              <a:t>Conocer que la ansiedad en cierto grado es normal ya que nos permite mantener un estado de alerta y atención en la partida. Lograr un estado competitivo </a:t>
            </a:r>
            <a:r>
              <a:rPr lang="es-EC" sz="1600" dirty="0" smtClean="0">
                <a:solidFill>
                  <a:schemeClr val="bg1"/>
                </a:solidFill>
              </a:rPr>
              <a:t>óptimo.</a:t>
            </a:r>
            <a:endParaRPr lang="es-EC" sz="1600" dirty="0">
              <a:solidFill>
                <a:schemeClr val="bg1"/>
              </a:solidFill>
            </a:endParaRPr>
          </a:p>
        </p:txBody>
      </p:sp>
    </p:spTree>
    <p:extLst>
      <p:ext uri="{BB962C8B-B14F-4D97-AF65-F5344CB8AC3E}">
        <p14:creationId xmlns:p14="http://schemas.microsoft.com/office/powerpoint/2010/main" val="3747308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15515" y="2315781"/>
            <a:ext cx="8712968"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r>
              <a:rPr lang="" sz="1600" smtClean="0">
                <a:solidFill>
                  <a:schemeClr val="bg1"/>
                </a:solidFill>
              </a:rPr>
              <a:t>6.- </a:t>
            </a:r>
            <a:r>
              <a:rPr lang="es-EC" sz="1600" dirty="0">
                <a:solidFill>
                  <a:schemeClr val="bg1"/>
                </a:solidFill>
              </a:rPr>
              <a:t>Buscar motivaciones por medio de plantearse objetivos, por ejemplo, saber que se compite para alcanzar una ubicación importante en el torneo de ajedrez, saber que competimos porque queremos hacerlo porque nos gusta expresar nuestro talento. Establecer objetivos nos ayudará a mantener una buena motivación y estar concentrados y </a:t>
            </a:r>
            <a:r>
              <a:rPr lang="es-EC" sz="1600" dirty="0" smtClean="0">
                <a:solidFill>
                  <a:schemeClr val="bg1"/>
                </a:solidFill>
              </a:rPr>
              <a:t>atentos</a:t>
            </a:r>
            <a:r>
              <a:rPr lang="" sz="1600" smtClean="0">
                <a:solidFill>
                  <a:schemeClr val="bg1"/>
                </a:solidFill>
              </a:rPr>
              <a:t>.</a:t>
            </a:r>
            <a:endParaRPr lang="es-EC" sz="1600" dirty="0">
              <a:solidFill>
                <a:schemeClr val="bg1"/>
              </a:solidFill>
            </a:endParaRPr>
          </a:p>
        </p:txBody>
      </p:sp>
      <p:sp>
        <p:nvSpPr>
          <p:cNvPr id="7" name="6 Rectángulo"/>
          <p:cNvSpPr/>
          <p:nvPr/>
        </p:nvSpPr>
        <p:spPr>
          <a:xfrm>
            <a:off x="251520" y="476672"/>
            <a:ext cx="8712968" cy="132343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algn="just"/>
            <a:r>
              <a:rPr lang="" sz="1600" smtClean="0">
                <a:solidFill>
                  <a:schemeClr val="bg1"/>
                </a:solidFill>
              </a:rPr>
              <a:t>5.- </a:t>
            </a:r>
            <a:r>
              <a:rPr lang="es-EC" sz="1600" dirty="0">
                <a:solidFill>
                  <a:schemeClr val="bg1"/>
                </a:solidFill>
              </a:rPr>
              <a:t>Mantener un pensamiento útil, es decir, fijarse en todo lo que depende del competidor como saber que se ha preparado, que va a entregar toda su capacidad, que va a disfrutar del momento y la oportunidad de competir, ponerse como meta terminar todo el torneo pensando que cada partida es una batalla u oportunidad distinta y que no importa el resultado de la partida anterior para encarar la siguiente. Mas rendimiento que resultado sería una forma de pensar</a:t>
            </a:r>
            <a:r>
              <a:rPr lang="es-EC" sz="1600" dirty="0" smtClean="0">
                <a:solidFill>
                  <a:schemeClr val="bg1"/>
                </a:solidFill>
              </a:rPr>
              <a:t>.</a:t>
            </a:r>
            <a:endParaRPr lang="es-EC" sz="1600" dirty="0">
              <a:solidFill>
                <a:schemeClr val="bg1"/>
              </a:solidFill>
            </a:endParaRPr>
          </a:p>
        </p:txBody>
      </p:sp>
      <p:sp>
        <p:nvSpPr>
          <p:cNvPr id="8" name="7 Rectángulo"/>
          <p:cNvSpPr/>
          <p:nvPr/>
        </p:nvSpPr>
        <p:spPr>
          <a:xfrm>
            <a:off x="215515" y="4940741"/>
            <a:ext cx="8712968"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algn="just"/>
            <a:r>
              <a:rPr lang="" sz="1600" smtClean="0">
                <a:solidFill>
                  <a:schemeClr val="bg1"/>
                </a:solidFill>
              </a:rPr>
              <a:t>8.- </a:t>
            </a:r>
            <a:r>
              <a:rPr lang="es-EC" sz="1600" dirty="0">
                <a:solidFill>
                  <a:schemeClr val="bg1"/>
                </a:solidFill>
              </a:rPr>
              <a:t>No auto compadecerse ante un error, saber que se puede ganar a un rival superior pero también perder con un rival inferior, así es una competencia y debemos concentrarnos en que hacer diferente o medidas a tomar para corregir errores.</a:t>
            </a:r>
          </a:p>
          <a:p>
            <a:pPr lvl="0" algn="just"/>
            <a:endParaRPr lang="es-EC" sz="1600" dirty="0">
              <a:solidFill>
                <a:schemeClr val="bg1"/>
              </a:solidFill>
            </a:endParaRPr>
          </a:p>
        </p:txBody>
      </p:sp>
      <p:sp>
        <p:nvSpPr>
          <p:cNvPr id="9" name="8 Rectángulo"/>
          <p:cNvSpPr/>
          <p:nvPr/>
        </p:nvSpPr>
        <p:spPr>
          <a:xfrm>
            <a:off x="251520" y="3677696"/>
            <a:ext cx="8712968"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txBody>
          <a:bodyPr wrap="square">
            <a:spAutoFit/>
          </a:bodyPr>
          <a:lstStyle/>
          <a:p>
            <a:pPr algn="just"/>
            <a:r>
              <a:rPr lang="es-EC" sz="1600" dirty="0">
                <a:solidFill>
                  <a:schemeClr val="bg1"/>
                </a:solidFill>
              </a:rPr>
              <a:t> </a:t>
            </a:r>
            <a:r>
              <a:rPr lang="" sz="1600" smtClean="0">
                <a:solidFill>
                  <a:schemeClr val="bg1"/>
                </a:solidFill>
              </a:rPr>
              <a:t>7.- </a:t>
            </a:r>
            <a:r>
              <a:rPr lang="es-EC" sz="1600" dirty="0">
                <a:solidFill>
                  <a:schemeClr val="bg1"/>
                </a:solidFill>
              </a:rPr>
              <a:t>Gestionar nuestras emociones para que estén bien equilibradas, no solo con técnicas de respiración sino también con música que nos </a:t>
            </a:r>
            <a:r>
              <a:rPr lang="es-EC" sz="1600" dirty="0" smtClean="0">
                <a:solidFill>
                  <a:schemeClr val="bg1"/>
                </a:solidFill>
              </a:rPr>
              <a:t>complazca</a:t>
            </a:r>
            <a:r>
              <a:rPr lang="" sz="1600" smtClean="0">
                <a:solidFill>
                  <a:schemeClr val="bg1"/>
                </a:solidFill>
              </a:rPr>
              <a:t>.</a:t>
            </a:r>
            <a:endParaRPr lang="es-EC" sz="1600" dirty="0">
              <a:solidFill>
                <a:schemeClr val="bg1"/>
              </a:solidFill>
            </a:endParaRPr>
          </a:p>
        </p:txBody>
      </p:sp>
    </p:spTree>
    <p:extLst>
      <p:ext uri="{BB962C8B-B14F-4D97-AF65-F5344CB8AC3E}">
        <p14:creationId xmlns:p14="http://schemas.microsoft.com/office/powerpoint/2010/main" val="3014640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82000"/>
            <a:ext cx="1584176" cy="1584176"/>
          </a:xfrm>
          <a:prstGeom prst="rect">
            <a:avLst/>
          </a:prstGeom>
        </p:spPr>
      </p:pic>
      <p:sp>
        <p:nvSpPr>
          <p:cNvPr id="4" name="3 Rectángulo redondeado"/>
          <p:cNvSpPr/>
          <p:nvPr/>
        </p:nvSpPr>
        <p:spPr>
          <a:xfrm>
            <a:off x="827583" y="1988840"/>
            <a:ext cx="7578589" cy="2952328"/>
          </a:xfrm>
          <a:prstGeom prst="roundRect">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4800" b="1" smtClean="0"/>
              <a:t>Gracias </a:t>
            </a:r>
          </a:p>
          <a:p>
            <a:pPr algn="ctr"/>
            <a:r>
              <a:rPr lang="" sz="4800" b="1" smtClean="0"/>
              <a:t>Por su Atención</a:t>
            </a:r>
          </a:p>
          <a:p>
            <a:pPr algn="ctr"/>
            <a:endParaRPr lang="" sz="4800" b="1"/>
          </a:p>
          <a:p>
            <a:pPr algn="ctr"/>
            <a:r>
              <a:rPr lang="" sz="4800" b="1" smtClean="0"/>
              <a:t>Lic.  Jaime Benítez Ch.</a:t>
            </a:r>
            <a:endParaRPr lang="es-EC" sz="4800" b="1" dirty="0"/>
          </a:p>
        </p:txBody>
      </p:sp>
    </p:spTree>
    <p:extLst>
      <p:ext uri="{BB962C8B-B14F-4D97-AF65-F5344CB8AC3E}">
        <p14:creationId xmlns:p14="http://schemas.microsoft.com/office/powerpoint/2010/main" val="244338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6632"/>
            <a:ext cx="8208912" cy="526297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solidFill>
          </a:ln>
          <a:effectLst>
            <a:glow rad="139700">
              <a:schemeClr val="accent2">
                <a:satMod val="175000"/>
                <a:alpha val="40000"/>
              </a:schemeClr>
            </a:glow>
          </a:effectLst>
        </p:spPr>
        <p:style>
          <a:lnRef idx="0">
            <a:scrgbClr r="0" g="0" b="0"/>
          </a:lnRef>
          <a:fillRef idx="1002">
            <a:schemeClr val="dk2"/>
          </a:fillRef>
          <a:effectRef idx="0">
            <a:scrgbClr r="0" g="0" b="0"/>
          </a:effectRef>
          <a:fontRef idx="major"/>
        </p:style>
        <p:txBody>
          <a:bodyPr wrap="square">
            <a:spAutoFit/>
          </a:bodyPr>
          <a:lstStyle/>
          <a:p>
            <a:pPr algn="ctr"/>
            <a:endParaRPr lang="" sz="2400" b="1" dirty="0" smtClean="0">
              <a:latin typeface="Aharoni" panose="02010803020104030203" pitchFamily="2" charset="-79"/>
              <a:cs typeface="Aharoni" panose="02010803020104030203" pitchFamily="2" charset="-79"/>
            </a:endParaRPr>
          </a:p>
          <a:p>
            <a:pPr algn="ctr"/>
            <a:endParaRPr lang="" sz="2400" b="1" dirty="0" smtClean="0">
              <a:latin typeface="Aharoni" panose="02010803020104030203" pitchFamily="2" charset="-79"/>
              <a:cs typeface="Aharoni" panose="02010803020104030203" pitchFamily="2" charset="-79"/>
            </a:endParaRPr>
          </a:p>
          <a:p>
            <a:pPr algn="ctr"/>
            <a:r>
              <a:rPr lang="es-MX" sz="2400" b="1" dirty="0" smtClean="0">
                <a:latin typeface="Aharoni" panose="02010803020104030203" pitchFamily="2" charset="-79"/>
                <a:cs typeface="Aharoni" panose="02010803020104030203" pitchFamily="2" charset="-79"/>
              </a:rPr>
              <a:t>TEMA:</a:t>
            </a:r>
            <a:endParaRPr lang="" sz="2400" b="1" dirty="0" smtClean="0">
              <a:latin typeface="Aharoni" panose="02010803020104030203" pitchFamily="2" charset="-79"/>
              <a:cs typeface="Aharoni" panose="02010803020104030203" pitchFamily="2" charset="-79"/>
            </a:endParaRPr>
          </a:p>
          <a:p>
            <a:pPr algn="ctr"/>
            <a:endParaRPr lang="" sz="2400" b="1" dirty="0" smtClean="0">
              <a:latin typeface="Aharoni" panose="02010803020104030203" pitchFamily="2" charset="-79"/>
              <a:cs typeface="Aharoni" panose="02010803020104030203" pitchFamily="2" charset="-79"/>
            </a:endParaRPr>
          </a:p>
          <a:p>
            <a:pPr algn="ctr"/>
            <a:r>
              <a:rPr lang="es-MX" sz="2400" b="1" dirty="0" smtClean="0">
                <a:latin typeface="Aharoni" panose="02010803020104030203" pitchFamily="2" charset="-79"/>
                <a:cs typeface="Aharoni" panose="02010803020104030203" pitchFamily="2" charset="-79"/>
              </a:rPr>
              <a:t> </a:t>
            </a:r>
            <a:r>
              <a:rPr lang="es-EC" sz="2400" dirty="0" smtClean="0">
                <a:latin typeface="Aharoni" panose="02010803020104030203" pitchFamily="2" charset="-79"/>
                <a:cs typeface="Aharoni" panose="02010803020104030203" pitchFamily="2" charset="-79"/>
              </a:rPr>
              <a:t>“</a:t>
            </a:r>
            <a:r>
              <a:rPr lang="" sz="2400" dirty="0" smtClean="0">
                <a:latin typeface="Aharoni" panose="02010803020104030203" pitchFamily="2" charset="-79"/>
                <a:cs typeface="Aharoni" panose="02010803020104030203" pitchFamily="2" charset="-79"/>
              </a:rPr>
              <a:t>Las </a:t>
            </a:r>
            <a:r>
              <a:rPr lang="" sz="2400" smtClean="0">
                <a:latin typeface="Aharoni" panose="02010803020104030203" pitchFamily="2" charset="-79"/>
                <a:cs typeface="Aharoni" panose="02010803020104030203" pitchFamily="2" charset="-79"/>
              </a:rPr>
              <a:t>E</a:t>
            </a:r>
            <a:r>
              <a:rPr lang="" sz="2400" dirty="0" smtClean="0">
                <a:latin typeface="Aharoni" panose="02010803020104030203" pitchFamily="2" charset="-79"/>
                <a:cs typeface="Aharoni" panose="02010803020104030203" pitchFamily="2" charset="-79"/>
              </a:rPr>
              <a:t>mociones en el Rendimiento de la Práctica del Ajedrez en Personas con Discapacidad Visual</a:t>
            </a:r>
            <a:r>
              <a:rPr lang="es-EC" sz="2400" dirty="0" smtClean="0">
                <a:latin typeface="Aharoni" panose="02010803020104030203" pitchFamily="2" charset="-79"/>
                <a:cs typeface="Aharoni" panose="02010803020104030203" pitchFamily="2" charset="-79"/>
              </a:rPr>
              <a:t>”</a:t>
            </a:r>
            <a:endParaRPr lang="" sz="2400" dirty="0" smtClean="0">
              <a:latin typeface="Aharoni" panose="02010803020104030203" pitchFamily="2" charset="-79"/>
              <a:cs typeface="Aharoni" panose="02010803020104030203" pitchFamily="2" charset="-79"/>
            </a:endParaRPr>
          </a:p>
          <a:p>
            <a:pPr algn="ctr"/>
            <a:endParaRPr lang="" sz="2400" dirty="0">
              <a:latin typeface="Aharoni" panose="02010803020104030203" pitchFamily="2" charset="-79"/>
              <a:cs typeface="Aharoni" panose="02010803020104030203" pitchFamily="2" charset="-79"/>
            </a:endParaRPr>
          </a:p>
          <a:p>
            <a:pPr algn="ctr"/>
            <a:endParaRPr lang="" sz="2400" dirty="0" smtClean="0">
              <a:latin typeface="Aharoni" panose="02010803020104030203" pitchFamily="2" charset="-79"/>
              <a:cs typeface="Aharoni" panose="02010803020104030203" pitchFamily="2" charset="-79"/>
            </a:endParaRPr>
          </a:p>
          <a:p>
            <a:pPr algn="ctr"/>
            <a:endParaRPr lang="" sz="2400" dirty="0">
              <a:latin typeface="Aharoni" panose="02010803020104030203" pitchFamily="2" charset="-79"/>
              <a:cs typeface="Aharoni" panose="02010803020104030203" pitchFamily="2" charset="-79"/>
            </a:endParaRPr>
          </a:p>
          <a:p>
            <a:pPr algn="ctr"/>
            <a:endParaRPr lang="" sz="2400" dirty="0" smtClean="0">
              <a:latin typeface="Aharoni" panose="02010803020104030203" pitchFamily="2" charset="-79"/>
              <a:cs typeface="Aharoni" panose="02010803020104030203" pitchFamily="2" charset="-79"/>
            </a:endParaRPr>
          </a:p>
          <a:p>
            <a:pPr algn="ctr"/>
            <a:endParaRPr lang="" sz="2400" dirty="0">
              <a:latin typeface="Aharoni" panose="02010803020104030203" pitchFamily="2" charset="-79"/>
              <a:cs typeface="Aharoni" panose="02010803020104030203" pitchFamily="2" charset="-79"/>
            </a:endParaRPr>
          </a:p>
          <a:p>
            <a:pPr algn="ctr"/>
            <a:endParaRPr lang="" sz="2400" dirty="0" smtClean="0">
              <a:latin typeface="Aharoni" panose="02010803020104030203" pitchFamily="2" charset="-79"/>
              <a:cs typeface="Aharoni" panose="02010803020104030203" pitchFamily="2" charset="-79"/>
            </a:endParaRPr>
          </a:p>
          <a:p>
            <a:pPr algn="ctr"/>
            <a:endParaRPr lang="" sz="2400" dirty="0" smtClean="0">
              <a:latin typeface="Aharoni" panose="02010803020104030203" pitchFamily="2" charset="-79"/>
              <a:cs typeface="Aharoni" panose="02010803020104030203" pitchFamily="2" charset="-79"/>
            </a:endParaRPr>
          </a:p>
          <a:p>
            <a:pPr algn="ctr"/>
            <a:endParaRPr lang="es-EC" sz="2400" dirty="0">
              <a:latin typeface="Aharoni" panose="02010803020104030203" pitchFamily="2" charset="-79"/>
              <a:cs typeface="Aharoni" panose="02010803020104030203" pitchFamily="2" charset="-79"/>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8345" y="6300559"/>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8" y="2564904"/>
            <a:ext cx="3571488" cy="2379547"/>
          </a:xfrm>
          <a:prstGeom prst="rect">
            <a:avLst/>
          </a:prstGeom>
          <a:ln>
            <a:noFill/>
          </a:ln>
          <a:effectLst>
            <a:softEdge rad="112500"/>
          </a:effectLst>
        </p:spPr>
      </p:pic>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a:ext>
            </a:extLst>
          </a:blip>
          <a:stretch>
            <a:fillRect/>
          </a:stretch>
        </p:blipFill>
        <p:spPr>
          <a:xfrm>
            <a:off x="323528" y="260648"/>
            <a:ext cx="8424936" cy="6336704"/>
          </a:xfrm>
          <a:prstGeom prst="rect">
            <a:avLst/>
          </a:prstGeom>
        </p:spPr>
      </p:pic>
    </p:spTree>
    <p:extLst>
      <p:ext uri="{BB962C8B-B14F-4D97-AF65-F5344CB8AC3E}">
        <p14:creationId xmlns:p14="http://schemas.microsoft.com/office/powerpoint/2010/main" val="387875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a:spLocks noChangeArrowheads="1"/>
          </p:cNvSpPr>
          <p:nvPr/>
        </p:nvSpPr>
        <p:spPr bwMode="auto">
          <a:xfrm>
            <a:off x="1260475" y="529516"/>
            <a:ext cx="6839917" cy="523220"/>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w="9525">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C" altLang="es-EC" sz="2800" b="1" dirty="0">
                <a:solidFill>
                  <a:schemeClr val="bg1"/>
                </a:solidFill>
                <a:latin typeface="Arial Black" panose="020B0A04020102020204" pitchFamily="34" charset="0"/>
              </a:rPr>
              <a:t>PLANTEAMIENTO DEL PROBLEMA</a:t>
            </a:r>
          </a:p>
        </p:txBody>
      </p:sp>
      <p:sp>
        <p:nvSpPr>
          <p:cNvPr id="9" name="Text Box 9"/>
          <p:cNvSpPr txBox="1">
            <a:spLocks noChangeArrowheads="1"/>
          </p:cNvSpPr>
          <p:nvPr/>
        </p:nvSpPr>
        <p:spPr bwMode="auto">
          <a:xfrm>
            <a:off x="395536" y="1314634"/>
            <a:ext cx="2951684" cy="17543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9525">
            <a:solidFill>
              <a:schemeClr val="accent1">
                <a:lumMod val="75000"/>
              </a:schemeClr>
            </a:solidFill>
            <a:miter lim="800000"/>
            <a:headEnd/>
            <a:tailEnd/>
          </a:ln>
          <a:effectLst>
            <a:glow rad="139700">
              <a:schemeClr val="accent2">
                <a:satMod val="175000"/>
                <a:alpha val="40000"/>
              </a:schemeClr>
            </a:glow>
          </a:effectLst>
          <a:extLst/>
        </p:spPr>
        <p:txBody>
          <a:bodyPr wrap="square">
            <a:spAutoFit/>
          </a:bodyPr>
          <a:lstStyle/>
          <a:p>
            <a:pPr algn="ctr">
              <a:spcBef>
                <a:spcPct val="50000"/>
              </a:spcBef>
            </a:pPr>
            <a:r>
              <a:rPr lang="es-EC" dirty="0">
                <a:solidFill>
                  <a:schemeClr val="bg1"/>
                </a:solidFill>
              </a:rPr>
              <a:t>La emoción es: “un sentimiento que afecta a los propios pensamientos, estados psicológicos, estados biológicos y voluntad de acción</a:t>
            </a:r>
            <a:r>
              <a:rPr lang="es-EC" dirty="0" smtClean="0">
                <a:solidFill>
                  <a:schemeClr val="bg1"/>
                </a:solidFill>
              </a:rPr>
              <a:t>”</a:t>
            </a:r>
            <a:endParaRPr lang="es-ES" altLang="es-EC" b="1" dirty="0">
              <a:solidFill>
                <a:schemeClr val="bg1"/>
              </a:solidFill>
              <a:latin typeface="Arial Black" panose="020B0A04020102020204" pitchFamily="34" charset="0"/>
              <a:cs typeface="Aharoni" panose="02010803020104030203" pitchFamily="2" charset="-79"/>
            </a:endParaRPr>
          </a:p>
        </p:txBody>
      </p:sp>
      <p:sp>
        <p:nvSpPr>
          <p:cNvPr id="10" name="Text Box 10"/>
          <p:cNvSpPr txBox="1">
            <a:spLocks noChangeArrowheads="1"/>
          </p:cNvSpPr>
          <p:nvPr/>
        </p:nvSpPr>
        <p:spPr bwMode="auto">
          <a:xfrm>
            <a:off x="5220072" y="1685707"/>
            <a:ext cx="3456385" cy="203132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accent1">
                <a:lumMod val="75000"/>
              </a:schemeClr>
            </a:solidFill>
            <a:miter lim="800000"/>
            <a:headEnd/>
            <a:tailEnd/>
          </a:ln>
          <a:effectLst>
            <a:glow rad="139700">
              <a:schemeClr val="accent2">
                <a:satMod val="175000"/>
                <a:alpha val="40000"/>
              </a:schemeClr>
            </a:glow>
          </a:effectLst>
          <a:extLst/>
        </p:spPr>
        <p:txBody>
          <a:bodyPr wrap="square">
            <a:spAutoFit/>
          </a:bodyPr>
          <a:lstStyle/>
          <a:p>
            <a:pPr algn="ctr">
              <a:spcBef>
                <a:spcPct val="50000"/>
              </a:spcBef>
            </a:pPr>
            <a:r>
              <a:rPr lang="es-EC" dirty="0">
                <a:solidFill>
                  <a:schemeClr val="bg1"/>
                </a:solidFill>
              </a:rPr>
              <a:t>En personas no videntes la expresión de las emociones son las mismas que las personas videntes pero debido a su discapacidad se podrían profundizar algunas de estas debido al reto que implica la práctica del </a:t>
            </a:r>
            <a:r>
              <a:rPr lang="es-EC" dirty="0" smtClean="0">
                <a:solidFill>
                  <a:schemeClr val="bg1"/>
                </a:solidFill>
              </a:rPr>
              <a:t>ajedrez</a:t>
            </a:r>
            <a:r>
              <a:rPr lang="" smtClean="0">
                <a:solidFill>
                  <a:schemeClr val="bg1"/>
                </a:solidFill>
              </a:rPr>
              <a:t>.</a:t>
            </a:r>
            <a:endParaRPr lang="es-ES" altLang="es-EC" b="1" dirty="0">
              <a:solidFill>
                <a:schemeClr val="bg1"/>
              </a:solidFill>
              <a:latin typeface="Arial Black" panose="020B0A04020102020204" pitchFamily="34" charset="0"/>
              <a:cs typeface="Aharoni" panose="02010803020104030203" pitchFamily="2" charset="-79"/>
            </a:endParaRPr>
          </a:p>
        </p:txBody>
      </p:sp>
      <p:sp>
        <p:nvSpPr>
          <p:cNvPr id="16" name="Text Box 12"/>
          <p:cNvSpPr txBox="1">
            <a:spLocks noChangeArrowheads="1"/>
          </p:cNvSpPr>
          <p:nvPr/>
        </p:nvSpPr>
        <p:spPr bwMode="auto">
          <a:xfrm>
            <a:off x="2267743" y="4509120"/>
            <a:ext cx="5400601"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9525">
            <a:solidFill>
              <a:schemeClr val="accent1">
                <a:lumMod val="75000"/>
              </a:schemeClr>
            </a:solidFill>
            <a:miter lim="800000"/>
            <a:headEnd/>
            <a:tailEnd/>
          </a:ln>
          <a:effectLst>
            <a:glow rad="139700">
              <a:schemeClr val="accent2">
                <a:satMod val="175000"/>
                <a:alpha val="40000"/>
              </a:schemeClr>
            </a:glow>
          </a:effectLst>
          <a:extLst/>
        </p:spPr>
        <p:txBody>
          <a:bodyPr wrap="square">
            <a:spAutoFit/>
          </a:bodyPr>
          <a:lstStyle/>
          <a:p>
            <a:pPr algn="ctr">
              <a:spcBef>
                <a:spcPct val="50000"/>
              </a:spcBef>
            </a:pPr>
            <a:r>
              <a:rPr lang="es-EC" sz="2000" dirty="0" smtClean="0">
                <a:solidFill>
                  <a:schemeClr val="bg1"/>
                </a:solidFill>
                <a:latin typeface="Aharoni" panose="02010803020104030203" pitchFamily="2" charset="-79"/>
                <a:cs typeface="Aharoni" panose="02010803020104030203" pitchFamily="2" charset="-79"/>
              </a:rPr>
              <a:t>“</a:t>
            </a:r>
            <a:r>
              <a:rPr lang="" sz="2000" dirty="0" smtClean="0">
                <a:solidFill>
                  <a:schemeClr val="bg1"/>
                </a:solidFill>
                <a:latin typeface="Aharoni" panose="02010803020104030203" pitchFamily="2" charset="-79"/>
                <a:cs typeface="Aharoni" panose="02010803020104030203" pitchFamily="2" charset="-79"/>
              </a:rPr>
              <a:t>El manejo de las Emociones </a:t>
            </a:r>
            <a:r>
              <a:rPr lang="" sz="2000" dirty="0">
                <a:solidFill>
                  <a:schemeClr val="bg1"/>
                </a:solidFill>
                <a:latin typeface="Aharoni" panose="02010803020104030203" pitchFamily="2" charset="-79"/>
                <a:cs typeface="Aharoni" panose="02010803020104030203" pitchFamily="2" charset="-79"/>
              </a:rPr>
              <a:t>en el Rendimiento de la Práctica del Ajedrez en Personas con Discapacidad Visual</a:t>
            </a:r>
            <a:r>
              <a:rPr lang="es-EC" sz="2000" dirty="0" smtClean="0">
                <a:solidFill>
                  <a:schemeClr val="bg1"/>
                </a:solidFill>
                <a:latin typeface="Aharoni" panose="02010803020104030203" pitchFamily="2" charset="-79"/>
                <a:cs typeface="Aharoni" panose="02010803020104030203" pitchFamily="2" charset="-79"/>
              </a:rPr>
              <a:t>”</a:t>
            </a:r>
            <a:endParaRPr lang="es-ES" altLang="es-EC" sz="2000" b="1" dirty="0">
              <a:solidFill>
                <a:schemeClr val="bg1"/>
              </a:solidFill>
              <a:latin typeface="Arial Black" panose="020B0A04020102020204" pitchFamily="34" charset="0"/>
            </a:endParaRPr>
          </a:p>
        </p:txBody>
      </p:sp>
      <p:sp>
        <p:nvSpPr>
          <p:cNvPr id="20" name="19 Flecha derecha"/>
          <p:cNvSpPr/>
          <p:nvPr/>
        </p:nvSpPr>
        <p:spPr>
          <a:xfrm>
            <a:off x="3491880" y="1988840"/>
            <a:ext cx="1656184" cy="648072"/>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abajo"/>
          <p:cNvSpPr/>
          <p:nvPr/>
        </p:nvSpPr>
        <p:spPr>
          <a:xfrm>
            <a:off x="6588224" y="3813833"/>
            <a:ext cx="576089" cy="551271"/>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412776"/>
            <a:ext cx="7200800"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139700">
              <a:schemeClr val="accent2">
                <a:satMod val="175000"/>
                <a:alpha val="40000"/>
              </a:schemeClr>
            </a:glow>
          </a:effectLst>
        </p:spPr>
        <p:txBody>
          <a:bodyPr wrap="square">
            <a:spAutoFit/>
          </a:bodyPr>
          <a:lstStyle/>
          <a:p>
            <a:pPr algn="ctr"/>
            <a:r>
              <a:rPr lang="es-ES" b="1" dirty="0" smtClean="0">
                <a:solidFill>
                  <a:schemeClr val="bg1"/>
                </a:solidFill>
              </a:rPr>
              <a:t>¿</a:t>
            </a:r>
            <a:r>
              <a:rPr lang="" b="1" smtClean="0">
                <a:solidFill>
                  <a:schemeClr val="bg1"/>
                </a:solidFill>
              </a:rPr>
              <a:t>Cómo afectan las emociones en el Rendimiento de la práctic a del Ajedrez en las personas con Discapacidad Visual</a:t>
            </a:r>
            <a:r>
              <a:rPr lang="es-ES" b="1" dirty="0" smtClean="0">
                <a:solidFill>
                  <a:schemeClr val="bg1"/>
                </a:solidFill>
              </a:rPr>
              <a:t>”.</a:t>
            </a:r>
            <a:endParaRPr lang="es-EC" b="1" dirty="0">
              <a:solidFill>
                <a:schemeClr val="bg1"/>
              </a:solidFill>
            </a:endParaRPr>
          </a:p>
        </p:txBody>
      </p:sp>
      <p:sp>
        <p:nvSpPr>
          <p:cNvPr id="3" name="2 Rectángulo"/>
          <p:cNvSpPr/>
          <p:nvPr/>
        </p:nvSpPr>
        <p:spPr>
          <a:xfrm>
            <a:off x="899592" y="4534088"/>
            <a:ext cx="7200800" cy="16312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bg1"/>
            </a:solidFill>
          </a:ln>
          <a:effectLst>
            <a:glow rad="139700">
              <a:schemeClr val="accent2">
                <a:satMod val="175000"/>
                <a:alpha val="40000"/>
              </a:schemeClr>
            </a:glow>
          </a:effectLst>
        </p:spPr>
        <p:txBody>
          <a:bodyPr wrap="square">
            <a:spAutoFit/>
          </a:bodyPr>
          <a:lstStyle/>
          <a:p>
            <a:pPr algn="just"/>
            <a:r>
              <a:rPr lang="es-ES" sz="2000" b="1" dirty="0" smtClean="0">
                <a:solidFill>
                  <a:schemeClr val="bg1"/>
                </a:solidFill>
              </a:rPr>
              <a:t>Espacial</a:t>
            </a:r>
            <a:r>
              <a:rPr lang="es-ES" sz="2000" b="1" dirty="0">
                <a:solidFill>
                  <a:schemeClr val="bg1"/>
                </a:solidFill>
              </a:rPr>
              <a:t>: </a:t>
            </a:r>
            <a:r>
              <a:rPr lang="es-ES" sz="2000" dirty="0">
                <a:solidFill>
                  <a:schemeClr val="bg1"/>
                </a:solidFill>
              </a:rPr>
              <a:t>La investigación se la realizará en la </a:t>
            </a:r>
            <a:r>
              <a:rPr lang="" sz="2000" dirty="0" smtClean="0">
                <a:solidFill>
                  <a:schemeClr val="bg1"/>
                </a:solidFill>
              </a:rPr>
              <a:t>Asociación de no videntes “Milton Velado”,</a:t>
            </a:r>
            <a:r>
              <a:rPr lang="es-ES" sz="2000" dirty="0" smtClean="0">
                <a:solidFill>
                  <a:schemeClr val="bg1"/>
                </a:solidFill>
              </a:rPr>
              <a:t> </a:t>
            </a:r>
            <a:r>
              <a:rPr lang="es-ES" sz="2000" dirty="0">
                <a:solidFill>
                  <a:schemeClr val="bg1"/>
                </a:solidFill>
              </a:rPr>
              <a:t>del cantón Quito, Provincia de Pichincha.</a:t>
            </a:r>
            <a:endParaRPr lang="es-EC" sz="2000" dirty="0">
              <a:solidFill>
                <a:schemeClr val="bg1"/>
              </a:solidFill>
            </a:endParaRPr>
          </a:p>
          <a:p>
            <a:pPr algn="just"/>
            <a:r>
              <a:rPr lang="es-ES" sz="2000" b="1" dirty="0">
                <a:solidFill>
                  <a:schemeClr val="bg1"/>
                </a:solidFill>
              </a:rPr>
              <a:t> </a:t>
            </a:r>
            <a:endParaRPr lang="es-EC" sz="2000" dirty="0">
              <a:solidFill>
                <a:schemeClr val="bg1"/>
              </a:solidFill>
            </a:endParaRPr>
          </a:p>
          <a:p>
            <a:pPr algn="just"/>
            <a:r>
              <a:rPr lang="es-ES" sz="2000" b="1" dirty="0" smtClean="0">
                <a:solidFill>
                  <a:schemeClr val="bg1"/>
                </a:solidFill>
              </a:rPr>
              <a:t>Temporal</a:t>
            </a:r>
            <a:r>
              <a:rPr lang="es-ES" sz="2000" b="1" dirty="0">
                <a:solidFill>
                  <a:schemeClr val="bg1"/>
                </a:solidFill>
              </a:rPr>
              <a:t>: </a:t>
            </a:r>
            <a:r>
              <a:rPr lang="es-ES" sz="2000" dirty="0">
                <a:solidFill>
                  <a:schemeClr val="bg1"/>
                </a:solidFill>
              </a:rPr>
              <a:t>Se </a:t>
            </a:r>
            <a:r>
              <a:rPr lang="" sz="2000" dirty="0" smtClean="0">
                <a:solidFill>
                  <a:schemeClr val="bg1"/>
                </a:solidFill>
              </a:rPr>
              <a:t>desarrolló </a:t>
            </a:r>
            <a:r>
              <a:rPr lang="es-ES" sz="2000" dirty="0" smtClean="0">
                <a:solidFill>
                  <a:schemeClr val="bg1"/>
                </a:solidFill>
              </a:rPr>
              <a:t>en </a:t>
            </a:r>
            <a:r>
              <a:rPr lang="es-ES" sz="2000" dirty="0">
                <a:solidFill>
                  <a:schemeClr val="bg1"/>
                </a:solidFill>
              </a:rPr>
              <a:t>el período de septiembre </a:t>
            </a:r>
            <a:r>
              <a:rPr lang="es-ES" sz="2000" dirty="0" smtClean="0">
                <a:solidFill>
                  <a:schemeClr val="bg1"/>
                </a:solidFill>
              </a:rPr>
              <a:t>201</a:t>
            </a:r>
            <a:r>
              <a:rPr lang="" sz="2000" dirty="0" smtClean="0">
                <a:solidFill>
                  <a:schemeClr val="bg1"/>
                </a:solidFill>
              </a:rPr>
              <a:t>8</a:t>
            </a:r>
            <a:r>
              <a:rPr lang="es-ES" sz="2000" dirty="0" smtClean="0">
                <a:solidFill>
                  <a:schemeClr val="bg1"/>
                </a:solidFill>
              </a:rPr>
              <a:t> </a:t>
            </a:r>
            <a:r>
              <a:rPr lang="es-ES" sz="2000" dirty="0">
                <a:solidFill>
                  <a:schemeClr val="bg1"/>
                </a:solidFill>
              </a:rPr>
              <a:t>– </a:t>
            </a:r>
            <a:r>
              <a:rPr lang="" sz="2000" dirty="0" smtClean="0">
                <a:solidFill>
                  <a:schemeClr val="bg1"/>
                </a:solidFill>
              </a:rPr>
              <a:t>diciembre </a:t>
            </a:r>
            <a:r>
              <a:rPr lang="es-ES" sz="2000" dirty="0" smtClean="0">
                <a:solidFill>
                  <a:schemeClr val="bg1"/>
                </a:solidFill>
              </a:rPr>
              <a:t>del 20</a:t>
            </a:r>
            <a:r>
              <a:rPr lang="" sz="2000" dirty="0" smtClean="0">
                <a:solidFill>
                  <a:schemeClr val="bg1"/>
                </a:solidFill>
              </a:rPr>
              <a:t>19.</a:t>
            </a:r>
            <a:endParaRPr lang="es-EC" sz="2000" dirty="0">
              <a:solidFill>
                <a:schemeClr val="bg1"/>
              </a:solidFill>
            </a:endParaRPr>
          </a:p>
        </p:txBody>
      </p:sp>
      <p:sp>
        <p:nvSpPr>
          <p:cNvPr id="4" name="3 CuadroTexto"/>
          <p:cNvSpPr txBox="1"/>
          <p:nvPr/>
        </p:nvSpPr>
        <p:spPr>
          <a:xfrm>
            <a:off x="1979712" y="548680"/>
            <a:ext cx="5112568" cy="46166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28575">
            <a:solidFill>
              <a:schemeClr val="bg1"/>
            </a:solidFill>
          </a:ln>
        </p:spPr>
        <p:txBody>
          <a:bodyPr wrap="square" rtlCol="0">
            <a:spAutoFit/>
          </a:bodyPr>
          <a:lstStyle/>
          <a:p>
            <a:pPr algn="ctr"/>
            <a:r>
              <a:rPr lang="es-EC" sz="2400" b="1" dirty="0" smtClean="0">
                <a:solidFill>
                  <a:schemeClr val="bg1"/>
                </a:solidFill>
                <a:latin typeface="Algerian" panose="04020705040A02060702" pitchFamily="82" charset="0"/>
                <a:cs typeface="Aharoni" panose="02010803020104030203" pitchFamily="2" charset="-79"/>
              </a:rPr>
              <a:t>F</a:t>
            </a:r>
            <a:r>
              <a:rPr lang="" sz="2400" b="1" smtClean="0">
                <a:solidFill>
                  <a:schemeClr val="bg1"/>
                </a:solidFill>
                <a:latin typeface="Algerian" panose="04020705040A02060702" pitchFamily="82" charset="0"/>
                <a:cs typeface="Aharoni" panose="02010803020104030203" pitchFamily="2" charset="-79"/>
              </a:rPr>
              <a:t>ormulación del problema</a:t>
            </a:r>
            <a:endParaRPr lang="es-EC" sz="2400" b="1" dirty="0">
              <a:solidFill>
                <a:schemeClr val="bg1"/>
              </a:solidFill>
              <a:latin typeface="Algerian" panose="04020705040A02060702" pitchFamily="82" charset="0"/>
              <a:cs typeface="Aharoni" panose="02010803020104030203" pitchFamily="2" charset="-79"/>
            </a:endParaRPr>
          </a:p>
        </p:txBody>
      </p:sp>
      <p:sp>
        <p:nvSpPr>
          <p:cNvPr id="5" name="4 CuadroTexto"/>
          <p:cNvSpPr txBox="1"/>
          <p:nvPr/>
        </p:nvSpPr>
        <p:spPr>
          <a:xfrm>
            <a:off x="1475656" y="3687415"/>
            <a:ext cx="6192688" cy="46166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28575">
            <a:solidFill>
              <a:schemeClr val="bg1"/>
            </a:solidFill>
          </a:ln>
        </p:spPr>
        <p:txBody>
          <a:bodyPr wrap="square" rtlCol="0">
            <a:spAutoFit/>
          </a:bodyPr>
          <a:lstStyle/>
          <a:p>
            <a:pPr algn="ctr"/>
            <a:r>
              <a:rPr lang="es-EC" sz="2400" b="1" dirty="0" smtClean="0">
                <a:solidFill>
                  <a:schemeClr val="bg1"/>
                </a:solidFill>
                <a:latin typeface="Algerian" panose="04020705040A02060702" pitchFamily="82" charset="0"/>
                <a:cs typeface="Aharoni" panose="02010803020104030203" pitchFamily="2" charset="-79"/>
              </a:rPr>
              <a:t>D</a:t>
            </a:r>
            <a:r>
              <a:rPr lang="" sz="2400" b="1" smtClean="0">
                <a:solidFill>
                  <a:schemeClr val="bg1"/>
                </a:solidFill>
                <a:latin typeface="Algerian" panose="04020705040A02060702" pitchFamily="82" charset="0"/>
                <a:cs typeface="Aharoni" panose="02010803020104030203" pitchFamily="2" charset="-79"/>
              </a:rPr>
              <a:t>elimitación del </a:t>
            </a:r>
            <a:r>
              <a:rPr lang="" sz="2400" b="1" dirty="0" smtClean="0">
                <a:solidFill>
                  <a:schemeClr val="bg1"/>
                </a:solidFill>
                <a:latin typeface="Algerian" panose="04020705040A02060702" pitchFamily="82" charset="0"/>
                <a:cs typeface="Aharoni" panose="02010803020104030203" pitchFamily="2" charset="-79"/>
              </a:rPr>
              <a:t> PROBLEMA</a:t>
            </a:r>
            <a:endParaRPr lang="es-EC" sz="2400" b="1" dirty="0">
              <a:solidFill>
                <a:schemeClr val="bg1"/>
              </a:solidFill>
              <a:latin typeface="Algerian" panose="04020705040A02060702" pitchFamily="82" charset="0"/>
              <a:cs typeface="Aharoni" panose="02010803020104030203"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abajo"/>
          <p:cNvSpPr/>
          <p:nvPr/>
        </p:nvSpPr>
        <p:spPr>
          <a:xfrm>
            <a:off x="4427984" y="1010345"/>
            <a:ext cx="288032" cy="4024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abajo"/>
          <p:cNvSpPr/>
          <p:nvPr/>
        </p:nvSpPr>
        <p:spPr>
          <a:xfrm>
            <a:off x="4355976" y="4149080"/>
            <a:ext cx="288032" cy="4024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8" y="11593"/>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468313" y="683985"/>
            <a:ext cx="8064127" cy="584775"/>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altLang="es-EC" sz="3200" b="1">
                <a:latin typeface="Arial Black" panose="020B0A04020102020204" pitchFamily="34" charset="0"/>
              </a:rPr>
              <a:t>OBJETIVOS DE LA INVESTIGACIÓN</a:t>
            </a:r>
            <a:endParaRPr lang="es-ES" altLang="es-EC" sz="3200" b="1">
              <a:latin typeface="Arial Black" panose="020B0A04020102020204" pitchFamily="34" charset="0"/>
            </a:endParaRPr>
          </a:p>
        </p:txBody>
      </p:sp>
      <p:sp>
        <p:nvSpPr>
          <p:cNvPr id="4" name="Text Box 3"/>
          <p:cNvSpPr txBox="1">
            <a:spLocks noChangeArrowheads="1"/>
          </p:cNvSpPr>
          <p:nvPr/>
        </p:nvSpPr>
        <p:spPr bwMode="auto">
          <a:xfrm>
            <a:off x="468313" y="1508591"/>
            <a:ext cx="8280400" cy="1200329"/>
          </a:xfrm>
          <a:prstGeom prst="rect">
            <a:avLst/>
          </a:prstGeom>
          <a:solidFill>
            <a:schemeClr val="bg2"/>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C" altLang="es-EC" sz="2400" b="1" dirty="0"/>
              <a:t>GENERAL:</a:t>
            </a:r>
            <a:r>
              <a:rPr lang="es-EC" altLang="es-EC" sz="2400" dirty="0"/>
              <a:t> </a:t>
            </a:r>
            <a:r>
              <a:rPr lang="es-EC" altLang="es-EC" sz="2400" dirty="0" smtClean="0"/>
              <a:t>“</a:t>
            </a:r>
            <a:r>
              <a:rPr lang="" altLang="es-EC" sz="2400" dirty="0" smtClean="0"/>
              <a:t>Determinar cómo las emociones inciden en el rendimiento del ajedrez en las personas con discapacidad visual</a:t>
            </a:r>
            <a:r>
              <a:rPr lang="es-ES" sz="2400" dirty="0" smtClean="0"/>
              <a:t>”. </a:t>
            </a:r>
            <a:r>
              <a:rPr lang="es-ES" sz="2400" b="1" dirty="0"/>
              <a:t> </a:t>
            </a:r>
            <a:endParaRPr lang="es-ES" altLang="es-EC" sz="2400" dirty="0"/>
          </a:p>
        </p:txBody>
      </p:sp>
      <p:sp>
        <p:nvSpPr>
          <p:cNvPr id="5" name="Text Box 4"/>
          <p:cNvSpPr txBox="1">
            <a:spLocks noChangeArrowheads="1"/>
          </p:cNvSpPr>
          <p:nvPr/>
        </p:nvSpPr>
        <p:spPr bwMode="auto">
          <a:xfrm>
            <a:off x="3348038" y="2833772"/>
            <a:ext cx="2447925" cy="523220"/>
          </a:xfrm>
          <a:prstGeom prst="rect">
            <a:avLst/>
          </a:prstGeom>
          <a:gradFill flip="none" rotWithShape="1">
            <a:gsLst>
              <a:gs pos="0">
                <a:srgbClr val="4BB550">
                  <a:shade val="30000"/>
                  <a:satMod val="115000"/>
                </a:srgbClr>
              </a:gs>
              <a:gs pos="50000">
                <a:srgbClr val="4BB550">
                  <a:shade val="67500"/>
                  <a:satMod val="115000"/>
                </a:srgbClr>
              </a:gs>
              <a:gs pos="100000">
                <a:srgbClr val="4BB550">
                  <a:shade val="100000"/>
                  <a:satMod val="115000"/>
                </a:srgbClr>
              </a:gs>
            </a:gsLst>
            <a:lin ang="0" scaled="1"/>
            <a:tileRect/>
          </a:gradFill>
          <a:ln>
            <a:noFill/>
          </a:ln>
          <a:effectLst/>
        </p:spPr>
        <p:txBody>
          <a:bodyPr>
            <a:spAutoFit/>
          </a:bodyPr>
          <a:lstStyle/>
          <a:p>
            <a:pPr algn="ctr">
              <a:spcBef>
                <a:spcPct val="50000"/>
              </a:spcBef>
            </a:pPr>
            <a:r>
              <a:rPr lang="es-EC" altLang="es-EC" sz="2800" dirty="0">
                <a:latin typeface="Aharoni" panose="02010803020104030203" pitchFamily="2" charset="-79"/>
                <a:cs typeface="Aharoni" panose="02010803020104030203" pitchFamily="2" charset="-79"/>
              </a:rPr>
              <a:t>ESPECÍFICOS</a:t>
            </a:r>
            <a:endParaRPr lang="es-ES" altLang="es-EC" sz="2800" dirty="0">
              <a:latin typeface="Aharoni" panose="02010803020104030203" pitchFamily="2" charset="-79"/>
              <a:cs typeface="Aharoni" panose="02010803020104030203" pitchFamily="2" charset="-79"/>
            </a:endParaRPr>
          </a:p>
        </p:txBody>
      </p:sp>
      <p:sp>
        <p:nvSpPr>
          <p:cNvPr id="6" name="Text Box 5"/>
          <p:cNvSpPr txBox="1">
            <a:spLocks noChangeArrowheads="1"/>
          </p:cNvSpPr>
          <p:nvPr/>
        </p:nvSpPr>
        <p:spPr bwMode="auto">
          <a:xfrm>
            <a:off x="323528" y="3789363"/>
            <a:ext cx="3024510" cy="133882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a:effectLst>
            <a:glow rad="228600">
              <a:schemeClr val="accent2">
                <a:satMod val="175000"/>
                <a:alpha val="40000"/>
              </a:schemeClr>
            </a:glow>
          </a:effectLst>
          <a:extLst/>
        </p:spPr>
        <p:txBody>
          <a:bodyPr wrap="square">
            <a:spAutoFit/>
          </a:bodyPr>
          <a:lstStyle/>
          <a:p>
            <a:pPr algn="ctr">
              <a:spcBef>
                <a:spcPct val="50000"/>
              </a:spcBef>
            </a:pPr>
            <a:r>
              <a:rPr lang="" altLang="es-EC" b="1" u="sng" dirty="0" smtClean="0">
                <a:solidFill>
                  <a:schemeClr val="bg1"/>
                </a:solidFill>
                <a:latin typeface="Aharoni" panose="02010803020104030203" pitchFamily="2" charset="-79"/>
                <a:cs typeface="Aharoni" panose="02010803020104030203" pitchFamily="2" charset="-79"/>
              </a:rPr>
              <a:t>DETERMINAR</a:t>
            </a:r>
          </a:p>
          <a:p>
            <a:pPr algn="ctr">
              <a:spcBef>
                <a:spcPct val="50000"/>
              </a:spcBef>
            </a:pPr>
            <a:r>
              <a:rPr lang="" altLang="es-EC" dirty="0" smtClean="0">
                <a:solidFill>
                  <a:schemeClr val="bg1"/>
                </a:solidFill>
                <a:latin typeface="Aharoni" panose="02010803020104030203" pitchFamily="2" charset="-79"/>
                <a:cs typeface="Aharoni" panose="02010803020104030203" pitchFamily="2" charset="-79"/>
              </a:rPr>
              <a:t>El Rendimiento del Ajedrez</a:t>
            </a:r>
            <a:r>
              <a:rPr lang="" altLang="es-EC" smtClean="0">
                <a:solidFill>
                  <a:schemeClr val="bg1"/>
                </a:solidFill>
                <a:latin typeface="Aharoni" panose="02010803020104030203" pitchFamily="2" charset="-79"/>
                <a:cs typeface="Aharoni" panose="02010803020104030203" pitchFamily="2" charset="-79"/>
              </a:rPr>
              <a:t> en las personas con discapacidad visual</a:t>
            </a:r>
            <a:endParaRPr lang="es-ES" altLang="es-EC" dirty="0">
              <a:solidFill>
                <a:schemeClr val="bg1"/>
              </a:solidFill>
              <a:latin typeface="Aharoni" panose="02010803020104030203" pitchFamily="2" charset="-79"/>
              <a:cs typeface="Aharoni" panose="02010803020104030203" pitchFamily="2" charset="-79"/>
            </a:endParaRPr>
          </a:p>
        </p:txBody>
      </p:sp>
      <p:sp>
        <p:nvSpPr>
          <p:cNvPr id="7" name="Text Box 6"/>
          <p:cNvSpPr txBox="1">
            <a:spLocks noChangeArrowheads="1"/>
          </p:cNvSpPr>
          <p:nvPr/>
        </p:nvSpPr>
        <p:spPr bwMode="auto">
          <a:xfrm>
            <a:off x="3635896" y="3789363"/>
            <a:ext cx="1944215" cy="10618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a:effectLst>
            <a:glow rad="228600">
              <a:schemeClr val="accent2">
                <a:satMod val="175000"/>
                <a:alpha val="40000"/>
              </a:schemeClr>
            </a:glow>
          </a:effectLst>
          <a:extLst/>
        </p:spPr>
        <p:txBody>
          <a:bodyPr wrap="square">
            <a:spAutoFit/>
          </a:bodyPr>
          <a:lstStyle/>
          <a:p>
            <a:pPr algn="ctr">
              <a:spcBef>
                <a:spcPct val="50000"/>
              </a:spcBef>
            </a:pPr>
            <a:r>
              <a:rPr lang="" altLang="es-EC" u="sng" smtClean="0">
                <a:solidFill>
                  <a:schemeClr val="bg1"/>
                </a:solidFill>
                <a:latin typeface="Aharoni" panose="02010803020104030203" pitchFamily="2" charset="-79"/>
                <a:cs typeface="Aharoni" panose="02010803020104030203" pitchFamily="2" charset="-79"/>
              </a:rPr>
              <a:t>PROPONER</a:t>
            </a:r>
            <a:r>
              <a:rPr lang="" altLang="es-EC" u="sng" dirty="0" smtClean="0">
                <a:solidFill>
                  <a:schemeClr val="bg1"/>
                </a:solidFill>
                <a:latin typeface="Aharoni" panose="02010803020104030203" pitchFamily="2" charset="-79"/>
                <a:cs typeface="Aharoni" panose="02010803020104030203" pitchFamily="2" charset="-79"/>
              </a:rPr>
              <a:t>:</a:t>
            </a:r>
            <a:r>
              <a:rPr lang="" altLang="es-EC" dirty="0" smtClean="0">
                <a:solidFill>
                  <a:schemeClr val="bg1"/>
                </a:solidFill>
                <a:latin typeface="Aharoni" panose="02010803020104030203" pitchFamily="2" charset="-79"/>
                <a:cs typeface="Aharoni" panose="02010803020104030203" pitchFamily="2" charset="-79"/>
              </a:rPr>
              <a:t> </a:t>
            </a:r>
            <a:endParaRPr lang="" altLang="es-EC" smtClean="0">
              <a:solidFill>
                <a:schemeClr val="bg1"/>
              </a:solidFill>
              <a:latin typeface="Aharoni" panose="02010803020104030203" pitchFamily="2" charset="-79"/>
              <a:cs typeface="Aharoni" panose="02010803020104030203" pitchFamily="2" charset="-79"/>
            </a:endParaRPr>
          </a:p>
          <a:p>
            <a:pPr algn="ctr">
              <a:spcBef>
                <a:spcPct val="50000"/>
              </a:spcBef>
            </a:pPr>
            <a:r>
              <a:rPr lang="" altLang="es-EC" smtClean="0">
                <a:solidFill>
                  <a:schemeClr val="bg1"/>
                </a:solidFill>
                <a:latin typeface="Aharoni" panose="02010803020104030203" pitchFamily="2" charset="-79"/>
                <a:cs typeface="Aharoni" panose="02010803020104030203" pitchFamily="2" charset="-79"/>
              </a:rPr>
              <a:t>El manejo de las Emociones</a:t>
            </a:r>
            <a:endParaRPr lang="es-ES" altLang="es-EC" dirty="0">
              <a:solidFill>
                <a:schemeClr val="bg1"/>
              </a:solidFill>
              <a:latin typeface="Aharoni" panose="02010803020104030203" pitchFamily="2" charset="-79"/>
              <a:cs typeface="Aharoni" panose="02010803020104030203" pitchFamily="2" charset="-79"/>
            </a:endParaRPr>
          </a:p>
        </p:txBody>
      </p:sp>
      <p:sp>
        <p:nvSpPr>
          <p:cNvPr id="8" name="Text Box 7"/>
          <p:cNvSpPr txBox="1">
            <a:spLocks noChangeArrowheads="1"/>
          </p:cNvSpPr>
          <p:nvPr/>
        </p:nvSpPr>
        <p:spPr bwMode="auto">
          <a:xfrm>
            <a:off x="5940425" y="3789363"/>
            <a:ext cx="2592015" cy="120032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a:effectLst>
            <a:glow rad="228600">
              <a:schemeClr val="accent2">
                <a:satMod val="175000"/>
                <a:alpha val="40000"/>
              </a:schemeClr>
            </a:glow>
          </a:effectLst>
          <a:extLst/>
        </p:spPr>
        <p:txBody>
          <a:bodyPr wrap="square">
            <a:spAutoFit/>
          </a:bodyPr>
          <a:lstStyle/>
          <a:p>
            <a:pPr algn="ctr">
              <a:spcBef>
                <a:spcPct val="50000"/>
              </a:spcBef>
            </a:pPr>
            <a:r>
              <a:rPr lang="" altLang="es-EC" u="sng" smtClean="0">
                <a:solidFill>
                  <a:schemeClr val="bg1"/>
                </a:solidFill>
                <a:latin typeface="Aharoni" panose="02010803020104030203" pitchFamily="2" charset="-79"/>
                <a:cs typeface="Aharoni" panose="02010803020104030203" pitchFamily="2" charset="-79"/>
              </a:rPr>
              <a:t>APLICAR Y EVALUAR</a:t>
            </a:r>
            <a:r>
              <a:rPr lang="" altLang="es-EC" u="sng" dirty="0" smtClean="0">
                <a:solidFill>
                  <a:schemeClr val="bg1"/>
                </a:solidFill>
                <a:latin typeface="Aharoni" panose="02010803020104030203" pitchFamily="2" charset="-79"/>
                <a:cs typeface="Aharoni" panose="02010803020104030203" pitchFamily="2" charset="-79"/>
              </a:rPr>
              <a:t>:</a:t>
            </a:r>
            <a:r>
              <a:rPr lang="" altLang="es-EC" dirty="0" smtClean="0">
                <a:solidFill>
                  <a:schemeClr val="bg1"/>
                </a:solidFill>
                <a:latin typeface="Aharoni" panose="02010803020104030203" pitchFamily="2" charset="-79"/>
                <a:cs typeface="Aharoni" panose="02010803020104030203" pitchFamily="2" charset="-79"/>
              </a:rPr>
              <a:t>                          </a:t>
            </a:r>
            <a:r>
              <a:rPr lang="" altLang="es-EC" smtClean="0">
                <a:solidFill>
                  <a:schemeClr val="bg1"/>
                </a:solidFill>
                <a:latin typeface="Aharoni" panose="02010803020104030203" pitchFamily="2" charset="-79"/>
                <a:cs typeface="Aharoni" panose="02010803020104030203" pitchFamily="2" charset="-79"/>
              </a:rPr>
              <a:t>Acciones de Intervención para mejorar emociones.</a:t>
            </a:r>
            <a:endParaRPr lang="es-ES" altLang="es-EC" dirty="0">
              <a:solidFill>
                <a:schemeClr val="bg1"/>
              </a:solidFill>
              <a:latin typeface="Aharoni" panose="02010803020104030203" pitchFamily="2" charset="-79"/>
              <a:cs typeface="Aharoni" panose="02010803020104030203" pitchFamily="2" charset="-79"/>
            </a:endParaRPr>
          </a:p>
        </p:txBody>
      </p:sp>
      <p:sp>
        <p:nvSpPr>
          <p:cNvPr id="11" name="Line 10"/>
          <p:cNvSpPr>
            <a:spLocks noChangeShapeType="1"/>
          </p:cNvSpPr>
          <p:nvPr/>
        </p:nvSpPr>
        <p:spPr bwMode="auto">
          <a:xfrm flipH="1">
            <a:off x="1476424" y="3095383"/>
            <a:ext cx="1871613" cy="6513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latin typeface="Aharoni" panose="02010803020104030203" pitchFamily="2" charset="-79"/>
              <a:cs typeface="Aharoni" panose="02010803020104030203" pitchFamily="2" charset="-79"/>
            </a:endParaRPr>
          </a:p>
        </p:txBody>
      </p:sp>
      <p:sp>
        <p:nvSpPr>
          <p:cNvPr id="12" name="Line 11"/>
          <p:cNvSpPr>
            <a:spLocks noChangeShapeType="1"/>
          </p:cNvSpPr>
          <p:nvPr/>
        </p:nvSpPr>
        <p:spPr bwMode="auto">
          <a:xfrm>
            <a:off x="4572000" y="3357563"/>
            <a:ext cx="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latin typeface="Aharoni" panose="02010803020104030203" pitchFamily="2" charset="-79"/>
              <a:cs typeface="Aharoni" panose="02010803020104030203" pitchFamily="2" charset="-79"/>
            </a:endParaRPr>
          </a:p>
        </p:txBody>
      </p:sp>
      <p:sp>
        <p:nvSpPr>
          <p:cNvPr id="13" name="Line 12"/>
          <p:cNvSpPr>
            <a:spLocks noChangeShapeType="1"/>
          </p:cNvSpPr>
          <p:nvPr/>
        </p:nvSpPr>
        <p:spPr bwMode="auto">
          <a:xfrm>
            <a:off x="5795963" y="3095382"/>
            <a:ext cx="1439862" cy="6939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48" y="19689"/>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8"/>
          <p:cNvSpPr txBox="1">
            <a:spLocks noChangeArrowheads="1"/>
          </p:cNvSpPr>
          <p:nvPr/>
        </p:nvSpPr>
        <p:spPr bwMode="auto">
          <a:xfrm>
            <a:off x="2555776" y="241484"/>
            <a:ext cx="4248472" cy="523220"/>
          </a:xfrm>
          <a:prstGeom prst="rect">
            <a:avLst/>
          </a:prstGeom>
          <a:solidFill>
            <a:srgbClr val="007A37"/>
          </a:solidFill>
          <a:ln w="9525">
            <a:solidFill>
              <a:schemeClr val="bg1"/>
            </a:solidFill>
            <a:miter lim="800000"/>
            <a:headEnd/>
            <a:tailEnd/>
          </a:ln>
          <a:effectLst/>
          <a:extLst/>
        </p:spPr>
        <p:txBody>
          <a:bodyPr wrap="square">
            <a:spAutoFit/>
          </a:bodyPr>
          <a:lstStyle/>
          <a:p>
            <a:pPr algn="ctr">
              <a:spcBef>
                <a:spcPct val="50000"/>
              </a:spcBef>
            </a:pPr>
            <a:r>
              <a:rPr lang="" altLang="es-EC" sz="2800" smtClean="0">
                <a:solidFill>
                  <a:schemeClr val="bg1"/>
                </a:solidFill>
                <a:latin typeface="Algerian" pitchFamily="82" charset="0"/>
              </a:rPr>
              <a:t>JUSTIFICACIÓN</a:t>
            </a:r>
            <a:endParaRPr lang="es-ES" altLang="es-EC" sz="2800" dirty="0">
              <a:solidFill>
                <a:schemeClr val="bg1"/>
              </a:solidFill>
              <a:latin typeface="Algerian" pitchFamily="82" charset="0"/>
            </a:endParaRPr>
          </a:p>
        </p:txBody>
      </p:sp>
      <p:sp>
        <p:nvSpPr>
          <p:cNvPr id="17" name="16 Elipse"/>
          <p:cNvSpPr/>
          <p:nvPr/>
        </p:nvSpPr>
        <p:spPr>
          <a:xfrm>
            <a:off x="5220146" y="1208541"/>
            <a:ext cx="3528318" cy="1212347"/>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u="sng" dirty="0" smtClean="0">
                <a:solidFill>
                  <a:srgbClr val="FF0000"/>
                </a:solidFill>
              </a:rPr>
              <a:t>Utilidad Práctica:</a:t>
            </a:r>
          </a:p>
          <a:p>
            <a:pPr algn="ctr"/>
            <a:r>
              <a:rPr lang="" b="1" dirty="0" smtClean="0">
                <a:solidFill>
                  <a:schemeClr val="bg1"/>
                </a:solidFill>
              </a:rPr>
              <a:t>Resuelve el problema detectado</a:t>
            </a:r>
            <a:endParaRPr lang="es-EC" b="1" dirty="0">
              <a:solidFill>
                <a:schemeClr val="bg1"/>
              </a:solidFill>
            </a:endParaRPr>
          </a:p>
        </p:txBody>
      </p:sp>
      <p:sp>
        <p:nvSpPr>
          <p:cNvPr id="18" name="17 Elipse"/>
          <p:cNvSpPr/>
          <p:nvPr/>
        </p:nvSpPr>
        <p:spPr>
          <a:xfrm>
            <a:off x="467618" y="1196752"/>
            <a:ext cx="3528318" cy="122413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u="sng" dirty="0" smtClean="0">
                <a:solidFill>
                  <a:srgbClr val="FF0000"/>
                </a:solidFill>
              </a:rPr>
              <a:t>Relevancia Social:</a:t>
            </a:r>
          </a:p>
          <a:p>
            <a:pPr algn="ctr"/>
            <a:r>
              <a:rPr lang="" b="1" u="sng" smtClean="0">
                <a:solidFill>
                  <a:schemeClr val="bg1"/>
                </a:solidFill>
              </a:rPr>
              <a:t>Pone una adecuada atención a</a:t>
            </a:r>
            <a:r>
              <a:rPr lang="" b="1" dirty="0" smtClean="0">
                <a:solidFill>
                  <a:schemeClr val="bg1"/>
                </a:solidFill>
              </a:rPr>
              <a:t> los problemas</a:t>
            </a:r>
            <a:endParaRPr lang="es-EC" b="1" dirty="0">
              <a:solidFill>
                <a:schemeClr val="bg1"/>
              </a:solidFill>
            </a:endParaRPr>
          </a:p>
        </p:txBody>
      </p:sp>
      <p:sp>
        <p:nvSpPr>
          <p:cNvPr id="19" name="18 Elipse"/>
          <p:cNvSpPr/>
          <p:nvPr/>
        </p:nvSpPr>
        <p:spPr>
          <a:xfrm>
            <a:off x="2843808" y="4077072"/>
            <a:ext cx="3528318" cy="115212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b="1" u="sng" dirty="0" smtClean="0">
                <a:solidFill>
                  <a:srgbClr val="FF0000"/>
                </a:solidFill>
              </a:rPr>
              <a:t>Utilidad Teórica:</a:t>
            </a:r>
          </a:p>
          <a:p>
            <a:pPr algn="ctr"/>
            <a:r>
              <a:rPr lang="" b="1" dirty="0" smtClean="0">
                <a:solidFill>
                  <a:schemeClr val="bg1"/>
                </a:solidFill>
              </a:rPr>
              <a:t>Servirá de base para otras investigaciones</a:t>
            </a:r>
            <a:endParaRPr lang="es-EC" b="1" dirty="0">
              <a:solidFill>
                <a:schemeClr val="bg1"/>
              </a:solidFill>
            </a:endParaRPr>
          </a:p>
        </p:txBody>
      </p:sp>
      <p:sp>
        <p:nvSpPr>
          <p:cNvPr id="20" name="19 Flecha curvada hacia la izquierda"/>
          <p:cNvSpPr/>
          <p:nvPr/>
        </p:nvSpPr>
        <p:spPr>
          <a:xfrm>
            <a:off x="6804248" y="503094"/>
            <a:ext cx="828254" cy="549642"/>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2" name="21 Flecha curvada hacia la derecha"/>
          <p:cNvSpPr/>
          <p:nvPr/>
        </p:nvSpPr>
        <p:spPr>
          <a:xfrm>
            <a:off x="1763688" y="503094"/>
            <a:ext cx="801142" cy="54964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cxnSp>
        <p:nvCxnSpPr>
          <p:cNvPr id="29" name="28 Conector recto de flecha"/>
          <p:cNvCxnSpPr/>
          <p:nvPr/>
        </p:nvCxnSpPr>
        <p:spPr>
          <a:xfrm flipH="1">
            <a:off x="6372126" y="2636912"/>
            <a:ext cx="432122" cy="1944216"/>
          </a:xfrm>
          <a:prstGeom prst="straightConnector1">
            <a:avLst/>
          </a:prstGeom>
          <a:ln w="76200">
            <a:solidFill>
              <a:srgbClr val="FFFF0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051720" y="2636912"/>
            <a:ext cx="864096" cy="1944216"/>
          </a:xfrm>
          <a:prstGeom prst="straightConnector1">
            <a:avLst/>
          </a:prstGeom>
          <a:ln w="76200">
            <a:solidFill>
              <a:srgbClr val="FFFF0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Flecha abajo"/>
          <p:cNvSpPr/>
          <p:nvPr/>
        </p:nvSpPr>
        <p:spPr>
          <a:xfrm>
            <a:off x="2411413" y="708025"/>
            <a:ext cx="4105275" cy="2144911"/>
          </a:xfrm>
          <a:prstGeom prst="downArrow">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25" y="33337"/>
            <a:ext cx="1475656" cy="5128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2123728" y="188913"/>
            <a:ext cx="4746371" cy="954107"/>
          </a:xfrm>
          <a:prstGeom prst="rect">
            <a:avLst/>
          </a:prstGeom>
          <a:gradFill rotWithShape="1">
            <a:gsLst>
              <a:gs pos="0">
                <a:srgbClr val="4BB550">
                  <a:gamma/>
                  <a:shade val="46275"/>
                  <a:invGamma/>
                </a:srgbClr>
              </a:gs>
              <a:gs pos="50000">
                <a:srgbClr val="4BB550"/>
              </a:gs>
              <a:gs pos="100000">
                <a:srgbClr val="4BB55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 altLang="es-EC" sz="2800" smtClean="0">
                <a:solidFill>
                  <a:schemeClr val="bg1"/>
                </a:solidFill>
                <a:latin typeface="Arial Black" panose="020B0A04020102020204" pitchFamily="34" charset="0"/>
              </a:rPr>
              <a:t>FORMULACIÓN DE </a:t>
            </a:r>
            <a:r>
              <a:rPr lang="es-EC" altLang="es-EC" sz="2800" dirty="0" smtClean="0">
                <a:solidFill>
                  <a:schemeClr val="bg1"/>
                </a:solidFill>
                <a:latin typeface="Arial Black" panose="020B0A04020102020204" pitchFamily="34" charset="0"/>
              </a:rPr>
              <a:t>HIPÓTESIS</a:t>
            </a:r>
            <a:endParaRPr lang="es-ES" altLang="es-EC" sz="2800" dirty="0">
              <a:solidFill>
                <a:schemeClr val="bg1"/>
              </a:solidFill>
              <a:latin typeface="Arial Black" panose="020B0A04020102020204" pitchFamily="34" charset="0"/>
            </a:endParaRPr>
          </a:p>
        </p:txBody>
      </p:sp>
      <p:sp>
        <p:nvSpPr>
          <p:cNvPr id="6" name="Text Box 5"/>
          <p:cNvSpPr txBox="1">
            <a:spLocks noChangeArrowheads="1"/>
          </p:cNvSpPr>
          <p:nvPr/>
        </p:nvSpPr>
        <p:spPr bwMode="auto">
          <a:xfrm>
            <a:off x="3473538" y="1772816"/>
            <a:ext cx="1962558"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ln>
          <a:effectLst>
            <a:glow rad="228600">
              <a:schemeClr val="accent2">
                <a:satMod val="175000"/>
                <a:alpha val="40000"/>
              </a:schemeClr>
            </a:glow>
          </a:effectLst>
        </p:spPr>
        <p:txBody>
          <a:bodyPr wrap="square">
            <a:spAutoFit/>
          </a:bodyPr>
          <a:lstStyle/>
          <a:p>
            <a:pPr algn="ctr">
              <a:spcBef>
                <a:spcPct val="50000"/>
              </a:spcBef>
            </a:pPr>
            <a:r>
              <a:rPr lang="es-EC" altLang="es-EC" sz="1200" b="1" dirty="0" smtClean="0">
                <a:solidFill>
                  <a:schemeClr val="bg1"/>
                </a:solidFill>
              </a:rPr>
              <a:t>-</a:t>
            </a:r>
            <a:r>
              <a:rPr lang="" altLang="es-EC" sz="1200" b="1" dirty="0" smtClean="0">
                <a:solidFill>
                  <a:schemeClr val="bg1"/>
                </a:solidFill>
              </a:rPr>
              <a:t>¿</a:t>
            </a:r>
            <a:r>
              <a:rPr lang="es-EC" altLang="es-EC" sz="1200" b="1" dirty="0" smtClean="0">
                <a:solidFill>
                  <a:schemeClr val="bg1"/>
                </a:solidFill>
              </a:rPr>
              <a:t>LOGRAREMOS </a:t>
            </a:r>
            <a:r>
              <a:rPr lang="es-EC" altLang="es-EC" sz="1200" b="1" dirty="0">
                <a:solidFill>
                  <a:schemeClr val="bg1"/>
                </a:solidFill>
              </a:rPr>
              <a:t>UN CAMBIO POSITIVO </a:t>
            </a:r>
            <a:r>
              <a:rPr lang="es-EC" altLang="es-EC" sz="1200" b="1" dirty="0" smtClean="0">
                <a:solidFill>
                  <a:schemeClr val="bg1"/>
                </a:solidFill>
              </a:rPr>
              <a:t>?</a:t>
            </a:r>
            <a:endParaRPr lang="es-ES" altLang="es-EC" sz="1200" b="1" dirty="0">
              <a:solidFill>
                <a:schemeClr val="bg1"/>
              </a:solidFill>
            </a:endParaRPr>
          </a:p>
        </p:txBody>
      </p:sp>
      <p:sp>
        <p:nvSpPr>
          <p:cNvPr id="10" name="9 Rectángulo redondeado"/>
          <p:cNvSpPr/>
          <p:nvPr/>
        </p:nvSpPr>
        <p:spPr>
          <a:xfrm>
            <a:off x="755576" y="2924944"/>
            <a:ext cx="7650597" cy="194421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altLang="es-EC" sz="2800" b="1" u="sng" smtClean="0">
                <a:solidFill>
                  <a:schemeClr val="bg1"/>
                </a:solidFill>
              </a:rPr>
              <a:t>Hi: </a:t>
            </a:r>
            <a:r>
              <a:rPr lang="" altLang="es-EC" sz="2800" u="sng" smtClean="0">
                <a:solidFill>
                  <a:schemeClr val="bg1"/>
                </a:solidFill>
              </a:rPr>
              <a:t>Las Emociones inciden notablemente en el rendimiento de la práctica del Ajedrez en personas con discapacidad visual.</a:t>
            </a:r>
            <a:endParaRPr lang="es-EC" sz="2800" dirty="0"/>
          </a:p>
        </p:txBody>
      </p:sp>
    </p:spTree>
    <p:extLst>
      <p:ext uri="{BB962C8B-B14F-4D97-AF65-F5344CB8AC3E}">
        <p14:creationId xmlns:p14="http://schemas.microsoft.com/office/powerpoint/2010/main" val="183530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p urbano">
  <a:themeElements>
    <a:clrScheme name="pop urbano">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pop urbano">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op urban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3366</TotalTime>
  <Words>1531</Words>
  <Application>Microsoft Office PowerPoint</Application>
  <PresentationFormat>Presentación en pantalla (4:3)</PresentationFormat>
  <Paragraphs>162</Paragraphs>
  <Slides>27</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Aharoni</vt:lpstr>
      <vt:lpstr>Algerian</vt:lpstr>
      <vt:lpstr>Arial</vt:lpstr>
      <vt:lpstr>Arial Black</vt:lpstr>
      <vt:lpstr>Calibri</vt:lpstr>
      <vt:lpstr>Gill Sans MT</vt:lpstr>
      <vt:lpstr>Times New Roman</vt:lpstr>
      <vt:lpstr>Wingdings 3</vt:lpstr>
      <vt:lpstr>pop 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Ezequiel Gallegos Arcos</dc:creator>
  <cp:lastModifiedBy>Israel</cp:lastModifiedBy>
  <cp:revision>177</cp:revision>
  <dcterms:created xsi:type="dcterms:W3CDTF">2020-07-01T03:06:32Z</dcterms:created>
  <dcterms:modified xsi:type="dcterms:W3CDTF">2021-03-09T20:29:04Z</dcterms:modified>
</cp:coreProperties>
</file>