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1429" r:id="rId2"/>
    <p:sldId id="1430" r:id="rId3"/>
    <p:sldId id="1431" r:id="rId4"/>
    <p:sldId id="1432" r:id="rId5"/>
    <p:sldId id="277" r:id="rId6"/>
    <p:sldId id="1416" r:id="rId7"/>
    <p:sldId id="1433" r:id="rId8"/>
    <p:sldId id="271" r:id="rId9"/>
    <p:sldId id="299" r:id="rId10"/>
    <p:sldId id="300" r:id="rId11"/>
    <p:sldId id="301" r:id="rId12"/>
    <p:sldId id="1434" r:id="rId13"/>
    <p:sldId id="1435" r:id="rId14"/>
    <p:sldId id="1436" r:id="rId15"/>
    <p:sldId id="278" r:id="rId16"/>
    <p:sldId id="1437" r:id="rId17"/>
    <p:sldId id="1438" r:id="rId18"/>
    <p:sldId id="268" r:id="rId19"/>
    <p:sldId id="1417" r:id="rId20"/>
    <p:sldId id="266" r:id="rId21"/>
    <p:sldId id="1418" r:id="rId22"/>
    <p:sldId id="1419" r:id="rId23"/>
    <p:sldId id="1420" r:id="rId24"/>
    <p:sldId id="1421" r:id="rId25"/>
    <p:sldId id="1422" r:id="rId26"/>
    <p:sldId id="1423" r:id="rId27"/>
    <p:sldId id="1424" r:id="rId28"/>
    <p:sldId id="1425" r:id="rId29"/>
    <p:sldId id="1426" r:id="rId30"/>
    <p:sldId id="1427" r:id="rId31"/>
    <p:sldId id="1428" r:id="rId32"/>
    <p:sldId id="1439" r:id="rId33"/>
    <p:sldId id="1440"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o Vélez" initials="GV" lastIdx="1" clrIdx="0">
    <p:extLst>
      <p:ext uri="{19B8F6BF-5375-455C-9EA6-DF929625EA0E}">
        <p15:presenceInfo xmlns:p15="http://schemas.microsoft.com/office/powerpoint/2012/main" userId="e26e14354648e0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085AE"/>
    <a:srgbClr val="0073A6"/>
    <a:srgbClr val="3AA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0" autoAdjust="0"/>
    <p:restoredTop sz="95688" autoAdjust="0"/>
  </p:normalViewPr>
  <p:slideViewPr>
    <p:cSldViewPr snapToGrid="0" showGuides="1">
      <p:cViewPr varScale="1">
        <p:scale>
          <a:sx n="74" d="100"/>
          <a:sy n="74" d="100"/>
        </p:scale>
        <p:origin x="426"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solidFill>
                <a:schemeClr val="bg1">
                  <a:lumMod val="85000"/>
                </a:schemeClr>
              </a:solidFill>
            </a:ln>
            <a:effectLst/>
          </c:spPr>
          <c:dPt>
            <c:idx val="0"/>
            <c:bubble3D val="0"/>
            <c:spPr>
              <a:solidFill>
                <a:schemeClr val="accent2"/>
              </a:solidFill>
              <a:ln w="25400">
                <a:solidFill>
                  <a:schemeClr val="bg1">
                    <a:lumMod val="85000"/>
                  </a:schemeClr>
                </a:solidFill>
              </a:ln>
              <a:effectLst/>
            </c:spPr>
            <c:extLst xmlns:c16r2="http://schemas.microsoft.com/office/drawing/2015/06/chart">
              <c:ext xmlns:c16="http://schemas.microsoft.com/office/drawing/2014/chart" uri="{C3380CC4-5D6E-409C-BE32-E72D297353CC}">
                <c16:uniqueId val="{00000001-0155-4149-9806-BF44EFE3840D}"/>
              </c:ext>
            </c:extLst>
          </c:dPt>
          <c:dPt>
            <c:idx val="1"/>
            <c:bubble3D val="0"/>
            <c:spPr>
              <a:solidFill>
                <a:schemeClr val="accent1">
                  <a:lumMod val="75000"/>
                </a:schemeClr>
              </a:solidFill>
              <a:ln w="25400">
                <a:solidFill>
                  <a:schemeClr val="bg1">
                    <a:lumMod val="85000"/>
                  </a:schemeClr>
                </a:solidFill>
              </a:ln>
              <a:effectLst/>
            </c:spPr>
            <c:extLst xmlns:c16r2="http://schemas.microsoft.com/office/drawing/2015/06/chart">
              <c:ext xmlns:c16="http://schemas.microsoft.com/office/drawing/2014/chart" uri="{C3380CC4-5D6E-409C-BE32-E72D297353CC}">
                <c16:uniqueId val="{00000003-0155-4149-9806-BF44EFE3840D}"/>
              </c:ext>
            </c:extLst>
          </c:dPt>
          <c:dPt>
            <c:idx val="2"/>
            <c:bubble3D val="0"/>
            <c:spPr>
              <a:solidFill>
                <a:schemeClr val="accent3"/>
              </a:solidFill>
              <a:ln w="25400">
                <a:solidFill>
                  <a:schemeClr val="bg1">
                    <a:lumMod val="85000"/>
                  </a:schemeClr>
                </a:solidFill>
              </a:ln>
              <a:effectLst/>
            </c:spPr>
            <c:extLst xmlns:c16r2="http://schemas.microsoft.com/office/drawing/2015/06/chart">
              <c:ext xmlns:c16="http://schemas.microsoft.com/office/drawing/2014/chart" uri="{C3380CC4-5D6E-409C-BE32-E72D297353CC}">
                <c16:uniqueId val="{00000005-0155-4149-9806-BF44EFE3840D}"/>
              </c:ext>
            </c:extLst>
          </c:dPt>
          <c:dPt>
            <c:idx val="3"/>
            <c:bubble3D val="0"/>
            <c:spPr>
              <a:solidFill>
                <a:schemeClr val="accent4"/>
              </a:solidFill>
              <a:ln w="25400">
                <a:solidFill>
                  <a:schemeClr val="bg1">
                    <a:lumMod val="85000"/>
                  </a:schemeClr>
                </a:solidFill>
              </a:ln>
              <a:effectLst/>
            </c:spPr>
            <c:extLst xmlns:c16r2="http://schemas.microsoft.com/office/drawing/2015/06/chart">
              <c:ext xmlns:c16="http://schemas.microsoft.com/office/drawing/2014/chart" uri="{C3380CC4-5D6E-409C-BE32-E72D297353CC}">
                <c16:uniqueId val="{00000007-0155-4149-9806-BF44EFE3840D}"/>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40</c:v>
                </c:pt>
                <c:pt idx="1">
                  <c:v>30</c:v>
                </c:pt>
                <c:pt idx="2">
                  <c:v>20</c:v>
                </c:pt>
                <c:pt idx="3">
                  <c:v>10</c:v>
                </c:pt>
              </c:numCache>
            </c:numRef>
          </c:val>
          <c:extLst xmlns:c16r2="http://schemas.microsoft.com/office/drawing/2015/06/chart">
            <c:ext xmlns:c16="http://schemas.microsoft.com/office/drawing/2014/chart" uri="{C3380CC4-5D6E-409C-BE32-E72D297353CC}">
              <c16:uniqueId val="{00000008-0155-4149-9806-BF44EFE3840D}"/>
            </c:ext>
          </c:extLst>
        </c:ser>
        <c:dLbls>
          <c:showLegendKey val="0"/>
          <c:showVal val="0"/>
          <c:showCatName val="0"/>
          <c:showSerName val="0"/>
          <c:showPercent val="0"/>
          <c:showBubbleSize val="0"/>
          <c:showLeaderLines val="1"/>
        </c:dLbls>
        <c:firstSliceAng val="0"/>
      </c:pieChart>
      <c:spPr>
        <a:noFill/>
        <a:ln w="25355">
          <a:noFill/>
        </a:ln>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1-03-07T00:53:00.112" idx="1">
    <p:pos x="7451" y="616"/>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2832B-4159-4F04-A486-A5307EE51DB1}"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s-EC"/>
        </a:p>
      </dgm:t>
    </dgm:pt>
    <dgm:pt modelId="{DCAECC26-0AB0-422A-AB20-F37D4F639D45}">
      <dgm:prSet phldrT="[Texto]" custT="1"/>
      <dgm:spPr/>
      <dgm:t>
        <a:bodyPr/>
        <a:lstStyle/>
        <a:p>
          <a:pPr algn="ctr"/>
          <a:r>
            <a:rPr lang="es-EC" sz="1050" b="1">
              <a:latin typeface="Arial" panose="020B0604020202020204" pitchFamily="34" charset="0"/>
              <a:cs typeface="Arial" panose="020B0604020202020204" pitchFamily="34" charset="0"/>
            </a:rPr>
            <a:t>Exportaciones</a:t>
          </a:r>
        </a:p>
      </dgm:t>
    </dgm:pt>
    <dgm:pt modelId="{155403BE-9CC4-4A9D-A771-50608289B571}" type="parTrans" cxnId="{8CE7A9AF-6BF3-4E36-AFF0-5BA5A0699D8F}">
      <dgm:prSet/>
      <dgm:spPr/>
      <dgm:t>
        <a:bodyPr/>
        <a:lstStyle/>
        <a:p>
          <a:pPr algn="ctr"/>
          <a:endParaRPr lang="es-EC" sz="2800">
            <a:latin typeface="Arial" panose="020B0604020202020204" pitchFamily="34" charset="0"/>
            <a:cs typeface="Arial" panose="020B0604020202020204" pitchFamily="34" charset="0"/>
          </a:endParaRPr>
        </a:p>
      </dgm:t>
    </dgm:pt>
    <dgm:pt modelId="{A5831BCA-D57A-4A98-AB53-9255BDEDB1C5}" type="sibTrans" cxnId="{8CE7A9AF-6BF3-4E36-AFF0-5BA5A0699D8F}">
      <dgm:prSet/>
      <dgm:spPr/>
      <dgm:t>
        <a:bodyPr/>
        <a:lstStyle/>
        <a:p>
          <a:pPr algn="ctr"/>
          <a:endParaRPr lang="es-EC" sz="2800">
            <a:latin typeface="Arial" panose="020B0604020202020204" pitchFamily="34" charset="0"/>
            <a:cs typeface="Arial" panose="020B0604020202020204" pitchFamily="34" charset="0"/>
          </a:endParaRPr>
        </a:p>
      </dgm:t>
    </dgm:pt>
    <dgm:pt modelId="{FD9DCDD9-4A3B-4074-901F-6B08DCEB8A0B}">
      <dgm:prSet phldrT="[Texto]" custT="1"/>
      <dgm:spPr/>
      <dgm:t>
        <a:bodyPr/>
        <a:lstStyle/>
        <a:p>
          <a:pPr algn="ctr"/>
          <a:r>
            <a:rPr lang="es-EC" sz="1050">
              <a:latin typeface="Arial" panose="020B0604020202020204" pitchFamily="34" charset="0"/>
              <a:cs typeface="Arial" panose="020B0604020202020204" pitchFamily="34" charset="0"/>
            </a:rPr>
            <a:t>Monto de exportación (valor FOB)</a:t>
          </a:r>
        </a:p>
      </dgm:t>
    </dgm:pt>
    <dgm:pt modelId="{2F043A37-F79C-483B-8044-E2A6C7037BE6}" type="parTrans" cxnId="{35E7FFF0-15FB-4025-96E0-D9CE32912B4B}">
      <dgm:prSet/>
      <dgm:spPr/>
      <dgm:t>
        <a:bodyPr/>
        <a:lstStyle/>
        <a:p>
          <a:pPr algn="ctr"/>
          <a:endParaRPr lang="es-EC" sz="2800">
            <a:latin typeface="Arial" panose="020B0604020202020204" pitchFamily="34" charset="0"/>
            <a:cs typeface="Arial" panose="020B0604020202020204" pitchFamily="34" charset="0"/>
          </a:endParaRPr>
        </a:p>
      </dgm:t>
    </dgm:pt>
    <dgm:pt modelId="{CD7D2A24-D544-44F9-8EBE-07486F2ECF0D}" type="sibTrans" cxnId="{35E7FFF0-15FB-4025-96E0-D9CE32912B4B}">
      <dgm:prSet/>
      <dgm:spPr/>
      <dgm:t>
        <a:bodyPr/>
        <a:lstStyle/>
        <a:p>
          <a:pPr algn="ctr"/>
          <a:endParaRPr lang="es-EC" sz="2800">
            <a:latin typeface="Arial" panose="020B0604020202020204" pitchFamily="34" charset="0"/>
            <a:cs typeface="Arial" panose="020B0604020202020204" pitchFamily="34" charset="0"/>
          </a:endParaRPr>
        </a:p>
      </dgm:t>
    </dgm:pt>
    <dgm:pt modelId="{B7C65DD0-259E-49DC-B5DC-E71FF5C04D13}">
      <dgm:prSet phldrT="[Texto]" custT="1"/>
      <dgm:spPr/>
      <dgm:t>
        <a:bodyPr/>
        <a:lstStyle/>
        <a:p>
          <a:pPr algn="ctr"/>
          <a:r>
            <a:rPr lang="es-EC" sz="1050">
              <a:latin typeface="Arial" panose="020B0604020202020204" pitchFamily="34" charset="0"/>
              <a:cs typeface="Arial" panose="020B0604020202020204" pitchFamily="34" charset="0"/>
            </a:rPr>
            <a:t>Porcentaje de crecimiento del monto de exportación (valor FOB)</a:t>
          </a:r>
        </a:p>
      </dgm:t>
    </dgm:pt>
    <dgm:pt modelId="{8463F778-D0B2-4AE4-A7D5-CA8C370A146E}" type="parTrans" cxnId="{8F422BA2-708F-4E9F-B487-7A9004727D1C}">
      <dgm:prSet/>
      <dgm:spPr/>
      <dgm:t>
        <a:bodyPr/>
        <a:lstStyle/>
        <a:p>
          <a:pPr algn="ctr"/>
          <a:endParaRPr lang="es-EC" sz="2800">
            <a:latin typeface="Arial" panose="020B0604020202020204" pitchFamily="34" charset="0"/>
            <a:cs typeface="Arial" panose="020B0604020202020204" pitchFamily="34" charset="0"/>
          </a:endParaRPr>
        </a:p>
      </dgm:t>
    </dgm:pt>
    <dgm:pt modelId="{737BD941-86C2-49D4-A034-B4DAC95C7F65}" type="sibTrans" cxnId="{8F422BA2-708F-4E9F-B487-7A9004727D1C}">
      <dgm:prSet/>
      <dgm:spPr/>
      <dgm:t>
        <a:bodyPr/>
        <a:lstStyle/>
        <a:p>
          <a:pPr algn="ctr"/>
          <a:endParaRPr lang="es-EC" sz="2800">
            <a:latin typeface="Arial" panose="020B0604020202020204" pitchFamily="34" charset="0"/>
            <a:cs typeface="Arial" panose="020B0604020202020204" pitchFamily="34" charset="0"/>
          </a:endParaRPr>
        </a:p>
      </dgm:t>
    </dgm:pt>
    <dgm:pt modelId="{5F47B127-0A64-48C1-933C-7CFFEC941B66}">
      <dgm:prSet phldrT="[Texto]" custT="1"/>
      <dgm:spPr/>
      <dgm:t>
        <a:bodyPr/>
        <a:lstStyle/>
        <a:p>
          <a:pPr algn="ctr"/>
          <a:r>
            <a:rPr lang="es-EC" sz="1050">
              <a:latin typeface="Arial" panose="020B0604020202020204" pitchFamily="34" charset="0"/>
              <a:cs typeface="Arial" panose="020B0604020202020204" pitchFamily="34" charset="0"/>
            </a:rPr>
            <a:t>Porcentaje de crecimiento de la participación total en el mercado mundial</a:t>
          </a:r>
        </a:p>
      </dgm:t>
    </dgm:pt>
    <dgm:pt modelId="{6E1BB8BC-8552-46C0-B4EE-8ED7BE2155F9}" type="parTrans" cxnId="{B4F62B93-96D3-464C-B76A-73FAAEFC7D36}">
      <dgm:prSet/>
      <dgm:spPr/>
      <dgm:t>
        <a:bodyPr/>
        <a:lstStyle/>
        <a:p>
          <a:pPr algn="ctr"/>
          <a:endParaRPr lang="es-EC" sz="2800">
            <a:latin typeface="Arial" panose="020B0604020202020204" pitchFamily="34" charset="0"/>
            <a:cs typeface="Arial" panose="020B0604020202020204" pitchFamily="34" charset="0"/>
          </a:endParaRPr>
        </a:p>
      </dgm:t>
    </dgm:pt>
    <dgm:pt modelId="{60E331A2-C693-4A2E-9E09-E20E69A99305}" type="sibTrans" cxnId="{B4F62B93-96D3-464C-B76A-73FAAEFC7D36}">
      <dgm:prSet/>
      <dgm:spPr/>
      <dgm:t>
        <a:bodyPr/>
        <a:lstStyle/>
        <a:p>
          <a:pPr algn="ctr"/>
          <a:endParaRPr lang="es-EC" sz="2800">
            <a:latin typeface="Arial" panose="020B0604020202020204" pitchFamily="34" charset="0"/>
            <a:cs typeface="Arial" panose="020B0604020202020204" pitchFamily="34" charset="0"/>
          </a:endParaRPr>
        </a:p>
      </dgm:t>
    </dgm:pt>
    <dgm:pt modelId="{3E3E9318-CD8D-4076-BD27-067EF9F8FF8E}">
      <dgm:prSet phldrT="[Texto]" custT="1"/>
      <dgm:spPr/>
      <dgm:t>
        <a:bodyPr/>
        <a:lstStyle/>
        <a:p>
          <a:pPr algn="ctr"/>
          <a:r>
            <a:rPr lang="es-EC" sz="1050">
              <a:latin typeface="Arial" panose="020B0604020202020204" pitchFamily="34" charset="0"/>
              <a:cs typeface="Arial" panose="020B0604020202020204" pitchFamily="34" charset="0"/>
            </a:rPr>
            <a:t>Participación en el mercado mundial</a:t>
          </a:r>
        </a:p>
      </dgm:t>
    </dgm:pt>
    <dgm:pt modelId="{106C97DC-E32C-48EA-93F4-678634BAFBA9}" type="parTrans" cxnId="{95D7E16B-EA97-4135-96A1-007338AEEE98}">
      <dgm:prSet/>
      <dgm:spPr/>
      <dgm:t>
        <a:bodyPr/>
        <a:lstStyle/>
        <a:p>
          <a:pPr algn="ctr"/>
          <a:endParaRPr lang="es-EC" sz="2800">
            <a:latin typeface="Arial" panose="020B0604020202020204" pitchFamily="34" charset="0"/>
            <a:cs typeface="Arial" panose="020B0604020202020204" pitchFamily="34" charset="0"/>
          </a:endParaRPr>
        </a:p>
      </dgm:t>
    </dgm:pt>
    <dgm:pt modelId="{E782ACD7-E835-4275-804C-C4981C7F5A67}" type="sibTrans" cxnId="{95D7E16B-EA97-4135-96A1-007338AEEE98}">
      <dgm:prSet/>
      <dgm:spPr/>
      <dgm:t>
        <a:bodyPr/>
        <a:lstStyle/>
        <a:p>
          <a:pPr algn="ctr"/>
          <a:endParaRPr lang="es-EC" sz="2800">
            <a:latin typeface="Arial" panose="020B0604020202020204" pitchFamily="34" charset="0"/>
            <a:cs typeface="Arial" panose="020B0604020202020204" pitchFamily="34" charset="0"/>
          </a:endParaRPr>
        </a:p>
      </dgm:t>
    </dgm:pt>
    <dgm:pt modelId="{F347AF55-6536-464F-8DE6-3FB0E77CC376}" type="pres">
      <dgm:prSet presAssocID="{BFE2832B-4159-4F04-A486-A5307EE51DB1}" presName="Name0" presStyleCnt="0">
        <dgm:presLayoutVars>
          <dgm:chMax val="1"/>
          <dgm:dir/>
          <dgm:animLvl val="ctr"/>
          <dgm:resizeHandles val="exact"/>
        </dgm:presLayoutVars>
      </dgm:prSet>
      <dgm:spPr/>
      <dgm:t>
        <a:bodyPr/>
        <a:lstStyle/>
        <a:p>
          <a:endParaRPr lang="es-EC"/>
        </a:p>
      </dgm:t>
    </dgm:pt>
    <dgm:pt modelId="{DF510D6D-6357-4A04-982B-CF72C8389040}" type="pres">
      <dgm:prSet presAssocID="{DCAECC26-0AB0-422A-AB20-F37D4F639D45}" presName="centerShape" presStyleLbl="node0" presStyleIdx="0" presStyleCnt="1" custScaleX="99056" custScaleY="82276"/>
      <dgm:spPr/>
      <dgm:t>
        <a:bodyPr/>
        <a:lstStyle/>
        <a:p>
          <a:endParaRPr lang="es-EC"/>
        </a:p>
      </dgm:t>
    </dgm:pt>
    <dgm:pt modelId="{7AD3EF14-42E3-4AC8-AEC7-43447B0ACE8F}" type="pres">
      <dgm:prSet presAssocID="{FD9DCDD9-4A3B-4074-901F-6B08DCEB8A0B}" presName="node" presStyleLbl="node1" presStyleIdx="0" presStyleCnt="4" custScaleX="123095" custRadScaleRad="96545" custRadScaleInc="1368">
        <dgm:presLayoutVars>
          <dgm:bulletEnabled val="1"/>
        </dgm:presLayoutVars>
      </dgm:prSet>
      <dgm:spPr/>
      <dgm:t>
        <a:bodyPr/>
        <a:lstStyle/>
        <a:p>
          <a:endParaRPr lang="es-EC"/>
        </a:p>
      </dgm:t>
    </dgm:pt>
    <dgm:pt modelId="{FC360033-DFCD-4346-8311-1BD5692C644C}" type="pres">
      <dgm:prSet presAssocID="{FD9DCDD9-4A3B-4074-901F-6B08DCEB8A0B}" presName="dummy" presStyleCnt="0"/>
      <dgm:spPr/>
    </dgm:pt>
    <dgm:pt modelId="{62A3F55C-EC8C-4328-AE70-767B22799A6B}" type="pres">
      <dgm:prSet presAssocID="{CD7D2A24-D544-44F9-8EBE-07486F2ECF0D}" presName="sibTrans" presStyleLbl="sibTrans2D1" presStyleIdx="0" presStyleCnt="4"/>
      <dgm:spPr/>
      <dgm:t>
        <a:bodyPr/>
        <a:lstStyle/>
        <a:p>
          <a:endParaRPr lang="es-EC"/>
        </a:p>
      </dgm:t>
    </dgm:pt>
    <dgm:pt modelId="{DDFF68C9-0C52-47C2-91DA-F2E058C44878}" type="pres">
      <dgm:prSet presAssocID="{B7C65DD0-259E-49DC-B5DC-E71FF5C04D13}" presName="node" presStyleLbl="node1" presStyleIdx="1" presStyleCnt="4" custScaleX="127748">
        <dgm:presLayoutVars>
          <dgm:bulletEnabled val="1"/>
        </dgm:presLayoutVars>
      </dgm:prSet>
      <dgm:spPr/>
      <dgm:t>
        <a:bodyPr/>
        <a:lstStyle/>
        <a:p>
          <a:endParaRPr lang="es-EC"/>
        </a:p>
      </dgm:t>
    </dgm:pt>
    <dgm:pt modelId="{6CC091FF-7935-41D5-AC39-52FAEB1E559D}" type="pres">
      <dgm:prSet presAssocID="{B7C65DD0-259E-49DC-B5DC-E71FF5C04D13}" presName="dummy" presStyleCnt="0"/>
      <dgm:spPr/>
    </dgm:pt>
    <dgm:pt modelId="{1E37EDD8-AB6C-4AE8-91E4-92C299EC3865}" type="pres">
      <dgm:prSet presAssocID="{737BD941-86C2-49D4-A034-B4DAC95C7F65}" presName="sibTrans" presStyleLbl="sibTrans2D1" presStyleIdx="1" presStyleCnt="4"/>
      <dgm:spPr/>
      <dgm:t>
        <a:bodyPr/>
        <a:lstStyle/>
        <a:p>
          <a:endParaRPr lang="es-EC"/>
        </a:p>
      </dgm:t>
    </dgm:pt>
    <dgm:pt modelId="{9938FB61-3CAA-47DC-B934-5A60920F3679}" type="pres">
      <dgm:prSet presAssocID="{5F47B127-0A64-48C1-933C-7CFFEC941B66}" presName="node" presStyleLbl="node1" presStyleIdx="2" presStyleCnt="4" custScaleX="141940" custScaleY="112424" custRadScaleRad="102516">
        <dgm:presLayoutVars>
          <dgm:bulletEnabled val="1"/>
        </dgm:presLayoutVars>
      </dgm:prSet>
      <dgm:spPr/>
      <dgm:t>
        <a:bodyPr/>
        <a:lstStyle/>
        <a:p>
          <a:endParaRPr lang="es-EC"/>
        </a:p>
      </dgm:t>
    </dgm:pt>
    <dgm:pt modelId="{99D223D2-3DA2-4284-8D9B-9AF47D978E05}" type="pres">
      <dgm:prSet presAssocID="{5F47B127-0A64-48C1-933C-7CFFEC941B66}" presName="dummy" presStyleCnt="0"/>
      <dgm:spPr/>
    </dgm:pt>
    <dgm:pt modelId="{A4E1E649-72C3-4523-B0FC-670D7EC513AE}" type="pres">
      <dgm:prSet presAssocID="{60E331A2-C693-4A2E-9E09-E20E69A99305}" presName="sibTrans" presStyleLbl="sibTrans2D1" presStyleIdx="2" presStyleCnt="4"/>
      <dgm:spPr/>
      <dgm:t>
        <a:bodyPr/>
        <a:lstStyle/>
        <a:p>
          <a:endParaRPr lang="es-EC"/>
        </a:p>
      </dgm:t>
    </dgm:pt>
    <dgm:pt modelId="{7483C5DD-8F4A-4AAA-856A-80ACA4221642}" type="pres">
      <dgm:prSet presAssocID="{3E3E9318-CD8D-4076-BD27-067EF9F8FF8E}" presName="node" presStyleLbl="node1" presStyleIdx="3" presStyleCnt="4" custScaleX="125522">
        <dgm:presLayoutVars>
          <dgm:bulletEnabled val="1"/>
        </dgm:presLayoutVars>
      </dgm:prSet>
      <dgm:spPr/>
      <dgm:t>
        <a:bodyPr/>
        <a:lstStyle/>
        <a:p>
          <a:endParaRPr lang="es-EC"/>
        </a:p>
      </dgm:t>
    </dgm:pt>
    <dgm:pt modelId="{E1B14132-75FD-44AE-B4F4-328C6983E035}" type="pres">
      <dgm:prSet presAssocID="{3E3E9318-CD8D-4076-BD27-067EF9F8FF8E}" presName="dummy" presStyleCnt="0"/>
      <dgm:spPr/>
    </dgm:pt>
    <dgm:pt modelId="{F85802EB-3611-4A6B-B534-CE44FCFC45AB}" type="pres">
      <dgm:prSet presAssocID="{E782ACD7-E835-4275-804C-C4981C7F5A67}" presName="sibTrans" presStyleLbl="sibTrans2D1" presStyleIdx="3" presStyleCnt="4"/>
      <dgm:spPr/>
      <dgm:t>
        <a:bodyPr/>
        <a:lstStyle/>
        <a:p>
          <a:endParaRPr lang="es-EC"/>
        </a:p>
      </dgm:t>
    </dgm:pt>
  </dgm:ptLst>
  <dgm:cxnLst>
    <dgm:cxn modelId="{A45D5019-C9B4-4567-8B6B-8FE3DF087A0A}" type="presOf" srcId="{BFE2832B-4159-4F04-A486-A5307EE51DB1}" destId="{F347AF55-6536-464F-8DE6-3FB0E77CC376}" srcOrd="0" destOrd="0" presId="urn:microsoft.com/office/officeart/2005/8/layout/radial6"/>
    <dgm:cxn modelId="{BEF49E82-6C5A-4858-A421-B37957A7F8E0}" type="presOf" srcId="{5F47B127-0A64-48C1-933C-7CFFEC941B66}" destId="{9938FB61-3CAA-47DC-B934-5A60920F3679}" srcOrd="0" destOrd="0" presId="urn:microsoft.com/office/officeart/2005/8/layout/radial6"/>
    <dgm:cxn modelId="{16B8DE94-AD0B-4504-A55C-A70340B7550F}" type="presOf" srcId="{CD7D2A24-D544-44F9-8EBE-07486F2ECF0D}" destId="{62A3F55C-EC8C-4328-AE70-767B22799A6B}" srcOrd="0" destOrd="0" presId="urn:microsoft.com/office/officeart/2005/8/layout/radial6"/>
    <dgm:cxn modelId="{0AEFEF81-AA71-4204-98CD-B1265CDD3534}" type="presOf" srcId="{60E331A2-C693-4A2E-9E09-E20E69A99305}" destId="{A4E1E649-72C3-4523-B0FC-670D7EC513AE}" srcOrd="0" destOrd="0" presId="urn:microsoft.com/office/officeart/2005/8/layout/radial6"/>
    <dgm:cxn modelId="{95D7E16B-EA97-4135-96A1-007338AEEE98}" srcId="{DCAECC26-0AB0-422A-AB20-F37D4F639D45}" destId="{3E3E9318-CD8D-4076-BD27-067EF9F8FF8E}" srcOrd="3" destOrd="0" parTransId="{106C97DC-E32C-48EA-93F4-678634BAFBA9}" sibTransId="{E782ACD7-E835-4275-804C-C4981C7F5A67}"/>
    <dgm:cxn modelId="{8F422BA2-708F-4E9F-B487-7A9004727D1C}" srcId="{DCAECC26-0AB0-422A-AB20-F37D4F639D45}" destId="{B7C65DD0-259E-49DC-B5DC-E71FF5C04D13}" srcOrd="1" destOrd="0" parTransId="{8463F778-D0B2-4AE4-A7D5-CA8C370A146E}" sibTransId="{737BD941-86C2-49D4-A034-B4DAC95C7F65}"/>
    <dgm:cxn modelId="{35E7FFF0-15FB-4025-96E0-D9CE32912B4B}" srcId="{DCAECC26-0AB0-422A-AB20-F37D4F639D45}" destId="{FD9DCDD9-4A3B-4074-901F-6B08DCEB8A0B}" srcOrd="0" destOrd="0" parTransId="{2F043A37-F79C-483B-8044-E2A6C7037BE6}" sibTransId="{CD7D2A24-D544-44F9-8EBE-07486F2ECF0D}"/>
    <dgm:cxn modelId="{DED4BC77-FC00-4FAE-BC8C-FE6DD05DD7B0}" type="presOf" srcId="{3E3E9318-CD8D-4076-BD27-067EF9F8FF8E}" destId="{7483C5DD-8F4A-4AAA-856A-80ACA4221642}" srcOrd="0" destOrd="0" presId="urn:microsoft.com/office/officeart/2005/8/layout/radial6"/>
    <dgm:cxn modelId="{F3455005-0284-4A73-8184-45C3593E5078}" type="presOf" srcId="{DCAECC26-0AB0-422A-AB20-F37D4F639D45}" destId="{DF510D6D-6357-4A04-982B-CF72C8389040}" srcOrd="0" destOrd="0" presId="urn:microsoft.com/office/officeart/2005/8/layout/radial6"/>
    <dgm:cxn modelId="{8CE7A9AF-6BF3-4E36-AFF0-5BA5A0699D8F}" srcId="{BFE2832B-4159-4F04-A486-A5307EE51DB1}" destId="{DCAECC26-0AB0-422A-AB20-F37D4F639D45}" srcOrd="0" destOrd="0" parTransId="{155403BE-9CC4-4A9D-A771-50608289B571}" sibTransId="{A5831BCA-D57A-4A98-AB53-9255BDEDB1C5}"/>
    <dgm:cxn modelId="{82AAC434-DC11-43A1-AA06-4D56B8D4CC22}" type="presOf" srcId="{FD9DCDD9-4A3B-4074-901F-6B08DCEB8A0B}" destId="{7AD3EF14-42E3-4AC8-AEC7-43447B0ACE8F}" srcOrd="0" destOrd="0" presId="urn:microsoft.com/office/officeart/2005/8/layout/radial6"/>
    <dgm:cxn modelId="{D0760E5A-2CE6-4504-A133-9B214B845AAD}" type="presOf" srcId="{B7C65DD0-259E-49DC-B5DC-E71FF5C04D13}" destId="{DDFF68C9-0C52-47C2-91DA-F2E058C44878}" srcOrd="0" destOrd="0" presId="urn:microsoft.com/office/officeart/2005/8/layout/radial6"/>
    <dgm:cxn modelId="{B4F62B93-96D3-464C-B76A-73FAAEFC7D36}" srcId="{DCAECC26-0AB0-422A-AB20-F37D4F639D45}" destId="{5F47B127-0A64-48C1-933C-7CFFEC941B66}" srcOrd="2" destOrd="0" parTransId="{6E1BB8BC-8552-46C0-B4EE-8ED7BE2155F9}" sibTransId="{60E331A2-C693-4A2E-9E09-E20E69A99305}"/>
    <dgm:cxn modelId="{D64A600D-ED5E-4AE2-A7E8-EF5F253E9044}" type="presOf" srcId="{E782ACD7-E835-4275-804C-C4981C7F5A67}" destId="{F85802EB-3611-4A6B-B534-CE44FCFC45AB}" srcOrd="0" destOrd="0" presId="urn:microsoft.com/office/officeart/2005/8/layout/radial6"/>
    <dgm:cxn modelId="{34BAEB0B-C482-43DD-8CFF-4ACEF19A93F3}" type="presOf" srcId="{737BD941-86C2-49D4-A034-B4DAC95C7F65}" destId="{1E37EDD8-AB6C-4AE8-91E4-92C299EC3865}" srcOrd="0" destOrd="0" presId="urn:microsoft.com/office/officeart/2005/8/layout/radial6"/>
    <dgm:cxn modelId="{C1F443F8-C1D2-4B66-AB57-7DD3F71EA79E}" type="presParOf" srcId="{F347AF55-6536-464F-8DE6-3FB0E77CC376}" destId="{DF510D6D-6357-4A04-982B-CF72C8389040}" srcOrd="0" destOrd="0" presId="urn:microsoft.com/office/officeart/2005/8/layout/radial6"/>
    <dgm:cxn modelId="{1252D9B7-F8B3-4F3C-AAFF-8652009E0CC3}" type="presParOf" srcId="{F347AF55-6536-464F-8DE6-3FB0E77CC376}" destId="{7AD3EF14-42E3-4AC8-AEC7-43447B0ACE8F}" srcOrd="1" destOrd="0" presId="urn:microsoft.com/office/officeart/2005/8/layout/radial6"/>
    <dgm:cxn modelId="{5A34C849-5B7D-4E3D-8FF2-2AC3C9FCD764}" type="presParOf" srcId="{F347AF55-6536-464F-8DE6-3FB0E77CC376}" destId="{FC360033-DFCD-4346-8311-1BD5692C644C}" srcOrd="2" destOrd="0" presId="urn:microsoft.com/office/officeart/2005/8/layout/radial6"/>
    <dgm:cxn modelId="{F0FC3E71-9C08-43C8-8244-5F2698599738}" type="presParOf" srcId="{F347AF55-6536-464F-8DE6-3FB0E77CC376}" destId="{62A3F55C-EC8C-4328-AE70-767B22799A6B}" srcOrd="3" destOrd="0" presId="urn:microsoft.com/office/officeart/2005/8/layout/radial6"/>
    <dgm:cxn modelId="{CDC6D6A9-4B04-4764-B295-85EDCCE334D0}" type="presParOf" srcId="{F347AF55-6536-464F-8DE6-3FB0E77CC376}" destId="{DDFF68C9-0C52-47C2-91DA-F2E058C44878}" srcOrd="4" destOrd="0" presId="urn:microsoft.com/office/officeart/2005/8/layout/radial6"/>
    <dgm:cxn modelId="{36A56C88-B4FB-4352-81EE-333137DEA240}" type="presParOf" srcId="{F347AF55-6536-464F-8DE6-3FB0E77CC376}" destId="{6CC091FF-7935-41D5-AC39-52FAEB1E559D}" srcOrd="5" destOrd="0" presId="urn:microsoft.com/office/officeart/2005/8/layout/radial6"/>
    <dgm:cxn modelId="{C7966AFD-DCEE-4211-8BE4-81C3FF4B05DE}" type="presParOf" srcId="{F347AF55-6536-464F-8DE6-3FB0E77CC376}" destId="{1E37EDD8-AB6C-4AE8-91E4-92C299EC3865}" srcOrd="6" destOrd="0" presId="urn:microsoft.com/office/officeart/2005/8/layout/radial6"/>
    <dgm:cxn modelId="{3687EA87-FFB9-4CD2-B17D-63B765CD6678}" type="presParOf" srcId="{F347AF55-6536-464F-8DE6-3FB0E77CC376}" destId="{9938FB61-3CAA-47DC-B934-5A60920F3679}" srcOrd="7" destOrd="0" presId="urn:microsoft.com/office/officeart/2005/8/layout/radial6"/>
    <dgm:cxn modelId="{61839838-F7FA-4DF3-94FF-A5DC76FD0807}" type="presParOf" srcId="{F347AF55-6536-464F-8DE6-3FB0E77CC376}" destId="{99D223D2-3DA2-4284-8D9B-9AF47D978E05}" srcOrd="8" destOrd="0" presId="urn:microsoft.com/office/officeart/2005/8/layout/radial6"/>
    <dgm:cxn modelId="{821431BA-C7C8-4622-BF51-E69CFD5524A3}" type="presParOf" srcId="{F347AF55-6536-464F-8DE6-3FB0E77CC376}" destId="{A4E1E649-72C3-4523-B0FC-670D7EC513AE}" srcOrd="9" destOrd="0" presId="urn:microsoft.com/office/officeart/2005/8/layout/radial6"/>
    <dgm:cxn modelId="{37C919D5-F5CC-4B13-A515-AB6197778995}" type="presParOf" srcId="{F347AF55-6536-464F-8DE6-3FB0E77CC376}" destId="{7483C5DD-8F4A-4AAA-856A-80ACA4221642}" srcOrd="10" destOrd="0" presId="urn:microsoft.com/office/officeart/2005/8/layout/radial6"/>
    <dgm:cxn modelId="{85BE6121-F45B-4D7F-828B-398AA0C66D6B}" type="presParOf" srcId="{F347AF55-6536-464F-8DE6-3FB0E77CC376}" destId="{E1B14132-75FD-44AE-B4F4-328C6983E035}" srcOrd="11" destOrd="0" presId="urn:microsoft.com/office/officeart/2005/8/layout/radial6"/>
    <dgm:cxn modelId="{55F7D12E-38F8-47DF-8352-3668E8130E09}" type="presParOf" srcId="{F347AF55-6536-464F-8DE6-3FB0E77CC376}" destId="{F85802EB-3611-4A6B-B534-CE44FCFC45A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2832B-4159-4F04-A486-A5307EE51DB1}"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s-EC"/>
        </a:p>
      </dgm:t>
    </dgm:pt>
    <dgm:pt modelId="{DCAECC26-0AB0-422A-AB20-F37D4F639D45}">
      <dgm:prSet phldrT="[Texto]" custT="1"/>
      <dgm:spPr/>
      <dgm:t>
        <a:bodyPr/>
        <a:lstStyle/>
        <a:p>
          <a:pPr algn="ctr"/>
          <a:r>
            <a:rPr lang="es-EC" sz="1050" b="1">
              <a:latin typeface="Arial" panose="020B0604020202020204" pitchFamily="34" charset="0"/>
              <a:cs typeface="Arial" panose="020B0604020202020204" pitchFamily="34" charset="0"/>
            </a:rPr>
            <a:t>Competitividad de los países</a:t>
          </a:r>
        </a:p>
      </dgm:t>
    </dgm:pt>
    <dgm:pt modelId="{155403BE-9CC4-4A9D-A771-50608289B571}" type="parTrans" cxnId="{8CE7A9AF-6BF3-4E36-AFF0-5BA5A0699D8F}">
      <dgm:prSet/>
      <dgm:spPr/>
      <dgm:t>
        <a:bodyPr/>
        <a:lstStyle/>
        <a:p>
          <a:pPr algn="ctr"/>
          <a:endParaRPr lang="es-EC" sz="3200">
            <a:latin typeface="Arial" panose="020B0604020202020204" pitchFamily="34" charset="0"/>
            <a:cs typeface="Arial" panose="020B0604020202020204" pitchFamily="34" charset="0"/>
          </a:endParaRPr>
        </a:p>
      </dgm:t>
    </dgm:pt>
    <dgm:pt modelId="{A5831BCA-D57A-4A98-AB53-9255BDEDB1C5}" type="sibTrans" cxnId="{8CE7A9AF-6BF3-4E36-AFF0-5BA5A0699D8F}">
      <dgm:prSet/>
      <dgm:spPr/>
      <dgm:t>
        <a:bodyPr/>
        <a:lstStyle/>
        <a:p>
          <a:pPr algn="ctr"/>
          <a:endParaRPr lang="es-EC" sz="3200">
            <a:latin typeface="Arial" panose="020B0604020202020204" pitchFamily="34" charset="0"/>
            <a:cs typeface="Arial" panose="020B0604020202020204" pitchFamily="34" charset="0"/>
          </a:endParaRPr>
        </a:p>
      </dgm:t>
    </dgm:pt>
    <dgm:pt modelId="{FD9DCDD9-4A3B-4074-901F-6B08DCEB8A0B}">
      <dgm:prSet phldrT="[Texto]" custT="1"/>
      <dgm:spPr/>
      <dgm:t>
        <a:bodyPr/>
        <a:lstStyle/>
        <a:p>
          <a:pPr algn="ctr"/>
          <a:r>
            <a:rPr lang="es-EC" sz="1100">
              <a:latin typeface="Arial" panose="020B0604020202020204" pitchFamily="34" charset="0"/>
              <a:cs typeface="Arial" panose="020B0604020202020204" pitchFamily="34" charset="0"/>
            </a:rPr>
            <a:t>Condición de los factores</a:t>
          </a:r>
        </a:p>
      </dgm:t>
    </dgm:pt>
    <dgm:pt modelId="{2F043A37-F79C-483B-8044-E2A6C7037BE6}" type="parTrans" cxnId="{35E7FFF0-15FB-4025-96E0-D9CE32912B4B}">
      <dgm:prSet/>
      <dgm:spPr/>
      <dgm:t>
        <a:bodyPr/>
        <a:lstStyle/>
        <a:p>
          <a:pPr algn="ctr"/>
          <a:endParaRPr lang="es-EC" sz="3200">
            <a:latin typeface="Arial" panose="020B0604020202020204" pitchFamily="34" charset="0"/>
            <a:cs typeface="Arial" panose="020B0604020202020204" pitchFamily="34" charset="0"/>
          </a:endParaRPr>
        </a:p>
      </dgm:t>
    </dgm:pt>
    <dgm:pt modelId="{CD7D2A24-D544-44F9-8EBE-07486F2ECF0D}" type="sibTrans" cxnId="{35E7FFF0-15FB-4025-96E0-D9CE32912B4B}">
      <dgm:prSet/>
      <dgm:spPr/>
      <dgm:t>
        <a:bodyPr/>
        <a:lstStyle/>
        <a:p>
          <a:pPr algn="ctr"/>
          <a:endParaRPr lang="es-EC" sz="3200">
            <a:latin typeface="Arial" panose="020B0604020202020204" pitchFamily="34" charset="0"/>
            <a:cs typeface="Arial" panose="020B0604020202020204" pitchFamily="34" charset="0"/>
          </a:endParaRPr>
        </a:p>
      </dgm:t>
    </dgm:pt>
    <dgm:pt modelId="{B7C65DD0-259E-49DC-B5DC-E71FF5C04D13}">
      <dgm:prSet phldrT="[Texto]" custT="1"/>
      <dgm:spPr/>
      <dgm:t>
        <a:bodyPr/>
        <a:lstStyle/>
        <a:p>
          <a:pPr algn="ctr"/>
          <a:r>
            <a:rPr lang="es-EC" sz="1100">
              <a:latin typeface="Arial" panose="020B0604020202020204" pitchFamily="34" charset="0"/>
              <a:cs typeface="Arial" panose="020B0604020202020204" pitchFamily="34" charset="0"/>
            </a:rPr>
            <a:t>Condiciones de la demanda</a:t>
          </a:r>
        </a:p>
      </dgm:t>
    </dgm:pt>
    <dgm:pt modelId="{8463F778-D0B2-4AE4-A7D5-CA8C370A146E}" type="parTrans" cxnId="{8F422BA2-708F-4E9F-B487-7A9004727D1C}">
      <dgm:prSet/>
      <dgm:spPr/>
      <dgm:t>
        <a:bodyPr/>
        <a:lstStyle/>
        <a:p>
          <a:pPr algn="ctr"/>
          <a:endParaRPr lang="es-EC" sz="3200">
            <a:latin typeface="Arial" panose="020B0604020202020204" pitchFamily="34" charset="0"/>
            <a:cs typeface="Arial" panose="020B0604020202020204" pitchFamily="34" charset="0"/>
          </a:endParaRPr>
        </a:p>
      </dgm:t>
    </dgm:pt>
    <dgm:pt modelId="{737BD941-86C2-49D4-A034-B4DAC95C7F65}" type="sibTrans" cxnId="{8F422BA2-708F-4E9F-B487-7A9004727D1C}">
      <dgm:prSet/>
      <dgm:spPr/>
      <dgm:t>
        <a:bodyPr/>
        <a:lstStyle/>
        <a:p>
          <a:pPr algn="ctr"/>
          <a:endParaRPr lang="es-EC" sz="3200">
            <a:latin typeface="Arial" panose="020B0604020202020204" pitchFamily="34" charset="0"/>
            <a:cs typeface="Arial" panose="020B0604020202020204" pitchFamily="34" charset="0"/>
          </a:endParaRPr>
        </a:p>
      </dgm:t>
    </dgm:pt>
    <dgm:pt modelId="{5F47B127-0A64-48C1-933C-7CFFEC941B66}">
      <dgm:prSet phldrT="[Texto]" custT="1"/>
      <dgm:spPr/>
      <dgm:t>
        <a:bodyPr/>
        <a:lstStyle/>
        <a:p>
          <a:pPr algn="ctr"/>
          <a:r>
            <a:rPr lang="es-EC" sz="1100">
              <a:latin typeface="Arial" panose="020B0604020202020204" pitchFamily="34" charset="0"/>
              <a:cs typeface="Arial" panose="020B0604020202020204" pitchFamily="34" charset="0"/>
            </a:rPr>
            <a:t>Industrias relacionadas y de apoyo</a:t>
          </a:r>
        </a:p>
      </dgm:t>
    </dgm:pt>
    <dgm:pt modelId="{6E1BB8BC-8552-46C0-B4EE-8ED7BE2155F9}" type="parTrans" cxnId="{B4F62B93-96D3-464C-B76A-73FAAEFC7D36}">
      <dgm:prSet/>
      <dgm:spPr/>
      <dgm:t>
        <a:bodyPr/>
        <a:lstStyle/>
        <a:p>
          <a:pPr algn="ctr"/>
          <a:endParaRPr lang="es-EC" sz="3200">
            <a:latin typeface="Arial" panose="020B0604020202020204" pitchFamily="34" charset="0"/>
            <a:cs typeface="Arial" panose="020B0604020202020204" pitchFamily="34" charset="0"/>
          </a:endParaRPr>
        </a:p>
      </dgm:t>
    </dgm:pt>
    <dgm:pt modelId="{60E331A2-C693-4A2E-9E09-E20E69A99305}" type="sibTrans" cxnId="{B4F62B93-96D3-464C-B76A-73FAAEFC7D36}">
      <dgm:prSet/>
      <dgm:spPr/>
      <dgm:t>
        <a:bodyPr/>
        <a:lstStyle/>
        <a:p>
          <a:pPr algn="ctr"/>
          <a:endParaRPr lang="es-EC" sz="3200">
            <a:latin typeface="Arial" panose="020B0604020202020204" pitchFamily="34" charset="0"/>
            <a:cs typeface="Arial" panose="020B0604020202020204" pitchFamily="34" charset="0"/>
          </a:endParaRPr>
        </a:p>
      </dgm:t>
    </dgm:pt>
    <dgm:pt modelId="{3E3E9318-CD8D-4076-BD27-067EF9F8FF8E}">
      <dgm:prSet phldrT="[Texto]" custT="1"/>
      <dgm:spPr/>
      <dgm:t>
        <a:bodyPr/>
        <a:lstStyle/>
        <a:p>
          <a:pPr algn="ctr"/>
          <a:r>
            <a:rPr lang="es-EC" sz="1100">
              <a:latin typeface="Arial" panose="020B0604020202020204" pitchFamily="34" charset="0"/>
              <a:cs typeface="Arial" panose="020B0604020202020204" pitchFamily="34" charset="0"/>
            </a:rPr>
            <a:t>Estrategia, estructura y rivalidad</a:t>
          </a:r>
        </a:p>
      </dgm:t>
    </dgm:pt>
    <dgm:pt modelId="{106C97DC-E32C-48EA-93F4-678634BAFBA9}" type="parTrans" cxnId="{95D7E16B-EA97-4135-96A1-007338AEEE98}">
      <dgm:prSet/>
      <dgm:spPr/>
      <dgm:t>
        <a:bodyPr/>
        <a:lstStyle/>
        <a:p>
          <a:pPr algn="ctr"/>
          <a:endParaRPr lang="es-EC" sz="3200">
            <a:latin typeface="Arial" panose="020B0604020202020204" pitchFamily="34" charset="0"/>
            <a:cs typeface="Arial" panose="020B0604020202020204" pitchFamily="34" charset="0"/>
          </a:endParaRPr>
        </a:p>
      </dgm:t>
    </dgm:pt>
    <dgm:pt modelId="{E782ACD7-E835-4275-804C-C4981C7F5A67}" type="sibTrans" cxnId="{95D7E16B-EA97-4135-96A1-007338AEEE98}">
      <dgm:prSet/>
      <dgm:spPr/>
      <dgm:t>
        <a:bodyPr/>
        <a:lstStyle/>
        <a:p>
          <a:pPr algn="ctr"/>
          <a:endParaRPr lang="es-EC" sz="3200">
            <a:latin typeface="Arial" panose="020B0604020202020204" pitchFamily="34" charset="0"/>
            <a:cs typeface="Arial" panose="020B0604020202020204" pitchFamily="34" charset="0"/>
          </a:endParaRPr>
        </a:p>
      </dgm:t>
    </dgm:pt>
    <dgm:pt modelId="{F347AF55-6536-464F-8DE6-3FB0E77CC376}" type="pres">
      <dgm:prSet presAssocID="{BFE2832B-4159-4F04-A486-A5307EE51DB1}" presName="Name0" presStyleCnt="0">
        <dgm:presLayoutVars>
          <dgm:chMax val="1"/>
          <dgm:dir/>
          <dgm:animLvl val="ctr"/>
          <dgm:resizeHandles val="exact"/>
        </dgm:presLayoutVars>
      </dgm:prSet>
      <dgm:spPr/>
      <dgm:t>
        <a:bodyPr/>
        <a:lstStyle/>
        <a:p>
          <a:endParaRPr lang="es-EC"/>
        </a:p>
      </dgm:t>
    </dgm:pt>
    <dgm:pt modelId="{DF510D6D-6357-4A04-982B-CF72C8389040}" type="pres">
      <dgm:prSet presAssocID="{DCAECC26-0AB0-422A-AB20-F37D4F639D45}" presName="centerShape" presStyleLbl="node0" presStyleIdx="0" presStyleCnt="1" custScaleX="106245" custLinFactNeighborX="-988"/>
      <dgm:spPr/>
      <dgm:t>
        <a:bodyPr/>
        <a:lstStyle/>
        <a:p>
          <a:endParaRPr lang="es-EC"/>
        </a:p>
      </dgm:t>
    </dgm:pt>
    <dgm:pt modelId="{7AD3EF14-42E3-4AC8-AEC7-43447B0ACE8F}" type="pres">
      <dgm:prSet presAssocID="{FD9DCDD9-4A3B-4074-901F-6B08DCEB8A0B}" presName="node" presStyleLbl="node1" presStyleIdx="0" presStyleCnt="4">
        <dgm:presLayoutVars>
          <dgm:bulletEnabled val="1"/>
        </dgm:presLayoutVars>
      </dgm:prSet>
      <dgm:spPr/>
      <dgm:t>
        <a:bodyPr/>
        <a:lstStyle/>
        <a:p>
          <a:endParaRPr lang="es-EC"/>
        </a:p>
      </dgm:t>
    </dgm:pt>
    <dgm:pt modelId="{FC360033-DFCD-4346-8311-1BD5692C644C}" type="pres">
      <dgm:prSet presAssocID="{FD9DCDD9-4A3B-4074-901F-6B08DCEB8A0B}" presName="dummy" presStyleCnt="0"/>
      <dgm:spPr/>
    </dgm:pt>
    <dgm:pt modelId="{62A3F55C-EC8C-4328-AE70-767B22799A6B}" type="pres">
      <dgm:prSet presAssocID="{CD7D2A24-D544-44F9-8EBE-07486F2ECF0D}" presName="sibTrans" presStyleLbl="sibTrans2D1" presStyleIdx="0" presStyleCnt="4"/>
      <dgm:spPr/>
      <dgm:t>
        <a:bodyPr/>
        <a:lstStyle/>
        <a:p>
          <a:endParaRPr lang="es-EC"/>
        </a:p>
      </dgm:t>
    </dgm:pt>
    <dgm:pt modelId="{DDFF68C9-0C52-47C2-91DA-F2E058C44878}" type="pres">
      <dgm:prSet presAssocID="{B7C65DD0-259E-49DC-B5DC-E71FF5C04D13}" presName="node" presStyleLbl="node1" presStyleIdx="1" presStyleCnt="4" custScaleX="136902">
        <dgm:presLayoutVars>
          <dgm:bulletEnabled val="1"/>
        </dgm:presLayoutVars>
      </dgm:prSet>
      <dgm:spPr/>
      <dgm:t>
        <a:bodyPr/>
        <a:lstStyle/>
        <a:p>
          <a:endParaRPr lang="es-EC"/>
        </a:p>
      </dgm:t>
    </dgm:pt>
    <dgm:pt modelId="{6CC091FF-7935-41D5-AC39-52FAEB1E559D}" type="pres">
      <dgm:prSet presAssocID="{B7C65DD0-259E-49DC-B5DC-E71FF5C04D13}" presName="dummy" presStyleCnt="0"/>
      <dgm:spPr/>
    </dgm:pt>
    <dgm:pt modelId="{1E37EDD8-AB6C-4AE8-91E4-92C299EC3865}" type="pres">
      <dgm:prSet presAssocID="{737BD941-86C2-49D4-A034-B4DAC95C7F65}" presName="sibTrans" presStyleLbl="sibTrans2D1" presStyleIdx="1" presStyleCnt="4"/>
      <dgm:spPr/>
      <dgm:t>
        <a:bodyPr/>
        <a:lstStyle/>
        <a:p>
          <a:endParaRPr lang="es-EC"/>
        </a:p>
      </dgm:t>
    </dgm:pt>
    <dgm:pt modelId="{9938FB61-3CAA-47DC-B934-5A60920F3679}" type="pres">
      <dgm:prSet presAssocID="{5F47B127-0A64-48C1-933C-7CFFEC941B66}" presName="node" presStyleLbl="node1" presStyleIdx="2" presStyleCnt="4" custScaleX="136741">
        <dgm:presLayoutVars>
          <dgm:bulletEnabled val="1"/>
        </dgm:presLayoutVars>
      </dgm:prSet>
      <dgm:spPr/>
      <dgm:t>
        <a:bodyPr/>
        <a:lstStyle/>
        <a:p>
          <a:endParaRPr lang="es-EC"/>
        </a:p>
      </dgm:t>
    </dgm:pt>
    <dgm:pt modelId="{99D223D2-3DA2-4284-8D9B-9AF47D978E05}" type="pres">
      <dgm:prSet presAssocID="{5F47B127-0A64-48C1-933C-7CFFEC941B66}" presName="dummy" presStyleCnt="0"/>
      <dgm:spPr/>
    </dgm:pt>
    <dgm:pt modelId="{A4E1E649-72C3-4523-B0FC-670D7EC513AE}" type="pres">
      <dgm:prSet presAssocID="{60E331A2-C693-4A2E-9E09-E20E69A99305}" presName="sibTrans" presStyleLbl="sibTrans2D1" presStyleIdx="2" presStyleCnt="4"/>
      <dgm:spPr/>
      <dgm:t>
        <a:bodyPr/>
        <a:lstStyle/>
        <a:p>
          <a:endParaRPr lang="es-EC"/>
        </a:p>
      </dgm:t>
    </dgm:pt>
    <dgm:pt modelId="{7483C5DD-8F4A-4AAA-856A-80ACA4221642}" type="pres">
      <dgm:prSet presAssocID="{3E3E9318-CD8D-4076-BD27-067EF9F8FF8E}" presName="node" presStyleLbl="node1" presStyleIdx="3" presStyleCnt="4" custScaleX="121060">
        <dgm:presLayoutVars>
          <dgm:bulletEnabled val="1"/>
        </dgm:presLayoutVars>
      </dgm:prSet>
      <dgm:spPr/>
      <dgm:t>
        <a:bodyPr/>
        <a:lstStyle/>
        <a:p>
          <a:endParaRPr lang="es-EC"/>
        </a:p>
      </dgm:t>
    </dgm:pt>
    <dgm:pt modelId="{E1B14132-75FD-44AE-B4F4-328C6983E035}" type="pres">
      <dgm:prSet presAssocID="{3E3E9318-CD8D-4076-BD27-067EF9F8FF8E}" presName="dummy" presStyleCnt="0"/>
      <dgm:spPr/>
    </dgm:pt>
    <dgm:pt modelId="{F85802EB-3611-4A6B-B534-CE44FCFC45AB}" type="pres">
      <dgm:prSet presAssocID="{E782ACD7-E835-4275-804C-C4981C7F5A67}" presName="sibTrans" presStyleLbl="sibTrans2D1" presStyleIdx="3" presStyleCnt="4"/>
      <dgm:spPr/>
      <dgm:t>
        <a:bodyPr/>
        <a:lstStyle/>
        <a:p>
          <a:endParaRPr lang="es-EC"/>
        </a:p>
      </dgm:t>
    </dgm:pt>
  </dgm:ptLst>
  <dgm:cxnLst>
    <dgm:cxn modelId="{DCA0457F-64BC-48E5-9B61-9E9E4214C509}" type="presOf" srcId="{BFE2832B-4159-4F04-A486-A5307EE51DB1}" destId="{F347AF55-6536-464F-8DE6-3FB0E77CC376}" srcOrd="0" destOrd="0" presId="urn:microsoft.com/office/officeart/2005/8/layout/radial6"/>
    <dgm:cxn modelId="{2CA20C97-493D-46A8-8809-316C49121CCC}" type="presOf" srcId="{B7C65DD0-259E-49DC-B5DC-E71FF5C04D13}" destId="{DDFF68C9-0C52-47C2-91DA-F2E058C44878}" srcOrd="0" destOrd="0" presId="urn:microsoft.com/office/officeart/2005/8/layout/radial6"/>
    <dgm:cxn modelId="{35E7FFF0-15FB-4025-96E0-D9CE32912B4B}" srcId="{DCAECC26-0AB0-422A-AB20-F37D4F639D45}" destId="{FD9DCDD9-4A3B-4074-901F-6B08DCEB8A0B}" srcOrd="0" destOrd="0" parTransId="{2F043A37-F79C-483B-8044-E2A6C7037BE6}" sibTransId="{CD7D2A24-D544-44F9-8EBE-07486F2ECF0D}"/>
    <dgm:cxn modelId="{5A064879-219D-4CA3-833F-ED4BAE0FC7B1}" type="presOf" srcId="{CD7D2A24-D544-44F9-8EBE-07486F2ECF0D}" destId="{62A3F55C-EC8C-4328-AE70-767B22799A6B}" srcOrd="0" destOrd="0" presId="urn:microsoft.com/office/officeart/2005/8/layout/radial6"/>
    <dgm:cxn modelId="{03CA4E6F-8FAA-458F-9289-5DD4294DD2A0}" type="presOf" srcId="{FD9DCDD9-4A3B-4074-901F-6B08DCEB8A0B}" destId="{7AD3EF14-42E3-4AC8-AEC7-43447B0ACE8F}" srcOrd="0" destOrd="0" presId="urn:microsoft.com/office/officeart/2005/8/layout/radial6"/>
    <dgm:cxn modelId="{5CCEF5F0-49F3-47F2-8A60-B99C3855395D}" type="presOf" srcId="{5F47B127-0A64-48C1-933C-7CFFEC941B66}" destId="{9938FB61-3CAA-47DC-B934-5A60920F3679}" srcOrd="0" destOrd="0" presId="urn:microsoft.com/office/officeart/2005/8/layout/radial6"/>
    <dgm:cxn modelId="{3C5EB7D6-2E5B-4915-A529-A0F9CE97E188}" type="presOf" srcId="{3E3E9318-CD8D-4076-BD27-067EF9F8FF8E}" destId="{7483C5DD-8F4A-4AAA-856A-80ACA4221642}" srcOrd="0" destOrd="0" presId="urn:microsoft.com/office/officeart/2005/8/layout/radial6"/>
    <dgm:cxn modelId="{80688F80-8ADB-4E38-B19A-643EE6DA7F45}" type="presOf" srcId="{60E331A2-C693-4A2E-9E09-E20E69A99305}" destId="{A4E1E649-72C3-4523-B0FC-670D7EC513AE}" srcOrd="0" destOrd="0" presId="urn:microsoft.com/office/officeart/2005/8/layout/radial6"/>
    <dgm:cxn modelId="{EEF8BFC0-6417-4F2D-9D67-AE80FC522B68}" type="presOf" srcId="{E782ACD7-E835-4275-804C-C4981C7F5A67}" destId="{F85802EB-3611-4A6B-B534-CE44FCFC45AB}" srcOrd="0" destOrd="0" presId="urn:microsoft.com/office/officeart/2005/8/layout/radial6"/>
    <dgm:cxn modelId="{B4F62B93-96D3-464C-B76A-73FAAEFC7D36}" srcId="{DCAECC26-0AB0-422A-AB20-F37D4F639D45}" destId="{5F47B127-0A64-48C1-933C-7CFFEC941B66}" srcOrd="2" destOrd="0" parTransId="{6E1BB8BC-8552-46C0-B4EE-8ED7BE2155F9}" sibTransId="{60E331A2-C693-4A2E-9E09-E20E69A99305}"/>
    <dgm:cxn modelId="{8F422BA2-708F-4E9F-B487-7A9004727D1C}" srcId="{DCAECC26-0AB0-422A-AB20-F37D4F639D45}" destId="{B7C65DD0-259E-49DC-B5DC-E71FF5C04D13}" srcOrd="1" destOrd="0" parTransId="{8463F778-D0B2-4AE4-A7D5-CA8C370A146E}" sibTransId="{737BD941-86C2-49D4-A034-B4DAC95C7F65}"/>
    <dgm:cxn modelId="{6E68B5C3-2DE9-4813-9D9F-7129F82A50CE}" type="presOf" srcId="{DCAECC26-0AB0-422A-AB20-F37D4F639D45}" destId="{DF510D6D-6357-4A04-982B-CF72C8389040}" srcOrd="0" destOrd="0" presId="urn:microsoft.com/office/officeart/2005/8/layout/radial6"/>
    <dgm:cxn modelId="{2A7B7B50-E884-40B3-B119-D3CF8ADC3EDB}" type="presOf" srcId="{737BD941-86C2-49D4-A034-B4DAC95C7F65}" destId="{1E37EDD8-AB6C-4AE8-91E4-92C299EC3865}" srcOrd="0" destOrd="0" presId="urn:microsoft.com/office/officeart/2005/8/layout/radial6"/>
    <dgm:cxn modelId="{95D7E16B-EA97-4135-96A1-007338AEEE98}" srcId="{DCAECC26-0AB0-422A-AB20-F37D4F639D45}" destId="{3E3E9318-CD8D-4076-BD27-067EF9F8FF8E}" srcOrd="3" destOrd="0" parTransId="{106C97DC-E32C-48EA-93F4-678634BAFBA9}" sibTransId="{E782ACD7-E835-4275-804C-C4981C7F5A67}"/>
    <dgm:cxn modelId="{8CE7A9AF-6BF3-4E36-AFF0-5BA5A0699D8F}" srcId="{BFE2832B-4159-4F04-A486-A5307EE51DB1}" destId="{DCAECC26-0AB0-422A-AB20-F37D4F639D45}" srcOrd="0" destOrd="0" parTransId="{155403BE-9CC4-4A9D-A771-50608289B571}" sibTransId="{A5831BCA-D57A-4A98-AB53-9255BDEDB1C5}"/>
    <dgm:cxn modelId="{FB347D52-A4EC-4F35-95CF-0C547BF508D5}" type="presParOf" srcId="{F347AF55-6536-464F-8DE6-3FB0E77CC376}" destId="{DF510D6D-6357-4A04-982B-CF72C8389040}" srcOrd="0" destOrd="0" presId="urn:microsoft.com/office/officeart/2005/8/layout/radial6"/>
    <dgm:cxn modelId="{EE0FF232-E319-4319-99F1-042EAC243C76}" type="presParOf" srcId="{F347AF55-6536-464F-8DE6-3FB0E77CC376}" destId="{7AD3EF14-42E3-4AC8-AEC7-43447B0ACE8F}" srcOrd="1" destOrd="0" presId="urn:microsoft.com/office/officeart/2005/8/layout/radial6"/>
    <dgm:cxn modelId="{0C592778-8899-4BDF-A85B-9320A7C3365F}" type="presParOf" srcId="{F347AF55-6536-464F-8DE6-3FB0E77CC376}" destId="{FC360033-DFCD-4346-8311-1BD5692C644C}" srcOrd="2" destOrd="0" presId="urn:microsoft.com/office/officeart/2005/8/layout/radial6"/>
    <dgm:cxn modelId="{53391F0E-6B5F-48ED-BDCD-C6AF423F7482}" type="presParOf" srcId="{F347AF55-6536-464F-8DE6-3FB0E77CC376}" destId="{62A3F55C-EC8C-4328-AE70-767B22799A6B}" srcOrd="3" destOrd="0" presId="urn:microsoft.com/office/officeart/2005/8/layout/radial6"/>
    <dgm:cxn modelId="{3461991F-68C4-491D-84B1-D38CF0CE2D9C}" type="presParOf" srcId="{F347AF55-6536-464F-8DE6-3FB0E77CC376}" destId="{DDFF68C9-0C52-47C2-91DA-F2E058C44878}" srcOrd="4" destOrd="0" presId="urn:microsoft.com/office/officeart/2005/8/layout/radial6"/>
    <dgm:cxn modelId="{599D43EE-D65A-43B6-9C90-5E6F7AA5D875}" type="presParOf" srcId="{F347AF55-6536-464F-8DE6-3FB0E77CC376}" destId="{6CC091FF-7935-41D5-AC39-52FAEB1E559D}" srcOrd="5" destOrd="0" presId="urn:microsoft.com/office/officeart/2005/8/layout/radial6"/>
    <dgm:cxn modelId="{EE91EB86-2669-4A15-9207-A0C2287BC874}" type="presParOf" srcId="{F347AF55-6536-464F-8DE6-3FB0E77CC376}" destId="{1E37EDD8-AB6C-4AE8-91E4-92C299EC3865}" srcOrd="6" destOrd="0" presId="urn:microsoft.com/office/officeart/2005/8/layout/radial6"/>
    <dgm:cxn modelId="{B646BCFE-839F-4AAE-8047-5C67E43D5D07}" type="presParOf" srcId="{F347AF55-6536-464F-8DE6-3FB0E77CC376}" destId="{9938FB61-3CAA-47DC-B934-5A60920F3679}" srcOrd="7" destOrd="0" presId="urn:microsoft.com/office/officeart/2005/8/layout/radial6"/>
    <dgm:cxn modelId="{A4B4CD40-C686-4F5D-9A77-A8CD303A12E2}" type="presParOf" srcId="{F347AF55-6536-464F-8DE6-3FB0E77CC376}" destId="{99D223D2-3DA2-4284-8D9B-9AF47D978E05}" srcOrd="8" destOrd="0" presId="urn:microsoft.com/office/officeart/2005/8/layout/radial6"/>
    <dgm:cxn modelId="{297598AE-C008-4622-AE55-2DAB36A47DB3}" type="presParOf" srcId="{F347AF55-6536-464F-8DE6-3FB0E77CC376}" destId="{A4E1E649-72C3-4523-B0FC-670D7EC513AE}" srcOrd="9" destOrd="0" presId="urn:microsoft.com/office/officeart/2005/8/layout/radial6"/>
    <dgm:cxn modelId="{B23C0BB1-B142-413D-936A-77CA9FE7C6FD}" type="presParOf" srcId="{F347AF55-6536-464F-8DE6-3FB0E77CC376}" destId="{7483C5DD-8F4A-4AAA-856A-80ACA4221642}" srcOrd="10" destOrd="0" presId="urn:microsoft.com/office/officeart/2005/8/layout/radial6"/>
    <dgm:cxn modelId="{4585754B-F5D4-4C65-830F-73E3B75E1936}" type="presParOf" srcId="{F347AF55-6536-464F-8DE6-3FB0E77CC376}" destId="{E1B14132-75FD-44AE-B4F4-328C6983E035}" srcOrd="11" destOrd="0" presId="urn:microsoft.com/office/officeart/2005/8/layout/radial6"/>
    <dgm:cxn modelId="{7781BADA-0C15-4749-A2D1-5BDD80378F3B}" type="presParOf" srcId="{F347AF55-6536-464F-8DE6-3FB0E77CC376}" destId="{F85802EB-3611-4A6B-B534-CE44FCFC45AB}"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66CC1-DA78-49CE-8171-817D4740798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AFF41F95-25D6-4745-867F-087E3DCCFED6}">
      <dgm:prSet phldrT="[Texto]" custT="1"/>
      <dgm:spPr/>
      <dgm:t>
        <a:bodyPr/>
        <a:lstStyle/>
        <a:p>
          <a:r>
            <a:rPr lang="es-EC" altLang="zh-CN" sz="1300" dirty="0">
              <a:latin typeface="+mn-ea"/>
            </a:rPr>
            <a:t>Perú tiene crecimiento en exportaciones </a:t>
          </a:r>
          <a:r>
            <a:rPr lang="es-EC" altLang="zh-CN" sz="1300" dirty="0" smtClean="0">
              <a:latin typeface="+mn-ea"/>
            </a:rPr>
            <a:t>de 10,22</a:t>
          </a:r>
          <a:r>
            <a:rPr lang="es-EC" altLang="zh-CN" sz="1300" dirty="0">
              <a:latin typeface="+mn-ea"/>
            </a:rPr>
            <a:t>%, y de participación de 4,45%.</a:t>
          </a:r>
          <a:endParaRPr lang="es-EC" sz="1300" dirty="0"/>
        </a:p>
      </dgm:t>
    </dgm:pt>
    <dgm:pt modelId="{2191B608-6260-43D1-85CD-2D018FCAFDF3}" type="parTrans" cxnId="{D15FD023-3AC2-47E1-9090-A1AB70B7B12F}">
      <dgm:prSet/>
      <dgm:spPr/>
      <dgm:t>
        <a:bodyPr/>
        <a:lstStyle/>
        <a:p>
          <a:endParaRPr lang="es-EC" sz="1300"/>
        </a:p>
      </dgm:t>
    </dgm:pt>
    <dgm:pt modelId="{F94C28F9-A46F-4B9E-8909-48D1C0E496A9}" type="sibTrans" cxnId="{D15FD023-3AC2-47E1-9090-A1AB70B7B12F}">
      <dgm:prSet/>
      <dgm:spPr/>
      <dgm:t>
        <a:bodyPr/>
        <a:lstStyle/>
        <a:p>
          <a:endParaRPr lang="es-EC" sz="1300"/>
        </a:p>
      </dgm:t>
    </dgm:pt>
    <dgm:pt modelId="{592C6397-9CD6-4778-9F05-EC98BCF5B5D0}">
      <dgm:prSet phldrT="[Texto]" custT="1"/>
      <dgm:spPr/>
      <dgm:t>
        <a:bodyPr/>
        <a:lstStyle/>
        <a:p>
          <a:r>
            <a:rPr lang="es-EC" altLang="zh-CN" sz="1300" dirty="0">
              <a:latin typeface="+mn-ea"/>
            </a:rPr>
            <a:t>Ecuador se encuentra en vulnerabilidad debido </a:t>
          </a:r>
          <a:r>
            <a:rPr lang="es-EC" altLang="zh-CN" sz="1300" dirty="0" smtClean="0">
              <a:latin typeface="+mn-ea"/>
            </a:rPr>
            <a:t>a la </a:t>
          </a:r>
          <a:r>
            <a:rPr lang="es-EC" altLang="zh-CN" sz="1300" dirty="0">
              <a:latin typeface="+mn-ea"/>
            </a:rPr>
            <a:t>baja en exportaciones desde el 2015 (mayor proveedor).</a:t>
          </a:r>
          <a:endParaRPr lang="es-EC" sz="1300" dirty="0"/>
        </a:p>
      </dgm:t>
    </dgm:pt>
    <dgm:pt modelId="{ED7769FF-124B-4FD3-943D-DFB5A0443F74}" type="parTrans" cxnId="{BA3D4BA4-CE31-4191-A7C8-C84481CEF9E8}">
      <dgm:prSet/>
      <dgm:spPr/>
      <dgm:t>
        <a:bodyPr/>
        <a:lstStyle/>
        <a:p>
          <a:endParaRPr lang="es-EC" sz="1300"/>
        </a:p>
      </dgm:t>
    </dgm:pt>
    <dgm:pt modelId="{FB1C061A-C412-41EB-932D-FC30294FB543}" type="sibTrans" cxnId="{BA3D4BA4-CE31-4191-A7C8-C84481CEF9E8}">
      <dgm:prSet/>
      <dgm:spPr/>
      <dgm:t>
        <a:bodyPr/>
        <a:lstStyle/>
        <a:p>
          <a:endParaRPr lang="es-EC" sz="1300"/>
        </a:p>
      </dgm:t>
    </dgm:pt>
    <dgm:pt modelId="{736A5639-A9A2-4EDD-AFB3-7E8C2557631D}">
      <dgm:prSet phldrT="[Texto]" custT="1"/>
      <dgm:spPr/>
      <dgm:t>
        <a:bodyPr/>
        <a:lstStyle/>
        <a:p>
          <a:r>
            <a:rPr lang="es-EC" altLang="zh-CN" sz="1300" dirty="0">
              <a:latin typeface="+mn-ea"/>
            </a:rPr>
            <a:t>Bolivia continua siendo un gran proveedor situándose entre el tercer y cuarto lugar a nivel mundial.</a:t>
          </a:r>
          <a:endParaRPr lang="es-EC" sz="1300" dirty="0"/>
        </a:p>
      </dgm:t>
    </dgm:pt>
    <dgm:pt modelId="{7CB6F10E-7821-4419-9928-A475F92F42EE}" type="parTrans" cxnId="{C2F293F0-47D8-4454-A27D-D90A630C04B9}">
      <dgm:prSet/>
      <dgm:spPr/>
      <dgm:t>
        <a:bodyPr/>
        <a:lstStyle/>
        <a:p>
          <a:endParaRPr lang="es-EC" sz="1300"/>
        </a:p>
      </dgm:t>
    </dgm:pt>
    <dgm:pt modelId="{02272D2E-933E-496B-B993-756D4DCB699E}" type="sibTrans" cxnId="{C2F293F0-47D8-4454-A27D-D90A630C04B9}">
      <dgm:prSet/>
      <dgm:spPr/>
      <dgm:t>
        <a:bodyPr/>
        <a:lstStyle/>
        <a:p>
          <a:endParaRPr lang="es-EC" sz="1300"/>
        </a:p>
      </dgm:t>
    </dgm:pt>
    <dgm:pt modelId="{68C5A4B6-840F-4775-B61A-1E9A4321E9E1}" type="pres">
      <dgm:prSet presAssocID="{A7466CC1-DA78-49CE-8171-817D4740798A}" presName="linear" presStyleCnt="0">
        <dgm:presLayoutVars>
          <dgm:dir/>
          <dgm:animLvl val="lvl"/>
          <dgm:resizeHandles val="exact"/>
        </dgm:presLayoutVars>
      </dgm:prSet>
      <dgm:spPr/>
      <dgm:t>
        <a:bodyPr/>
        <a:lstStyle/>
        <a:p>
          <a:endParaRPr lang="es-EC"/>
        </a:p>
      </dgm:t>
    </dgm:pt>
    <dgm:pt modelId="{25BB3377-54E8-48F7-8C76-95352A517942}" type="pres">
      <dgm:prSet presAssocID="{AFF41F95-25D6-4745-867F-087E3DCCFED6}" presName="parentLin" presStyleCnt="0"/>
      <dgm:spPr/>
    </dgm:pt>
    <dgm:pt modelId="{BF1F4771-117E-4D53-9C8F-1BA1C7DD8213}" type="pres">
      <dgm:prSet presAssocID="{AFF41F95-25D6-4745-867F-087E3DCCFED6}" presName="parentLeftMargin" presStyleLbl="node1" presStyleIdx="0" presStyleCnt="3"/>
      <dgm:spPr/>
      <dgm:t>
        <a:bodyPr/>
        <a:lstStyle/>
        <a:p>
          <a:endParaRPr lang="es-EC"/>
        </a:p>
      </dgm:t>
    </dgm:pt>
    <dgm:pt modelId="{3B5A3F62-663E-4F48-A199-74F4A2598CE8}" type="pres">
      <dgm:prSet presAssocID="{AFF41F95-25D6-4745-867F-087E3DCCFED6}" presName="parentText" presStyleLbl="node1" presStyleIdx="0" presStyleCnt="3">
        <dgm:presLayoutVars>
          <dgm:chMax val="0"/>
          <dgm:bulletEnabled val="1"/>
        </dgm:presLayoutVars>
      </dgm:prSet>
      <dgm:spPr/>
      <dgm:t>
        <a:bodyPr/>
        <a:lstStyle/>
        <a:p>
          <a:endParaRPr lang="es-EC"/>
        </a:p>
      </dgm:t>
    </dgm:pt>
    <dgm:pt modelId="{201F6A76-343E-4E25-A334-A5A2D7CA0C83}" type="pres">
      <dgm:prSet presAssocID="{AFF41F95-25D6-4745-867F-087E3DCCFED6}" presName="negativeSpace" presStyleCnt="0"/>
      <dgm:spPr/>
    </dgm:pt>
    <dgm:pt modelId="{7D28B623-4CED-4DDD-897F-74A9EC5EDAE9}" type="pres">
      <dgm:prSet presAssocID="{AFF41F95-25D6-4745-867F-087E3DCCFED6}" presName="childText" presStyleLbl="conFgAcc1" presStyleIdx="0" presStyleCnt="3">
        <dgm:presLayoutVars>
          <dgm:bulletEnabled val="1"/>
        </dgm:presLayoutVars>
      </dgm:prSet>
      <dgm:spPr/>
    </dgm:pt>
    <dgm:pt modelId="{6B0FB9AA-1D1F-4A3C-8FE7-06402E87BC72}" type="pres">
      <dgm:prSet presAssocID="{F94C28F9-A46F-4B9E-8909-48D1C0E496A9}" presName="spaceBetweenRectangles" presStyleCnt="0"/>
      <dgm:spPr/>
    </dgm:pt>
    <dgm:pt modelId="{C97ADC85-EFCD-49FE-9A33-A38C4E0F547F}" type="pres">
      <dgm:prSet presAssocID="{592C6397-9CD6-4778-9F05-EC98BCF5B5D0}" presName="parentLin" presStyleCnt="0"/>
      <dgm:spPr/>
    </dgm:pt>
    <dgm:pt modelId="{B53F18D0-58C7-464A-8590-A0CA55FCD822}" type="pres">
      <dgm:prSet presAssocID="{592C6397-9CD6-4778-9F05-EC98BCF5B5D0}" presName="parentLeftMargin" presStyleLbl="node1" presStyleIdx="0" presStyleCnt="3"/>
      <dgm:spPr/>
      <dgm:t>
        <a:bodyPr/>
        <a:lstStyle/>
        <a:p>
          <a:endParaRPr lang="es-EC"/>
        </a:p>
      </dgm:t>
    </dgm:pt>
    <dgm:pt modelId="{FC593A48-9CA1-45D1-BC5F-AB328F121636}" type="pres">
      <dgm:prSet presAssocID="{592C6397-9CD6-4778-9F05-EC98BCF5B5D0}" presName="parentText" presStyleLbl="node1" presStyleIdx="1" presStyleCnt="3">
        <dgm:presLayoutVars>
          <dgm:chMax val="0"/>
          <dgm:bulletEnabled val="1"/>
        </dgm:presLayoutVars>
      </dgm:prSet>
      <dgm:spPr/>
      <dgm:t>
        <a:bodyPr/>
        <a:lstStyle/>
        <a:p>
          <a:endParaRPr lang="es-EC"/>
        </a:p>
      </dgm:t>
    </dgm:pt>
    <dgm:pt modelId="{6C408BA4-2F3C-437B-9E51-64793F6579E3}" type="pres">
      <dgm:prSet presAssocID="{592C6397-9CD6-4778-9F05-EC98BCF5B5D0}" presName="negativeSpace" presStyleCnt="0"/>
      <dgm:spPr/>
    </dgm:pt>
    <dgm:pt modelId="{BE65EAB1-2823-4DE1-9B91-73250401B509}" type="pres">
      <dgm:prSet presAssocID="{592C6397-9CD6-4778-9F05-EC98BCF5B5D0}" presName="childText" presStyleLbl="conFgAcc1" presStyleIdx="1" presStyleCnt="3">
        <dgm:presLayoutVars>
          <dgm:bulletEnabled val="1"/>
        </dgm:presLayoutVars>
      </dgm:prSet>
      <dgm:spPr/>
    </dgm:pt>
    <dgm:pt modelId="{C72DD831-A18E-45A5-B689-BF92A401DAAF}" type="pres">
      <dgm:prSet presAssocID="{FB1C061A-C412-41EB-932D-FC30294FB543}" presName="spaceBetweenRectangles" presStyleCnt="0"/>
      <dgm:spPr/>
    </dgm:pt>
    <dgm:pt modelId="{BF7333B3-DAB1-44EF-898B-689861FB257F}" type="pres">
      <dgm:prSet presAssocID="{736A5639-A9A2-4EDD-AFB3-7E8C2557631D}" presName="parentLin" presStyleCnt="0"/>
      <dgm:spPr/>
    </dgm:pt>
    <dgm:pt modelId="{1AD4CD6E-F48B-4937-9449-8961DB34DD0D}" type="pres">
      <dgm:prSet presAssocID="{736A5639-A9A2-4EDD-AFB3-7E8C2557631D}" presName="parentLeftMargin" presStyleLbl="node1" presStyleIdx="1" presStyleCnt="3"/>
      <dgm:spPr/>
      <dgm:t>
        <a:bodyPr/>
        <a:lstStyle/>
        <a:p>
          <a:endParaRPr lang="es-EC"/>
        </a:p>
      </dgm:t>
    </dgm:pt>
    <dgm:pt modelId="{0D5D58E3-155C-43EB-82EA-1491C4B55174}" type="pres">
      <dgm:prSet presAssocID="{736A5639-A9A2-4EDD-AFB3-7E8C2557631D}" presName="parentText" presStyleLbl="node1" presStyleIdx="2" presStyleCnt="3">
        <dgm:presLayoutVars>
          <dgm:chMax val="0"/>
          <dgm:bulletEnabled val="1"/>
        </dgm:presLayoutVars>
      </dgm:prSet>
      <dgm:spPr/>
      <dgm:t>
        <a:bodyPr/>
        <a:lstStyle/>
        <a:p>
          <a:endParaRPr lang="es-EC"/>
        </a:p>
      </dgm:t>
    </dgm:pt>
    <dgm:pt modelId="{D9C86F32-C98C-4B58-B8DB-D05C6875AE9E}" type="pres">
      <dgm:prSet presAssocID="{736A5639-A9A2-4EDD-AFB3-7E8C2557631D}" presName="negativeSpace" presStyleCnt="0"/>
      <dgm:spPr/>
    </dgm:pt>
    <dgm:pt modelId="{B6F0F9F9-53D6-4230-86FB-479772DA0829}" type="pres">
      <dgm:prSet presAssocID="{736A5639-A9A2-4EDD-AFB3-7E8C2557631D}" presName="childText" presStyleLbl="conFgAcc1" presStyleIdx="2" presStyleCnt="3">
        <dgm:presLayoutVars>
          <dgm:bulletEnabled val="1"/>
        </dgm:presLayoutVars>
      </dgm:prSet>
      <dgm:spPr/>
    </dgm:pt>
  </dgm:ptLst>
  <dgm:cxnLst>
    <dgm:cxn modelId="{24F674B8-4B85-4CC8-BFE4-FEE535FCC793}" type="presOf" srcId="{736A5639-A9A2-4EDD-AFB3-7E8C2557631D}" destId="{0D5D58E3-155C-43EB-82EA-1491C4B55174}" srcOrd="1" destOrd="0" presId="urn:microsoft.com/office/officeart/2005/8/layout/list1"/>
    <dgm:cxn modelId="{D15FD023-3AC2-47E1-9090-A1AB70B7B12F}" srcId="{A7466CC1-DA78-49CE-8171-817D4740798A}" destId="{AFF41F95-25D6-4745-867F-087E3DCCFED6}" srcOrd="0" destOrd="0" parTransId="{2191B608-6260-43D1-85CD-2D018FCAFDF3}" sibTransId="{F94C28F9-A46F-4B9E-8909-48D1C0E496A9}"/>
    <dgm:cxn modelId="{C2F293F0-47D8-4454-A27D-D90A630C04B9}" srcId="{A7466CC1-DA78-49CE-8171-817D4740798A}" destId="{736A5639-A9A2-4EDD-AFB3-7E8C2557631D}" srcOrd="2" destOrd="0" parTransId="{7CB6F10E-7821-4419-9928-A475F92F42EE}" sibTransId="{02272D2E-933E-496B-B993-756D4DCB699E}"/>
    <dgm:cxn modelId="{8D670B65-2680-492D-86AD-D12DC8796C30}" type="presOf" srcId="{AFF41F95-25D6-4745-867F-087E3DCCFED6}" destId="{BF1F4771-117E-4D53-9C8F-1BA1C7DD8213}" srcOrd="0" destOrd="0" presId="urn:microsoft.com/office/officeart/2005/8/layout/list1"/>
    <dgm:cxn modelId="{8E8BBAC1-1BB0-490C-96E4-E108A5AA08E4}" type="presOf" srcId="{592C6397-9CD6-4778-9F05-EC98BCF5B5D0}" destId="{B53F18D0-58C7-464A-8590-A0CA55FCD822}" srcOrd="0" destOrd="0" presId="urn:microsoft.com/office/officeart/2005/8/layout/list1"/>
    <dgm:cxn modelId="{AAEDCD6A-0A93-4FF7-945F-B2E49AB516F7}" type="presOf" srcId="{AFF41F95-25D6-4745-867F-087E3DCCFED6}" destId="{3B5A3F62-663E-4F48-A199-74F4A2598CE8}" srcOrd="1" destOrd="0" presId="urn:microsoft.com/office/officeart/2005/8/layout/list1"/>
    <dgm:cxn modelId="{1E24D7C6-ED08-4C2D-8336-F2A0A98BE952}" type="presOf" srcId="{A7466CC1-DA78-49CE-8171-817D4740798A}" destId="{68C5A4B6-840F-4775-B61A-1E9A4321E9E1}" srcOrd="0" destOrd="0" presId="urn:microsoft.com/office/officeart/2005/8/layout/list1"/>
    <dgm:cxn modelId="{DD632581-AE15-4B6B-BDDC-DC6DD9C72EB7}" type="presOf" srcId="{736A5639-A9A2-4EDD-AFB3-7E8C2557631D}" destId="{1AD4CD6E-F48B-4937-9449-8961DB34DD0D}" srcOrd="0" destOrd="0" presId="urn:microsoft.com/office/officeart/2005/8/layout/list1"/>
    <dgm:cxn modelId="{BA3D4BA4-CE31-4191-A7C8-C84481CEF9E8}" srcId="{A7466CC1-DA78-49CE-8171-817D4740798A}" destId="{592C6397-9CD6-4778-9F05-EC98BCF5B5D0}" srcOrd="1" destOrd="0" parTransId="{ED7769FF-124B-4FD3-943D-DFB5A0443F74}" sibTransId="{FB1C061A-C412-41EB-932D-FC30294FB543}"/>
    <dgm:cxn modelId="{B21F7918-1EF8-4511-8BD4-F17A8361B8D2}" type="presOf" srcId="{592C6397-9CD6-4778-9F05-EC98BCF5B5D0}" destId="{FC593A48-9CA1-45D1-BC5F-AB328F121636}" srcOrd="1" destOrd="0" presId="urn:microsoft.com/office/officeart/2005/8/layout/list1"/>
    <dgm:cxn modelId="{6A9912E4-C7D9-4C8F-8628-FBFBAA673C68}" type="presParOf" srcId="{68C5A4B6-840F-4775-B61A-1E9A4321E9E1}" destId="{25BB3377-54E8-48F7-8C76-95352A517942}" srcOrd="0" destOrd="0" presId="urn:microsoft.com/office/officeart/2005/8/layout/list1"/>
    <dgm:cxn modelId="{6185CCF0-4637-4F43-A58B-F0620B4B558D}" type="presParOf" srcId="{25BB3377-54E8-48F7-8C76-95352A517942}" destId="{BF1F4771-117E-4D53-9C8F-1BA1C7DD8213}" srcOrd="0" destOrd="0" presId="urn:microsoft.com/office/officeart/2005/8/layout/list1"/>
    <dgm:cxn modelId="{F5A93494-E13B-41BC-B6DA-6C712D25D2BB}" type="presParOf" srcId="{25BB3377-54E8-48F7-8C76-95352A517942}" destId="{3B5A3F62-663E-4F48-A199-74F4A2598CE8}" srcOrd="1" destOrd="0" presId="urn:microsoft.com/office/officeart/2005/8/layout/list1"/>
    <dgm:cxn modelId="{0C75349E-57ED-4295-9AAB-543BEE969454}" type="presParOf" srcId="{68C5A4B6-840F-4775-B61A-1E9A4321E9E1}" destId="{201F6A76-343E-4E25-A334-A5A2D7CA0C83}" srcOrd="1" destOrd="0" presId="urn:microsoft.com/office/officeart/2005/8/layout/list1"/>
    <dgm:cxn modelId="{D14220AB-0C9B-4848-AA94-9572588D2808}" type="presParOf" srcId="{68C5A4B6-840F-4775-B61A-1E9A4321E9E1}" destId="{7D28B623-4CED-4DDD-897F-74A9EC5EDAE9}" srcOrd="2" destOrd="0" presId="urn:microsoft.com/office/officeart/2005/8/layout/list1"/>
    <dgm:cxn modelId="{2F28CB30-928A-4513-A2EE-8F5E5A2D0CEE}" type="presParOf" srcId="{68C5A4B6-840F-4775-B61A-1E9A4321E9E1}" destId="{6B0FB9AA-1D1F-4A3C-8FE7-06402E87BC72}" srcOrd="3" destOrd="0" presId="urn:microsoft.com/office/officeart/2005/8/layout/list1"/>
    <dgm:cxn modelId="{D9307487-C255-46B7-B2F4-C034A7F6B847}" type="presParOf" srcId="{68C5A4B6-840F-4775-B61A-1E9A4321E9E1}" destId="{C97ADC85-EFCD-49FE-9A33-A38C4E0F547F}" srcOrd="4" destOrd="0" presId="urn:microsoft.com/office/officeart/2005/8/layout/list1"/>
    <dgm:cxn modelId="{75FDE067-A66C-4DBB-BE33-1A3072E8FFF6}" type="presParOf" srcId="{C97ADC85-EFCD-49FE-9A33-A38C4E0F547F}" destId="{B53F18D0-58C7-464A-8590-A0CA55FCD822}" srcOrd="0" destOrd="0" presId="urn:microsoft.com/office/officeart/2005/8/layout/list1"/>
    <dgm:cxn modelId="{9AAF825C-5F84-4640-B211-58444CECC488}" type="presParOf" srcId="{C97ADC85-EFCD-49FE-9A33-A38C4E0F547F}" destId="{FC593A48-9CA1-45D1-BC5F-AB328F121636}" srcOrd="1" destOrd="0" presId="urn:microsoft.com/office/officeart/2005/8/layout/list1"/>
    <dgm:cxn modelId="{34FC7BFA-9D04-4478-A794-C448501C2833}" type="presParOf" srcId="{68C5A4B6-840F-4775-B61A-1E9A4321E9E1}" destId="{6C408BA4-2F3C-437B-9E51-64793F6579E3}" srcOrd="5" destOrd="0" presId="urn:microsoft.com/office/officeart/2005/8/layout/list1"/>
    <dgm:cxn modelId="{24B621F7-69FA-49A2-A20D-DD08AEDE6FEB}" type="presParOf" srcId="{68C5A4B6-840F-4775-B61A-1E9A4321E9E1}" destId="{BE65EAB1-2823-4DE1-9B91-73250401B509}" srcOrd="6" destOrd="0" presId="urn:microsoft.com/office/officeart/2005/8/layout/list1"/>
    <dgm:cxn modelId="{5A39BBB2-397D-4D4F-BA3A-545C173BFFEC}" type="presParOf" srcId="{68C5A4B6-840F-4775-B61A-1E9A4321E9E1}" destId="{C72DD831-A18E-45A5-B689-BF92A401DAAF}" srcOrd="7" destOrd="0" presId="urn:microsoft.com/office/officeart/2005/8/layout/list1"/>
    <dgm:cxn modelId="{3C98BDC4-F78C-4E85-B262-8C5D863D7B95}" type="presParOf" srcId="{68C5A4B6-840F-4775-B61A-1E9A4321E9E1}" destId="{BF7333B3-DAB1-44EF-898B-689861FB257F}" srcOrd="8" destOrd="0" presId="urn:microsoft.com/office/officeart/2005/8/layout/list1"/>
    <dgm:cxn modelId="{19467472-C7E8-4659-A629-5F9B4DD58661}" type="presParOf" srcId="{BF7333B3-DAB1-44EF-898B-689861FB257F}" destId="{1AD4CD6E-F48B-4937-9449-8961DB34DD0D}" srcOrd="0" destOrd="0" presId="urn:microsoft.com/office/officeart/2005/8/layout/list1"/>
    <dgm:cxn modelId="{7090B70B-EC13-4C61-B5B6-AA48501DD8A9}" type="presParOf" srcId="{BF7333B3-DAB1-44EF-898B-689861FB257F}" destId="{0D5D58E3-155C-43EB-82EA-1491C4B55174}" srcOrd="1" destOrd="0" presId="urn:microsoft.com/office/officeart/2005/8/layout/list1"/>
    <dgm:cxn modelId="{9E8DB600-E03D-4B17-AC83-2644276821A4}" type="presParOf" srcId="{68C5A4B6-840F-4775-B61A-1E9A4321E9E1}" destId="{D9C86F32-C98C-4B58-B8DB-D05C6875AE9E}" srcOrd="9" destOrd="0" presId="urn:microsoft.com/office/officeart/2005/8/layout/list1"/>
    <dgm:cxn modelId="{F6054539-0C51-4B2F-AA72-DD00B9CD7726}" type="presParOf" srcId="{68C5A4B6-840F-4775-B61A-1E9A4321E9E1}" destId="{B6F0F9F9-53D6-4230-86FB-479772DA082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802EB-3611-4A6B-B534-CE44FCFC45AB}">
      <dsp:nvSpPr>
        <dsp:cNvPr id="0" name=""/>
        <dsp:cNvSpPr/>
      </dsp:nvSpPr>
      <dsp:spPr>
        <a:xfrm>
          <a:off x="831700" y="462820"/>
          <a:ext cx="2953425" cy="2953425"/>
        </a:xfrm>
        <a:prstGeom prst="blockArc">
          <a:avLst>
            <a:gd name="adj1" fmla="val 10918786"/>
            <a:gd name="adj2" fmla="val 16225825"/>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1E649-72C3-4523-B0FC-670D7EC513AE}">
      <dsp:nvSpPr>
        <dsp:cNvPr id="0" name=""/>
        <dsp:cNvSpPr/>
      </dsp:nvSpPr>
      <dsp:spPr>
        <a:xfrm>
          <a:off x="832561" y="412990"/>
          <a:ext cx="2953425" cy="2953425"/>
        </a:xfrm>
        <a:prstGeom prst="blockArc">
          <a:avLst>
            <a:gd name="adj1" fmla="val 5400000"/>
            <a:gd name="adj2" fmla="val 10800000"/>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37EDD8-AB6C-4AE8-91E4-92C299EC3865}">
      <dsp:nvSpPr>
        <dsp:cNvPr id="0" name=""/>
        <dsp:cNvSpPr/>
      </dsp:nvSpPr>
      <dsp:spPr>
        <a:xfrm>
          <a:off x="832561" y="412990"/>
          <a:ext cx="2953425" cy="2953425"/>
        </a:xfrm>
        <a:prstGeom prst="blockArc">
          <a:avLst>
            <a:gd name="adj1" fmla="val 0"/>
            <a:gd name="adj2" fmla="val 5400000"/>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A3F55C-EC8C-4328-AE70-767B22799A6B}">
      <dsp:nvSpPr>
        <dsp:cNvPr id="0" name=""/>
        <dsp:cNvSpPr/>
      </dsp:nvSpPr>
      <dsp:spPr>
        <a:xfrm>
          <a:off x="833423" y="462832"/>
          <a:ext cx="2953425" cy="2953425"/>
        </a:xfrm>
        <a:prstGeom prst="blockArc">
          <a:avLst>
            <a:gd name="adj1" fmla="val 16221720"/>
            <a:gd name="adj2" fmla="val 21481186"/>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510D6D-6357-4A04-982B-CF72C8389040}">
      <dsp:nvSpPr>
        <dsp:cNvPr id="0" name=""/>
        <dsp:cNvSpPr/>
      </dsp:nvSpPr>
      <dsp:spPr>
        <a:xfrm>
          <a:off x="1635338" y="1329931"/>
          <a:ext cx="1347871" cy="111954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a:latin typeface="Arial" panose="020B0604020202020204" pitchFamily="34" charset="0"/>
              <a:cs typeface="Arial" panose="020B0604020202020204" pitchFamily="34" charset="0"/>
            </a:rPr>
            <a:t>Exportaciones</a:t>
          </a:r>
        </a:p>
      </dsp:txBody>
      <dsp:txXfrm>
        <a:off x="1832729" y="1493884"/>
        <a:ext cx="953089" cy="791637"/>
      </dsp:txXfrm>
    </dsp:sp>
    <dsp:sp modelId="{7AD3EF14-42E3-4AC8-AEC7-43447B0ACE8F}">
      <dsp:nvSpPr>
        <dsp:cNvPr id="0" name=""/>
        <dsp:cNvSpPr/>
      </dsp:nvSpPr>
      <dsp:spPr>
        <a:xfrm>
          <a:off x="1733008" y="20900"/>
          <a:ext cx="1172482" cy="95250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Monto de exportación (valor FOB)</a:t>
          </a:r>
        </a:p>
      </dsp:txBody>
      <dsp:txXfrm>
        <a:off x="1904714" y="160391"/>
        <a:ext cx="829070" cy="673519"/>
      </dsp:txXfrm>
    </dsp:sp>
    <dsp:sp modelId="{DDFF68C9-0C52-47C2-91DA-F2E058C44878}">
      <dsp:nvSpPr>
        <dsp:cNvPr id="0" name=""/>
        <dsp:cNvSpPr/>
      </dsp:nvSpPr>
      <dsp:spPr>
        <a:xfrm>
          <a:off x="3143295" y="1413451"/>
          <a:ext cx="1216802" cy="95250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Porcentaje de crecimiento del monto de exportación (valor FOB)</a:t>
          </a:r>
        </a:p>
      </dsp:txBody>
      <dsp:txXfrm>
        <a:off x="3321492" y="1552942"/>
        <a:ext cx="860408" cy="673519"/>
      </dsp:txXfrm>
    </dsp:sp>
    <dsp:sp modelId="{9938FB61-3CAA-47DC-B934-5A60920F3679}">
      <dsp:nvSpPr>
        <dsp:cNvPr id="0" name=""/>
        <dsp:cNvSpPr/>
      </dsp:nvSpPr>
      <dsp:spPr>
        <a:xfrm>
          <a:off x="1633283" y="2796705"/>
          <a:ext cx="1351981" cy="107084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Porcentaje de crecimiento de la participación total en el mercado mundial</a:t>
          </a:r>
        </a:p>
      </dsp:txBody>
      <dsp:txXfrm>
        <a:off x="1831276" y="2953526"/>
        <a:ext cx="955995" cy="757198"/>
      </dsp:txXfrm>
    </dsp:sp>
    <dsp:sp modelId="{7483C5DD-8F4A-4AAA-856A-80ACA4221642}">
      <dsp:nvSpPr>
        <dsp:cNvPr id="0" name=""/>
        <dsp:cNvSpPr/>
      </dsp:nvSpPr>
      <dsp:spPr>
        <a:xfrm>
          <a:off x="269052" y="1413451"/>
          <a:ext cx="1195599" cy="95250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Participación en el mercado mundial</a:t>
          </a:r>
        </a:p>
      </dsp:txBody>
      <dsp:txXfrm>
        <a:off x="444143" y="1552942"/>
        <a:ext cx="845417" cy="673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802EB-3611-4A6B-B534-CE44FCFC45AB}">
      <dsp:nvSpPr>
        <dsp:cNvPr id="0" name=""/>
        <dsp:cNvSpPr/>
      </dsp:nvSpPr>
      <dsp:spPr>
        <a:xfrm>
          <a:off x="919813" y="443224"/>
          <a:ext cx="2961650" cy="2961650"/>
        </a:xfrm>
        <a:prstGeom prst="blockArc">
          <a:avLst>
            <a:gd name="adj1" fmla="val 10800000"/>
            <a:gd name="adj2" fmla="val 162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1E649-72C3-4523-B0FC-670D7EC513AE}">
      <dsp:nvSpPr>
        <dsp:cNvPr id="0" name=""/>
        <dsp:cNvSpPr/>
      </dsp:nvSpPr>
      <dsp:spPr>
        <a:xfrm>
          <a:off x="919813" y="443224"/>
          <a:ext cx="2961650" cy="2961650"/>
        </a:xfrm>
        <a:prstGeom prst="blockArc">
          <a:avLst>
            <a:gd name="adj1" fmla="val 5400000"/>
            <a:gd name="adj2" fmla="val 108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37EDD8-AB6C-4AE8-91E4-92C299EC3865}">
      <dsp:nvSpPr>
        <dsp:cNvPr id="0" name=""/>
        <dsp:cNvSpPr/>
      </dsp:nvSpPr>
      <dsp:spPr>
        <a:xfrm>
          <a:off x="919813" y="443224"/>
          <a:ext cx="2961650" cy="2961650"/>
        </a:xfrm>
        <a:prstGeom prst="blockArc">
          <a:avLst>
            <a:gd name="adj1" fmla="val 0"/>
            <a:gd name="adj2" fmla="val 54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A3F55C-EC8C-4328-AE70-767B22799A6B}">
      <dsp:nvSpPr>
        <dsp:cNvPr id="0" name=""/>
        <dsp:cNvSpPr/>
      </dsp:nvSpPr>
      <dsp:spPr>
        <a:xfrm>
          <a:off x="919813" y="443224"/>
          <a:ext cx="2961650" cy="2961650"/>
        </a:xfrm>
        <a:prstGeom prst="blockArc">
          <a:avLst>
            <a:gd name="adj1" fmla="val 16200000"/>
            <a:gd name="adj2" fmla="val 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510D6D-6357-4A04-982B-CF72C8389040}">
      <dsp:nvSpPr>
        <dsp:cNvPr id="0" name=""/>
        <dsp:cNvSpPr/>
      </dsp:nvSpPr>
      <dsp:spPr>
        <a:xfrm>
          <a:off x="1648487" y="1243012"/>
          <a:ext cx="1447136" cy="136207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a:latin typeface="Arial" panose="020B0604020202020204" pitchFamily="34" charset="0"/>
              <a:cs typeface="Arial" panose="020B0604020202020204" pitchFamily="34" charset="0"/>
            </a:rPr>
            <a:t>Competitividad de los países</a:t>
          </a:r>
        </a:p>
      </dsp:txBody>
      <dsp:txXfrm>
        <a:off x="1860415" y="1442483"/>
        <a:ext cx="1023280" cy="963132"/>
      </dsp:txXfrm>
    </dsp:sp>
    <dsp:sp modelId="{7AD3EF14-42E3-4AC8-AEC7-43447B0ACE8F}">
      <dsp:nvSpPr>
        <dsp:cNvPr id="0" name=""/>
        <dsp:cNvSpPr/>
      </dsp:nvSpPr>
      <dsp:spPr>
        <a:xfrm>
          <a:off x="1923912" y="822"/>
          <a:ext cx="953452" cy="95345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Condición de los factores</a:t>
          </a:r>
        </a:p>
      </dsp:txBody>
      <dsp:txXfrm>
        <a:off x="2063542" y="140452"/>
        <a:ext cx="674192" cy="674192"/>
      </dsp:txXfrm>
    </dsp:sp>
    <dsp:sp modelId="{DDFF68C9-0C52-47C2-91DA-F2E058C44878}">
      <dsp:nvSpPr>
        <dsp:cNvPr id="0" name=""/>
        <dsp:cNvSpPr/>
      </dsp:nvSpPr>
      <dsp:spPr>
        <a:xfrm>
          <a:off x="3194491" y="1447323"/>
          <a:ext cx="1305295" cy="95345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Condiciones de la demanda</a:t>
          </a:r>
        </a:p>
      </dsp:txBody>
      <dsp:txXfrm>
        <a:off x="3385647" y="1586953"/>
        <a:ext cx="922983" cy="674192"/>
      </dsp:txXfrm>
    </dsp:sp>
    <dsp:sp modelId="{9938FB61-3CAA-47DC-B934-5A60920F3679}">
      <dsp:nvSpPr>
        <dsp:cNvPr id="0" name=""/>
        <dsp:cNvSpPr/>
      </dsp:nvSpPr>
      <dsp:spPr>
        <a:xfrm>
          <a:off x="1748758" y="2893824"/>
          <a:ext cx="1303760" cy="95345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Industrias relacionadas y de apoyo</a:t>
          </a:r>
        </a:p>
      </dsp:txBody>
      <dsp:txXfrm>
        <a:off x="1939689" y="3033454"/>
        <a:ext cx="921898" cy="674192"/>
      </dsp:txXfrm>
    </dsp:sp>
    <dsp:sp modelId="{7483C5DD-8F4A-4AAA-856A-80ACA4221642}">
      <dsp:nvSpPr>
        <dsp:cNvPr id="0" name=""/>
        <dsp:cNvSpPr/>
      </dsp:nvSpPr>
      <dsp:spPr>
        <a:xfrm>
          <a:off x="377012" y="1447323"/>
          <a:ext cx="1154249" cy="95345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Estrategia, estructura y rivalidad</a:t>
          </a:r>
        </a:p>
      </dsp:txBody>
      <dsp:txXfrm>
        <a:off x="546048" y="1586953"/>
        <a:ext cx="816177" cy="674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8B623-4CED-4DDD-897F-74A9EC5EDAE9}">
      <dsp:nvSpPr>
        <dsp:cNvPr id="0" name=""/>
        <dsp:cNvSpPr/>
      </dsp:nvSpPr>
      <dsp:spPr>
        <a:xfrm>
          <a:off x="0" y="524180"/>
          <a:ext cx="4589442" cy="806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5A3F62-663E-4F48-A199-74F4A2598CE8}">
      <dsp:nvSpPr>
        <dsp:cNvPr id="0" name=""/>
        <dsp:cNvSpPr/>
      </dsp:nvSpPr>
      <dsp:spPr>
        <a:xfrm>
          <a:off x="229472" y="51860"/>
          <a:ext cx="3212609" cy="9446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429" tIns="0" rIns="121429" bIns="0" numCol="1" spcCol="1270" anchor="ctr" anchorCtr="0">
          <a:noAutofit/>
        </a:bodyPr>
        <a:lstStyle/>
        <a:p>
          <a:pPr lvl="0" algn="l" defTabSz="577850">
            <a:lnSpc>
              <a:spcPct val="90000"/>
            </a:lnSpc>
            <a:spcBef>
              <a:spcPct val="0"/>
            </a:spcBef>
            <a:spcAft>
              <a:spcPct val="35000"/>
            </a:spcAft>
          </a:pPr>
          <a:r>
            <a:rPr lang="es-EC" altLang="zh-CN" sz="1300" kern="1200" dirty="0">
              <a:latin typeface="+mn-ea"/>
            </a:rPr>
            <a:t>Perú tiene crecimiento en exportaciones </a:t>
          </a:r>
          <a:r>
            <a:rPr lang="es-EC" altLang="zh-CN" sz="1300" kern="1200" dirty="0" smtClean="0">
              <a:latin typeface="+mn-ea"/>
            </a:rPr>
            <a:t>de 10,22</a:t>
          </a:r>
          <a:r>
            <a:rPr lang="es-EC" altLang="zh-CN" sz="1300" kern="1200" dirty="0">
              <a:latin typeface="+mn-ea"/>
            </a:rPr>
            <a:t>%, y de participación de 4,45%.</a:t>
          </a:r>
          <a:endParaRPr lang="es-EC" sz="1300" kern="1200" dirty="0"/>
        </a:p>
      </dsp:txBody>
      <dsp:txXfrm>
        <a:off x="275586" y="97974"/>
        <a:ext cx="3120381" cy="852412"/>
      </dsp:txXfrm>
    </dsp:sp>
    <dsp:sp modelId="{BE65EAB1-2823-4DE1-9B91-73250401B509}">
      <dsp:nvSpPr>
        <dsp:cNvPr id="0" name=""/>
        <dsp:cNvSpPr/>
      </dsp:nvSpPr>
      <dsp:spPr>
        <a:xfrm>
          <a:off x="0" y="1975700"/>
          <a:ext cx="4589442" cy="806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93A48-9CA1-45D1-BC5F-AB328F121636}">
      <dsp:nvSpPr>
        <dsp:cNvPr id="0" name=""/>
        <dsp:cNvSpPr/>
      </dsp:nvSpPr>
      <dsp:spPr>
        <a:xfrm>
          <a:off x="229472" y="1503380"/>
          <a:ext cx="3212609" cy="9446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429" tIns="0" rIns="121429" bIns="0" numCol="1" spcCol="1270" anchor="ctr" anchorCtr="0">
          <a:noAutofit/>
        </a:bodyPr>
        <a:lstStyle/>
        <a:p>
          <a:pPr lvl="0" algn="l" defTabSz="577850">
            <a:lnSpc>
              <a:spcPct val="90000"/>
            </a:lnSpc>
            <a:spcBef>
              <a:spcPct val="0"/>
            </a:spcBef>
            <a:spcAft>
              <a:spcPct val="35000"/>
            </a:spcAft>
          </a:pPr>
          <a:r>
            <a:rPr lang="es-EC" altLang="zh-CN" sz="1300" kern="1200" dirty="0">
              <a:latin typeface="+mn-ea"/>
            </a:rPr>
            <a:t>Ecuador se encuentra en vulnerabilidad debido </a:t>
          </a:r>
          <a:r>
            <a:rPr lang="es-EC" altLang="zh-CN" sz="1300" kern="1200" dirty="0" smtClean="0">
              <a:latin typeface="+mn-ea"/>
            </a:rPr>
            <a:t>a la </a:t>
          </a:r>
          <a:r>
            <a:rPr lang="es-EC" altLang="zh-CN" sz="1300" kern="1200" dirty="0">
              <a:latin typeface="+mn-ea"/>
            </a:rPr>
            <a:t>baja en exportaciones desde el 2015 (mayor proveedor).</a:t>
          </a:r>
          <a:endParaRPr lang="es-EC" sz="1300" kern="1200" dirty="0"/>
        </a:p>
      </dsp:txBody>
      <dsp:txXfrm>
        <a:off x="275586" y="1549494"/>
        <a:ext cx="3120381" cy="852412"/>
      </dsp:txXfrm>
    </dsp:sp>
    <dsp:sp modelId="{B6F0F9F9-53D6-4230-86FB-479772DA0829}">
      <dsp:nvSpPr>
        <dsp:cNvPr id="0" name=""/>
        <dsp:cNvSpPr/>
      </dsp:nvSpPr>
      <dsp:spPr>
        <a:xfrm>
          <a:off x="0" y="3427220"/>
          <a:ext cx="4589442" cy="806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5D58E3-155C-43EB-82EA-1491C4B55174}">
      <dsp:nvSpPr>
        <dsp:cNvPr id="0" name=""/>
        <dsp:cNvSpPr/>
      </dsp:nvSpPr>
      <dsp:spPr>
        <a:xfrm>
          <a:off x="229472" y="2954900"/>
          <a:ext cx="3212609" cy="9446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429" tIns="0" rIns="121429" bIns="0" numCol="1" spcCol="1270" anchor="ctr" anchorCtr="0">
          <a:noAutofit/>
        </a:bodyPr>
        <a:lstStyle/>
        <a:p>
          <a:pPr lvl="0" algn="l" defTabSz="577850">
            <a:lnSpc>
              <a:spcPct val="90000"/>
            </a:lnSpc>
            <a:spcBef>
              <a:spcPct val="0"/>
            </a:spcBef>
            <a:spcAft>
              <a:spcPct val="35000"/>
            </a:spcAft>
          </a:pPr>
          <a:r>
            <a:rPr lang="es-EC" altLang="zh-CN" sz="1300" kern="1200" dirty="0">
              <a:latin typeface="+mn-ea"/>
            </a:rPr>
            <a:t>Bolivia continua siendo un gran proveedor situándose entre el tercer y cuarto lugar a nivel mundial.</a:t>
          </a:r>
          <a:endParaRPr lang="es-EC" sz="1300" kern="1200" dirty="0"/>
        </a:p>
      </dsp:txBody>
      <dsp:txXfrm>
        <a:off x="275586" y="3001014"/>
        <a:ext cx="3120381"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73DDA-EF99-4D0F-AD1E-35929B033D15}" type="datetimeFigureOut">
              <a:rPr lang="zh-CN" altLang="en-US" smtClean="0"/>
              <a:t>2021/3/9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03264-7A87-4363-AFA4-CCAB038A6429}" type="slidenum">
              <a:rPr lang="zh-CN" altLang="en-US" smtClean="0"/>
              <a:t>‹Nº›</a:t>
            </a:fld>
            <a:endParaRPr lang="zh-CN" altLang="en-US"/>
          </a:p>
        </p:txBody>
      </p:sp>
    </p:spTree>
    <p:extLst>
      <p:ext uri="{BB962C8B-B14F-4D97-AF65-F5344CB8AC3E}">
        <p14:creationId xmlns:p14="http://schemas.microsoft.com/office/powerpoint/2010/main" val="332152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103264-7A87-4363-AFA4-CCAB038A6429}" type="slidenum">
              <a:rPr lang="zh-CN" altLang="en-US" smtClean="0"/>
              <a:t>1</a:t>
            </a:fld>
            <a:endParaRPr lang="zh-CN" altLang="en-US"/>
          </a:p>
        </p:txBody>
      </p:sp>
    </p:spTree>
    <p:extLst>
      <p:ext uri="{BB962C8B-B14F-4D97-AF65-F5344CB8AC3E}">
        <p14:creationId xmlns:p14="http://schemas.microsoft.com/office/powerpoint/2010/main" val="114272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11</a:t>
            </a:fld>
            <a:endParaRPr lang="zh-CN" altLang="en-US"/>
          </a:p>
        </p:txBody>
      </p:sp>
    </p:spTree>
    <p:extLst>
      <p:ext uri="{BB962C8B-B14F-4D97-AF65-F5344CB8AC3E}">
        <p14:creationId xmlns:p14="http://schemas.microsoft.com/office/powerpoint/2010/main" val="279850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103264-7A87-4363-AFA4-CCAB038A6429}" type="slidenum">
              <a:rPr lang="zh-CN" altLang="en-US" smtClean="0"/>
              <a:t>14</a:t>
            </a:fld>
            <a:endParaRPr lang="zh-CN" altLang="en-US"/>
          </a:p>
        </p:txBody>
      </p:sp>
    </p:spTree>
    <p:extLst>
      <p:ext uri="{BB962C8B-B14F-4D97-AF65-F5344CB8AC3E}">
        <p14:creationId xmlns:p14="http://schemas.microsoft.com/office/powerpoint/2010/main" val="230513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15</a:t>
            </a:fld>
            <a:endParaRPr lang="zh-CN" altLang="en-US"/>
          </a:p>
        </p:txBody>
      </p:sp>
    </p:spTree>
    <p:extLst>
      <p:ext uri="{BB962C8B-B14F-4D97-AF65-F5344CB8AC3E}">
        <p14:creationId xmlns:p14="http://schemas.microsoft.com/office/powerpoint/2010/main" val="186858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18</a:t>
            </a:fld>
            <a:endParaRPr lang="zh-CN" altLang="en-US"/>
          </a:p>
        </p:txBody>
      </p:sp>
    </p:spTree>
    <p:extLst>
      <p:ext uri="{BB962C8B-B14F-4D97-AF65-F5344CB8AC3E}">
        <p14:creationId xmlns:p14="http://schemas.microsoft.com/office/powerpoint/2010/main" val="156082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20</a:t>
            </a:fld>
            <a:endParaRPr lang="zh-CN" altLang="en-US"/>
          </a:p>
        </p:txBody>
      </p:sp>
    </p:spTree>
    <p:extLst>
      <p:ext uri="{BB962C8B-B14F-4D97-AF65-F5344CB8AC3E}">
        <p14:creationId xmlns:p14="http://schemas.microsoft.com/office/powerpoint/2010/main" val="1532687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21</a:t>
            </a:fld>
            <a:endParaRPr lang="zh-CN" altLang="en-US"/>
          </a:p>
        </p:txBody>
      </p:sp>
    </p:spTree>
    <p:extLst>
      <p:ext uri="{BB962C8B-B14F-4D97-AF65-F5344CB8AC3E}">
        <p14:creationId xmlns:p14="http://schemas.microsoft.com/office/powerpoint/2010/main" val="791313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22</a:t>
            </a:fld>
            <a:endParaRPr lang="zh-CN" altLang="en-US"/>
          </a:p>
        </p:txBody>
      </p:sp>
    </p:spTree>
    <p:extLst>
      <p:ext uri="{BB962C8B-B14F-4D97-AF65-F5344CB8AC3E}">
        <p14:creationId xmlns:p14="http://schemas.microsoft.com/office/powerpoint/2010/main" val="159477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23</a:t>
            </a:fld>
            <a:endParaRPr lang="zh-CN" altLang="en-US"/>
          </a:p>
        </p:txBody>
      </p:sp>
    </p:spTree>
    <p:extLst>
      <p:ext uri="{BB962C8B-B14F-4D97-AF65-F5344CB8AC3E}">
        <p14:creationId xmlns:p14="http://schemas.microsoft.com/office/powerpoint/2010/main" val="2724500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24</a:t>
            </a:fld>
            <a:endParaRPr lang="zh-CN" altLang="en-US"/>
          </a:p>
        </p:txBody>
      </p:sp>
    </p:spTree>
    <p:extLst>
      <p:ext uri="{BB962C8B-B14F-4D97-AF65-F5344CB8AC3E}">
        <p14:creationId xmlns:p14="http://schemas.microsoft.com/office/powerpoint/2010/main" val="149112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25</a:t>
            </a:fld>
            <a:endParaRPr lang="zh-CN" altLang="en-US"/>
          </a:p>
        </p:txBody>
      </p:sp>
    </p:spTree>
    <p:extLst>
      <p:ext uri="{BB962C8B-B14F-4D97-AF65-F5344CB8AC3E}">
        <p14:creationId xmlns:p14="http://schemas.microsoft.com/office/powerpoint/2010/main" val="237246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a:t>
            </a:fld>
            <a:endParaRPr lang="zh-CN" altLang="en-US"/>
          </a:p>
        </p:txBody>
      </p:sp>
    </p:spTree>
    <p:extLst>
      <p:ext uri="{BB962C8B-B14F-4D97-AF65-F5344CB8AC3E}">
        <p14:creationId xmlns:p14="http://schemas.microsoft.com/office/powerpoint/2010/main" val="1447820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26</a:t>
            </a:fld>
            <a:endParaRPr lang="zh-CN" altLang="en-US"/>
          </a:p>
        </p:txBody>
      </p:sp>
    </p:spTree>
    <p:extLst>
      <p:ext uri="{BB962C8B-B14F-4D97-AF65-F5344CB8AC3E}">
        <p14:creationId xmlns:p14="http://schemas.microsoft.com/office/powerpoint/2010/main" val="1320643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27</a:t>
            </a:fld>
            <a:endParaRPr lang="zh-CN" altLang="en-US"/>
          </a:p>
        </p:txBody>
      </p:sp>
    </p:spTree>
    <p:extLst>
      <p:ext uri="{BB962C8B-B14F-4D97-AF65-F5344CB8AC3E}">
        <p14:creationId xmlns:p14="http://schemas.microsoft.com/office/powerpoint/2010/main" val="1032334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28</a:t>
            </a:fld>
            <a:endParaRPr lang="zh-CN" altLang="en-US"/>
          </a:p>
        </p:txBody>
      </p:sp>
    </p:spTree>
    <p:extLst>
      <p:ext uri="{BB962C8B-B14F-4D97-AF65-F5344CB8AC3E}">
        <p14:creationId xmlns:p14="http://schemas.microsoft.com/office/powerpoint/2010/main" val="2277084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29</a:t>
            </a:fld>
            <a:endParaRPr lang="zh-CN" altLang="en-US"/>
          </a:p>
        </p:txBody>
      </p:sp>
    </p:spTree>
    <p:extLst>
      <p:ext uri="{BB962C8B-B14F-4D97-AF65-F5344CB8AC3E}">
        <p14:creationId xmlns:p14="http://schemas.microsoft.com/office/powerpoint/2010/main" val="2477655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30</a:t>
            </a:fld>
            <a:endParaRPr lang="zh-CN" altLang="en-US"/>
          </a:p>
        </p:txBody>
      </p:sp>
    </p:spTree>
    <p:extLst>
      <p:ext uri="{BB962C8B-B14F-4D97-AF65-F5344CB8AC3E}">
        <p14:creationId xmlns:p14="http://schemas.microsoft.com/office/powerpoint/2010/main" val="2754460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31</a:t>
            </a:fld>
            <a:endParaRPr lang="zh-CN" altLang="en-US"/>
          </a:p>
        </p:txBody>
      </p:sp>
    </p:spTree>
    <p:extLst>
      <p:ext uri="{BB962C8B-B14F-4D97-AF65-F5344CB8AC3E}">
        <p14:creationId xmlns:p14="http://schemas.microsoft.com/office/powerpoint/2010/main" val="370396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32</a:t>
            </a:fld>
            <a:endParaRPr lang="zh-CN" altLang="en-US"/>
          </a:p>
        </p:txBody>
      </p:sp>
    </p:spTree>
    <p:extLst>
      <p:ext uri="{BB962C8B-B14F-4D97-AF65-F5344CB8AC3E}">
        <p14:creationId xmlns:p14="http://schemas.microsoft.com/office/powerpoint/2010/main" val="19165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33</a:t>
            </a:fld>
            <a:endParaRPr lang="zh-CN" altLang="en-US"/>
          </a:p>
        </p:txBody>
      </p:sp>
    </p:spTree>
    <p:extLst>
      <p:ext uri="{BB962C8B-B14F-4D97-AF65-F5344CB8AC3E}">
        <p14:creationId xmlns:p14="http://schemas.microsoft.com/office/powerpoint/2010/main" val="200616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3</a:t>
            </a:fld>
            <a:endParaRPr lang="zh-CN" altLang="en-US"/>
          </a:p>
        </p:txBody>
      </p:sp>
    </p:spTree>
    <p:extLst>
      <p:ext uri="{BB962C8B-B14F-4D97-AF65-F5344CB8AC3E}">
        <p14:creationId xmlns:p14="http://schemas.microsoft.com/office/powerpoint/2010/main" val="55587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4</a:t>
            </a:fld>
            <a:endParaRPr lang="zh-CN" altLang="en-US"/>
          </a:p>
        </p:txBody>
      </p:sp>
    </p:spTree>
    <p:extLst>
      <p:ext uri="{BB962C8B-B14F-4D97-AF65-F5344CB8AC3E}">
        <p14:creationId xmlns:p14="http://schemas.microsoft.com/office/powerpoint/2010/main" val="235437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5</a:t>
            </a:fld>
            <a:endParaRPr lang="zh-CN" altLang="en-US"/>
          </a:p>
        </p:txBody>
      </p:sp>
    </p:spTree>
    <p:extLst>
      <p:ext uri="{BB962C8B-B14F-4D97-AF65-F5344CB8AC3E}">
        <p14:creationId xmlns:p14="http://schemas.microsoft.com/office/powerpoint/2010/main" val="89779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983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extLst>
      <p:ext uri="{BB962C8B-B14F-4D97-AF65-F5344CB8AC3E}">
        <p14:creationId xmlns:p14="http://schemas.microsoft.com/office/powerpoint/2010/main" val="101217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8</a:t>
            </a:fld>
            <a:endParaRPr lang="zh-CN" altLang="en-US"/>
          </a:p>
        </p:txBody>
      </p:sp>
    </p:spTree>
    <p:extLst>
      <p:ext uri="{BB962C8B-B14F-4D97-AF65-F5344CB8AC3E}">
        <p14:creationId xmlns:p14="http://schemas.microsoft.com/office/powerpoint/2010/main" val="379609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9</a:t>
            </a:fld>
            <a:endParaRPr lang="zh-CN" altLang="en-US"/>
          </a:p>
        </p:txBody>
      </p:sp>
    </p:spTree>
    <p:extLst>
      <p:ext uri="{BB962C8B-B14F-4D97-AF65-F5344CB8AC3E}">
        <p14:creationId xmlns:p14="http://schemas.microsoft.com/office/powerpoint/2010/main" val="61887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10</a:t>
            </a:fld>
            <a:endParaRPr lang="zh-CN" altLang="en-US"/>
          </a:p>
        </p:txBody>
      </p:sp>
    </p:spTree>
    <p:extLst>
      <p:ext uri="{BB962C8B-B14F-4D97-AF65-F5344CB8AC3E}">
        <p14:creationId xmlns:p14="http://schemas.microsoft.com/office/powerpoint/2010/main" val="38129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20601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22239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27398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96662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469359" y="2830089"/>
            <a:ext cx="1272060" cy="1906431"/>
          </a:xfrm>
          <a:custGeom>
            <a:avLst/>
            <a:gdLst>
              <a:gd name="connsiteX0" fmla="*/ 0 w 1272060"/>
              <a:gd name="connsiteY0" fmla="*/ 0 h 1906431"/>
              <a:gd name="connsiteX1" fmla="*/ 1272060 w 1272060"/>
              <a:gd name="connsiteY1" fmla="*/ 0 h 1906431"/>
              <a:gd name="connsiteX2" fmla="*/ 1272060 w 1272060"/>
              <a:gd name="connsiteY2" fmla="*/ 1906431 h 1906431"/>
              <a:gd name="connsiteX3" fmla="*/ 0 w 1272060"/>
              <a:gd name="connsiteY3" fmla="*/ 1906431 h 1906431"/>
            </a:gdLst>
            <a:ahLst/>
            <a:cxnLst>
              <a:cxn ang="0">
                <a:pos x="connsiteX0" y="connsiteY0"/>
              </a:cxn>
              <a:cxn ang="0">
                <a:pos x="connsiteX1" y="connsiteY1"/>
              </a:cxn>
              <a:cxn ang="0">
                <a:pos x="connsiteX2" y="connsiteY2"/>
              </a:cxn>
              <a:cxn ang="0">
                <a:pos x="connsiteX3" y="connsiteY3"/>
              </a:cxn>
            </a:cxnLst>
            <a:rect l="l" t="t" r="r" b="b"/>
            <a:pathLst>
              <a:path w="1272060" h="1906431">
                <a:moveTo>
                  <a:pt x="0" y="0"/>
                </a:moveTo>
                <a:lnTo>
                  <a:pt x="1272060" y="0"/>
                </a:lnTo>
                <a:lnTo>
                  <a:pt x="1272060" y="1906431"/>
                </a:lnTo>
                <a:lnTo>
                  <a:pt x="0" y="190643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3988951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木先生iPP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33880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FED0EA90-7795-4749-888D-60C300EE35EB}"/>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a:extLst>
              <a:ext uri="{FF2B5EF4-FFF2-40B4-BE49-F238E27FC236}">
                <a16:creationId xmlns="" xmlns:a16="http://schemas.microsoft.com/office/drawing/2014/main" id="{65697559-FEAD-4314-A72D-43B33F3BC8E6}"/>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a:extLst>
              <a:ext uri="{FF2B5EF4-FFF2-40B4-BE49-F238E27FC236}">
                <a16:creationId xmlns="" xmlns:a16="http://schemas.microsoft.com/office/drawing/2014/main" id="{032B7C4B-9DE7-42E6-9E55-A2C717C78A9E}"/>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a:extLst>
              <a:ext uri="{FF2B5EF4-FFF2-40B4-BE49-F238E27FC236}">
                <a16:creationId xmlns="" xmlns:a16="http://schemas.microsoft.com/office/drawing/2014/main" id="{42A96E9B-CD21-4656-9030-A7F4AE07A2C1}"/>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6" name="TextBox 57">
            <a:extLst>
              <a:ext uri="{FF2B5EF4-FFF2-40B4-BE49-F238E27FC236}">
                <a16:creationId xmlns="" xmlns:a16="http://schemas.microsoft.com/office/drawing/2014/main" id="{57049035-9568-4049-AD08-86954D460E03}"/>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7" name="TextBox 58">
            <a:extLst>
              <a:ext uri="{FF2B5EF4-FFF2-40B4-BE49-F238E27FC236}">
                <a16:creationId xmlns="" xmlns:a16="http://schemas.microsoft.com/office/drawing/2014/main" id="{CFCB8C34-4DE8-4D50-BF41-744A8E3DEE47}"/>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9" name="TextBox 60">
            <a:extLst>
              <a:ext uri="{FF2B5EF4-FFF2-40B4-BE49-F238E27FC236}">
                <a16:creationId xmlns="" xmlns:a16="http://schemas.microsoft.com/office/drawing/2014/main" id="{90C65F52-4D9D-48E3-AB24-E6E9CA323DEE}"/>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4203778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20702" y="1378857"/>
            <a:ext cx="2561770" cy="2561770"/>
          </a:xfrm>
          <a:custGeom>
            <a:avLst/>
            <a:gdLst>
              <a:gd name="connsiteX0" fmla="*/ 1280885 w 2561770"/>
              <a:gd name="connsiteY0" fmla="*/ 0 h 2561770"/>
              <a:gd name="connsiteX1" fmla="*/ 2561770 w 2561770"/>
              <a:gd name="connsiteY1" fmla="*/ 1280885 h 2561770"/>
              <a:gd name="connsiteX2" fmla="*/ 1280885 w 2561770"/>
              <a:gd name="connsiteY2" fmla="*/ 2561770 h 2561770"/>
              <a:gd name="connsiteX3" fmla="*/ 0 w 2561770"/>
              <a:gd name="connsiteY3" fmla="*/ 1280885 h 2561770"/>
              <a:gd name="connsiteX4" fmla="*/ 1280885 w 2561770"/>
              <a:gd name="connsiteY4" fmla="*/ 0 h 25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770" h="2561770">
                <a:moveTo>
                  <a:pt x="1280885" y="0"/>
                </a:moveTo>
                <a:cubicBezTo>
                  <a:pt x="1988298" y="0"/>
                  <a:pt x="2561770" y="573472"/>
                  <a:pt x="2561770" y="1280885"/>
                </a:cubicBezTo>
                <a:cubicBezTo>
                  <a:pt x="2561770" y="1988298"/>
                  <a:pt x="1988298" y="2561770"/>
                  <a:pt x="1280885" y="2561770"/>
                </a:cubicBezTo>
                <a:cubicBezTo>
                  <a:pt x="573472" y="2561770"/>
                  <a:pt x="0" y="1988298"/>
                  <a:pt x="0" y="1280885"/>
                </a:cubicBezTo>
                <a:cubicBezTo>
                  <a:pt x="0" y="573472"/>
                  <a:pt x="573472" y="0"/>
                  <a:pt x="1280885" y="0"/>
                </a:cubicBezTo>
                <a:close/>
              </a:path>
            </a:pathLst>
          </a:cu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18786318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4564564" cy="6858000"/>
          </a:xfrm>
          <a:custGeom>
            <a:avLst/>
            <a:gdLst>
              <a:gd name="connsiteX0" fmla="*/ 0 w 4564564"/>
              <a:gd name="connsiteY0" fmla="*/ 0 h 6858000"/>
              <a:gd name="connsiteX1" fmla="*/ 2066831 w 4564564"/>
              <a:gd name="connsiteY1" fmla="*/ 0 h 6858000"/>
              <a:gd name="connsiteX2" fmla="*/ 4564564 w 4564564"/>
              <a:gd name="connsiteY2" fmla="*/ 3428999 h 6858000"/>
              <a:gd name="connsiteX3" fmla="*/ 4564563 w 4564564"/>
              <a:gd name="connsiteY3" fmla="*/ 3429000 h 6858000"/>
              <a:gd name="connsiteX4" fmla="*/ 4564564 w 4564564"/>
              <a:gd name="connsiteY4" fmla="*/ 3429001 h 6858000"/>
              <a:gd name="connsiteX5" fmla="*/ 2066831 w 4564564"/>
              <a:gd name="connsiteY5" fmla="*/ 6858000 h 6858000"/>
              <a:gd name="connsiteX6" fmla="*/ 0 w 45645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4564" h="6858000">
                <a:moveTo>
                  <a:pt x="0" y="0"/>
                </a:moveTo>
                <a:lnTo>
                  <a:pt x="2066831" y="0"/>
                </a:lnTo>
                <a:lnTo>
                  <a:pt x="4564564" y="3428999"/>
                </a:lnTo>
                <a:lnTo>
                  <a:pt x="4564563" y="3429000"/>
                </a:lnTo>
                <a:lnTo>
                  <a:pt x="4564564" y="3429001"/>
                </a:lnTo>
                <a:lnTo>
                  <a:pt x="2066831"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380690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45396" y="1552093"/>
            <a:ext cx="3318388" cy="3318388"/>
          </a:xfrm>
          <a:custGeom>
            <a:avLst/>
            <a:gdLst>
              <a:gd name="connsiteX0" fmla="*/ 1659194 w 3318388"/>
              <a:gd name="connsiteY0" fmla="*/ 0 h 3318388"/>
              <a:gd name="connsiteX1" fmla="*/ 3318388 w 3318388"/>
              <a:gd name="connsiteY1" fmla="*/ 1659194 h 3318388"/>
              <a:gd name="connsiteX2" fmla="*/ 1659194 w 3318388"/>
              <a:gd name="connsiteY2" fmla="*/ 3318388 h 3318388"/>
              <a:gd name="connsiteX3" fmla="*/ 0 w 3318388"/>
              <a:gd name="connsiteY3" fmla="*/ 1659194 h 3318388"/>
              <a:gd name="connsiteX4" fmla="*/ 1659194 w 3318388"/>
              <a:gd name="connsiteY4" fmla="*/ 0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88" h="3318388">
                <a:moveTo>
                  <a:pt x="1659194" y="0"/>
                </a:moveTo>
                <a:cubicBezTo>
                  <a:pt x="2575542" y="0"/>
                  <a:pt x="3318388" y="742846"/>
                  <a:pt x="3318388" y="1659194"/>
                </a:cubicBezTo>
                <a:cubicBezTo>
                  <a:pt x="3318388" y="2575542"/>
                  <a:pt x="2575542" y="3318388"/>
                  <a:pt x="1659194" y="3318388"/>
                </a:cubicBezTo>
                <a:cubicBezTo>
                  <a:pt x="742846" y="3318388"/>
                  <a:pt x="0" y="2575542"/>
                  <a:pt x="0" y="1659194"/>
                </a:cubicBezTo>
                <a:cubicBezTo>
                  <a:pt x="0" y="742846"/>
                  <a:pt x="742846" y="0"/>
                  <a:pt x="1659194" y="0"/>
                </a:cubicBezTo>
                <a:close/>
              </a:path>
            </a:pathLst>
          </a:cu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48773704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78103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21193" y="2698240"/>
            <a:ext cx="2107448" cy="2108210"/>
          </a:xfrm>
          <a:custGeom>
            <a:avLst/>
            <a:gdLst>
              <a:gd name="connsiteX0" fmla="*/ 1053724 w 2107448"/>
              <a:gd name="connsiteY0" fmla="*/ 0 h 2108210"/>
              <a:gd name="connsiteX1" fmla="*/ 2107448 w 2107448"/>
              <a:gd name="connsiteY1" fmla="*/ 1054105 h 2108210"/>
              <a:gd name="connsiteX2" fmla="*/ 1053724 w 2107448"/>
              <a:gd name="connsiteY2" fmla="*/ 2108210 h 2108210"/>
              <a:gd name="connsiteX3" fmla="*/ 0 w 2107448"/>
              <a:gd name="connsiteY3" fmla="*/ 1054105 h 2108210"/>
              <a:gd name="connsiteX4" fmla="*/ 1053724 w 2107448"/>
              <a:gd name="connsiteY4" fmla="*/ 0 h 21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448" h="2108210">
                <a:moveTo>
                  <a:pt x="1053724" y="0"/>
                </a:moveTo>
                <a:cubicBezTo>
                  <a:pt x="1635680" y="0"/>
                  <a:pt x="2107448" y="471939"/>
                  <a:pt x="2107448" y="1054105"/>
                </a:cubicBezTo>
                <a:cubicBezTo>
                  <a:pt x="2107448" y="1636271"/>
                  <a:pt x="1635680" y="2108210"/>
                  <a:pt x="1053724" y="2108210"/>
                </a:cubicBezTo>
                <a:cubicBezTo>
                  <a:pt x="471768" y="2108210"/>
                  <a:pt x="0" y="1636271"/>
                  <a:pt x="0" y="1054105"/>
                </a:cubicBezTo>
                <a:cubicBezTo>
                  <a:pt x="0" y="471939"/>
                  <a:pt x="471768" y="0"/>
                  <a:pt x="105372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0988355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83099" y="2187100"/>
            <a:ext cx="3225800" cy="3204524"/>
          </a:xfrm>
          <a:custGeom>
            <a:avLst/>
            <a:gdLst>
              <a:gd name="connsiteX0" fmla="*/ 1754534 w 3225800"/>
              <a:gd name="connsiteY0" fmla="*/ 1618065 h 3204524"/>
              <a:gd name="connsiteX1" fmla="*/ 3110607 w 3225800"/>
              <a:gd name="connsiteY1" fmla="*/ 1618065 h 3204524"/>
              <a:gd name="connsiteX2" fmla="*/ 3225800 w 3225800"/>
              <a:gd name="connsiteY2" fmla="*/ 1733258 h 3204524"/>
              <a:gd name="connsiteX3" fmla="*/ 3225800 w 3225800"/>
              <a:gd name="connsiteY3" fmla="*/ 3089331 h 3204524"/>
              <a:gd name="connsiteX4" fmla="*/ 3110607 w 3225800"/>
              <a:gd name="connsiteY4" fmla="*/ 3204524 h 3204524"/>
              <a:gd name="connsiteX5" fmla="*/ 1754534 w 3225800"/>
              <a:gd name="connsiteY5" fmla="*/ 3204524 h 3204524"/>
              <a:gd name="connsiteX6" fmla="*/ 1639341 w 3225800"/>
              <a:gd name="connsiteY6" fmla="*/ 3089331 h 3204524"/>
              <a:gd name="connsiteX7" fmla="*/ 1639341 w 3225800"/>
              <a:gd name="connsiteY7" fmla="*/ 1733258 h 3204524"/>
              <a:gd name="connsiteX8" fmla="*/ 1754534 w 3225800"/>
              <a:gd name="connsiteY8" fmla="*/ 1618065 h 3204524"/>
              <a:gd name="connsiteX9" fmla="*/ 115193 w 3225800"/>
              <a:gd name="connsiteY9" fmla="*/ 1618065 h 3204524"/>
              <a:gd name="connsiteX10" fmla="*/ 1471266 w 3225800"/>
              <a:gd name="connsiteY10" fmla="*/ 1618065 h 3204524"/>
              <a:gd name="connsiteX11" fmla="*/ 1586459 w 3225800"/>
              <a:gd name="connsiteY11" fmla="*/ 1733258 h 3204524"/>
              <a:gd name="connsiteX12" fmla="*/ 1586459 w 3225800"/>
              <a:gd name="connsiteY12" fmla="*/ 3089331 h 3204524"/>
              <a:gd name="connsiteX13" fmla="*/ 1471266 w 3225800"/>
              <a:gd name="connsiteY13" fmla="*/ 3204524 h 3204524"/>
              <a:gd name="connsiteX14" fmla="*/ 115193 w 3225800"/>
              <a:gd name="connsiteY14" fmla="*/ 3204524 h 3204524"/>
              <a:gd name="connsiteX15" fmla="*/ 0 w 3225800"/>
              <a:gd name="connsiteY15" fmla="*/ 3089331 h 3204524"/>
              <a:gd name="connsiteX16" fmla="*/ 0 w 3225800"/>
              <a:gd name="connsiteY16" fmla="*/ 1733258 h 3204524"/>
              <a:gd name="connsiteX17" fmla="*/ 115193 w 3225800"/>
              <a:gd name="connsiteY17" fmla="*/ 1618065 h 3204524"/>
              <a:gd name="connsiteX18" fmla="*/ 1754534 w 3225800"/>
              <a:gd name="connsiteY18" fmla="*/ 0 h 3204524"/>
              <a:gd name="connsiteX19" fmla="*/ 3110607 w 3225800"/>
              <a:gd name="connsiteY19" fmla="*/ 0 h 3204524"/>
              <a:gd name="connsiteX20" fmla="*/ 3225800 w 3225800"/>
              <a:gd name="connsiteY20" fmla="*/ 115193 h 3204524"/>
              <a:gd name="connsiteX21" fmla="*/ 3225800 w 3225800"/>
              <a:gd name="connsiteY21" fmla="*/ 1471266 h 3204524"/>
              <a:gd name="connsiteX22" fmla="*/ 3110607 w 3225800"/>
              <a:gd name="connsiteY22" fmla="*/ 1586459 h 3204524"/>
              <a:gd name="connsiteX23" fmla="*/ 1754534 w 3225800"/>
              <a:gd name="connsiteY23" fmla="*/ 1586459 h 3204524"/>
              <a:gd name="connsiteX24" fmla="*/ 1639341 w 3225800"/>
              <a:gd name="connsiteY24" fmla="*/ 1471266 h 3204524"/>
              <a:gd name="connsiteX25" fmla="*/ 1639341 w 3225800"/>
              <a:gd name="connsiteY25" fmla="*/ 115193 h 3204524"/>
              <a:gd name="connsiteX26" fmla="*/ 1754534 w 3225800"/>
              <a:gd name="connsiteY26" fmla="*/ 0 h 3204524"/>
              <a:gd name="connsiteX27" fmla="*/ 115193 w 3225800"/>
              <a:gd name="connsiteY27" fmla="*/ 0 h 3204524"/>
              <a:gd name="connsiteX28" fmla="*/ 1471266 w 3225800"/>
              <a:gd name="connsiteY28" fmla="*/ 0 h 3204524"/>
              <a:gd name="connsiteX29" fmla="*/ 1586459 w 3225800"/>
              <a:gd name="connsiteY29" fmla="*/ 115193 h 3204524"/>
              <a:gd name="connsiteX30" fmla="*/ 1586459 w 3225800"/>
              <a:gd name="connsiteY30" fmla="*/ 1471266 h 3204524"/>
              <a:gd name="connsiteX31" fmla="*/ 1471266 w 3225800"/>
              <a:gd name="connsiteY31" fmla="*/ 1586459 h 3204524"/>
              <a:gd name="connsiteX32" fmla="*/ 115193 w 3225800"/>
              <a:gd name="connsiteY32" fmla="*/ 1586459 h 3204524"/>
              <a:gd name="connsiteX33" fmla="*/ 0 w 3225800"/>
              <a:gd name="connsiteY33" fmla="*/ 1471266 h 3204524"/>
              <a:gd name="connsiteX34" fmla="*/ 0 w 3225800"/>
              <a:gd name="connsiteY34" fmla="*/ 115193 h 3204524"/>
              <a:gd name="connsiteX35" fmla="*/ 115193 w 3225800"/>
              <a:gd name="connsiteY35" fmla="*/ 0 h 320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5800" h="3204524">
                <a:moveTo>
                  <a:pt x="1754534" y="1618065"/>
                </a:moveTo>
                <a:lnTo>
                  <a:pt x="3110607" y="1618065"/>
                </a:lnTo>
                <a:cubicBezTo>
                  <a:pt x="3174226" y="1618065"/>
                  <a:pt x="3225800" y="1669639"/>
                  <a:pt x="3225800" y="1733258"/>
                </a:cubicBezTo>
                <a:lnTo>
                  <a:pt x="3225800" y="3089331"/>
                </a:lnTo>
                <a:cubicBezTo>
                  <a:pt x="3225800" y="3152950"/>
                  <a:pt x="3174226" y="3204524"/>
                  <a:pt x="3110607" y="3204524"/>
                </a:cubicBezTo>
                <a:lnTo>
                  <a:pt x="1754534" y="3204524"/>
                </a:lnTo>
                <a:cubicBezTo>
                  <a:pt x="1690915" y="3204524"/>
                  <a:pt x="1639341" y="3152950"/>
                  <a:pt x="1639341" y="3089331"/>
                </a:cubicBezTo>
                <a:lnTo>
                  <a:pt x="1639341" y="1733258"/>
                </a:lnTo>
                <a:cubicBezTo>
                  <a:pt x="1639341" y="1669639"/>
                  <a:pt x="1690915" y="1618065"/>
                  <a:pt x="1754534" y="1618065"/>
                </a:cubicBezTo>
                <a:close/>
                <a:moveTo>
                  <a:pt x="115193" y="1618065"/>
                </a:moveTo>
                <a:lnTo>
                  <a:pt x="1471266" y="1618065"/>
                </a:lnTo>
                <a:cubicBezTo>
                  <a:pt x="1534885" y="1618065"/>
                  <a:pt x="1586459" y="1669639"/>
                  <a:pt x="1586459" y="1733258"/>
                </a:cubicBezTo>
                <a:lnTo>
                  <a:pt x="1586459" y="3089331"/>
                </a:lnTo>
                <a:cubicBezTo>
                  <a:pt x="1586459" y="3152950"/>
                  <a:pt x="1534885" y="3204524"/>
                  <a:pt x="1471266" y="3204524"/>
                </a:cubicBezTo>
                <a:lnTo>
                  <a:pt x="115193" y="3204524"/>
                </a:lnTo>
                <a:cubicBezTo>
                  <a:pt x="51574" y="3204524"/>
                  <a:pt x="0" y="3152950"/>
                  <a:pt x="0" y="3089331"/>
                </a:cubicBezTo>
                <a:lnTo>
                  <a:pt x="0" y="1733258"/>
                </a:lnTo>
                <a:cubicBezTo>
                  <a:pt x="0" y="1669639"/>
                  <a:pt x="51574" y="1618065"/>
                  <a:pt x="115193" y="1618065"/>
                </a:cubicBezTo>
                <a:close/>
                <a:moveTo>
                  <a:pt x="1754534" y="0"/>
                </a:moveTo>
                <a:lnTo>
                  <a:pt x="3110607" y="0"/>
                </a:lnTo>
                <a:cubicBezTo>
                  <a:pt x="3174226" y="0"/>
                  <a:pt x="3225800" y="51574"/>
                  <a:pt x="3225800" y="115193"/>
                </a:cubicBezTo>
                <a:lnTo>
                  <a:pt x="3225800" y="1471266"/>
                </a:lnTo>
                <a:cubicBezTo>
                  <a:pt x="3225800" y="1534885"/>
                  <a:pt x="3174226" y="1586459"/>
                  <a:pt x="3110607" y="1586459"/>
                </a:cubicBezTo>
                <a:lnTo>
                  <a:pt x="1754534" y="1586459"/>
                </a:lnTo>
                <a:cubicBezTo>
                  <a:pt x="1690915" y="1586459"/>
                  <a:pt x="1639341" y="1534885"/>
                  <a:pt x="1639341" y="1471266"/>
                </a:cubicBezTo>
                <a:lnTo>
                  <a:pt x="1639341" y="115193"/>
                </a:lnTo>
                <a:cubicBezTo>
                  <a:pt x="1639341" y="51574"/>
                  <a:pt x="1690915" y="0"/>
                  <a:pt x="1754534" y="0"/>
                </a:cubicBezTo>
                <a:close/>
                <a:moveTo>
                  <a:pt x="115193" y="0"/>
                </a:moveTo>
                <a:lnTo>
                  <a:pt x="1471266" y="0"/>
                </a:lnTo>
                <a:cubicBezTo>
                  <a:pt x="1534885" y="0"/>
                  <a:pt x="1586459" y="51574"/>
                  <a:pt x="1586459" y="115193"/>
                </a:cubicBezTo>
                <a:lnTo>
                  <a:pt x="1586459" y="1471266"/>
                </a:lnTo>
                <a:cubicBezTo>
                  <a:pt x="1586459" y="1534885"/>
                  <a:pt x="1534885" y="1586459"/>
                  <a:pt x="1471266" y="1586459"/>
                </a:cubicBezTo>
                <a:lnTo>
                  <a:pt x="115193" y="1586459"/>
                </a:lnTo>
                <a:cubicBezTo>
                  <a:pt x="51574" y="1586459"/>
                  <a:pt x="0" y="1534885"/>
                  <a:pt x="0" y="1471266"/>
                </a:cubicBezTo>
                <a:lnTo>
                  <a:pt x="0" y="115193"/>
                </a:lnTo>
                <a:cubicBezTo>
                  <a:pt x="0" y="51574"/>
                  <a:pt x="51574" y="0"/>
                  <a:pt x="11519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2916983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108672"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813771"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518871"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9223971"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5788819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6416673"/>
            <a:ext cx="12192000" cy="361950"/>
          </a:xfrm>
          <a:prstGeom prst="rect">
            <a:avLst/>
          </a:prstGeom>
          <a:solidFill>
            <a:srgbClr val="007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6496050"/>
            <a:ext cx="12192000" cy="361950"/>
          </a:xfrm>
          <a:prstGeom prst="rect">
            <a:avLst/>
          </a:pr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522514" y="341992"/>
            <a:ext cx="159658" cy="703036"/>
          </a:xfrm>
          <a:prstGeom prst="rect">
            <a:avLst/>
          </a:pr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451903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5" r:id="rId4"/>
    <p:sldLayoutId id="2147483674" r:id="rId5"/>
    <p:sldLayoutId id="2147483662" r:id="rId6"/>
    <p:sldLayoutId id="2147483665" r:id="rId7"/>
    <p:sldLayoutId id="2147483666" r:id="rId8"/>
    <p:sldLayoutId id="2147483669" r:id="rId9"/>
    <p:sldLayoutId id="2147483672" r:id="rId10"/>
    <p:sldLayoutId id="2147483673" r:id="rId11"/>
    <p:sldLayoutId id="2147483678" r:id="rId12"/>
    <p:sldLayoutId id="2147483679" r:id="rId13"/>
    <p:sldLayoutId id="2147483680" r:id="rId14"/>
  </p:sldLayoutIdLst>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60.png"/><Relationship Id="rId5" Type="http://schemas.openxmlformats.org/officeDocument/2006/relationships/image" Target="../media/image250.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comments" Target="../comments/comment1.xml"/><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9.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等腰三角形 18"/>
          <p:cNvSpPr/>
          <p:nvPr/>
        </p:nvSpPr>
        <p:spPr>
          <a:xfrm flipH="1">
            <a:off x="0" y="0"/>
            <a:ext cx="12192000" cy="6858000"/>
          </a:xfrm>
          <a:prstGeom prst="triangle">
            <a:avLst>
              <a:gd name="adj" fmla="val 0"/>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0" y="0"/>
            <a:ext cx="6843252"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2021713" y="0"/>
            <a:ext cx="5467414" cy="6858000"/>
          </a:xfrm>
          <a:custGeom>
            <a:avLst/>
            <a:gdLst>
              <a:gd name="connsiteX0" fmla="*/ 0 w 5467414"/>
              <a:gd name="connsiteY0" fmla="*/ 0 h 6858000"/>
              <a:gd name="connsiteX1" fmla="*/ 471948 w 5467414"/>
              <a:gd name="connsiteY1" fmla="*/ 0 h 6858000"/>
              <a:gd name="connsiteX2" fmla="*/ 5467414 w 5467414"/>
              <a:gd name="connsiteY2" fmla="*/ 6858000 h 6858000"/>
              <a:gd name="connsiteX3" fmla="*/ 4995466 w 54674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67414" h="6858000">
                <a:moveTo>
                  <a:pt x="0" y="0"/>
                </a:moveTo>
                <a:lnTo>
                  <a:pt x="471948" y="0"/>
                </a:lnTo>
                <a:lnTo>
                  <a:pt x="5467414" y="6858000"/>
                </a:lnTo>
                <a:lnTo>
                  <a:pt x="4995466" y="6858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55421" y="2593320"/>
            <a:ext cx="7436580" cy="19205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0" y="4127463"/>
            <a:ext cx="6843252" cy="2730537"/>
          </a:xfrm>
          <a:custGeom>
            <a:avLst/>
            <a:gdLst>
              <a:gd name="connsiteX0" fmla="*/ 4854289 w 6843252"/>
              <a:gd name="connsiteY0" fmla="*/ 0 h 2730537"/>
              <a:gd name="connsiteX1" fmla="*/ 6843252 w 6843252"/>
              <a:gd name="connsiteY1" fmla="*/ 2730537 h 2730537"/>
              <a:gd name="connsiteX2" fmla="*/ 0 w 6843252"/>
              <a:gd name="connsiteY2" fmla="*/ 2730537 h 2730537"/>
            </a:gdLst>
            <a:ahLst/>
            <a:cxnLst>
              <a:cxn ang="0">
                <a:pos x="connsiteX0" y="connsiteY0"/>
              </a:cxn>
              <a:cxn ang="0">
                <a:pos x="connsiteX1" y="connsiteY1"/>
              </a:cxn>
              <a:cxn ang="0">
                <a:pos x="connsiteX2" y="connsiteY2"/>
              </a:cxn>
            </a:cxnLst>
            <a:rect l="l" t="t" r="r" b="b"/>
            <a:pathLst>
              <a:path w="6843252" h="2730537">
                <a:moveTo>
                  <a:pt x="4854289" y="0"/>
                </a:moveTo>
                <a:lnTo>
                  <a:pt x="6843252" y="2730537"/>
                </a:lnTo>
                <a:lnTo>
                  <a:pt x="0" y="273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411757" y="2919362"/>
            <a:ext cx="6617737" cy="1200329"/>
          </a:xfrm>
          <a:prstGeom prst="rect">
            <a:avLst/>
          </a:prstGeom>
          <a:noFill/>
        </p:spPr>
        <p:txBody>
          <a:bodyPr wrap="square" rtlCol="0">
            <a:spAutoFit/>
            <a:scene3d>
              <a:camera prst="orthographicFront"/>
              <a:lightRig rig="threePt" dir="t"/>
            </a:scene3d>
            <a:sp3d contourW="12700"/>
          </a:bodyPr>
          <a:lstStyle/>
          <a:p>
            <a:pPr lvl="0" algn="r">
              <a:defRPr/>
            </a:pPr>
            <a:r>
              <a:rPr lang="es-EC" altLang="zh-CN" b="1" dirty="0">
                <a:solidFill>
                  <a:schemeClr val="bg1"/>
                </a:solidFill>
                <a:latin typeface="微软雅黑"/>
              </a:rPr>
              <a:t>Análisis comparativo del desempeño de la competitividad de las exportaciones de los países de la Comunidad Andina en la subpartida 2008.91.00.00 "Palmito", </a:t>
            </a:r>
            <a:r>
              <a:rPr lang="es-EC" altLang="zh-CN" b="1" dirty="0" smtClean="0">
                <a:solidFill>
                  <a:schemeClr val="bg1"/>
                </a:solidFill>
                <a:latin typeface="微软雅黑"/>
              </a:rPr>
              <a:t>período </a:t>
            </a:r>
            <a:r>
              <a:rPr lang="es-EC" altLang="zh-CN" b="1" dirty="0">
                <a:solidFill>
                  <a:schemeClr val="bg1"/>
                </a:solidFill>
                <a:latin typeface="微软雅黑"/>
              </a:rPr>
              <a:t>2010-2020.</a:t>
            </a:r>
            <a:endParaRPr kumimoji="0" lang="zh-CN" altLang="en-US" b="1" i="0" u="none" strike="noStrike" kern="1200" cap="none" spc="0" normalizeH="0" baseline="0" noProof="0" dirty="0">
              <a:ln>
                <a:noFill/>
              </a:ln>
              <a:solidFill>
                <a:schemeClr val="bg1"/>
              </a:solidFill>
              <a:effectLst/>
              <a:uLnTx/>
              <a:uFillTx/>
              <a:latin typeface="微软雅黑"/>
              <a:ea typeface="微软雅黑"/>
            </a:endParaRPr>
          </a:p>
        </p:txBody>
      </p:sp>
      <p:sp>
        <p:nvSpPr>
          <p:cNvPr id="25" name="文本框 24"/>
          <p:cNvSpPr txBox="1"/>
          <p:nvPr/>
        </p:nvSpPr>
        <p:spPr>
          <a:xfrm>
            <a:off x="6929838" y="4900893"/>
            <a:ext cx="4318184" cy="740972"/>
          </a:xfrm>
          <a:prstGeom prst="rect">
            <a:avLst/>
          </a:prstGeom>
          <a:noFill/>
        </p:spPr>
        <p:txBody>
          <a:bodyPr wrap="square" rtlCol="0">
            <a:spAutoFit/>
            <a:scene3d>
              <a:camera prst="orthographicFront"/>
              <a:lightRig rig="threePt" dir="t"/>
            </a:scene3d>
            <a:sp3d contourW="12700"/>
          </a:bodyPr>
          <a:lstStyle/>
          <a:p>
            <a:pPr marL="171450" marR="0" lvl="0" indent="-1714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zh-CN" sz="1500" b="0" i="1" u="none" strike="noStrike" kern="1200" cap="none" spc="0" normalizeH="0" baseline="0" noProof="0" dirty="0" err="1" smtClean="0">
                <a:ln>
                  <a:noFill/>
                </a:ln>
                <a:solidFill>
                  <a:schemeClr val="tx1">
                    <a:lumMod val="75000"/>
                    <a:lumOff val="25000"/>
                  </a:schemeClr>
                </a:solidFill>
                <a:effectLst/>
                <a:uLnTx/>
                <a:uFillTx/>
                <a:latin typeface="Century Gothic" panose="020B0502020202020204" pitchFamily="34" charset="0"/>
                <a:ea typeface="微软雅黑"/>
              </a:rPr>
              <a:t>María</a:t>
            </a:r>
            <a:r>
              <a:rPr kumimoji="0" lang="en-US" altLang="zh-CN" sz="1500" b="0" i="1"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微软雅黑"/>
              </a:rPr>
              <a:t> Soledad</a:t>
            </a:r>
            <a:r>
              <a:rPr kumimoji="0" lang="en-US" altLang="zh-CN" sz="1500" b="0" i="1" u="none" strike="noStrike" kern="1200" cap="none" spc="0" normalizeH="0" noProof="0" dirty="0" smtClean="0">
                <a:ln>
                  <a:noFill/>
                </a:ln>
                <a:solidFill>
                  <a:schemeClr val="tx1">
                    <a:lumMod val="75000"/>
                    <a:lumOff val="25000"/>
                  </a:schemeClr>
                </a:solidFill>
                <a:effectLst/>
                <a:uLnTx/>
                <a:uFillTx/>
                <a:latin typeface="Century Gothic" panose="020B0502020202020204" pitchFamily="34" charset="0"/>
                <a:ea typeface="微软雅黑"/>
              </a:rPr>
              <a:t> </a:t>
            </a:r>
            <a:r>
              <a:rPr kumimoji="0" lang="en-US" altLang="zh-CN" sz="1500" b="0" i="1" u="none" strike="noStrike" kern="1200" cap="none" spc="0" normalizeH="0" noProof="0" dirty="0" err="1" smtClean="0">
                <a:ln>
                  <a:noFill/>
                </a:ln>
                <a:solidFill>
                  <a:schemeClr val="tx1">
                    <a:lumMod val="75000"/>
                    <a:lumOff val="25000"/>
                  </a:schemeClr>
                </a:solidFill>
                <a:effectLst/>
                <a:uLnTx/>
                <a:uFillTx/>
                <a:latin typeface="Century Gothic" panose="020B0502020202020204" pitchFamily="34" charset="0"/>
                <a:ea typeface="微软雅黑"/>
              </a:rPr>
              <a:t>Baraja</a:t>
            </a:r>
            <a:r>
              <a:rPr kumimoji="0" lang="en-US" altLang="zh-CN" sz="1500" b="0" i="1" u="none" strike="noStrike" kern="1200" cap="none" spc="0" normalizeH="0" noProof="0" dirty="0" smtClean="0">
                <a:ln>
                  <a:noFill/>
                </a:ln>
                <a:solidFill>
                  <a:schemeClr val="tx1">
                    <a:lumMod val="75000"/>
                    <a:lumOff val="25000"/>
                  </a:schemeClr>
                </a:solidFill>
                <a:effectLst/>
                <a:uLnTx/>
                <a:uFillTx/>
                <a:latin typeface="Century Gothic" panose="020B0502020202020204" pitchFamily="34" charset="0"/>
                <a:ea typeface="微软雅黑"/>
              </a:rPr>
              <a:t> </a:t>
            </a:r>
            <a:r>
              <a:rPr kumimoji="0" lang="en-US" altLang="zh-CN" sz="1500" b="0" i="1" u="none" strike="noStrike" kern="1200" cap="none" spc="0" normalizeH="0" noProof="0" dirty="0" err="1" smtClean="0">
                <a:ln>
                  <a:noFill/>
                </a:ln>
                <a:solidFill>
                  <a:schemeClr val="tx1">
                    <a:lumMod val="75000"/>
                    <a:lumOff val="25000"/>
                  </a:schemeClr>
                </a:solidFill>
                <a:effectLst/>
                <a:uLnTx/>
                <a:uFillTx/>
                <a:latin typeface="Century Gothic" panose="020B0502020202020204" pitchFamily="34" charset="0"/>
                <a:ea typeface="微软雅黑"/>
              </a:rPr>
              <a:t>Gavilanes</a:t>
            </a:r>
            <a:endParaRPr kumimoji="0" lang="en-US" altLang="zh-CN" sz="1500" b="0" i="1" u="none" strike="noStrike" kern="1200" cap="none" spc="0" normalizeH="0" noProof="0" dirty="0" smtClean="0">
              <a:ln>
                <a:noFill/>
              </a:ln>
              <a:solidFill>
                <a:schemeClr val="tx1">
                  <a:lumMod val="75000"/>
                  <a:lumOff val="25000"/>
                </a:schemeClr>
              </a:solidFill>
              <a:effectLst/>
              <a:uLnTx/>
              <a:uFillTx/>
              <a:latin typeface="Century Gothic" panose="020B0502020202020204" pitchFamily="34" charset="0"/>
              <a:ea typeface="微软雅黑"/>
            </a:endParaRPr>
          </a:p>
          <a:p>
            <a:pPr marL="171450" marR="0" lvl="0" indent="-1714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altLang="zh-CN" sz="1500" i="1" baseline="0" dirty="0" err="1" smtClean="0">
                <a:solidFill>
                  <a:schemeClr val="tx1">
                    <a:lumMod val="75000"/>
                    <a:lumOff val="25000"/>
                  </a:schemeClr>
                </a:solidFill>
                <a:latin typeface="Century Gothic" panose="020B0502020202020204" pitchFamily="34" charset="0"/>
                <a:ea typeface="微软雅黑"/>
              </a:rPr>
              <a:t>Galo</a:t>
            </a:r>
            <a:r>
              <a:rPr lang="en-US" altLang="zh-CN" sz="1500" i="1" dirty="0" smtClean="0">
                <a:solidFill>
                  <a:schemeClr val="tx1">
                    <a:lumMod val="75000"/>
                    <a:lumOff val="25000"/>
                  </a:schemeClr>
                </a:solidFill>
                <a:latin typeface="Century Gothic" panose="020B0502020202020204" pitchFamily="34" charset="0"/>
                <a:ea typeface="微软雅黑"/>
              </a:rPr>
              <a:t> </a:t>
            </a:r>
            <a:r>
              <a:rPr lang="en-US" altLang="zh-CN" sz="1500" i="1" dirty="0" err="1" smtClean="0">
                <a:solidFill>
                  <a:schemeClr val="tx1">
                    <a:lumMod val="75000"/>
                    <a:lumOff val="25000"/>
                  </a:schemeClr>
                </a:solidFill>
                <a:latin typeface="Century Gothic" panose="020B0502020202020204" pitchFamily="34" charset="0"/>
                <a:ea typeface="微软雅黑"/>
              </a:rPr>
              <a:t>Alcides</a:t>
            </a:r>
            <a:r>
              <a:rPr lang="en-US" altLang="zh-CN" sz="1500" i="1" dirty="0" smtClean="0">
                <a:solidFill>
                  <a:schemeClr val="tx1">
                    <a:lumMod val="75000"/>
                    <a:lumOff val="25000"/>
                  </a:schemeClr>
                </a:solidFill>
                <a:latin typeface="Century Gothic" panose="020B0502020202020204" pitchFamily="34" charset="0"/>
                <a:ea typeface="微软雅黑"/>
              </a:rPr>
              <a:t> </a:t>
            </a:r>
            <a:r>
              <a:rPr lang="en-US" altLang="zh-CN" sz="1500" i="1" dirty="0" err="1" smtClean="0">
                <a:solidFill>
                  <a:schemeClr val="tx1">
                    <a:lumMod val="75000"/>
                    <a:lumOff val="25000"/>
                  </a:schemeClr>
                </a:solidFill>
                <a:latin typeface="Century Gothic" panose="020B0502020202020204" pitchFamily="34" charset="0"/>
                <a:ea typeface="微软雅黑"/>
              </a:rPr>
              <a:t>Vélez</a:t>
            </a:r>
            <a:r>
              <a:rPr lang="en-US" altLang="zh-CN" sz="1500" i="1" dirty="0" smtClean="0">
                <a:solidFill>
                  <a:schemeClr val="tx1">
                    <a:lumMod val="75000"/>
                    <a:lumOff val="25000"/>
                  </a:schemeClr>
                </a:solidFill>
                <a:latin typeface="Century Gothic" panose="020B0502020202020204" pitchFamily="34" charset="0"/>
                <a:ea typeface="微软雅黑"/>
              </a:rPr>
              <a:t> Moreira</a:t>
            </a:r>
            <a:endParaRPr kumimoji="0" lang="en-US" altLang="zh-CN" sz="1500" b="0" i="1"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a:endParaRPr>
          </a:p>
        </p:txBody>
      </p:sp>
      <p:sp>
        <p:nvSpPr>
          <p:cNvPr id="9" name="椭圆 8"/>
          <p:cNvSpPr/>
          <p:nvPr/>
        </p:nvSpPr>
        <p:spPr>
          <a:xfrm>
            <a:off x="5068097" y="4401490"/>
            <a:ext cx="1216742" cy="1216742"/>
          </a:xfrm>
          <a:prstGeom prst="ellipse">
            <a:avLst/>
          </a:prstGeom>
          <a:solidFill>
            <a:srgbClr val="0085A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ESPE | Universidad de las Fuerzas Armadas | Sangolqu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113" y="289627"/>
            <a:ext cx="4093327" cy="1129759"/>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3"/>
          <p:cNvSpPr txBox="1"/>
          <p:nvPr/>
        </p:nvSpPr>
        <p:spPr>
          <a:xfrm>
            <a:off x="4172653" y="1709013"/>
            <a:ext cx="7585760" cy="384721"/>
          </a:xfrm>
          <a:prstGeom prst="rect">
            <a:avLst/>
          </a:prstGeom>
          <a:noFill/>
        </p:spPr>
        <p:txBody>
          <a:bodyPr wrap="square" rtlCol="0">
            <a:spAutoFit/>
            <a:scene3d>
              <a:camera prst="orthographicFront"/>
              <a:lightRig rig="threePt" dir="t"/>
            </a:scene3d>
            <a:sp3d contourW="12700"/>
          </a:bodyPr>
          <a:lstStyle/>
          <a:p>
            <a:pPr lvl="0" algn="ctr">
              <a:defRPr/>
            </a:pPr>
            <a:r>
              <a:rPr lang="es-EC" altLang="zh-CN" sz="1900" b="1" dirty="0">
                <a:solidFill>
                  <a:schemeClr val="tx1">
                    <a:lumMod val="75000"/>
                    <a:lumOff val="25000"/>
                  </a:schemeClr>
                </a:solidFill>
                <a:latin typeface="微软雅黑"/>
              </a:rPr>
              <a:t>Carrera de Comercio Exterior y Negociación Internacional</a:t>
            </a:r>
            <a:endParaRPr kumimoji="0" lang="zh-CN" altLang="en-US" sz="1900" b="1" i="0" u="none" strike="noStrike" kern="1200" cap="none" spc="0" normalizeH="0" baseline="0" noProof="0" dirty="0">
              <a:ln>
                <a:noFill/>
              </a:ln>
              <a:solidFill>
                <a:schemeClr val="tx1">
                  <a:lumMod val="75000"/>
                  <a:lumOff val="25000"/>
                </a:schemeClr>
              </a:solidFill>
              <a:effectLst/>
              <a:uLnTx/>
              <a:uFillTx/>
              <a:latin typeface="微软雅黑"/>
              <a:ea typeface="微软雅黑"/>
            </a:endParaRPr>
          </a:p>
        </p:txBody>
      </p:sp>
      <p:sp>
        <p:nvSpPr>
          <p:cNvPr id="33" name="Rectangle 7">
            <a:extLst>
              <a:ext uri="{FF2B5EF4-FFF2-40B4-BE49-F238E27FC236}">
                <a16:creationId xmlns="" xmlns:a16="http://schemas.microsoft.com/office/drawing/2014/main" id="{D82D897F-2AE2-48F8-A105-27FEDD07E81D}"/>
              </a:ext>
            </a:extLst>
          </p:cNvPr>
          <p:cNvSpPr/>
          <p:nvPr/>
        </p:nvSpPr>
        <p:spPr>
          <a:xfrm rot="18900000">
            <a:off x="5518699" y="4725086"/>
            <a:ext cx="349371" cy="63351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7" name="Marcador de posición de imagen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4" b="24"/>
          <a:stretch>
            <a:fillRect/>
          </a:stretch>
        </p:blipFill>
        <p:spPr>
          <a:xfrm>
            <a:off x="2057541" y="2174343"/>
            <a:ext cx="3318388" cy="3318388"/>
          </a:xfrm>
        </p:spPr>
      </p:pic>
    </p:spTree>
    <p:extLst>
      <p:ext uri="{BB962C8B-B14F-4D97-AF65-F5344CB8AC3E}">
        <p14:creationId xmlns:p14="http://schemas.microsoft.com/office/powerpoint/2010/main" val="38615591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1500"/>
                            </p:stCondLst>
                            <p:childTnLst>
                              <p:par>
                                <p:cTn id="31" presetID="1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ppt_x</p:attrName>
                                        </p:attrNameLst>
                                      </p:cBhvr>
                                      <p:tavLst>
                                        <p:tav tm="0">
                                          <p:val>
                                            <p:strVal val="#ppt_x-#ppt_w*1.125000"/>
                                          </p:val>
                                        </p:tav>
                                        <p:tav tm="100000">
                                          <p:val>
                                            <p:strVal val="#ppt_x"/>
                                          </p:val>
                                        </p:tav>
                                      </p:tavLst>
                                    </p:anim>
                                    <p:animEffect transition="in" filter="wipe(right)">
                                      <p:cBhvr>
                                        <p:cTn id="34" dur="500"/>
                                        <p:tgtEl>
                                          <p:spTgt spid="24"/>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par>
                          <p:cTn id="39" fill="hold">
                            <p:stCondLst>
                              <p:cond delay="2500"/>
                            </p:stCondLst>
                            <p:childTnLst>
                              <p:par>
                                <p:cTn id="40" presetID="1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5" grpId="0" animBg="1"/>
      <p:bldP spid="10" grpId="0" animBg="1"/>
      <p:bldP spid="13" grpId="0" animBg="1"/>
      <p:bldP spid="24" grpId="0"/>
      <p:bldP spid="25" grpId="0"/>
      <p:bldP spid="9"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806228" cy="5049914"/>
            <a:chOff x="8257400" y="-236033"/>
            <a:chExt cx="2123921" cy="5049914"/>
          </a:xfrm>
        </p:grpSpPr>
        <p:sp>
          <p:nvSpPr>
            <p:cNvPr id="30" name="矩形 29"/>
            <p:cNvSpPr/>
            <p:nvPr/>
          </p:nvSpPr>
          <p:spPr>
            <a:xfrm>
              <a:off x="8330769" y="3853938"/>
              <a:ext cx="2050552" cy="9599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MX" altLang="zh-CN" sz="1200" dirty="0">
                  <a:solidFill>
                    <a:schemeClr val="tx1">
                      <a:lumMod val="75000"/>
                      <a:lumOff val="25000"/>
                    </a:schemeClr>
                  </a:solidFill>
                  <a:latin typeface="+mn-ea"/>
                </a:rPr>
                <a:t>Crecimiento negativo desde el 2014 por falta de incentivos e investigación.</a:t>
              </a:r>
            </a:p>
            <a:p>
              <a:pPr marL="171450" indent="-171450" algn="ctr">
                <a:lnSpc>
                  <a:spcPct val="120000"/>
                </a:lnSpc>
                <a:buFont typeface="Arial" panose="020B0604020202020204" pitchFamily="34" charset="0"/>
                <a:buChar char="•"/>
              </a:pPr>
              <a:r>
                <a:rPr lang="es-MX" altLang="zh-CN" sz="1200" dirty="0">
                  <a:solidFill>
                    <a:schemeClr val="tx1">
                      <a:lumMod val="75000"/>
                      <a:lumOff val="25000"/>
                    </a:schemeClr>
                  </a:solidFill>
                  <a:latin typeface="+mn-ea"/>
                </a:rPr>
                <a:t>En el 2018 la crisis golpeó a Argentina (principal comprador)</a:t>
              </a:r>
            </a:p>
            <a:p>
              <a:pPr marL="171450" indent="-171450" algn="ctr">
                <a:lnSpc>
                  <a:spcPct val="120000"/>
                </a:lnSpc>
                <a:buFont typeface="Arial" panose="020B0604020202020204" pitchFamily="34" charset="0"/>
                <a:buChar char="•"/>
              </a:pPr>
              <a:r>
                <a:rPr lang="es-MX" altLang="zh-CN" sz="1200" dirty="0">
                  <a:solidFill>
                    <a:schemeClr val="tx1">
                      <a:lumMod val="75000"/>
                      <a:lumOff val="25000"/>
                    </a:schemeClr>
                  </a:solidFill>
                  <a:latin typeface="+mn-ea"/>
                </a:rPr>
                <a:t>Pasó de vender 3,77 a 10,35 millones de dólares en el 2020</a:t>
              </a:r>
              <a:endParaRPr lang="zh-CN" altLang="en-US" sz="1200" dirty="0">
                <a:solidFill>
                  <a:schemeClr val="tx1">
                    <a:lumMod val="75000"/>
                    <a:lumOff val="25000"/>
                  </a:schemeClr>
                </a:solidFill>
                <a:latin typeface="+mn-ea"/>
              </a:endParaRP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Evolución de las exportaciones de palmito</a:t>
              </a:r>
              <a:endParaRPr lang="zh-CN" altLang="en-US" sz="1600" b="1" dirty="0">
                <a:solidFill>
                  <a:schemeClr val="accent1"/>
                </a:solidFill>
                <a:latin typeface="+mn-ea"/>
              </a:endParaRPr>
            </a:p>
          </p:txBody>
        </p:sp>
      </p:grpSp>
      <p:sp>
        <p:nvSpPr>
          <p:cNvPr id="46" name="文本框 45"/>
          <p:cNvSpPr txBox="1"/>
          <p:nvPr/>
        </p:nvSpPr>
        <p:spPr>
          <a:xfrm>
            <a:off x="5065320" y="203224"/>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Bolivia</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152147" y="1233316"/>
            <a:ext cx="5696952" cy="4545321"/>
            <a:chOff x="8330118" y="-494818"/>
            <a:chExt cx="2083948" cy="4545321"/>
          </a:xfrm>
        </p:grpSpPr>
        <p:sp>
          <p:nvSpPr>
            <p:cNvPr id="55" name="矩形 29">
              <a:extLst>
                <a:ext uri="{FF2B5EF4-FFF2-40B4-BE49-F238E27FC236}">
                  <a16:creationId xmlns="" xmlns:a16="http://schemas.microsoft.com/office/drawing/2014/main" id="{C9EFDDDF-00CA-41CD-A279-996EFC8B7657}"/>
                </a:ext>
              </a:extLst>
            </p:cNvPr>
            <p:cNvSpPr/>
            <p:nvPr/>
          </p:nvSpPr>
          <p:spPr>
            <a:xfrm>
              <a:off x="8330118" y="3533758"/>
              <a:ext cx="2050552" cy="516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Cerró el 2019 con conflictos politicos (5to año con deficit)</a:t>
              </a:r>
            </a:p>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Crecimiento de 124,11 en los principales mercados mundiales.</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3514" y="-494818"/>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Evolución de la participación de mercado mundial</a:t>
              </a:r>
              <a:endParaRPr lang="zh-CN" altLang="en-US" sz="1600" b="1" dirty="0">
                <a:solidFill>
                  <a:schemeClr val="accent1"/>
                </a:solidFill>
                <a:latin typeface="+mn-ea"/>
              </a:endParaRPr>
            </a:p>
          </p:txBody>
        </p:sp>
      </p:grpSp>
      <p:pic>
        <p:nvPicPr>
          <p:cNvPr id="5" name="Imagen 4">
            <a:extLst>
              <a:ext uri="{FF2B5EF4-FFF2-40B4-BE49-F238E27FC236}">
                <a16:creationId xmlns="" xmlns:a16="http://schemas.microsoft.com/office/drawing/2014/main" id="{9B3A6F6B-23F2-4560-AC18-8A027E0763E4}"/>
              </a:ext>
            </a:extLst>
          </p:cNvPr>
          <p:cNvPicPr>
            <a:picLocks noChangeAspect="1"/>
          </p:cNvPicPr>
          <p:nvPr/>
        </p:nvPicPr>
        <p:blipFill>
          <a:blip r:embed="rId3"/>
          <a:stretch>
            <a:fillRect/>
          </a:stretch>
        </p:blipFill>
        <p:spPr>
          <a:xfrm>
            <a:off x="-1" y="1596108"/>
            <a:ext cx="6010031" cy="3740285"/>
          </a:xfrm>
          <a:prstGeom prst="rect">
            <a:avLst/>
          </a:prstGeom>
        </p:spPr>
      </p:pic>
      <p:pic>
        <p:nvPicPr>
          <p:cNvPr id="6" name="Imagen 5">
            <a:extLst>
              <a:ext uri="{FF2B5EF4-FFF2-40B4-BE49-F238E27FC236}">
                <a16:creationId xmlns="" xmlns:a16="http://schemas.microsoft.com/office/drawing/2014/main" id="{B4D3B61C-764C-49F7-A811-7B758EC8ECD8}"/>
              </a:ext>
            </a:extLst>
          </p:cNvPr>
          <p:cNvPicPr>
            <a:picLocks noChangeAspect="1"/>
          </p:cNvPicPr>
          <p:nvPr/>
        </p:nvPicPr>
        <p:blipFill>
          <a:blip r:embed="rId4"/>
          <a:stretch>
            <a:fillRect/>
          </a:stretch>
        </p:blipFill>
        <p:spPr>
          <a:xfrm>
            <a:off x="6243443" y="1596108"/>
            <a:ext cx="5922665" cy="3280692"/>
          </a:xfrm>
          <a:prstGeom prst="rect">
            <a:avLst/>
          </a:prstGeom>
        </p:spPr>
      </p:pic>
    </p:spTree>
    <p:extLst>
      <p:ext uri="{BB962C8B-B14F-4D97-AF65-F5344CB8AC3E}">
        <p14:creationId xmlns:p14="http://schemas.microsoft.com/office/powerpoint/2010/main" val="963904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804451" cy="5219754"/>
            <a:chOff x="8257400" y="-236033"/>
            <a:chExt cx="2123271" cy="5219754"/>
          </a:xfrm>
        </p:grpSpPr>
        <p:sp>
          <p:nvSpPr>
            <p:cNvPr id="30" name="矩形 29"/>
            <p:cNvSpPr/>
            <p:nvPr/>
          </p:nvSpPr>
          <p:spPr>
            <a:xfrm>
              <a:off x="8330119" y="3802179"/>
              <a:ext cx="2050552" cy="118154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2013 valor negativo (leyes de conservación ecológica) </a:t>
              </a:r>
            </a:p>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Desde el 2016 su tendencia es positiva, ganando mercado en Países Bajos y España</a:t>
              </a:r>
            </a:p>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En 2020 concretó negocíos por más de 2,2 millones con Estados Unidos; productos agrícolas crecieron en 14%.</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Evolución de las exportaciones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Perú</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379238"/>
            <a:chOff x="8330121" y="-168573"/>
            <a:chExt cx="2082760" cy="4379238"/>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516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Crecimiento positivo desde el 2016, quitándole mercado a países líderes.</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Ha crecido de 1,6 a 12% en Países Bajos, y de 25,6 a 20,8% en España.</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Evolución de la participación de mercado mundial</a:t>
              </a:r>
              <a:endParaRPr lang="zh-CN" altLang="en-US" sz="1600" b="1" dirty="0">
                <a:solidFill>
                  <a:schemeClr val="accent1"/>
                </a:solidFill>
                <a:latin typeface="+mn-ea"/>
              </a:endParaRPr>
            </a:p>
          </p:txBody>
        </p:sp>
      </p:grpSp>
      <p:pic>
        <p:nvPicPr>
          <p:cNvPr id="2" name="Imagen 1">
            <a:extLst>
              <a:ext uri="{FF2B5EF4-FFF2-40B4-BE49-F238E27FC236}">
                <a16:creationId xmlns="" xmlns:a16="http://schemas.microsoft.com/office/drawing/2014/main" id="{0E68270F-1F21-4088-892A-F7DF294C0326}"/>
              </a:ext>
            </a:extLst>
          </p:cNvPr>
          <p:cNvPicPr>
            <a:picLocks noChangeAspect="1"/>
          </p:cNvPicPr>
          <p:nvPr/>
        </p:nvPicPr>
        <p:blipFill>
          <a:blip r:embed="rId3"/>
          <a:stretch>
            <a:fillRect/>
          </a:stretch>
        </p:blipFill>
        <p:spPr>
          <a:xfrm>
            <a:off x="0" y="1563891"/>
            <a:ext cx="5948545" cy="3702020"/>
          </a:xfrm>
          <a:prstGeom prst="rect">
            <a:avLst/>
          </a:prstGeom>
        </p:spPr>
      </p:pic>
      <p:pic>
        <p:nvPicPr>
          <p:cNvPr id="5" name="Imagen 4">
            <a:extLst>
              <a:ext uri="{FF2B5EF4-FFF2-40B4-BE49-F238E27FC236}">
                <a16:creationId xmlns="" xmlns:a16="http://schemas.microsoft.com/office/drawing/2014/main" id="{E290AB4A-BBA7-4825-8E05-AD3FBB7EF90C}"/>
              </a:ext>
            </a:extLst>
          </p:cNvPr>
          <p:cNvPicPr>
            <a:picLocks noChangeAspect="1"/>
          </p:cNvPicPr>
          <p:nvPr/>
        </p:nvPicPr>
        <p:blipFill>
          <a:blip r:embed="rId4"/>
          <a:stretch>
            <a:fillRect/>
          </a:stretch>
        </p:blipFill>
        <p:spPr>
          <a:xfrm>
            <a:off x="6213632" y="1610436"/>
            <a:ext cx="5925759" cy="3282406"/>
          </a:xfrm>
          <a:prstGeom prst="rect">
            <a:avLst/>
          </a:prstGeom>
        </p:spPr>
      </p:pic>
    </p:spTree>
    <p:extLst>
      <p:ext uri="{BB962C8B-B14F-4D97-AF65-F5344CB8AC3E}">
        <p14:creationId xmlns:p14="http://schemas.microsoft.com/office/powerpoint/2010/main" val="12204558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5"/>
          <p:cNvSpPr txBox="1"/>
          <p:nvPr/>
        </p:nvSpPr>
        <p:spPr>
          <a:xfrm>
            <a:off x="795049" y="389934"/>
            <a:ext cx="6996669" cy="400110"/>
          </a:xfrm>
          <a:prstGeom prst="rect">
            <a:avLst/>
          </a:prstGeom>
          <a:noFill/>
        </p:spPr>
        <p:txBody>
          <a:bodyPr wrap="square" rtlCol="0">
            <a:spAutoFit/>
            <a:scene3d>
              <a:camera prst="orthographicFront"/>
              <a:lightRig rig="threePt" dir="t"/>
            </a:scene3d>
            <a:sp3d contourW="12700"/>
          </a:bodyPr>
          <a:lstStyle/>
          <a:p>
            <a:r>
              <a:rPr lang="en-US" altLang="zh-CN" sz="2000" b="1" dirty="0" err="1" smtClean="0">
                <a:solidFill>
                  <a:schemeClr val="tx1">
                    <a:lumMod val="75000"/>
                    <a:lumOff val="25000"/>
                  </a:schemeClr>
                </a:solidFill>
                <a:latin typeface="+mj-ea"/>
                <a:ea typeface="+mj-ea"/>
              </a:rPr>
              <a:t>Análisis</a:t>
            </a:r>
            <a:r>
              <a:rPr lang="en-US" altLang="zh-CN" sz="2000" b="1" dirty="0" smtClean="0">
                <a:solidFill>
                  <a:schemeClr val="tx1">
                    <a:lumMod val="75000"/>
                    <a:lumOff val="25000"/>
                  </a:schemeClr>
                </a:solidFill>
                <a:latin typeface="+mj-ea"/>
                <a:ea typeface="+mj-ea"/>
              </a:rPr>
              <a:t> de la v</a:t>
            </a:r>
            <a:r>
              <a:rPr lang="en-US" altLang="zh-CN" sz="2000" b="1" dirty="0" smtClean="0">
                <a:solidFill>
                  <a:schemeClr val="tx1">
                    <a:lumMod val="75000"/>
                    <a:lumOff val="25000"/>
                  </a:schemeClr>
                </a:solidFill>
                <a:latin typeface="+mj-ea"/>
                <a:ea typeface="+mj-ea"/>
              </a:rPr>
              <a:t>ariable </a:t>
            </a:r>
            <a:r>
              <a:rPr lang="en-US" altLang="zh-CN" sz="2000" b="1" dirty="0" err="1" smtClean="0">
                <a:solidFill>
                  <a:schemeClr val="tx1">
                    <a:lumMod val="75000"/>
                    <a:lumOff val="25000"/>
                  </a:schemeClr>
                </a:solidFill>
                <a:latin typeface="+mj-ea"/>
                <a:ea typeface="+mj-ea"/>
              </a:rPr>
              <a:t>independiente</a:t>
            </a:r>
            <a:endParaRPr lang="es-EC" altLang="zh-CN" sz="2000" b="1" dirty="0">
              <a:solidFill>
                <a:schemeClr val="tx1">
                  <a:lumMod val="75000"/>
                  <a:lumOff val="25000"/>
                </a:schemeClr>
              </a:solidFill>
              <a:latin typeface="+mn-ea"/>
            </a:endParaRPr>
          </a:p>
        </p:txBody>
      </p:sp>
      <p:graphicFrame>
        <p:nvGraphicFramePr>
          <p:cNvPr id="5" name="Tabla 4"/>
          <p:cNvGraphicFramePr>
            <a:graphicFrameLocks noGrp="1"/>
          </p:cNvGraphicFramePr>
          <p:nvPr>
            <p:extLst>
              <p:ext uri="{D42A27DB-BD31-4B8C-83A1-F6EECF244321}">
                <p14:modId xmlns:p14="http://schemas.microsoft.com/office/powerpoint/2010/main" val="318132639"/>
              </p:ext>
            </p:extLst>
          </p:nvPr>
        </p:nvGraphicFramePr>
        <p:xfrm>
          <a:off x="214047" y="1952423"/>
          <a:ext cx="5658718" cy="4019551"/>
        </p:xfrm>
        <a:graphic>
          <a:graphicData uri="http://schemas.openxmlformats.org/drawingml/2006/table">
            <a:tbl>
              <a:tblPr bandRow="1"/>
              <a:tblGrid>
                <a:gridCol w="2182686"/>
                <a:gridCol w="745712"/>
                <a:gridCol w="817745"/>
                <a:gridCol w="95271"/>
                <a:gridCol w="498062"/>
                <a:gridCol w="705012"/>
                <a:gridCol w="614230"/>
              </a:tblGrid>
              <a:tr h="442595">
                <a:tc>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Variables independientes</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Unidad de medida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Colombia</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Perú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Ecuador</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Bolivia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Condiciones de los factores nacionales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15900">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Disponibilidad de mano de obra calificada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dirty="0">
                          <a:effectLst/>
                          <a:latin typeface="Arial" panose="020B0604020202020204" pitchFamily="34" charset="0"/>
                          <a:ea typeface="Times New Roman" panose="02020603050405020304" pitchFamily="18" charset="0"/>
                          <a:cs typeface="Calibri" panose="020F0502020204030204" pitchFamily="34" charset="0"/>
                        </a:rPr>
                        <a:t>Ranking</a:t>
                      </a:r>
                      <a:r>
                        <a:rPr lang="es-EC" sz="11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15900">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Terrenos cultivables del total de área del país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15900">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Tasa de participación laboral del total de población</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67,5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76,1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66,2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70,7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15900">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Áreas Forestales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Miles de km</a:t>
                      </a:r>
                      <a:r>
                        <a:rPr lang="es-EC" sz="1100" baseline="300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584,75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738,05</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124,69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544,75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15900">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Gastos en I+D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PIB</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0,24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0,13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0,44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0,16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15900">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Condiciones de los factores extranjeros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15900">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Inversión Extranjera Directa Neta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Millones de </a:t>
                      </a:r>
                      <a:r>
                        <a:rPr lang="es-EC" sz="1100">
                          <a:effectLst/>
                          <a:latin typeface="Arial" panose="020B0604020202020204" pitchFamily="34" charset="0"/>
                          <a:ea typeface="Times New Roman" panose="02020603050405020304" pitchFamily="18" charset="0"/>
                          <a:cs typeface="Calibri" panose="020F0502020204030204" pitchFamily="34" charset="0"/>
                        </a:rPr>
                        <a:t>dólares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14.313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8.891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937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-159,54</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15900">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Valor agregado de la industria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PIB</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26,3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31,5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32,3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25,2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15900">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Barreras de comercio internacional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Ranking</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125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137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117</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6"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矩形 30"/>
          <p:cNvSpPr/>
          <p:nvPr/>
        </p:nvSpPr>
        <p:spPr>
          <a:xfrm>
            <a:off x="193182" y="1313589"/>
            <a:ext cx="5605657"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Condiciones de los factores</a:t>
            </a:r>
            <a:endParaRPr lang="zh-CN" altLang="en-US" sz="1600" b="1" dirty="0">
              <a:solidFill>
                <a:schemeClr val="accent1"/>
              </a:solidFill>
              <a:latin typeface="+mn-ea"/>
            </a:endParaRPr>
          </a:p>
        </p:txBody>
      </p:sp>
      <p:sp>
        <p:nvSpPr>
          <p:cNvPr id="8" name="矩形 30"/>
          <p:cNvSpPr/>
          <p:nvPr/>
        </p:nvSpPr>
        <p:spPr>
          <a:xfrm>
            <a:off x="6081090" y="1313589"/>
            <a:ext cx="5605657"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Condiciones de la demanda</a:t>
            </a:r>
            <a:endParaRPr lang="zh-CN" altLang="en-US" sz="1600" b="1" dirty="0">
              <a:solidFill>
                <a:schemeClr val="accent1"/>
              </a:solidFill>
              <a:latin typeface="+mn-ea"/>
            </a:endParaRPr>
          </a:p>
        </p:txBody>
      </p:sp>
      <p:graphicFrame>
        <p:nvGraphicFramePr>
          <p:cNvPr id="10" name="Tabla 9"/>
          <p:cNvGraphicFramePr>
            <a:graphicFrameLocks noGrp="1"/>
          </p:cNvGraphicFramePr>
          <p:nvPr>
            <p:extLst>
              <p:ext uri="{D42A27DB-BD31-4B8C-83A1-F6EECF244321}">
                <p14:modId xmlns:p14="http://schemas.microsoft.com/office/powerpoint/2010/main" val="3186870190"/>
              </p:ext>
            </p:extLst>
          </p:nvPr>
        </p:nvGraphicFramePr>
        <p:xfrm>
          <a:off x="6250212" y="1954772"/>
          <a:ext cx="5667374" cy="2573338"/>
        </p:xfrm>
        <a:graphic>
          <a:graphicData uri="http://schemas.openxmlformats.org/drawingml/2006/table">
            <a:tbl>
              <a:tblPr bandRow="1"/>
              <a:tblGrid>
                <a:gridCol w="2247418"/>
                <a:gridCol w="809172"/>
                <a:gridCol w="809172"/>
                <a:gridCol w="448976"/>
                <a:gridCol w="722928"/>
                <a:gridCol w="629708"/>
              </a:tblGrid>
              <a:tr h="409575">
                <a:tc>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Variables independientes</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Unidad de medida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Colombia</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Perú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Ecuador</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Bolivia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Condiciones de la demanda nacional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Tasa anual de crecimiento de la población</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1,38</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1,62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1,68</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0002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Importación de bienes y servicios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PIB</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22,2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22,9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23,3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31,4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0002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Nivel de sofisticación del mercado local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Ranking</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111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127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00025">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Condiciones de la demanda extranjera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Exportación de bienes y servicios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PIB</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15,9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24,2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23,4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200025">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Índice de Gini</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Unidad</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50,4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42,8</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45,4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effectLst/>
                          <a:latin typeface="Arial" panose="020B0604020202020204" pitchFamily="34" charset="0"/>
                          <a:ea typeface="Times New Roman" panose="02020603050405020304" pitchFamily="18" charset="0"/>
                          <a:cs typeface="Calibri" panose="020F0502020204030204" pitchFamily="34" charset="0"/>
                        </a:rPr>
                        <a:t>42,2</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30111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2"/>
          <p:cNvCxnSpPr>
            <a:cxnSpLocks/>
          </p:cNvCxnSpPr>
          <p:nvPr/>
        </p:nvCxnSpPr>
        <p:spPr>
          <a:xfrm>
            <a:off x="6081090" y="1108563"/>
            <a:ext cx="0" cy="4348369"/>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矩形 30"/>
          <p:cNvSpPr/>
          <p:nvPr/>
        </p:nvSpPr>
        <p:spPr>
          <a:xfrm>
            <a:off x="231819" y="927167"/>
            <a:ext cx="5605657"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C" altLang="zh-CN" sz="1600" b="1" dirty="0">
                <a:solidFill>
                  <a:schemeClr val="accent1"/>
                </a:solidFill>
                <a:latin typeface="+mn-ea"/>
              </a:rPr>
              <a:t>Industrias relacionadas y de apoyo</a:t>
            </a:r>
            <a:endParaRPr lang="zh-CN" altLang="en-US" sz="1600" b="1" dirty="0">
              <a:solidFill>
                <a:schemeClr val="accent1"/>
              </a:solidFill>
              <a:latin typeface="+mn-ea"/>
            </a:endParaRPr>
          </a:p>
        </p:txBody>
      </p:sp>
      <p:sp>
        <p:nvSpPr>
          <p:cNvPr id="8" name="矩形 30"/>
          <p:cNvSpPr/>
          <p:nvPr/>
        </p:nvSpPr>
        <p:spPr>
          <a:xfrm>
            <a:off x="6081090" y="927167"/>
            <a:ext cx="5605657"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Estrategia, estructura y rivalidad</a:t>
            </a:r>
            <a:endParaRPr lang="zh-CN" altLang="en-US" sz="1600" b="1" dirty="0">
              <a:solidFill>
                <a:schemeClr val="accent1"/>
              </a:solidFill>
              <a:latin typeface="+mn-ea"/>
            </a:endParaRPr>
          </a:p>
        </p:txBody>
      </p:sp>
      <p:graphicFrame>
        <p:nvGraphicFramePr>
          <p:cNvPr id="4" name="Tabla 3"/>
          <p:cNvGraphicFramePr>
            <a:graphicFrameLocks noGrp="1"/>
          </p:cNvGraphicFramePr>
          <p:nvPr>
            <p:extLst>
              <p:ext uri="{D42A27DB-BD31-4B8C-83A1-F6EECF244321}">
                <p14:modId xmlns:p14="http://schemas.microsoft.com/office/powerpoint/2010/main" val="2930367199"/>
              </p:ext>
            </p:extLst>
          </p:nvPr>
        </p:nvGraphicFramePr>
        <p:xfrm>
          <a:off x="255826" y="1944517"/>
          <a:ext cx="5581650" cy="3083243"/>
        </p:xfrm>
        <a:graphic>
          <a:graphicData uri="http://schemas.openxmlformats.org/drawingml/2006/table">
            <a:tbl>
              <a:tblPr bandRow="1"/>
              <a:tblGrid>
                <a:gridCol w="2069558"/>
                <a:gridCol w="809165"/>
                <a:gridCol w="809799"/>
                <a:gridCol w="540078"/>
                <a:gridCol w="723488"/>
                <a:gridCol w="629562"/>
              </a:tblGrid>
              <a:tr h="387350">
                <a:tc>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Variables independientes</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Unidad de medida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Colombia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Perú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Ecuador</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Bolivia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15">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Industrias relacionadas y de apoyo nacional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Carreteras pavimentadas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Disponibilidad de proveedores    locales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dirty="0" smtClean="0">
                          <a:effectLst/>
                          <a:latin typeface="Arial" panose="020B0604020202020204" pitchFamily="34" charset="0"/>
                          <a:ea typeface="Times New Roman" panose="02020603050405020304" pitchFamily="18" charset="0"/>
                          <a:cs typeface="Calibri" panose="020F0502020204030204" pitchFamily="34" charset="0"/>
                        </a:rPr>
                        <a:t>Ranking</a:t>
                      </a:r>
                      <a:r>
                        <a:rPr lang="es-EC" sz="11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78</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98</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113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Tasa crecimiento producción industrial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-0,6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96215">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Industrias relacionadas y de apoyo extranjera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Calidad de la infraestructura del transporte aéreo</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dirty="0" smtClean="0">
                          <a:effectLst/>
                          <a:latin typeface="Arial" panose="020B0604020202020204" pitchFamily="34" charset="0"/>
                          <a:ea typeface="Times New Roman" panose="02020603050405020304" pitchFamily="18" charset="0"/>
                          <a:cs typeface="Calibri" panose="020F0502020204030204" pitchFamily="34" charset="0"/>
                        </a:rPr>
                        <a:t>Ranking</a:t>
                      </a:r>
                      <a:r>
                        <a:rPr lang="es-EC" sz="11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48</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115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Calidad de la infraestructura del transporte marítimo</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dirty="0" smtClean="0">
                          <a:effectLst/>
                          <a:latin typeface="Arial" panose="020B0604020202020204" pitchFamily="34" charset="0"/>
                          <a:ea typeface="Times New Roman" panose="02020603050405020304" pitchFamily="18" charset="0"/>
                          <a:cs typeface="Calibri" panose="020F0502020204030204" pitchFamily="34" charset="0"/>
                        </a:rPr>
                        <a:t>Ranking</a:t>
                      </a:r>
                      <a:r>
                        <a:rPr lang="es-EC" sz="11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Disponibilidad de capital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smtClean="0">
                          <a:effectLst/>
                          <a:latin typeface="Arial" panose="020B0604020202020204" pitchFamily="34" charset="0"/>
                          <a:ea typeface="Times New Roman" panose="02020603050405020304" pitchFamily="18" charset="0"/>
                          <a:cs typeface="Calibri" panose="020F0502020204030204" pitchFamily="34" charset="0"/>
                        </a:rPr>
                        <a:t>Ranking</a:t>
                      </a:r>
                      <a:r>
                        <a:rPr lang="es-EC" sz="11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101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108</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566939316"/>
              </p:ext>
            </p:extLst>
          </p:nvPr>
        </p:nvGraphicFramePr>
        <p:xfrm>
          <a:off x="6224453" y="1962451"/>
          <a:ext cx="5667376" cy="2758123"/>
        </p:xfrm>
        <a:graphic>
          <a:graphicData uri="http://schemas.openxmlformats.org/drawingml/2006/table">
            <a:tbl>
              <a:tblPr bandRow="1"/>
              <a:tblGrid>
                <a:gridCol w="2190399"/>
                <a:gridCol w="733349"/>
                <a:gridCol w="95207"/>
                <a:gridCol w="820837"/>
                <a:gridCol w="455449"/>
                <a:gridCol w="733349"/>
                <a:gridCol w="638786"/>
              </a:tblGrid>
              <a:tr h="415290">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Variables independientes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Unidad de medida</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Colombia</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Perú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Ecuador</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Bolivia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55">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Estrategia, estructura y rivalidad nacional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Tiempo requerido para iniciar un negocio</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días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Presencia de clusters nacionales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WEF</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102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106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131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Desempleo total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96215">
                <a:tc>
                  <a:txBody>
                    <a:bodyPr/>
                    <a:lstStyle/>
                    <a:p>
                      <a:pPr>
                        <a:lnSpc>
                          <a:spcPct val="107000"/>
                        </a:lnSpc>
                        <a:spcAft>
                          <a:spcPts val="800"/>
                        </a:spcAft>
                      </a:pPr>
                      <a:r>
                        <a:rPr lang="es-EC" sz="1100" b="1"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Estrategia, estructura y rivalidad extranjera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07000"/>
                        </a:lnSpc>
                        <a:spcAft>
                          <a:spcPts val="800"/>
                        </a:spcAft>
                      </a:pPr>
                      <a:r>
                        <a:rPr lang="es-EC" sz="1100" i="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100">
                          <a:effectLst/>
                          <a:latin typeface="Arial" panose="020B0604020202020204" pitchFamily="34" charset="0"/>
                          <a:ea typeface="Times New Roman" panose="02020603050405020304" pitchFamily="18"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Acceso a Internet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Exportaciones de alta tecnología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r>
              <a:tr h="196215">
                <a:tc>
                  <a:txBody>
                    <a:bodyPr/>
                    <a:lstStyle/>
                    <a:p>
                      <a:pP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Exportaciones de productos manufacturados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40831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2400660" y="0"/>
            <a:ext cx="2969680" cy="6858000"/>
          </a:xfrm>
          <a:custGeom>
            <a:avLst/>
            <a:gdLst>
              <a:gd name="connsiteX0" fmla="*/ 0 w 2969680"/>
              <a:gd name="connsiteY0" fmla="*/ 0 h 6858000"/>
              <a:gd name="connsiteX1" fmla="*/ 471948 w 2969680"/>
              <a:gd name="connsiteY1" fmla="*/ 0 h 6858000"/>
              <a:gd name="connsiteX2" fmla="*/ 2733707 w 2969680"/>
              <a:gd name="connsiteY2" fmla="*/ 3105044 h 6858000"/>
              <a:gd name="connsiteX3" fmla="*/ 2733707 w 2969680"/>
              <a:gd name="connsiteY3" fmla="*/ 3105045 h 6858000"/>
              <a:gd name="connsiteX4" fmla="*/ 2969680 w 2969680"/>
              <a:gd name="connsiteY4" fmla="*/ 3429000 h 6858000"/>
              <a:gd name="connsiteX5" fmla="*/ 2733707 w 2969680"/>
              <a:gd name="connsiteY5" fmla="*/ 3752955 h 6858000"/>
              <a:gd name="connsiteX6" fmla="*/ 2733707 w 2969680"/>
              <a:gd name="connsiteY6" fmla="*/ 3752956 h 6858000"/>
              <a:gd name="connsiteX7" fmla="*/ 471948 w 2969680"/>
              <a:gd name="connsiteY7" fmla="*/ 6858000 h 6858000"/>
              <a:gd name="connsiteX8" fmla="*/ 0 w 2969680"/>
              <a:gd name="connsiteY8" fmla="*/ 6858000 h 6858000"/>
              <a:gd name="connsiteX9" fmla="*/ 2497733 w 2969680"/>
              <a:gd name="connsiteY9" fmla="*/ 3429001 h 6858000"/>
              <a:gd name="connsiteX10" fmla="*/ 2497732 w 2969680"/>
              <a:gd name="connsiteY10" fmla="*/ 3429000 h 6858000"/>
              <a:gd name="connsiteX11" fmla="*/ 2497733 w 2969680"/>
              <a:gd name="connsiteY11" fmla="*/ 3428999 h 6858000"/>
              <a:gd name="connsiteX0" fmla="*/ 0 w 2969680"/>
              <a:gd name="connsiteY0" fmla="*/ 0 h 6858000"/>
              <a:gd name="connsiteX1" fmla="*/ 471948 w 2969680"/>
              <a:gd name="connsiteY1" fmla="*/ 0 h 6858000"/>
              <a:gd name="connsiteX2" fmla="*/ 2733707 w 2969680"/>
              <a:gd name="connsiteY2" fmla="*/ 3105044 h 6858000"/>
              <a:gd name="connsiteX3" fmla="*/ 2969680 w 2969680"/>
              <a:gd name="connsiteY3" fmla="*/ 3429000 h 6858000"/>
              <a:gd name="connsiteX4" fmla="*/ 2733707 w 2969680"/>
              <a:gd name="connsiteY4" fmla="*/ 3752955 h 6858000"/>
              <a:gd name="connsiteX5" fmla="*/ 2733707 w 2969680"/>
              <a:gd name="connsiteY5" fmla="*/ 3752956 h 6858000"/>
              <a:gd name="connsiteX6" fmla="*/ 471948 w 2969680"/>
              <a:gd name="connsiteY6" fmla="*/ 6858000 h 6858000"/>
              <a:gd name="connsiteX7" fmla="*/ 0 w 2969680"/>
              <a:gd name="connsiteY7" fmla="*/ 6858000 h 6858000"/>
              <a:gd name="connsiteX8" fmla="*/ 2497733 w 2969680"/>
              <a:gd name="connsiteY8" fmla="*/ 3429001 h 6858000"/>
              <a:gd name="connsiteX9" fmla="*/ 2497732 w 2969680"/>
              <a:gd name="connsiteY9" fmla="*/ 3429000 h 6858000"/>
              <a:gd name="connsiteX10" fmla="*/ 2497733 w 2969680"/>
              <a:gd name="connsiteY10" fmla="*/ 3428999 h 6858000"/>
              <a:gd name="connsiteX11" fmla="*/ 0 w 2969680"/>
              <a:gd name="connsiteY11" fmla="*/ 0 h 6858000"/>
              <a:gd name="connsiteX0" fmla="*/ 0 w 2969680"/>
              <a:gd name="connsiteY0" fmla="*/ 0 h 6858000"/>
              <a:gd name="connsiteX1" fmla="*/ 471948 w 2969680"/>
              <a:gd name="connsiteY1" fmla="*/ 0 h 6858000"/>
              <a:gd name="connsiteX2" fmla="*/ 2733707 w 2969680"/>
              <a:gd name="connsiteY2" fmla="*/ 3105044 h 6858000"/>
              <a:gd name="connsiteX3" fmla="*/ 2969680 w 2969680"/>
              <a:gd name="connsiteY3" fmla="*/ 3429000 h 6858000"/>
              <a:gd name="connsiteX4" fmla="*/ 2733707 w 2969680"/>
              <a:gd name="connsiteY4" fmla="*/ 3752955 h 6858000"/>
              <a:gd name="connsiteX5" fmla="*/ 471948 w 2969680"/>
              <a:gd name="connsiteY5" fmla="*/ 6858000 h 6858000"/>
              <a:gd name="connsiteX6" fmla="*/ 0 w 2969680"/>
              <a:gd name="connsiteY6" fmla="*/ 6858000 h 6858000"/>
              <a:gd name="connsiteX7" fmla="*/ 2497733 w 2969680"/>
              <a:gd name="connsiteY7" fmla="*/ 3429001 h 6858000"/>
              <a:gd name="connsiteX8" fmla="*/ 2497732 w 2969680"/>
              <a:gd name="connsiteY8" fmla="*/ 3429000 h 6858000"/>
              <a:gd name="connsiteX9" fmla="*/ 2497733 w 2969680"/>
              <a:gd name="connsiteY9" fmla="*/ 3428999 h 6858000"/>
              <a:gd name="connsiteX10" fmla="*/ 0 w 2969680"/>
              <a:gd name="connsiteY10" fmla="*/ 0 h 6858000"/>
              <a:gd name="connsiteX0" fmla="*/ 0 w 2969680"/>
              <a:gd name="connsiteY0" fmla="*/ 0 h 6858000"/>
              <a:gd name="connsiteX1" fmla="*/ 471948 w 2969680"/>
              <a:gd name="connsiteY1" fmla="*/ 0 h 6858000"/>
              <a:gd name="connsiteX2" fmla="*/ 2733707 w 2969680"/>
              <a:gd name="connsiteY2" fmla="*/ 3105044 h 6858000"/>
              <a:gd name="connsiteX3" fmla="*/ 2969680 w 2969680"/>
              <a:gd name="connsiteY3" fmla="*/ 3429000 h 6858000"/>
              <a:gd name="connsiteX4" fmla="*/ 471948 w 2969680"/>
              <a:gd name="connsiteY4" fmla="*/ 6858000 h 6858000"/>
              <a:gd name="connsiteX5" fmla="*/ 0 w 2969680"/>
              <a:gd name="connsiteY5" fmla="*/ 6858000 h 6858000"/>
              <a:gd name="connsiteX6" fmla="*/ 2497733 w 2969680"/>
              <a:gd name="connsiteY6" fmla="*/ 3429001 h 6858000"/>
              <a:gd name="connsiteX7" fmla="*/ 2497732 w 2969680"/>
              <a:gd name="connsiteY7" fmla="*/ 3429000 h 6858000"/>
              <a:gd name="connsiteX8" fmla="*/ 2497733 w 2969680"/>
              <a:gd name="connsiteY8" fmla="*/ 3428999 h 6858000"/>
              <a:gd name="connsiteX9" fmla="*/ 0 w 2969680"/>
              <a:gd name="connsiteY9" fmla="*/ 0 h 6858000"/>
              <a:gd name="connsiteX0" fmla="*/ 0 w 2969680"/>
              <a:gd name="connsiteY0" fmla="*/ 0 h 6858000"/>
              <a:gd name="connsiteX1" fmla="*/ 471948 w 2969680"/>
              <a:gd name="connsiteY1" fmla="*/ 0 h 6858000"/>
              <a:gd name="connsiteX2" fmla="*/ 2969680 w 2969680"/>
              <a:gd name="connsiteY2" fmla="*/ 3429000 h 6858000"/>
              <a:gd name="connsiteX3" fmla="*/ 471948 w 2969680"/>
              <a:gd name="connsiteY3" fmla="*/ 6858000 h 6858000"/>
              <a:gd name="connsiteX4" fmla="*/ 0 w 2969680"/>
              <a:gd name="connsiteY4" fmla="*/ 6858000 h 6858000"/>
              <a:gd name="connsiteX5" fmla="*/ 2497733 w 2969680"/>
              <a:gd name="connsiteY5" fmla="*/ 3429001 h 6858000"/>
              <a:gd name="connsiteX6" fmla="*/ 2497732 w 2969680"/>
              <a:gd name="connsiteY6" fmla="*/ 3429000 h 6858000"/>
              <a:gd name="connsiteX7" fmla="*/ 2497733 w 2969680"/>
              <a:gd name="connsiteY7" fmla="*/ 3428999 h 6858000"/>
              <a:gd name="connsiteX8" fmla="*/ 0 w 296968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680" h="6858000">
                <a:moveTo>
                  <a:pt x="0" y="0"/>
                </a:moveTo>
                <a:lnTo>
                  <a:pt x="471948" y="0"/>
                </a:lnTo>
                <a:lnTo>
                  <a:pt x="2969680" y="3429000"/>
                </a:lnTo>
                <a:lnTo>
                  <a:pt x="471948" y="6858000"/>
                </a:lnTo>
                <a:lnTo>
                  <a:pt x="0" y="6858000"/>
                </a:lnTo>
                <a:lnTo>
                  <a:pt x="2497733" y="3429001"/>
                </a:lnTo>
                <a:lnTo>
                  <a:pt x="2497732" y="3429000"/>
                </a:lnTo>
                <a:lnTo>
                  <a:pt x="2497733" y="342899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628071" y="2790866"/>
            <a:ext cx="5499277" cy="2757031"/>
            <a:chOff x="3797608" y="424476"/>
            <a:chExt cx="3807890" cy="503519"/>
          </a:xfrm>
        </p:grpSpPr>
        <p:sp>
          <p:nvSpPr>
            <p:cNvPr id="11" name="文本框 10"/>
            <p:cNvSpPr txBox="1"/>
            <p:nvPr/>
          </p:nvSpPr>
          <p:spPr>
            <a:xfrm>
              <a:off x="3797608" y="424476"/>
              <a:ext cx="3807890" cy="213596"/>
            </a:xfrm>
            <a:prstGeom prst="rect">
              <a:avLst/>
            </a:prstGeom>
            <a:noFill/>
          </p:spPr>
          <p:txBody>
            <a:bodyPr wrap="square" rtlCol="0">
              <a:spAutoFit/>
              <a:scene3d>
                <a:camera prst="orthographicFront"/>
                <a:lightRig rig="threePt" dir="t"/>
              </a:scene3d>
              <a:sp3d contourW="12700"/>
            </a:bodyPr>
            <a:lstStyle/>
            <a:p>
              <a:r>
                <a:rPr lang="en-US" altLang="zh-CN" sz="7000" b="1" i="1" dirty="0" smtClean="0">
                  <a:solidFill>
                    <a:schemeClr val="accent3">
                      <a:lumMod val="75000"/>
                    </a:schemeClr>
                  </a:solidFill>
                  <a:latin typeface="Century Gothic" panose="020B0502020202020204" pitchFamily="34" charset="0"/>
                  <a:ea typeface="+mj-ea"/>
                  <a:cs typeface="经典综艺体简" panose="02010609000101010101" pitchFamily="49" charset="-122"/>
                </a:rPr>
                <a:t>RESULTADOS</a:t>
              </a:r>
              <a:endParaRPr lang="zh-CN" altLang="en-US" sz="7000" b="1" dirty="0">
                <a:solidFill>
                  <a:schemeClr val="accent3">
                    <a:lumMod val="75000"/>
                  </a:schemeClr>
                </a:solidFill>
                <a:latin typeface="+mj-ea"/>
                <a:ea typeface="+mj-ea"/>
                <a:cs typeface="经典综艺体简" panose="02010609000101010101" pitchFamily="49" charset="-122"/>
              </a:endParaRPr>
            </a:p>
          </p:txBody>
        </p:sp>
        <p:sp>
          <p:nvSpPr>
            <p:cNvPr id="12" name="文本框 11"/>
            <p:cNvSpPr txBox="1"/>
            <p:nvPr/>
          </p:nvSpPr>
          <p:spPr>
            <a:xfrm>
              <a:off x="4234578" y="734072"/>
              <a:ext cx="3370920" cy="193923"/>
            </a:xfrm>
            <a:prstGeom prst="rect">
              <a:avLst/>
            </a:prstGeom>
            <a:noFill/>
          </p:spPr>
          <p:txBody>
            <a:bodyPr wrap="square" rtlCol="0">
              <a:spAutoFit/>
              <a:scene3d>
                <a:camera prst="orthographicFront"/>
                <a:lightRig rig="threePt" dir="t"/>
              </a:scene3d>
              <a:sp3d contourW="12700"/>
            </a:bodyPr>
            <a:lstStyle/>
            <a:p>
              <a:pPr marL="228600" indent="-228600" algn="just">
                <a:lnSpc>
                  <a:spcPct val="150000"/>
                </a:lnSpc>
                <a:buFont typeface="+mj-lt"/>
                <a:buAutoNum type="arabicPeriod"/>
              </a:pPr>
              <a:r>
                <a:rPr lang="es-EC" altLang="zh-CN" sz="1400" dirty="0" smtClean="0">
                  <a:solidFill>
                    <a:schemeClr val="tx1">
                      <a:lumMod val="75000"/>
                      <a:lumOff val="25000"/>
                    </a:schemeClr>
                  </a:solidFill>
                  <a:latin typeface="Century Gothic" panose="020B0502020202020204" pitchFamily="34" charset="0"/>
                  <a:ea typeface="+mj-ea"/>
                </a:rPr>
                <a:t>Doble Diamante </a:t>
              </a:r>
              <a:r>
                <a:rPr lang="es-EC" altLang="zh-CN" sz="1400" dirty="0">
                  <a:solidFill>
                    <a:schemeClr val="tx1">
                      <a:lumMod val="75000"/>
                      <a:lumOff val="25000"/>
                    </a:schemeClr>
                  </a:solidFill>
                  <a:latin typeface="Century Gothic" panose="020B0502020202020204" pitchFamily="34" charset="0"/>
                  <a:ea typeface="+mj-ea"/>
                </a:rPr>
                <a:t>G</a:t>
              </a:r>
              <a:r>
                <a:rPr lang="es-EC" altLang="zh-CN" sz="1400" dirty="0" smtClean="0">
                  <a:solidFill>
                    <a:schemeClr val="tx1">
                      <a:lumMod val="75000"/>
                      <a:lumOff val="25000"/>
                    </a:schemeClr>
                  </a:solidFill>
                  <a:latin typeface="Century Gothic" panose="020B0502020202020204" pitchFamily="34" charset="0"/>
                  <a:ea typeface="+mj-ea"/>
                </a:rPr>
                <a:t>eneralizado </a:t>
              </a:r>
            </a:p>
            <a:p>
              <a:pPr marL="228600" indent="-228600" algn="just">
                <a:lnSpc>
                  <a:spcPct val="150000"/>
                </a:lnSpc>
                <a:buFont typeface="+mj-lt"/>
                <a:buAutoNum type="arabicPeriod"/>
              </a:pPr>
              <a:r>
                <a:rPr lang="es-EC" altLang="zh-CN" sz="1400" dirty="0" smtClean="0">
                  <a:solidFill>
                    <a:schemeClr val="tx1">
                      <a:lumMod val="75000"/>
                      <a:lumOff val="25000"/>
                    </a:schemeClr>
                  </a:solidFill>
                  <a:latin typeface="Century Gothic" panose="020B0502020202020204" pitchFamily="34" charset="0"/>
                  <a:ea typeface="+mj-ea"/>
                </a:rPr>
                <a:t>Posicionamiento y eficiencia en el mercado internacional del palmito  - Indicador de </a:t>
              </a:r>
              <a:r>
                <a:rPr lang="es-EC" altLang="zh-CN" sz="1400" dirty="0" err="1">
                  <a:solidFill>
                    <a:schemeClr val="tx1">
                      <a:lumMod val="75000"/>
                      <a:lumOff val="25000"/>
                    </a:schemeClr>
                  </a:solidFill>
                  <a:latin typeface="Century Gothic" panose="020B0502020202020204" pitchFamily="34" charset="0"/>
                  <a:ea typeface="+mj-ea"/>
                </a:rPr>
                <a:t>F</a:t>
              </a:r>
              <a:r>
                <a:rPr lang="es-EC" altLang="zh-CN" sz="1400" dirty="0" err="1" smtClean="0">
                  <a:solidFill>
                    <a:schemeClr val="tx1">
                      <a:lumMod val="75000"/>
                      <a:lumOff val="25000"/>
                    </a:schemeClr>
                  </a:solidFill>
                  <a:latin typeface="Century Gothic" panose="020B0502020202020204" pitchFamily="34" charset="0"/>
                  <a:ea typeface="+mj-ea"/>
                </a:rPr>
                <a:t>ajnzylber</a:t>
              </a:r>
              <a:endParaRPr lang="en-US" altLang="zh-CN" sz="1400" dirty="0">
                <a:solidFill>
                  <a:schemeClr val="tx1">
                    <a:lumMod val="75000"/>
                    <a:lumOff val="25000"/>
                  </a:schemeClr>
                </a:solidFill>
                <a:latin typeface="Century Gothic" panose="020B0502020202020204" pitchFamily="34" charset="0"/>
                <a:ea typeface="+mj-ea"/>
              </a:endParaRPr>
            </a:p>
          </p:txBody>
        </p:sp>
      </p:grpSp>
      <p:pic>
        <p:nvPicPr>
          <p:cNvPr id="4" name="Marcador de posición de imagen 3"/>
          <p:cNvPicPr>
            <a:picLocks noGrp="1" noChangeAspect="1"/>
          </p:cNvPicPr>
          <p:nvPr>
            <p:ph type="pic" sz="quarter" idx="10"/>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29830" r="29830"/>
          <a:stretch>
            <a:fillRect/>
          </a:stretch>
        </p:blipFill>
        <p:spPr/>
      </p:pic>
    </p:spTree>
    <p:extLst>
      <p:ext uri="{BB962C8B-B14F-4D97-AF65-F5344CB8AC3E}">
        <p14:creationId xmlns:p14="http://schemas.microsoft.com/office/powerpoint/2010/main" val="16267840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65654" y="1702709"/>
            <a:ext cx="8800206" cy="1292662"/>
          </a:xfrm>
          <a:prstGeom prst="rect">
            <a:avLst/>
          </a:prstGeom>
        </p:spPr>
        <p:txBody>
          <a:bodyPr wrap="square">
            <a:spAutoFit/>
            <a:scene3d>
              <a:camera prst="orthographicFront"/>
              <a:lightRig rig="threePt" dir="t"/>
            </a:scene3d>
            <a:sp3d contourW="12700"/>
          </a:bodyPr>
          <a:lstStyle/>
          <a:p>
            <a:pPr marL="285750" indent="-285750" algn="just">
              <a:lnSpc>
                <a:spcPct val="150000"/>
              </a:lnSpc>
              <a:buFont typeface="Arial" panose="020B0604020202020204" pitchFamily="34" charset="0"/>
              <a:buChar char="•"/>
            </a:pPr>
            <a:r>
              <a:rPr lang="es-EC" altLang="zh-CN" sz="1300" dirty="0" smtClean="0">
                <a:solidFill>
                  <a:schemeClr val="tx1">
                    <a:lumMod val="75000"/>
                    <a:lumOff val="25000"/>
                  </a:schemeClr>
                </a:solidFill>
                <a:latin typeface="+mn-ea"/>
              </a:rPr>
              <a:t>Peso calculado en </a:t>
            </a:r>
            <a:r>
              <a:rPr lang="es-EC" altLang="zh-CN" sz="1300" dirty="0">
                <a:solidFill>
                  <a:schemeClr val="tx1">
                    <a:lumMod val="75000"/>
                    <a:lumOff val="25000"/>
                  </a:schemeClr>
                </a:solidFill>
                <a:latin typeface="+mn-ea"/>
              </a:rPr>
              <a:t>función de la cantidad de </a:t>
            </a:r>
            <a:r>
              <a:rPr lang="es-EC" altLang="zh-CN" sz="1300" dirty="0" smtClean="0">
                <a:solidFill>
                  <a:schemeClr val="tx1">
                    <a:lumMod val="75000"/>
                    <a:lumOff val="25000"/>
                  </a:schemeClr>
                </a:solidFill>
                <a:latin typeface="+mn-ea"/>
              </a:rPr>
              <a:t>factores</a:t>
            </a:r>
            <a:r>
              <a:rPr lang="es-EC" altLang="zh-CN" sz="1300" dirty="0">
                <a:solidFill>
                  <a:schemeClr val="tx1">
                    <a:lumMod val="75000"/>
                    <a:lumOff val="25000"/>
                  </a:schemeClr>
                </a:solidFill>
                <a:latin typeface="+mn-ea"/>
              </a:rPr>
              <a:t>.</a:t>
            </a:r>
            <a:endParaRPr lang="es-EC" altLang="zh-CN" sz="1300" dirty="0">
              <a:solidFill>
                <a:schemeClr val="tx1">
                  <a:lumMod val="75000"/>
                  <a:lumOff val="25000"/>
                </a:schemeClr>
              </a:solidFill>
              <a:latin typeface="+mn-ea"/>
            </a:endParaRPr>
          </a:p>
          <a:p>
            <a:pPr marL="285750" indent="-285750" algn="just">
              <a:lnSpc>
                <a:spcPct val="150000"/>
              </a:lnSpc>
              <a:buFont typeface="Arial" panose="020B0604020202020204" pitchFamily="34" charset="0"/>
              <a:buChar char="•"/>
            </a:pPr>
            <a:r>
              <a:rPr lang="es-EC" altLang="zh-CN" sz="1300" dirty="0">
                <a:solidFill>
                  <a:schemeClr val="tx1">
                    <a:lumMod val="75000"/>
                    <a:lumOff val="25000"/>
                  </a:schemeClr>
                </a:solidFill>
                <a:latin typeface="+mn-ea"/>
              </a:rPr>
              <a:t>Calificación máxima de 100 </a:t>
            </a:r>
            <a:r>
              <a:rPr lang="es-EC" altLang="zh-CN" sz="1300" dirty="0" smtClean="0">
                <a:solidFill>
                  <a:schemeClr val="tx1">
                    <a:lumMod val="75000"/>
                    <a:lumOff val="25000"/>
                  </a:schemeClr>
                </a:solidFill>
                <a:latin typeface="+mn-ea"/>
              </a:rPr>
              <a:t>puntos. </a:t>
            </a:r>
            <a:endParaRPr lang="es-EC" altLang="zh-CN" sz="1300" dirty="0">
              <a:solidFill>
                <a:schemeClr val="tx1">
                  <a:lumMod val="75000"/>
                  <a:lumOff val="25000"/>
                </a:schemeClr>
              </a:solidFill>
              <a:latin typeface="+mn-ea"/>
            </a:endParaRPr>
          </a:p>
          <a:p>
            <a:pPr marL="285750" indent="-285750" algn="just">
              <a:lnSpc>
                <a:spcPct val="150000"/>
              </a:lnSpc>
              <a:buFont typeface="Arial" panose="020B0604020202020204" pitchFamily="34" charset="0"/>
              <a:buChar char="•"/>
            </a:pPr>
            <a:r>
              <a:rPr lang="es-EC" altLang="zh-CN" sz="1300" dirty="0" smtClean="0">
                <a:solidFill>
                  <a:schemeClr val="tx1">
                    <a:lumMod val="75000"/>
                    <a:lumOff val="25000"/>
                  </a:schemeClr>
                </a:solidFill>
                <a:latin typeface="+mn-ea"/>
              </a:rPr>
              <a:t>Se </a:t>
            </a:r>
            <a:r>
              <a:rPr lang="es-EC" altLang="zh-CN" sz="1300" dirty="0">
                <a:solidFill>
                  <a:schemeClr val="tx1">
                    <a:lumMod val="75000"/>
                    <a:lumOff val="25000"/>
                  </a:schemeClr>
                </a:solidFill>
                <a:latin typeface="+mn-ea"/>
              </a:rPr>
              <a:t>consideran valores </a:t>
            </a:r>
            <a:r>
              <a:rPr lang="es-EC" altLang="zh-CN" sz="1300" dirty="0" smtClean="0">
                <a:solidFill>
                  <a:schemeClr val="tx1">
                    <a:lumMod val="75000"/>
                    <a:lumOff val="25000"/>
                  </a:schemeClr>
                </a:solidFill>
                <a:latin typeface="+mn-ea"/>
              </a:rPr>
              <a:t>inversos en variables con unidades como días (se </a:t>
            </a:r>
            <a:r>
              <a:rPr lang="es-EC" altLang="zh-CN" sz="1300" dirty="0">
                <a:solidFill>
                  <a:schemeClr val="tx1">
                    <a:lumMod val="75000"/>
                    <a:lumOff val="25000"/>
                  </a:schemeClr>
                </a:solidFill>
                <a:latin typeface="+mn-ea"/>
              </a:rPr>
              <a:t>resta </a:t>
            </a:r>
            <a:r>
              <a:rPr lang="es-EC" altLang="zh-CN" sz="1300" dirty="0" smtClean="0">
                <a:solidFill>
                  <a:schemeClr val="tx1">
                    <a:lumMod val="75000"/>
                    <a:lumOff val="25000"/>
                  </a:schemeClr>
                </a:solidFill>
                <a:latin typeface="+mn-ea"/>
              </a:rPr>
              <a:t>365), ranking (se </a:t>
            </a:r>
            <a:r>
              <a:rPr lang="es-EC" altLang="zh-CN" sz="1300" dirty="0">
                <a:solidFill>
                  <a:schemeClr val="tx1">
                    <a:lumMod val="75000"/>
                    <a:lumOff val="25000"/>
                  </a:schemeClr>
                </a:solidFill>
                <a:latin typeface="+mn-ea"/>
              </a:rPr>
              <a:t>resta </a:t>
            </a:r>
            <a:r>
              <a:rPr lang="es-EC" altLang="zh-CN" sz="1300" dirty="0" smtClean="0">
                <a:solidFill>
                  <a:schemeClr val="tx1">
                    <a:lumMod val="75000"/>
                    <a:lumOff val="25000"/>
                  </a:schemeClr>
                </a:solidFill>
                <a:latin typeface="+mn-ea"/>
              </a:rPr>
              <a:t>141) </a:t>
            </a:r>
            <a:r>
              <a:rPr lang="es-EC" altLang="zh-CN" sz="1300" dirty="0">
                <a:solidFill>
                  <a:schemeClr val="tx1">
                    <a:lumMod val="75000"/>
                    <a:lumOff val="25000"/>
                  </a:schemeClr>
                </a:solidFill>
                <a:latin typeface="+mn-ea"/>
              </a:rPr>
              <a:t>y </a:t>
            </a:r>
            <a:r>
              <a:rPr lang="es-EC" altLang="zh-CN" sz="1300" dirty="0" smtClean="0">
                <a:solidFill>
                  <a:schemeClr val="tx1">
                    <a:lumMod val="75000"/>
                    <a:lumOff val="25000"/>
                  </a:schemeClr>
                </a:solidFill>
                <a:latin typeface="+mn-ea"/>
              </a:rPr>
              <a:t>ciertos porcentajes como el </a:t>
            </a:r>
            <a:r>
              <a:rPr lang="es-EC" altLang="zh-CN" sz="1300" dirty="0">
                <a:solidFill>
                  <a:schemeClr val="tx1">
                    <a:lumMod val="75000"/>
                    <a:lumOff val="25000"/>
                  </a:schemeClr>
                </a:solidFill>
                <a:latin typeface="+mn-ea"/>
              </a:rPr>
              <a:t>Desempleo total </a:t>
            </a:r>
            <a:r>
              <a:rPr lang="es-EC" altLang="zh-CN" sz="1300" dirty="0" smtClean="0">
                <a:solidFill>
                  <a:schemeClr val="tx1">
                    <a:lumMod val="75000"/>
                    <a:lumOff val="25000"/>
                  </a:schemeClr>
                </a:solidFill>
                <a:latin typeface="+mn-ea"/>
              </a:rPr>
              <a:t>(se </a:t>
            </a:r>
            <a:r>
              <a:rPr lang="es-EC" altLang="zh-CN" sz="1300" dirty="0">
                <a:solidFill>
                  <a:schemeClr val="tx1">
                    <a:lumMod val="75000"/>
                    <a:lumOff val="25000"/>
                  </a:schemeClr>
                </a:solidFill>
                <a:latin typeface="+mn-ea"/>
              </a:rPr>
              <a:t>resta </a:t>
            </a:r>
            <a:r>
              <a:rPr lang="es-EC" altLang="zh-CN" sz="1300" dirty="0" smtClean="0">
                <a:solidFill>
                  <a:schemeClr val="tx1">
                    <a:lumMod val="75000"/>
                    <a:lumOff val="25000"/>
                  </a:schemeClr>
                </a:solidFill>
                <a:latin typeface="+mn-ea"/>
              </a:rPr>
              <a:t>del </a:t>
            </a:r>
            <a:r>
              <a:rPr lang="es-EC" altLang="zh-CN" sz="1300" dirty="0">
                <a:solidFill>
                  <a:schemeClr val="tx1">
                    <a:lumMod val="75000"/>
                    <a:lumOff val="25000"/>
                  </a:schemeClr>
                </a:solidFill>
                <a:latin typeface="+mn-ea"/>
              </a:rPr>
              <a:t>100</a:t>
            </a:r>
            <a:r>
              <a:rPr lang="es-EC" altLang="zh-CN" sz="1300" dirty="0" smtClean="0">
                <a:solidFill>
                  <a:schemeClr val="tx1">
                    <a:lumMod val="75000"/>
                    <a:lumOff val="25000"/>
                  </a:schemeClr>
                </a:solidFill>
                <a:latin typeface="+mn-ea"/>
              </a:rPr>
              <a:t>%).</a:t>
            </a:r>
            <a:endParaRPr lang="es-EC" altLang="zh-CN" sz="1300" dirty="0">
              <a:solidFill>
                <a:schemeClr val="tx1">
                  <a:lumMod val="75000"/>
                  <a:lumOff val="25000"/>
                </a:schemeClr>
              </a:solidFill>
              <a:latin typeface="+mn-ea"/>
            </a:endParaRPr>
          </a:p>
        </p:txBody>
      </p:sp>
      <p:sp>
        <p:nvSpPr>
          <p:cNvPr id="12" name="文本框 11"/>
          <p:cNvSpPr txBox="1"/>
          <p:nvPr/>
        </p:nvSpPr>
        <p:spPr>
          <a:xfrm>
            <a:off x="1039013" y="418441"/>
            <a:ext cx="6415480" cy="584775"/>
          </a:xfrm>
          <a:prstGeom prst="rect">
            <a:avLst/>
          </a:prstGeom>
          <a:noFill/>
        </p:spPr>
        <p:txBody>
          <a:bodyPr wrap="square" rtlCol="0">
            <a:spAutoFit/>
            <a:scene3d>
              <a:camera prst="orthographicFront"/>
              <a:lightRig rig="threePt" dir="t"/>
            </a:scene3d>
            <a:sp3d contourW="12700"/>
          </a:bodyPr>
          <a:lstStyle/>
          <a:p>
            <a:r>
              <a:rPr lang="en-US" altLang="zh-CN" sz="3200" b="1" dirty="0" err="1">
                <a:solidFill>
                  <a:schemeClr val="tx1">
                    <a:lumMod val="75000"/>
                    <a:lumOff val="25000"/>
                  </a:schemeClr>
                </a:solidFill>
                <a:latin typeface="+mn-ea"/>
              </a:rPr>
              <a:t>Doble</a:t>
            </a:r>
            <a:r>
              <a:rPr lang="en-US" altLang="zh-CN" sz="3200" b="1" dirty="0">
                <a:solidFill>
                  <a:schemeClr val="tx1">
                    <a:lumMod val="75000"/>
                    <a:lumOff val="25000"/>
                  </a:schemeClr>
                </a:solidFill>
                <a:latin typeface="+mn-ea"/>
              </a:rPr>
              <a:t> </a:t>
            </a:r>
            <a:r>
              <a:rPr lang="en-US" altLang="zh-CN" sz="3200" b="1" dirty="0" smtClean="0">
                <a:solidFill>
                  <a:schemeClr val="tx1">
                    <a:lumMod val="75000"/>
                    <a:lumOff val="25000"/>
                  </a:schemeClr>
                </a:solidFill>
                <a:latin typeface="+mn-ea"/>
              </a:rPr>
              <a:t>Diamante </a:t>
            </a:r>
            <a:r>
              <a:rPr lang="en-US" altLang="zh-CN" sz="3200" b="1" dirty="0" err="1">
                <a:solidFill>
                  <a:schemeClr val="tx1">
                    <a:lumMod val="75000"/>
                    <a:lumOff val="25000"/>
                  </a:schemeClr>
                </a:solidFill>
                <a:latin typeface="+mn-ea"/>
              </a:rPr>
              <a:t>G</a:t>
            </a:r>
            <a:r>
              <a:rPr lang="en-US" altLang="zh-CN" sz="3200" b="1" dirty="0" err="1" smtClean="0">
                <a:solidFill>
                  <a:schemeClr val="tx1">
                    <a:lumMod val="75000"/>
                    <a:lumOff val="25000"/>
                  </a:schemeClr>
                </a:solidFill>
                <a:latin typeface="+mn-ea"/>
              </a:rPr>
              <a:t>eneralizado</a:t>
            </a:r>
            <a:endParaRPr lang="zh-CN" altLang="en-US" sz="3200" b="1" dirty="0">
              <a:solidFill>
                <a:schemeClr val="tx1">
                  <a:lumMod val="75000"/>
                  <a:lumOff val="25000"/>
                </a:schemeClr>
              </a:solidFill>
              <a:latin typeface="+mn-ea"/>
            </a:endParaRPr>
          </a:p>
        </p:txBody>
      </p:sp>
      <p:sp>
        <p:nvSpPr>
          <p:cNvPr id="5" name="Cuadro de texto 2">
            <a:extLst>
              <a:ext uri="{FF2B5EF4-FFF2-40B4-BE49-F238E27FC236}">
                <a16:creationId xmlns="" xmlns:a16="http://schemas.microsoft.com/office/drawing/2014/main" id="{D8024254-7E0C-48D8-9CF6-928005063CDE}"/>
              </a:ext>
            </a:extLst>
          </p:cNvPr>
          <p:cNvSpPr txBox="1">
            <a:spLocks noChangeArrowheads="1"/>
          </p:cNvSpPr>
          <p:nvPr/>
        </p:nvSpPr>
        <p:spPr bwMode="auto">
          <a:xfrm>
            <a:off x="2490123" y="3293102"/>
            <a:ext cx="6745564" cy="1073246"/>
          </a:xfrm>
          <a:prstGeom prst="rect">
            <a:avLst/>
          </a:prstGeom>
          <a:solidFill>
            <a:schemeClr val="accent5">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noAutofit/>
          </a:bodyPr>
          <a:lstStyle/>
          <a:p>
            <a:pPr algn="ctr">
              <a:lnSpc>
                <a:spcPct val="200000"/>
              </a:lnSpc>
              <a:spcAft>
                <a:spcPts val="800"/>
              </a:spcAft>
            </a:pPr>
            <a:r>
              <a:rPr lang="es-EC" sz="1400" b="1" i="1" dirty="0">
                <a:effectLst/>
                <a:latin typeface="Arial" panose="020B0604020202020204" pitchFamily="34" charset="0"/>
                <a:ea typeface="Times New Roman" panose="02020603050405020304" pitchFamily="18" charset="0"/>
              </a:rPr>
              <a:t>Puntuación del factor = </a:t>
            </a:r>
            <a:r>
              <a:rPr lang="es-EC" sz="1400" i="1" dirty="0">
                <a:effectLst/>
                <a:latin typeface="Arial" panose="020B0604020202020204" pitchFamily="34" charset="0"/>
                <a:ea typeface="Times New Roman" panose="02020603050405020304" pitchFamily="18" charset="0"/>
              </a:rPr>
              <a:t>(Peso*100)*(Valor del factor del país en análisis/Valor del factor más alto de todos los países)</a:t>
            </a:r>
            <a:endParaRPr lang="es-EC" sz="1400" dirty="0">
              <a:effectLst/>
              <a:ea typeface="Calibri" panose="020F0502020204030204" pitchFamily="34" charset="0"/>
            </a:endParaRPr>
          </a:p>
          <a:p>
            <a:pPr>
              <a:lnSpc>
                <a:spcPct val="107000"/>
              </a:lnSpc>
              <a:spcAft>
                <a:spcPts val="800"/>
              </a:spcAft>
            </a:pPr>
            <a:r>
              <a:rPr lang="es-EC" sz="1400" dirty="0">
                <a:effectLst/>
                <a:ea typeface="Calibri" panose="020F0502020204030204" pitchFamily="34" charset="0"/>
              </a:rPr>
              <a:t> </a:t>
            </a:r>
          </a:p>
        </p:txBody>
      </p:sp>
      <p:sp>
        <p:nvSpPr>
          <p:cNvPr id="8" name="矩形 8">
            <a:extLst>
              <a:ext uri="{FF2B5EF4-FFF2-40B4-BE49-F238E27FC236}">
                <a16:creationId xmlns="" xmlns:a16="http://schemas.microsoft.com/office/drawing/2014/main" id="{ECE7F0D9-9905-4814-A0E8-7AE558BD6959}"/>
              </a:ext>
            </a:extLst>
          </p:cNvPr>
          <p:cNvSpPr/>
          <p:nvPr/>
        </p:nvSpPr>
        <p:spPr>
          <a:xfrm>
            <a:off x="2852087" y="4622973"/>
            <a:ext cx="6536612" cy="738664"/>
          </a:xfrm>
          <a:prstGeom prst="rect">
            <a:avLst/>
          </a:prstGeom>
        </p:spPr>
        <p:txBody>
          <a:bodyPr wrap="square">
            <a:spAutoFit/>
            <a:scene3d>
              <a:camera prst="orthographicFront"/>
              <a:lightRig rig="threePt" dir="t"/>
            </a:scene3d>
            <a:sp3d contourW="12700"/>
          </a:bodyPr>
          <a:lstStyle/>
          <a:p>
            <a:pPr algn="just">
              <a:lnSpc>
                <a:spcPct val="150000"/>
              </a:lnSpc>
            </a:pPr>
            <a:r>
              <a:rPr lang="es-ES" altLang="zh-CN" sz="1400" dirty="0">
                <a:solidFill>
                  <a:schemeClr val="tx1">
                    <a:lumMod val="75000"/>
                    <a:lumOff val="25000"/>
                  </a:schemeClr>
                </a:solidFill>
                <a:latin typeface="+mn-ea"/>
              </a:rPr>
              <a:t>Por ejemplo, para el cálculo de “Disponibilidad de mano de obra calificada” de Colombia se obtiene: (0,2*100)*(61/65)= 18,77</a:t>
            </a:r>
            <a:r>
              <a:rPr lang="es-EC" altLang="zh-CN" sz="1400" dirty="0">
                <a:solidFill>
                  <a:schemeClr val="tx1">
                    <a:lumMod val="75000"/>
                    <a:lumOff val="25000"/>
                  </a:schemeClr>
                </a:solidFill>
                <a:latin typeface="+mn-ea"/>
              </a:rPr>
              <a:t>.</a:t>
            </a:r>
          </a:p>
        </p:txBody>
      </p:sp>
      <p:sp>
        <p:nvSpPr>
          <p:cNvPr id="11" name="Rectangle 7">
            <a:extLst>
              <a:ext uri="{FF2B5EF4-FFF2-40B4-BE49-F238E27FC236}">
                <a16:creationId xmlns="" xmlns:a16="http://schemas.microsoft.com/office/drawing/2014/main" id="{3B09CF26-63DB-4843-8430-48D815AF8F41}"/>
              </a:ext>
            </a:extLst>
          </p:cNvPr>
          <p:cNvSpPr/>
          <p:nvPr/>
        </p:nvSpPr>
        <p:spPr>
          <a:xfrm>
            <a:off x="734977" y="2027454"/>
            <a:ext cx="608072" cy="643171"/>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Parallelogram 30">
            <a:extLst>
              <a:ext uri="{FF2B5EF4-FFF2-40B4-BE49-F238E27FC236}">
                <a16:creationId xmlns="" xmlns:a16="http://schemas.microsoft.com/office/drawing/2014/main" id="{416F28BB-5B3F-4A28-8231-0A92142F7069}"/>
              </a:ext>
            </a:extLst>
          </p:cNvPr>
          <p:cNvSpPr/>
          <p:nvPr/>
        </p:nvSpPr>
        <p:spPr>
          <a:xfrm flipH="1">
            <a:off x="5862905" y="5560203"/>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Rounded Rectangle 32">
            <a:extLst>
              <a:ext uri="{FF2B5EF4-FFF2-40B4-BE49-F238E27FC236}">
                <a16:creationId xmlns="" xmlns:a16="http://schemas.microsoft.com/office/drawing/2014/main" id="{B534539D-6C92-48C1-B510-AC70ECEAC3F5}"/>
              </a:ext>
            </a:extLst>
          </p:cNvPr>
          <p:cNvSpPr/>
          <p:nvPr/>
        </p:nvSpPr>
        <p:spPr>
          <a:xfrm>
            <a:off x="8219541" y="3759964"/>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矩形 30"/>
          <p:cNvSpPr/>
          <p:nvPr/>
        </p:nvSpPr>
        <p:spPr>
          <a:xfrm>
            <a:off x="1039013" y="1302708"/>
            <a:ext cx="4206335"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s-EC" altLang="zh-CN" sz="1600" b="1" dirty="0" smtClean="0">
                <a:solidFill>
                  <a:schemeClr val="accent1"/>
                </a:solidFill>
                <a:latin typeface="+mn-ea"/>
              </a:rPr>
              <a:t>Consideraciones:</a:t>
            </a:r>
            <a:endParaRPr lang="zh-CN" altLang="en-US" sz="1600" b="1" dirty="0">
              <a:solidFill>
                <a:schemeClr val="accent1"/>
              </a:solidFill>
              <a:latin typeface="+mn-ea"/>
            </a:endParaRPr>
          </a:p>
        </p:txBody>
      </p:sp>
    </p:spTree>
    <p:extLst>
      <p:ext uri="{BB962C8B-B14F-4D97-AF65-F5344CB8AC3E}">
        <p14:creationId xmlns:p14="http://schemas.microsoft.com/office/powerpoint/2010/main" val="27666803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67544" y="433015"/>
            <a:ext cx="8248818" cy="6006421"/>
          </a:xfrm>
          <a:prstGeom prst="rect">
            <a:avLst/>
          </a:prstGeom>
        </p:spPr>
      </p:pic>
      <p:sp>
        <p:nvSpPr>
          <p:cNvPr id="2" name="文本框 23"/>
          <p:cNvSpPr txBox="1"/>
          <p:nvPr/>
        </p:nvSpPr>
        <p:spPr>
          <a:xfrm>
            <a:off x="966106" y="433015"/>
            <a:ext cx="4764994" cy="523220"/>
          </a:xfrm>
          <a:prstGeom prst="rect">
            <a:avLst/>
          </a:prstGeom>
          <a:noFill/>
        </p:spPr>
        <p:txBody>
          <a:bodyPr wrap="square" rtlCol="0">
            <a:spAutoFit/>
            <a:scene3d>
              <a:camera prst="orthographicFront"/>
              <a:lightRig rig="threePt" dir="t"/>
            </a:scene3d>
            <a:sp3d contourW="12700"/>
          </a:bodyPr>
          <a:lstStyle/>
          <a:p>
            <a:r>
              <a:rPr lang="es-EC" altLang="zh-CN" sz="2800" b="1" dirty="0">
                <a:solidFill>
                  <a:schemeClr val="tx1">
                    <a:lumMod val="75000"/>
                    <a:lumOff val="25000"/>
                  </a:schemeClr>
                </a:solidFill>
                <a:latin typeface="+mn-ea"/>
              </a:rPr>
              <a:t>Diamante Nacional</a:t>
            </a:r>
            <a:endParaRPr lang="es-EC" altLang="zh-CN" sz="2800" b="1" dirty="0">
              <a:solidFill>
                <a:schemeClr val="tx1">
                  <a:lumMod val="75000"/>
                  <a:lumOff val="25000"/>
                </a:schemeClr>
              </a:solidFill>
              <a:latin typeface="+mn-ea"/>
            </a:endParaRPr>
          </a:p>
        </p:txBody>
      </p:sp>
      <p:graphicFrame>
        <p:nvGraphicFramePr>
          <p:cNvPr id="11" name="Tabla 10"/>
          <p:cNvGraphicFramePr>
            <a:graphicFrameLocks noGrp="1"/>
          </p:cNvGraphicFramePr>
          <p:nvPr>
            <p:extLst>
              <p:ext uri="{D42A27DB-BD31-4B8C-83A1-F6EECF244321}">
                <p14:modId xmlns:p14="http://schemas.microsoft.com/office/powerpoint/2010/main" val="4146618010"/>
              </p:ext>
            </p:extLst>
          </p:nvPr>
        </p:nvGraphicFramePr>
        <p:xfrm>
          <a:off x="507283" y="1516073"/>
          <a:ext cx="4116232" cy="1574856"/>
        </p:xfrm>
        <a:graphic>
          <a:graphicData uri="http://schemas.openxmlformats.org/drawingml/2006/table">
            <a:tbl>
              <a:tblPr/>
              <a:tblGrid>
                <a:gridCol w="1668742"/>
                <a:gridCol w="737028"/>
                <a:gridCol w="486717"/>
                <a:gridCol w="653591"/>
                <a:gridCol w="570154"/>
              </a:tblGrid>
              <a:tr h="209981">
                <a:tc>
                  <a:txBody>
                    <a:bodyPr/>
                    <a:lstStyle/>
                    <a:p>
                      <a:pPr algn="ctr" fontAlgn="b"/>
                      <a:r>
                        <a:rPr lang="es-EC" sz="1050" b="1" i="0" u="none" strike="noStrike">
                          <a:solidFill>
                            <a:srgbClr val="000000"/>
                          </a:solidFill>
                          <a:effectLst/>
                          <a:latin typeface="Arial" panose="020B0604020202020204" pitchFamily="34" charset="0"/>
                        </a:rPr>
                        <a:t>Pilar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1" i="0" u="none" strike="noStrike">
                          <a:solidFill>
                            <a:srgbClr val="000000"/>
                          </a:solidFill>
                          <a:effectLst/>
                          <a:latin typeface="Arial" panose="020B0604020202020204" pitchFamily="34" charset="0"/>
                        </a:rPr>
                        <a:t>Colombia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1" i="0" u="none" strike="noStrike">
                          <a:solidFill>
                            <a:srgbClr val="000000"/>
                          </a:solidFill>
                          <a:effectLst/>
                          <a:latin typeface="Arial" panose="020B0604020202020204" pitchFamily="34" charset="0"/>
                        </a:rPr>
                        <a:t>Perú</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050" b="1" i="0" u="none" strike="noStrike">
                          <a:solidFill>
                            <a:srgbClr val="000000"/>
                          </a:solidFill>
                          <a:effectLst/>
                          <a:latin typeface="Arial" panose="020B0604020202020204" pitchFamily="34" charset="0"/>
                        </a:rPr>
                        <a:t>Ecuador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1" i="0" u="none" strike="noStrike">
                          <a:solidFill>
                            <a:srgbClr val="000000"/>
                          </a:solidFill>
                          <a:effectLst/>
                          <a:latin typeface="Arial" panose="020B0604020202020204" pitchFamily="34" charset="0"/>
                        </a:rPr>
                        <a:t>Bolivia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81">
                <a:tc>
                  <a:txBody>
                    <a:bodyPr/>
                    <a:lstStyle/>
                    <a:p>
                      <a:pPr algn="l" fontAlgn="b"/>
                      <a:r>
                        <a:rPr lang="es-EC" sz="1050" b="0" i="0" u="none" strike="noStrike">
                          <a:solidFill>
                            <a:srgbClr val="000000"/>
                          </a:solidFill>
                          <a:effectLst/>
                          <a:latin typeface="Arial" panose="020B0604020202020204" pitchFamily="34" charset="0"/>
                        </a:rPr>
                        <a:t>Condición de los factores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70,55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77,54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79,81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76,04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9981">
                <a:tc>
                  <a:txBody>
                    <a:bodyPr/>
                    <a:lstStyle/>
                    <a:p>
                      <a:pPr algn="l" fontAlgn="b"/>
                      <a:r>
                        <a:rPr lang="es-EC" sz="1050" b="0" i="0" u="none" strike="noStrike">
                          <a:solidFill>
                            <a:srgbClr val="000000"/>
                          </a:solidFill>
                          <a:effectLst/>
                          <a:latin typeface="Arial" panose="020B0604020202020204" pitchFamily="34" charset="0"/>
                        </a:rPr>
                        <a:t>Condición de la demanda</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84,27</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89,14</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77,29</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70,08</a:t>
                      </a:r>
                    </a:p>
                  </a:txBody>
                  <a:tcPr marL="9525" marR="9525" marT="9525" marB="0" anchor="b">
                    <a:lnL>
                      <a:noFill/>
                    </a:lnL>
                    <a:lnR>
                      <a:noFill/>
                    </a:lnR>
                    <a:lnT>
                      <a:noFill/>
                    </a:lnT>
                    <a:lnB>
                      <a:noFill/>
                    </a:lnB>
                  </a:tcPr>
                </a:tc>
              </a:tr>
              <a:tr h="367466">
                <a:tc>
                  <a:txBody>
                    <a:bodyPr/>
                    <a:lstStyle/>
                    <a:p>
                      <a:pPr algn="l" fontAlgn="b"/>
                      <a:r>
                        <a:rPr lang="es-EC" sz="1050" b="0" i="0" u="none" strike="noStrike">
                          <a:solidFill>
                            <a:srgbClr val="000000"/>
                          </a:solidFill>
                          <a:effectLst/>
                          <a:latin typeface="Arial" panose="020B0604020202020204" pitchFamily="34" charset="0"/>
                        </a:rPr>
                        <a:t>Industrias relacionadas y de apoyo</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26,56</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89,46</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45,83</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59,42</a:t>
                      </a:r>
                    </a:p>
                  </a:txBody>
                  <a:tcPr marL="9525" marR="9525" marT="9525" marB="0" anchor="b">
                    <a:lnL>
                      <a:noFill/>
                    </a:lnL>
                    <a:lnR>
                      <a:noFill/>
                    </a:lnR>
                    <a:lnT>
                      <a:noFill/>
                    </a:lnT>
                    <a:lnB>
                      <a:noFill/>
                    </a:lnB>
                  </a:tcPr>
                </a:tc>
              </a:tr>
              <a:tr h="367466">
                <a:tc>
                  <a:txBody>
                    <a:bodyPr/>
                    <a:lstStyle/>
                    <a:p>
                      <a:pPr algn="l" fontAlgn="b"/>
                      <a:r>
                        <a:rPr lang="es-EC" sz="1050" b="0" i="0" u="none" strike="noStrike">
                          <a:solidFill>
                            <a:srgbClr val="000000"/>
                          </a:solidFill>
                          <a:effectLst/>
                          <a:latin typeface="Arial" panose="020B0604020202020204" pitchFamily="34" charset="0"/>
                        </a:rPr>
                        <a:t>Estrategia, estructura y rivalidad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97,75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89,23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84,26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69,91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9981">
                <a:tc>
                  <a:txBody>
                    <a:bodyPr/>
                    <a:lstStyle/>
                    <a:p>
                      <a:pPr algn="ctr" fontAlgn="b"/>
                      <a:r>
                        <a:rPr lang="es-EC" sz="1200" b="1"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279,14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345,37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287,19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000000"/>
                          </a:solidFill>
                          <a:effectLst/>
                          <a:latin typeface="Calibri" panose="020F0502020204030204" pitchFamily="34" charset="0"/>
                        </a:rPr>
                        <a:t>275,45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02891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308855" y="574682"/>
            <a:ext cx="7677938" cy="5723086"/>
          </a:xfrm>
          <a:prstGeom prst="rect">
            <a:avLst/>
          </a:prstGeom>
        </p:spPr>
      </p:pic>
      <p:sp>
        <p:nvSpPr>
          <p:cNvPr id="2" name="文本框 23"/>
          <p:cNvSpPr txBox="1"/>
          <p:nvPr/>
        </p:nvSpPr>
        <p:spPr>
          <a:xfrm>
            <a:off x="966106" y="433015"/>
            <a:ext cx="4764994" cy="523220"/>
          </a:xfrm>
          <a:prstGeom prst="rect">
            <a:avLst/>
          </a:prstGeom>
          <a:noFill/>
        </p:spPr>
        <p:txBody>
          <a:bodyPr wrap="square" rtlCol="0">
            <a:spAutoFit/>
            <a:scene3d>
              <a:camera prst="orthographicFront"/>
              <a:lightRig rig="threePt" dir="t"/>
            </a:scene3d>
            <a:sp3d contourW="12700"/>
          </a:bodyPr>
          <a:lstStyle/>
          <a:p>
            <a:r>
              <a:rPr lang="es-EC" altLang="zh-CN" sz="2800" b="1" dirty="0">
                <a:solidFill>
                  <a:schemeClr val="tx1">
                    <a:lumMod val="75000"/>
                    <a:lumOff val="25000"/>
                  </a:schemeClr>
                </a:solidFill>
                <a:latin typeface="+mn-ea"/>
              </a:rPr>
              <a:t>Diamante </a:t>
            </a:r>
            <a:r>
              <a:rPr lang="es-EC" altLang="zh-CN" sz="2800" b="1" dirty="0" smtClean="0">
                <a:solidFill>
                  <a:schemeClr val="tx1">
                    <a:lumMod val="75000"/>
                    <a:lumOff val="25000"/>
                  </a:schemeClr>
                </a:solidFill>
                <a:latin typeface="+mn-ea"/>
              </a:rPr>
              <a:t>Internacional</a:t>
            </a:r>
            <a:endParaRPr lang="es-EC" altLang="zh-CN" sz="2800" b="1" dirty="0">
              <a:solidFill>
                <a:schemeClr val="tx1">
                  <a:lumMod val="75000"/>
                  <a:lumOff val="25000"/>
                </a:schemeClr>
              </a:solidFill>
              <a:latin typeface="+mn-ea"/>
            </a:endParaRPr>
          </a:p>
        </p:txBody>
      </p:sp>
      <p:graphicFrame>
        <p:nvGraphicFramePr>
          <p:cNvPr id="6" name="Tabla 5"/>
          <p:cNvGraphicFramePr>
            <a:graphicFrameLocks noGrp="1"/>
          </p:cNvGraphicFramePr>
          <p:nvPr>
            <p:extLst>
              <p:ext uri="{D42A27DB-BD31-4B8C-83A1-F6EECF244321}">
                <p14:modId xmlns:p14="http://schemas.microsoft.com/office/powerpoint/2010/main" val="1275746589"/>
              </p:ext>
            </p:extLst>
          </p:nvPr>
        </p:nvGraphicFramePr>
        <p:xfrm>
          <a:off x="855013" y="1574027"/>
          <a:ext cx="4051837" cy="1607054"/>
        </p:xfrm>
        <a:graphic>
          <a:graphicData uri="http://schemas.openxmlformats.org/drawingml/2006/table">
            <a:tbl>
              <a:tblPr/>
              <a:tblGrid>
                <a:gridCol w="1642637"/>
                <a:gridCol w="725498"/>
                <a:gridCol w="479102"/>
                <a:gridCol w="643366"/>
                <a:gridCol w="561234"/>
              </a:tblGrid>
              <a:tr h="214274">
                <a:tc>
                  <a:txBody>
                    <a:bodyPr/>
                    <a:lstStyle/>
                    <a:p>
                      <a:pPr algn="ctr" fontAlgn="b"/>
                      <a:r>
                        <a:rPr lang="es-EC" sz="1050" b="1" i="0" u="none" strike="noStrike">
                          <a:solidFill>
                            <a:srgbClr val="000000"/>
                          </a:solidFill>
                          <a:effectLst/>
                          <a:latin typeface="Arial" panose="020B0604020202020204" pitchFamily="34" charset="0"/>
                        </a:rPr>
                        <a:t>Pilar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1" i="0" u="none" strike="noStrike">
                          <a:solidFill>
                            <a:srgbClr val="000000"/>
                          </a:solidFill>
                          <a:effectLst/>
                          <a:latin typeface="Arial" panose="020B0604020202020204" pitchFamily="34" charset="0"/>
                        </a:rPr>
                        <a:t>Colombia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1" i="0" u="none" strike="noStrike">
                          <a:solidFill>
                            <a:srgbClr val="000000"/>
                          </a:solidFill>
                          <a:effectLst/>
                          <a:latin typeface="Arial" panose="020B0604020202020204" pitchFamily="34" charset="0"/>
                        </a:rPr>
                        <a:t>Perú</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050" b="1" i="0" u="none" strike="noStrike">
                          <a:solidFill>
                            <a:srgbClr val="000000"/>
                          </a:solidFill>
                          <a:effectLst/>
                          <a:latin typeface="Arial" panose="020B0604020202020204" pitchFamily="34" charset="0"/>
                        </a:rPr>
                        <a:t>Ecuador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1" i="0" u="none" strike="noStrike">
                          <a:solidFill>
                            <a:srgbClr val="000000"/>
                          </a:solidFill>
                          <a:effectLst/>
                          <a:latin typeface="Arial" panose="020B0604020202020204" pitchFamily="34" charset="0"/>
                        </a:rPr>
                        <a:t>Bolivia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274">
                <a:tc>
                  <a:txBody>
                    <a:bodyPr/>
                    <a:lstStyle/>
                    <a:p>
                      <a:pPr algn="l" fontAlgn="b"/>
                      <a:r>
                        <a:rPr lang="es-EC" sz="1050" b="0" i="0" u="none" strike="noStrike">
                          <a:solidFill>
                            <a:srgbClr val="000000"/>
                          </a:solidFill>
                          <a:effectLst/>
                          <a:latin typeface="Arial" panose="020B0604020202020204" pitchFamily="34" charset="0"/>
                        </a:rPr>
                        <a:t>Condición de los factores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69,51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86,54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37,77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050" b="0" i="0" u="none" strike="noStrike">
                          <a:solidFill>
                            <a:srgbClr val="000000"/>
                          </a:solidFill>
                          <a:effectLst/>
                          <a:latin typeface="Arial" panose="020B0604020202020204" pitchFamily="34" charset="0"/>
                        </a:rPr>
                        <a:t>39,19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4274">
                <a:tc>
                  <a:txBody>
                    <a:bodyPr/>
                    <a:lstStyle/>
                    <a:p>
                      <a:pPr algn="l" fontAlgn="b"/>
                      <a:r>
                        <a:rPr lang="es-EC" sz="1050" b="0" i="0" u="none" strike="noStrike">
                          <a:solidFill>
                            <a:srgbClr val="000000"/>
                          </a:solidFill>
                          <a:effectLst/>
                          <a:latin typeface="Arial" panose="020B0604020202020204" pitchFamily="34" charset="0"/>
                        </a:rPr>
                        <a:t>Condición de la demanda</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74,71</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97,88</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94,03</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100,00</a:t>
                      </a:r>
                    </a:p>
                  </a:txBody>
                  <a:tcPr marL="9525" marR="9525" marT="9525" marB="0" anchor="b">
                    <a:lnL>
                      <a:noFill/>
                    </a:lnL>
                    <a:lnR>
                      <a:noFill/>
                    </a:lnR>
                    <a:lnT>
                      <a:noFill/>
                    </a:lnT>
                    <a:lnB>
                      <a:noFill/>
                    </a:lnB>
                  </a:tcPr>
                </a:tc>
              </a:tr>
              <a:tr h="374979">
                <a:tc>
                  <a:txBody>
                    <a:bodyPr/>
                    <a:lstStyle/>
                    <a:p>
                      <a:pPr algn="l" fontAlgn="b"/>
                      <a:r>
                        <a:rPr lang="es-EC" sz="1050" b="0" i="0" u="none" strike="noStrike">
                          <a:solidFill>
                            <a:srgbClr val="000000"/>
                          </a:solidFill>
                          <a:effectLst/>
                          <a:latin typeface="Arial" panose="020B0604020202020204" pitchFamily="34" charset="0"/>
                        </a:rPr>
                        <a:t>Industrias relacionadas y de apoyo</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99,99</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88,82</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70,50</a:t>
                      </a:r>
                    </a:p>
                  </a:txBody>
                  <a:tcPr marL="9525" marR="9525" marT="9525" marB="0" anchor="b">
                    <a:lnL>
                      <a:noFill/>
                    </a:lnL>
                    <a:lnR>
                      <a:noFill/>
                    </a:lnR>
                    <a:lnT>
                      <a:noFill/>
                    </a:lnT>
                    <a:lnB>
                      <a:noFill/>
                    </a:lnB>
                  </a:tcPr>
                </a:tc>
                <a:tc>
                  <a:txBody>
                    <a:bodyPr/>
                    <a:lstStyle/>
                    <a:p>
                      <a:pPr algn="ctr" fontAlgn="b"/>
                      <a:r>
                        <a:rPr lang="es-EC" sz="1050" b="0" i="0" u="none" strike="noStrike">
                          <a:solidFill>
                            <a:srgbClr val="000000"/>
                          </a:solidFill>
                          <a:effectLst/>
                          <a:latin typeface="Arial" panose="020B0604020202020204" pitchFamily="34" charset="0"/>
                        </a:rPr>
                        <a:t>24,81</a:t>
                      </a:r>
                    </a:p>
                  </a:txBody>
                  <a:tcPr marL="9525" marR="9525" marT="9525" marB="0" anchor="b">
                    <a:lnL>
                      <a:noFill/>
                    </a:lnL>
                    <a:lnR>
                      <a:noFill/>
                    </a:lnR>
                    <a:lnT>
                      <a:noFill/>
                    </a:lnT>
                    <a:lnB>
                      <a:noFill/>
                    </a:lnB>
                  </a:tcPr>
                </a:tc>
              </a:tr>
              <a:tr h="374979">
                <a:tc>
                  <a:txBody>
                    <a:bodyPr/>
                    <a:lstStyle/>
                    <a:p>
                      <a:pPr algn="l" fontAlgn="b"/>
                      <a:r>
                        <a:rPr lang="es-EC" sz="1050" b="0" i="0" u="none" strike="noStrike">
                          <a:solidFill>
                            <a:srgbClr val="000000"/>
                          </a:solidFill>
                          <a:effectLst/>
                          <a:latin typeface="Arial" panose="020B0604020202020204" pitchFamily="34" charset="0"/>
                        </a:rPr>
                        <a:t>Estrategia, estructura y rivalidad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99,99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71,24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60,59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53,94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14274">
                <a:tc>
                  <a:txBody>
                    <a:bodyPr/>
                    <a:lstStyle/>
                    <a:p>
                      <a:pPr algn="ctr" fontAlgn="b"/>
                      <a:r>
                        <a:rPr lang="es-EC" sz="1200" b="1"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344,19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344,48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262,90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000000"/>
                          </a:solidFill>
                          <a:effectLst/>
                          <a:latin typeface="Calibri" panose="020F0502020204030204" pitchFamily="34" charset="0"/>
                        </a:rPr>
                        <a:t>217,94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35655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占位符 53"/>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l="12240" r="12240"/>
          <a:stretch>
            <a:fillRect/>
          </a:stretch>
        </p:blipFill>
        <p:spPr>
          <a:xfrm>
            <a:off x="4483099" y="2187100"/>
            <a:ext cx="3087846" cy="3067480"/>
          </a:xfrm>
          <a:ln w="28575">
            <a:solidFill>
              <a:schemeClr val="bg1">
                <a:lumMod val="85000"/>
              </a:schemeClr>
            </a:solidFill>
          </a:ln>
        </p:spPr>
      </p:pic>
      <p:grpSp>
        <p:nvGrpSpPr>
          <p:cNvPr id="41" name="组合 40"/>
          <p:cNvGrpSpPr/>
          <p:nvPr/>
        </p:nvGrpSpPr>
        <p:grpSpPr>
          <a:xfrm>
            <a:off x="8027972" y="3409188"/>
            <a:ext cx="3255830" cy="1046901"/>
            <a:chOff x="7727480" y="3464575"/>
            <a:chExt cx="3255830" cy="778684"/>
          </a:xfrm>
        </p:grpSpPr>
        <p:sp>
          <p:nvSpPr>
            <p:cNvPr id="42" name="矩形 41"/>
            <p:cNvSpPr/>
            <p:nvPr/>
          </p:nvSpPr>
          <p:spPr>
            <a:xfrm>
              <a:off x="7727480" y="3747033"/>
              <a:ext cx="3255830" cy="496226"/>
            </a:xfrm>
            <a:prstGeom prst="rect">
              <a:avLst/>
            </a:prstGeom>
          </p:spPr>
          <p:txBody>
            <a:bodyPr wrap="square">
              <a:spAutoFit/>
              <a:scene3d>
                <a:camera prst="orthographicFront"/>
                <a:lightRig rig="threePt" dir="t"/>
              </a:scene3d>
              <a:sp3d contourW="12700"/>
            </a:bodyPr>
            <a:lstStyle/>
            <a:p>
              <a:pPr>
                <a:lnSpc>
                  <a:spcPct val="125000"/>
                </a:lnSpc>
              </a:pPr>
              <a:r>
                <a:rPr lang="es-EC" altLang="zh-CN" sz="1100" dirty="0">
                  <a:solidFill>
                    <a:schemeClr val="tx1">
                      <a:lumMod val="75000"/>
                      <a:lumOff val="25000"/>
                    </a:schemeClr>
                  </a:solidFill>
                  <a:latin typeface="+mn-ea"/>
                </a:rPr>
                <a:t>Partición internacional del país en un producto terminado.</a:t>
              </a:r>
            </a:p>
          </p:txBody>
        </p:sp>
        <p:sp>
          <p:nvSpPr>
            <p:cNvPr id="43" name="矩形 42"/>
            <p:cNvSpPr/>
            <p:nvPr/>
          </p:nvSpPr>
          <p:spPr>
            <a:xfrm>
              <a:off x="7727480" y="346457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es-EC" altLang="zh-CN" b="1" dirty="0">
                  <a:solidFill>
                    <a:schemeClr val="accent1"/>
                  </a:solidFill>
                  <a:latin typeface="+mn-ea"/>
                </a:rPr>
                <a:t>Eficiencia</a:t>
              </a:r>
            </a:p>
          </p:txBody>
        </p:sp>
      </p:grpSp>
      <p:grpSp>
        <p:nvGrpSpPr>
          <p:cNvPr id="47" name="组合 46"/>
          <p:cNvGrpSpPr/>
          <p:nvPr/>
        </p:nvGrpSpPr>
        <p:grpSpPr>
          <a:xfrm>
            <a:off x="908196" y="3296117"/>
            <a:ext cx="3255830" cy="1263004"/>
            <a:chOff x="7727480" y="3464575"/>
            <a:chExt cx="3255830" cy="778684"/>
          </a:xfrm>
        </p:grpSpPr>
        <p:sp>
          <p:nvSpPr>
            <p:cNvPr id="48" name="矩形 47"/>
            <p:cNvSpPr/>
            <p:nvPr/>
          </p:nvSpPr>
          <p:spPr>
            <a:xfrm>
              <a:off x="7727480" y="3747033"/>
              <a:ext cx="3255830" cy="496226"/>
            </a:xfrm>
            <a:prstGeom prst="rect">
              <a:avLst/>
            </a:prstGeom>
          </p:spPr>
          <p:txBody>
            <a:bodyPr wrap="square">
              <a:spAutoFit/>
              <a:scene3d>
                <a:camera prst="orthographicFront"/>
                <a:lightRig rig="threePt" dir="t"/>
              </a:scene3d>
              <a:sp3d contourW="12700"/>
            </a:bodyPr>
            <a:lstStyle/>
            <a:p>
              <a:pPr algn="r">
                <a:lnSpc>
                  <a:spcPct val="125000"/>
                </a:lnSpc>
              </a:pPr>
              <a:r>
                <a:rPr lang="es-EC" altLang="zh-CN" sz="1100" dirty="0">
                  <a:solidFill>
                    <a:schemeClr val="tx1">
                      <a:lumMod val="75000"/>
                      <a:lumOff val="25000"/>
                    </a:schemeClr>
                  </a:solidFill>
                  <a:latin typeface="+mn-ea"/>
                </a:rPr>
                <a:t>Dinamismo relativo de un producto determinado en las exportaciones</a:t>
              </a:r>
            </a:p>
          </p:txBody>
        </p:sp>
        <p:sp>
          <p:nvSpPr>
            <p:cNvPr id="49" name="矩形 48"/>
            <p:cNvSpPr/>
            <p:nvPr/>
          </p:nvSpPr>
          <p:spPr>
            <a:xfrm>
              <a:off x="8519295" y="3464575"/>
              <a:ext cx="2464015" cy="424732"/>
            </a:xfrm>
            <a:prstGeom prst="rect">
              <a:avLst/>
            </a:prstGeom>
          </p:spPr>
          <p:txBody>
            <a:bodyPr wrap="square">
              <a:spAutoFit/>
              <a:scene3d>
                <a:camera prst="orthographicFront"/>
                <a:lightRig rig="threePt" dir="t"/>
              </a:scene3d>
              <a:sp3d contourW="12700"/>
            </a:bodyPr>
            <a:lstStyle/>
            <a:p>
              <a:pPr algn="r">
                <a:lnSpc>
                  <a:spcPct val="120000"/>
                </a:lnSpc>
              </a:pPr>
              <a:r>
                <a:rPr lang="es-EC" altLang="zh-CN" b="1" dirty="0">
                  <a:solidFill>
                    <a:schemeClr val="accent1"/>
                  </a:solidFill>
                  <a:latin typeface="+mn-ea"/>
                </a:rPr>
                <a:t>Posicionamiento</a:t>
              </a:r>
            </a:p>
          </p:txBody>
        </p:sp>
      </p:grpSp>
      <p:grpSp>
        <p:nvGrpSpPr>
          <p:cNvPr id="53" name="组合 52"/>
          <p:cNvGrpSpPr/>
          <p:nvPr/>
        </p:nvGrpSpPr>
        <p:grpSpPr>
          <a:xfrm>
            <a:off x="3500012" y="450396"/>
            <a:ext cx="5756649" cy="1269411"/>
            <a:chOff x="5402406" y="1174686"/>
            <a:chExt cx="5756649" cy="881112"/>
          </a:xfrm>
        </p:grpSpPr>
        <p:sp>
          <p:nvSpPr>
            <p:cNvPr id="55" name="文本框 54"/>
            <p:cNvSpPr txBox="1"/>
            <p:nvPr/>
          </p:nvSpPr>
          <p:spPr>
            <a:xfrm>
              <a:off x="5402406" y="1174686"/>
              <a:ext cx="5756649" cy="584775"/>
            </a:xfrm>
            <a:prstGeom prst="rect">
              <a:avLst/>
            </a:prstGeom>
            <a:noFill/>
          </p:spPr>
          <p:txBody>
            <a:bodyPr wrap="square" rtlCol="0">
              <a:spAutoFit/>
              <a:scene3d>
                <a:camera prst="orthographicFront"/>
                <a:lightRig rig="threePt" dir="t"/>
              </a:scene3d>
              <a:sp3d contourW="12700"/>
            </a:bodyPr>
            <a:lstStyle/>
            <a:p>
              <a:r>
                <a:rPr lang="es-EC" altLang="zh-CN" sz="3200" b="1" dirty="0">
                  <a:solidFill>
                    <a:schemeClr val="tx1">
                      <a:lumMod val="75000"/>
                      <a:lumOff val="25000"/>
                    </a:schemeClr>
                  </a:solidFill>
                  <a:latin typeface="+mn-ea"/>
                </a:rPr>
                <a:t>Indicador de Fajnzylber</a:t>
              </a:r>
            </a:p>
          </p:txBody>
        </p:sp>
        <p:sp>
          <p:nvSpPr>
            <p:cNvPr id="56" name="文本框 55"/>
            <p:cNvSpPr txBox="1"/>
            <p:nvPr/>
          </p:nvSpPr>
          <p:spPr>
            <a:xfrm>
              <a:off x="5402406" y="1722534"/>
              <a:ext cx="5412167" cy="333264"/>
            </a:xfrm>
            <a:prstGeom prst="rect">
              <a:avLst/>
            </a:prstGeom>
            <a:noFill/>
          </p:spPr>
          <p:txBody>
            <a:bodyPr wrap="square" rtlCol="0">
              <a:spAutoFit/>
              <a:scene3d>
                <a:camera prst="orthographicFront"/>
                <a:lightRig rig="threePt" dir="t"/>
              </a:scene3d>
              <a:sp3d contourW="12700"/>
            </a:bodyPr>
            <a:lstStyle/>
            <a:p>
              <a:pPr>
                <a:lnSpc>
                  <a:spcPct val="120000"/>
                </a:lnSpc>
              </a:pPr>
              <a:r>
                <a:rPr lang="es-EC" altLang="zh-CN" sz="1100" dirty="0">
                  <a:latin typeface="+mj-ea"/>
                  <a:ea typeface="+mj-ea"/>
                </a:rPr>
                <a:t>Fernando Fajnzylber, analizó elementos de la competitividad, y concluyó que el que mayor peso tenía era la participación de las exportaciones mundiales.</a:t>
              </a:r>
            </a:p>
          </p:txBody>
        </p:sp>
      </p:grpSp>
      <mc:AlternateContent xmlns:mc="http://schemas.openxmlformats.org/markup-compatibility/2006" xmlns:a14="http://schemas.microsoft.com/office/drawing/2010/main">
        <mc:Choice Requires="a14">
          <p:sp>
            <p:nvSpPr>
              <p:cNvPr id="18" name="Cuadro de texto 2">
                <a:extLst>
                  <a:ext uri="{FF2B5EF4-FFF2-40B4-BE49-F238E27FC236}">
                    <a16:creationId xmlns="" xmlns:a16="http://schemas.microsoft.com/office/drawing/2014/main" id="{F2C7CBF8-5708-4BAF-BE82-D3F072D843AD}"/>
                  </a:ext>
                </a:extLst>
              </p:cNvPr>
              <p:cNvSpPr txBox="1">
                <a:spLocks noChangeArrowheads="1"/>
              </p:cNvSpPr>
              <p:nvPr/>
            </p:nvSpPr>
            <p:spPr bwMode="auto">
              <a:xfrm>
                <a:off x="0" y="4697138"/>
                <a:ext cx="4146513" cy="968009"/>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mbria Math" panose="02040503050406030204" pitchFamily="18" charset="0"/>
                          <a:cs typeface="Arial" panose="020B0604020202020204" pitchFamily="34" charset="0"/>
                        </a:rPr>
                        <m:t>𝑃𝑜𝑠𝑖𝑐𝑖𝑜𝑛𝑎𝑚𝑖𝑒𝑛𝑡𝑜</m:t>
                      </m:r>
                      <m:r>
                        <a:rPr lang="es-EC" sz="1600" i="1">
                          <a:effectLst/>
                          <a:latin typeface="Cambria Math" panose="02040503050406030204" pitchFamily="18" charset="0"/>
                          <a:ea typeface="Cambria Math" panose="02040503050406030204" pitchFamily="18" charset="0"/>
                          <a:cs typeface="Arial" panose="020B0604020202020204" pitchFamily="34" charset="0"/>
                        </a:rPr>
                        <m:t>=</m:t>
                      </m:r>
                      <m:r>
                        <a:rPr lang="es-EC" sz="1600" i="1">
                          <a:effectLst/>
                          <a:latin typeface="Cambria Math" panose="02040503050406030204" pitchFamily="18" charset="0"/>
                          <a:ea typeface="Cambria Math" panose="02040503050406030204" pitchFamily="18" charset="0"/>
                          <a:cs typeface="Arial" panose="020B0604020202020204" pitchFamily="34" charset="0"/>
                        </a:rPr>
                        <m:t>𝑇𝐶</m:t>
                      </m:r>
                      <m:sSubSup>
                        <m:sSubSup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sSubSupPr>
                        <m:e>
                          <m:r>
                            <a:rPr lang="es-EC" sz="1600" i="1">
                              <a:effectLst/>
                              <a:latin typeface="Cambria Math" panose="02040503050406030204" pitchFamily="18" charset="0"/>
                              <a:ea typeface="Cambria Math" panose="02040503050406030204" pitchFamily="18" charset="0"/>
                              <a:cs typeface="Arial" panose="020B0604020202020204" pitchFamily="34" charset="0"/>
                            </a:rPr>
                            <m:t>𝑋</m:t>
                          </m:r>
                        </m:e>
                        <m:sub>
                          <m:r>
                            <a:rPr lang="es-EC" sz="1600" i="1">
                              <a:effectLst/>
                              <a:latin typeface="Cambria Math" panose="02040503050406030204" pitchFamily="18" charset="0"/>
                              <a:ea typeface="Cambria Math" panose="02040503050406030204" pitchFamily="18" charset="0"/>
                              <a:cs typeface="Arial" panose="020B0604020202020204" pitchFamily="34" charset="0"/>
                            </a:rPr>
                            <m:t>𝑖</m:t>
                          </m:r>
                        </m:sub>
                        <m:sup>
                          <m:r>
                            <a:rPr lang="es-EC" sz="1600" i="1">
                              <a:effectLst/>
                              <a:latin typeface="Cambria Math" panose="02040503050406030204" pitchFamily="18" charset="0"/>
                              <a:ea typeface="Cambria Math" panose="02040503050406030204" pitchFamily="18" charset="0"/>
                              <a:cs typeface="Arial" panose="020B0604020202020204" pitchFamily="34" charset="0"/>
                            </a:rPr>
                            <m:t>𝑛</m:t>
                          </m:r>
                        </m:sup>
                      </m:sSubSup>
                      <m:r>
                        <a:rPr lang="es-EC" sz="1600" i="1">
                          <a:effectLst/>
                          <a:latin typeface="Cambria Math" panose="02040503050406030204" pitchFamily="18" charset="0"/>
                          <a:ea typeface="Cambria Math" panose="02040503050406030204" pitchFamily="18" charset="0"/>
                          <a:cs typeface="Arial" panose="020B0604020202020204" pitchFamily="34" charset="0"/>
                        </a:rPr>
                        <m:t>=</m:t>
                      </m:r>
                      <m:d>
                        <m:d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dPr>
                        <m:e>
                          <m:r>
                            <a:rPr lang="es-EC" sz="1600" i="1">
                              <a:effectLst/>
                              <a:latin typeface="Cambria Math" panose="02040503050406030204" pitchFamily="18" charset="0"/>
                              <a:ea typeface="Cambria Math" panose="02040503050406030204" pitchFamily="18" charset="0"/>
                              <a:cs typeface="Arial" panose="020B0604020202020204" pitchFamily="34" charset="0"/>
                            </a:rPr>
                            <m:t>(</m:t>
                          </m:r>
                          <m:sSup>
                            <m:sSup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sSupPr>
                            <m:e>
                              <m:f>
                                <m:f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fPr>
                                <m:num>
                                  <m:r>
                                    <a:rPr lang="es-EC" sz="1600" i="1">
                                      <a:effectLst/>
                                      <a:latin typeface="Cambria Math" panose="02040503050406030204" pitchFamily="18" charset="0"/>
                                      <a:ea typeface="Cambria Math" panose="02040503050406030204" pitchFamily="18" charset="0"/>
                                      <a:cs typeface="Arial" panose="020B0604020202020204" pitchFamily="34" charset="0"/>
                                    </a:rPr>
                                    <m:t>𝑥𝑛</m:t>
                                  </m:r>
                                </m:num>
                                <m:den>
                                  <m:r>
                                    <a:rPr lang="es-EC" sz="1600" i="1">
                                      <a:effectLst/>
                                      <a:latin typeface="Cambria Math" panose="02040503050406030204" pitchFamily="18" charset="0"/>
                                      <a:ea typeface="Cambria Math" panose="02040503050406030204" pitchFamily="18" charset="0"/>
                                      <a:cs typeface="Arial" panose="020B0604020202020204" pitchFamily="34" charset="0"/>
                                    </a:rPr>
                                    <m:t>𝑥𝑖</m:t>
                                  </m:r>
                                </m:den>
                              </m:f>
                              <m:r>
                                <a:rPr lang="es-EC" sz="1600" i="1">
                                  <a:effectLst/>
                                  <a:latin typeface="Cambria Math" panose="02040503050406030204" pitchFamily="18" charset="0"/>
                                  <a:ea typeface="Cambria Math" panose="02040503050406030204" pitchFamily="18" charset="0"/>
                                  <a:cs typeface="Arial" panose="020B0604020202020204" pitchFamily="34" charset="0"/>
                                </a:rPr>
                                <m:t>)</m:t>
                              </m:r>
                            </m:e>
                            <m:sup>
                              <m:f>
                                <m:f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fPr>
                                <m:num>
                                  <m:r>
                                    <a:rPr lang="es-EC" sz="1600" i="1">
                                      <a:effectLst/>
                                      <a:latin typeface="Cambria Math" panose="02040503050406030204" pitchFamily="18" charset="0"/>
                                      <a:ea typeface="Cambria Math" panose="02040503050406030204" pitchFamily="18" charset="0"/>
                                      <a:cs typeface="Arial" panose="020B0604020202020204" pitchFamily="34" charset="0"/>
                                    </a:rPr>
                                    <m:t>1</m:t>
                                  </m:r>
                                </m:num>
                                <m:den>
                                  <m:r>
                                    <a:rPr lang="es-EC" sz="1600" i="1">
                                      <a:effectLst/>
                                      <a:latin typeface="Cambria Math" panose="02040503050406030204" pitchFamily="18" charset="0"/>
                                      <a:ea typeface="Cambria Math" panose="02040503050406030204" pitchFamily="18" charset="0"/>
                                      <a:cs typeface="Arial" panose="020B0604020202020204" pitchFamily="34" charset="0"/>
                                    </a:rPr>
                                    <m:t>𝑛</m:t>
                                  </m:r>
                                  <m:r>
                                    <a:rPr lang="es-EC" sz="1600" i="1">
                                      <a:effectLst/>
                                      <a:latin typeface="Cambria Math" panose="02040503050406030204" pitchFamily="18" charset="0"/>
                                      <a:ea typeface="Cambria Math" panose="02040503050406030204" pitchFamily="18" charset="0"/>
                                      <a:cs typeface="Arial" panose="020B0604020202020204" pitchFamily="34" charset="0"/>
                                    </a:rPr>
                                    <m:t>−1</m:t>
                                  </m:r>
                                </m:den>
                              </m:f>
                            </m:sup>
                          </m:sSup>
                          <m:r>
                            <a:rPr lang="es-EC" sz="1600" i="1">
                              <a:effectLst/>
                              <a:latin typeface="Cambria Math" panose="02040503050406030204" pitchFamily="18" charset="0"/>
                              <a:ea typeface="Cambria Math" panose="02040503050406030204" pitchFamily="18" charset="0"/>
                              <a:cs typeface="Arial" panose="020B0604020202020204" pitchFamily="34" charset="0"/>
                            </a:rPr>
                            <m:t>  </m:t>
                          </m:r>
                        </m:e>
                      </m:d>
                      <m:r>
                        <a:rPr lang="es-EC" sz="1600" i="1">
                          <a:effectLst/>
                          <a:latin typeface="Cambria Math" panose="02040503050406030204" pitchFamily="18" charset="0"/>
                          <a:ea typeface="Cambria Math" panose="02040503050406030204" pitchFamily="18" charset="0"/>
                          <a:cs typeface="Arial" panose="020B0604020202020204" pitchFamily="34" charset="0"/>
                        </a:rPr>
                        <m:t>−1</m:t>
                      </m:r>
                    </m:oMath>
                  </m:oMathPara>
                </a14:m>
                <a:endParaRPr lang="es-EC" sz="1400" dirty="0">
                  <a:effectLst/>
                  <a:ea typeface="Calibri" panose="020F0502020204030204" pitchFamily="34" charset="0"/>
                </a:endParaRPr>
              </a:p>
              <a:p>
                <a:pPr algn="ctr">
                  <a:lnSpc>
                    <a:spcPct val="107000"/>
                  </a:lnSpc>
                  <a:spcAft>
                    <a:spcPts val="800"/>
                  </a:spcAft>
                </a:pPr>
                <a:r>
                  <a:rPr lang="es-EC" sz="1400" dirty="0">
                    <a:effectLst/>
                    <a:ea typeface="Calibri" panose="020F0502020204030204" pitchFamily="34" charset="0"/>
                  </a:rPr>
                  <a:t> </a:t>
                </a:r>
              </a:p>
            </p:txBody>
          </p:sp>
        </mc:Choice>
        <mc:Fallback xmlns="">
          <p:sp>
            <p:nvSpPr>
              <p:cNvPr id="18" name="Cuadro de texto 2">
                <a:extLst>
                  <a:ext uri="{FF2B5EF4-FFF2-40B4-BE49-F238E27FC236}">
                    <a16:creationId xmlns:a16="http://schemas.microsoft.com/office/drawing/2014/main" id="{F2C7CBF8-5708-4BAF-BE82-D3F072D843AD}"/>
                  </a:ext>
                </a:extLst>
              </p:cNvPr>
              <p:cNvSpPr txBox="1">
                <a:spLocks noRot="1" noChangeAspect="1" noMove="1" noResize="1" noEditPoints="1" noAdjustHandles="1" noChangeArrowheads="1" noChangeShapeType="1" noTextEdit="1"/>
              </p:cNvSpPr>
              <p:nvPr/>
            </p:nvSpPr>
            <p:spPr bwMode="auto">
              <a:xfrm>
                <a:off x="0" y="4697138"/>
                <a:ext cx="4146513" cy="968009"/>
              </a:xfrm>
              <a:prstGeom prst="rect">
                <a:avLst/>
              </a:prstGeom>
              <a:blipFill>
                <a:blip r:embed="rId5"/>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 de texto 2">
                <a:extLst>
                  <a:ext uri="{FF2B5EF4-FFF2-40B4-BE49-F238E27FC236}">
                    <a16:creationId xmlns="" xmlns:a16="http://schemas.microsoft.com/office/drawing/2014/main" id="{91F56C53-6A57-419F-80C0-DFF997BA4557}"/>
                  </a:ext>
                </a:extLst>
              </p:cNvPr>
              <p:cNvSpPr txBox="1">
                <a:spLocks noChangeArrowheads="1"/>
              </p:cNvSpPr>
              <p:nvPr/>
            </p:nvSpPr>
            <p:spPr bwMode="auto">
              <a:xfrm>
                <a:off x="7715461" y="4691581"/>
                <a:ext cx="4483100" cy="973566"/>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mbria Math" panose="02040503050406030204" pitchFamily="18" charset="0"/>
                          <a:cs typeface="Arial" panose="020B0604020202020204" pitchFamily="34" charset="0"/>
                        </a:rPr>
                        <m:t>𝐸𝑓𝑖𝑐𝑖𝑒𝑛𝑐𝑖𝑎</m:t>
                      </m:r>
                      <m:r>
                        <a:rPr lang="es-EC" sz="1600" i="1">
                          <a:effectLst/>
                          <a:latin typeface="Cambria Math" panose="02040503050406030204" pitchFamily="18" charset="0"/>
                          <a:ea typeface="Cambria Math" panose="02040503050406030204" pitchFamily="18" charset="0"/>
                          <a:cs typeface="Arial" panose="020B0604020202020204" pitchFamily="34" charset="0"/>
                        </a:rPr>
                        <m:t>=</m:t>
                      </m:r>
                      <m:r>
                        <a:rPr lang="es-EC" sz="1600" i="1">
                          <a:effectLst/>
                          <a:latin typeface="Cambria Math" panose="02040503050406030204" pitchFamily="18" charset="0"/>
                          <a:ea typeface="Cambria Math" panose="02040503050406030204" pitchFamily="18" charset="0"/>
                          <a:cs typeface="Arial" panose="020B0604020202020204" pitchFamily="34" charset="0"/>
                        </a:rPr>
                        <m:t>𝑇𝐶</m:t>
                      </m:r>
                      <m:sSubSup>
                        <m:sSubSup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sSubSupPr>
                        <m:e>
                          <m:r>
                            <a:rPr lang="es-EC" sz="1600" i="1">
                              <a:effectLst/>
                              <a:latin typeface="Cambria Math" panose="02040503050406030204" pitchFamily="18" charset="0"/>
                              <a:ea typeface="Cambria Math" panose="02040503050406030204" pitchFamily="18" charset="0"/>
                              <a:cs typeface="Arial" panose="020B0604020202020204" pitchFamily="34" charset="0"/>
                            </a:rPr>
                            <m:t>𝑋𝑝𝑎𝑟𝑡</m:t>
                          </m:r>
                          <m:r>
                            <a:rPr lang="es-EC" sz="1600" i="1">
                              <a:effectLst/>
                              <a:latin typeface="Cambria Math" panose="02040503050406030204" pitchFamily="18" charset="0"/>
                              <a:ea typeface="Cambria Math" panose="02040503050406030204" pitchFamily="18" charset="0"/>
                              <a:cs typeface="Arial" panose="020B0604020202020204" pitchFamily="34" charset="0"/>
                            </a:rPr>
                            <m:t>.</m:t>
                          </m:r>
                        </m:e>
                        <m:sub>
                          <m:r>
                            <a:rPr lang="es-EC" sz="1600" i="1">
                              <a:effectLst/>
                              <a:latin typeface="Cambria Math" panose="02040503050406030204" pitchFamily="18" charset="0"/>
                              <a:ea typeface="Cambria Math" panose="02040503050406030204" pitchFamily="18" charset="0"/>
                              <a:cs typeface="Arial" panose="020B0604020202020204" pitchFamily="34" charset="0"/>
                            </a:rPr>
                            <m:t>𝑖</m:t>
                          </m:r>
                        </m:sub>
                        <m:sup>
                          <m:r>
                            <a:rPr lang="es-EC" sz="1600" i="1">
                              <a:effectLst/>
                              <a:latin typeface="Cambria Math" panose="02040503050406030204" pitchFamily="18" charset="0"/>
                              <a:ea typeface="Cambria Math" panose="02040503050406030204" pitchFamily="18" charset="0"/>
                              <a:cs typeface="Arial" panose="020B0604020202020204" pitchFamily="34" charset="0"/>
                            </a:rPr>
                            <m:t>𝑛</m:t>
                          </m:r>
                        </m:sup>
                      </m:sSubSup>
                      <m:r>
                        <a:rPr lang="es-EC" sz="1600" i="1">
                          <a:effectLst/>
                          <a:latin typeface="Cambria Math" panose="02040503050406030204" pitchFamily="18" charset="0"/>
                          <a:ea typeface="Cambria Math" panose="02040503050406030204" pitchFamily="18" charset="0"/>
                          <a:cs typeface="Arial" panose="020B0604020202020204" pitchFamily="34" charset="0"/>
                        </a:rPr>
                        <m:t>=</m:t>
                      </m:r>
                      <m:d>
                        <m:d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dPr>
                        <m:e>
                          <m:r>
                            <a:rPr lang="es-EC" sz="1600" i="1">
                              <a:effectLst/>
                              <a:latin typeface="Cambria Math" panose="02040503050406030204" pitchFamily="18" charset="0"/>
                              <a:ea typeface="Cambria Math" panose="02040503050406030204" pitchFamily="18" charset="0"/>
                              <a:cs typeface="Arial" panose="020B0604020202020204" pitchFamily="34" charset="0"/>
                            </a:rPr>
                            <m:t>(</m:t>
                          </m:r>
                          <m:sSup>
                            <m:sSup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sSupPr>
                            <m:e>
                              <m:f>
                                <m:f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fPr>
                                <m:num>
                                  <m:r>
                                    <a:rPr lang="es-EC" sz="1600" i="1">
                                      <a:effectLst/>
                                      <a:latin typeface="Cambria Math" panose="02040503050406030204" pitchFamily="18" charset="0"/>
                                      <a:ea typeface="Cambria Math" panose="02040503050406030204" pitchFamily="18" charset="0"/>
                                      <a:cs typeface="Arial" panose="020B0604020202020204" pitchFamily="34" charset="0"/>
                                    </a:rPr>
                                    <m:t>𝑝𝑎𝑟𝑡</m:t>
                                  </m:r>
                                  <m:r>
                                    <a:rPr lang="es-EC" sz="1600" i="1">
                                      <a:effectLst/>
                                      <a:latin typeface="Cambria Math" panose="02040503050406030204" pitchFamily="18" charset="0"/>
                                      <a:ea typeface="Cambria Math" panose="02040503050406030204" pitchFamily="18" charset="0"/>
                                      <a:cs typeface="Arial" panose="020B0604020202020204" pitchFamily="34" charset="0"/>
                                    </a:rPr>
                                    <m:t>.</m:t>
                                  </m:r>
                                  <m:sSubSup>
                                    <m:sSubSup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sSubSupPr>
                                    <m:e>
                                      <m:r>
                                        <a:rPr lang="es-EC" sz="1600" i="1">
                                          <a:effectLst/>
                                          <a:latin typeface="Cambria Math" panose="02040503050406030204" pitchFamily="18" charset="0"/>
                                          <a:ea typeface="Cambria Math" panose="02040503050406030204" pitchFamily="18" charset="0"/>
                                          <a:cs typeface="Arial" panose="020B0604020202020204" pitchFamily="34" charset="0"/>
                                        </a:rPr>
                                        <m:t>𝑥</m:t>
                                      </m:r>
                                    </m:e>
                                    <m:sub>
                                      <m:r>
                                        <a:rPr lang="es-EC" sz="1600" i="1">
                                          <a:effectLst/>
                                          <a:latin typeface="Cambria Math" panose="02040503050406030204" pitchFamily="18" charset="0"/>
                                          <a:ea typeface="Cambria Math" panose="02040503050406030204" pitchFamily="18" charset="0"/>
                                          <a:cs typeface="Arial" panose="020B0604020202020204" pitchFamily="34" charset="0"/>
                                        </a:rPr>
                                        <m:t>𝑛</m:t>
                                      </m:r>
                                    </m:sub>
                                    <m:sup>
                                      <m:r>
                                        <a:rPr lang="es-EC" sz="1600" i="1">
                                          <a:effectLst/>
                                          <a:latin typeface="Cambria Math" panose="02040503050406030204" pitchFamily="18" charset="0"/>
                                          <a:ea typeface="Cambria Math" panose="02040503050406030204" pitchFamily="18" charset="0"/>
                                          <a:cs typeface="Arial" panose="020B0604020202020204" pitchFamily="34" charset="0"/>
                                        </a:rPr>
                                        <m:t>𝑝</m:t>
                                      </m:r>
                                    </m:sup>
                                  </m:sSubSup>
                                </m:num>
                                <m:den>
                                  <m:r>
                                    <a:rPr lang="es-EC" sz="1600" i="1">
                                      <a:effectLst/>
                                      <a:latin typeface="Cambria Math" panose="02040503050406030204" pitchFamily="18" charset="0"/>
                                      <a:ea typeface="Cambria Math" panose="02040503050406030204" pitchFamily="18" charset="0"/>
                                      <a:cs typeface="Arial" panose="020B0604020202020204" pitchFamily="34" charset="0"/>
                                    </a:rPr>
                                    <m:t>𝑝𝑎𝑟𝑡</m:t>
                                  </m:r>
                                  <m:r>
                                    <a:rPr lang="es-EC" sz="1600" i="1">
                                      <a:effectLst/>
                                      <a:latin typeface="Cambria Math" panose="02040503050406030204" pitchFamily="18" charset="0"/>
                                      <a:ea typeface="Cambria Math" panose="02040503050406030204" pitchFamily="18" charset="0"/>
                                      <a:cs typeface="Arial" panose="020B0604020202020204" pitchFamily="34" charset="0"/>
                                    </a:rPr>
                                    <m:t>.</m:t>
                                  </m:r>
                                  <m:sSubSup>
                                    <m:sSubSup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sSubSupPr>
                                    <m:e>
                                      <m:r>
                                        <a:rPr lang="es-EC" sz="1600" i="1">
                                          <a:effectLst/>
                                          <a:latin typeface="Cambria Math" panose="02040503050406030204" pitchFamily="18" charset="0"/>
                                          <a:ea typeface="Cambria Math" panose="02040503050406030204" pitchFamily="18" charset="0"/>
                                          <a:cs typeface="Arial" panose="020B0604020202020204" pitchFamily="34" charset="0"/>
                                        </a:rPr>
                                        <m:t>𝑥</m:t>
                                      </m:r>
                                    </m:e>
                                    <m:sub>
                                      <m:r>
                                        <a:rPr lang="es-EC" sz="1600" i="1">
                                          <a:effectLst/>
                                          <a:latin typeface="Cambria Math" panose="02040503050406030204" pitchFamily="18" charset="0"/>
                                          <a:ea typeface="Cambria Math" panose="02040503050406030204" pitchFamily="18" charset="0"/>
                                          <a:cs typeface="Arial" panose="020B0604020202020204" pitchFamily="34" charset="0"/>
                                        </a:rPr>
                                        <m:t>𝑖</m:t>
                                      </m:r>
                                    </m:sub>
                                    <m:sup>
                                      <m:r>
                                        <a:rPr lang="es-EC" sz="1600" i="1">
                                          <a:effectLst/>
                                          <a:latin typeface="Cambria Math" panose="02040503050406030204" pitchFamily="18" charset="0"/>
                                          <a:ea typeface="Cambria Math" panose="02040503050406030204" pitchFamily="18" charset="0"/>
                                          <a:cs typeface="Arial" panose="020B0604020202020204" pitchFamily="34" charset="0"/>
                                        </a:rPr>
                                        <m:t>𝑝</m:t>
                                      </m:r>
                                    </m:sup>
                                  </m:sSubSup>
                                </m:den>
                              </m:f>
                              <m:r>
                                <a:rPr lang="es-EC" sz="1600" i="1">
                                  <a:effectLst/>
                                  <a:latin typeface="Cambria Math" panose="02040503050406030204" pitchFamily="18" charset="0"/>
                                  <a:ea typeface="Cambria Math" panose="02040503050406030204" pitchFamily="18" charset="0"/>
                                  <a:cs typeface="Arial" panose="020B0604020202020204" pitchFamily="34" charset="0"/>
                                </a:rPr>
                                <m:t>)</m:t>
                              </m:r>
                            </m:e>
                            <m:sup>
                              <m:f>
                                <m:fPr>
                                  <m:ctrlPr>
                                    <a:rPr lang="es-EC" sz="1600" i="1">
                                      <a:effectLst/>
                                      <a:latin typeface="Cambria Math" panose="02040503050406030204" pitchFamily="18" charset="0"/>
                                      <a:ea typeface="Cambria Math" panose="02040503050406030204" pitchFamily="18" charset="0"/>
                                      <a:cs typeface="Arial" panose="020B0604020202020204" pitchFamily="34" charset="0"/>
                                    </a:rPr>
                                  </m:ctrlPr>
                                </m:fPr>
                                <m:num>
                                  <m:r>
                                    <a:rPr lang="es-EC" sz="1600" i="1">
                                      <a:effectLst/>
                                      <a:latin typeface="Cambria Math" panose="02040503050406030204" pitchFamily="18" charset="0"/>
                                      <a:ea typeface="Cambria Math" panose="02040503050406030204" pitchFamily="18" charset="0"/>
                                      <a:cs typeface="Arial" panose="020B0604020202020204" pitchFamily="34" charset="0"/>
                                    </a:rPr>
                                    <m:t>1</m:t>
                                  </m:r>
                                </m:num>
                                <m:den>
                                  <m:r>
                                    <a:rPr lang="es-EC" sz="1600" i="1">
                                      <a:effectLst/>
                                      <a:latin typeface="Cambria Math" panose="02040503050406030204" pitchFamily="18" charset="0"/>
                                      <a:ea typeface="Cambria Math" panose="02040503050406030204" pitchFamily="18" charset="0"/>
                                      <a:cs typeface="Arial" panose="020B0604020202020204" pitchFamily="34" charset="0"/>
                                    </a:rPr>
                                    <m:t>𝑛</m:t>
                                  </m:r>
                                  <m:r>
                                    <a:rPr lang="es-EC" sz="1600" i="1">
                                      <a:effectLst/>
                                      <a:latin typeface="Cambria Math" panose="02040503050406030204" pitchFamily="18" charset="0"/>
                                      <a:ea typeface="Cambria Math" panose="02040503050406030204" pitchFamily="18" charset="0"/>
                                      <a:cs typeface="Arial" panose="020B0604020202020204" pitchFamily="34" charset="0"/>
                                    </a:rPr>
                                    <m:t>−1</m:t>
                                  </m:r>
                                </m:den>
                              </m:f>
                            </m:sup>
                          </m:sSup>
                          <m:r>
                            <a:rPr lang="es-EC" sz="1600" i="1">
                              <a:effectLst/>
                              <a:latin typeface="Cambria Math" panose="02040503050406030204" pitchFamily="18" charset="0"/>
                              <a:ea typeface="Cambria Math" panose="02040503050406030204" pitchFamily="18" charset="0"/>
                              <a:cs typeface="Arial" panose="020B0604020202020204" pitchFamily="34" charset="0"/>
                            </a:rPr>
                            <m:t>  </m:t>
                          </m:r>
                        </m:e>
                      </m:d>
                      <m:r>
                        <a:rPr lang="es-EC" sz="1600" i="1">
                          <a:effectLst/>
                          <a:latin typeface="Cambria Math" panose="02040503050406030204" pitchFamily="18" charset="0"/>
                          <a:ea typeface="Cambria Math" panose="02040503050406030204" pitchFamily="18" charset="0"/>
                          <a:cs typeface="Arial" panose="020B0604020202020204" pitchFamily="34" charset="0"/>
                        </a:rPr>
                        <m:t>−1</m:t>
                      </m:r>
                    </m:oMath>
                  </m:oMathPara>
                </a14:m>
                <a:endParaRPr lang="es-EC" sz="1400" dirty="0">
                  <a:effectLst/>
                  <a:ea typeface="Calibri" panose="020F0502020204030204" pitchFamily="34" charset="0"/>
                </a:endParaRPr>
              </a:p>
              <a:p>
                <a:pPr algn="ctr">
                  <a:lnSpc>
                    <a:spcPct val="107000"/>
                  </a:lnSpc>
                  <a:spcAft>
                    <a:spcPts val="800"/>
                  </a:spcAft>
                </a:pPr>
                <a:r>
                  <a:rPr lang="es-EC" sz="1400" dirty="0">
                    <a:effectLst/>
                    <a:ea typeface="Calibri" panose="020F0502020204030204" pitchFamily="34" charset="0"/>
                  </a:rPr>
                  <a:t> </a:t>
                </a:r>
              </a:p>
            </p:txBody>
          </p:sp>
        </mc:Choice>
        <mc:Fallback xmlns="">
          <p:sp>
            <p:nvSpPr>
              <p:cNvPr id="19" name="Cuadro de texto 2">
                <a:extLst>
                  <a:ext uri="{FF2B5EF4-FFF2-40B4-BE49-F238E27FC236}">
                    <a16:creationId xmlns:a16="http://schemas.microsoft.com/office/drawing/2014/main" id="{91F56C53-6A57-419F-80C0-DFF997BA4557}"/>
                  </a:ext>
                </a:extLst>
              </p:cNvPr>
              <p:cNvSpPr txBox="1">
                <a:spLocks noRot="1" noChangeAspect="1" noMove="1" noResize="1" noEditPoints="1" noAdjustHandles="1" noChangeArrowheads="1" noChangeShapeType="1" noTextEdit="1"/>
              </p:cNvSpPr>
              <p:nvPr/>
            </p:nvSpPr>
            <p:spPr bwMode="auto">
              <a:xfrm>
                <a:off x="7715461" y="4691581"/>
                <a:ext cx="4483100" cy="973566"/>
              </a:xfrm>
              <a:prstGeom prst="rect">
                <a:avLst/>
              </a:prstGeom>
              <a:blipFill>
                <a:blip r:embed="rId6"/>
                <a:stretch>
                  <a:fillRect/>
                </a:stretch>
              </a:blipFill>
              <a:ln>
                <a:noFill/>
              </a:ln>
            </p:spPr>
            <p:txBody>
              <a:bodyPr/>
              <a:lstStyle/>
              <a:p>
                <a:r>
                  <a:rPr lang="es-EC">
                    <a:noFill/>
                  </a:rPr>
                  <a:t> </a:t>
                </a:r>
              </a:p>
            </p:txBody>
          </p:sp>
        </mc:Fallback>
      </mc:AlternateContent>
      <p:pic>
        <p:nvPicPr>
          <p:cNvPr id="2050" name="Picture 2" descr="Servicios – B2B">
            <a:extLst>
              <a:ext uri="{FF2B5EF4-FFF2-40B4-BE49-F238E27FC236}">
                <a16:creationId xmlns="" xmlns:a16="http://schemas.microsoft.com/office/drawing/2014/main" id="{4A1F143B-DCA6-4CD1-8B91-88027F336E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649" y="710472"/>
            <a:ext cx="2875784" cy="244441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 xmlns:a16="http://schemas.microsoft.com/office/drawing/2014/main" id="{217E4822-C90D-4B20-B6C8-29D29C1F53F0}"/>
              </a:ext>
            </a:extLst>
          </p:cNvPr>
          <p:cNvPicPr>
            <a:picLocks noChangeAspect="1"/>
          </p:cNvPicPr>
          <p:nvPr/>
        </p:nvPicPr>
        <p:blipFill rotWithShape="1">
          <a:blip r:embed="rId8">
            <a:duotone>
              <a:schemeClr val="accent2">
                <a:shade val="45000"/>
                <a:satMod val="135000"/>
              </a:schemeClr>
              <a:prstClr val="white"/>
            </a:duotone>
          </a:blip>
          <a:srcRect l="21923" t="14857" r="21864" b="16687"/>
          <a:stretch/>
        </p:blipFill>
        <p:spPr>
          <a:xfrm>
            <a:off x="9256661" y="875763"/>
            <a:ext cx="1987479" cy="2420354"/>
          </a:xfrm>
          <a:prstGeom prst="rect">
            <a:avLst/>
          </a:prstGeom>
        </p:spPr>
      </p:pic>
    </p:spTree>
    <p:extLst>
      <p:ext uri="{BB962C8B-B14F-4D97-AF65-F5344CB8AC3E}">
        <p14:creationId xmlns:p14="http://schemas.microsoft.com/office/powerpoint/2010/main" val="30076995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p:tgtEl>
                                          <p:spTgt spid="41"/>
                                        </p:tgtEl>
                                        <p:attrNameLst>
                                          <p:attrName>ppt_x</p:attrName>
                                        </p:attrNameLst>
                                      </p:cBhvr>
                                      <p:tavLst>
                                        <p:tav tm="0">
                                          <p:val>
                                            <p:strVal val="#ppt_x-#ppt_w*1.125000"/>
                                          </p:val>
                                        </p:tav>
                                        <p:tav tm="100000">
                                          <p:val>
                                            <p:strVal val="#ppt_x"/>
                                          </p:val>
                                        </p:tav>
                                      </p:tavLst>
                                    </p:anim>
                                    <p:animEffect transition="in" filter="wipe(right)">
                                      <p:cBhvr>
                                        <p:cTn id="16" dur="500"/>
                                        <p:tgtEl>
                                          <p:spTgt spid="41"/>
                                        </p:tgtEl>
                                      </p:cBhvr>
                                    </p:animEffect>
                                  </p:childTnLst>
                                </p:cTn>
                              </p:par>
                              <p:par>
                                <p:cTn id="17" presetID="12" presetClass="entr" presetSubtype="2"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p:tgtEl>
                                          <p:spTgt spid="47"/>
                                        </p:tgtEl>
                                        <p:attrNameLst>
                                          <p:attrName>ppt_x</p:attrName>
                                        </p:attrNameLst>
                                      </p:cBhvr>
                                      <p:tavLst>
                                        <p:tav tm="0">
                                          <p:val>
                                            <p:strVal val="#ppt_x+#ppt_w*1.125000"/>
                                          </p:val>
                                        </p:tav>
                                        <p:tav tm="100000">
                                          <p:val>
                                            <p:strVal val="#ppt_x"/>
                                          </p:val>
                                        </p:tav>
                                      </p:tavLst>
                                    </p:anim>
                                    <p:animEffect transition="in" filter="wipe(left)">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 xmlns:a16="http://schemas.microsoft.com/office/drawing/2014/main" id="{F5FB0216-876C-492F-83D8-A92613924FC0}"/>
              </a:ext>
            </a:extLst>
          </p:cNvPr>
          <p:cNvPicPr>
            <a:picLocks noChangeAspect="1"/>
          </p:cNvPicPr>
          <p:nvPr/>
        </p:nvPicPr>
        <p:blipFill>
          <a:blip r:embed="rId2"/>
          <a:stretch>
            <a:fillRect/>
          </a:stretch>
        </p:blipFill>
        <p:spPr>
          <a:xfrm>
            <a:off x="10242133" y="4904872"/>
            <a:ext cx="1270535" cy="1058779"/>
          </a:xfrm>
          <a:prstGeom prst="rect">
            <a:avLst/>
          </a:prstGeom>
        </p:spPr>
      </p:pic>
      <p:pic>
        <p:nvPicPr>
          <p:cNvPr id="2" name="Imagen 1">
            <a:extLst>
              <a:ext uri="{FF2B5EF4-FFF2-40B4-BE49-F238E27FC236}">
                <a16:creationId xmlns="" xmlns:a16="http://schemas.microsoft.com/office/drawing/2014/main" id="{6054C63F-6ADE-43E3-8E3B-A29722B14F32}"/>
              </a:ext>
            </a:extLst>
          </p:cNvPr>
          <p:cNvPicPr>
            <a:picLocks noChangeAspect="1"/>
          </p:cNvPicPr>
          <p:nvPr/>
        </p:nvPicPr>
        <p:blipFill>
          <a:blip r:embed="rId3"/>
          <a:stretch>
            <a:fillRect/>
          </a:stretch>
        </p:blipFill>
        <p:spPr>
          <a:xfrm>
            <a:off x="3594745" y="1325110"/>
            <a:ext cx="4767201" cy="4689210"/>
          </a:xfrm>
          <a:prstGeom prst="rect">
            <a:avLst/>
          </a:prstGeom>
        </p:spPr>
      </p:pic>
      <p:sp>
        <p:nvSpPr>
          <p:cNvPr id="3" name="Elipse 2">
            <a:extLst>
              <a:ext uri="{FF2B5EF4-FFF2-40B4-BE49-F238E27FC236}">
                <a16:creationId xmlns="" xmlns:a16="http://schemas.microsoft.com/office/drawing/2014/main" id="{16F0E6FA-F84C-4CC9-952C-53E2C2E19E3D}"/>
              </a:ext>
            </a:extLst>
          </p:cNvPr>
          <p:cNvSpPr/>
          <p:nvPr/>
        </p:nvSpPr>
        <p:spPr>
          <a:xfrm>
            <a:off x="745958" y="2093495"/>
            <a:ext cx="2093495" cy="10587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Vulnerabilidad</a:t>
            </a:r>
          </a:p>
        </p:txBody>
      </p:sp>
      <p:sp>
        <p:nvSpPr>
          <p:cNvPr id="4" name="Elipse 3">
            <a:extLst>
              <a:ext uri="{FF2B5EF4-FFF2-40B4-BE49-F238E27FC236}">
                <a16:creationId xmlns="" xmlns:a16="http://schemas.microsoft.com/office/drawing/2014/main" id="{C2DC0D15-A059-4D82-932C-9503F7FD33F7}"/>
              </a:ext>
            </a:extLst>
          </p:cNvPr>
          <p:cNvSpPr/>
          <p:nvPr/>
        </p:nvSpPr>
        <p:spPr>
          <a:xfrm>
            <a:off x="9117238" y="2093495"/>
            <a:ext cx="2093495" cy="105877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Positivo</a:t>
            </a:r>
          </a:p>
        </p:txBody>
      </p:sp>
      <p:pic>
        <p:nvPicPr>
          <p:cNvPr id="7" name="Imagen 6">
            <a:extLst>
              <a:ext uri="{FF2B5EF4-FFF2-40B4-BE49-F238E27FC236}">
                <a16:creationId xmlns="" xmlns:a16="http://schemas.microsoft.com/office/drawing/2014/main" id="{5EF84E19-F722-46A0-8E55-CEF8ED582C88}"/>
              </a:ext>
            </a:extLst>
          </p:cNvPr>
          <p:cNvPicPr>
            <a:picLocks noChangeAspect="1"/>
          </p:cNvPicPr>
          <p:nvPr/>
        </p:nvPicPr>
        <p:blipFill>
          <a:blip r:embed="rId4"/>
          <a:stretch>
            <a:fillRect/>
          </a:stretch>
        </p:blipFill>
        <p:spPr>
          <a:xfrm>
            <a:off x="158788" y="5046540"/>
            <a:ext cx="1915673" cy="1276095"/>
          </a:xfrm>
          <a:prstGeom prst="rect">
            <a:avLst/>
          </a:prstGeom>
        </p:spPr>
      </p:pic>
      <p:sp>
        <p:nvSpPr>
          <p:cNvPr id="5" name="Elipse 4">
            <a:extLst>
              <a:ext uri="{FF2B5EF4-FFF2-40B4-BE49-F238E27FC236}">
                <a16:creationId xmlns="" xmlns:a16="http://schemas.microsoft.com/office/drawing/2014/main" id="{1DCC7A63-FFFA-4CEB-A1A0-493595AE9C32}"/>
              </a:ext>
            </a:extLst>
          </p:cNvPr>
          <p:cNvSpPr/>
          <p:nvPr/>
        </p:nvSpPr>
        <p:spPr>
          <a:xfrm>
            <a:off x="745958" y="4375483"/>
            <a:ext cx="2093495" cy="105877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Retirada</a:t>
            </a:r>
          </a:p>
        </p:txBody>
      </p:sp>
      <p:sp>
        <p:nvSpPr>
          <p:cNvPr id="6" name="Elipse 5">
            <a:extLst>
              <a:ext uri="{FF2B5EF4-FFF2-40B4-BE49-F238E27FC236}">
                <a16:creationId xmlns="" xmlns:a16="http://schemas.microsoft.com/office/drawing/2014/main" id="{A134B0E7-C0E5-407D-8CE9-FC608AA65236}"/>
              </a:ext>
            </a:extLst>
          </p:cNvPr>
          <p:cNvSpPr/>
          <p:nvPr/>
        </p:nvSpPr>
        <p:spPr>
          <a:xfrm>
            <a:off x="9117238" y="4267200"/>
            <a:ext cx="2093495" cy="105877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a:t>Oportunidades perdidas</a:t>
            </a:r>
          </a:p>
        </p:txBody>
      </p:sp>
      <p:cxnSp>
        <p:nvCxnSpPr>
          <p:cNvPr id="8" name="Conector recto de flecha 7">
            <a:extLst>
              <a:ext uri="{FF2B5EF4-FFF2-40B4-BE49-F238E27FC236}">
                <a16:creationId xmlns="" xmlns:a16="http://schemas.microsoft.com/office/drawing/2014/main" id="{766D3F84-7880-4932-BD94-C0F5DE3BCDE9}"/>
              </a:ext>
            </a:extLst>
          </p:cNvPr>
          <p:cNvCxnSpPr/>
          <p:nvPr/>
        </p:nvCxnSpPr>
        <p:spPr>
          <a:xfrm flipH="1">
            <a:off x="3068053" y="2622884"/>
            <a:ext cx="1263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 xmlns:a16="http://schemas.microsoft.com/office/drawing/2014/main" id="{C3548CFA-E485-470A-A813-43D23EC9196B}"/>
              </a:ext>
            </a:extLst>
          </p:cNvPr>
          <p:cNvCxnSpPr/>
          <p:nvPr/>
        </p:nvCxnSpPr>
        <p:spPr>
          <a:xfrm flipH="1">
            <a:off x="3068053" y="4904873"/>
            <a:ext cx="1263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 xmlns:a16="http://schemas.microsoft.com/office/drawing/2014/main" id="{E2D9371A-3126-481C-8EDB-08138C78B297}"/>
              </a:ext>
            </a:extLst>
          </p:cNvPr>
          <p:cNvCxnSpPr>
            <a:cxnSpLocks/>
          </p:cNvCxnSpPr>
          <p:nvPr/>
        </p:nvCxnSpPr>
        <p:spPr>
          <a:xfrm>
            <a:off x="7335254" y="2622884"/>
            <a:ext cx="1494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 xmlns:a16="http://schemas.microsoft.com/office/drawing/2014/main" id="{39B4980E-68B3-46EE-8245-658A5FCB4B3E}"/>
              </a:ext>
            </a:extLst>
          </p:cNvPr>
          <p:cNvCxnSpPr>
            <a:cxnSpLocks/>
          </p:cNvCxnSpPr>
          <p:nvPr/>
        </p:nvCxnSpPr>
        <p:spPr>
          <a:xfrm>
            <a:off x="7335254" y="4904872"/>
            <a:ext cx="1494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54">
            <a:extLst>
              <a:ext uri="{FF2B5EF4-FFF2-40B4-BE49-F238E27FC236}">
                <a16:creationId xmlns="" xmlns:a16="http://schemas.microsoft.com/office/drawing/2014/main" id="{A0880D2B-C12C-4AC2-AD01-A433489CFE77}"/>
              </a:ext>
            </a:extLst>
          </p:cNvPr>
          <p:cNvSpPr txBox="1"/>
          <p:nvPr/>
        </p:nvSpPr>
        <p:spPr>
          <a:xfrm>
            <a:off x="3360589" y="520514"/>
            <a:ext cx="5756649" cy="646331"/>
          </a:xfrm>
          <a:prstGeom prst="rect">
            <a:avLst/>
          </a:prstGeom>
          <a:noFill/>
        </p:spPr>
        <p:txBody>
          <a:bodyPr wrap="square" rtlCol="0">
            <a:spAutoFit/>
            <a:scene3d>
              <a:camera prst="orthographicFront"/>
              <a:lightRig rig="threePt" dir="t"/>
            </a:scene3d>
            <a:sp3d contourW="12700"/>
          </a:bodyPr>
          <a:lstStyle/>
          <a:p>
            <a:r>
              <a:rPr lang="es-EC" altLang="zh-CN" i="1" dirty="0">
                <a:latin typeface="+mn-ea"/>
              </a:rPr>
              <a:t>Escenarios competitivos según </a:t>
            </a:r>
            <a:r>
              <a:rPr lang="es-EC" altLang="zh-CN" i="1" dirty="0" err="1">
                <a:latin typeface="+mn-ea"/>
              </a:rPr>
              <a:t>Schwarts</a:t>
            </a:r>
            <a:r>
              <a:rPr lang="es-EC" altLang="zh-CN" i="1" dirty="0">
                <a:latin typeface="+mn-ea"/>
              </a:rPr>
              <a:t>, Ibarra, &amp; Adam (2007)</a:t>
            </a:r>
          </a:p>
        </p:txBody>
      </p:sp>
      <p:pic>
        <p:nvPicPr>
          <p:cNvPr id="3074" name="Picture 2" descr="Pensamiento positivo: Amazon.es: Skills de Alexa">
            <a:extLst>
              <a:ext uri="{FF2B5EF4-FFF2-40B4-BE49-F238E27FC236}">
                <a16:creationId xmlns="" xmlns:a16="http://schemas.microsoft.com/office/drawing/2014/main" id="{BC2DC339-3A3C-4AB3-8E21-47002E3BC8A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199"/>
          <a:stretch/>
        </p:blipFill>
        <p:spPr bwMode="auto">
          <a:xfrm>
            <a:off x="10492008" y="1355558"/>
            <a:ext cx="1474017" cy="12352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ñales De Tráfico Signo Proceder - Gráficos vectoriales gratis en Pixabay">
            <a:extLst>
              <a:ext uri="{FF2B5EF4-FFF2-40B4-BE49-F238E27FC236}">
                <a16:creationId xmlns="" xmlns:a16="http://schemas.microsoft.com/office/drawing/2014/main" id="{9A680CD3-1839-44D2-ADF2-BCDB6E10A9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074" y="1608851"/>
            <a:ext cx="860463" cy="75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640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3745519" y="957015"/>
            <a:ext cx="4252845" cy="4252848"/>
          </a:xfrm>
          <a:prstGeom prst="ellipse">
            <a:avLst/>
          </a:prstGeom>
          <a:solidFill>
            <a:schemeClr val="bg1"/>
          </a:solidFill>
          <a:ln w="9525" cap="flat" cmpd="sng">
            <a:solidFill>
              <a:schemeClr val="bg2">
                <a:lumMod val="90000"/>
              </a:schemeClr>
            </a:solidFill>
            <a:prstDash val="dash"/>
            <a:round/>
            <a:headEnd type="none" w="med" len="med"/>
            <a:tailEnd type="none" w="med" len="med"/>
          </a:ln>
        </p:spPr>
        <p:txBody>
          <a:bodyPr anchor="ctr">
            <a:scene3d>
              <a:camera prst="orthographicFront"/>
              <a:lightRig rig="threePt" dir="t"/>
            </a:scene3d>
            <a:sp3d contourW="12700"/>
          </a:bodyPr>
          <a:lstStyle/>
          <a:p>
            <a:pPr algn="ctr"/>
            <a:endParaRPr dirty="0"/>
          </a:p>
        </p:txBody>
      </p:sp>
      <p:sp>
        <p:nvSpPr>
          <p:cNvPr id="26" name="菱形 25"/>
          <p:cNvSpPr/>
          <p:nvPr/>
        </p:nvSpPr>
        <p:spPr>
          <a:xfrm>
            <a:off x="3538754" y="1286907"/>
            <a:ext cx="1175682" cy="1175682"/>
          </a:xfrm>
          <a:prstGeom prst="diamond">
            <a:avLst/>
          </a:prstGeom>
          <a:solidFill>
            <a:schemeClr val="accent1"/>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29" name="菱形 28"/>
          <p:cNvSpPr/>
          <p:nvPr/>
        </p:nvSpPr>
        <p:spPr>
          <a:xfrm>
            <a:off x="3538754" y="3704289"/>
            <a:ext cx="1175682" cy="1175682"/>
          </a:xfrm>
          <a:prstGeom prst="diamond">
            <a:avLst/>
          </a:prstGeom>
          <a:solidFill>
            <a:schemeClr val="accent4"/>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32" name="菱形 31"/>
          <p:cNvSpPr/>
          <p:nvPr/>
        </p:nvSpPr>
        <p:spPr>
          <a:xfrm>
            <a:off x="7039684" y="1286907"/>
            <a:ext cx="1175682" cy="1175682"/>
          </a:xfrm>
          <a:prstGeom prst="diamond">
            <a:avLst/>
          </a:prstGeom>
          <a:solidFill>
            <a:schemeClr val="accent2"/>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35" name="菱形 34"/>
          <p:cNvSpPr/>
          <p:nvPr/>
        </p:nvSpPr>
        <p:spPr>
          <a:xfrm>
            <a:off x="7039684" y="3704289"/>
            <a:ext cx="1175682" cy="1175682"/>
          </a:xfrm>
          <a:prstGeom prst="diamond">
            <a:avLst/>
          </a:prstGeom>
          <a:solidFill>
            <a:schemeClr val="accent3"/>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47" name="矩形 46"/>
          <p:cNvSpPr/>
          <p:nvPr/>
        </p:nvSpPr>
        <p:spPr>
          <a:xfrm>
            <a:off x="8332234" y="3474582"/>
            <a:ext cx="2756277" cy="23971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s-EC" altLang="zh-CN" sz="1400" dirty="0" smtClean="0">
                <a:solidFill>
                  <a:schemeClr val="tx1">
                    <a:lumMod val="75000"/>
                    <a:lumOff val="25000"/>
                  </a:schemeClr>
                </a:solidFill>
                <a:latin typeface="+mn-ea"/>
              </a:rPr>
              <a:t>Resulta importante conocer los </a:t>
            </a:r>
            <a:r>
              <a:rPr lang="es-EC" altLang="zh-CN" sz="1400" dirty="0">
                <a:solidFill>
                  <a:schemeClr val="tx1">
                    <a:lumMod val="75000"/>
                    <a:lumOff val="25000"/>
                  </a:schemeClr>
                </a:solidFill>
                <a:latin typeface="+mn-ea"/>
              </a:rPr>
              <a:t>factores que influyen en la </a:t>
            </a:r>
            <a:r>
              <a:rPr lang="es-EC" altLang="zh-CN" sz="1400" dirty="0" smtClean="0">
                <a:solidFill>
                  <a:schemeClr val="tx1">
                    <a:lumMod val="75000"/>
                    <a:lumOff val="25000"/>
                  </a:schemeClr>
                </a:solidFill>
                <a:latin typeface="+mn-ea"/>
              </a:rPr>
              <a:t>competitividad de los </a:t>
            </a:r>
            <a:r>
              <a:rPr lang="es-EC" altLang="zh-CN" sz="1400" dirty="0">
                <a:solidFill>
                  <a:schemeClr val="tx1">
                    <a:lumMod val="75000"/>
                    <a:lumOff val="25000"/>
                  </a:schemeClr>
                </a:solidFill>
                <a:latin typeface="+mn-ea"/>
              </a:rPr>
              <a:t>países de la </a:t>
            </a:r>
            <a:r>
              <a:rPr lang="es-EC" altLang="zh-CN" sz="1400" dirty="0" smtClean="0">
                <a:solidFill>
                  <a:schemeClr val="tx1">
                    <a:lumMod val="75000"/>
                    <a:lumOff val="25000"/>
                  </a:schemeClr>
                </a:solidFill>
                <a:latin typeface="+mn-ea"/>
              </a:rPr>
              <a:t>CAN como </a:t>
            </a:r>
            <a:r>
              <a:rPr lang="es-EC" altLang="zh-CN" sz="1400" dirty="0">
                <a:solidFill>
                  <a:schemeClr val="tx1">
                    <a:lumMod val="75000"/>
                    <a:lumOff val="25000"/>
                  </a:schemeClr>
                </a:solidFill>
                <a:latin typeface="+mn-ea"/>
              </a:rPr>
              <a:t>oferentes de palmito, para </a:t>
            </a:r>
            <a:r>
              <a:rPr lang="es-EC" altLang="zh-CN" sz="1400" dirty="0" smtClean="0">
                <a:solidFill>
                  <a:schemeClr val="tx1">
                    <a:lumMod val="75000"/>
                    <a:lumOff val="25000"/>
                  </a:schemeClr>
                </a:solidFill>
                <a:latin typeface="+mn-ea"/>
              </a:rPr>
              <a:t>poder generar estrategias para aprovechar oportunidades y conocer mejor a nuestros potenciales competidores.</a:t>
            </a:r>
            <a:endParaRPr lang="zh-CN" altLang="en-US" sz="1400" dirty="0">
              <a:solidFill>
                <a:schemeClr val="tx1">
                  <a:lumMod val="75000"/>
                  <a:lumOff val="25000"/>
                </a:schemeClr>
              </a:solidFill>
              <a:latin typeface="+mn-ea"/>
            </a:endParaRPr>
          </a:p>
        </p:txBody>
      </p:sp>
      <p:sp>
        <p:nvSpPr>
          <p:cNvPr id="61" name="矩形 60"/>
          <p:cNvSpPr/>
          <p:nvPr/>
        </p:nvSpPr>
        <p:spPr>
          <a:xfrm>
            <a:off x="655372" y="1381336"/>
            <a:ext cx="2756277" cy="1621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C" altLang="zh-CN" sz="1400" dirty="0" smtClean="0">
                <a:solidFill>
                  <a:schemeClr val="tx1">
                    <a:lumMod val="75000"/>
                    <a:lumOff val="25000"/>
                  </a:schemeClr>
                </a:solidFill>
                <a:latin typeface="+mn-ea"/>
              </a:rPr>
              <a:t>Necesidad de diversificar </a:t>
            </a:r>
            <a:r>
              <a:rPr lang="es-EC" altLang="zh-CN" sz="1400" dirty="0">
                <a:solidFill>
                  <a:schemeClr val="tx1">
                    <a:lumMod val="75000"/>
                    <a:lumOff val="25000"/>
                  </a:schemeClr>
                </a:solidFill>
                <a:latin typeface="+mn-ea"/>
              </a:rPr>
              <a:t>la oferta exportable </a:t>
            </a:r>
            <a:r>
              <a:rPr lang="es-EC" altLang="zh-CN" sz="1400" dirty="0" smtClean="0">
                <a:solidFill>
                  <a:schemeClr val="tx1">
                    <a:lumMod val="75000"/>
                    <a:lumOff val="25000"/>
                  </a:schemeClr>
                </a:solidFill>
                <a:latin typeface="+mn-ea"/>
              </a:rPr>
              <a:t>ecuatoriana.</a:t>
            </a:r>
          </a:p>
          <a:p>
            <a:pPr algn="r">
              <a:lnSpc>
                <a:spcPct val="120000"/>
              </a:lnSpc>
            </a:pPr>
            <a:r>
              <a:rPr lang="es-EC" altLang="zh-CN" sz="1400" dirty="0" smtClean="0">
                <a:solidFill>
                  <a:schemeClr val="tx1">
                    <a:lumMod val="75000"/>
                    <a:lumOff val="25000"/>
                  </a:schemeClr>
                </a:solidFill>
                <a:latin typeface="+mn-ea"/>
              </a:rPr>
              <a:t>Exportaciones no petroleras:</a:t>
            </a:r>
          </a:p>
          <a:p>
            <a:pPr marL="171450" indent="-171450" algn="r">
              <a:lnSpc>
                <a:spcPct val="120000"/>
              </a:lnSpc>
              <a:buFont typeface="Arial" panose="020B0604020202020204" pitchFamily="34" charset="0"/>
              <a:buChar char="•"/>
            </a:pPr>
            <a:r>
              <a:rPr lang="es-EC" altLang="zh-CN" sz="1400" dirty="0">
                <a:solidFill>
                  <a:schemeClr val="tx1">
                    <a:lumMod val="75000"/>
                    <a:lumOff val="25000"/>
                  </a:schemeClr>
                </a:solidFill>
                <a:latin typeface="+mn-ea"/>
              </a:rPr>
              <a:t>Tradicionales: 58,8% </a:t>
            </a:r>
            <a:endParaRPr lang="es-EC" altLang="zh-CN" sz="1400" dirty="0" smtClean="0">
              <a:solidFill>
                <a:schemeClr val="tx1">
                  <a:lumMod val="75000"/>
                  <a:lumOff val="25000"/>
                </a:schemeClr>
              </a:solidFill>
              <a:latin typeface="+mn-ea"/>
            </a:endParaRPr>
          </a:p>
          <a:p>
            <a:pPr marL="171450" indent="-171450" algn="r">
              <a:lnSpc>
                <a:spcPct val="120000"/>
              </a:lnSpc>
              <a:buFont typeface="Arial" panose="020B0604020202020204" pitchFamily="34" charset="0"/>
              <a:buChar char="•"/>
            </a:pPr>
            <a:r>
              <a:rPr lang="es-EC" altLang="zh-CN" sz="1400" dirty="0" smtClean="0">
                <a:solidFill>
                  <a:schemeClr val="tx1">
                    <a:lumMod val="75000"/>
                    <a:lumOff val="25000"/>
                  </a:schemeClr>
                </a:solidFill>
                <a:latin typeface="+mn-ea"/>
              </a:rPr>
              <a:t>No tradicionales: 41,2%</a:t>
            </a:r>
          </a:p>
          <a:p>
            <a:pPr algn="r">
              <a:lnSpc>
                <a:spcPct val="120000"/>
              </a:lnSpc>
            </a:pPr>
            <a:endParaRPr lang="zh-CN" altLang="en-US" sz="1400" dirty="0">
              <a:solidFill>
                <a:schemeClr val="tx1">
                  <a:lumMod val="75000"/>
                  <a:lumOff val="25000"/>
                </a:schemeClr>
              </a:solidFill>
              <a:latin typeface="+mn-ea"/>
            </a:endParaRPr>
          </a:p>
        </p:txBody>
      </p:sp>
      <p:sp>
        <p:nvSpPr>
          <p:cNvPr id="39" name="文本框 38"/>
          <p:cNvSpPr txBox="1"/>
          <p:nvPr/>
        </p:nvSpPr>
        <p:spPr>
          <a:xfrm>
            <a:off x="4253430" y="2610313"/>
            <a:ext cx="3237021" cy="830997"/>
          </a:xfrm>
          <a:prstGeom prst="rect">
            <a:avLst/>
          </a:prstGeom>
          <a:noFill/>
        </p:spPr>
        <p:txBody>
          <a:bodyPr wrap="square" rtlCol="0">
            <a:spAutoFit/>
            <a:scene3d>
              <a:camera prst="orthographicFront"/>
              <a:lightRig rig="threePt" dir="t"/>
            </a:scene3d>
            <a:sp3d contourW="12700"/>
          </a:bodyPr>
          <a:lstStyle/>
          <a:p>
            <a:pPr lvl="1"/>
            <a:r>
              <a:rPr lang="en-US" altLang="zh-CN" sz="2400" b="1" smtClean="0">
                <a:solidFill>
                  <a:schemeClr val="tx1">
                    <a:lumMod val="75000"/>
                    <a:lumOff val="25000"/>
                  </a:schemeClr>
                </a:solidFill>
                <a:latin typeface="+mn-ea"/>
              </a:rPr>
              <a:t>Planteamiento del problema</a:t>
            </a:r>
            <a:endParaRPr lang="en-US" altLang="zh-CN" sz="2400" b="1" dirty="0">
              <a:solidFill>
                <a:schemeClr val="tx1">
                  <a:lumMod val="75000"/>
                  <a:lumOff val="25000"/>
                </a:schemeClr>
              </a:solidFill>
              <a:latin typeface="+mn-ea"/>
            </a:endParaRPr>
          </a:p>
        </p:txBody>
      </p:sp>
      <p:sp>
        <p:nvSpPr>
          <p:cNvPr id="41" name="矩形 60"/>
          <p:cNvSpPr/>
          <p:nvPr/>
        </p:nvSpPr>
        <p:spPr>
          <a:xfrm>
            <a:off x="655372" y="3692340"/>
            <a:ext cx="2756277" cy="13630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C" altLang="zh-CN" sz="1400" dirty="0" smtClean="0">
                <a:solidFill>
                  <a:schemeClr val="tx1">
                    <a:lumMod val="75000"/>
                    <a:lumOff val="25000"/>
                  </a:schemeClr>
                </a:solidFill>
                <a:latin typeface="+mn-ea"/>
              </a:rPr>
              <a:t>Ecuador </a:t>
            </a:r>
            <a:r>
              <a:rPr lang="es-EC" altLang="zh-CN" sz="1400" dirty="0">
                <a:solidFill>
                  <a:schemeClr val="tx1">
                    <a:lumMod val="75000"/>
                    <a:lumOff val="25000"/>
                  </a:schemeClr>
                </a:solidFill>
                <a:latin typeface="+mn-ea"/>
              </a:rPr>
              <a:t>es el mayor exportador de palmito a nivel mundial, con un valor </a:t>
            </a:r>
            <a:r>
              <a:rPr lang="es-EC" altLang="zh-CN" sz="1400" dirty="0" smtClean="0">
                <a:solidFill>
                  <a:schemeClr val="tx1">
                    <a:lumMod val="75000"/>
                    <a:lumOff val="25000"/>
                  </a:schemeClr>
                </a:solidFill>
                <a:latin typeface="+mn-ea"/>
              </a:rPr>
              <a:t>FOB exportado </a:t>
            </a:r>
            <a:r>
              <a:rPr lang="es-EC" altLang="zh-CN" sz="1400" dirty="0">
                <a:solidFill>
                  <a:schemeClr val="tx1">
                    <a:lumMod val="75000"/>
                    <a:lumOff val="25000"/>
                  </a:schemeClr>
                </a:solidFill>
                <a:latin typeface="+mn-ea"/>
              </a:rPr>
              <a:t>de 54,69 millones de dólares en el 2019</a:t>
            </a:r>
            <a:endParaRPr lang="zh-CN" altLang="en-US" sz="1400" dirty="0">
              <a:solidFill>
                <a:schemeClr val="tx1">
                  <a:lumMod val="75000"/>
                  <a:lumOff val="25000"/>
                </a:schemeClr>
              </a:solidFill>
              <a:latin typeface="+mn-ea"/>
            </a:endParaRPr>
          </a:p>
        </p:txBody>
      </p:sp>
      <p:sp>
        <p:nvSpPr>
          <p:cNvPr id="42" name="矩形 46"/>
          <p:cNvSpPr/>
          <p:nvPr/>
        </p:nvSpPr>
        <p:spPr>
          <a:xfrm>
            <a:off x="8332234" y="1298806"/>
            <a:ext cx="2756277" cy="13630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s-EC" altLang="zh-CN" sz="1400" dirty="0" smtClean="0">
                <a:solidFill>
                  <a:schemeClr val="tx1">
                    <a:lumMod val="75000"/>
                    <a:lumOff val="25000"/>
                  </a:schemeClr>
                </a:solidFill>
                <a:latin typeface="+mn-ea"/>
              </a:rPr>
              <a:t>Colombia, Perú y Bolivia también son exportadores. </a:t>
            </a:r>
            <a:r>
              <a:rPr lang="es-EC" altLang="zh-CN" sz="1400" dirty="0">
                <a:solidFill>
                  <a:schemeClr val="tx1">
                    <a:lumMod val="75000"/>
                    <a:lumOff val="25000"/>
                  </a:schemeClr>
                </a:solidFill>
                <a:latin typeface="+mn-ea"/>
              </a:rPr>
              <a:t>P</a:t>
            </a:r>
            <a:r>
              <a:rPr lang="es-EC" altLang="zh-CN" sz="1400" dirty="0" smtClean="0">
                <a:solidFill>
                  <a:schemeClr val="tx1">
                    <a:lumMod val="75000"/>
                    <a:lumOff val="25000"/>
                  </a:schemeClr>
                </a:solidFill>
                <a:latin typeface="+mn-ea"/>
              </a:rPr>
              <a:t>oseen </a:t>
            </a:r>
            <a:r>
              <a:rPr lang="es-EC" altLang="zh-CN" sz="1400" dirty="0">
                <a:solidFill>
                  <a:schemeClr val="tx1">
                    <a:lumMod val="75000"/>
                    <a:lumOff val="25000"/>
                  </a:schemeClr>
                </a:solidFill>
                <a:latin typeface="+mn-ea"/>
              </a:rPr>
              <a:t>las condiciones ambientales y geográficas  para el cultivo de este vegetal.</a:t>
            </a:r>
            <a:endParaRPr lang="zh-CN" altLang="en-US" sz="1400" dirty="0">
              <a:solidFill>
                <a:schemeClr val="tx1">
                  <a:lumMod val="75000"/>
                  <a:lumOff val="25000"/>
                </a:schemeClr>
              </a:solidFill>
              <a:latin typeface="+mn-ea"/>
            </a:endParaRPr>
          </a:p>
        </p:txBody>
      </p:sp>
      <p:sp>
        <p:nvSpPr>
          <p:cNvPr id="44" name="Freeform 15"/>
          <p:cNvSpPr>
            <a:spLocks noEditPoints="1"/>
          </p:cNvSpPr>
          <p:nvPr/>
        </p:nvSpPr>
        <p:spPr bwMode="auto">
          <a:xfrm>
            <a:off x="7467008" y="4074567"/>
            <a:ext cx="350469" cy="503867"/>
          </a:xfrm>
          <a:custGeom>
            <a:avLst/>
            <a:gdLst>
              <a:gd name="T0" fmla="*/ 86 w 131"/>
              <a:gd name="T1" fmla="*/ 156 h 183"/>
              <a:gd name="T2" fmla="*/ 84 w 131"/>
              <a:gd name="T3" fmla="*/ 161 h 183"/>
              <a:gd name="T4" fmla="*/ 81 w 131"/>
              <a:gd name="T5" fmla="*/ 162 h 183"/>
              <a:gd name="T6" fmla="*/ 50 w 131"/>
              <a:gd name="T7" fmla="*/ 162 h 183"/>
              <a:gd name="T8" fmla="*/ 47 w 131"/>
              <a:gd name="T9" fmla="*/ 161 h 183"/>
              <a:gd name="T10" fmla="*/ 45 w 131"/>
              <a:gd name="T11" fmla="*/ 156 h 183"/>
              <a:gd name="T12" fmla="*/ 45 w 131"/>
              <a:gd name="T13" fmla="*/ 139 h 183"/>
              <a:gd name="T14" fmla="*/ 86 w 131"/>
              <a:gd name="T15" fmla="*/ 139 h 183"/>
              <a:gd name="T16" fmla="*/ 86 w 131"/>
              <a:gd name="T17" fmla="*/ 156 h 183"/>
              <a:gd name="T18" fmla="*/ 41 w 131"/>
              <a:gd name="T19" fmla="*/ 33 h 183"/>
              <a:gd name="T20" fmla="*/ 25 w 131"/>
              <a:gd name="T21" fmla="*/ 65 h 183"/>
              <a:gd name="T22" fmla="*/ 39 w 131"/>
              <a:gd name="T23" fmla="*/ 97 h 183"/>
              <a:gd name="T24" fmla="*/ 40 w 131"/>
              <a:gd name="T25" fmla="*/ 101 h 183"/>
              <a:gd name="T26" fmla="*/ 40 w 131"/>
              <a:gd name="T27" fmla="*/ 101 h 183"/>
              <a:gd name="T28" fmla="*/ 35 w 131"/>
              <a:gd name="T29" fmla="*/ 101 h 183"/>
              <a:gd name="T30" fmla="*/ 19 w 131"/>
              <a:gd name="T31" fmla="*/ 65 h 183"/>
              <a:gd name="T32" fmla="*/ 37 w 131"/>
              <a:gd name="T33" fmla="*/ 28 h 183"/>
              <a:gd name="T34" fmla="*/ 42 w 131"/>
              <a:gd name="T35" fmla="*/ 28 h 183"/>
              <a:gd name="T36" fmla="*/ 42 w 131"/>
              <a:gd name="T37" fmla="*/ 28 h 183"/>
              <a:gd name="T38" fmla="*/ 41 w 131"/>
              <a:gd name="T39" fmla="*/ 33 h 183"/>
              <a:gd name="T40" fmla="*/ 131 w 131"/>
              <a:gd name="T41" fmla="*/ 65 h 183"/>
              <a:gd name="T42" fmla="*/ 66 w 131"/>
              <a:gd name="T43" fmla="*/ 0 h 183"/>
              <a:gd name="T44" fmla="*/ 0 w 131"/>
              <a:gd name="T45" fmla="*/ 65 h 183"/>
              <a:gd name="T46" fmla="*/ 39 w 131"/>
              <a:gd name="T47" fmla="*/ 125 h 183"/>
              <a:gd name="T48" fmla="*/ 39 w 131"/>
              <a:gd name="T49" fmla="*/ 139 h 183"/>
              <a:gd name="T50" fmla="*/ 39 w 131"/>
              <a:gd name="T51" fmla="*/ 156 h 183"/>
              <a:gd name="T52" fmla="*/ 48 w 131"/>
              <a:gd name="T53" fmla="*/ 168 h 183"/>
              <a:gd name="T54" fmla="*/ 50 w 131"/>
              <a:gd name="T55" fmla="*/ 173 h 183"/>
              <a:gd name="T56" fmla="*/ 61 w 131"/>
              <a:gd name="T57" fmla="*/ 183 h 183"/>
              <a:gd name="T58" fmla="*/ 70 w 131"/>
              <a:gd name="T59" fmla="*/ 183 h 183"/>
              <a:gd name="T60" fmla="*/ 82 w 131"/>
              <a:gd name="T61" fmla="*/ 173 h 183"/>
              <a:gd name="T62" fmla="*/ 83 w 131"/>
              <a:gd name="T63" fmla="*/ 168 h 183"/>
              <a:gd name="T64" fmla="*/ 93 w 131"/>
              <a:gd name="T65" fmla="*/ 156 h 183"/>
              <a:gd name="T66" fmla="*/ 93 w 131"/>
              <a:gd name="T67" fmla="*/ 132 h 183"/>
              <a:gd name="T68" fmla="*/ 93 w 131"/>
              <a:gd name="T69" fmla="*/ 125 h 183"/>
              <a:gd name="T70" fmla="*/ 131 w 131"/>
              <a:gd name="T7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83">
                <a:moveTo>
                  <a:pt x="86" y="156"/>
                </a:moveTo>
                <a:cubicBezTo>
                  <a:pt x="86" y="158"/>
                  <a:pt x="86" y="160"/>
                  <a:pt x="84" y="161"/>
                </a:cubicBezTo>
                <a:cubicBezTo>
                  <a:pt x="83" y="162"/>
                  <a:pt x="82" y="162"/>
                  <a:pt x="81" y="162"/>
                </a:cubicBezTo>
                <a:cubicBezTo>
                  <a:pt x="50" y="162"/>
                  <a:pt x="50" y="162"/>
                  <a:pt x="50" y="162"/>
                </a:cubicBezTo>
                <a:cubicBezTo>
                  <a:pt x="49" y="162"/>
                  <a:pt x="48" y="162"/>
                  <a:pt x="47" y="161"/>
                </a:cubicBezTo>
                <a:cubicBezTo>
                  <a:pt x="46" y="160"/>
                  <a:pt x="45" y="158"/>
                  <a:pt x="45" y="156"/>
                </a:cubicBezTo>
                <a:cubicBezTo>
                  <a:pt x="45" y="139"/>
                  <a:pt x="45" y="139"/>
                  <a:pt x="45" y="139"/>
                </a:cubicBezTo>
                <a:cubicBezTo>
                  <a:pt x="86" y="139"/>
                  <a:pt x="86" y="139"/>
                  <a:pt x="86" y="139"/>
                </a:cubicBezTo>
                <a:cubicBezTo>
                  <a:pt x="86" y="156"/>
                  <a:pt x="86" y="156"/>
                  <a:pt x="86" y="156"/>
                </a:cubicBezTo>
                <a:close/>
                <a:moveTo>
                  <a:pt x="41" y="33"/>
                </a:moveTo>
                <a:cubicBezTo>
                  <a:pt x="31" y="40"/>
                  <a:pt x="25" y="52"/>
                  <a:pt x="25" y="65"/>
                </a:cubicBezTo>
                <a:cubicBezTo>
                  <a:pt x="25" y="78"/>
                  <a:pt x="30" y="89"/>
                  <a:pt x="39" y="97"/>
                </a:cubicBezTo>
                <a:cubicBezTo>
                  <a:pt x="41" y="98"/>
                  <a:pt x="41" y="99"/>
                  <a:pt x="40" y="101"/>
                </a:cubicBezTo>
                <a:cubicBezTo>
                  <a:pt x="40" y="101"/>
                  <a:pt x="40" y="101"/>
                  <a:pt x="40" y="101"/>
                </a:cubicBezTo>
                <a:cubicBezTo>
                  <a:pt x="39" y="102"/>
                  <a:pt x="37" y="103"/>
                  <a:pt x="35" y="101"/>
                </a:cubicBezTo>
                <a:cubicBezTo>
                  <a:pt x="25" y="93"/>
                  <a:pt x="19" y="80"/>
                  <a:pt x="19" y="65"/>
                </a:cubicBezTo>
                <a:cubicBezTo>
                  <a:pt x="19" y="50"/>
                  <a:pt x="26" y="36"/>
                  <a:pt x="37" y="28"/>
                </a:cubicBezTo>
                <a:cubicBezTo>
                  <a:pt x="39" y="27"/>
                  <a:pt x="41" y="27"/>
                  <a:pt x="42" y="28"/>
                </a:cubicBezTo>
                <a:cubicBezTo>
                  <a:pt x="42" y="28"/>
                  <a:pt x="42" y="28"/>
                  <a:pt x="42" y="28"/>
                </a:cubicBezTo>
                <a:cubicBezTo>
                  <a:pt x="43" y="30"/>
                  <a:pt x="43" y="32"/>
                  <a:pt x="41" y="33"/>
                </a:cubicBezTo>
                <a:close/>
                <a:moveTo>
                  <a:pt x="131" y="65"/>
                </a:moveTo>
                <a:cubicBezTo>
                  <a:pt x="131" y="29"/>
                  <a:pt x="102" y="0"/>
                  <a:pt x="66" y="0"/>
                </a:cubicBezTo>
                <a:cubicBezTo>
                  <a:pt x="29" y="0"/>
                  <a:pt x="0" y="29"/>
                  <a:pt x="0" y="65"/>
                </a:cubicBezTo>
                <a:cubicBezTo>
                  <a:pt x="0" y="92"/>
                  <a:pt x="16" y="115"/>
                  <a:pt x="39" y="125"/>
                </a:cubicBezTo>
                <a:cubicBezTo>
                  <a:pt x="39" y="139"/>
                  <a:pt x="39" y="139"/>
                  <a:pt x="39" y="139"/>
                </a:cubicBezTo>
                <a:cubicBezTo>
                  <a:pt x="39" y="156"/>
                  <a:pt x="39" y="156"/>
                  <a:pt x="39" y="156"/>
                </a:cubicBezTo>
                <a:cubicBezTo>
                  <a:pt x="39" y="162"/>
                  <a:pt x="43" y="167"/>
                  <a:pt x="48" y="168"/>
                </a:cubicBezTo>
                <a:cubicBezTo>
                  <a:pt x="48" y="170"/>
                  <a:pt x="49" y="171"/>
                  <a:pt x="50" y="173"/>
                </a:cubicBezTo>
                <a:cubicBezTo>
                  <a:pt x="53" y="179"/>
                  <a:pt x="57" y="183"/>
                  <a:pt x="61" y="183"/>
                </a:cubicBezTo>
                <a:cubicBezTo>
                  <a:pt x="70" y="183"/>
                  <a:pt x="70" y="183"/>
                  <a:pt x="70" y="183"/>
                </a:cubicBezTo>
                <a:cubicBezTo>
                  <a:pt x="74" y="183"/>
                  <a:pt x="79" y="179"/>
                  <a:pt x="82" y="173"/>
                </a:cubicBezTo>
                <a:cubicBezTo>
                  <a:pt x="82" y="171"/>
                  <a:pt x="83" y="170"/>
                  <a:pt x="83" y="168"/>
                </a:cubicBezTo>
                <a:cubicBezTo>
                  <a:pt x="89" y="167"/>
                  <a:pt x="93" y="162"/>
                  <a:pt x="93" y="156"/>
                </a:cubicBezTo>
                <a:cubicBezTo>
                  <a:pt x="93" y="132"/>
                  <a:pt x="93" y="132"/>
                  <a:pt x="93" y="132"/>
                </a:cubicBezTo>
                <a:cubicBezTo>
                  <a:pt x="93" y="125"/>
                  <a:pt x="93" y="125"/>
                  <a:pt x="93" y="125"/>
                </a:cubicBezTo>
                <a:cubicBezTo>
                  <a:pt x="115" y="115"/>
                  <a:pt x="131" y="92"/>
                  <a:pt x="131" y="65"/>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Block Arc 14">
            <a:extLst>
              <a:ext uri="{FF2B5EF4-FFF2-40B4-BE49-F238E27FC236}">
                <a16:creationId xmlns="" xmlns:a16="http://schemas.microsoft.com/office/drawing/2014/main" id="{B390E1B3-832B-44B8-B859-FB605A622697}"/>
              </a:ext>
            </a:extLst>
          </p:cNvPr>
          <p:cNvSpPr/>
          <p:nvPr/>
        </p:nvSpPr>
        <p:spPr>
          <a:xfrm rot="16200000">
            <a:off x="3842894" y="1590861"/>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9" name="Pie 24">
            <a:extLst>
              <a:ext uri="{FF2B5EF4-FFF2-40B4-BE49-F238E27FC236}">
                <a16:creationId xmlns="" xmlns:a16="http://schemas.microsoft.com/office/drawing/2014/main" id="{BBDFCFD7-3C9B-46BF-96FF-9EEB6061D3C5}"/>
              </a:ext>
            </a:extLst>
          </p:cNvPr>
          <p:cNvSpPr/>
          <p:nvPr/>
        </p:nvSpPr>
        <p:spPr>
          <a:xfrm>
            <a:off x="7380567" y="1619577"/>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Oval 27">
            <a:extLst>
              <a:ext uri="{FF2B5EF4-FFF2-40B4-BE49-F238E27FC236}">
                <a16:creationId xmlns="" xmlns:a16="http://schemas.microsoft.com/office/drawing/2014/main" id="{896ABC61-3FB3-4822-A35D-10F20BC4F2FD}"/>
              </a:ext>
            </a:extLst>
          </p:cNvPr>
          <p:cNvSpPr/>
          <p:nvPr/>
        </p:nvSpPr>
        <p:spPr>
          <a:xfrm>
            <a:off x="3960743" y="4005273"/>
            <a:ext cx="331702" cy="64062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96903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fltVal val="0.5"/>
                                          </p:val>
                                        </p:tav>
                                        <p:tav tm="100000">
                                          <p:val>
                                            <p:strVal val="#ppt_x"/>
                                          </p:val>
                                        </p:tav>
                                      </p:tavLst>
                                    </p:anim>
                                    <p:anim calcmode="lin" valueType="num">
                                      <p:cBhvr>
                                        <p:cTn id="18" dur="500" fill="hold"/>
                                        <p:tgtEl>
                                          <p:spTgt spid="2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fltVal val="0.5"/>
                                          </p:val>
                                        </p:tav>
                                        <p:tav tm="100000">
                                          <p:val>
                                            <p:strVal val="#ppt_x"/>
                                          </p:val>
                                        </p:tav>
                                      </p:tavLst>
                                    </p:anim>
                                    <p:anim calcmode="lin" valueType="num">
                                      <p:cBhvr>
                                        <p:cTn id="25" dur="500" fill="hold"/>
                                        <p:tgtEl>
                                          <p:spTgt spid="29"/>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fltVal val="0.5"/>
                                          </p:val>
                                        </p:tav>
                                        <p:tav tm="100000">
                                          <p:val>
                                            <p:strVal val="#ppt_x"/>
                                          </p:val>
                                        </p:tav>
                                      </p:tavLst>
                                    </p:anim>
                                    <p:anim calcmode="lin" valueType="num">
                                      <p:cBhvr>
                                        <p:cTn id="32" dur="500" fill="hold"/>
                                        <p:tgtEl>
                                          <p:spTgt spid="3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fltVal val="0.5"/>
                                          </p:val>
                                        </p:tav>
                                        <p:tav tm="100000">
                                          <p:val>
                                            <p:strVal val="#ppt_x"/>
                                          </p:val>
                                        </p:tav>
                                      </p:tavLst>
                                    </p:anim>
                                    <p:anim calcmode="lin" valueType="num">
                                      <p:cBhvr>
                                        <p:cTn id="39" dur="500" fill="hold"/>
                                        <p:tgtEl>
                                          <p:spTgt spid="35"/>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1+#ppt_w/2"/>
                                          </p:val>
                                        </p:tav>
                                        <p:tav tm="100000">
                                          <p:val>
                                            <p:strVal val="#ppt_x"/>
                                          </p:val>
                                        </p:tav>
                                      </p:tavLst>
                                    </p:anim>
                                    <p:anim calcmode="lin" valueType="num">
                                      <p:cBhvr additive="base">
                                        <p:cTn id="48" dur="500" fill="hold"/>
                                        <p:tgtEl>
                                          <p:spTgt spid="47"/>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0-#ppt_w/2"/>
                                          </p:val>
                                        </p:tav>
                                        <p:tav tm="100000">
                                          <p:val>
                                            <p:strVal val="#ppt_x"/>
                                          </p:val>
                                        </p:tav>
                                      </p:tavLst>
                                    </p:anim>
                                    <p:anim calcmode="lin" valueType="num">
                                      <p:cBhvr additive="base">
                                        <p:cTn id="53" dur="500" fill="hold"/>
                                        <p:tgtEl>
                                          <p:spTgt spid="4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1+#ppt_w/2"/>
                                          </p:val>
                                        </p:tav>
                                        <p:tav tm="100000">
                                          <p:val>
                                            <p:strVal val="#ppt_x"/>
                                          </p:val>
                                        </p:tav>
                                      </p:tavLst>
                                    </p:anim>
                                    <p:anim calcmode="lin" valueType="num">
                                      <p:cBhvr additive="base">
                                        <p:cTn id="5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2" grpId="0" animBg="1"/>
      <p:bldP spid="35" grpId="0" animBg="1"/>
      <p:bldP spid="47" grpId="0"/>
      <p:bldP spid="61"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824625" y="307695"/>
            <a:ext cx="7752705" cy="830997"/>
          </a:xfrm>
          <a:prstGeom prst="rect">
            <a:avLst/>
          </a:prstGeom>
          <a:noFill/>
        </p:spPr>
        <p:txBody>
          <a:bodyPr wrap="square" rtlCol="0">
            <a:spAutoFit/>
            <a:scene3d>
              <a:camera prst="orthographicFront"/>
              <a:lightRig rig="threePt" dir="t"/>
            </a:scene3d>
            <a:sp3d contourW="12700"/>
          </a:bodyPr>
          <a:lstStyle/>
          <a:p>
            <a:r>
              <a:rPr lang="es-ES" altLang="zh-CN" sz="2400" b="1" dirty="0" smtClean="0">
                <a:solidFill>
                  <a:schemeClr val="tx1">
                    <a:lumMod val="75000"/>
                    <a:lumOff val="25000"/>
                  </a:schemeClr>
                </a:solidFill>
                <a:latin typeface="+mn-ea"/>
              </a:rPr>
              <a:t>Posicionamiento y eficiencia en el mercado internacional del palmito </a:t>
            </a:r>
            <a:endParaRPr lang="zh-CN" altLang="en-US" sz="2400" b="1" dirty="0">
              <a:solidFill>
                <a:schemeClr val="tx1">
                  <a:lumMod val="75000"/>
                  <a:lumOff val="25000"/>
                </a:schemeClr>
              </a:solidFill>
              <a:latin typeface="+mn-ea"/>
            </a:endParaRPr>
          </a:p>
        </p:txBody>
      </p:sp>
      <p:pic>
        <p:nvPicPr>
          <p:cNvPr id="5" name="Imagen 4">
            <a:extLst>
              <a:ext uri="{FF2B5EF4-FFF2-40B4-BE49-F238E27FC236}">
                <a16:creationId xmlns="" xmlns:a16="http://schemas.microsoft.com/office/drawing/2014/main" id="{5DA2A412-79BA-41B0-ADEE-B8460C6B1F62}"/>
              </a:ext>
            </a:extLst>
          </p:cNvPr>
          <p:cNvPicPr>
            <a:picLocks noChangeAspect="1"/>
          </p:cNvPicPr>
          <p:nvPr/>
        </p:nvPicPr>
        <p:blipFill>
          <a:blip r:embed="rId3"/>
          <a:stretch>
            <a:fillRect/>
          </a:stretch>
        </p:blipFill>
        <p:spPr>
          <a:xfrm>
            <a:off x="1301219" y="1590915"/>
            <a:ext cx="8985781" cy="4527187"/>
          </a:xfrm>
          <a:prstGeom prst="rect">
            <a:avLst/>
          </a:prstGeom>
        </p:spPr>
      </p:pic>
    </p:spTree>
    <p:extLst>
      <p:ext uri="{BB962C8B-B14F-4D97-AF65-F5344CB8AC3E}">
        <p14:creationId xmlns:p14="http://schemas.microsoft.com/office/powerpoint/2010/main" val="3514000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804451" cy="4776556"/>
            <a:chOff x="8257400" y="-236033"/>
            <a:chExt cx="2123271" cy="4776556"/>
          </a:xfrm>
        </p:grpSpPr>
        <p:sp>
          <p:nvSpPr>
            <p:cNvPr id="30" name="矩形 29"/>
            <p:cNvSpPr/>
            <p:nvPr/>
          </p:nvSpPr>
          <p:spPr>
            <a:xfrm>
              <a:off x="8330119" y="3802179"/>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Francia (43,16 millones de dólares), Estados Unidos (19,33 millones de dólares).</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La suma de 20 países representan un 30,90%.</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2011</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600837"/>
            <a:chOff x="8330121" y="-168573"/>
            <a:chExt cx="2082760" cy="4600837"/>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En el 2011 Perú por cada tonelada cobraba 2.889 dólares, Ecuador 2312 y Bolivia 2212. </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Colombia vendió 71 mil dólares menos.</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B304C974-8787-4DE1-A3CC-32F9DCA7F75E}"/>
              </a:ext>
            </a:extLst>
          </p:cNvPr>
          <p:cNvPicPr>
            <a:picLocks noChangeAspect="1"/>
          </p:cNvPicPr>
          <p:nvPr/>
        </p:nvPicPr>
        <p:blipFill>
          <a:blip r:embed="rId3"/>
          <a:stretch>
            <a:fillRect/>
          </a:stretch>
        </p:blipFill>
        <p:spPr>
          <a:xfrm>
            <a:off x="198793" y="1570808"/>
            <a:ext cx="5749756" cy="3651766"/>
          </a:xfrm>
          <a:prstGeom prst="rect">
            <a:avLst/>
          </a:prstGeom>
        </p:spPr>
      </p:pic>
      <p:pic>
        <p:nvPicPr>
          <p:cNvPr id="6" name="Imagen 5">
            <a:extLst>
              <a:ext uri="{FF2B5EF4-FFF2-40B4-BE49-F238E27FC236}">
                <a16:creationId xmlns="" xmlns:a16="http://schemas.microsoft.com/office/drawing/2014/main" id="{6F5534BD-1294-40D5-AE42-A2196C3F9191}"/>
              </a:ext>
            </a:extLst>
          </p:cNvPr>
          <p:cNvPicPr>
            <a:picLocks noChangeAspect="1"/>
          </p:cNvPicPr>
          <p:nvPr/>
        </p:nvPicPr>
        <p:blipFill>
          <a:blip r:embed="rId4"/>
          <a:stretch>
            <a:fillRect/>
          </a:stretch>
        </p:blipFill>
        <p:spPr>
          <a:xfrm>
            <a:off x="6178899" y="1602173"/>
            <a:ext cx="5851217" cy="3086564"/>
          </a:xfrm>
          <a:prstGeom prst="rect">
            <a:avLst/>
          </a:prstGeom>
        </p:spPr>
      </p:pic>
    </p:spTree>
    <p:extLst>
      <p:ext uri="{BB962C8B-B14F-4D97-AF65-F5344CB8AC3E}">
        <p14:creationId xmlns:p14="http://schemas.microsoft.com/office/powerpoint/2010/main" val="3796333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4668296"/>
            <a:chOff x="8257400" y="-236033"/>
            <a:chExt cx="2109770" cy="4668296"/>
          </a:xfrm>
        </p:grpSpPr>
        <p:sp>
          <p:nvSpPr>
            <p:cNvPr id="30" name="矩形 29"/>
            <p:cNvSpPr/>
            <p:nvPr/>
          </p:nvSpPr>
          <p:spPr>
            <a:xfrm>
              <a:off x="8316618" y="4137118"/>
              <a:ext cx="2050552" cy="2951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Argentina supera a Chile en importaciones (18,92 millones de dólares)</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2012</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5044035"/>
            <a:chOff x="8330121" y="-168573"/>
            <a:chExt cx="2082760" cy="5044035"/>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118154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Colombia aumentó en 64% su precio unitario (6.888 dólares por tonelada y su participación aumentó en 1,1% (Líbano, México y el doble en Francia).</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Perú no tuvo crecimiento en su eficiencia, y dejó de vender 49 mil dólares en palmito.</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2" name="Imagen 1">
            <a:extLst>
              <a:ext uri="{FF2B5EF4-FFF2-40B4-BE49-F238E27FC236}">
                <a16:creationId xmlns="" xmlns:a16="http://schemas.microsoft.com/office/drawing/2014/main" id="{EE49BAE5-DE27-425C-B67A-12821634943B}"/>
              </a:ext>
            </a:extLst>
          </p:cNvPr>
          <p:cNvPicPr>
            <a:picLocks noChangeAspect="1"/>
          </p:cNvPicPr>
          <p:nvPr/>
        </p:nvPicPr>
        <p:blipFill>
          <a:blip r:embed="rId3"/>
          <a:stretch>
            <a:fillRect/>
          </a:stretch>
        </p:blipFill>
        <p:spPr>
          <a:xfrm>
            <a:off x="161884" y="1534712"/>
            <a:ext cx="5720410" cy="3658933"/>
          </a:xfrm>
          <a:prstGeom prst="rect">
            <a:avLst/>
          </a:prstGeom>
        </p:spPr>
      </p:pic>
      <p:pic>
        <p:nvPicPr>
          <p:cNvPr id="13" name="Imagen 12">
            <a:extLst>
              <a:ext uri="{FF2B5EF4-FFF2-40B4-BE49-F238E27FC236}">
                <a16:creationId xmlns="" xmlns:a16="http://schemas.microsoft.com/office/drawing/2014/main" id="{F7AFC10D-D892-4F3E-9B71-5B61F712140C}"/>
              </a:ext>
            </a:extLst>
          </p:cNvPr>
          <p:cNvPicPr/>
          <p:nvPr/>
        </p:nvPicPr>
        <p:blipFill rotWithShape="1">
          <a:blip r:embed="rId4">
            <a:extLst>
              <a:ext uri="{28A0092B-C50C-407E-A947-70E740481C1C}">
                <a14:useLocalDpi xmlns:a14="http://schemas.microsoft.com/office/drawing/2010/main" val="0"/>
              </a:ext>
            </a:extLst>
          </a:blip>
          <a:srcRect r="8499"/>
          <a:stretch/>
        </p:blipFill>
        <p:spPr bwMode="auto">
          <a:xfrm>
            <a:off x="6213632" y="1534712"/>
            <a:ext cx="5816475" cy="3301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1494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4889896"/>
            <a:chOff x="8257400" y="-236033"/>
            <a:chExt cx="2109770" cy="4889896"/>
          </a:xfrm>
        </p:grpSpPr>
        <p:sp>
          <p:nvSpPr>
            <p:cNvPr id="30" name="矩形 29"/>
            <p:cNvSpPr/>
            <p:nvPr/>
          </p:nvSpPr>
          <p:spPr>
            <a:xfrm>
              <a:off x="8316618" y="4137118"/>
              <a:ext cx="2050552" cy="516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Chile recupera su lugar sobre Argentina con un aumento de 2,8 puntos porcentuales (21,63 millones)</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2013</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822436"/>
            <a:chOff x="8330121" y="-168573"/>
            <a:chExt cx="2082760" cy="4822436"/>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9599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Ecuador ocupa un escenario positivo por segundo año.</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Perú Bajó su participación de 3,9% a 3,2%, sus ventas bajaron de 4,94 a 4,11 millones de dólares. </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Perú vendió 18,68% menos toneladas,</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6B577384-4A57-4922-AD0C-B18ED43A3F02}"/>
              </a:ext>
            </a:extLst>
          </p:cNvPr>
          <p:cNvPicPr>
            <a:picLocks noChangeAspect="1"/>
          </p:cNvPicPr>
          <p:nvPr/>
        </p:nvPicPr>
        <p:blipFill>
          <a:blip r:embed="rId3"/>
          <a:stretch>
            <a:fillRect/>
          </a:stretch>
        </p:blipFill>
        <p:spPr>
          <a:xfrm>
            <a:off x="161885" y="1602173"/>
            <a:ext cx="5860818" cy="3696959"/>
          </a:xfrm>
          <a:prstGeom prst="rect">
            <a:avLst/>
          </a:prstGeom>
        </p:spPr>
      </p:pic>
      <p:pic>
        <p:nvPicPr>
          <p:cNvPr id="5" name="Imagen 4">
            <a:extLst>
              <a:ext uri="{FF2B5EF4-FFF2-40B4-BE49-F238E27FC236}">
                <a16:creationId xmlns="" xmlns:a16="http://schemas.microsoft.com/office/drawing/2014/main" id="{D031A5E0-260D-41DF-A252-C57C98128643}"/>
              </a:ext>
            </a:extLst>
          </p:cNvPr>
          <p:cNvPicPr>
            <a:picLocks noChangeAspect="1"/>
          </p:cNvPicPr>
          <p:nvPr/>
        </p:nvPicPr>
        <p:blipFill>
          <a:blip r:embed="rId4"/>
          <a:stretch>
            <a:fillRect/>
          </a:stretch>
        </p:blipFill>
        <p:spPr>
          <a:xfrm>
            <a:off x="6157706" y="1602173"/>
            <a:ext cx="6132998" cy="3208366"/>
          </a:xfrm>
          <a:prstGeom prst="rect">
            <a:avLst/>
          </a:prstGeom>
        </p:spPr>
      </p:pic>
    </p:spTree>
    <p:extLst>
      <p:ext uri="{BB962C8B-B14F-4D97-AF65-F5344CB8AC3E}">
        <p14:creationId xmlns:p14="http://schemas.microsoft.com/office/powerpoint/2010/main" val="35077421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5111495"/>
            <a:chOff x="8257400" y="-236033"/>
            <a:chExt cx="2109770" cy="5111495"/>
          </a:xfrm>
        </p:grpSpPr>
        <p:sp>
          <p:nvSpPr>
            <p:cNvPr id="30" name="矩形 29"/>
            <p:cNvSpPr/>
            <p:nvPr/>
          </p:nvSpPr>
          <p:spPr>
            <a:xfrm>
              <a:off x="8316618" y="4137118"/>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La posición de los compradores se mantiene.</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Estados Unidos Aumenta de 19,34 a 20,76 millones de dólares en compras (precio más alto de 3.339).</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2014</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600837"/>
            <a:chOff x="8330121" y="-168573"/>
            <a:chExt cx="2082760" cy="4600837"/>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Ecuador mantiene su posición y Perú se recupera.</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Colombia está en retirada por segundo año (vende en 7.130 dólares la tonelada).</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ADBD6043-57B1-44BB-BA66-7D754CF5468D}"/>
              </a:ext>
            </a:extLst>
          </p:cNvPr>
          <p:cNvPicPr>
            <a:picLocks noChangeAspect="1"/>
          </p:cNvPicPr>
          <p:nvPr/>
        </p:nvPicPr>
        <p:blipFill>
          <a:blip r:embed="rId3"/>
          <a:stretch>
            <a:fillRect/>
          </a:stretch>
        </p:blipFill>
        <p:spPr>
          <a:xfrm>
            <a:off x="0" y="1602172"/>
            <a:ext cx="5948544" cy="3885609"/>
          </a:xfrm>
          <a:prstGeom prst="rect">
            <a:avLst/>
          </a:prstGeom>
        </p:spPr>
      </p:pic>
      <p:pic>
        <p:nvPicPr>
          <p:cNvPr id="5" name="Imagen 4">
            <a:extLst>
              <a:ext uri="{FF2B5EF4-FFF2-40B4-BE49-F238E27FC236}">
                <a16:creationId xmlns="" xmlns:a16="http://schemas.microsoft.com/office/drawing/2014/main" id="{8F3765D8-7E5A-438B-AA15-58F1095A14AF}"/>
              </a:ext>
            </a:extLst>
          </p:cNvPr>
          <p:cNvPicPr>
            <a:picLocks noChangeAspect="1"/>
          </p:cNvPicPr>
          <p:nvPr/>
        </p:nvPicPr>
        <p:blipFill>
          <a:blip r:embed="rId4"/>
          <a:stretch>
            <a:fillRect/>
          </a:stretch>
        </p:blipFill>
        <p:spPr>
          <a:xfrm>
            <a:off x="6110911" y="1602172"/>
            <a:ext cx="6508962" cy="3261376"/>
          </a:xfrm>
          <a:prstGeom prst="rect">
            <a:avLst/>
          </a:prstGeom>
        </p:spPr>
      </p:pic>
    </p:spTree>
    <p:extLst>
      <p:ext uri="{BB962C8B-B14F-4D97-AF65-F5344CB8AC3E}">
        <p14:creationId xmlns:p14="http://schemas.microsoft.com/office/powerpoint/2010/main" val="36457360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4889896"/>
            <a:chOff x="8257400" y="-236033"/>
            <a:chExt cx="2109770" cy="4889896"/>
          </a:xfrm>
        </p:grpSpPr>
        <p:sp>
          <p:nvSpPr>
            <p:cNvPr id="30" name="矩形 29"/>
            <p:cNvSpPr/>
            <p:nvPr/>
          </p:nvSpPr>
          <p:spPr>
            <a:xfrm>
              <a:off x="8316618" y="4137118"/>
              <a:ext cx="2050552" cy="516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Francia tiene un crecimiento negativo de 3,62%.</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Las importaciones Argentinas crecen en 15,75%.</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2015</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600837"/>
            <a:chOff x="8330121" y="-168573"/>
            <a:chExt cx="2082760" cy="4600837"/>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Todos los países se ubican en el cuadrante izquierdo (tasa de crecimiento negativa de exportaciones).</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Ecuador tiene un -12.54% en posicionamiento y Perú un -11,25%</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F1CC7A12-5C60-4544-8625-EF280790D363}"/>
              </a:ext>
            </a:extLst>
          </p:cNvPr>
          <p:cNvPicPr>
            <a:picLocks noChangeAspect="1"/>
          </p:cNvPicPr>
          <p:nvPr/>
        </p:nvPicPr>
        <p:blipFill>
          <a:blip r:embed="rId3"/>
          <a:stretch>
            <a:fillRect/>
          </a:stretch>
        </p:blipFill>
        <p:spPr>
          <a:xfrm>
            <a:off x="92751" y="1700612"/>
            <a:ext cx="5841927" cy="3600257"/>
          </a:xfrm>
          <a:prstGeom prst="rect">
            <a:avLst/>
          </a:prstGeom>
        </p:spPr>
      </p:pic>
      <p:pic>
        <p:nvPicPr>
          <p:cNvPr id="5" name="Imagen 4">
            <a:extLst>
              <a:ext uri="{FF2B5EF4-FFF2-40B4-BE49-F238E27FC236}">
                <a16:creationId xmlns="" xmlns:a16="http://schemas.microsoft.com/office/drawing/2014/main" id="{747284DF-EF01-4566-A955-AAF4F633E50A}"/>
              </a:ext>
            </a:extLst>
          </p:cNvPr>
          <p:cNvPicPr>
            <a:picLocks noChangeAspect="1"/>
          </p:cNvPicPr>
          <p:nvPr/>
        </p:nvPicPr>
        <p:blipFill>
          <a:blip r:embed="rId4"/>
          <a:stretch>
            <a:fillRect/>
          </a:stretch>
        </p:blipFill>
        <p:spPr>
          <a:xfrm>
            <a:off x="6301679" y="1700612"/>
            <a:ext cx="5970513" cy="3401262"/>
          </a:xfrm>
          <a:prstGeom prst="rect">
            <a:avLst/>
          </a:prstGeom>
        </p:spPr>
      </p:pic>
    </p:spTree>
    <p:extLst>
      <p:ext uri="{BB962C8B-B14F-4D97-AF65-F5344CB8AC3E}">
        <p14:creationId xmlns:p14="http://schemas.microsoft.com/office/powerpoint/2010/main" val="15396314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4889896"/>
            <a:chOff x="8257400" y="-236033"/>
            <a:chExt cx="2109770" cy="4889896"/>
          </a:xfrm>
        </p:grpSpPr>
        <p:sp>
          <p:nvSpPr>
            <p:cNvPr id="30" name="矩形 29"/>
            <p:cNvSpPr/>
            <p:nvPr/>
          </p:nvSpPr>
          <p:spPr>
            <a:xfrm>
              <a:off x="8316618" y="4137118"/>
              <a:ext cx="2050552" cy="516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Estados Unidos tuvo un crecimiento de 8,7% de importaciones, superando a Chile y Argentina.</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2016</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600837"/>
            <a:chOff x="8330121" y="-168573"/>
            <a:chExt cx="2082760" cy="4600837"/>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Ecuador tiene un descenso de sus exportaciones, pero crece en participación de mercado.</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Perú provoca que Bolivia y Colombia estén en retirada.</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6935C59A-F362-4CAE-9387-8C21D9D38C45}"/>
              </a:ext>
            </a:extLst>
          </p:cNvPr>
          <p:cNvPicPr>
            <a:picLocks noChangeAspect="1"/>
          </p:cNvPicPr>
          <p:nvPr/>
        </p:nvPicPr>
        <p:blipFill>
          <a:blip r:embed="rId3"/>
          <a:stretch>
            <a:fillRect/>
          </a:stretch>
        </p:blipFill>
        <p:spPr>
          <a:xfrm>
            <a:off x="168947" y="1571617"/>
            <a:ext cx="5598595" cy="3846051"/>
          </a:xfrm>
          <a:prstGeom prst="rect">
            <a:avLst/>
          </a:prstGeom>
        </p:spPr>
      </p:pic>
      <p:pic>
        <p:nvPicPr>
          <p:cNvPr id="5" name="Imagen 4">
            <a:extLst>
              <a:ext uri="{FF2B5EF4-FFF2-40B4-BE49-F238E27FC236}">
                <a16:creationId xmlns="" xmlns:a16="http://schemas.microsoft.com/office/drawing/2014/main" id="{B74C3535-E4E3-4BA7-AB7C-9F41A96D87C9}"/>
              </a:ext>
            </a:extLst>
          </p:cNvPr>
          <p:cNvPicPr>
            <a:picLocks noChangeAspect="1"/>
          </p:cNvPicPr>
          <p:nvPr/>
        </p:nvPicPr>
        <p:blipFill>
          <a:blip r:embed="rId4"/>
          <a:stretch>
            <a:fillRect/>
          </a:stretch>
        </p:blipFill>
        <p:spPr>
          <a:xfrm>
            <a:off x="6213632" y="1602173"/>
            <a:ext cx="6344633" cy="3181862"/>
          </a:xfrm>
          <a:prstGeom prst="rect">
            <a:avLst/>
          </a:prstGeom>
        </p:spPr>
      </p:pic>
    </p:spTree>
    <p:extLst>
      <p:ext uri="{BB962C8B-B14F-4D97-AF65-F5344CB8AC3E}">
        <p14:creationId xmlns:p14="http://schemas.microsoft.com/office/powerpoint/2010/main" val="3252088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5111495"/>
            <a:chOff x="8257400" y="-236033"/>
            <a:chExt cx="2109770" cy="5111495"/>
          </a:xfrm>
        </p:grpSpPr>
        <p:sp>
          <p:nvSpPr>
            <p:cNvPr id="30" name="矩形 29"/>
            <p:cNvSpPr/>
            <p:nvPr/>
          </p:nvSpPr>
          <p:spPr>
            <a:xfrm>
              <a:off x="8316618" y="4137118"/>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Francia mantiene su primer lugar.</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Estados Unidos y Chile tienen una participación cercana.</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Las importaciones argentinas decrecen en un 21,92%.</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2017</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600837"/>
            <a:chOff x="8330121" y="-168573"/>
            <a:chExt cx="2082760" cy="4600837"/>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Perú crece en posicionamiento y eficiencia (16,91;23,08).</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Bolivia muestra un ligero decrecimiento pero gana participación en Argentina y Chile.</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129331E0-8934-489A-87FA-D91C6CD26361}"/>
              </a:ext>
            </a:extLst>
          </p:cNvPr>
          <p:cNvPicPr>
            <a:picLocks noChangeAspect="1"/>
          </p:cNvPicPr>
          <p:nvPr/>
        </p:nvPicPr>
        <p:blipFill>
          <a:blip r:embed="rId3"/>
          <a:stretch>
            <a:fillRect/>
          </a:stretch>
        </p:blipFill>
        <p:spPr>
          <a:xfrm>
            <a:off x="161886" y="1525498"/>
            <a:ext cx="5443770" cy="3876303"/>
          </a:xfrm>
          <a:prstGeom prst="rect">
            <a:avLst/>
          </a:prstGeom>
        </p:spPr>
      </p:pic>
      <p:pic>
        <p:nvPicPr>
          <p:cNvPr id="5" name="Imagen 4">
            <a:extLst>
              <a:ext uri="{FF2B5EF4-FFF2-40B4-BE49-F238E27FC236}">
                <a16:creationId xmlns="" xmlns:a16="http://schemas.microsoft.com/office/drawing/2014/main" id="{F4FC0795-6510-4FDE-B8EB-E1938FA2A255}"/>
              </a:ext>
            </a:extLst>
          </p:cNvPr>
          <p:cNvPicPr>
            <a:picLocks noChangeAspect="1"/>
          </p:cNvPicPr>
          <p:nvPr/>
        </p:nvPicPr>
        <p:blipFill>
          <a:blip r:embed="rId4"/>
          <a:stretch>
            <a:fillRect/>
          </a:stretch>
        </p:blipFill>
        <p:spPr>
          <a:xfrm>
            <a:off x="6209907" y="1578012"/>
            <a:ext cx="5982093" cy="3159870"/>
          </a:xfrm>
          <a:prstGeom prst="rect">
            <a:avLst/>
          </a:prstGeom>
        </p:spPr>
      </p:pic>
    </p:spTree>
    <p:extLst>
      <p:ext uri="{BB962C8B-B14F-4D97-AF65-F5344CB8AC3E}">
        <p14:creationId xmlns:p14="http://schemas.microsoft.com/office/powerpoint/2010/main" val="2178772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4889896"/>
            <a:chOff x="8257400" y="-236033"/>
            <a:chExt cx="2109770" cy="4889896"/>
          </a:xfrm>
        </p:grpSpPr>
        <p:sp>
          <p:nvSpPr>
            <p:cNvPr id="30" name="矩形 29"/>
            <p:cNvSpPr/>
            <p:nvPr/>
          </p:nvSpPr>
          <p:spPr>
            <a:xfrm>
              <a:off x="8316618" y="4137118"/>
              <a:ext cx="2050552" cy="516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Chile supera a Estados Unidos en Importaciones.</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Argentina decrece en valores importados.</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2018</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822436"/>
            <a:chOff x="8330121" y="-168573"/>
            <a:chExt cx="2082760" cy="4822436"/>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9599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Colombia logra ubicarse en un mejor escenario gracias a su entrada en Estados Unidos y Chile.</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Bolivia es el segundo proveedor más grande de palmito.</a:t>
              </a:r>
            </a:p>
            <a:p>
              <a:pPr marL="171450" indent="-171450" algn="ctr">
                <a:lnSpc>
                  <a:spcPct val="120000"/>
                </a:lnSpc>
                <a:buFont typeface="Arial" panose="020B0604020202020204" pitchFamily="34" charset="0"/>
                <a:buChar char="•"/>
              </a:pPr>
              <a:endParaRPr lang="es-EC" altLang="zh-CN" sz="1200" dirty="0">
                <a:solidFill>
                  <a:schemeClr val="tx1">
                    <a:lumMod val="75000"/>
                    <a:lumOff val="25000"/>
                  </a:schemeClr>
                </a:solidFill>
                <a:latin typeface="+mn-ea"/>
              </a:endParaRP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816E7806-764D-4905-882E-B78341532AB7}"/>
              </a:ext>
            </a:extLst>
          </p:cNvPr>
          <p:cNvPicPr>
            <a:picLocks noChangeAspect="1"/>
          </p:cNvPicPr>
          <p:nvPr/>
        </p:nvPicPr>
        <p:blipFill>
          <a:blip r:embed="rId3"/>
          <a:stretch>
            <a:fillRect/>
          </a:stretch>
        </p:blipFill>
        <p:spPr>
          <a:xfrm>
            <a:off x="161885" y="1534712"/>
            <a:ext cx="5786662" cy="3847515"/>
          </a:xfrm>
          <a:prstGeom prst="rect">
            <a:avLst/>
          </a:prstGeom>
        </p:spPr>
      </p:pic>
      <p:pic>
        <p:nvPicPr>
          <p:cNvPr id="5" name="Imagen 4">
            <a:extLst>
              <a:ext uri="{FF2B5EF4-FFF2-40B4-BE49-F238E27FC236}">
                <a16:creationId xmlns="" xmlns:a16="http://schemas.microsoft.com/office/drawing/2014/main" id="{DADDCC2E-FDCC-49FE-B762-C1C6E83AB378}"/>
              </a:ext>
            </a:extLst>
          </p:cNvPr>
          <p:cNvPicPr>
            <a:picLocks noChangeAspect="1"/>
          </p:cNvPicPr>
          <p:nvPr/>
        </p:nvPicPr>
        <p:blipFill>
          <a:blip r:embed="rId4"/>
          <a:stretch>
            <a:fillRect/>
          </a:stretch>
        </p:blipFill>
        <p:spPr>
          <a:xfrm>
            <a:off x="6180823" y="1548606"/>
            <a:ext cx="6011177" cy="3017782"/>
          </a:xfrm>
          <a:prstGeom prst="rect">
            <a:avLst/>
          </a:prstGeom>
        </p:spPr>
      </p:pic>
    </p:spTree>
    <p:extLst>
      <p:ext uri="{BB962C8B-B14F-4D97-AF65-F5344CB8AC3E}">
        <p14:creationId xmlns:p14="http://schemas.microsoft.com/office/powerpoint/2010/main" val="35051555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70211" cy="4816350"/>
            <a:chOff x="8257400" y="-236033"/>
            <a:chExt cx="2110746" cy="4816350"/>
          </a:xfrm>
        </p:grpSpPr>
        <p:sp>
          <p:nvSpPr>
            <p:cNvPr id="30" name="矩形 29"/>
            <p:cNvSpPr/>
            <p:nvPr/>
          </p:nvSpPr>
          <p:spPr>
            <a:xfrm>
              <a:off x="8317594" y="3398775"/>
              <a:ext cx="2050552" cy="118154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Francia mantiene su posición y sus importaciones crecen por tercer año</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Estados Unidos vuelve a ocupar el segundo lugar ya que las importaciones de Chile caen en 16,15%.</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Argentina decrece en 30,61%.</a:t>
              </a:r>
            </a:p>
            <a:p>
              <a:pPr marL="171450" indent="-171450" algn="ctr">
                <a:lnSpc>
                  <a:spcPct val="120000"/>
                </a:lnSpc>
                <a:buFont typeface="Arial" panose="020B0604020202020204" pitchFamily="34" charset="0"/>
                <a:buChar char="•"/>
              </a:pPr>
              <a:endParaRPr lang="es-EC" altLang="zh-CN" sz="1200" dirty="0">
                <a:solidFill>
                  <a:schemeClr val="tx1">
                    <a:lumMod val="75000"/>
                    <a:lumOff val="25000"/>
                  </a:schemeClr>
                </a:solidFill>
                <a:latin typeface="+mn-ea"/>
              </a:endParaRP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2019</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5044035"/>
            <a:chOff x="8330121" y="-168573"/>
            <a:chExt cx="2082760" cy="5044035"/>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118154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Perú tiene el valor más alto gracias a un incremento de 34,95 en posicionamiento y un 45,55%en eficiencia (Estados Unidos, Países Bajos, y España incrementan su consumo).</a:t>
              </a:r>
            </a:p>
            <a:p>
              <a:pPr marL="171450" indent="-171450" algn="ctr">
                <a:lnSpc>
                  <a:spcPct val="120000"/>
                </a:lnSpc>
                <a:buFont typeface="Arial" panose="020B0604020202020204" pitchFamily="34" charset="0"/>
                <a:buChar char="•"/>
              </a:pPr>
              <a:endParaRPr lang="es-EC" altLang="zh-CN" sz="1200" dirty="0">
                <a:solidFill>
                  <a:schemeClr val="tx1">
                    <a:lumMod val="75000"/>
                    <a:lumOff val="25000"/>
                  </a:schemeClr>
                </a:solidFill>
                <a:latin typeface="+mn-ea"/>
              </a:endParaRPr>
            </a:p>
            <a:p>
              <a:pPr marL="171450" indent="-171450" algn="ctr">
                <a:lnSpc>
                  <a:spcPct val="120000"/>
                </a:lnSpc>
                <a:buFont typeface="Arial" panose="020B0604020202020204" pitchFamily="34" charset="0"/>
                <a:buChar char="•"/>
              </a:pPr>
              <a:endParaRPr lang="es-EC" altLang="zh-CN" sz="1200" dirty="0">
                <a:solidFill>
                  <a:schemeClr val="tx1">
                    <a:lumMod val="75000"/>
                    <a:lumOff val="25000"/>
                  </a:schemeClr>
                </a:solidFill>
                <a:latin typeface="+mn-ea"/>
              </a:endParaRP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5" name="Imagen 4">
            <a:extLst>
              <a:ext uri="{FF2B5EF4-FFF2-40B4-BE49-F238E27FC236}">
                <a16:creationId xmlns="" xmlns:a16="http://schemas.microsoft.com/office/drawing/2014/main" id="{AA0798A7-07C4-490C-A922-65839DE1034B}"/>
              </a:ext>
            </a:extLst>
          </p:cNvPr>
          <p:cNvPicPr>
            <a:picLocks noChangeAspect="1"/>
          </p:cNvPicPr>
          <p:nvPr/>
        </p:nvPicPr>
        <p:blipFill>
          <a:blip r:embed="rId3"/>
          <a:stretch>
            <a:fillRect/>
          </a:stretch>
        </p:blipFill>
        <p:spPr>
          <a:xfrm>
            <a:off x="6213632" y="1594147"/>
            <a:ext cx="6047914" cy="3030861"/>
          </a:xfrm>
          <a:prstGeom prst="rect">
            <a:avLst/>
          </a:prstGeom>
        </p:spPr>
      </p:pic>
      <p:pic>
        <p:nvPicPr>
          <p:cNvPr id="6" name="Imagen 5">
            <a:extLst>
              <a:ext uri="{FF2B5EF4-FFF2-40B4-BE49-F238E27FC236}">
                <a16:creationId xmlns="" xmlns:a16="http://schemas.microsoft.com/office/drawing/2014/main" id="{507A5AC0-0832-4530-B33B-B3FAF33E01D6}"/>
              </a:ext>
            </a:extLst>
          </p:cNvPr>
          <p:cNvPicPr>
            <a:picLocks noChangeAspect="1"/>
          </p:cNvPicPr>
          <p:nvPr/>
        </p:nvPicPr>
        <p:blipFill>
          <a:blip r:embed="rId4"/>
          <a:stretch>
            <a:fillRect/>
          </a:stretch>
        </p:blipFill>
        <p:spPr>
          <a:xfrm>
            <a:off x="92919" y="1533993"/>
            <a:ext cx="5991037" cy="2877585"/>
          </a:xfrm>
          <a:prstGeom prst="rect">
            <a:avLst/>
          </a:prstGeom>
        </p:spPr>
      </p:pic>
    </p:spTree>
    <p:extLst>
      <p:ext uri="{BB962C8B-B14F-4D97-AF65-F5344CB8AC3E}">
        <p14:creationId xmlns:p14="http://schemas.microsoft.com/office/powerpoint/2010/main" val="2849612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3"/>
          <p:cNvSpPr/>
          <p:nvPr/>
        </p:nvSpPr>
        <p:spPr>
          <a:xfrm>
            <a:off x="3961130" y="1834993"/>
            <a:ext cx="664120" cy="664358"/>
          </a:xfrm>
          <a:prstGeom prst="ellipse">
            <a:avLst/>
          </a:prstGeom>
          <a:solidFill>
            <a:schemeClr val="accent2"/>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49" name="椭圆 48"/>
          <p:cNvSpPr/>
          <p:nvPr/>
        </p:nvSpPr>
        <p:spPr>
          <a:xfrm>
            <a:off x="4683992" y="2763902"/>
            <a:ext cx="664120" cy="664358"/>
          </a:xfrm>
          <a:prstGeom prst="ellipse">
            <a:avLst/>
          </a:prstGeom>
          <a:solidFill>
            <a:schemeClr val="accent1"/>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54" name="椭圆 53"/>
          <p:cNvSpPr/>
          <p:nvPr/>
        </p:nvSpPr>
        <p:spPr>
          <a:xfrm>
            <a:off x="4683992" y="3863109"/>
            <a:ext cx="664120" cy="664358"/>
          </a:xfrm>
          <a:prstGeom prst="ellipse">
            <a:avLst/>
          </a:prstGeom>
          <a:solidFill>
            <a:schemeClr val="accent2"/>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59" name="椭圆 58"/>
          <p:cNvSpPr/>
          <p:nvPr/>
        </p:nvSpPr>
        <p:spPr>
          <a:xfrm>
            <a:off x="3961130" y="4778420"/>
            <a:ext cx="664120" cy="664358"/>
          </a:xfrm>
          <a:prstGeom prst="ellipse">
            <a:avLst/>
          </a:prstGeom>
          <a:solidFill>
            <a:schemeClr val="accent1"/>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24" name="空心弧 23"/>
          <p:cNvSpPr/>
          <p:nvPr/>
        </p:nvSpPr>
        <p:spPr>
          <a:xfrm rot="5400000">
            <a:off x="46738" y="2075904"/>
            <a:ext cx="3304076" cy="3073513"/>
          </a:xfrm>
          <a:prstGeom prst="blockArc">
            <a:avLst>
              <a:gd name="adj1" fmla="val 10897210"/>
              <a:gd name="adj2" fmla="val 6953"/>
              <a:gd name="adj3" fmla="val 1246"/>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cxnSp>
        <p:nvCxnSpPr>
          <p:cNvPr id="25" name="直接连接符 24"/>
          <p:cNvCxnSpPr/>
          <p:nvPr/>
        </p:nvCxnSpPr>
        <p:spPr bwMode="auto">
          <a:xfrm>
            <a:off x="2339193" y="2164947"/>
            <a:ext cx="1514786"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bwMode="auto">
          <a:xfrm>
            <a:off x="2391366" y="5098625"/>
            <a:ext cx="1513118"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bwMode="auto">
          <a:xfrm>
            <a:off x="3215311" y="3214569"/>
            <a:ext cx="1402009"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a:endCxn id="54" idx="2"/>
          </p:cNvCxnSpPr>
          <p:nvPr/>
        </p:nvCxnSpPr>
        <p:spPr bwMode="auto">
          <a:xfrm>
            <a:off x="3103323" y="4195288"/>
            <a:ext cx="1513997"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sp>
        <p:nvSpPr>
          <p:cNvPr id="32" name="椭圆 31"/>
          <p:cNvSpPr/>
          <p:nvPr/>
        </p:nvSpPr>
        <p:spPr bwMode="auto">
          <a:xfrm>
            <a:off x="272535" y="2422918"/>
            <a:ext cx="2374606" cy="2375464"/>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bg1"/>
              </a:solidFill>
              <a:latin typeface="+mj-lt"/>
            </a:endParaRPr>
          </a:p>
        </p:txBody>
      </p:sp>
      <p:sp>
        <p:nvSpPr>
          <p:cNvPr id="34" name="椭圆 33"/>
          <p:cNvSpPr/>
          <p:nvPr/>
        </p:nvSpPr>
        <p:spPr>
          <a:xfrm>
            <a:off x="2100460" y="1937373"/>
            <a:ext cx="392303" cy="392445"/>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2000" dirty="0">
                <a:solidFill>
                  <a:schemeClr val="bg1"/>
                </a:solidFill>
                <a:latin typeface="+mj-lt"/>
              </a:rPr>
              <a:t>1</a:t>
            </a:r>
            <a:endParaRPr lang="zh-CN" altLang="en-US" sz="2000" dirty="0">
              <a:solidFill>
                <a:schemeClr val="bg1"/>
              </a:solidFill>
              <a:latin typeface="+mj-lt"/>
            </a:endParaRPr>
          </a:p>
        </p:txBody>
      </p:sp>
      <p:sp>
        <p:nvSpPr>
          <p:cNvPr id="35" name="椭圆 34"/>
          <p:cNvSpPr/>
          <p:nvPr/>
        </p:nvSpPr>
        <p:spPr>
          <a:xfrm>
            <a:off x="2932847" y="2947549"/>
            <a:ext cx="392303" cy="392445"/>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2000" dirty="0">
                <a:solidFill>
                  <a:schemeClr val="bg1"/>
                </a:solidFill>
                <a:latin typeface="+mj-lt"/>
              </a:rPr>
              <a:t>2</a:t>
            </a:r>
            <a:endParaRPr lang="zh-CN" altLang="en-US" sz="2000" dirty="0">
              <a:solidFill>
                <a:schemeClr val="bg1"/>
              </a:solidFill>
              <a:latin typeface="+mj-lt"/>
            </a:endParaRPr>
          </a:p>
        </p:txBody>
      </p:sp>
      <p:sp>
        <p:nvSpPr>
          <p:cNvPr id="36" name="椭圆 35"/>
          <p:cNvSpPr/>
          <p:nvPr/>
        </p:nvSpPr>
        <p:spPr>
          <a:xfrm>
            <a:off x="2910841" y="3980295"/>
            <a:ext cx="392303" cy="392445"/>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2000" dirty="0">
                <a:solidFill>
                  <a:schemeClr val="bg1"/>
                </a:solidFill>
                <a:latin typeface="+mj-lt"/>
              </a:rPr>
              <a:t>3</a:t>
            </a:r>
            <a:endParaRPr lang="zh-CN" altLang="en-US" sz="2000" dirty="0">
              <a:solidFill>
                <a:schemeClr val="bg1"/>
              </a:solidFill>
              <a:latin typeface="+mj-lt"/>
            </a:endParaRPr>
          </a:p>
        </p:txBody>
      </p:sp>
      <p:sp>
        <p:nvSpPr>
          <p:cNvPr id="37" name="椭圆 36"/>
          <p:cNvSpPr/>
          <p:nvPr/>
        </p:nvSpPr>
        <p:spPr>
          <a:xfrm>
            <a:off x="2100460" y="4874080"/>
            <a:ext cx="392303" cy="392445"/>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2000" dirty="0">
                <a:solidFill>
                  <a:schemeClr val="bg1"/>
                </a:solidFill>
                <a:latin typeface="+mj-lt"/>
              </a:rPr>
              <a:t>4</a:t>
            </a:r>
            <a:endParaRPr lang="zh-CN" altLang="en-US" sz="2000" dirty="0">
              <a:solidFill>
                <a:schemeClr val="bg1"/>
              </a:solidFill>
              <a:latin typeface="+mj-lt"/>
            </a:endParaRPr>
          </a:p>
        </p:txBody>
      </p:sp>
      <p:sp>
        <p:nvSpPr>
          <p:cNvPr id="42" name="Freeform 847"/>
          <p:cNvSpPr>
            <a:spLocks/>
          </p:cNvSpPr>
          <p:nvPr/>
        </p:nvSpPr>
        <p:spPr bwMode="auto">
          <a:xfrm>
            <a:off x="4248760" y="1885302"/>
            <a:ext cx="76069" cy="237606"/>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57" name="Freeform 110"/>
          <p:cNvSpPr>
            <a:spLocks noChangeAspect="1" noEditPoints="1"/>
          </p:cNvSpPr>
          <p:nvPr/>
        </p:nvSpPr>
        <p:spPr bwMode="auto">
          <a:xfrm>
            <a:off x="4183908" y="2023791"/>
            <a:ext cx="276030" cy="244796"/>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grpSp>
        <p:nvGrpSpPr>
          <p:cNvPr id="60" name="组合 59"/>
          <p:cNvGrpSpPr/>
          <p:nvPr/>
        </p:nvGrpSpPr>
        <p:grpSpPr>
          <a:xfrm>
            <a:off x="4895477" y="1353710"/>
            <a:ext cx="5519723" cy="995955"/>
            <a:chOff x="7483989" y="3433235"/>
            <a:chExt cx="4908760" cy="647384"/>
          </a:xfrm>
        </p:grpSpPr>
        <p:sp>
          <p:nvSpPr>
            <p:cNvPr id="61" name="矩形 60"/>
            <p:cNvSpPr/>
            <p:nvPr/>
          </p:nvSpPr>
          <p:spPr>
            <a:xfrm>
              <a:off x="7483989" y="3732517"/>
              <a:ext cx="4908760" cy="348102"/>
            </a:xfrm>
            <a:prstGeom prst="rect">
              <a:avLst/>
            </a:prstGeom>
          </p:spPr>
          <p:txBody>
            <a:bodyPr wrap="square">
              <a:spAutoFit/>
              <a:scene3d>
                <a:camera prst="orthographicFront"/>
                <a:lightRig rig="threePt" dir="t"/>
              </a:scene3d>
              <a:sp3d contourW="12700"/>
            </a:bodyPr>
            <a:lstStyle/>
            <a:p>
              <a:pPr algn="just">
                <a:lnSpc>
                  <a:spcPct val="120000"/>
                </a:lnSpc>
              </a:pPr>
              <a:r>
                <a:rPr lang="es-EC" altLang="zh-CN" sz="1200" dirty="0" smtClean="0">
                  <a:solidFill>
                    <a:schemeClr val="tx1">
                      <a:lumMod val="75000"/>
                      <a:lumOff val="25000"/>
                    </a:schemeClr>
                  </a:solidFill>
                  <a:latin typeface="+mn-ea"/>
                </a:rPr>
                <a:t>Analizar </a:t>
              </a:r>
              <a:r>
                <a:rPr lang="es-EC" altLang="zh-CN" sz="1200" dirty="0">
                  <a:solidFill>
                    <a:schemeClr val="tx1">
                      <a:lumMod val="75000"/>
                      <a:lumOff val="25000"/>
                    </a:schemeClr>
                  </a:solidFill>
                  <a:latin typeface="+mn-ea"/>
                </a:rPr>
                <a:t>el escenario competitivo de las exportaciones de palmito de los países de la Comunidad Andina en el periodo 2010-2020.</a:t>
              </a:r>
              <a:endParaRPr lang="zh-CN" altLang="en-US" sz="1200" dirty="0">
                <a:solidFill>
                  <a:schemeClr val="tx1">
                    <a:lumMod val="75000"/>
                    <a:lumOff val="25000"/>
                  </a:schemeClr>
                </a:solidFill>
                <a:latin typeface="+mn-ea"/>
              </a:endParaRPr>
            </a:p>
          </p:txBody>
        </p:sp>
        <p:sp>
          <p:nvSpPr>
            <p:cNvPr id="62" name="矩形 61"/>
            <p:cNvSpPr/>
            <p:nvPr/>
          </p:nvSpPr>
          <p:spPr>
            <a:xfrm>
              <a:off x="7483989" y="3433235"/>
              <a:ext cx="2050552" cy="38779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smtClean="0">
                  <a:solidFill>
                    <a:schemeClr val="accent1"/>
                  </a:solidFill>
                  <a:latin typeface="+mn-ea"/>
                </a:rPr>
                <a:t>General:</a:t>
              </a:r>
              <a:endParaRPr lang="zh-CN" altLang="en-US" sz="1600" b="1" dirty="0">
                <a:solidFill>
                  <a:schemeClr val="accent1"/>
                </a:solidFill>
                <a:latin typeface="+mn-ea"/>
              </a:endParaRPr>
            </a:p>
          </p:txBody>
        </p:sp>
      </p:grpSp>
      <p:sp>
        <p:nvSpPr>
          <p:cNvPr id="64" name="矩形 63"/>
          <p:cNvSpPr/>
          <p:nvPr/>
        </p:nvSpPr>
        <p:spPr>
          <a:xfrm>
            <a:off x="5105518" y="4974623"/>
            <a:ext cx="5519723" cy="978729"/>
          </a:xfrm>
          <a:prstGeom prst="rect">
            <a:avLst/>
          </a:prstGeom>
        </p:spPr>
        <p:txBody>
          <a:bodyPr wrap="square">
            <a:spAutoFit/>
            <a:scene3d>
              <a:camera prst="orthographicFront"/>
              <a:lightRig rig="threePt" dir="t"/>
            </a:scene3d>
            <a:sp3d contourW="12700"/>
          </a:bodyPr>
          <a:lstStyle/>
          <a:p>
            <a:pPr algn="just">
              <a:lnSpc>
                <a:spcPct val="120000"/>
              </a:lnSpc>
            </a:pPr>
            <a:r>
              <a:rPr lang="es-EC" altLang="zh-CN" sz="1200" dirty="0" smtClean="0">
                <a:solidFill>
                  <a:schemeClr val="tx1">
                    <a:lumMod val="75000"/>
                    <a:lumOff val="25000"/>
                  </a:schemeClr>
                </a:solidFill>
                <a:latin typeface="+mn-ea"/>
              </a:rPr>
              <a:t>● Determinar </a:t>
            </a:r>
            <a:r>
              <a:rPr lang="es-EC" altLang="zh-CN" sz="1200" dirty="0">
                <a:solidFill>
                  <a:schemeClr val="tx1">
                    <a:lumMod val="75000"/>
                    <a:lumOff val="25000"/>
                  </a:schemeClr>
                </a:solidFill>
                <a:latin typeface="+mn-ea"/>
              </a:rPr>
              <a:t>el posicionamiento y eficiencia que tiene el Ecuador en sus exportaciones de “Palmito” con respecto a los demás países de estudio, a través del indicador de Inserción Internacional de </a:t>
            </a:r>
            <a:r>
              <a:rPr lang="es-EC" altLang="zh-CN" sz="1200" dirty="0" err="1">
                <a:solidFill>
                  <a:schemeClr val="tx1">
                    <a:lumMod val="75000"/>
                    <a:lumOff val="25000"/>
                  </a:schemeClr>
                </a:solidFill>
                <a:latin typeface="+mn-ea"/>
              </a:rPr>
              <a:t>Fajnzylber</a:t>
            </a:r>
            <a:r>
              <a:rPr lang="es-EC" altLang="zh-CN" sz="1200" dirty="0">
                <a:solidFill>
                  <a:schemeClr val="tx1">
                    <a:lumMod val="75000"/>
                    <a:lumOff val="25000"/>
                  </a:schemeClr>
                </a:solidFill>
                <a:latin typeface="+mn-ea"/>
              </a:rPr>
              <a:t> en el periodo de estudio.</a:t>
            </a:r>
            <a:endParaRPr lang="zh-CN" altLang="en-US" sz="1200" dirty="0">
              <a:solidFill>
                <a:schemeClr val="tx1">
                  <a:lumMod val="75000"/>
                  <a:lumOff val="25000"/>
                </a:schemeClr>
              </a:solidFill>
              <a:latin typeface="+mn-ea"/>
            </a:endParaRPr>
          </a:p>
        </p:txBody>
      </p:sp>
      <p:sp>
        <p:nvSpPr>
          <p:cNvPr id="68" name="矩形 67"/>
          <p:cNvSpPr/>
          <p:nvPr/>
        </p:nvSpPr>
        <p:spPr>
          <a:xfrm>
            <a:off x="5755694" y="2522776"/>
            <a:ext cx="2305772" cy="38779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err="1" smtClean="0">
                <a:solidFill>
                  <a:schemeClr val="accent1"/>
                </a:solidFill>
                <a:latin typeface="+mn-ea"/>
              </a:rPr>
              <a:t>Específicos</a:t>
            </a:r>
            <a:r>
              <a:rPr lang="en-US" altLang="zh-CN" sz="1600" b="1" dirty="0" smtClean="0">
                <a:solidFill>
                  <a:schemeClr val="accent1"/>
                </a:solidFill>
                <a:latin typeface="+mn-ea"/>
              </a:rPr>
              <a:t>:</a:t>
            </a:r>
            <a:endParaRPr lang="zh-CN" altLang="en-US" sz="1600" b="1" dirty="0">
              <a:solidFill>
                <a:schemeClr val="accent1"/>
              </a:solidFill>
              <a:latin typeface="+mn-ea"/>
            </a:endParaRPr>
          </a:p>
        </p:txBody>
      </p:sp>
      <p:sp>
        <p:nvSpPr>
          <p:cNvPr id="70" name="矩形 69"/>
          <p:cNvSpPr/>
          <p:nvPr/>
        </p:nvSpPr>
        <p:spPr>
          <a:xfrm>
            <a:off x="5755694" y="4068044"/>
            <a:ext cx="5519723" cy="757130"/>
          </a:xfrm>
          <a:prstGeom prst="rect">
            <a:avLst/>
          </a:prstGeom>
        </p:spPr>
        <p:txBody>
          <a:bodyPr wrap="square">
            <a:spAutoFit/>
            <a:scene3d>
              <a:camera prst="orthographicFront"/>
              <a:lightRig rig="threePt" dir="t"/>
            </a:scene3d>
            <a:sp3d contourW="12700"/>
          </a:bodyPr>
          <a:lstStyle/>
          <a:p>
            <a:pPr algn="just">
              <a:lnSpc>
                <a:spcPct val="120000"/>
              </a:lnSpc>
            </a:pPr>
            <a:r>
              <a:rPr lang="es-EC" altLang="zh-CN" sz="1200" dirty="0" smtClean="0">
                <a:solidFill>
                  <a:schemeClr val="tx1">
                    <a:lumMod val="75000"/>
                    <a:lumOff val="25000"/>
                  </a:schemeClr>
                </a:solidFill>
                <a:latin typeface="+mn-ea"/>
              </a:rPr>
              <a:t>● Analizar </a:t>
            </a:r>
            <a:r>
              <a:rPr lang="es-EC" altLang="zh-CN" sz="1200" dirty="0">
                <a:solidFill>
                  <a:schemeClr val="tx1">
                    <a:lumMod val="75000"/>
                    <a:lumOff val="25000"/>
                  </a:schemeClr>
                </a:solidFill>
                <a:latin typeface="+mn-ea"/>
              </a:rPr>
              <a:t>el comportamiento económico y la participación de las exportaciones del palmito en las economías de cada uno de los países de estudio.</a:t>
            </a:r>
            <a:endParaRPr lang="zh-CN" altLang="en-US" sz="1200" dirty="0">
              <a:solidFill>
                <a:schemeClr val="tx1">
                  <a:lumMod val="75000"/>
                  <a:lumOff val="25000"/>
                </a:schemeClr>
              </a:solidFill>
              <a:latin typeface="+mn-ea"/>
            </a:endParaRPr>
          </a:p>
        </p:txBody>
      </p:sp>
      <p:sp>
        <p:nvSpPr>
          <p:cNvPr id="55" name="文本框 54"/>
          <p:cNvSpPr txBox="1"/>
          <p:nvPr/>
        </p:nvSpPr>
        <p:spPr>
          <a:xfrm>
            <a:off x="824625" y="395641"/>
            <a:ext cx="6735274" cy="523220"/>
          </a:xfrm>
          <a:prstGeom prst="rect">
            <a:avLst/>
          </a:prstGeom>
          <a:noFill/>
        </p:spPr>
        <p:txBody>
          <a:bodyPr wrap="square" rtlCol="0">
            <a:spAutoFit/>
            <a:scene3d>
              <a:camera prst="orthographicFront"/>
              <a:lightRig rig="threePt" dir="t"/>
            </a:scene3d>
            <a:sp3d contourW="12700"/>
          </a:bodyPr>
          <a:lstStyle/>
          <a:p>
            <a:r>
              <a:rPr lang="en-US" altLang="zh-CN" sz="2800" b="1" dirty="0" err="1" smtClean="0">
                <a:solidFill>
                  <a:schemeClr val="tx1">
                    <a:lumMod val="75000"/>
                    <a:lumOff val="25000"/>
                  </a:schemeClr>
                </a:solidFill>
                <a:latin typeface="+mn-ea"/>
              </a:rPr>
              <a:t>Objetivos</a:t>
            </a:r>
            <a:r>
              <a:rPr lang="en-US" altLang="zh-CN" sz="2800" b="1" dirty="0" smtClean="0">
                <a:solidFill>
                  <a:schemeClr val="tx1">
                    <a:lumMod val="75000"/>
                    <a:lumOff val="25000"/>
                  </a:schemeClr>
                </a:solidFill>
                <a:latin typeface="+mn-ea"/>
              </a:rPr>
              <a:t> de la </a:t>
            </a:r>
            <a:r>
              <a:rPr lang="en-US" altLang="zh-CN" sz="2800" b="1" dirty="0" err="1" smtClean="0">
                <a:solidFill>
                  <a:schemeClr val="tx1">
                    <a:lumMod val="75000"/>
                    <a:lumOff val="25000"/>
                  </a:schemeClr>
                </a:solidFill>
                <a:latin typeface="+mn-ea"/>
              </a:rPr>
              <a:t>investigación</a:t>
            </a:r>
            <a:endParaRPr lang="zh-CN" altLang="en-US" sz="2800" b="1" dirty="0">
              <a:solidFill>
                <a:schemeClr val="tx1">
                  <a:lumMod val="75000"/>
                  <a:lumOff val="25000"/>
                </a:schemeClr>
              </a:solidFill>
              <a:latin typeface="+mn-ea"/>
            </a:endParaRPr>
          </a:p>
        </p:txBody>
      </p:sp>
      <p:sp>
        <p:nvSpPr>
          <p:cNvPr id="38" name="矩形 69"/>
          <p:cNvSpPr/>
          <p:nvPr/>
        </p:nvSpPr>
        <p:spPr>
          <a:xfrm>
            <a:off x="5541827" y="2980162"/>
            <a:ext cx="5366580" cy="757130"/>
          </a:xfrm>
          <a:prstGeom prst="rect">
            <a:avLst/>
          </a:prstGeom>
        </p:spPr>
        <p:txBody>
          <a:bodyPr wrap="square">
            <a:spAutoFit/>
            <a:scene3d>
              <a:camera prst="orthographicFront"/>
              <a:lightRig rig="threePt" dir="t"/>
            </a:scene3d>
            <a:sp3d contourW="12700"/>
          </a:bodyPr>
          <a:lstStyle/>
          <a:p>
            <a:pPr algn="just">
              <a:lnSpc>
                <a:spcPct val="120000"/>
              </a:lnSpc>
            </a:pPr>
            <a:r>
              <a:rPr lang="es-EC" altLang="zh-CN" sz="1200" dirty="0" smtClean="0">
                <a:solidFill>
                  <a:schemeClr val="tx1">
                    <a:lumMod val="75000"/>
                    <a:lumOff val="25000"/>
                  </a:schemeClr>
                </a:solidFill>
                <a:latin typeface="+mn-ea"/>
              </a:rPr>
              <a:t>● Comparar </a:t>
            </a:r>
            <a:r>
              <a:rPr lang="es-EC" altLang="zh-CN" sz="1200" dirty="0">
                <a:solidFill>
                  <a:schemeClr val="tx1">
                    <a:lumMod val="75000"/>
                    <a:lumOff val="25000"/>
                  </a:schemeClr>
                </a:solidFill>
                <a:latin typeface="+mn-ea"/>
              </a:rPr>
              <a:t>las variables nacionales e internacionales que determinan la competitividad de los países de la Comunidad Andina mediante el instrumento Doble Diamante Generalizado.</a:t>
            </a:r>
            <a:endParaRPr lang="zh-CN" altLang="en-US" sz="1200" dirty="0">
              <a:solidFill>
                <a:schemeClr val="tx1">
                  <a:lumMod val="75000"/>
                  <a:lumOff val="25000"/>
                </a:schemeClr>
              </a:solidFill>
              <a:latin typeface="+mn-ea"/>
            </a:endParaRPr>
          </a:p>
        </p:txBody>
      </p:sp>
      <p:sp>
        <p:nvSpPr>
          <p:cNvPr id="39" name="Freeform 24"/>
          <p:cNvSpPr>
            <a:spLocks noEditPoints="1"/>
          </p:cNvSpPr>
          <p:nvPr/>
        </p:nvSpPr>
        <p:spPr bwMode="auto">
          <a:xfrm>
            <a:off x="4861479" y="4045599"/>
            <a:ext cx="344488" cy="347663"/>
          </a:xfrm>
          <a:custGeom>
            <a:avLst/>
            <a:gdLst>
              <a:gd name="T0" fmla="*/ 95 w 153"/>
              <a:gd name="T1" fmla="*/ 107 h 154"/>
              <a:gd name="T2" fmla="*/ 79 w 153"/>
              <a:gd name="T3" fmla="*/ 114 h 154"/>
              <a:gd name="T4" fmla="*/ 79 w 153"/>
              <a:gd name="T5" fmla="*/ 123 h 154"/>
              <a:gd name="T6" fmla="*/ 73 w 153"/>
              <a:gd name="T7" fmla="*/ 123 h 154"/>
              <a:gd name="T8" fmla="*/ 73 w 153"/>
              <a:gd name="T9" fmla="*/ 114 h 154"/>
              <a:gd name="T10" fmla="*/ 50 w 153"/>
              <a:gd name="T11" fmla="*/ 96 h 154"/>
              <a:gd name="T12" fmla="*/ 60 w 153"/>
              <a:gd name="T13" fmla="*/ 94 h 154"/>
              <a:gd name="T14" fmla="*/ 73 w 153"/>
              <a:gd name="T15" fmla="*/ 105 h 154"/>
              <a:gd name="T16" fmla="*/ 73 w 153"/>
              <a:gd name="T17" fmla="*/ 86 h 154"/>
              <a:gd name="T18" fmla="*/ 56 w 153"/>
              <a:gd name="T19" fmla="*/ 78 h 154"/>
              <a:gd name="T20" fmla="*/ 52 w 153"/>
              <a:gd name="T21" fmla="*/ 67 h 154"/>
              <a:gd name="T22" fmla="*/ 73 w 153"/>
              <a:gd name="T23" fmla="*/ 48 h 154"/>
              <a:gd name="T24" fmla="*/ 73 w 153"/>
              <a:gd name="T25" fmla="*/ 41 h 154"/>
              <a:gd name="T26" fmla="*/ 79 w 153"/>
              <a:gd name="T27" fmla="*/ 41 h 154"/>
              <a:gd name="T28" fmla="*/ 79 w 153"/>
              <a:gd name="T29" fmla="*/ 48 h 154"/>
              <a:gd name="T30" fmla="*/ 98 w 153"/>
              <a:gd name="T31" fmla="*/ 63 h 154"/>
              <a:gd name="T32" fmla="*/ 88 w 153"/>
              <a:gd name="T33" fmla="*/ 65 h 154"/>
              <a:gd name="T34" fmla="*/ 79 w 153"/>
              <a:gd name="T35" fmla="*/ 57 h 154"/>
              <a:gd name="T36" fmla="*/ 79 w 153"/>
              <a:gd name="T37" fmla="*/ 74 h 154"/>
              <a:gd name="T38" fmla="*/ 92 w 153"/>
              <a:gd name="T39" fmla="*/ 78 h 154"/>
              <a:gd name="T40" fmla="*/ 98 w 153"/>
              <a:gd name="T41" fmla="*/ 84 h 154"/>
              <a:gd name="T42" fmla="*/ 101 w 153"/>
              <a:gd name="T43" fmla="*/ 94 h 154"/>
              <a:gd name="T44" fmla="*/ 95 w 153"/>
              <a:gd name="T45" fmla="*/ 107 h 154"/>
              <a:gd name="T46" fmla="*/ 101 w 153"/>
              <a:gd name="T47" fmla="*/ 1 h 154"/>
              <a:gd name="T48" fmla="*/ 96 w 153"/>
              <a:gd name="T49" fmla="*/ 7 h 154"/>
              <a:gd name="T50" fmla="*/ 58 w 153"/>
              <a:gd name="T51" fmla="*/ 7 h 154"/>
              <a:gd name="T52" fmla="*/ 53 w 153"/>
              <a:gd name="T53" fmla="*/ 0 h 154"/>
              <a:gd name="T54" fmla="*/ 0 w 153"/>
              <a:gd name="T55" fmla="*/ 97 h 154"/>
              <a:gd name="T56" fmla="*/ 77 w 153"/>
              <a:gd name="T57" fmla="*/ 154 h 154"/>
              <a:gd name="T58" fmla="*/ 153 w 153"/>
              <a:gd name="T59" fmla="*/ 97 h 154"/>
              <a:gd name="T60" fmla="*/ 101 w 153"/>
              <a:gd name="T61"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154">
                <a:moveTo>
                  <a:pt x="95" y="107"/>
                </a:moveTo>
                <a:cubicBezTo>
                  <a:pt x="91" y="111"/>
                  <a:pt x="86" y="113"/>
                  <a:pt x="79" y="114"/>
                </a:cubicBezTo>
                <a:cubicBezTo>
                  <a:pt x="79" y="123"/>
                  <a:pt x="79" y="123"/>
                  <a:pt x="79" y="123"/>
                </a:cubicBezTo>
                <a:cubicBezTo>
                  <a:pt x="73" y="123"/>
                  <a:pt x="73" y="123"/>
                  <a:pt x="73" y="123"/>
                </a:cubicBezTo>
                <a:cubicBezTo>
                  <a:pt x="73" y="114"/>
                  <a:pt x="73" y="114"/>
                  <a:pt x="73" y="114"/>
                </a:cubicBezTo>
                <a:cubicBezTo>
                  <a:pt x="61" y="113"/>
                  <a:pt x="53" y="107"/>
                  <a:pt x="50" y="96"/>
                </a:cubicBezTo>
                <a:cubicBezTo>
                  <a:pt x="60" y="94"/>
                  <a:pt x="60" y="94"/>
                  <a:pt x="60" y="94"/>
                </a:cubicBezTo>
                <a:cubicBezTo>
                  <a:pt x="62" y="101"/>
                  <a:pt x="66" y="104"/>
                  <a:pt x="73" y="105"/>
                </a:cubicBezTo>
                <a:cubicBezTo>
                  <a:pt x="73" y="86"/>
                  <a:pt x="73" y="86"/>
                  <a:pt x="73" y="86"/>
                </a:cubicBezTo>
                <a:cubicBezTo>
                  <a:pt x="64" y="84"/>
                  <a:pt x="59" y="81"/>
                  <a:pt x="56" y="78"/>
                </a:cubicBezTo>
                <a:cubicBezTo>
                  <a:pt x="53" y="75"/>
                  <a:pt x="52" y="71"/>
                  <a:pt x="52" y="67"/>
                </a:cubicBezTo>
                <a:cubicBezTo>
                  <a:pt x="52" y="56"/>
                  <a:pt x="59" y="50"/>
                  <a:pt x="73" y="48"/>
                </a:cubicBezTo>
                <a:cubicBezTo>
                  <a:pt x="73" y="41"/>
                  <a:pt x="73" y="41"/>
                  <a:pt x="73" y="41"/>
                </a:cubicBezTo>
                <a:cubicBezTo>
                  <a:pt x="79" y="41"/>
                  <a:pt x="79" y="41"/>
                  <a:pt x="79" y="41"/>
                </a:cubicBezTo>
                <a:cubicBezTo>
                  <a:pt x="79" y="48"/>
                  <a:pt x="79" y="48"/>
                  <a:pt x="79" y="48"/>
                </a:cubicBezTo>
                <a:cubicBezTo>
                  <a:pt x="89" y="50"/>
                  <a:pt x="96" y="55"/>
                  <a:pt x="98" y="63"/>
                </a:cubicBezTo>
                <a:cubicBezTo>
                  <a:pt x="88" y="65"/>
                  <a:pt x="88" y="65"/>
                  <a:pt x="88" y="65"/>
                </a:cubicBezTo>
                <a:cubicBezTo>
                  <a:pt x="87" y="60"/>
                  <a:pt x="84" y="58"/>
                  <a:pt x="79" y="57"/>
                </a:cubicBezTo>
                <a:cubicBezTo>
                  <a:pt x="79" y="74"/>
                  <a:pt x="79" y="74"/>
                  <a:pt x="79" y="74"/>
                </a:cubicBezTo>
                <a:cubicBezTo>
                  <a:pt x="86" y="76"/>
                  <a:pt x="90" y="77"/>
                  <a:pt x="92" y="78"/>
                </a:cubicBezTo>
                <a:cubicBezTo>
                  <a:pt x="94" y="79"/>
                  <a:pt x="96" y="81"/>
                  <a:pt x="98" y="84"/>
                </a:cubicBezTo>
                <a:cubicBezTo>
                  <a:pt x="100" y="87"/>
                  <a:pt x="101" y="90"/>
                  <a:pt x="101" y="94"/>
                </a:cubicBezTo>
                <a:cubicBezTo>
                  <a:pt x="101" y="99"/>
                  <a:pt x="99" y="104"/>
                  <a:pt x="95" y="107"/>
                </a:cubicBezTo>
                <a:close/>
                <a:moveTo>
                  <a:pt x="101" y="1"/>
                </a:moveTo>
                <a:cubicBezTo>
                  <a:pt x="100" y="4"/>
                  <a:pt x="99" y="7"/>
                  <a:pt x="96" y="7"/>
                </a:cubicBezTo>
                <a:cubicBezTo>
                  <a:pt x="58" y="7"/>
                  <a:pt x="58" y="7"/>
                  <a:pt x="58" y="7"/>
                </a:cubicBezTo>
                <a:cubicBezTo>
                  <a:pt x="55" y="7"/>
                  <a:pt x="53" y="4"/>
                  <a:pt x="53" y="0"/>
                </a:cubicBezTo>
                <a:cubicBezTo>
                  <a:pt x="24" y="17"/>
                  <a:pt x="0" y="62"/>
                  <a:pt x="0" y="97"/>
                </a:cubicBezTo>
                <a:cubicBezTo>
                  <a:pt x="0" y="141"/>
                  <a:pt x="35" y="154"/>
                  <a:pt x="77" y="154"/>
                </a:cubicBezTo>
                <a:cubicBezTo>
                  <a:pt x="119" y="154"/>
                  <a:pt x="153" y="141"/>
                  <a:pt x="153" y="97"/>
                </a:cubicBezTo>
                <a:cubicBezTo>
                  <a:pt x="153" y="62"/>
                  <a:pt x="128" y="19"/>
                  <a:pt x="101" y="1"/>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Parallelogram 30">
            <a:extLst>
              <a:ext uri="{FF2B5EF4-FFF2-40B4-BE49-F238E27FC236}">
                <a16:creationId xmlns="" xmlns:a16="http://schemas.microsoft.com/office/drawing/2014/main" id="{4F626BF5-7851-41BF-A6CF-49C61069BCCE}"/>
              </a:ext>
            </a:extLst>
          </p:cNvPr>
          <p:cNvSpPr/>
          <p:nvPr/>
        </p:nvSpPr>
        <p:spPr>
          <a:xfrm flipH="1">
            <a:off x="4838640" y="2880808"/>
            <a:ext cx="367327" cy="432026"/>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Rectangle 7">
            <a:extLst>
              <a:ext uri="{FF2B5EF4-FFF2-40B4-BE49-F238E27FC236}">
                <a16:creationId xmlns="" xmlns:a16="http://schemas.microsoft.com/office/drawing/2014/main" id="{96790D10-5C10-4797-9EE1-CEA1A7CEA04B}"/>
              </a:ext>
            </a:extLst>
          </p:cNvPr>
          <p:cNvSpPr/>
          <p:nvPr/>
        </p:nvSpPr>
        <p:spPr>
          <a:xfrm>
            <a:off x="4116941" y="4952498"/>
            <a:ext cx="352497" cy="316201"/>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 name="Marcador de posición de imagen 2"/>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ackgroundRemoval t="577" b="98077" l="17889" r="79222">
                        <a14:foregroundMark x1="39111" y1="35962" x2="39111" y2="35962"/>
                        <a14:foregroundMark x1="48667" y1="51923" x2="48667" y2="51923"/>
                        <a14:foregroundMark x1="43333" y1="48269" x2="43333" y2="48269"/>
                        <a14:foregroundMark x1="69444" y1="13462" x2="69444" y2="13462"/>
                        <a14:foregroundMark x1="50778" y1="47500" x2="50778" y2="47500"/>
                        <a14:foregroundMark x1="52556" y1="41538" x2="52556" y2="41538"/>
                        <a14:foregroundMark x1="58111" y1="34808" x2="58111" y2="34808"/>
                        <a14:foregroundMark x1="63444" y1="26154" x2="63444" y2="26154"/>
                        <a14:foregroundMark x1="75444" y1="15192" x2="75444" y2="15192"/>
                        <a14:foregroundMark x1="47889" y1="50577" x2="65889" y2="18846"/>
                      </a14:backgroundRemoval>
                    </a14:imgEffect>
                  </a14:imgLayer>
                </a14:imgProps>
              </a:ext>
            </a:extLst>
          </a:blip>
          <a:srcRect l="21111" r="21111"/>
          <a:stretch>
            <a:fillRect/>
          </a:stretch>
        </p:blipFill>
        <p:spPr>
          <a:xfrm>
            <a:off x="600731" y="2705476"/>
            <a:ext cx="1830957" cy="1831619"/>
          </a:xfrm>
          <a:prstGeom prst="rect">
            <a:avLst/>
          </a:prstGeom>
        </p:spPr>
      </p:pic>
    </p:spTree>
    <p:extLst>
      <p:ext uri="{BB962C8B-B14F-4D97-AF65-F5344CB8AC3E}">
        <p14:creationId xmlns:p14="http://schemas.microsoft.com/office/powerpoint/2010/main" val="20778449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0-#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0-#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0-#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0-#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0-#ppt_w/2"/>
                                          </p:val>
                                        </p:tav>
                                        <p:tav tm="100000">
                                          <p:val>
                                            <p:strVal val="#ppt_x"/>
                                          </p:val>
                                        </p:tav>
                                      </p:tavLst>
                                    </p:anim>
                                    <p:anim calcmode="lin" valueType="num">
                                      <p:cBhvr additive="base">
                                        <p:cTn id="64" dur="500" fill="hold"/>
                                        <p:tgtEl>
                                          <p:spTgt spid="5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0-#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2" fill="hold" nodeType="after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1+#ppt_w/2"/>
                                          </p:val>
                                        </p:tav>
                                        <p:tav tm="100000">
                                          <p:val>
                                            <p:strVal val="#ppt_x"/>
                                          </p:val>
                                        </p:tav>
                                      </p:tavLst>
                                    </p:anim>
                                    <p:anim calcmode="lin" valueType="num">
                                      <p:cBhvr additive="base">
                                        <p:cTn id="73"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animBg="1"/>
      <p:bldP spid="54" grpId="0" animBg="1"/>
      <p:bldP spid="59" grpId="0" animBg="1"/>
      <p:bldP spid="24" grpId="0" animBg="1"/>
      <p:bldP spid="32" grpId="0" animBg="1"/>
      <p:bldP spid="34" grpId="0" animBg="1"/>
      <p:bldP spid="35" grpId="0" animBg="1"/>
      <p:bldP spid="36" grpId="0" animBg="1"/>
      <p:bldP spid="37" grpId="0" animBg="1"/>
      <p:bldP spid="42"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1" y="1171921"/>
            <a:ext cx="5767543" cy="4453078"/>
            <a:chOff x="8257400" y="-236033"/>
            <a:chExt cx="2109770" cy="4453078"/>
          </a:xfrm>
        </p:grpSpPr>
        <p:sp>
          <p:nvSpPr>
            <p:cNvPr id="30" name="矩形 29"/>
            <p:cNvSpPr/>
            <p:nvPr/>
          </p:nvSpPr>
          <p:spPr>
            <a:xfrm>
              <a:off x="8316618" y="3478701"/>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Chile creció en un 61,86 en sus importaciones.</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Francia es el único que no tiene crecimiento.</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Nuevos hábitos de consumo.</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Principales importadores de palmito</a:t>
              </a:r>
              <a:endParaRPr lang="zh-CN" altLang="en-US" sz="1600" b="1" dirty="0">
                <a:solidFill>
                  <a:schemeClr val="accent1"/>
                </a:solidFill>
                <a:latin typeface="+mn-ea"/>
              </a:endParaRPr>
            </a:p>
          </p:txBody>
        </p:sp>
      </p:grpSp>
      <p:sp>
        <p:nvSpPr>
          <p:cNvPr id="46" name="文本框 45"/>
          <p:cNvSpPr txBox="1"/>
          <p:nvPr/>
        </p:nvSpPr>
        <p:spPr>
          <a:xfrm>
            <a:off x="5012311" y="18604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Año 2020</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32" y="1239381"/>
            <a:ext cx="5693705" cy="4379238"/>
            <a:chOff x="8330121" y="-168573"/>
            <a:chExt cx="2082760" cy="4379238"/>
          </a:xfrm>
        </p:grpSpPr>
        <p:sp>
          <p:nvSpPr>
            <p:cNvPr id="55" name="矩形 29">
              <a:extLst>
                <a:ext uri="{FF2B5EF4-FFF2-40B4-BE49-F238E27FC236}">
                  <a16:creationId xmlns="" xmlns:a16="http://schemas.microsoft.com/office/drawing/2014/main" id="{C9EFDDDF-00CA-41CD-A279-996EFC8B7657}"/>
                </a:ext>
              </a:extLst>
            </p:cNvPr>
            <p:cNvSpPr/>
            <p:nvPr/>
          </p:nvSpPr>
          <p:spPr>
            <a:xfrm>
              <a:off x="8330121" y="3693920"/>
              <a:ext cx="2050552" cy="516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Perú y Bolivia ocupan escenarios positivos, este último tiene el mejor desempeño un 174,19% en posicionamiento y un 124,11% en eficiencia..</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Escenario competitivo</a:t>
              </a:r>
              <a:endParaRPr lang="zh-CN" altLang="en-US" sz="1600" b="1" dirty="0">
                <a:solidFill>
                  <a:schemeClr val="accent1"/>
                </a:solidFill>
                <a:latin typeface="+mn-ea"/>
              </a:endParaRPr>
            </a:p>
          </p:txBody>
        </p:sp>
      </p:grpSp>
      <p:pic>
        <p:nvPicPr>
          <p:cNvPr id="4" name="Imagen 3">
            <a:extLst>
              <a:ext uri="{FF2B5EF4-FFF2-40B4-BE49-F238E27FC236}">
                <a16:creationId xmlns="" xmlns:a16="http://schemas.microsoft.com/office/drawing/2014/main" id="{36E10E59-CCBB-4CD5-B1A6-EBE3C7A5091B}"/>
              </a:ext>
            </a:extLst>
          </p:cNvPr>
          <p:cNvPicPr>
            <a:picLocks noChangeAspect="1"/>
          </p:cNvPicPr>
          <p:nvPr/>
        </p:nvPicPr>
        <p:blipFill>
          <a:blip r:embed="rId3"/>
          <a:stretch>
            <a:fillRect/>
          </a:stretch>
        </p:blipFill>
        <p:spPr>
          <a:xfrm>
            <a:off x="161885" y="1602173"/>
            <a:ext cx="5763946" cy="3022836"/>
          </a:xfrm>
          <a:prstGeom prst="rect">
            <a:avLst/>
          </a:prstGeom>
        </p:spPr>
      </p:pic>
      <p:pic>
        <p:nvPicPr>
          <p:cNvPr id="5" name="Imagen 4">
            <a:extLst>
              <a:ext uri="{FF2B5EF4-FFF2-40B4-BE49-F238E27FC236}">
                <a16:creationId xmlns="" xmlns:a16="http://schemas.microsoft.com/office/drawing/2014/main" id="{9F0E58E5-2C25-4513-B3F0-A4C0F50CCD54}"/>
              </a:ext>
            </a:extLst>
          </p:cNvPr>
          <p:cNvPicPr>
            <a:picLocks noChangeAspect="1"/>
          </p:cNvPicPr>
          <p:nvPr/>
        </p:nvPicPr>
        <p:blipFill>
          <a:blip r:embed="rId4"/>
          <a:stretch>
            <a:fillRect/>
          </a:stretch>
        </p:blipFill>
        <p:spPr>
          <a:xfrm>
            <a:off x="6182696" y="1732727"/>
            <a:ext cx="5995261" cy="2892282"/>
          </a:xfrm>
          <a:prstGeom prst="rect">
            <a:avLst/>
          </a:prstGeom>
        </p:spPr>
      </p:pic>
    </p:spTree>
    <p:extLst>
      <p:ext uri="{BB962C8B-B14F-4D97-AF65-F5344CB8AC3E}">
        <p14:creationId xmlns:p14="http://schemas.microsoft.com/office/powerpoint/2010/main" val="42080918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3808328" y="229629"/>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Análisis del 2011-2019</a:t>
            </a:r>
            <a:endParaRPr lang="es-EC" altLang="zh-CN" sz="3200" b="1" dirty="0">
              <a:solidFill>
                <a:schemeClr val="tx1">
                  <a:lumMod val="75000"/>
                  <a:lumOff val="25000"/>
                </a:schemeClr>
              </a:solidFill>
              <a:latin typeface="+mn-ea"/>
            </a:endParaRPr>
          </a:p>
        </p:txBody>
      </p:sp>
      <p:pic>
        <p:nvPicPr>
          <p:cNvPr id="12" name="Imagen 11">
            <a:extLst>
              <a:ext uri="{FF2B5EF4-FFF2-40B4-BE49-F238E27FC236}">
                <a16:creationId xmlns="" xmlns:a16="http://schemas.microsoft.com/office/drawing/2014/main" id="{C5B92E84-EBBD-42F5-B30E-2AAAE0DB8A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416" y="1367176"/>
            <a:ext cx="6702370" cy="4079372"/>
          </a:xfrm>
          <a:prstGeom prst="rect">
            <a:avLst/>
          </a:prstGeom>
          <a:noFill/>
        </p:spPr>
      </p:pic>
      <p:graphicFrame>
        <p:nvGraphicFramePr>
          <p:cNvPr id="4" name="Diagrama 3">
            <a:extLst>
              <a:ext uri="{FF2B5EF4-FFF2-40B4-BE49-F238E27FC236}">
                <a16:creationId xmlns="" xmlns:a16="http://schemas.microsoft.com/office/drawing/2014/main" id="{02E9CE98-F428-486E-89E2-3CA208B20398}"/>
              </a:ext>
            </a:extLst>
          </p:cNvPr>
          <p:cNvGraphicFramePr/>
          <p:nvPr>
            <p:extLst>
              <p:ext uri="{D42A27DB-BD31-4B8C-83A1-F6EECF244321}">
                <p14:modId xmlns:p14="http://schemas.microsoft.com/office/powerpoint/2010/main" val="999285051"/>
              </p:ext>
            </p:extLst>
          </p:nvPr>
        </p:nvGraphicFramePr>
        <p:xfrm>
          <a:off x="7220485" y="1262129"/>
          <a:ext cx="4589442" cy="4285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5">
            <a:extLst>
              <a:ext uri="{FF2B5EF4-FFF2-40B4-BE49-F238E27FC236}">
                <a16:creationId xmlns="" xmlns:a16="http://schemas.microsoft.com/office/drawing/2014/main" id="{0C0739A4-A179-4953-BD85-AEFD2028E747}"/>
              </a:ext>
            </a:extLst>
          </p:cNvPr>
          <p:cNvSpPr/>
          <p:nvPr/>
        </p:nvSpPr>
        <p:spPr>
          <a:xfrm rot="5400000">
            <a:off x="11046370" y="3513982"/>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Rectangle 7">
            <a:extLst>
              <a:ext uri="{FF2B5EF4-FFF2-40B4-BE49-F238E27FC236}">
                <a16:creationId xmlns="" xmlns:a16="http://schemas.microsoft.com/office/drawing/2014/main" id="{20CA3E12-D3ED-47C5-AB44-94C19B2FE4B9}"/>
              </a:ext>
            </a:extLst>
          </p:cNvPr>
          <p:cNvSpPr/>
          <p:nvPr/>
        </p:nvSpPr>
        <p:spPr>
          <a:xfrm>
            <a:off x="11046683" y="183838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Teardrop 1">
            <a:extLst>
              <a:ext uri="{FF2B5EF4-FFF2-40B4-BE49-F238E27FC236}">
                <a16:creationId xmlns="" xmlns:a16="http://schemas.microsoft.com/office/drawing/2014/main" id="{2EEF03DE-95D2-4CC0-AA07-B88D202BD442}"/>
              </a:ext>
            </a:extLst>
          </p:cNvPr>
          <p:cNvSpPr/>
          <p:nvPr/>
        </p:nvSpPr>
        <p:spPr>
          <a:xfrm rot="18805991">
            <a:off x="8538523" y="153275"/>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Rectangle 7">
            <a:extLst>
              <a:ext uri="{FF2B5EF4-FFF2-40B4-BE49-F238E27FC236}">
                <a16:creationId xmlns="" xmlns:a16="http://schemas.microsoft.com/office/drawing/2014/main" id="{8AAABFB5-34FC-4B6A-A818-449628C9952A}"/>
              </a:ext>
            </a:extLst>
          </p:cNvPr>
          <p:cNvSpPr/>
          <p:nvPr/>
        </p:nvSpPr>
        <p:spPr>
          <a:xfrm rot="18900000">
            <a:off x="11191378" y="4937655"/>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925777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824625" y="307695"/>
            <a:ext cx="4699451"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Conclusiones</a:t>
            </a:r>
            <a:endParaRPr lang="zh-CN" altLang="en-US" sz="3200" b="1" dirty="0">
              <a:solidFill>
                <a:schemeClr val="tx1">
                  <a:lumMod val="75000"/>
                  <a:lumOff val="25000"/>
                </a:schemeClr>
              </a:solidFill>
              <a:latin typeface="+mn-ea"/>
            </a:endParaRPr>
          </a:p>
        </p:txBody>
      </p:sp>
      <p:sp>
        <p:nvSpPr>
          <p:cNvPr id="40" name="Freeform 55">
            <a:extLst>
              <a:ext uri="{FF2B5EF4-FFF2-40B4-BE49-F238E27FC236}">
                <a16:creationId xmlns="" xmlns:a16="http://schemas.microsoft.com/office/drawing/2014/main" id="{882036EC-3CB0-45B0-B910-A0146CD56156}"/>
              </a:ext>
            </a:extLst>
          </p:cNvPr>
          <p:cNvSpPr/>
          <p:nvPr/>
        </p:nvSpPr>
        <p:spPr>
          <a:xfrm>
            <a:off x="4628" y="1226072"/>
            <a:ext cx="4890689"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62" name="Straight Connector 12">
            <a:extLst>
              <a:ext uri="{FF2B5EF4-FFF2-40B4-BE49-F238E27FC236}">
                <a16:creationId xmlns="" xmlns:a16="http://schemas.microsoft.com/office/drawing/2014/main" id="{DC5A5CC6-69FB-4484-B1A6-B0B055343A4D}"/>
              </a:ext>
            </a:extLst>
          </p:cNvPr>
          <p:cNvCxnSpPr>
            <a:cxnSpLocks/>
            <a:endCxn id="68" idx="2"/>
          </p:cNvCxnSpPr>
          <p:nvPr/>
        </p:nvCxnSpPr>
        <p:spPr>
          <a:xfrm>
            <a:off x="1240296" y="3537030"/>
            <a:ext cx="1469475" cy="55531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3">
            <a:extLst>
              <a:ext uri="{FF2B5EF4-FFF2-40B4-BE49-F238E27FC236}">
                <a16:creationId xmlns="" xmlns:a16="http://schemas.microsoft.com/office/drawing/2014/main" id="{902FBE08-662D-4EA8-A7D1-B410DCD69998}"/>
              </a:ext>
            </a:extLst>
          </p:cNvPr>
          <p:cNvCxnSpPr>
            <a:cxnSpLocks/>
            <a:endCxn id="69" idx="1"/>
          </p:cNvCxnSpPr>
          <p:nvPr/>
        </p:nvCxnSpPr>
        <p:spPr>
          <a:xfrm>
            <a:off x="1197029" y="3527580"/>
            <a:ext cx="1049096" cy="13529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14">
            <a:extLst>
              <a:ext uri="{FF2B5EF4-FFF2-40B4-BE49-F238E27FC236}">
                <a16:creationId xmlns="" xmlns:a16="http://schemas.microsoft.com/office/drawing/2014/main" id="{65297701-87B8-4421-A13C-E1571C1D9669}"/>
              </a:ext>
            </a:extLst>
          </p:cNvPr>
          <p:cNvCxnSpPr>
            <a:cxnSpLocks/>
            <a:endCxn id="67" idx="2"/>
          </p:cNvCxnSpPr>
          <p:nvPr/>
        </p:nvCxnSpPr>
        <p:spPr>
          <a:xfrm flipV="1">
            <a:off x="1240296" y="2980110"/>
            <a:ext cx="1469475" cy="54286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15">
            <a:extLst>
              <a:ext uri="{FF2B5EF4-FFF2-40B4-BE49-F238E27FC236}">
                <a16:creationId xmlns="" xmlns:a16="http://schemas.microsoft.com/office/drawing/2014/main" id="{AA57DAAB-6DFA-447B-B955-A86E3ACF3295}"/>
              </a:ext>
            </a:extLst>
          </p:cNvPr>
          <p:cNvCxnSpPr>
            <a:cxnSpLocks/>
            <a:endCxn id="70" idx="3"/>
          </p:cNvCxnSpPr>
          <p:nvPr/>
        </p:nvCxnSpPr>
        <p:spPr>
          <a:xfrm flipV="1">
            <a:off x="1228469" y="2191895"/>
            <a:ext cx="1017656" cy="13310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Oval 16">
            <a:extLst>
              <a:ext uri="{FF2B5EF4-FFF2-40B4-BE49-F238E27FC236}">
                <a16:creationId xmlns="" xmlns:a16="http://schemas.microsoft.com/office/drawing/2014/main" id="{CD2AC2A4-0A66-427F-A981-28777908C194}"/>
              </a:ext>
            </a:extLst>
          </p:cNvPr>
          <p:cNvSpPr/>
          <p:nvPr/>
        </p:nvSpPr>
        <p:spPr>
          <a:xfrm>
            <a:off x="190889" y="2745328"/>
            <a:ext cx="1676936" cy="1676936"/>
          </a:xfrm>
          <a:prstGeom prst="ellipse">
            <a:avLst/>
          </a:prstGeom>
          <a:solidFill>
            <a:schemeClr val="accent5">
              <a:lumMod val="5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67" name="Oval 17">
            <a:extLst>
              <a:ext uri="{FF2B5EF4-FFF2-40B4-BE49-F238E27FC236}">
                <a16:creationId xmlns="" xmlns:a16="http://schemas.microsoft.com/office/drawing/2014/main" id="{C3D5D613-4232-44C6-A5C2-B3254FBD7959}"/>
              </a:ext>
            </a:extLst>
          </p:cNvPr>
          <p:cNvSpPr/>
          <p:nvPr/>
        </p:nvSpPr>
        <p:spPr>
          <a:xfrm>
            <a:off x="2709771" y="2521877"/>
            <a:ext cx="916465" cy="916465"/>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68" name="Oval 18">
            <a:extLst>
              <a:ext uri="{FF2B5EF4-FFF2-40B4-BE49-F238E27FC236}">
                <a16:creationId xmlns="" xmlns:a16="http://schemas.microsoft.com/office/drawing/2014/main" id="{54F5A360-2E1A-4E68-810B-717F0AAD1C7F}"/>
              </a:ext>
            </a:extLst>
          </p:cNvPr>
          <p:cNvSpPr/>
          <p:nvPr/>
        </p:nvSpPr>
        <p:spPr>
          <a:xfrm>
            <a:off x="2709771" y="3634111"/>
            <a:ext cx="916465" cy="91646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69" name="Oval 19">
            <a:extLst>
              <a:ext uri="{FF2B5EF4-FFF2-40B4-BE49-F238E27FC236}">
                <a16:creationId xmlns="" xmlns:a16="http://schemas.microsoft.com/office/drawing/2014/main" id="{66FC8BAE-CDB3-4D9C-BB1E-14E2D2E99535}"/>
              </a:ext>
            </a:extLst>
          </p:cNvPr>
          <p:cNvSpPr/>
          <p:nvPr/>
        </p:nvSpPr>
        <p:spPr>
          <a:xfrm>
            <a:off x="2111912" y="4746344"/>
            <a:ext cx="916465" cy="91646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70" name="Oval 20">
            <a:extLst>
              <a:ext uri="{FF2B5EF4-FFF2-40B4-BE49-F238E27FC236}">
                <a16:creationId xmlns="" xmlns:a16="http://schemas.microsoft.com/office/drawing/2014/main" id="{D9AD2465-BB0B-4C9C-89CC-D4698F37C310}"/>
              </a:ext>
            </a:extLst>
          </p:cNvPr>
          <p:cNvSpPr/>
          <p:nvPr/>
        </p:nvSpPr>
        <p:spPr>
          <a:xfrm>
            <a:off x="2111912" y="1409643"/>
            <a:ext cx="916465" cy="91646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71" name="TextBox 21">
            <a:extLst>
              <a:ext uri="{FF2B5EF4-FFF2-40B4-BE49-F238E27FC236}">
                <a16:creationId xmlns="" xmlns:a16="http://schemas.microsoft.com/office/drawing/2014/main" id="{0A889E1C-BB1C-4F4D-90EA-9C9CFF424723}"/>
              </a:ext>
            </a:extLst>
          </p:cNvPr>
          <p:cNvSpPr txBox="1"/>
          <p:nvPr/>
        </p:nvSpPr>
        <p:spPr>
          <a:xfrm>
            <a:off x="3202237" y="1223307"/>
            <a:ext cx="7867549" cy="1015663"/>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Al </a:t>
            </a:r>
            <a:r>
              <a:rPr lang="es-EC" altLang="ko-KR" sz="1200" dirty="0">
                <a:solidFill>
                  <a:schemeClr val="tx1">
                    <a:lumMod val="75000"/>
                    <a:lumOff val="25000"/>
                  </a:schemeClr>
                </a:solidFill>
                <a:cs typeface="Arial" pitchFamily="34" charset="0"/>
              </a:rPr>
              <a:t>analizar la competitividad de los países con el Doble Diamante Generalizado, se llegó a concluir que Perú es el país más competitivo dentro de la CAN, por tener los puntajes más altos tanto en el estudio de su diamante nacional como internacional. Colombia por su parte se posiciona como el segundo más competitivo, quien a pesar de tener menor puntuación que Ecuador en los factores nacionales, genera una gran ventaja en su escenario internacional, superando en un 24% a su vecino país que logra posicionarse en tercer puesto. </a:t>
            </a:r>
            <a:endParaRPr lang="en-US" altLang="ko-KR" sz="1200" dirty="0">
              <a:solidFill>
                <a:schemeClr val="tx1">
                  <a:lumMod val="95000"/>
                  <a:lumOff val="5000"/>
                </a:schemeClr>
              </a:solidFill>
              <a:latin typeface="Arial" pitchFamily="34" charset="0"/>
              <a:cs typeface="Arial" pitchFamily="34" charset="0"/>
            </a:endParaRPr>
          </a:p>
        </p:txBody>
      </p:sp>
      <p:sp>
        <p:nvSpPr>
          <p:cNvPr id="72" name="TextBox 22">
            <a:extLst>
              <a:ext uri="{FF2B5EF4-FFF2-40B4-BE49-F238E27FC236}">
                <a16:creationId xmlns="" xmlns:a16="http://schemas.microsoft.com/office/drawing/2014/main" id="{0AD32843-C649-4716-B08A-851836ED52F6}"/>
              </a:ext>
            </a:extLst>
          </p:cNvPr>
          <p:cNvSpPr txBox="1"/>
          <p:nvPr/>
        </p:nvSpPr>
        <p:spPr>
          <a:xfrm>
            <a:off x="3789087" y="2645262"/>
            <a:ext cx="7280699" cy="830997"/>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De </a:t>
            </a:r>
            <a:r>
              <a:rPr lang="es-EC" altLang="ko-KR" sz="1200" dirty="0">
                <a:solidFill>
                  <a:schemeClr val="tx1">
                    <a:lumMod val="75000"/>
                    <a:lumOff val="25000"/>
                  </a:schemeClr>
                </a:solidFill>
                <a:cs typeface="Arial" pitchFamily="34" charset="0"/>
              </a:rPr>
              <a:t>igual manera se puede establecer que Bolivia es el país menos competitivo, pues uno de los factores que más afecta a su resultado es su baja puntuación en la calidad de infraestructura en el transporte aéreo y marítimo, pues al ser un país mediterráneo no cuenta con puertos marítimos propios, por lo que debe usar puertos extranjeros para sus movimientos comerciales internacionales.</a:t>
            </a:r>
            <a:endParaRPr lang="en-US" altLang="ko-KR" sz="1200" dirty="0">
              <a:solidFill>
                <a:schemeClr val="tx1">
                  <a:lumMod val="95000"/>
                  <a:lumOff val="5000"/>
                </a:schemeClr>
              </a:solidFill>
              <a:latin typeface="Arial" pitchFamily="34" charset="0"/>
              <a:cs typeface="Arial" pitchFamily="34" charset="0"/>
            </a:endParaRPr>
          </a:p>
        </p:txBody>
      </p:sp>
      <p:sp>
        <p:nvSpPr>
          <p:cNvPr id="73" name="TextBox 23">
            <a:extLst>
              <a:ext uri="{FF2B5EF4-FFF2-40B4-BE49-F238E27FC236}">
                <a16:creationId xmlns="" xmlns:a16="http://schemas.microsoft.com/office/drawing/2014/main" id="{67059D24-4852-4536-90F6-A91548527B80}"/>
              </a:ext>
            </a:extLst>
          </p:cNvPr>
          <p:cNvSpPr txBox="1"/>
          <p:nvPr/>
        </p:nvSpPr>
        <p:spPr>
          <a:xfrm>
            <a:off x="3793908" y="3763337"/>
            <a:ext cx="7275878" cy="1015663"/>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Con </a:t>
            </a:r>
            <a:r>
              <a:rPr lang="es-EC" altLang="ko-KR" sz="1200" dirty="0">
                <a:solidFill>
                  <a:schemeClr val="tx1">
                    <a:lumMod val="75000"/>
                    <a:lumOff val="25000"/>
                  </a:schemeClr>
                </a:solidFill>
                <a:cs typeface="Arial" pitchFamily="34" charset="0"/>
              </a:rPr>
              <a:t>el estudio de la evolución de las exportaciones de palmito se llegó a establecer que Perú, a diferencia de los demás países de la CAN, ha tenido un crecimiento positivo desde el año 2016, como resultado de entrar a nuevas economías y por fortalecer sus negociaciones con compradores actuales; además ha logrado ganar cuota de mercado por lo que figura como un potencial competidor para Ecuador.</a:t>
            </a:r>
            <a:endParaRPr lang="en-US" altLang="ko-KR" sz="1200" dirty="0">
              <a:solidFill>
                <a:schemeClr val="tx1">
                  <a:lumMod val="95000"/>
                  <a:lumOff val="5000"/>
                </a:schemeClr>
              </a:solidFill>
              <a:latin typeface="Arial" pitchFamily="34" charset="0"/>
              <a:cs typeface="Arial" pitchFamily="34" charset="0"/>
            </a:endParaRPr>
          </a:p>
        </p:txBody>
      </p:sp>
      <p:sp>
        <p:nvSpPr>
          <p:cNvPr id="74" name="TextBox 24">
            <a:extLst>
              <a:ext uri="{FF2B5EF4-FFF2-40B4-BE49-F238E27FC236}">
                <a16:creationId xmlns="" xmlns:a16="http://schemas.microsoft.com/office/drawing/2014/main" id="{8F5B304D-FBEF-453A-BDDF-E13B02844A53}"/>
              </a:ext>
            </a:extLst>
          </p:cNvPr>
          <p:cNvSpPr txBox="1"/>
          <p:nvPr/>
        </p:nvSpPr>
        <p:spPr>
          <a:xfrm>
            <a:off x="3182524" y="4881413"/>
            <a:ext cx="7887262" cy="1200329"/>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A </a:t>
            </a:r>
            <a:r>
              <a:rPr lang="es-EC" altLang="ko-KR" sz="1200" dirty="0">
                <a:solidFill>
                  <a:schemeClr val="tx1">
                    <a:lumMod val="75000"/>
                    <a:lumOff val="25000"/>
                  </a:schemeClr>
                </a:solidFill>
                <a:cs typeface="Arial" pitchFamily="34" charset="0"/>
              </a:rPr>
              <a:t>pesar de que Ecuador es el principal exportador palmito, con el análisis del indicador de </a:t>
            </a:r>
            <a:r>
              <a:rPr lang="es-EC" altLang="ko-KR" sz="1200" dirty="0" err="1">
                <a:solidFill>
                  <a:schemeClr val="tx1">
                    <a:lumMod val="75000"/>
                    <a:lumOff val="25000"/>
                  </a:schemeClr>
                </a:solidFill>
                <a:cs typeface="Arial" pitchFamily="34" charset="0"/>
              </a:rPr>
              <a:t>Fajnzylber</a:t>
            </a:r>
            <a:r>
              <a:rPr lang="es-EC" altLang="ko-KR" sz="1200" dirty="0">
                <a:solidFill>
                  <a:schemeClr val="tx1">
                    <a:lumMod val="75000"/>
                    <a:lumOff val="25000"/>
                  </a:schemeClr>
                </a:solidFill>
                <a:cs typeface="Arial" pitchFamily="34" charset="0"/>
              </a:rPr>
              <a:t> se evidencia que su desempeño en los últimos 10 años lo ubican en un escenario vulnerable con una ligera tendencia de retirada por perder cierta cuota de mercado. Por otro lado Perú ocupa un escenario competitivo positivo por sus resultados de posicionamiento y de eficiencia  superiores a los demás países dentro de este período. Sin embargo en el 2020 Bolivia alcanza también una posición positiva y adquiere cierta ventaja por un repunte de sus exportaciones de palmito durante la pandemia.</a:t>
            </a:r>
            <a:endParaRPr lang="en-US" altLang="ko-KR" sz="1200" dirty="0">
              <a:solidFill>
                <a:schemeClr val="tx1">
                  <a:lumMod val="95000"/>
                  <a:lumOff val="5000"/>
                </a:schemeClr>
              </a:solidFill>
              <a:latin typeface="Arial" pitchFamily="34" charset="0"/>
              <a:cs typeface="Arial" pitchFamily="34" charset="0"/>
            </a:endParaRPr>
          </a:p>
        </p:txBody>
      </p:sp>
      <p:sp>
        <p:nvSpPr>
          <p:cNvPr id="26" name="Rectangle 16">
            <a:extLst>
              <a:ext uri="{FF2B5EF4-FFF2-40B4-BE49-F238E27FC236}">
                <a16:creationId xmlns="" xmlns:a16="http://schemas.microsoft.com/office/drawing/2014/main" id="{C6903DF2-5672-4D17-B2C3-E3B7D6380FD9}"/>
              </a:ext>
            </a:extLst>
          </p:cNvPr>
          <p:cNvSpPr/>
          <p:nvPr/>
        </p:nvSpPr>
        <p:spPr>
          <a:xfrm rot="2700000">
            <a:off x="798744" y="3018326"/>
            <a:ext cx="582749" cy="97209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Frame 17">
            <a:extLst>
              <a:ext uri="{FF2B5EF4-FFF2-40B4-BE49-F238E27FC236}">
                <a16:creationId xmlns="" xmlns:a16="http://schemas.microsoft.com/office/drawing/2014/main" id="{398C824E-2FE5-44DC-9BB8-1FC7FE871EE3}"/>
              </a:ext>
            </a:extLst>
          </p:cNvPr>
          <p:cNvSpPr/>
          <p:nvPr/>
        </p:nvSpPr>
        <p:spPr>
          <a:xfrm>
            <a:off x="2364931" y="1630336"/>
            <a:ext cx="406770" cy="483477"/>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0" name="Smiley Face 12">
            <a:extLst>
              <a:ext uri="{FF2B5EF4-FFF2-40B4-BE49-F238E27FC236}">
                <a16:creationId xmlns="" xmlns:a16="http://schemas.microsoft.com/office/drawing/2014/main" id="{394CBD63-CC36-4E3A-BE5C-4C0D813B7D38}"/>
              </a:ext>
            </a:extLst>
          </p:cNvPr>
          <p:cNvSpPr/>
          <p:nvPr/>
        </p:nvSpPr>
        <p:spPr>
          <a:xfrm>
            <a:off x="2977862" y="2776087"/>
            <a:ext cx="400054" cy="408042"/>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Rectangle 7">
            <a:extLst>
              <a:ext uri="{FF2B5EF4-FFF2-40B4-BE49-F238E27FC236}">
                <a16:creationId xmlns="" xmlns:a16="http://schemas.microsoft.com/office/drawing/2014/main" id="{96790D10-5C10-4797-9EE1-CEA1A7CEA04B}"/>
              </a:ext>
            </a:extLst>
          </p:cNvPr>
          <p:cNvSpPr/>
          <p:nvPr/>
        </p:nvSpPr>
        <p:spPr>
          <a:xfrm>
            <a:off x="2982349" y="3886849"/>
            <a:ext cx="395567" cy="38688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Parallelogram 30">
            <a:extLst>
              <a:ext uri="{FF2B5EF4-FFF2-40B4-BE49-F238E27FC236}">
                <a16:creationId xmlns="" xmlns:a16="http://schemas.microsoft.com/office/drawing/2014/main" id="{4F626BF5-7851-41BF-A6CF-49C61069BCCE}"/>
              </a:ext>
            </a:extLst>
          </p:cNvPr>
          <p:cNvSpPr/>
          <p:nvPr/>
        </p:nvSpPr>
        <p:spPr>
          <a:xfrm flipH="1">
            <a:off x="2364931" y="4975168"/>
            <a:ext cx="375805" cy="458816"/>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354679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6" grpId="0" animBg="1"/>
      <p:bldP spid="67" grpId="0" animBg="1"/>
      <p:bldP spid="68" grpId="0" animBg="1"/>
      <p:bldP spid="69" grpId="0" animBg="1"/>
      <p:bldP spid="70" grpId="0" animBg="1"/>
      <p:bldP spid="71" grpId="0"/>
      <p:bldP spid="72" grpId="0"/>
      <p:bldP spid="73" grpId="0"/>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824625" y="307695"/>
            <a:ext cx="4699451"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Recomendaciones</a:t>
            </a:r>
            <a:endParaRPr lang="zh-CN" altLang="en-US" sz="3200" b="1" dirty="0">
              <a:solidFill>
                <a:schemeClr val="tx1">
                  <a:lumMod val="75000"/>
                  <a:lumOff val="25000"/>
                </a:schemeClr>
              </a:solidFill>
              <a:latin typeface="+mn-ea"/>
            </a:endParaRPr>
          </a:p>
        </p:txBody>
      </p:sp>
      <p:sp>
        <p:nvSpPr>
          <p:cNvPr id="40" name="Freeform 55">
            <a:extLst>
              <a:ext uri="{FF2B5EF4-FFF2-40B4-BE49-F238E27FC236}">
                <a16:creationId xmlns="" xmlns:a16="http://schemas.microsoft.com/office/drawing/2014/main" id="{882036EC-3CB0-45B0-B910-A0146CD56156}"/>
              </a:ext>
            </a:extLst>
          </p:cNvPr>
          <p:cNvSpPr/>
          <p:nvPr/>
        </p:nvSpPr>
        <p:spPr>
          <a:xfrm>
            <a:off x="4628" y="1226072"/>
            <a:ext cx="4890689"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62" name="Straight Connector 12">
            <a:extLst>
              <a:ext uri="{FF2B5EF4-FFF2-40B4-BE49-F238E27FC236}">
                <a16:creationId xmlns="" xmlns:a16="http://schemas.microsoft.com/office/drawing/2014/main" id="{DC5A5CC6-69FB-4484-B1A6-B0B055343A4D}"/>
              </a:ext>
            </a:extLst>
          </p:cNvPr>
          <p:cNvCxnSpPr>
            <a:cxnSpLocks/>
            <a:endCxn id="68" idx="2"/>
          </p:cNvCxnSpPr>
          <p:nvPr/>
        </p:nvCxnSpPr>
        <p:spPr>
          <a:xfrm>
            <a:off x="1240296" y="3537030"/>
            <a:ext cx="1469475" cy="55531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3">
            <a:extLst>
              <a:ext uri="{FF2B5EF4-FFF2-40B4-BE49-F238E27FC236}">
                <a16:creationId xmlns="" xmlns:a16="http://schemas.microsoft.com/office/drawing/2014/main" id="{902FBE08-662D-4EA8-A7D1-B410DCD69998}"/>
              </a:ext>
            </a:extLst>
          </p:cNvPr>
          <p:cNvCxnSpPr>
            <a:cxnSpLocks/>
            <a:endCxn id="69" idx="1"/>
          </p:cNvCxnSpPr>
          <p:nvPr/>
        </p:nvCxnSpPr>
        <p:spPr>
          <a:xfrm>
            <a:off x="1197029" y="3527580"/>
            <a:ext cx="1049096" cy="13529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14">
            <a:extLst>
              <a:ext uri="{FF2B5EF4-FFF2-40B4-BE49-F238E27FC236}">
                <a16:creationId xmlns="" xmlns:a16="http://schemas.microsoft.com/office/drawing/2014/main" id="{65297701-87B8-4421-A13C-E1571C1D9669}"/>
              </a:ext>
            </a:extLst>
          </p:cNvPr>
          <p:cNvCxnSpPr>
            <a:cxnSpLocks/>
            <a:endCxn id="67" idx="2"/>
          </p:cNvCxnSpPr>
          <p:nvPr/>
        </p:nvCxnSpPr>
        <p:spPr>
          <a:xfrm flipV="1">
            <a:off x="1240296" y="2980110"/>
            <a:ext cx="1469475" cy="54286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15">
            <a:extLst>
              <a:ext uri="{FF2B5EF4-FFF2-40B4-BE49-F238E27FC236}">
                <a16:creationId xmlns="" xmlns:a16="http://schemas.microsoft.com/office/drawing/2014/main" id="{AA57DAAB-6DFA-447B-B955-A86E3ACF3295}"/>
              </a:ext>
            </a:extLst>
          </p:cNvPr>
          <p:cNvCxnSpPr>
            <a:cxnSpLocks/>
            <a:endCxn id="70" idx="3"/>
          </p:cNvCxnSpPr>
          <p:nvPr/>
        </p:nvCxnSpPr>
        <p:spPr>
          <a:xfrm flipV="1">
            <a:off x="1228469" y="2191895"/>
            <a:ext cx="1017656" cy="13310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Oval 16">
            <a:extLst>
              <a:ext uri="{FF2B5EF4-FFF2-40B4-BE49-F238E27FC236}">
                <a16:creationId xmlns="" xmlns:a16="http://schemas.microsoft.com/office/drawing/2014/main" id="{CD2AC2A4-0A66-427F-A981-28777908C194}"/>
              </a:ext>
            </a:extLst>
          </p:cNvPr>
          <p:cNvSpPr/>
          <p:nvPr/>
        </p:nvSpPr>
        <p:spPr>
          <a:xfrm>
            <a:off x="190889" y="2745328"/>
            <a:ext cx="1676936" cy="1676936"/>
          </a:xfrm>
          <a:prstGeom prst="ellipse">
            <a:avLst/>
          </a:prstGeom>
          <a:solidFill>
            <a:schemeClr val="accent6">
              <a:lumMod val="60000"/>
              <a:lumOff val="4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67" name="Oval 17">
            <a:extLst>
              <a:ext uri="{FF2B5EF4-FFF2-40B4-BE49-F238E27FC236}">
                <a16:creationId xmlns="" xmlns:a16="http://schemas.microsoft.com/office/drawing/2014/main" id="{C3D5D613-4232-44C6-A5C2-B3254FBD7959}"/>
              </a:ext>
            </a:extLst>
          </p:cNvPr>
          <p:cNvSpPr/>
          <p:nvPr/>
        </p:nvSpPr>
        <p:spPr>
          <a:xfrm>
            <a:off x="2709771" y="2521877"/>
            <a:ext cx="916465" cy="916465"/>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68" name="Oval 18">
            <a:extLst>
              <a:ext uri="{FF2B5EF4-FFF2-40B4-BE49-F238E27FC236}">
                <a16:creationId xmlns="" xmlns:a16="http://schemas.microsoft.com/office/drawing/2014/main" id="{54F5A360-2E1A-4E68-810B-717F0AAD1C7F}"/>
              </a:ext>
            </a:extLst>
          </p:cNvPr>
          <p:cNvSpPr/>
          <p:nvPr/>
        </p:nvSpPr>
        <p:spPr>
          <a:xfrm>
            <a:off x="2709771" y="3634111"/>
            <a:ext cx="916465" cy="91646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69" name="Oval 19">
            <a:extLst>
              <a:ext uri="{FF2B5EF4-FFF2-40B4-BE49-F238E27FC236}">
                <a16:creationId xmlns="" xmlns:a16="http://schemas.microsoft.com/office/drawing/2014/main" id="{66FC8BAE-CDB3-4D9C-BB1E-14E2D2E99535}"/>
              </a:ext>
            </a:extLst>
          </p:cNvPr>
          <p:cNvSpPr/>
          <p:nvPr/>
        </p:nvSpPr>
        <p:spPr>
          <a:xfrm>
            <a:off x="2111912" y="4746344"/>
            <a:ext cx="916465" cy="91646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70" name="Oval 20">
            <a:extLst>
              <a:ext uri="{FF2B5EF4-FFF2-40B4-BE49-F238E27FC236}">
                <a16:creationId xmlns="" xmlns:a16="http://schemas.microsoft.com/office/drawing/2014/main" id="{D9AD2465-BB0B-4C9C-89CC-D4698F37C310}"/>
              </a:ext>
            </a:extLst>
          </p:cNvPr>
          <p:cNvSpPr/>
          <p:nvPr/>
        </p:nvSpPr>
        <p:spPr>
          <a:xfrm>
            <a:off x="2111912" y="1409643"/>
            <a:ext cx="916465" cy="91646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71" name="TextBox 21">
            <a:extLst>
              <a:ext uri="{FF2B5EF4-FFF2-40B4-BE49-F238E27FC236}">
                <a16:creationId xmlns="" xmlns:a16="http://schemas.microsoft.com/office/drawing/2014/main" id="{0A889E1C-BB1C-4F4D-90EA-9C9CFF424723}"/>
              </a:ext>
            </a:extLst>
          </p:cNvPr>
          <p:cNvSpPr txBox="1"/>
          <p:nvPr/>
        </p:nvSpPr>
        <p:spPr>
          <a:xfrm>
            <a:off x="3202237" y="1223307"/>
            <a:ext cx="7867549" cy="1015663"/>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Resulta </a:t>
            </a:r>
            <a:r>
              <a:rPr lang="es-EC" altLang="ko-KR" sz="1200" dirty="0">
                <a:solidFill>
                  <a:schemeClr val="tx1">
                    <a:lumMod val="75000"/>
                    <a:lumOff val="25000"/>
                  </a:schemeClr>
                </a:solidFill>
                <a:cs typeface="Arial" pitchFamily="34" charset="0"/>
              </a:rPr>
              <a:t>necesario contar con un modelo agroexportador que impulse y asegure el trabajo digno de los productores de palmito, en especial a los pequeños agricultores quienes en gran parte han decidido cambiar de actividad o a su vez han quebrado. Este sector requiere incrementar su competitividad, para lo cual se puede brindar asistencia técnica para que mejoren sus procesos productivos, mayor accesibilidad a planes de financiamiento y desarrollo de infraestructura de transporte, comunicación y servicios por parte del Estado.</a:t>
            </a:r>
            <a:endParaRPr lang="en-US" altLang="ko-KR" sz="1200" dirty="0">
              <a:solidFill>
                <a:schemeClr val="tx1">
                  <a:lumMod val="95000"/>
                  <a:lumOff val="5000"/>
                </a:schemeClr>
              </a:solidFill>
              <a:latin typeface="Arial" pitchFamily="34" charset="0"/>
              <a:cs typeface="Arial" pitchFamily="34" charset="0"/>
            </a:endParaRPr>
          </a:p>
        </p:txBody>
      </p:sp>
      <p:sp>
        <p:nvSpPr>
          <p:cNvPr id="72" name="TextBox 22">
            <a:extLst>
              <a:ext uri="{FF2B5EF4-FFF2-40B4-BE49-F238E27FC236}">
                <a16:creationId xmlns="" xmlns:a16="http://schemas.microsoft.com/office/drawing/2014/main" id="{0AD32843-C649-4716-B08A-851836ED52F6}"/>
              </a:ext>
            </a:extLst>
          </p:cNvPr>
          <p:cNvSpPr txBox="1"/>
          <p:nvPr/>
        </p:nvSpPr>
        <p:spPr>
          <a:xfrm>
            <a:off x="3789087" y="2645262"/>
            <a:ext cx="7280699" cy="1015663"/>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La </a:t>
            </a:r>
            <a:r>
              <a:rPr lang="es-EC" altLang="ko-KR" sz="1200" dirty="0">
                <a:solidFill>
                  <a:schemeClr val="tx1">
                    <a:lumMod val="75000"/>
                    <a:lumOff val="25000"/>
                  </a:schemeClr>
                </a:solidFill>
                <a:cs typeface="Arial" pitchFamily="34" charset="0"/>
              </a:rPr>
              <a:t>producción de palmito debe ser una actividad sostenible ambientalmente, para lo cual se presenta la oportunidad del cultivo orgánico de este vegetal, el cual es mejor pagado en ciertos mercados extranjeros y contribuye con el cuidado de los suelos; además resulta ser un factor diferenciador, que sumado con el uso de nuevas tecnologías se puede generar un producto con mayor valor agregado que sea más atractivo para sus demandantes internacionales.</a:t>
            </a:r>
            <a:endParaRPr lang="en-US" altLang="ko-KR" sz="1200" dirty="0">
              <a:solidFill>
                <a:schemeClr val="tx1">
                  <a:lumMod val="95000"/>
                  <a:lumOff val="5000"/>
                </a:schemeClr>
              </a:solidFill>
              <a:latin typeface="Arial" pitchFamily="34" charset="0"/>
              <a:cs typeface="Arial" pitchFamily="34" charset="0"/>
            </a:endParaRPr>
          </a:p>
        </p:txBody>
      </p:sp>
      <p:sp>
        <p:nvSpPr>
          <p:cNvPr id="73" name="TextBox 23">
            <a:extLst>
              <a:ext uri="{FF2B5EF4-FFF2-40B4-BE49-F238E27FC236}">
                <a16:creationId xmlns="" xmlns:a16="http://schemas.microsoft.com/office/drawing/2014/main" id="{67059D24-4852-4536-90F6-A91548527B80}"/>
              </a:ext>
            </a:extLst>
          </p:cNvPr>
          <p:cNvSpPr txBox="1"/>
          <p:nvPr/>
        </p:nvSpPr>
        <p:spPr>
          <a:xfrm>
            <a:off x="3793908" y="3763337"/>
            <a:ext cx="7275878" cy="1015663"/>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Con </a:t>
            </a:r>
            <a:r>
              <a:rPr lang="es-EC" altLang="ko-KR" sz="1200" dirty="0">
                <a:solidFill>
                  <a:schemeClr val="tx1">
                    <a:lumMod val="75000"/>
                    <a:lumOff val="25000"/>
                  </a:schemeClr>
                </a:solidFill>
                <a:cs typeface="Arial" pitchFamily="34" charset="0"/>
              </a:rPr>
              <a:t>los resultados obtenidos se evidencia que Ecuador tiene la oportunidad de diversificar su oferta exportable aprovechando su posición en el mercado mundial con productos como el palmito, para lo cual es importante impulsar el sector exportador con políticas que fomenten su promoción y acceso a nuevos mercados, tomando como ejemplo el caso peruano donde se obtuvieron buenos indicadores gracias al ingreso de su producto en España y Países Bajos. </a:t>
            </a:r>
            <a:endParaRPr lang="en-US" altLang="ko-KR" sz="1200" dirty="0">
              <a:solidFill>
                <a:schemeClr val="tx1">
                  <a:lumMod val="95000"/>
                  <a:lumOff val="5000"/>
                </a:schemeClr>
              </a:solidFill>
              <a:latin typeface="Arial" pitchFamily="34" charset="0"/>
              <a:cs typeface="Arial" pitchFamily="34" charset="0"/>
            </a:endParaRPr>
          </a:p>
        </p:txBody>
      </p:sp>
      <p:sp>
        <p:nvSpPr>
          <p:cNvPr id="74" name="TextBox 24">
            <a:extLst>
              <a:ext uri="{FF2B5EF4-FFF2-40B4-BE49-F238E27FC236}">
                <a16:creationId xmlns="" xmlns:a16="http://schemas.microsoft.com/office/drawing/2014/main" id="{8F5B304D-FBEF-453A-BDDF-E13B02844A53}"/>
              </a:ext>
            </a:extLst>
          </p:cNvPr>
          <p:cNvSpPr txBox="1"/>
          <p:nvPr/>
        </p:nvSpPr>
        <p:spPr>
          <a:xfrm>
            <a:off x="3192380" y="4948963"/>
            <a:ext cx="7887262" cy="830997"/>
          </a:xfrm>
          <a:prstGeom prst="rect">
            <a:avLst/>
          </a:prstGeom>
          <a:noFill/>
        </p:spPr>
        <p:txBody>
          <a:bodyPr wrap="square" rtlCol="0">
            <a:spAutoFit/>
          </a:bodyPr>
          <a:lstStyle/>
          <a:p>
            <a:pPr algn="just"/>
            <a:r>
              <a:rPr lang="es-EC" altLang="ko-KR" sz="1200" dirty="0" smtClean="0">
                <a:solidFill>
                  <a:schemeClr val="tx1">
                    <a:lumMod val="75000"/>
                    <a:lumOff val="25000"/>
                  </a:schemeClr>
                </a:solidFill>
                <a:cs typeface="Arial" pitchFamily="34" charset="0"/>
              </a:rPr>
              <a:t>Con </a:t>
            </a:r>
            <a:r>
              <a:rPr lang="es-EC" altLang="ko-KR" sz="1200" dirty="0">
                <a:solidFill>
                  <a:schemeClr val="tx1">
                    <a:lumMod val="75000"/>
                    <a:lumOff val="25000"/>
                  </a:schemeClr>
                </a:solidFill>
                <a:cs typeface="Arial" pitchFamily="34" charset="0"/>
              </a:rPr>
              <a:t>el análisis comparativo de la competitividad se puede tener una mejor visual del escenario en donde se desarrollan económicamente los países en análisis, para lo cual resulta útil identificar los factores en los que cada país posee ciertas ventajas y generar políticas o acciones que vayan encaminadas a potenciarlos, o a su vez mejorar en aquellos que resultan ser una debilidad o generan poco valor en su desarrollo.</a:t>
            </a:r>
            <a:endParaRPr lang="en-US" altLang="ko-KR" sz="1200" dirty="0">
              <a:solidFill>
                <a:schemeClr val="tx1">
                  <a:lumMod val="95000"/>
                  <a:lumOff val="5000"/>
                </a:schemeClr>
              </a:solidFill>
              <a:latin typeface="Arial" pitchFamily="34" charset="0"/>
              <a:cs typeface="Arial" pitchFamily="34" charset="0"/>
            </a:endParaRPr>
          </a:p>
        </p:txBody>
      </p:sp>
      <p:sp>
        <p:nvSpPr>
          <p:cNvPr id="79" name="Round Same Side Corner Rectangle 36">
            <a:extLst>
              <a:ext uri="{FF2B5EF4-FFF2-40B4-BE49-F238E27FC236}">
                <a16:creationId xmlns="" xmlns:a16="http://schemas.microsoft.com/office/drawing/2014/main" id="{FBF9ACD2-AB2F-458E-B682-613651CDC827}"/>
              </a:ext>
            </a:extLst>
          </p:cNvPr>
          <p:cNvSpPr>
            <a:spLocks noChangeAspect="1"/>
          </p:cNvSpPr>
          <p:nvPr/>
        </p:nvSpPr>
        <p:spPr>
          <a:xfrm>
            <a:off x="2390043" y="505137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Freeform 43"/>
          <p:cNvSpPr>
            <a:spLocks noEditPoints="1"/>
          </p:cNvSpPr>
          <p:nvPr/>
        </p:nvSpPr>
        <p:spPr bwMode="auto">
          <a:xfrm>
            <a:off x="687270" y="3182716"/>
            <a:ext cx="642406" cy="731385"/>
          </a:xfrm>
          <a:custGeom>
            <a:avLst/>
            <a:gdLst>
              <a:gd name="T0" fmla="*/ 71 w 108"/>
              <a:gd name="T1" fmla="*/ 128 h 150"/>
              <a:gd name="T2" fmla="*/ 69 w 108"/>
              <a:gd name="T3" fmla="*/ 132 h 150"/>
              <a:gd name="T4" fmla="*/ 67 w 108"/>
              <a:gd name="T5" fmla="*/ 133 h 150"/>
              <a:gd name="T6" fmla="*/ 41 w 108"/>
              <a:gd name="T7" fmla="*/ 133 h 150"/>
              <a:gd name="T8" fmla="*/ 39 w 108"/>
              <a:gd name="T9" fmla="*/ 132 h 150"/>
              <a:gd name="T10" fmla="*/ 37 w 108"/>
              <a:gd name="T11" fmla="*/ 128 h 150"/>
              <a:gd name="T12" fmla="*/ 37 w 108"/>
              <a:gd name="T13" fmla="*/ 114 h 150"/>
              <a:gd name="T14" fmla="*/ 71 w 108"/>
              <a:gd name="T15" fmla="*/ 114 h 150"/>
              <a:gd name="T16" fmla="*/ 71 w 108"/>
              <a:gd name="T17" fmla="*/ 128 h 150"/>
              <a:gd name="T18" fmla="*/ 34 w 108"/>
              <a:gd name="T19" fmla="*/ 26 h 150"/>
              <a:gd name="T20" fmla="*/ 21 w 108"/>
              <a:gd name="T21" fmla="*/ 53 h 150"/>
              <a:gd name="T22" fmla="*/ 33 w 108"/>
              <a:gd name="T23" fmla="*/ 79 h 150"/>
              <a:gd name="T24" fmla="*/ 33 w 108"/>
              <a:gd name="T25" fmla="*/ 82 h 150"/>
              <a:gd name="T26" fmla="*/ 33 w 108"/>
              <a:gd name="T27" fmla="*/ 83 h 150"/>
              <a:gd name="T28" fmla="*/ 29 w 108"/>
              <a:gd name="T29" fmla="*/ 83 h 150"/>
              <a:gd name="T30" fmla="*/ 15 w 108"/>
              <a:gd name="T31" fmla="*/ 53 h 150"/>
              <a:gd name="T32" fmla="*/ 31 w 108"/>
              <a:gd name="T33" fmla="*/ 22 h 150"/>
              <a:gd name="T34" fmla="*/ 35 w 108"/>
              <a:gd name="T35" fmla="*/ 23 h 150"/>
              <a:gd name="T36" fmla="*/ 35 w 108"/>
              <a:gd name="T37" fmla="*/ 23 h 150"/>
              <a:gd name="T38" fmla="*/ 34 w 108"/>
              <a:gd name="T39" fmla="*/ 26 h 150"/>
              <a:gd name="T40" fmla="*/ 108 w 108"/>
              <a:gd name="T41" fmla="*/ 53 h 150"/>
              <a:gd name="T42" fmla="*/ 54 w 108"/>
              <a:gd name="T43" fmla="*/ 0 h 150"/>
              <a:gd name="T44" fmla="*/ 0 w 108"/>
              <a:gd name="T45" fmla="*/ 53 h 150"/>
              <a:gd name="T46" fmla="*/ 32 w 108"/>
              <a:gd name="T47" fmla="*/ 103 h 150"/>
              <a:gd name="T48" fmla="*/ 32 w 108"/>
              <a:gd name="T49" fmla="*/ 114 h 150"/>
              <a:gd name="T50" fmla="*/ 32 w 108"/>
              <a:gd name="T51" fmla="*/ 128 h 150"/>
              <a:gd name="T52" fmla="*/ 40 w 108"/>
              <a:gd name="T53" fmla="*/ 138 h 150"/>
              <a:gd name="T54" fmla="*/ 41 w 108"/>
              <a:gd name="T55" fmla="*/ 142 h 150"/>
              <a:gd name="T56" fmla="*/ 51 w 108"/>
              <a:gd name="T57" fmla="*/ 150 h 150"/>
              <a:gd name="T58" fmla="*/ 58 w 108"/>
              <a:gd name="T59" fmla="*/ 150 h 150"/>
              <a:gd name="T60" fmla="*/ 67 w 108"/>
              <a:gd name="T61" fmla="*/ 142 h 150"/>
              <a:gd name="T62" fmla="*/ 69 w 108"/>
              <a:gd name="T63" fmla="*/ 138 h 150"/>
              <a:gd name="T64" fmla="*/ 76 w 108"/>
              <a:gd name="T65" fmla="*/ 128 h 150"/>
              <a:gd name="T66" fmla="*/ 76 w 108"/>
              <a:gd name="T67" fmla="*/ 109 h 150"/>
              <a:gd name="T68" fmla="*/ 76 w 108"/>
              <a:gd name="T69" fmla="*/ 103 h 150"/>
              <a:gd name="T70" fmla="*/ 108 w 108"/>
              <a:gd name="T7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50">
                <a:moveTo>
                  <a:pt x="71" y="128"/>
                </a:moveTo>
                <a:cubicBezTo>
                  <a:pt x="71" y="130"/>
                  <a:pt x="71" y="131"/>
                  <a:pt x="69" y="132"/>
                </a:cubicBezTo>
                <a:cubicBezTo>
                  <a:pt x="69" y="133"/>
                  <a:pt x="68" y="133"/>
                  <a:pt x="67" y="133"/>
                </a:cubicBezTo>
                <a:cubicBezTo>
                  <a:pt x="41" y="133"/>
                  <a:pt x="41" y="133"/>
                  <a:pt x="41" y="133"/>
                </a:cubicBezTo>
                <a:cubicBezTo>
                  <a:pt x="40" y="133"/>
                  <a:pt x="40" y="133"/>
                  <a:pt x="39" y="132"/>
                </a:cubicBezTo>
                <a:cubicBezTo>
                  <a:pt x="38" y="131"/>
                  <a:pt x="37" y="130"/>
                  <a:pt x="37" y="128"/>
                </a:cubicBezTo>
                <a:cubicBezTo>
                  <a:pt x="37" y="114"/>
                  <a:pt x="37" y="114"/>
                  <a:pt x="37" y="114"/>
                </a:cubicBezTo>
                <a:cubicBezTo>
                  <a:pt x="71" y="114"/>
                  <a:pt x="71" y="114"/>
                  <a:pt x="71" y="114"/>
                </a:cubicBezTo>
                <a:cubicBezTo>
                  <a:pt x="71" y="128"/>
                  <a:pt x="71" y="128"/>
                  <a:pt x="71" y="128"/>
                </a:cubicBezTo>
                <a:close/>
                <a:moveTo>
                  <a:pt x="34" y="26"/>
                </a:moveTo>
                <a:cubicBezTo>
                  <a:pt x="26" y="33"/>
                  <a:pt x="21" y="42"/>
                  <a:pt x="21" y="53"/>
                </a:cubicBezTo>
                <a:cubicBezTo>
                  <a:pt x="21" y="64"/>
                  <a:pt x="25" y="73"/>
                  <a:pt x="33" y="79"/>
                </a:cubicBezTo>
                <a:cubicBezTo>
                  <a:pt x="34" y="80"/>
                  <a:pt x="34" y="81"/>
                  <a:pt x="33" y="82"/>
                </a:cubicBezTo>
                <a:cubicBezTo>
                  <a:pt x="33" y="83"/>
                  <a:pt x="33" y="83"/>
                  <a:pt x="33" y="83"/>
                </a:cubicBezTo>
                <a:cubicBezTo>
                  <a:pt x="32" y="84"/>
                  <a:pt x="30" y="84"/>
                  <a:pt x="29" y="83"/>
                </a:cubicBezTo>
                <a:cubicBezTo>
                  <a:pt x="21" y="76"/>
                  <a:pt x="15" y="65"/>
                  <a:pt x="15" y="53"/>
                </a:cubicBezTo>
                <a:cubicBezTo>
                  <a:pt x="15" y="41"/>
                  <a:pt x="22" y="30"/>
                  <a:pt x="31" y="22"/>
                </a:cubicBezTo>
                <a:cubicBezTo>
                  <a:pt x="32" y="22"/>
                  <a:pt x="34" y="22"/>
                  <a:pt x="35" y="23"/>
                </a:cubicBezTo>
                <a:cubicBezTo>
                  <a:pt x="35" y="23"/>
                  <a:pt x="35" y="23"/>
                  <a:pt x="35" y="23"/>
                </a:cubicBezTo>
                <a:cubicBezTo>
                  <a:pt x="35" y="24"/>
                  <a:pt x="35" y="26"/>
                  <a:pt x="34" y="26"/>
                </a:cubicBezTo>
                <a:close/>
                <a:moveTo>
                  <a:pt x="108" y="53"/>
                </a:moveTo>
                <a:cubicBezTo>
                  <a:pt x="108" y="24"/>
                  <a:pt x="84" y="0"/>
                  <a:pt x="54" y="0"/>
                </a:cubicBezTo>
                <a:cubicBezTo>
                  <a:pt x="24" y="0"/>
                  <a:pt x="0" y="24"/>
                  <a:pt x="0" y="53"/>
                </a:cubicBezTo>
                <a:cubicBezTo>
                  <a:pt x="0" y="75"/>
                  <a:pt x="13" y="94"/>
                  <a:pt x="32" y="103"/>
                </a:cubicBezTo>
                <a:cubicBezTo>
                  <a:pt x="32" y="114"/>
                  <a:pt x="32" y="114"/>
                  <a:pt x="32" y="114"/>
                </a:cubicBezTo>
                <a:cubicBezTo>
                  <a:pt x="32" y="128"/>
                  <a:pt x="32" y="128"/>
                  <a:pt x="32" y="128"/>
                </a:cubicBezTo>
                <a:cubicBezTo>
                  <a:pt x="32" y="133"/>
                  <a:pt x="35" y="137"/>
                  <a:pt x="40" y="138"/>
                </a:cubicBezTo>
                <a:cubicBezTo>
                  <a:pt x="40" y="139"/>
                  <a:pt x="40" y="141"/>
                  <a:pt x="41" y="142"/>
                </a:cubicBezTo>
                <a:cubicBezTo>
                  <a:pt x="43" y="147"/>
                  <a:pt x="47" y="150"/>
                  <a:pt x="51" y="150"/>
                </a:cubicBezTo>
                <a:cubicBezTo>
                  <a:pt x="58" y="150"/>
                  <a:pt x="58" y="150"/>
                  <a:pt x="58" y="150"/>
                </a:cubicBezTo>
                <a:cubicBezTo>
                  <a:pt x="61" y="150"/>
                  <a:pt x="65" y="147"/>
                  <a:pt x="67" y="142"/>
                </a:cubicBezTo>
                <a:cubicBezTo>
                  <a:pt x="68" y="141"/>
                  <a:pt x="68" y="139"/>
                  <a:pt x="69" y="138"/>
                </a:cubicBezTo>
                <a:cubicBezTo>
                  <a:pt x="73" y="137"/>
                  <a:pt x="76" y="133"/>
                  <a:pt x="76" y="128"/>
                </a:cubicBezTo>
                <a:cubicBezTo>
                  <a:pt x="76" y="109"/>
                  <a:pt x="76" y="109"/>
                  <a:pt x="76" y="109"/>
                </a:cubicBezTo>
                <a:cubicBezTo>
                  <a:pt x="76" y="103"/>
                  <a:pt x="76" y="103"/>
                  <a:pt x="76" y="103"/>
                </a:cubicBezTo>
                <a:cubicBezTo>
                  <a:pt x="95" y="94"/>
                  <a:pt x="108" y="75"/>
                  <a:pt x="108" y="53"/>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Oval 26">
            <a:extLst>
              <a:ext uri="{FF2B5EF4-FFF2-40B4-BE49-F238E27FC236}">
                <a16:creationId xmlns="" xmlns:a16="http://schemas.microsoft.com/office/drawing/2014/main" id="{5B4B0A8F-AEAD-47DB-B9BB-4010385C9974}"/>
              </a:ext>
            </a:extLst>
          </p:cNvPr>
          <p:cNvSpPr/>
          <p:nvPr/>
        </p:nvSpPr>
        <p:spPr>
          <a:xfrm>
            <a:off x="2390043" y="1630336"/>
            <a:ext cx="375868" cy="43330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Teardrop 1">
            <a:extLst>
              <a:ext uri="{FF2B5EF4-FFF2-40B4-BE49-F238E27FC236}">
                <a16:creationId xmlns="" xmlns:a16="http://schemas.microsoft.com/office/drawing/2014/main" id="{156F3FBA-0A1D-41AC-A8DF-C9A9C7362FD8}"/>
              </a:ext>
            </a:extLst>
          </p:cNvPr>
          <p:cNvSpPr/>
          <p:nvPr/>
        </p:nvSpPr>
        <p:spPr>
          <a:xfrm rot="18805991">
            <a:off x="2916457" y="2724059"/>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5" name="Chord 14">
            <a:extLst>
              <a:ext uri="{FF2B5EF4-FFF2-40B4-BE49-F238E27FC236}">
                <a16:creationId xmlns="" xmlns:a16="http://schemas.microsoft.com/office/drawing/2014/main" id="{FF50B9A6-2F50-421C-9E83-55A9F2B4157F}"/>
              </a:ext>
            </a:extLst>
          </p:cNvPr>
          <p:cNvSpPr/>
          <p:nvPr/>
        </p:nvSpPr>
        <p:spPr>
          <a:xfrm>
            <a:off x="2968835" y="3895258"/>
            <a:ext cx="446773" cy="443701"/>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109645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6" grpId="0" animBg="1"/>
      <p:bldP spid="67" grpId="0" animBg="1"/>
      <p:bldP spid="68" grpId="0" animBg="1"/>
      <p:bldP spid="69" grpId="0" animBg="1"/>
      <p:bldP spid="70" grpId="0" animBg="1"/>
      <p:bldP spid="71" grpId="0"/>
      <p:bldP spid="72" grpId="0"/>
      <p:bldP spid="73" grpId="0"/>
      <p:bldP spid="74" grpId="0"/>
      <p:bldP spid="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r="13391" b="26209"/>
          <a:stretch/>
        </p:blipFill>
        <p:spPr>
          <a:xfrm>
            <a:off x="3968986" y="2238744"/>
            <a:ext cx="3230304" cy="2986468"/>
          </a:xfrm>
          <a:prstGeom prst="rect">
            <a:avLst/>
          </a:prstGeom>
        </p:spPr>
      </p:pic>
      <p:grpSp>
        <p:nvGrpSpPr>
          <p:cNvPr id="3" name="组合 2"/>
          <p:cNvGrpSpPr/>
          <p:nvPr/>
        </p:nvGrpSpPr>
        <p:grpSpPr>
          <a:xfrm>
            <a:off x="4190728" y="2195461"/>
            <a:ext cx="3123893" cy="2799366"/>
            <a:chOff x="4398311" y="2075502"/>
            <a:chExt cx="3222148" cy="2256066"/>
          </a:xfrm>
        </p:grpSpPr>
        <p:sp>
          <p:nvSpPr>
            <p:cNvPr id="25" name="圆角矩形 44"/>
            <p:cNvSpPr/>
            <p:nvPr/>
          </p:nvSpPr>
          <p:spPr>
            <a:xfrm rot="18900000">
              <a:off x="4513062" y="2311458"/>
              <a:ext cx="1811929" cy="631414"/>
            </a:xfrm>
            <a:prstGeom prst="roundRect">
              <a:avLst>
                <a:gd name="adj" fmla="val 50000"/>
              </a:avLst>
            </a:prstGeom>
            <a:solidFill>
              <a:schemeClr val="accent4">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26" name="椭圆 25"/>
            <p:cNvSpPr/>
            <p:nvPr/>
          </p:nvSpPr>
          <p:spPr>
            <a:xfrm flipH="1">
              <a:off x="4882948" y="2596552"/>
              <a:ext cx="528842" cy="52910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27" name="矩形 26"/>
            <p:cNvSpPr/>
            <p:nvPr/>
          </p:nvSpPr>
          <p:spPr>
            <a:xfrm rot="18900000">
              <a:off x="4989126" y="2650897"/>
              <a:ext cx="356188"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en-US" altLang="zh-CN" sz="2400" kern="0" dirty="0">
                  <a:solidFill>
                    <a:schemeClr val="accent2"/>
                  </a:solidFill>
                  <a:ea typeface="微软雅黑" pitchFamily="34" charset="-122"/>
                  <a:cs typeface="Arial" pitchFamily="34" charset="0"/>
                </a:rPr>
                <a:t>1</a:t>
              </a:r>
              <a:endParaRPr lang="zh-CN" altLang="en-US" sz="2400" kern="0" dirty="0">
                <a:solidFill>
                  <a:schemeClr val="accent2"/>
                </a:solidFill>
                <a:ea typeface="微软雅黑" pitchFamily="34" charset="-122"/>
                <a:cs typeface="Arial" pitchFamily="34" charset="0"/>
              </a:endParaRPr>
            </a:p>
          </p:txBody>
        </p:sp>
        <p:sp>
          <p:nvSpPr>
            <p:cNvPr id="29" name="KSO_Shape"/>
            <p:cNvSpPr>
              <a:spLocks/>
            </p:cNvSpPr>
            <p:nvPr/>
          </p:nvSpPr>
          <p:spPr bwMode="auto">
            <a:xfrm>
              <a:off x="5710170" y="2075502"/>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endParaRPr>
            </a:p>
          </p:txBody>
        </p:sp>
        <p:sp>
          <p:nvSpPr>
            <p:cNvPr id="31" name="圆角矩形 57"/>
            <p:cNvSpPr/>
            <p:nvPr/>
          </p:nvSpPr>
          <p:spPr>
            <a:xfrm rot="18900000">
              <a:off x="4398311" y="3448336"/>
              <a:ext cx="1909664" cy="631414"/>
            </a:xfrm>
            <a:prstGeom prst="roundRect">
              <a:avLst>
                <a:gd name="adj" fmla="val 50000"/>
              </a:avLst>
            </a:prstGeom>
            <a:solidFill>
              <a:schemeClr val="accent4">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grpSp>
          <p:nvGrpSpPr>
            <p:cNvPr id="32" name="组合 31"/>
            <p:cNvGrpSpPr/>
            <p:nvPr/>
          </p:nvGrpSpPr>
          <p:grpSpPr>
            <a:xfrm>
              <a:off x="5483138" y="3234938"/>
              <a:ext cx="528842" cy="529105"/>
              <a:chOff x="798773" y="5020276"/>
              <a:chExt cx="625187" cy="625187"/>
            </a:xfrm>
          </p:grpSpPr>
          <p:sp>
            <p:nvSpPr>
              <p:cNvPr id="35" name="椭圆 34"/>
              <p:cNvSpPr/>
              <p:nvPr/>
            </p:nvSpPr>
            <p:spPr>
              <a:xfrm flipH="1">
                <a:off x="798773" y="5020276"/>
                <a:ext cx="625187" cy="625187"/>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endParaRPr>
              </a:p>
            </p:txBody>
          </p:sp>
          <p:sp>
            <p:nvSpPr>
              <p:cNvPr id="36" name="矩形 35"/>
              <p:cNvSpPr/>
              <p:nvPr/>
            </p:nvSpPr>
            <p:spPr>
              <a:xfrm rot="18900000">
                <a:off x="952840" y="5087273"/>
                <a:ext cx="373805" cy="46141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2000" dirty="0">
                    <a:solidFill>
                      <a:schemeClr val="accent2"/>
                    </a:solidFill>
                  </a:rPr>
                  <a:t>2</a:t>
                </a:r>
                <a:endParaRPr lang="zh-CN" altLang="en-US" sz="2000" dirty="0">
                  <a:solidFill>
                    <a:schemeClr val="accent2"/>
                  </a:solidFill>
                </a:endParaRPr>
              </a:p>
            </p:txBody>
          </p:sp>
        </p:grpSp>
        <p:sp>
          <p:nvSpPr>
            <p:cNvPr id="34" name="KSO_Shape"/>
            <p:cNvSpPr>
              <a:spLocks/>
            </p:cNvSpPr>
            <p:nvPr/>
          </p:nvSpPr>
          <p:spPr bwMode="auto">
            <a:xfrm>
              <a:off x="4732343" y="4054396"/>
              <a:ext cx="315679" cy="256791"/>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微软雅黑" pitchFamily="34" charset="-122"/>
                <a:ea typeface="微软雅黑" pitchFamily="34" charset="-122"/>
              </a:endParaRPr>
            </a:p>
          </p:txBody>
        </p:sp>
        <p:sp>
          <p:nvSpPr>
            <p:cNvPr id="41" name="圆角矩形 67"/>
            <p:cNvSpPr/>
            <p:nvPr/>
          </p:nvSpPr>
          <p:spPr>
            <a:xfrm rot="18900000">
              <a:off x="5980202" y="3472637"/>
              <a:ext cx="1640257" cy="631414"/>
            </a:xfrm>
            <a:prstGeom prst="roundRect">
              <a:avLst>
                <a:gd name="adj" fmla="val 5000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42" name="椭圆 41"/>
            <p:cNvSpPr/>
            <p:nvPr/>
          </p:nvSpPr>
          <p:spPr>
            <a:xfrm flipH="1">
              <a:off x="6230897" y="3764042"/>
              <a:ext cx="528842" cy="52910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43" name="矩形 42"/>
            <p:cNvSpPr/>
            <p:nvPr/>
          </p:nvSpPr>
          <p:spPr>
            <a:xfrm rot="18900000">
              <a:off x="6310712" y="3869903"/>
              <a:ext cx="356188"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en-US" altLang="zh-CN" sz="2400" kern="0" dirty="0">
                  <a:solidFill>
                    <a:schemeClr val="accent2"/>
                  </a:solidFill>
                  <a:ea typeface="微软雅黑" pitchFamily="34" charset="-122"/>
                  <a:cs typeface="Arial" pitchFamily="34" charset="0"/>
                </a:rPr>
                <a:t>3</a:t>
              </a:r>
              <a:endParaRPr lang="zh-CN" altLang="en-US" sz="2400" kern="0" dirty="0">
                <a:solidFill>
                  <a:schemeClr val="accent2"/>
                </a:solidFill>
                <a:ea typeface="微软雅黑" pitchFamily="34" charset="-122"/>
                <a:cs typeface="Arial" pitchFamily="34" charset="0"/>
              </a:endParaRPr>
            </a:p>
          </p:txBody>
        </p:sp>
        <p:sp>
          <p:nvSpPr>
            <p:cNvPr id="45" name="KSO_Shape"/>
            <p:cNvSpPr>
              <a:spLocks/>
            </p:cNvSpPr>
            <p:nvPr/>
          </p:nvSpPr>
          <p:spPr bwMode="auto">
            <a:xfrm>
              <a:off x="7061592" y="3326796"/>
              <a:ext cx="252288" cy="32018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endParaRPr>
            </a:p>
          </p:txBody>
        </p:sp>
      </p:grpSp>
      <p:sp>
        <p:nvSpPr>
          <p:cNvPr id="53" name="矩形 52"/>
          <p:cNvSpPr/>
          <p:nvPr/>
        </p:nvSpPr>
        <p:spPr>
          <a:xfrm>
            <a:off x="6022637" y="909342"/>
            <a:ext cx="4193667" cy="345864"/>
          </a:xfrm>
          <a:prstGeom prst="rect">
            <a:avLst/>
          </a:prstGeom>
        </p:spPr>
        <p:txBody>
          <a:bodyPr wrap="square">
            <a:spAutoFit/>
            <a:scene3d>
              <a:camera prst="orthographicFront"/>
              <a:lightRig rig="threePt" dir="t"/>
            </a:scene3d>
            <a:sp3d contourW="12700"/>
          </a:bodyPr>
          <a:lstStyle/>
          <a:p>
            <a:pPr algn="just">
              <a:lnSpc>
                <a:spcPct val="120000"/>
              </a:lnSpc>
            </a:pPr>
            <a:r>
              <a:rPr lang="es-EC" altLang="zh-CN" sz="1500" b="1" dirty="0">
                <a:solidFill>
                  <a:schemeClr val="accent1"/>
                </a:solidFill>
                <a:latin typeface="+mn-ea"/>
              </a:rPr>
              <a:t>Teoría clásica de la Economía</a:t>
            </a:r>
            <a:endParaRPr lang="zh-CN" altLang="en-US" sz="1500" b="1" dirty="0">
              <a:solidFill>
                <a:schemeClr val="accent1"/>
              </a:solidFill>
              <a:latin typeface="+mn-ea"/>
            </a:endParaRPr>
          </a:p>
        </p:txBody>
      </p:sp>
      <p:grpSp>
        <p:nvGrpSpPr>
          <p:cNvPr id="54" name="组合 53"/>
          <p:cNvGrpSpPr/>
          <p:nvPr/>
        </p:nvGrpSpPr>
        <p:grpSpPr>
          <a:xfrm>
            <a:off x="7313336" y="4011903"/>
            <a:ext cx="4419318" cy="2202987"/>
            <a:chOff x="7464539" y="3480589"/>
            <a:chExt cx="4316423" cy="695064"/>
          </a:xfrm>
        </p:grpSpPr>
        <p:sp>
          <p:nvSpPr>
            <p:cNvPr id="55" name="矩形 54"/>
            <p:cNvSpPr/>
            <p:nvPr/>
          </p:nvSpPr>
          <p:spPr>
            <a:xfrm>
              <a:off x="7508880" y="3727021"/>
              <a:ext cx="4272082" cy="448632"/>
            </a:xfrm>
            <a:prstGeom prst="rect">
              <a:avLst/>
            </a:prstGeom>
          </p:spPr>
          <p:txBody>
            <a:bodyPr wrap="square">
              <a:spAutoFit/>
              <a:scene3d>
                <a:camera prst="orthographicFront"/>
                <a:lightRig rig="threePt" dir="t"/>
              </a:scene3d>
              <a:sp3d contourW="12700"/>
            </a:bodyPr>
            <a:lstStyle/>
            <a:p>
              <a:pPr marL="171450" indent="-171450" algn="just">
                <a:lnSpc>
                  <a:spcPct val="120000"/>
                </a:lnSpc>
                <a:buFont typeface="Arial" panose="020B0604020202020204" pitchFamily="34" charset="0"/>
                <a:buChar char="•"/>
              </a:pPr>
              <a:r>
                <a:rPr lang="en-US" altLang="zh-CN" sz="1200" dirty="0" err="1" smtClean="0">
                  <a:solidFill>
                    <a:schemeClr val="tx1">
                      <a:lumMod val="75000"/>
                      <a:lumOff val="25000"/>
                    </a:schemeClr>
                  </a:solidFill>
                  <a:latin typeface="+mn-ea"/>
                </a:rPr>
                <a:t>Óptimo</a:t>
              </a:r>
              <a:r>
                <a:rPr lang="en-US" altLang="zh-CN" sz="1200" dirty="0" smtClean="0">
                  <a:solidFill>
                    <a:schemeClr val="tx1">
                      <a:lumMod val="75000"/>
                      <a:lumOff val="25000"/>
                    </a:schemeClr>
                  </a:solidFill>
                  <a:latin typeface="+mn-ea"/>
                </a:rPr>
                <a:t> para </a:t>
              </a:r>
              <a:r>
                <a:rPr lang="en-US" altLang="zh-CN" sz="1200" dirty="0" err="1" smtClean="0">
                  <a:solidFill>
                    <a:schemeClr val="tx1">
                      <a:lumMod val="75000"/>
                      <a:lumOff val="25000"/>
                    </a:schemeClr>
                  </a:solidFill>
                  <a:latin typeface="+mn-ea"/>
                </a:rPr>
                <a:t>economías</a:t>
              </a:r>
              <a:r>
                <a:rPr lang="en-US" altLang="zh-CN" sz="1200" dirty="0" smtClean="0">
                  <a:solidFill>
                    <a:schemeClr val="tx1">
                      <a:lumMod val="75000"/>
                      <a:lumOff val="25000"/>
                    </a:schemeClr>
                  </a:solidFill>
                  <a:latin typeface="+mn-ea"/>
                </a:rPr>
                <a:t> </a:t>
              </a:r>
              <a:r>
                <a:rPr lang="en-US" altLang="zh-CN" sz="1200" dirty="0" err="1" smtClean="0">
                  <a:solidFill>
                    <a:schemeClr val="tx1">
                      <a:lumMod val="75000"/>
                      <a:lumOff val="25000"/>
                    </a:schemeClr>
                  </a:solidFill>
                  <a:latin typeface="+mn-ea"/>
                </a:rPr>
                <a:t>poco</a:t>
              </a:r>
              <a:r>
                <a:rPr lang="en-US" altLang="zh-CN" sz="1200" dirty="0" smtClean="0">
                  <a:solidFill>
                    <a:schemeClr val="tx1">
                      <a:lumMod val="75000"/>
                      <a:lumOff val="25000"/>
                    </a:schemeClr>
                  </a:solidFill>
                  <a:latin typeface="+mn-ea"/>
                </a:rPr>
                <a:t> </a:t>
              </a:r>
              <a:r>
                <a:rPr lang="en-US" altLang="zh-CN" sz="1200" dirty="0" err="1" smtClean="0">
                  <a:solidFill>
                    <a:schemeClr val="tx1">
                      <a:lumMod val="75000"/>
                      <a:lumOff val="25000"/>
                    </a:schemeClr>
                  </a:solidFill>
                  <a:latin typeface="+mn-ea"/>
                </a:rPr>
                <a:t>desarrolladas</a:t>
              </a:r>
              <a:r>
                <a:rPr lang="en-US" altLang="zh-CN" sz="1200" dirty="0" smtClean="0">
                  <a:solidFill>
                    <a:schemeClr val="tx1">
                      <a:lumMod val="75000"/>
                      <a:lumOff val="25000"/>
                    </a:schemeClr>
                  </a:solidFill>
                  <a:latin typeface="+mn-ea"/>
                </a:rPr>
                <a:t>.</a:t>
              </a:r>
            </a:p>
            <a:p>
              <a:pPr marL="171450" indent="-171450" algn="just">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Incorpora </a:t>
              </a:r>
              <a:r>
                <a:rPr lang="es-EC" altLang="zh-CN" sz="1200" dirty="0">
                  <a:solidFill>
                    <a:schemeClr val="tx1">
                      <a:lumMod val="75000"/>
                      <a:lumOff val="25000"/>
                    </a:schemeClr>
                  </a:solidFill>
                  <a:latin typeface="+mn-ea"/>
                </a:rPr>
                <a:t>actividades </a:t>
              </a:r>
              <a:r>
                <a:rPr lang="es-EC" altLang="zh-CN" sz="1200" dirty="0" smtClean="0">
                  <a:solidFill>
                    <a:schemeClr val="tx1">
                      <a:lumMod val="75000"/>
                      <a:lumOff val="25000"/>
                    </a:schemeClr>
                  </a:solidFill>
                  <a:latin typeface="+mn-ea"/>
                </a:rPr>
                <a:t>multinacionales.</a:t>
              </a:r>
            </a:p>
            <a:p>
              <a:pPr marL="171450" indent="-171450" algn="just">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Análisis </a:t>
              </a:r>
              <a:r>
                <a:rPr lang="es-EC" altLang="zh-CN" sz="1200" dirty="0">
                  <a:solidFill>
                    <a:schemeClr val="tx1">
                      <a:lumMod val="75000"/>
                      <a:lumOff val="25000"/>
                    </a:schemeClr>
                  </a:solidFill>
                  <a:latin typeface="+mn-ea"/>
                </a:rPr>
                <a:t>tanto del diamante de </a:t>
              </a:r>
              <a:r>
                <a:rPr lang="es-EC" altLang="zh-CN" sz="1200" dirty="0" smtClean="0">
                  <a:solidFill>
                    <a:schemeClr val="tx1">
                      <a:lumMod val="75000"/>
                      <a:lumOff val="25000"/>
                    </a:schemeClr>
                  </a:solidFill>
                  <a:latin typeface="+mn-ea"/>
                </a:rPr>
                <a:t>origen como </a:t>
              </a:r>
              <a:r>
                <a:rPr lang="es-EC" altLang="zh-CN" sz="1200" dirty="0">
                  <a:solidFill>
                    <a:schemeClr val="tx1">
                      <a:lumMod val="75000"/>
                      <a:lumOff val="25000"/>
                    </a:schemeClr>
                  </a:solidFill>
                  <a:latin typeface="+mn-ea"/>
                </a:rPr>
                <a:t>del diamante de su mayor socio comercial e </a:t>
              </a:r>
              <a:r>
                <a:rPr lang="es-EC" altLang="zh-CN" sz="1200" dirty="0" smtClean="0">
                  <a:solidFill>
                    <a:schemeClr val="tx1">
                      <a:lumMod val="75000"/>
                      <a:lumOff val="25000"/>
                    </a:schemeClr>
                  </a:solidFill>
                  <a:latin typeface="+mn-ea"/>
                </a:rPr>
                <a:t>inversor.</a:t>
              </a:r>
            </a:p>
            <a:p>
              <a:pPr marL="171450" indent="-171450" algn="just">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Relaciona </a:t>
              </a:r>
              <a:r>
                <a:rPr lang="es-EC" altLang="zh-CN" sz="1200" dirty="0">
                  <a:solidFill>
                    <a:schemeClr val="tx1">
                      <a:lumMod val="75000"/>
                      <a:lumOff val="25000"/>
                    </a:schemeClr>
                  </a:solidFill>
                  <a:latin typeface="+mn-ea"/>
                </a:rPr>
                <a:t>la inversión extranjera directa y el papel del gobierno </a:t>
              </a:r>
              <a:r>
                <a:rPr lang="es-EC" altLang="zh-CN" sz="1200" dirty="0" smtClean="0">
                  <a:solidFill>
                    <a:schemeClr val="tx1">
                      <a:lumMod val="75000"/>
                      <a:lumOff val="25000"/>
                    </a:schemeClr>
                  </a:solidFill>
                  <a:latin typeface="+mn-ea"/>
                </a:rPr>
                <a:t>en la competitividad.</a:t>
              </a:r>
              <a:endParaRPr lang="zh-CN" altLang="en-US" sz="1200" dirty="0">
                <a:solidFill>
                  <a:schemeClr val="tx1">
                    <a:lumMod val="75000"/>
                    <a:lumOff val="25000"/>
                  </a:schemeClr>
                </a:solidFill>
                <a:latin typeface="+mn-ea"/>
              </a:endParaRPr>
            </a:p>
          </p:txBody>
        </p:sp>
        <p:sp>
          <p:nvSpPr>
            <p:cNvPr id="56" name="矩形 55"/>
            <p:cNvSpPr/>
            <p:nvPr/>
          </p:nvSpPr>
          <p:spPr>
            <a:xfrm>
              <a:off x="7464539" y="3480589"/>
              <a:ext cx="3976789" cy="203924"/>
            </a:xfrm>
            <a:prstGeom prst="rect">
              <a:avLst/>
            </a:prstGeom>
          </p:spPr>
          <p:txBody>
            <a:bodyPr wrap="square">
              <a:spAutoFit/>
              <a:scene3d>
                <a:camera prst="orthographicFront"/>
                <a:lightRig rig="threePt" dir="t"/>
              </a:scene3d>
              <a:sp3d contourW="12700"/>
            </a:bodyPr>
            <a:lstStyle/>
            <a:p>
              <a:pPr algn="just">
                <a:lnSpc>
                  <a:spcPct val="120000"/>
                </a:lnSpc>
              </a:pPr>
              <a:r>
                <a:rPr lang="es-EC" altLang="zh-CN" sz="1500" b="1" dirty="0">
                  <a:solidFill>
                    <a:schemeClr val="accent1"/>
                  </a:solidFill>
                  <a:latin typeface="+mn-ea"/>
                </a:rPr>
                <a:t>El doble diamante generalizado de Moon, </a:t>
              </a:r>
              <a:r>
                <a:rPr lang="es-EC" altLang="zh-CN" sz="1500" b="1" dirty="0" err="1">
                  <a:solidFill>
                    <a:schemeClr val="accent1"/>
                  </a:solidFill>
                  <a:latin typeface="+mn-ea"/>
                </a:rPr>
                <a:t>Rugman</a:t>
              </a:r>
              <a:r>
                <a:rPr lang="es-EC" altLang="zh-CN" sz="1500" b="1" dirty="0">
                  <a:solidFill>
                    <a:schemeClr val="accent1"/>
                  </a:solidFill>
                  <a:latin typeface="+mn-ea"/>
                </a:rPr>
                <a:t> y </a:t>
              </a:r>
              <a:r>
                <a:rPr lang="es-EC" altLang="zh-CN" sz="1500" b="1" dirty="0" err="1">
                  <a:solidFill>
                    <a:schemeClr val="accent1"/>
                  </a:solidFill>
                  <a:latin typeface="+mn-ea"/>
                </a:rPr>
                <a:t>Verbeke</a:t>
              </a:r>
              <a:r>
                <a:rPr lang="es-EC" altLang="zh-CN" sz="1500" b="1" dirty="0">
                  <a:solidFill>
                    <a:schemeClr val="accent1"/>
                  </a:solidFill>
                  <a:latin typeface="+mn-ea"/>
                </a:rPr>
                <a:t> </a:t>
              </a:r>
              <a:r>
                <a:rPr lang="es-EC" altLang="zh-CN" sz="1500" b="1" dirty="0" smtClean="0">
                  <a:solidFill>
                    <a:schemeClr val="accent1"/>
                  </a:solidFill>
                  <a:latin typeface="+mn-ea"/>
                </a:rPr>
                <a:t> (1995)</a:t>
              </a:r>
              <a:endParaRPr lang="zh-CN" altLang="en-US" sz="1500" b="1" dirty="0">
                <a:solidFill>
                  <a:schemeClr val="accent1"/>
                </a:solidFill>
                <a:latin typeface="+mn-ea"/>
              </a:endParaRPr>
            </a:p>
          </p:txBody>
        </p:sp>
      </p:grpSp>
      <p:grpSp>
        <p:nvGrpSpPr>
          <p:cNvPr id="60" name="组合 59"/>
          <p:cNvGrpSpPr/>
          <p:nvPr/>
        </p:nvGrpSpPr>
        <p:grpSpPr>
          <a:xfrm>
            <a:off x="338666" y="3698274"/>
            <a:ext cx="3852608" cy="2356988"/>
            <a:chOff x="7468643" y="3433235"/>
            <a:chExt cx="3786815" cy="983170"/>
          </a:xfrm>
        </p:grpSpPr>
        <p:sp>
          <p:nvSpPr>
            <p:cNvPr id="61" name="矩形 60"/>
            <p:cNvSpPr/>
            <p:nvPr/>
          </p:nvSpPr>
          <p:spPr>
            <a:xfrm>
              <a:off x="7468643" y="3638405"/>
              <a:ext cx="3742811" cy="778000"/>
            </a:xfrm>
            <a:prstGeom prst="rect">
              <a:avLst/>
            </a:prstGeom>
          </p:spPr>
          <p:txBody>
            <a:bodyPr wrap="square">
              <a:spAutoFit/>
              <a:scene3d>
                <a:camera prst="orthographicFront"/>
                <a:lightRig rig="threePt" dir="t"/>
              </a:scene3d>
              <a:sp3d contourW="12700"/>
            </a:bodyPr>
            <a:lstStyle/>
            <a:p>
              <a:pPr marL="171450" indent="-171450">
                <a:lnSpc>
                  <a:spcPct val="120000"/>
                </a:lnSpc>
                <a:buFont typeface="Arial" panose="020B0604020202020204" pitchFamily="34" charset="0"/>
                <a:buChar char="•"/>
              </a:pPr>
              <a:r>
                <a:rPr lang="en-US" altLang="zh-CN" sz="1200" dirty="0">
                  <a:solidFill>
                    <a:schemeClr val="tx1">
                      <a:lumMod val="75000"/>
                      <a:lumOff val="25000"/>
                    </a:schemeClr>
                  </a:solidFill>
                  <a:latin typeface="+mn-ea"/>
                </a:rPr>
                <a:t>Michael Porter (1990</a:t>
              </a:r>
              <a:r>
                <a:rPr lang="en-US" altLang="zh-CN" sz="1200" dirty="0" smtClean="0">
                  <a:solidFill>
                    <a:schemeClr val="tx1">
                      <a:lumMod val="75000"/>
                      <a:lumOff val="25000"/>
                    </a:schemeClr>
                  </a:solidFill>
                  <a:latin typeface="+mn-ea"/>
                </a:rPr>
                <a:t>)</a:t>
              </a: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Considera la </a:t>
              </a:r>
              <a:r>
                <a:rPr lang="es-EC" altLang="zh-CN" sz="1200" dirty="0">
                  <a:solidFill>
                    <a:schemeClr val="tx1">
                      <a:lumMod val="75000"/>
                      <a:lumOff val="25000"/>
                    </a:schemeClr>
                  </a:solidFill>
                  <a:latin typeface="+mn-ea"/>
                </a:rPr>
                <a:t>globalización de la competencia y el desarrollo de la tecnología.</a:t>
              </a:r>
              <a:r>
                <a:rPr lang="en-US" altLang="zh-CN" sz="1200" dirty="0" smtClean="0">
                  <a:solidFill>
                    <a:schemeClr val="tx1">
                      <a:lumMod val="75000"/>
                      <a:lumOff val="25000"/>
                    </a:schemeClr>
                  </a:solidFill>
                  <a:latin typeface="+mn-ea"/>
                </a:rPr>
                <a:t> </a:t>
              </a: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“El </a:t>
              </a:r>
              <a:r>
                <a:rPr lang="es-EC" altLang="zh-CN" sz="1200" dirty="0">
                  <a:solidFill>
                    <a:schemeClr val="tx1">
                      <a:lumMod val="75000"/>
                      <a:lumOff val="25000"/>
                    </a:schemeClr>
                  </a:solidFill>
                  <a:latin typeface="+mn-ea"/>
                </a:rPr>
                <a:t>valor que una empresa es capaz de crear para sus clientes</a:t>
              </a:r>
              <a:r>
                <a:rPr lang="es-EC" altLang="zh-CN" sz="1200" dirty="0" smtClean="0">
                  <a:solidFill>
                    <a:schemeClr val="tx1">
                      <a:lumMod val="75000"/>
                      <a:lumOff val="25000"/>
                    </a:schemeClr>
                  </a:solidFill>
                  <a:latin typeface="+mn-ea"/>
                </a:rPr>
                <a:t>”</a:t>
              </a:r>
            </a:p>
            <a:p>
              <a:pPr marL="171450" indent="-171450">
                <a:lnSpc>
                  <a:spcPct val="120000"/>
                </a:lnSpc>
                <a:buFont typeface="Arial" panose="020B0604020202020204" pitchFamily="34" charset="0"/>
                <a:buChar char="•"/>
              </a:pPr>
              <a:r>
                <a:rPr lang="es-EC" altLang="zh-CN" sz="1200" dirty="0">
                  <a:solidFill>
                    <a:schemeClr val="tx1">
                      <a:lumMod val="75000"/>
                      <a:lumOff val="25000"/>
                    </a:schemeClr>
                  </a:solidFill>
                  <a:latin typeface="+mn-ea"/>
                </a:rPr>
                <a:t>Modelo de </a:t>
              </a:r>
              <a:r>
                <a:rPr lang="es-EC" altLang="zh-CN" sz="1200" dirty="0" smtClean="0">
                  <a:solidFill>
                    <a:schemeClr val="tx1">
                      <a:lumMod val="75000"/>
                      <a:lumOff val="25000"/>
                    </a:schemeClr>
                  </a:solidFill>
                  <a:latin typeface="+mn-ea"/>
                </a:rPr>
                <a:t>Diamante: </a:t>
              </a:r>
              <a:r>
                <a:rPr lang="es-EC" altLang="zh-CN" sz="1200" dirty="0">
                  <a:solidFill>
                    <a:schemeClr val="tx1">
                      <a:lumMod val="75000"/>
                      <a:lumOff val="25000"/>
                    </a:schemeClr>
                  </a:solidFill>
                  <a:latin typeface="+mn-ea"/>
                </a:rPr>
                <a:t>competitividad creada por las oportunidades que brinda un país a sus </a:t>
              </a:r>
              <a:r>
                <a:rPr lang="es-EC" altLang="zh-CN" sz="1200" dirty="0" smtClean="0">
                  <a:solidFill>
                    <a:schemeClr val="tx1">
                      <a:lumMod val="75000"/>
                      <a:lumOff val="25000"/>
                    </a:schemeClr>
                  </a:solidFill>
                  <a:latin typeface="+mn-ea"/>
                </a:rPr>
                <a:t>empresas.</a:t>
              </a:r>
              <a:endParaRPr lang="zh-CN" altLang="en-US" sz="1200" dirty="0">
                <a:solidFill>
                  <a:schemeClr val="tx1">
                    <a:lumMod val="75000"/>
                    <a:lumOff val="25000"/>
                  </a:schemeClr>
                </a:solidFill>
                <a:latin typeface="+mn-ea"/>
              </a:endParaRPr>
            </a:p>
          </p:txBody>
        </p:sp>
        <p:sp>
          <p:nvSpPr>
            <p:cNvPr id="62" name="矩形 61"/>
            <p:cNvSpPr/>
            <p:nvPr/>
          </p:nvSpPr>
          <p:spPr>
            <a:xfrm>
              <a:off x="7483989" y="3433235"/>
              <a:ext cx="3771469" cy="144270"/>
            </a:xfrm>
            <a:prstGeom prst="rect">
              <a:avLst/>
            </a:prstGeom>
          </p:spPr>
          <p:txBody>
            <a:bodyPr wrap="square">
              <a:spAutoFit/>
              <a:scene3d>
                <a:camera prst="orthographicFront"/>
                <a:lightRig rig="threePt" dir="t"/>
              </a:scene3d>
              <a:sp3d contourW="12700"/>
            </a:bodyPr>
            <a:lstStyle/>
            <a:p>
              <a:pPr>
                <a:lnSpc>
                  <a:spcPct val="120000"/>
                </a:lnSpc>
              </a:pPr>
              <a:r>
                <a:rPr lang="es-EC" altLang="zh-CN" sz="1500" b="1" dirty="0">
                  <a:solidFill>
                    <a:schemeClr val="accent1"/>
                  </a:solidFill>
                  <a:latin typeface="+mn-ea"/>
                </a:rPr>
                <a:t>Teoría de la Ventaja Competitiva</a:t>
              </a:r>
              <a:endParaRPr lang="zh-CN" altLang="en-US" sz="1500" b="1" dirty="0">
                <a:solidFill>
                  <a:schemeClr val="accent1"/>
                </a:solidFill>
                <a:latin typeface="+mn-ea"/>
              </a:endParaRPr>
            </a:p>
          </p:txBody>
        </p:sp>
      </p:grpSp>
      <p:sp>
        <p:nvSpPr>
          <p:cNvPr id="75" name="文本框 74"/>
          <p:cNvSpPr txBox="1"/>
          <p:nvPr/>
        </p:nvSpPr>
        <p:spPr>
          <a:xfrm>
            <a:off x="863191" y="432238"/>
            <a:ext cx="4658513"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Teorías</a:t>
            </a:r>
            <a:r>
              <a:rPr lang="en-US" altLang="zh-CN" sz="3200" b="1" dirty="0" smtClean="0">
                <a:solidFill>
                  <a:schemeClr val="tx1">
                    <a:lumMod val="75000"/>
                    <a:lumOff val="25000"/>
                  </a:schemeClr>
                </a:solidFill>
                <a:latin typeface="+mn-ea"/>
              </a:rPr>
              <a:t> de </a:t>
            </a:r>
            <a:r>
              <a:rPr lang="en-US" altLang="zh-CN" sz="3200" b="1" dirty="0" err="1" smtClean="0">
                <a:solidFill>
                  <a:schemeClr val="tx1">
                    <a:lumMod val="75000"/>
                    <a:lumOff val="25000"/>
                  </a:schemeClr>
                </a:solidFill>
                <a:latin typeface="+mn-ea"/>
              </a:rPr>
              <a:t>soporte</a:t>
            </a:r>
            <a:endParaRPr lang="zh-CN" altLang="en-US" sz="3200" b="1" dirty="0">
              <a:solidFill>
                <a:schemeClr val="tx1">
                  <a:lumMod val="75000"/>
                  <a:lumOff val="25000"/>
                </a:schemeClr>
              </a:solidFill>
              <a:latin typeface="+mn-ea"/>
            </a:endParaRPr>
          </a:p>
        </p:txBody>
      </p:sp>
      <p:sp>
        <p:nvSpPr>
          <p:cNvPr id="44" name="矩形 38"/>
          <p:cNvSpPr/>
          <p:nvPr/>
        </p:nvSpPr>
        <p:spPr>
          <a:xfrm>
            <a:off x="6207617" y="1483145"/>
            <a:ext cx="1931831" cy="1865126"/>
          </a:xfrm>
          <a:prstGeom prst="rect">
            <a:avLst/>
          </a:prstGeom>
        </p:spPr>
        <p:txBody>
          <a:bodyPr wrap="square">
            <a:spAutoFit/>
            <a:scene3d>
              <a:camera prst="orthographicFront"/>
              <a:lightRig rig="threePt" dir="t"/>
            </a:scene3d>
            <a:sp3d contourW="12700"/>
          </a:bodyPr>
          <a:lstStyle/>
          <a:p>
            <a:pPr>
              <a:lnSpc>
                <a:spcPct val="120000"/>
              </a:lnSpc>
            </a:pPr>
            <a:r>
              <a:rPr lang="es-EC" altLang="zh-CN" sz="1200" b="1" dirty="0" smtClean="0">
                <a:solidFill>
                  <a:srgbClr val="002060"/>
                </a:solidFill>
                <a:latin typeface="+mn-ea"/>
              </a:rPr>
              <a:t>Mercantilismo</a:t>
            </a:r>
            <a:r>
              <a:rPr lang="es-EC" altLang="zh-CN" sz="1200" dirty="0" smtClean="0">
                <a:solidFill>
                  <a:srgbClr val="002060"/>
                </a:solidFill>
                <a:latin typeface="+mn-ea"/>
              </a:rPr>
              <a:t>:</a:t>
            </a: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Siglos </a:t>
            </a:r>
            <a:r>
              <a:rPr lang="es-EC" altLang="zh-CN" sz="1200" dirty="0">
                <a:solidFill>
                  <a:schemeClr val="tx1">
                    <a:lumMod val="75000"/>
                    <a:lumOff val="25000"/>
                  </a:schemeClr>
                </a:solidFill>
                <a:latin typeface="+mn-ea"/>
              </a:rPr>
              <a:t>XVI y XVIII </a:t>
            </a: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Comercio superavitario</a:t>
            </a: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Prácticas </a:t>
            </a:r>
            <a:r>
              <a:rPr lang="es-EC" altLang="zh-CN" sz="1200" dirty="0">
                <a:solidFill>
                  <a:schemeClr val="tx1">
                    <a:lumMod val="75000"/>
                    <a:lumOff val="25000"/>
                  </a:schemeClr>
                </a:solidFill>
                <a:latin typeface="+mn-ea"/>
              </a:rPr>
              <a:t>proteccionistas </a:t>
            </a:r>
            <a:endParaRPr lang="es-EC" altLang="zh-CN" sz="1200" dirty="0" smtClean="0">
              <a:solidFill>
                <a:schemeClr val="tx1">
                  <a:lumMod val="75000"/>
                  <a:lumOff val="25000"/>
                </a:schemeClr>
              </a:solidFill>
              <a:latin typeface="+mn-ea"/>
            </a:endParaRP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Subsidios </a:t>
            </a:r>
            <a:r>
              <a:rPr lang="es-EC" altLang="zh-CN" sz="1200" dirty="0">
                <a:solidFill>
                  <a:schemeClr val="tx1">
                    <a:lumMod val="75000"/>
                    <a:lumOff val="25000"/>
                  </a:schemeClr>
                </a:solidFill>
                <a:latin typeface="+mn-ea"/>
              </a:rPr>
              <a:t>a la producción nacional </a:t>
            </a:r>
            <a:r>
              <a:rPr lang="es-EC" altLang="zh-CN" sz="1200" dirty="0" smtClean="0">
                <a:solidFill>
                  <a:schemeClr val="tx1">
                    <a:lumMod val="75000"/>
                    <a:lumOff val="25000"/>
                  </a:schemeClr>
                </a:solidFill>
                <a:latin typeface="+mn-ea"/>
              </a:rPr>
              <a:t>.</a:t>
            </a:r>
            <a:endParaRPr lang="zh-CN" altLang="en-US" sz="1200" dirty="0">
              <a:solidFill>
                <a:schemeClr val="tx1">
                  <a:lumMod val="75000"/>
                  <a:lumOff val="25000"/>
                </a:schemeClr>
              </a:solidFill>
              <a:latin typeface="+mn-ea"/>
            </a:endParaRPr>
          </a:p>
        </p:txBody>
      </p:sp>
      <p:sp>
        <p:nvSpPr>
          <p:cNvPr id="46" name="矩形 38"/>
          <p:cNvSpPr/>
          <p:nvPr/>
        </p:nvSpPr>
        <p:spPr>
          <a:xfrm>
            <a:off x="8193065" y="1483145"/>
            <a:ext cx="1829186" cy="1865126"/>
          </a:xfrm>
          <a:prstGeom prst="rect">
            <a:avLst/>
          </a:prstGeom>
        </p:spPr>
        <p:txBody>
          <a:bodyPr wrap="square">
            <a:spAutoFit/>
            <a:scene3d>
              <a:camera prst="orthographicFront"/>
              <a:lightRig rig="threePt" dir="t"/>
            </a:scene3d>
            <a:sp3d contourW="12700"/>
          </a:bodyPr>
          <a:lstStyle/>
          <a:p>
            <a:pPr>
              <a:lnSpc>
                <a:spcPct val="120000"/>
              </a:lnSpc>
            </a:pPr>
            <a:r>
              <a:rPr lang="es-EC" altLang="zh-CN" sz="1200" b="1" dirty="0" smtClean="0">
                <a:solidFill>
                  <a:srgbClr val="002060"/>
                </a:solidFill>
                <a:latin typeface="+mn-ea"/>
              </a:rPr>
              <a:t>Ventaja absoluta:</a:t>
            </a:r>
          </a:p>
          <a:p>
            <a:pPr marL="171450" indent="-171450">
              <a:lnSpc>
                <a:spcPct val="120000"/>
              </a:lnSpc>
              <a:buFont typeface="Arial" panose="020B0604020202020204" pitchFamily="34" charset="0"/>
              <a:buChar char="•"/>
            </a:pPr>
            <a:r>
              <a:rPr lang="es-EC" altLang="zh-CN" sz="1200" dirty="0">
                <a:solidFill>
                  <a:schemeClr val="tx1">
                    <a:lumMod val="75000"/>
                    <a:lumOff val="25000"/>
                  </a:schemeClr>
                </a:solidFill>
                <a:latin typeface="+mn-ea"/>
              </a:rPr>
              <a:t>Adam Smith (1776</a:t>
            </a:r>
            <a:r>
              <a:rPr lang="es-EC" altLang="zh-CN" sz="1200" dirty="0" smtClean="0">
                <a:solidFill>
                  <a:schemeClr val="tx1">
                    <a:lumMod val="75000"/>
                    <a:lumOff val="25000"/>
                  </a:schemeClr>
                </a:solidFill>
                <a:latin typeface="+mn-ea"/>
              </a:rPr>
              <a:t>)</a:t>
            </a:r>
          </a:p>
          <a:p>
            <a:pPr marL="171450" indent="-171450">
              <a:lnSpc>
                <a:spcPct val="120000"/>
              </a:lnSpc>
              <a:buFont typeface="Arial" panose="020B0604020202020204" pitchFamily="34" charset="0"/>
              <a:buChar char="•"/>
            </a:pPr>
            <a:r>
              <a:rPr lang="es-EC" altLang="zh-CN" sz="1200" dirty="0">
                <a:solidFill>
                  <a:schemeClr val="tx1">
                    <a:lumMod val="75000"/>
                    <a:lumOff val="25000"/>
                  </a:schemeClr>
                </a:solidFill>
                <a:latin typeface="+mn-ea"/>
              </a:rPr>
              <a:t>Especialización </a:t>
            </a:r>
            <a:r>
              <a:rPr lang="es-EC" altLang="zh-CN" sz="1200" dirty="0" smtClean="0">
                <a:solidFill>
                  <a:schemeClr val="tx1">
                    <a:lumMod val="75000"/>
                    <a:lumOff val="25000"/>
                  </a:schemeClr>
                </a:solidFill>
                <a:latin typeface="+mn-ea"/>
              </a:rPr>
              <a:t>y división </a:t>
            </a:r>
            <a:r>
              <a:rPr lang="es-EC" altLang="zh-CN" sz="1200" dirty="0">
                <a:solidFill>
                  <a:schemeClr val="tx1">
                    <a:lumMod val="75000"/>
                    <a:lumOff val="25000"/>
                  </a:schemeClr>
                </a:solidFill>
                <a:latin typeface="+mn-ea"/>
              </a:rPr>
              <a:t>del trabajo</a:t>
            </a:r>
            <a:endParaRPr lang="es-EC" altLang="zh-CN" sz="1200" dirty="0" smtClean="0">
              <a:solidFill>
                <a:schemeClr val="tx1">
                  <a:lumMod val="75000"/>
                  <a:lumOff val="25000"/>
                </a:schemeClr>
              </a:solidFill>
              <a:latin typeface="+mn-ea"/>
            </a:endParaRP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Libre comercio</a:t>
            </a:r>
          </a:p>
          <a:p>
            <a:pPr marL="171450" indent="-171450">
              <a:lnSpc>
                <a:spcPct val="120000"/>
              </a:lnSpc>
              <a:buFont typeface="Arial" panose="020B0604020202020204" pitchFamily="34" charset="0"/>
              <a:buChar char="•"/>
            </a:pPr>
            <a:r>
              <a:rPr lang="es-EC" altLang="zh-CN" sz="1200" dirty="0" smtClean="0">
                <a:solidFill>
                  <a:schemeClr val="tx1">
                    <a:lumMod val="75000"/>
                    <a:lumOff val="25000"/>
                  </a:schemeClr>
                </a:solidFill>
                <a:latin typeface="+mn-ea"/>
              </a:rPr>
              <a:t>Eficiencia como generadora de ventaja</a:t>
            </a:r>
            <a:endParaRPr lang="zh-CN" altLang="en-US" sz="1200" dirty="0">
              <a:solidFill>
                <a:schemeClr val="tx1">
                  <a:lumMod val="75000"/>
                  <a:lumOff val="25000"/>
                </a:schemeClr>
              </a:solidFill>
              <a:latin typeface="+mn-ea"/>
            </a:endParaRPr>
          </a:p>
        </p:txBody>
      </p:sp>
      <p:sp>
        <p:nvSpPr>
          <p:cNvPr id="48" name="矩形 38"/>
          <p:cNvSpPr/>
          <p:nvPr/>
        </p:nvSpPr>
        <p:spPr>
          <a:xfrm>
            <a:off x="10126344" y="1483145"/>
            <a:ext cx="1829186" cy="1865126"/>
          </a:xfrm>
          <a:prstGeom prst="rect">
            <a:avLst/>
          </a:prstGeom>
        </p:spPr>
        <p:txBody>
          <a:bodyPr wrap="square">
            <a:spAutoFit/>
            <a:scene3d>
              <a:camera prst="orthographicFront"/>
              <a:lightRig rig="threePt" dir="t"/>
            </a:scene3d>
            <a:sp3d contourW="12700"/>
          </a:bodyPr>
          <a:lstStyle/>
          <a:p>
            <a:pPr>
              <a:lnSpc>
                <a:spcPct val="120000"/>
              </a:lnSpc>
            </a:pPr>
            <a:r>
              <a:rPr lang="es-EC" altLang="zh-CN" sz="1200" b="1" dirty="0" smtClean="0">
                <a:solidFill>
                  <a:srgbClr val="002060"/>
                </a:solidFill>
                <a:latin typeface="+mn-ea"/>
              </a:rPr>
              <a:t>Ventaja comparativa</a:t>
            </a:r>
          </a:p>
          <a:p>
            <a:pPr marL="171450" indent="-171450">
              <a:lnSpc>
                <a:spcPct val="120000"/>
              </a:lnSpc>
              <a:buFont typeface="Arial" panose="020B0604020202020204" pitchFamily="34" charset="0"/>
              <a:buChar char="•"/>
            </a:pPr>
            <a:r>
              <a:rPr lang="es-EC" altLang="zh-CN" sz="1200" dirty="0">
                <a:solidFill>
                  <a:schemeClr val="tx1">
                    <a:lumMod val="75000"/>
                    <a:lumOff val="25000"/>
                  </a:schemeClr>
                </a:solidFill>
                <a:latin typeface="+mn-ea"/>
              </a:rPr>
              <a:t>David Ricardo (1817) </a:t>
            </a:r>
            <a:endParaRPr lang="es-EC" altLang="zh-CN" sz="1200" dirty="0" smtClean="0">
              <a:solidFill>
                <a:schemeClr val="tx1">
                  <a:lumMod val="75000"/>
                  <a:lumOff val="25000"/>
                </a:schemeClr>
              </a:solidFill>
              <a:latin typeface="+mn-ea"/>
            </a:endParaRPr>
          </a:p>
          <a:p>
            <a:pPr marL="171450" indent="-171450">
              <a:lnSpc>
                <a:spcPct val="120000"/>
              </a:lnSpc>
              <a:buFont typeface="Arial" panose="020B0604020202020204" pitchFamily="34" charset="0"/>
              <a:buChar char="•"/>
            </a:pPr>
            <a:r>
              <a:rPr lang="es-EC" altLang="zh-CN" sz="1200" dirty="0" smtClean="0">
                <a:solidFill>
                  <a:srgbClr val="002060"/>
                </a:solidFill>
                <a:latin typeface="+mn-ea"/>
              </a:rPr>
              <a:t>Ganancia mutua</a:t>
            </a:r>
          </a:p>
          <a:p>
            <a:pPr marL="171450" indent="-171450">
              <a:lnSpc>
                <a:spcPct val="120000"/>
              </a:lnSpc>
              <a:buFont typeface="Arial" panose="020B0604020202020204" pitchFamily="34" charset="0"/>
              <a:buChar char="•"/>
            </a:pPr>
            <a:r>
              <a:rPr lang="es-EC" altLang="zh-CN" sz="1200" dirty="0" smtClean="0">
                <a:solidFill>
                  <a:srgbClr val="002060"/>
                </a:solidFill>
                <a:latin typeface="+mn-ea"/>
              </a:rPr>
              <a:t>Diferencias </a:t>
            </a:r>
            <a:r>
              <a:rPr lang="es-EC" altLang="zh-CN" sz="1200" dirty="0">
                <a:solidFill>
                  <a:srgbClr val="002060"/>
                </a:solidFill>
                <a:latin typeface="+mn-ea"/>
              </a:rPr>
              <a:t>de costos relativos en el interior de un </a:t>
            </a:r>
            <a:r>
              <a:rPr lang="es-EC" altLang="zh-CN" sz="1200" dirty="0" smtClean="0">
                <a:solidFill>
                  <a:srgbClr val="002060"/>
                </a:solidFill>
                <a:latin typeface="+mn-ea"/>
              </a:rPr>
              <a:t>país. </a:t>
            </a:r>
            <a:endParaRPr lang="es-EC" altLang="zh-CN" sz="1200" dirty="0" smtClean="0">
              <a:solidFill>
                <a:srgbClr val="002060"/>
              </a:solidFill>
              <a:latin typeface="+mn-ea"/>
            </a:endParaRPr>
          </a:p>
          <a:p>
            <a:pPr marL="171450" indent="-171450">
              <a:lnSpc>
                <a:spcPct val="120000"/>
              </a:lnSpc>
              <a:buFont typeface="Arial" panose="020B0604020202020204" pitchFamily="34" charset="0"/>
              <a:buChar char="•"/>
            </a:pPr>
            <a:endParaRPr lang="zh-CN" altLang="en-US" sz="1200" dirty="0">
              <a:solidFill>
                <a:srgbClr val="002060"/>
              </a:solidFill>
              <a:latin typeface="+mn-ea"/>
            </a:endParaRPr>
          </a:p>
        </p:txBody>
      </p:sp>
    </p:spTree>
    <p:extLst>
      <p:ext uri="{BB962C8B-B14F-4D97-AF65-F5344CB8AC3E}">
        <p14:creationId xmlns:p14="http://schemas.microsoft.com/office/powerpoint/2010/main" val="24205699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500" fill="hold"/>
                                        <p:tgtEl>
                                          <p:spTgt spid="60"/>
                                        </p:tgtEl>
                                        <p:attrNameLst>
                                          <p:attrName>ppt_x</p:attrName>
                                        </p:attrNameLst>
                                      </p:cBhvr>
                                      <p:tavLst>
                                        <p:tav tm="0">
                                          <p:val>
                                            <p:strVal val="0-#ppt_w/2"/>
                                          </p:val>
                                        </p:tav>
                                        <p:tav tm="100000">
                                          <p:val>
                                            <p:strVal val="#ppt_x"/>
                                          </p:val>
                                        </p:tav>
                                      </p:tavLst>
                                    </p:anim>
                                    <p:anim calcmode="lin" valueType="num">
                                      <p:cBhvr additive="base">
                                        <p:cTn id="15" dur="500" fill="hold"/>
                                        <p:tgtEl>
                                          <p:spTgt spid="60"/>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4"/>
          <p:cNvGraphicFramePr>
            <a:graphicFrameLocks/>
          </p:cNvGraphicFramePr>
          <p:nvPr>
            <p:extLst>
              <p:ext uri="{D42A27DB-BD31-4B8C-83A1-F6EECF244321}">
                <p14:modId xmlns:p14="http://schemas.microsoft.com/office/powerpoint/2010/main" val="1519851618"/>
              </p:ext>
            </p:extLst>
          </p:nvPr>
        </p:nvGraphicFramePr>
        <p:xfrm>
          <a:off x="3712489" y="2190045"/>
          <a:ext cx="4767020" cy="3178620"/>
        </p:xfrm>
        <a:graphic>
          <a:graphicData uri="http://schemas.openxmlformats.org/drawingml/2006/chart">
            <c:chart xmlns:c="http://schemas.openxmlformats.org/drawingml/2006/chart" xmlns:r="http://schemas.openxmlformats.org/officeDocument/2006/relationships" r:id="rId3"/>
          </a:graphicData>
        </a:graphic>
      </p:graphicFrame>
      <p:sp>
        <p:nvSpPr>
          <p:cNvPr id="30" name="椭圆 29"/>
          <p:cNvSpPr/>
          <p:nvPr/>
        </p:nvSpPr>
        <p:spPr>
          <a:xfrm>
            <a:off x="5127577" y="2810933"/>
            <a:ext cx="1936842" cy="1936842"/>
          </a:xfrm>
          <a:prstGeom prst="ellipse">
            <a:avLst/>
          </a:prstGeom>
          <a:solidFill>
            <a:schemeClr val="bg1"/>
          </a:solidFill>
          <a:ln w="12700" cap="flat" cmpd="sng" algn="ctr">
            <a:noFill/>
            <a:prstDash val="solid"/>
          </a:ln>
          <a:effectLst/>
        </p:spPr>
        <p:txBody>
          <a:bodyPr anchor="ctr"/>
          <a:lstStyle/>
          <a:p>
            <a:pPr algn="ctr" defTabSz="1219170">
              <a:defRPr/>
            </a:pPr>
            <a:endParaRPr lang="zh-CN" altLang="en-US" sz="2400" kern="0" dirty="0">
              <a:solidFill>
                <a:srgbClr val="002060"/>
              </a:solidFill>
              <a:latin typeface="Calibri"/>
              <a:ea typeface="宋体" panose="02010600030101010101" pitchFamily="2" charset="-122"/>
            </a:endParaRPr>
          </a:p>
        </p:txBody>
      </p:sp>
      <p:grpSp>
        <p:nvGrpSpPr>
          <p:cNvPr id="118" name="组合 117"/>
          <p:cNvGrpSpPr/>
          <p:nvPr/>
        </p:nvGrpSpPr>
        <p:grpSpPr>
          <a:xfrm>
            <a:off x="7450648" y="1729857"/>
            <a:ext cx="3953463" cy="1640106"/>
            <a:chOff x="7483989" y="3052356"/>
            <a:chExt cx="3953463" cy="1640106"/>
          </a:xfrm>
        </p:grpSpPr>
        <p:sp>
          <p:nvSpPr>
            <p:cNvPr id="119" name="矩形 118"/>
            <p:cNvSpPr/>
            <p:nvPr/>
          </p:nvSpPr>
          <p:spPr>
            <a:xfrm>
              <a:off x="7483989" y="3732519"/>
              <a:ext cx="3567234" cy="959943"/>
            </a:xfrm>
            <a:prstGeom prst="rect">
              <a:avLst/>
            </a:prstGeom>
          </p:spPr>
          <p:txBody>
            <a:bodyPr wrap="square">
              <a:spAutoFit/>
              <a:scene3d>
                <a:camera prst="orthographicFront"/>
                <a:lightRig rig="threePt" dir="t"/>
              </a:scene3d>
              <a:sp3d contourW="12700"/>
            </a:bodyPr>
            <a:lstStyle/>
            <a:p>
              <a:pPr marL="285750" indent="-285750">
                <a:lnSpc>
                  <a:spcPct val="120000"/>
                </a:lnSpc>
                <a:buFont typeface="Arial" panose="020B0604020202020204" pitchFamily="34" charset="0"/>
                <a:buChar char="•"/>
              </a:pPr>
              <a:r>
                <a:rPr lang="es-ES" altLang="zh-CN" sz="1200" dirty="0">
                  <a:solidFill>
                    <a:schemeClr val="tx1">
                      <a:lumMod val="75000"/>
                      <a:lumOff val="25000"/>
                    </a:schemeClr>
                  </a:solidFill>
                  <a:latin typeface="+mn-ea"/>
                </a:rPr>
                <a:t>Llegó tarde al tratamiento del desarrollo regional.</a:t>
              </a:r>
            </a:p>
            <a:p>
              <a:pPr marL="285750" indent="-285750">
                <a:lnSpc>
                  <a:spcPct val="120000"/>
                </a:lnSpc>
                <a:buFont typeface="Arial" panose="020B0604020202020204" pitchFamily="34" charset="0"/>
                <a:buChar char="•"/>
              </a:pPr>
              <a:r>
                <a:rPr lang="es-ES" altLang="zh-CN" sz="1200" dirty="0">
                  <a:solidFill>
                    <a:schemeClr val="tx1">
                      <a:lumMod val="75000"/>
                      <a:lumOff val="25000"/>
                    </a:schemeClr>
                  </a:solidFill>
                  <a:latin typeface="+mn-ea"/>
                </a:rPr>
                <a:t>Para mayor cohesión es necesario estrategias de Desarrollo y competitividad. </a:t>
              </a:r>
            </a:p>
          </p:txBody>
        </p:sp>
        <p:sp>
          <p:nvSpPr>
            <p:cNvPr id="120" name="矩形 119"/>
            <p:cNvSpPr/>
            <p:nvPr/>
          </p:nvSpPr>
          <p:spPr>
            <a:xfrm>
              <a:off x="7483989" y="3052356"/>
              <a:ext cx="3953463" cy="516745"/>
            </a:xfrm>
            <a:prstGeom prst="rect">
              <a:avLst/>
            </a:prstGeom>
          </p:spPr>
          <p:txBody>
            <a:bodyPr wrap="square">
              <a:spAutoFit/>
              <a:scene3d>
                <a:camera prst="orthographicFront"/>
                <a:lightRig rig="threePt" dir="t"/>
              </a:scene3d>
              <a:sp3d contourW="12700"/>
            </a:bodyPr>
            <a:lstStyle/>
            <a:p>
              <a:pPr algn="just">
                <a:lnSpc>
                  <a:spcPct val="120000"/>
                </a:lnSpc>
              </a:pPr>
              <a:r>
                <a:rPr lang="es-ES" altLang="zh-CN" sz="1200" b="1" dirty="0">
                  <a:solidFill>
                    <a:schemeClr val="accent1"/>
                  </a:solidFill>
                  <a:latin typeface="+mn-ea"/>
                </a:rPr>
                <a:t>Comunidad Andina: ¿puede hablarse de política regional?</a:t>
              </a:r>
              <a:endParaRPr lang="zh-CN" altLang="en-US" sz="1200" b="1" dirty="0">
                <a:solidFill>
                  <a:schemeClr val="accent1"/>
                </a:solidFill>
                <a:latin typeface="+mn-ea"/>
              </a:endParaRPr>
            </a:p>
          </p:txBody>
        </p:sp>
      </p:grpSp>
      <p:grpSp>
        <p:nvGrpSpPr>
          <p:cNvPr id="121" name="组合 120"/>
          <p:cNvGrpSpPr/>
          <p:nvPr/>
        </p:nvGrpSpPr>
        <p:grpSpPr>
          <a:xfrm>
            <a:off x="7450384" y="4779578"/>
            <a:ext cx="4631317" cy="1285887"/>
            <a:chOff x="7483725" y="3525040"/>
            <a:chExt cx="4631317" cy="1354140"/>
          </a:xfrm>
        </p:grpSpPr>
        <p:sp>
          <p:nvSpPr>
            <p:cNvPr id="122" name="矩形 121"/>
            <p:cNvSpPr/>
            <p:nvPr/>
          </p:nvSpPr>
          <p:spPr>
            <a:xfrm>
              <a:off x="7518682" y="4140836"/>
              <a:ext cx="3567234" cy="738344"/>
            </a:xfrm>
            <a:prstGeom prst="rect">
              <a:avLst/>
            </a:prstGeom>
          </p:spPr>
          <p:txBody>
            <a:bodyPr wrap="square">
              <a:spAutoFit/>
              <a:scene3d>
                <a:camera prst="orthographicFront"/>
                <a:lightRig rig="threePt" dir="t"/>
              </a:scene3d>
              <a:sp3d contourW="12700"/>
            </a:bodyPr>
            <a:lstStyle/>
            <a:p>
              <a:pPr>
                <a:lnSpc>
                  <a:spcPct val="120000"/>
                </a:lnSpc>
              </a:pPr>
              <a:r>
                <a:rPr lang="es-EC" altLang="zh-CN" sz="1200" dirty="0">
                  <a:solidFill>
                    <a:schemeClr val="tx1">
                      <a:lumMod val="75000"/>
                      <a:lumOff val="25000"/>
                    </a:schemeClr>
                  </a:solidFill>
                  <a:latin typeface="+mn-ea"/>
                </a:rPr>
                <a:t>Estrategia de cooperación se sustituye por competencia en productos primarios (unión entre competidores). </a:t>
              </a:r>
            </a:p>
          </p:txBody>
        </p:sp>
        <p:sp>
          <p:nvSpPr>
            <p:cNvPr id="123" name="矩形 122"/>
            <p:cNvSpPr/>
            <p:nvPr/>
          </p:nvSpPr>
          <p:spPr>
            <a:xfrm>
              <a:off x="7483725" y="3525040"/>
              <a:ext cx="4631317" cy="295145"/>
            </a:xfrm>
            <a:prstGeom prst="rect">
              <a:avLst/>
            </a:prstGeom>
          </p:spPr>
          <p:txBody>
            <a:bodyPr wrap="square">
              <a:spAutoFit/>
              <a:scene3d>
                <a:camera prst="orthographicFront"/>
                <a:lightRig rig="threePt" dir="t"/>
              </a:scene3d>
              <a:sp3d contourW="12700"/>
            </a:bodyPr>
            <a:lstStyle/>
            <a:p>
              <a:pPr algn="just">
                <a:lnSpc>
                  <a:spcPct val="120000"/>
                </a:lnSpc>
              </a:pPr>
              <a:r>
                <a:rPr lang="es-ES" altLang="zh-CN" sz="1200" b="1" dirty="0">
                  <a:solidFill>
                    <a:schemeClr val="accent1"/>
                  </a:solidFill>
                  <a:latin typeface="+mn-ea"/>
                </a:rPr>
                <a:t>La Comunidad Andina: régimen comercial en formación</a:t>
              </a:r>
            </a:p>
          </p:txBody>
        </p:sp>
      </p:grpSp>
      <p:grpSp>
        <p:nvGrpSpPr>
          <p:cNvPr id="124" name="组合 123"/>
          <p:cNvGrpSpPr/>
          <p:nvPr/>
        </p:nvGrpSpPr>
        <p:grpSpPr>
          <a:xfrm>
            <a:off x="476518" y="1673208"/>
            <a:ext cx="4154800" cy="1918354"/>
            <a:chOff x="6671696" y="2995707"/>
            <a:chExt cx="4379527" cy="1918354"/>
          </a:xfrm>
        </p:grpSpPr>
        <p:sp>
          <p:nvSpPr>
            <p:cNvPr id="125" name="矩形 124"/>
            <p:cNvSpPr/>
            <p:nvPr/>
          </p:nvSpPr>
          <p:spPr>
            <a:xfrm>
              <a:off x="6671696" y="3732519"/>
              <a:ext cx="4379527" cy="1181542"/>
            </a:xfrm>
            <a:prstGeom prst="rect">
              <a:avLst/>
            </a:prstGeom>
          </p:spPr>
          <p:txBody>
            <a:bodyPr wrap="square">
              <a:spAutoFit/>
              <a:scene3d>
                <a:camera prst="orthographicFront"/>
                <a:lightRig rig="threePt" dir="t"/>
              </a:scene3d>
              <a:sp3d contourW="12700"/>
            </a:bodyPr>
            <a:lstStyle/>
            <a:p>
              <a:pPr marL="285750" indent="-285750">
                <a:lnSpc>
                  <a:spcPct val="120000"/>
                </a:lnSpc>
                <a:buFont typeface="Arial" panose="020B0604020202020204" pitchFamily="34" charset="0"/>
                <a:buChar char="•"/>
              </a:pPr>
              <a:r>
                <a:rPr lang="es-EC" altLang="zh-CN" sz="1200" dirty="0">
                  <a:solidFill>
                    <a:schemeClr val="tx1">
                      <a:lumMod val="75000"/>
                      <a:lumOff val="25000"/>
                    </a:schemeClr>
                  </a:solidFill>
                  <a:latin typeface="+mn-ea"/>
                </a:rPr>
                <a:t>Analiza variables de la competitividad, que a pesar de los esfuerzos de los países no se articulan eficientemente.</a:t>
              </a:r>
            </a:p>
            <a:p>
              <a:pPr marL="285750" indent="-285750">
                <a:lnSpc>
                  <a:spcPct val="120000"/>
                </a:lnSpc>
                <a:buFont typeface="Arial" panose="020B0604020202020204" pitchFamily="34" charset="0"/>
                <a:buChar char="•"/>
              </a:pPr>
              <a:r>
                <a:rPr lang="es-EC" altLang="zh-CN" sz="1200" dirty="0">
                  <a:solidFill>
                    <a:schemeClr val="tx1">
                      <a:lumMod val="75000"/>
                      <a:lumOff val="25000"/>
                    </a:schemeClr>
                  </a:solidFill>
                  <a:latin typeface="+mn-ea"/>
                </a:rPr>
                <a:t>Ecuador y Colombia lideran en tecnología, Perú en términos laborales.</a:t>
              </a:r>
            </a:p>
          </p:txBody>
        </p:sp>
        <p:sp>
          <p:nvSpPr>
            <p:cNvPr id="126" name="矩形 125"/>
            <p:cNvSpPr/>
            <p:nvPr/>
          </p:nvSpPr>
          <p:spPr>
            <a:xfrm>
              <a:off x="6671696" y="2995707"/>
              <a:ext cx="4379527" cy="738344"/>
            </a:xfrm>
            <a:prstGeom prst="rect">
              <a:avLst/>
            </a:prstGeom>
          </p:spPr>
          <p:txBody>
            <a:bodyPr wrap="square">
              <a:spAutoFit/>
              <a:scene3d>
                <a:camera prst="orthographicFront"/>
                <a:lightRig rig="threePt" dir="t"/>
              </a:scene3d>
              <a:sp3d contourW="12700"/>
            </a:bodyPr>
            <a:lstStyle/>
            <a:p>
              <a:pPr>
                <a:lnSpc>
                  <a:spcPct val="120000"/>
                </a:lnSpc>
              </a:pPr>
              <a:r>
                <a:rPr lang="es-ES" altLang="zh-CN" sz="1200" b="1" dirty="0">
                  <a:solidFill>
                    <a:schemeClr val="accent1"/>
                  </a:solidFill>
                  <a:latin typeface="+mn-ea"/>
                </a:rPr>
                <a:t>Análisis de competitividad de los países de la Comunidad Andina de</a:t>
              </a:r>
            </a:p>
            <a:p>
              <a:pPr>
                <a:lnSpc>
                  <a:spcPct val="120000"/>
                </a:lnSpc>
              </a:pPr>
              <a:r>
                <a:rPr lang="es-ES" altLang="zh-CN" sz="1200" b="1" dirty="0">
                  <a:solidFill>
                    <a:schemeClr val="accent1"/>
                  </a:solidFill>
                  <a:latin typeface="+mn-ea"/>
                </a:rPr>
                <a:t>Naciones</a:t>
              </a:r>
              <a:endParaRPr lang="zh-CN" altLang="en-US" sz="1200" b="1" dirty="0">
                <a:solidFill>
                  <a:schemeClr val="accent1"/>
                </a:solidFill>
                <a:latin typeface="+mn-ea"/>
              </a:endParaRPr>
            </a:p>
          </p:txBody>
        </p:sp>
      </p:grpSp>
      <p:grpSp>
        <p:nvGrpSpPr>
          <p:cNvPr id="127" name="组合 126"/>
          <p:cNvGrpSpPr/>
          <p:nvPr/>
        </p:nvGrpSpPr>
        <p:grpSpPr>
          <a:xfrm>
            <a:off x="373487" y="4779579"/>
            <a:ext cx="4333170" cy="1393544"/>
            <a:chOff x="6419905" y="3208482"/>
            <a:chExt cx="4631318" cy="1059568"/>
          </a:xfrm>
        </p:grpSpPr>
        <p:sp>
          <p:nvSpPr>
            <p:cNvPr id="128" name="矩形 127"/>
            <p:cNvSpPr/>
            <p:nvPr/>
          </p:nvSpPr>
          <p:spPr>
            <a:xfrm>
              <a:off x="6819091" y="3732519"/>
              <a:ext cx="4232132" cy="535531"/>
            </a:xfrm>
            <a:prstGeom prst="rect">
              <a:avLst/>
            </a:prstGeom>
          </p:spPr>
          <p:txBody>
            <a:bodyPr wrap="square">
              <a:spAutoFit/>
              <a:scene3d>
                <a:camera prst="orthographicFront"/>
                <a:lightRig rig="threePt" dir="t"/>
              </a:scene3d>
              <a:sp3d contourW="12700"/>
            </a:bodyPr>
            <a:lstStyle/>
            <a:p>
              <a:pPr>
                <a:lnSpc>
                  <a:spcPct val="120000"/>
                </a:lnSpc>
              </a:pPr>
              <a:r>
                <a:rPr lang="es-EC" altLang="zh-CN" sz="1200" dirty="0">
                  <a:solidFill>
                    <a:schemeClr val="tx1">
                      <a:lumMod val="75000"/>
                      <a:lumOff val="25000"/>
                    </a:schemeClr>
                  </a:solidFill>
                  <a:latin typeface="+mn-ea"/>
                </a:rPr>
                <a:t>Los exportadores chilenos de productos agrícolas tienen una limitada capacidad para competir. </a:t>
              </a:r>
            </a:p>
          </p:txBody>
        </p:sp>
        <p:sp>
          <p:nvSpPr>
            <p:cNvPr id="129" name="矩形 128"/>
            <p:cNvSpPr/>
            <p:nvPr/>
          </p:nvSpPr>
          <p:spPr>
            <a:xfrm>
              <a:off x="6419905" y="3208482"/>
              <a:ext cx="4631318" cy="516745"/>
            </a:xfrm>
            <a:prstGeom prst="rect">
              <a:avLst/>
            </a:prstGeom>
          </p:spPr>
          <p:txBody>
            <a:bodyPr wrap="square">
              <a:spAutoFit/>
              <a:scene3d>
                <a:camera prst="orthographicFront"/>
                <a:lightRig rig="threePt" dir="t"/>
              </a:scene3d>
              <a:sp3d contourW="12700"/>
            </a:bodyPr>
            <a:lstStyle/>
            <a:p>
              <a:pPr algn="r">
                <a:lnSpc>
                  <a:spcPct val="120000"/>
                </a:lnSpc>
              </a:pPr>
              <a:r>
                <a:rPr lang="es-ES" altLang="zh-CN" sz="1200" b="1" dirty="0">
                  <a:solidFill>
                    <a:schemeClr val="accent1"/>
                  </a:solidFill>
                  <a:latin typeface="+mn-ea"/>
                </a:rPr>
                <a:t>Nivel de competitividad técnica de las empresas exportadoras</a:t>
              </a:r>
              <a:endParaRPr lang="zh-CN" altLang="en-US" sz="1200" b="1" dirty="0">
                <a:solidFill>
                  <a:schemeClr val="accent1"/>
                </a:solidFill>
                <a:latin typeface="+mn-ea"/>
              </a:endParaRPr>
            </a:p>
          </p:txBody>
        </p:sp>
      </p:grpSp>
      <p:sp>
        <p:nvSpPr>
          <p:cNvPr id="24" name="文本框 23"/>
          <p:cNvSpPr txBox="1"/>
          <p:nvPr/>
        </p:nvSpPr>
        <p:spPr>
          <a:xfrm>
            <a:off x="966106" y="433015"/>
            <a:ext cx="4547475" cy="58477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tx1">
                    <a:lumMod val="75000"/>
                    <a:lumOff val="25000"/>
                  </a:schemeClr>
                </a:solidFill>
                <a:latin typeface="+mn-ea"/>
              </a:rPr>
              <a:t>Marco </a:t>
            </a:r>
            <a:r>
              <a:rPr lang="es-EC" altLang="zh-CN" sz="3200" b="1" dirty="0">
                <a:solidFill>
                  <a:schemeClr val="tx1">
                    <a:lumMod val="75000"/>
                    <a:lumOff val="25000"/>
                  </a:schemeClr>
                </a:solidFill>
                <a:latin typeface="+mn-ea"/>
              </a:rPr>
              <a:t>Referencial</a:t>
            </a:r>
          </a:p>
        </p:txBody>
      </p:sp>
      <p:pic>
        <p:nvPicPr>
          <p:cNvPr id="1026" name="Picture 2" descr="Marco de referencia - Iconos gratis de negocios y finanzas">
            <a:extLst>
              <a:ext uri="{FF2B5EF4-FFF2-40B4-BE49-F238E27FC236}">
                <a16:creationId xmlns="" xmlns:a16="http://schemas.microsoft.com/office/drawing/2014/main" id="{D562033E-F408-4293-B9D6-3011C2391692}"/>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0335" y="2909801"/>
            <a:ext cx="1726567" cy="172656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 xmlns:a16="http://schemas.microsoft.com/office/drawing/2014/main" id="{032117DE-A92A-4FC0-A73D-A1338514F7E1}"/>
              </a:ext>
            </a:extLst>
          </p:cNvPr>
          <p:cNvPicPr>
            <a:picLocks noChangeAspect="1"/>
          </p:cNvPicPr>
          <p:nvPr/>
        </p:nvPicPr>
        <p:blipFill rotWithShape="1">
          <a:blip r:embed="rId5"/>
          <a:srcRect l="25224" t="27061" r="24862" b="25375"/>
          <a:stretch/>
        </p:blipFill>
        <p:spPr>
          <a:xfrm>
            <a:off x="8796314" y="920244"/>
            <a:ext cx="1262129" cy="772732"/>
          </a:xfrm>
          <a:prstGeom prst="rect">
            <a:avLst/>
          </a:prstGeom>
        </p:spPr>
      </p:pic>
      <p:pic>
        <p:nvPicPr>
          <p:cNvPr id="4" name="Imagen 3">
            <a:extLst>
              <a:ext uri="{FF2B5EF4-FFF2-40B4-BE49-F238E27FC236}">
                <a16:creationId xmlns="" xmlns:a16="http://schemas.microsoft.com/office/drawing/2014/main" id="{76A8780F-B5B2-45F5-B84A-79E31EF9D9FB}"/>
              </a:ext>
            </a:extLst>
          </p:cNvPr>
          <p:cNvPicPr>
            <a:picLocks noChangeAspect="1"/>
          </p:cNvPicPr>
          <p:nvPr/>
        </p:nvPicPr>
        <p:blipFill rotWithShape="1">
          <a:blip r:embed="rId6"/>
          <a:srcRect r="43479"/>
          <a:stretch/>
        </p:blipFill>
        <p:spPr>
          <a:xfrm>
            <a:off x="9159494" y="3609708"/>
            <a:ext cx="2478157" cy="1096108"/>
          </a:xfrm>
          <a:prstGeom prst="rect">
            <a:avLst/>
          </a:prstGeom>
        </p:spPr>
      </p:pic>
      <p:pic>
        <p:nvPicPr>
          <p:cNvPr id="1028" name="Picture 4" descr="Competitividad archivos - El Mundo MAPFRE">
            <a:extLst>
              <a:ext uri="{FF2B5EF4-FFF2-40B4-BE49-F238E27FC236}">
                <a16:creationId xmlns="" xmlns:a16="http://schemas.microsoft.com/office/drawing/2014/main" id="{9316ADDE-FBC6-4B78-907C-974D216385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7289" y="3759402"/>
            <a:ext cx="1632283" cy="102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87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p:tgtEl>
                                          <p:spTgt spid="124"/>
                                        </p:tgtEl>
                                        <p:attrNameLst>
                                          <p:attrName>ppt_x</p:attrName>
                                        </p:attrNameLst>
                                      </p:cBhvr>
                                      <p:tavLst>
                                        <p:tav tm="0">
                                          <p:val>
                                            <p:strVal val="#ppt_x+#ppt_w*1.125000"/>
                                          </p:val>
                                        </p:tav>
                                        <p:tav tm="100000">
                                          <p:val>
                                            <p:strVal val="#ppt_x"/>
                                          </p:val>
                                        </p:tav>
                                      </p:tavLst>
                                    </p:anim>
                                    <p:animEffect transition="in" filter="wipe(left)">
                                      <p:cBhvr>
                                        <p:cTn id="18" dur="500"/>
                                        <p:tgtEl>
                                          <p:spTgt spid="124"/>
                                        </p:tgtEl>
                                      </p:cBhvr>
                                    </p:animEffect>
                                  </p:childTnLst>
                                </p:cTn>
                              </p:par>
                              <p:par>
                                <p:cTn id="19" presetID="12" presetClass="entr" presetSubtype="2"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additive="base">
                                        <p:cTn id="21" dur="500"/>
                                        <p:tgtEl>
                                          <p:spTgt spid="127"/>
                                        </p:tgtEl>
                                        <p:attrNameLst>
                                          <p:attrName>ppt_x</p:attrName>
                                        </p:attrNameLst>
                                      </p:cBhvr>
                                      <p:tavLst>
                                        <p:tav tm="0">
                                          <p:val>
                                            <p:strVal val="#ppt_x+#ppt_w*1.125000"/>
                                          </p:val>
                                        </p:tav>
                                        <p:tav tm="100000">
                                          <p:val>
                                            <p:strVal val="#ppt_x"/>
                                          </p:val>
                                        </p:tav>
                                      </p:tavLst>
                                    </p:anim>
                                    <p:animEffect transition="in" filter="wipe(left)">
                                      <p:cBhvr>
                                        <p:cTn id="22" dur="500"/>
                                        <p:tgtEl>
                                          <p:spTgt spid="127"/>
                                        </p:tgtEl>
                                      </p:cBhvr>
                                    </p:animEffect>
                                  </p:childTnLst>
                                </p:cTn>
                              </p:par>
                              <p:par>
                                <p:cTn id="23" presetID="12" presetClass="entr" presetSubtype="8"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anim calcmode="lin" valueType="num">
                                      <p:cBhvr additive="base">
                                        <p:cTn id="25" dur="500"/>
                                        <p:tgtEl>
                                          <p:spTgt spid="118"/>
                                        </p:tgtEl>
                                        <p:attrNameLst>
                                          <p:attrName>ppt_x</p:attrName>
                                        </p:attrNameLst>
                                      </p:cBhvr>
                                      <p:tavLst>
                                        <p:tav tm="0">
                                          <p:val>
                                            <p:strVal val="#ppt_x-#ppt_w*1.125000"/>
                                          </p:val>
                                        </p:tav>
                                        <p:tav tm="100000">
                                          <p:val>
                                            <p:strVal val="#ppt_x"/>
                                          </p:val>
                                        </p:tav>
                                      </p:tavLst>
                                    </p:anim>
                                    <p:animEffect transition="in" filter="wipe(right)">
                                      <p:cBhvr>
                                        <p:cTn id="26" dur="500"/>
                                        <p:tgtEl>
                                          <p:spTgt spid="118"/>
                                        </p:tgtEl>
                                      </p:cBhvr>
                                    </p:animEffect>
                                  </p:childTnLst>
                                </p:cTn>
                              </p:par>
                              <p:par>
                                <p:cTn id="27" presetID="12" presetClass="entr" presetSubtype="8" fill="hold" nodeType="with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additive="base">
                                        <p:cTn id="29" dur="500"/>
                                        <p:tgtEl>
                                          <p:spTgt spid="121"/>
                                        </p:tgtEl>
                                        <p:attrNameLst>
                                          <p:attrName>ppt_x</p:attrName>
                                        </p:attrNameLst>
                                      </p:cBhvr>
                                      <p:tavLst>
                                        <p:tav tm="0">
                                          <p:val>
                                            <p:strVal val="#ppt_x-#ppt_w*1.125000"/>
                                          </p:val>
                                        </p:tav>
                                        <p:tav tm="100000">
                                          <p:val>
                                            <p:strVal val="#ppt_x"/>
                                          </p:val>
                                        </p:tav>
                                      </p:tavLst>
                                    </p:anim>
                                    <p:animEffect transition="in" filter="wipe(right)">
                                      <p:cBhvr>
                                        <p:cTn id="3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914196" y="1682651"/>
            <a:ext cx="6097985" cy="4669773"/>
            <a:chOff x="1182" y="215"/>
            <a:chExt cx="5320" cy="4074"/>
          </a:xfrm>
        </p:grpSpPr>
        <p:sp>
          <p:nvSpPr>
            <p:cNvPr id="5" name="Freeform 5"/>
            <p:cNvSpPr>
              <a:spLocks/>
            </p:cNvSpPr>
            <p:nvPr/>
          </p:nvSpPr>
          <p:spPr bwMode="auto">
            <a:xfrm>
              <a:off x="3256" y="2836"/>
              <a:ext cx="2030" cy="1453"/>
            </a:xfrm>
            <a:custGeom>
              <a:avLst/>
              <a:gdLst>
                <a:gd name="T0" fmla="*/ 468 w 1012"/>
                <a:gd name="T1" fmla="*/ 82 h 725"/>
                <a:gd name="T2" fmla="*/ 551 w 1012"/>
                <a:gd name="T3" fmla="*/ 578 h 725"/>
                <a:gd name="T4" fmla="*/ 913 w 1012"/>
                <a:gd name="T5" fmla="*/ 578 h 725"/>
                <a:gd name="T6" fmla="*/ 913 w 1012"/>
                <a:gd name="T7" fmla="*/ 526 h 725"/>
                <a:gd name="T8" fmla="*/ 1012 w 1012"/>
                <a:gd name="T9" fmla="*/ 626 h 725"/>
                <a:gd name="T10" fmla="*/ 913 w 1012"/>
                <a:gd name="T11" fmla="*/ 725 h 725"/>
                <a:gd name="T12" fmla="*/ 913 w 1012"/>
                <a:gd name="T13" fmla="*/ 678 h 725"/>
                <a:gd name="T14" fmla="*/ 466 w 1012"/>
                <a:gd name="T15" fmla="*/ 678 h 725"/>
                <a:gd name="T16" fmla="*/ 386 w 1012"/>
                <a:gd name="T17" fmla="*/ 199 h 725"/>
                <a:gd name="T18" fmla="*/ 0 w 1012"/>
                <a:gd name="T19" fmla="*/ 54 h 725"/>
                <a:gd name="T20" fmla="*/ 80 w 1012"/>
                <a:gd name="T21" fmla="*/ 0 h 725"/>
                <a:gd name="T22" fmla="*/ 468 w 1012"/>
                <a:gd name="T23" fmla="*/ 82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2" h="725">
                  <a:moveTo>
                    <a:pt x="468" y="82"/>
                  </a:moveTo>
                  <a:cubicBezTo>
                    <a:pt x="551" y="578"/>
                    <a:pt x="551" y="578"/>
                    <a:pt x="551" y="578"/>
                  </a:cubicBezTo>
                  <a:cubicBezTo>
                    <a:pt x="913" y="578"/>
                    <a:pt x="913" y="578"/>
                    <a:pt x="913" y="578"/>
                  </a:cubicBezTo>
                  <a:cubicBezTo>
                    <a:pt x="913" y="526"/>
                    <a:pt x="913" y="526"/>
                    <a:pt x="913" y="526"/>
                  </a:cubicBezTo>
                  <a:cubicBezTo>
                    <a:pt x="1012" y="626"/>
                    <a:pt x="1012" y="626"/>
                    <a:pt x="1012" y="626"/>
                  </a:cubicBezTo>
                  <a:cubicBezTo>
                    <a:pt x="913" y="725"/>
                    <a:pt x="913" y="725"/>
                    <a:pt x="913" y="725"/>
                  </a:cubicBezTo>
                  <a:cubicBezTo>
                    <a:pt x="913" y="678"/>
                    <a:pt x="913" y="678"/>
                    <a:pt x="913" y="678"/>
                  </a:cubicBezTo>
                  <a:cubicBezTo>
                    <a:pt x="466" y="678"/>
                    <a:pt x="466" y="678"/>
                    <a:pt x="466" y="678"/>
                  </a:cubicBezTo>
                  <a:cubicBezTo>
                    <a:pt x="386" y="199"/>
                    <a:pt x="386" y="199"/>
                    <a:pt x="386" y="199"/>
                  </a:cubicBezTo>
                  <a:cubicBezTo>
                    <a:pt x="242" y="214"/>
                    <a:pt x="99" y="160"/>
                    <a:pt x="0" y="54"/>
                  </a:cubicBezTo>
                  <a:cubicBezTo>
                    <a:pt x="80" y="0"/>
                    <a:pt x="80" y="0"/>
                    <a:pt x="80" y="0"/>
                  </a:cubicBezTo>
                  <a:cubicBezTo>
                    <a:pt x="183" y="102"/>
                    <a:pt x="335" y="133"/>
                    <a:pt x="468" y="8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6" name="Freeform 6"/>
            <p:cNvSpPr>
              <a:spLocks/>
            </p:cNvSpPr>
            <p:nvPr/>
          </p:nvSpPr>
          <p:spPr bwMode="auto">
            <a:xfrm>
              <a:off x="4516" y="1218"/>
              <a:ext cx="1824" cy="1485"/>
            </a:xfrm>
            <a:custGeom>
              <a:avLst/>
              <a:gdLst>
                <a:gd name="T0" fmla="*/ 0 w 909"/>
                <a:gd name="T1" fmla="*/ 319 h 741"/>
                <a:gd name="T2" fmla="*/ 333 w 909"/>
                <a:gd name="T3" fmla="*/ 0 h 741"/>
                <a:gd name="T4" fmla="*/ 909 w 909"/>
                <a:gd name="T5" fmla="*/ 0 h 741"/>
                <a:gd name="T6" fmla="*/ 859 w 909"/>
                <a:gd name="T7" fmla="*/ 51 h 741"/>
                <a:gd name="T8" fmla="*/ 909 w 909"/>
                <a:gd name="T9" fmla="*/ 101 h 741"/>
                <a:gd name="T10" fmla="*/ 373 w 909"/>
                <a:gd name="T11" fmla="*/ 101 h 741"/>
                <a:gd name="T12" fmla="*/ 124 w 909"/>
                <a:gd name="T13" fmla="*/ 339 h 741"/>
                <a:gd name="T14" fmla="*/ 129 w 909"/>
                <a:gd name="T15" fmla="*/ 741 h 741"/>
                <a:gd name="T16" fmla="*/ 50 w 909"/>
                <a:gd name="T17" fmla="*/ 686 h 741"/>
                <a:gd name="T18" fmla="*/ 0 w 909"/>
                <a:gd name="T19" fmla="*/ 3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9" h="741">
                  <a:moveTo>
                    <a:pt x="0" y="319"/>
                  </a:moveTo>
                  <a:cubicBezTo>
                    <a:pt x="333" y="0"/>
                    <a:pt x="333" y="0"/>
                    <a:pt x="333" y="0"/>
                  </a:cubicBezTo>
                  <a:cubicBezTo>
                    <a:pt x="909" y="0"/>
                    <a:pt x="909" y="0"/>
                    <a:pt x="909" y="0"/>
                  </a:cubicBezTo>
                  <a:cubicBezTo>
                    <a:pt x="859" y="51"/>
                    <a:pt x="859" y="51"/>
                    <a:pt x="859" y="51"/>
                  </a:cubicBezTo>
                  <a:cubicBezTo>
                    <a:pt x="909" y="101"/>
                    <a:pt x="909" y="101"/>
                    <a:pt x="909" y="101"/>
                  </a:cubicBezTo>
                  <a:cubicBezTo>
                    <a:pt x="373" y="101"/>
                    <a:pt x="373" y="101"/>
                    <a:pt x="373" y="101"/>
                  </a:cubicBezTo>
                  <a:cubicBezTo>
                    <a:pt x="124" y="339"/>
                    <a:pt x="124" y="339"/>
                    <a:pt x="124" y="339"/>
                  </a:cubicBezTo>
                  <a:cubicBezTo>
                    <a:pt x="187" y="464"/>
                    <a:pt x="190" y="612"/>
                    <a:pt x="129" y="741"/>
                  </a:cubicBezTo>
                  <a:cubicBezTo>
                    <a:pt x="50" y="686"/>
                    <a:pt x="50" y="686"/>
                    <a:pt x="50" y="686"/>
                  </a:cubicBezTo>
                  <a:cubicBezTo>
                    <a:pt x="100" y="564"/>
                    <a:pt x="81" y="423"/>
                    <a:pt x="0" y="3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7" name="Freeform 7"/>
            <p:cNvSpPr>
              <a:spLocks/>
            </p:cNvSpPr>
            <p:nvPr/>
          </p:nvSpPr>
          <p:spPr bwMode="auto">
            <a:xfrm>
              <a:off x="1429" y="2072"/>
              <a:ext cx="1988" cy="1501"/>
            </a:xfrm>
            <a:custGeom>
              <a:avLst/>
              <a:gdLst>
                <a:gd name="T0" fmla="*/ 991 w 991"/>
                <a:gd name="T1" fmla="*/ 381 h 749"/>
                <a:gd name="T2" fmla="*/ 526 w 991"/>
                <a:gd name="T3" fmla="*/ 700 h 749"/>
                <a:gd name="T4" fmla="*/ 99 w 991"/>
                <a:gd name="T5" fmla="*/ 699 h 749"/>
                <a:gd name="T6" fmla="*/ 99 w 991"/>
                <a:gd name="T7" fmla="*/ 749 h 749"/>
                <a:gd name="T8" fmla="*/ 0 w 991"/>
                <a:gd name="T9" fmla="*/ 650 h 749"/>
                <a:gd name="T10" fmla="*/ 99 w 991"/>
                <a:gd name="T11" fmla="*/ 550 h 749"/>
                <a:gd name="T12" fmla="*/ 99 w 991"/>
                <a:gd name="T13" fmla="*/ 599 h 749"/>
                <a:gd name="T14" fmla="*/ 495 w 991"/>
                <a:gd name="T15" fmla="*/ 599 h 749"/>
                <a:gd name="T16" fmla="*/ 851 w 991"/>
                <a:gd name="T17" fmla="*/ 355 h 749"/>
                <a:gd name="T18" fmla="*/ 803 w 991"/>
                <a:gd name="T19" fmla="*/ 0 h 749"/>
                <a:gd name="T20" fmla="*/ 892 w 991"/>
                <a:gd name="T21" fmla="*/ 34 h 749"/>
                <a:gd name="T22" fmla="*/ 991 w 991"/>
                <a:gd name="T23" fmla="*/ 38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1" h="749">
                  <a:moveTo>
                    <a:pt x="991" y="381"/>
                  </a:moveTo>
                  <a:cubicBezTo>
                    <a:pt x="526" y="700"/>
                    <a:pt x="526" y="700"/>
                    <a:pt x="526" y="700"/>
                  </a:cubicBezTo>
                  <a:cubicBezTo>
                    <a:pt x="99" y="699"/>
                    <a:pt x="99" y="699"/>
                    <a:pt x="99" y="699"/>
                  </a:cubicBezTo>
                  <a:cubicBezTo>
                    <a:pt x="99" y="749"/>
                    <a:pt x="99" y="749"/>
                    <a:pt x="99" y="749"/>
                  </a:cubicBezTo>
                  <a:cubicBezTo>
                    <a:pt x="0" y="650"/>
                    <a:pt x="0" y="650"/>
                    <a:pt x="0" y="650"/>
                  </a:cubicBezTo>
                  <a:cubicBezTo>
                    <a:pt x="99" y="550"/>
                    <a:pt x="99" y="550"/>
                    <a:pt x="99" y="550"/>
                  </a:cubicBezTo>
                  <a:cubicBezTo>
                    <a:pt x="99" y="599"/>
                    <a:pt x="99" y="599"/>
                    <a:pt x="99" y="599"/>
                  </a:cubicBezTo>
                  <a:cubicBezTo>
                    <a:pt x="495" y="599"/>
                    <a:pt x="495" y="599"/>
                    <a:pt x="495" y="599"/>
                  </a:cubicBezTo>
                  <a:cubicBezTo>
                    <a:pt x="851" y="355"/>
                    <a:pt x="851" y="355"/>
                    <a:pt x="851" y="355"/>
                  </a:cubicBezTo>
                  <a:cubicBezTo>
                    <a:pt x="788" y="248"/>
                    <a:pt x="771" y="120"/>
                    <a:pt x="803" y="0"/>
                  </a:cubicBezTo>
                  <a:cubicBezTo>
                    <a:pt x="892" y="34"/>
                    <a:pt x="892" y="34"/>
                    <a:pt x="892" y="34"/>
                  </a:cubicBezTo>
                  <a:cubicBezTo>
                    <a:pt x="862" y="159"/>
                    <a:pt x="900" y="290"/>
                    <a:pt x="991" y="38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8" name="Freeform 8"/>
            <p:cNvSpPr>
              <a:spLocks/>
            </p:cNvSpPr>
            <p:nvPr/>
          </p:nvSpPr>
          <p:spPr bwMode="auto">
            <a:xfrm>
              <a:off x="2450" y="215"/>
              <a:ext cx="2744" cy="1558"/>
            </a:xfrm>
            <a:custGeom>
              <a:avLst/>
              <a:gdLst>
                <a:gd name="T0" fmla="*/ 99 w 1368"/>
                <a:gd name="T1" fmla="*/ 243 h 777"/>
                <a:gd name="T2" fmla="*/ 0 w 1368"/>
                <a:gd name="T3" fmla="*/ 144 h 777"/>
                <a:gd name="T4" fmla="*/ 99 w 1368"/>
                <a:gd name="T5" fmla="*/ 44 h 777"/>
                <a:gd name="T6" fmla="*/ 99 w 1368"/>
                <a:gd name="T7" fmla="*/ 95 h 777"/>
                <a:gd name="T8" fmla="*/ 518 w 1368"/>
                <a:gd name="T9" fmla="*/ 95 h 777"/>
                <a:gd name="T10" fmla="*/ 681 w 1368"/>
                <a:gd name="T11" fmla="*/ 587 h 777"/>
                <a:gd name="T12" fmla="*/ 977 w 1368"/>
                <a:gd name="T13" fmla="*/ 648 h 777"/>
                <a:gd name="T14" fmla="*/ 1218 w 1368"/>
                <a:gd name="T15" fmla="*/ 408 h 777"/>
                <a:gd name="T16" fmla="*/ 1218 w 1368"/>
                <a:gd name="T17" fmla="*/ 99 h 777"/>
                <a:gd name="T18" fmla="*/ 1170 w 1368"/>
                <a:gd name="T19" fmla="*/ 99 h 777"/>
                <a:gd name="T20" fmla="*/ 1269 w 1368"/>
                <a:gd name="T21" fmla="*/ 0 h 777"/>
                <a:gd name="T22" fmla="*/ 1368 w 1368"/>
                <a:gd name="T23" fmla="*/ 99 h 777"/>
                <a:gd name="T24" fmla="*/ 1319 w 1368"/>
                <a:gd name="T25" fmla="*/ 99 h 777"/>
                <a:gd name="T26" fmla="*/ 1319 w 1368"/>
                <a:gd name="T27" fmla="*/ 449 h 777"/>
                <a:gd name="T28" fmla="*/ 991 w 1368"/>
                <a:gd name="T29" fmla="*/ 777 h 777"/>
                <a:gd name="T30" fmla="*/ 613 w 1368"/>
                <a:gd name="T31" fmla="*/ 701 h 777"/>
                <a:gd name="T32" fmla="*/ 445 w 1368"/>
                <a:gd name="T33" fmla="*/ 196 h 777"/>
                <a:gd name="T34" fmla="*/ 99 w 1368"/>
                <a:gd name="T35" fmla="*/ 196 h 777"/>
                <a:gd name="T36" fmla="*/ 99 w 1368"/>
                <a:gd name="T37" fmla="*/ 24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8" h="777">
                  <a:moveTo>
                    <a:pt x="99" y="243"/>
                  </a:moveTo>
                  <a:cubicBezTo>
                    <a:pt x="0" y="144"/>
                    <a:pt x="0" y="144"/>
                    <a:pt x="0" y="144"/>
                  </a:cubicBezTo>
                  <a:cubicBezTo>
                    <a:pt x="99" y="44"/>
                    <a:pt x="99" y="44"/>
                    <a:pt x="99" y="44"/>
                  </a:cubicBezTo>
                  <a:cubicBezTo>
                    <a:pt x="99" y="95"/>
                    <a:pt x="99" y="95"/>
                    <a:pt x="99" y="95"/>
                  </a:cubicBezTo>
                  <a:cubicBezTo>
                    <a:pt x="518" y="95"/>
                    <a:pt x="518" y="95"/>
                    <a:pt x="518" y="95"/>
                  </a:cubicBezTo>
                  <a:cubicBezTo>
                    <a:pt x="681" y="587"/>
                    <a:pt x="681" y="587"/>
                    <a:pt x="681" y="587"/>
                  </a:cubicBezTo>
                  <a:cubicBezTo>
                    <a:pt x="784" y="574"/>
                    <a:pt x="888" y="595"/>
                    <a:pt x="977" y="648"/>
                  </a:cubicBezTo>
                  <a:cubicBezTo>
                    <a:pt x="1218" y="408"/>
                    <a:pt x="1218" y="408"/>
                    <a:pt x="1218" y="408"/>
                  </a:cubicBezTo>
                  <a:cubicBezTo>
                    <a:pt x="1218" y="99"/>
                    <a:pt x="1218" y="99"/>
                    <a:pt x="1218" y="99"/>
                  </a:cubicBezTo>
                  <a:cubicBezTo>
                    <a:pt x="1170" y="99"/>
                    <a:pt x="1170" y="99"/>
                    <a:pt x="1170" y="99"/>
                  </a:cubicBezTo>
                  <a:cubicBezTo>
                    <a:pt x="1269" y="0"/>
                    <a:pt x="1269" y="0"/>
                    <a:pt x="1269" y="0"/>
                  </a:cubicBezTo>
                  <a:cubicBezTo>
                    <a:pt x="1368" y="99"/>
                    <a:pt x="1368" y="99"/>
                    <a:pt x="1368" y="99"/>
                  </a:cubicBezTo>
                  <a:cubicBezTo>
                    <a:pt x="1319" y="99"/>
                    <a:pt x="1319" y="99"/>
                    <a:pt x="1319" y="99"/>
                  </a:cubicBezTo>
                  <a:cubicBezTo>
                    <a:pt x="1319" y="449"/>
                    <a:pt x="1319" y="449"/>
                    <a:pt x="1319" y="449"/>
                  </a:cubicBezTo>
                  <a:cubicBezTo>
                    <a:pt x="991" y="777"/>
                    <a:pt x="991" y="777"/>
                    <a:pt x="991" y="777"/>
                  </a:cubicBezTo>
                  <a:cubicBezTo>
                    <a:pt x="891" y="683"/>
                    <a:pt x="744" y="652"/>
                    <a:pt x="613" y="701"/>
                  </a:cubicBezTo>
                  <a:cubicBezTo>
                    <a:pt x="445" y="196"/>
                    <a:pt x="445" y="196"/>
                    <a:pt x="445" y="196"/>
                  </a:cubicBezTo>
                  <a:cubicBezTo>
                    <a:pt x="99" y="196"/>
                    <a:pt x="99" y="196"/>
                    <a:pt x="99" y="196"/>
                  </a:cubicBezTo>
                  <a:cubicBezTo>
                    <a:pt x="99" y="243"/>
                    <a:pt x="99" y="243"/>
                    <a:pt x="99" y="2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9" name="Freeform 9"/>
            <p:cNvSpPr>
              <a:spLocks/>
            </p:cNvSpPr>
            <p:nvPr/>
          </p:nvSpPr>
          <p:spPr bwMode="auto">
            <a:xfrm>
              <a:off x="4195" y="2593"/>
              <a:ext cx="2307" cy="908"/>
            </a:xfrm>
            <a:custGeom>
              <a:avLst/>
              <a:gdLst>
                <a:gd name="T0" fmla="*/ 1051 w 1150"/>
                <a:gd name="T1" fmla="*/ 453 h 453"/>
                <a:gd name="T2" fmla="*/ 1150 w 1150"/>
                <a:gd name="T3" fmla="*/ 353 h 453"/>
                <a:gd name="T4" fmla="*/ 1051 w 1150"/>
                <a:gd name="T5" fmla="*/ 254 h 453"/>
                <a:gd name="T6" fmla="*/ 1051 w 1150"/>
                <a:gd name="T7" fmla="*/ 303 h 453"/>
                <a:gd name="T8" fmla="*/ 651 w 1150"/>
                <a:gd name="T9" fmla="*/ 303 h 453"/>
                <a:gd name="T10" fmla="*/ 210 w 1150"/>
                <a:gd name="T11" fmla="*/ 0 h 453"/>
                <a:gd name="T12" fmla="*/ 0 w 1150"/>
                <a:gd name="T13" fmla="*/ 203 h 453"/>
                <a:gd name="T14" fmla="*/ 16 w 1150"/>
                <a:gd name="T15" fmla="*/ 299 h 453"/>
                <a:gd name="T16" fmla="*/ 237 w 1150"/>
                <a:gd name="T17" fmla="*/ 141 h 453"/>
                <a:gd name="T18" fmla="*/ 620 w 1150"/>
                <a:gd name="T19" fmla="*/ 404 h 453"/>
                <a:gd name="T20" fmla="*/ 1051 w 1150"/>
                <a:gd name="T21" fmla="*/ 403 h 453"/>
                <a:gd name="T22" fmla="*/ 1051 w 1150"/>
                <a:gd name="T23" fmla="*/ 45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0" h="453">
                  <a:moveTo>
                    <a:pt x="1051" y="453"/>
                  </a:moveTo>
                  <a:cubicBezTo>
                    <a:pt x="1150" y="353"/>
                    <a:pt x="1150" y="353"/>
                    <a:pt x="1150" y="353"/>
                  </a:cubicBezTo>
                  <a:cubicBezTo>
                    <a:pt x="1051" y="254"/>
                    <a:pt x="1051" y="254"/>
                    <a:pt x="1051" y="254"/>
                  </a:cubicBezTo>
                  <a:cubicBezTo>
                    <a:pt x="1051" y="303"/>
                    <a:pt x="1051" y="303"/>
                    <a:pt x="1051" y="303"/>
                  </a:cubicBezTo>
                  <a:cubicBezTo>
                    <a:pt x="651" y="303"/>
                    <a:pt x="651" y="303"/>
                    <a:pt x="651" y="303"/>
                  </a:cubicBezTo>
                  <a:cubicBezTo>
                    <a:pt x="210" y="0"/>
                    <a:pt x="210" y="0"/>
                    <a:pt x="210" y="0"/>
                  </a:cubicBezTo>
                  <a:cubicBezTo>
                    <a:pt x="171" y="94"/>
                    <a:pt x="95" y="168"/>
                    <a:pt x="0" y="203"/>
                  </a:cubicBezTo>
                  <a:cubicBezTo>
                    <a:pt x="16" y="299"/>
                    <a:pt x="16" y="299"/>
                    <a:pt x="16" y="299"/>
                  </a:cubicBezTo>
                  <a:cubicBezTo>
                    <a:pt x="104" y="270"/>
                    <a:pt x="181" y="214"/>
                    <a:pt x="237" y="141"/>
                  </a:cubicBezTo>
                  <a:cubicBezTo>
                    <a:pt x="620" y="404"/>
                    <a:pt x="620" y="404"/>
                    <a:pt x="620" y="404"/>
                  </a:cubicBezTo>
                  <a:cubicBezTo>
                    <a:pt x="1051" y="403"/>
                    <a:pt x="1051" y="403"/>
                    <a:pt x="1051" y="403"/>
                  </a:cubicBezTo>
                  <a:cubicBezTo>
                    <a:pt x="1051" y="453"/>
                    <a:pt x="1051" y="453"/>
                    <a:pt x="1051" y="45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10" name="Freeform 10"/>
            <p:cNvSpPr>
              <a:spLocks/>
            </p:cNvSpPr>
            <p:nvPr/>
          </p:nvSpPr>
          <p:spPr bwMode="auto">
            <a:xfrm>
              <a:off x="1182" y="1440"/>
              <a:ext cx="2498" cy="700"/>
            </a:xfrm>
            <a:custGeom>
              <a:avLst/>
              <a:gdLst>
                <a:gd name="T0" fmla="*/ 962 w 1245"/>
                <a:gd name="T1" fmla="*/ 221 h 349"/>
                <a:gd name="T2" fmla="*/ 1215 w 1245"/>
                <a:gd name="T3" fmla="*/ 0 h 349"/>
                <a:gd name="T4" fmla="*/ 1245 w 1245"/>
                <a:gd name="T5" fmla="*/ 90 h 349"/>
                <a:gd name="T6" fmla="*/ 1015 w 1245"/>
                <a:gd name="T7" fmla="*/ 349 h 349"/>
                <a:gd name="T8" fmla="*/ 517 w 1245"/>
                <a:gd name="T9" fmla="*/ 160 h 349"/>
                <a:gd name="T10" fmla="*/ 100 w 1245"/>
                <a:gd name="T11" fmla="*/ 160 h 349"/>
                <a:gd name="T12" fmla="*/ 100 w 1245"/>
                <a:gd name="T13" fmla="*/ 206 h 349"/>
                <a:gd name="T14" fmla="*/ 0 w 1245"/>
                <a:gd name="T15" fmla="*/ 107 h 349"/>
                <a:gd name="T16" fmla="*/ 100 w 1245"/>
                <a:gd name="T17" fmla="*/ 7 h 349"/>
                <a:gd name="T18" fmla="*/ 100 w 1245"/>
                <a:gd name="T19" fmla="*/ 59 h 349"/>
                <a:gd name="T20" fmla="*/ 536 w 1245"/>
                <a:gd name="T21" fmla="*/ 60 h 349"/>
                <a:gd name="T22" fmla="*/ 962 w 1245"/>
                <a:gd name="T23"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5" h="349">
                  <a:moveTo>
                    <a:pt x="962" y="221"/>
                  </a:moveTo>
                  <a:cubicBezTo>
                    <a:pt x="1016" y="118"/>
                    <a:pt x="1106" y="39"/>
                    <a:pt x="1215" y="0"/>
                  </a:cubicBezTo>
                  <a:cubicBezTo>
                    <a:pt x="1245" y="90"/>
                    <a:pt x="1245" y="90"/>
                    <a:pt x="1245" y="90"/>
                  </a:cubicBezTo>
                  <a:cubicBezTo>
                    <a:pt x="1130" y="132"/>
                    <a:pt x="1043" y="231"/>
                    <a:pt x="1015" y="349"/>
                  </a:cubicBezTo>
                  <a:cubicBezTo>
                    <a:pt x="517" y="160"/>
                    <a:pt x="517" y="160"/>
                    <a:pt x="517" y="160"/>
                  </a:cubicBezTo>
                  <a:cubicBezTo>
                    <a:pt x="100" y="160"/>
                    <a:pt x="100" y="160"/>
                    <a:pt x="100" y="160"/>
                  </a:cubicBezTo>
                  <a:cubicBezTo>
                    <a:pt x="100" y="206"/>
                    <a:pt x="100" y="206"/>
                    <a:pt x="100" y="206"/>
                  </a:cubicBezTo>
                  <a:cubicBezTo>
                    <a:pt x="0" y="107"/>
                    <a:pt x="0" y="107"/>
                    <a:pt x="0" y="107"/>
                  </a:cubicBezTo>
                  <a:cubicBezTo>
                    <a:pt x="100" y="7"/>
                    <a:pt x="100" y="7"/>
                    <a:pt x="100" y="7"/>
                  </a:cubicBezTo>
                  <a:cubicBezTo>
                    <a:pt x="100" y="59"/>
                    <a:pt x="100" y="59"/>
                    <a:pt x="100" y="59"/>
                  </a:cubicBezTo>
                  <a:cubicBezTo>
                    <a:pt x="536" y="60"/>
                    <a:pt x="536" y="60"/>
                    <a:pt x="536" y="60"/>
                  </a:cubicBezTo>
                  <a:cubicBezTo>
                    <a:pt x="962" y="221"/>
                    <a:pt x="962" y="221"/>
                    <a:pt x="962" y="22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30" name="Freeform 13"/>
            <p:cNvSpPr>
              <a:spLocks/>
            </p:cNvSpPr>
            <p:nvPr/>
          </p:nvSpPr>
          <p:spPr bwMode="auto">
            <a:xfrm>
              <a:off x="5862" y="821"/>
              <a:ext cx="32" cy="30"/>
            </a:xfrm>
            <a:custGeom>
              <a:avLst/>
              <a:gdLst>
                <a:gd name="T0" fmla="*/ 15 w 16"/>
                <a:gd name="T1" fmla="*/ 10 h 15"/>
                <a:gd name="T2" fmla="*/ 15 w 16"/>
                <a:gd name="T3" fmla="*/ 14 h 15"/>
                <a:gd name="T4" fmla="*/ 15 w 16"/>
                <a:gd name="T5" fmla="*/ 14 h 15"/>
                <a:gd name="T6" fmla="*/ 11 w 16"/>
                <a:gd name="T7" fmla="*/ 14 h 15"/>
                <a:gd name="T8" fmla="*/ 0 w 16"/>
                <a:gd name="T9" fmla="*/ 4 h 15"/>
                <a:gd name="T10" fmla="*/ 1 w 16"/>
                <a:gd name="T11" fmla="*/ 1 h 15"/>
                <a:gd name="T12" fmla="*/ 1 w 16"/>
                <a:gd name="T13" fmla="*/ 1 h 15"/>
                <a:gd name="T14" fmla="*/ 4 w 16"/>
                <a:gd name="T15" fmla="*/ 1 h 15"/>
                <a:gd name="T16" fmla="*/ 15 w 16"/>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5" y="10"/>
                  </a:moveTo>
                  <a:cubicBezTo>
                    <a:pt x="16" y="11"/>
                    <a:pt x="15" y="13"/>
                    <a:pt x="15" y="14"/>
                  </a:cubicBezTo>
                  <a:cubicBezTo>
                    <a:pt x="15" y="14"/>
                    <a:pt x="15" y="14"/>
                    <a:pt x="15" y="14"/>
                  </a:cubicBezTo>
                  <a:cubicBezTo>
                    <a:pt x="14" y="15"/>
                    <a:pt x="12" y="15"/>
                    <a:pt x="11" y="14"/>
                  </a:cubicBezTo>
                  <a:cubicBezTo>
                    <a:pt x="0" y="4"/>
                    <a:pt x="0" y="4"/>
                    <a:pt x="0" y="4"/>
                  </a:cubicBezTo>
                  <a:cubicBezTo>
                    <a:pt x="0" y="3"/>
                    <a:pt x="0" y="2"/>
                    <a:pt x="1" y="1"/>
                  </a:cubicBezTo>
                  <a:cubicBezTo>
                    <a:pt x="1" y="1"/>
                    <a:pt x="1" y="1"/>
                    <a:pt x="1" y="1"/>
                  </a:cubicBezTo>
                  <a:cubicBezTo>
                    <a:pt x="2" y="0"/>
                    <a:pt x="3" y="0"/>
                    <a:pt x="4" y="1"/>
                  </a:cubicBezTo>
                  <a:cubicBezTo>
                    <a:pt x="15" y="10"/>
                    <a:pt x="15" y="10"/>
                    <a:pt x="15"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31" name="Freeform 14"/>
            <p:cNvSpPr>
              <a:spLocks/>
            </p:cNvSpPr>
            <p:nvPr/>
          </p:nvSpPr>
          <p:spPr bwMode="auto">
            <a:xfrm>
              <a:off x="5824" y="949"/>
              <a:ext cx="38" cy="12"/>
            </a:xfrm>
            <a:custGeom>
              <a:avLst/>
              <a:gdLst>
                <a:gd name="T0" fmla="*/ 16 w 19"/>
                <a:gd name="T1" fmla="*/ 0 h 6"/>
                <a:gd name="T2" fmla="*/ 18 w 19"/>
                <a:gd name="T3" fmla="*/ 2 h 6"/>
                <a:gd name="T4" fmla="*/ 18 w 19"/>
                <a:gd name="T5" fmla="*/ 2 h 6"/>
                <a:gd name="T6" fmla="*/ 17 w 19"/>
                <a:gd name="T7" fmla="*/ 5 h 6"/>
                <a:gd name="T8" fmla="*/ 2 w 19"/>
                <a:gd name="T9" fmla="*/ 6 h 6"/>
                <a:gd name="T10" fmla="*/ 0 w 19"/>
                <a:gd name="T11" fmla="*/ 4 h 6"/>
                <a:gd name="T12" fmla="*/ 0 w 19"/>
                <a:gd name="T13" fmla="*/ 4 h 6"/>
                <a:gd name="T14" fmla="*/ 2 w 19"/>
                <a:gd name="T15" fmla="*/ 1 h 6"/>
                <a:gd name="T16" fmla="*/ 16 w 1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6" y="0"/>
                  </a:moveTo>
                  <a:cubicBezTo>
                    <a:pt x="17" y="0"/>
                    <a:pt x="18" y="1"/>
                    <a:pt x="18" y="2"/>
                  </a:cubicBezTo>
                  <a:cubicBezTo>
                    <a:pt x="18" y="2"/>
                    <a:pt x="18" y="2"/>
                    <a:pt x="18" y="2"/>
                  </a:cubicBezTo>
                  <a:cubicBezTo>
                    <a:pt x="19" y="3"/>
                    <a:pt x="18" y="4"/>
                    <a:pt x="17" y="5"/>
                  </a:cubicBezTo>
                  <a:cubicBezTo>
                    <a:pt x="2" y="6"/>
                    <a:pt x="2" y="6"/>
                    <a:pt x="2" y="6"/>
                  </a:cubicBezTo>
                  <a:cubicBezTo>
                    <a:pt x="1" y="6"/>
                    <a:pt x="0" y="5"/>
                    <a:pt x="0" y="4"/>
                  </a:cubicBezTo>
                  <a:cubicBezTo>
                    <a:pt x="0" y="4"/>
                    <a:pt x="0" y="4"/>
                    <a:pt x="0" y="4"/>
                  </a:cubicBezTo>
                  <a:cubicBezTo>
                    <a:pt x="0" y="3"/>
                    <a:pt x="0" y="1"/>
                    <a:pt x="2" y="1"/>
                  </a:cubicBezTo>
                  <a:cubicBezTo>
                    <a:pt x="16" y="0"/>
                    <a:pt x="16" y="0"/>
                    <a:pt x="1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sp>
          <p:nvSpPr>
            <p:cNvPr id="32" name="Freeform 15"/>
            <p:cNvSpPr>
              <a:spLocks/>
            </p:cNvSpPr>
            <p:nvPr/>
          </p:nvSpPr>
          <p:spPr bwMode="auto">
            <a:xfrm>
              <a:off x="6127" y="939"/>
              <a:ext cx="38" cy="14"/>
            </a:xfrm>
            <a:custGeom>
              <a:avLst/>
              <a:gdLst>
                <a:gd name="T0" fmla="*/ 2 w 19"/>
                <a:gd name="T1" fmla="*/ 5 h 7"/>
                <a:gd name="T2" fmla="*/ 1 w 19"/>
                <a:gd name="T3" fmla="*/ 3 h 7"/>
                <a:gd name="T4" fmla="*/ 1 w 19"/>
                <a:gd name="T5" fmla="*/ 3 h 7"/>
                <a:gd name="T6" fmla="*/ 3 w 19"/>
                <a:gd name="T7" fmla="*/ 0 h 7"/>
                <a:gd name="T8" fmla="*/ 17 w 19"/>
                <a:gd name="T9" fmla="*/ 2 h 7"/>
                <a:gd name="T10" fmla="*/ 19 w 19"/>
                <a:gd name="T11" fmla="*/ 5 h 7"/>
                <a:gd name="T12" fmla="*/ 19 w 19"/>
                <a:gd name="T13" fmla="*/ 5 h 7"/>
                <a:gd name="T14" fmla="*/ 17 w 19"/>
                <a:gd name="T15" fmla="*/ 7 h 7"/>
                <a:gd name="T16" fmla="*/ 2 w 1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
                  <a:moveTo>
                    <a:pt x="2" y="5"/>
                  </a:moveTo>
                  <a:cubicBezTo>
                    <a:pt x="1" y="5"/>
                    <a:pt x="0" y="4"/>
                    <a:pt x="1" y="3"/>
                  </a:cubicBezTo>
                  <a:cubicBezTo>
                    <a:pt x="1" y="3"/>
                    <a:pt x="1" y="3"/>
                    <a:pt x="1" y="3"/>
                  </a:cubicBezTo>
                  <a:cubicBezTo>
                    <a:pt x="1" y="1"/>
                    <a:pt x="2" y="0"/>
                    <a:pt x="3" y="0"/>
                  </a:cubicBezTo>
                  <a:cubicBezTo>
                    <a:pt x="17" y="2"/>
                    <a:pt x="17" y="2"/>
                    <a:pt x="17" y="2"/>
                  </a:cubicBezTo>
                  <a:cubicBezTo>
                    <a:pt x="19" y="2"/>
                    <a:pt x="19" y="3"/>
                    <a:pt x="19" y="5"/>
                  </a:cubicBezTo>
                  <a:cubicBezTo>
                    <a:pt x="19" y="5"/>
                    <a:pt x="19" y="5"/>
                    <a:pt x="19" y="5"/>
                  </a:cubicBezTo>
                  <a:cubicBezTo>
                    <a:pt x="19" y="6"/>
                    <a:pt x="18" y="7"/>
                    <a:pt x="17" y="7"/>
                  </a:cubicBezTo>
                  <a:cubicBezTo>
                    <a:pt x="2" y="5"/>
                    <a:pt x="2" y="5"/>
                    <a:pt x="2"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dirty="0"/>
            </a:p>
          </p:txBody>
        </p:sp>
      </p:grpSp>
      <p:sp>
        <p:nvSpPr>
          <p:cNvPr id="141" name="TextBox 600"/>
          <p:cNvSpPr txBox="1">
            <a:spLocks noChangeArrowheads="1"/>
          </p:cNvSpPr>
          <p:nvPr/>
        </p:nvSpPr>
        <p:spPr bwMode="auto">
          <a:xfrm>
            <a:off x="884520" y="2897460"/>
            <a:ext cx="1723027" cy="8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400" dirty="0">
                <a:solidFill>
                  <a:schemeClr val="tx2"/>
                </a:solidFill>
                <a:latin typeface="Calibri Light" panose="020F0302020204030204" pitchFamily="34" charset="0"/>
                <a:cs typeface="Calibri Light" panose="020F0302020204030204" pitchFamily="34" charset="0"/>
              </a:rPr>
              <a:t>Subpartida </a:t>
            </a:r>
            <a:r>
              <a:rPr lang="en-US" altLang="es-MX" sz="1400" dirty="0" smtClean="0">
                <a:solidFill>
                  <a:schemeClr val="tx2"/>
                </a:solidFill>
                <a:latin typeface="Calibri Light" panose="020F0302020204030204" pitchFamily="34" charset="0"/>
                <a:cs typeface="Calibri Light" panose="020F0302020204030204" pitchFamily="34" charset="0"/>
              </a:rPr>
              <a:t>2008.91.00.00 </a:t>
            </a:r>
            <a:r>
              <a:rPr lang="en-US" altLang="es-MX" sz="1400" dirty="0" err="1" smtClean="0">
                <a:solidFill>
                  <a:schemeClr val="tx2"/>
                </a:solidFill>
                <a:latin typeface="Calibri Light" panose="020F0302020204030204" pitchFamily="34" charset="0"/>
                <a:cs typeface="Calibri Light" panose="020F0302020204030204" pitchFamily="34" charset="0"/>
              </a:rPr>
              <a:t>Período</a:t>
            </a:r>
            <a:r>
              <a:rPr lang="en-US" altLang="es-MX" sz="1400" dirty="0" smtClean="0">
                <a:solidFill>
                  <a:schemeClr val="tx2"/>
                </a:solidFill>
                <a:latin typeface="Calibri Light" panose="020F0302020204030204" pitchFamily="34" charset="0"/>
                <a:cs typeface="Calibri Light" panose="020F0302020204030204" pitchFamily="34" charset="0"/>
              </a:rPr>
              <a:t> </a:t>
            </a:r>
            <a:r>
              <a:rPr lang="en-US" altLang="es-MX" sz="1400" dirty="0">
                <a:solidFill>
                  <a:schemeClr val="tx2"/>
                </a:solidFill>
                <a:latin typeface="Calibri Light" panose="020F0302020204030204" pitchFamily="34" charset="0"/>
                <a:cs typeface="Calibri Light" panose="020F0302020204030204" pitchFamily="34" charset="0"/>
              </a:rPr>
              <a:t>2010-2020</a:t>
            </a:r>
            <a:endParaRPr lang="en-US" altLang="es-MX" sz="1400" dirty="0">
              <a:latin typeface="Calibri Light" panose="020F0302020204030204" pitchFamily="34" charset="0"/>
              <a:cs typeface="Calibri Light" panose="020F0302020204030204" pitchFamily="34" charset="0"/>
            </a:endParaRPr>
          </a:p>
        </p:txBody>
      </p:sp>
      <p:sp>
        <p:nvSpPr>
          <p:cNvPr id="142" name="TextBox 600"/>
          <p:cNvSpPr txBox="1">
            <a:spLocks noChangeArrowheads="1"/>
          </p:cNvSpPr>
          <p:nvPr/>
        </p:nvSpPr>
        <p:spPr bwMode="auto">
          <a:xfrm>
            <a:off x="2671650" y="1624799"/>
            <a:ext cx="1723027" cy="5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C" altLang="es-MX" sz="1400" dirty="0">
                <a:solidFill>
                  <a:schemeClr val="tx2"/>
                </a:solidFill>
                <a:latin typeface="Calibri Light" panose="020F0302020204030204" pitchFamily="34" charset="0"/>
                <a:cs typeface="Calibri Light" panose="020F0302020204030204" pitchFamily="34" charset="0"/>
              </a:rPr>
              <a:t>Países de la Comunidad Andina.</a:t>
            </a:r>
            <a:endParaRPr lang="es-EC" altLang="es-MX" sz="1400" dirty="0">
              <a:latin typeface="Calibri Light" panose="020F0302020204030204" pitchFamily="34" charset="0"/>
              <a:cs typeface="Calibri Light" panose="020F0302020204030204" pitchFamily="34" charset="0"/>
            </a:endParaRPr>
          </a:p>
        </p:txBody>
      </p:sp>
      <p:sp>
        <p:nvSpPr>
          <p:cNvPr id="143" name="TextBox 600"/>
          <p:cNvSpPr txBox="1">
            <a:spLocks noChangeArrowheads="1"/>
          </p:cNvSpPr>
          <p:nvPr/>
        </p:nvSpPr>
        <p:spPr bwMode="auto">
          <a:xfrm>
            <a:off x="7618356" y="5609867"/>
            <a:ext cx="1723027" cy="8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C" altLang="es-MX" sz="1400" dirty="0">
                <a:solidFill>
                  <a:schemeClr val="tx2"/>
                </a:solidFill>
                <a:latin typeface="Calibri Light" panose="020F0302020204030204" pitchFamily="34" charset="0"/>
                <a:cs typeface="Calibri Light" panose="020F0302020204030204" pitchFamily="34" charset="0"/>
              </a:rPr>
              <a:t>Descriptivo: observación y fundamentación</a:t>
            </a:r>
            <a:endParaRPr lang="es-EC" altLang="es-MX" sz="1400" dirty="0">
              <a:latin typeface="Calibri Light" panose="020F0302020204030204" pitchFamily="34" charset="0"/>
              <a:cs typeface="Calibri Light" panose="020F0302020204030204" pitchFamily="34" charset="0"/>
            </a:endParaRPr>
          </a:p>
        </p:txBody>
      </p:sp>
      <p:sp>
        <p:nvSpPr>
          <p:cNvPr id="144" name="TextBox 600"/>
          <p:cNvSpPr txBox="1">
            <a:spLocks noChangeArrowheads="1"/>
          </p:cNvSpPr>
          <p:nvPr/>
        </p:nvSpPr>
        <p:spPr bwMode="auto">
          <a:xfrm>
            <a:off x="806116" y="5012472"/>
            <a:ext cx="2412863" cy="10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C" altLang="es-MX" sz="1400" dirty="0">
                <a:solidFill>
                  <a:schemeClr val="tx2"/>
                </a:solidFill>
                <a:latin typeface="Calibri Light" panose="020F0302020204030204" pitchFamily="34" charset="0"/>
                <a:cs typeface="Calibri Light" panose="020F0302020204030204" pitchFamily="34" charset="0"/>
              </a:rPr>
              <a:t>Mixto: cuantitativo (información estadística) y cualitativo (teorías y conceptos).</a:t>
            </a:r>
            <a:endParaRPr lang="es-EC" altLang="es-MX" sz="1400" dirty="0">
              <a:latin typeface="Calibri Light" panose="020F0302020204030204" pitchFamily="34" charset="0"/>
              <a:cs typeface="Calibri Light" panose="020F0302020204030204" pitchFamily="34" charset="0"/>
            </a:endParaRPr>
          </a:p>
        </p:txBody>
      </p:sp>
      <p:sp>
        <p:nvSpPr>
          <p:cNvPr id="145" name="TextBox 600"/>
          <p:cNvSpPr txBox="1">
            <a:spLocks noChangeArrowheads="1"/>
          </p:cNvSpPr>
          <p:nvPr/>
        </p:nvSpPr>
        <p:spPr bwMode="auto">
          <a:xfrm>
            <a:off x="8826491" y="2575570"/>
            <a:ext cx="1723027" cy="12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C" altLang="es-MX" sz="1400" dirty="0">
                <a:solidFill>
                  <a:schemeClr val="tx2"/>
                </a:solidFill>
                <a:latin typeface="Calibri Light" panose="020F0302020204030204" pitchFamily="34" charset="0"/>
                <a:cs typeface="Calibri Light" panose="020F0302020204030204" pitchFamily="34" charset="0"/>
              </a:rPr>
              <a:t>Documental: Trade Map, Banco Mundial, Informes </a:t>
            </a:r>
            <a:r>
              <a:rPr lang="es-EC" altLang="es-MX" sz="1400" dirty="0" err="1">
                <a:solidFill>
                  <a:schemeClr val="tx2"/>
                </a:solidFill>
                <a:latin typeface="Calibri Light" panose="020F0302020204030204" pitchFamily="34" charset="0"/>
                <a:cs typeface="Calibri Light" panose="020F0302020204030204" pitchFamily="34" charset="0"/>
              </a:rPr>
              <a:t>World</a:t>
            </a:r>
            <a:r>
              <a:rPr lang="es-EC" altLang="es-MX" sz="1400" dirty="0">
                <a:solidFill>
                  <a:schemeClr val="tx2"/>
                </a:solidFill>
                <a:latin typeface="Calibri Light" panose="020F0302020204030204" pitchFamily="34" charset="0"/>
                <a:cs typeface="Calibri Light" panose="020F0302020204030204" pitchFamily="34" charset="0"/>
              </a:rPr>
              <a:t> </a:t>
            </a:r>
            <a:r>
              <a:rPr lang="es-EC" altLang="es-MX" sz="1400" dirty="0" err="1">
                <a:solidFill>
                  <a:schemeClr val="tx2"/>
                </a:solidFill>
                <a:latin typeface="Calibri Light" panose="020F0302020204030204" pitchFamily="34" charset="0"/>
                <a:cs typeface="Calibri Light" panose="020F0302020204030204" pitchFamily="34" charset="0"/>
              </a:rPr>
              <a:t>Economic</a:t>
            </a:r>
            <a:r>
              <a:rPr lang="es-EC" altLang="es-MX" sz="1400" dirty="0">
                <a:solidFill>
                  <a:schemeClr val="tx2"/>
                </a:solidFill>
                <a:latin typeface="Calibri Light" panose="020F0302020204030204" pitchFamily="34" charset="0"/>
                <a:cs typeface="Calibri Light" panose="020F0302020204030204" pitchFamily="34" charset="0"/>
              </a:rPr>
              <a:t> </a:t>
            </a:r>
            <a:r>
              <a:rPr lang="es-EC" altLang="es-MX" sz="1400" dirty="0" err="1">
                <a:solidFill>
                  <a:schemeClr val="tx2"/>
                </a:solidFill>
                <a:latin typeface="Calibri Light" panose="020F0302020204030204" pitchFamily="34" charset="0"/>
                <a:cs typeface="Calibri Light" panose="020F0302020204030204" pitchFamily="34" charset="0"/>
              </a:rPr>
              <a:t>Forum</a:t>
            </a:r>
            <a:endParaRPr lang="es-EC" altLang="es-MX" sz="1400" dirty="0">
              <a:latin typeface="Calibri Light" panose="020F0302020204030204" pitchFamily="34" charset="0"/>
              <a:cs typeface="Calibri Light" panose="020F0302020204030204" pitchFamily="34" charset="0"/>
            </a:endParaRPr>
          </a:p>
        </p:txBody>
      </p:sp>
      <p:sp>
        <p:nvSpPr>
          <p:cNvPr id="146" name="TextBox 600"/>
          <p:cNvSpPr txBox="1">
            <a:spLocks noChangeArrowheads="1"/>
          </p:cNvSpPr>
          <p:nvPr/>
        </p:nvSpPr>
        <p:spPr bwMode="auto">
          <a:xfrm>
            <a:off x="7500768" y="931192"/>
            <a:ext cx="2128444" cy="8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C" altLang="es-MX" sz="1400" dirty="0">
                <a:solidFill>
                  <a:schemeClr val="tx2"/>
                </a:solidFill>
                <a:latin typeface="Calibri Light" panose="020F0302020204030204" pitchFamily="34" charset="0"/>
                <a:cs typeface="Calibri Light" panose="020F0302020204030204" pitchFamily="34" charset="0"/>
              </a:rPr>
              <a:t>Aplicada: análisis comparativo, a través de teorías y datos</a:t>
            </a:r>
            <a:endParaRPr lang="es-EC" altLang="es-MX" sz="1400" dirty="0">
              <a:latin typeface="Calibri Light" panose="020F0302020204030204" pitchFamily="34" charset="0"/>
              <a:cs typeface="Calibri Light" panose="020F0302020204030204" pitchFamily="34" charset="0"/>
            </a:endParaRPr>
          </a:p>
        </p:txBody>
      </p:sp>
      <p:sp>
        <p:nvSpPr>
          <p:cNvPr id="147" name="TextBox 600"/>
          <p:cNvSpPr txBox="1">
            <a:spLocks noChangeArrowheads="1"/>
          </p:cNvSpPr>
          <p:nvPr/>
        </p:nvSpPr>
        <p:spPr bwMode="auto">
          <a:xfrm>
            <a:off x="8900317" y="4575098"/>
            <a:ext cx="1723027" cy="10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C" altLang="es-MX" sz="1400" dirty="0">
                <a:solidFill>
                  <a:schemeClr val="tx2"/>
                </a:solidFill>
                <a:latin typeface="Calibri Light" panose="020F0302020204030204" pitchFamily="34" charset="0"/>
                <a:cs typeface="Calibri Light" panose="020F0302020204030204" pitchFamily="34" charset="0"/>
              </a:rPr>
              <a:t>No experimental: </a:t>
            </a:r>
          </a:p>
          <a:p>
            <a:pPr algn="ctr">
              <a:lnSpc>
                <a:spcPct val="110000"/>
              </a:lnSpc>
            </a:pPr>
            <a:r>
              <a:rPr lang="es-EC" altLang="es-MX" sz="1400" dirty="0">
                <a:solidFill>
                  <a:schemeClr val="tx2"/>
                </a:solidFill>
                <a:latin typeface="Calibri Light" panose="020F0302020204030204" pitchFamily="34" charset="0"/>
                <a:cs typeface="Calibri Light" panose="020F0302020204030204" pitchFamily="34" charset="0"/>
              </a:rPr>
              <a:t>No existe manipulación de variables</a:t>
            </a:r>
            <a:endParaRPr lang="es-EC" altLang="es-MX" sz="1400" dirty="0">
              <a:latin typeface="Calibri Light" panose="020F0302020204030204" pitchFamily="34" charset="0"/>
              <a:cs typeface="Calibri Light" panose="020F0302020204030204" pitchFamily="34" charset="0"/>
            </a:endParaRPr>
          </a:p>
        </p:txBody>
      </p:sp>
      <p:sp>
        <p:nvSpPr>
          <p:cNvPr id="149" name="TextBox 601"/>
          <p:cNvSpPr txBox="1">
            <a:spLocks noChangeArrowheads="1"/>
          </p:cNvSpPr>
          <p:nvPr/>
        </p:nvSpPr>
        <p:spPr bwMode="auto">
          <a:xfrm>
            <a:off x="4538141" y="1896056"/>
            <a:ext cx="890400"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EC" altLang="es-MX" sz="1200" b="1" dirty="0">
                <a:solidFill>
                  <a:schemeClr val="bg1"/>
                </a:solidFill>
                <a:latin typeface="Lato Black" panose="020F0A02020204030203" pitchFamily="34" charset="0"/>
              </a:rPr>
              <a:t>Contexto </a:t>
            </a:r>
          </a:p>
          <a:p>
            <a:endParaRPr lang="es-EC" altLang="es-MX" sz="1200" b="1" dirty="0">
              <a:solidFill>
                <a:schemeClr val="bg1"/>
              </a:solidFill>
              <a:latin typeface="Lato Black" panose="020F0A02020204030203" pitchFamily="34" charset="0"/>
            </a:endParaRPr>
          </a:p>
        </p:txBody>
      </p:sp>
      <p:sp>
        <p:nvSpPr>
          <p:cNvPr id="150" name="TextBox 601"/>
          <p:cNvSpPr txBox="1">
            <a:spLocks noChangeArrowheads="1"/>
          </p:cNvSpPr>
          <p:nvPr/>
        </p:nvSpPr>
        <p:spPr bwMode="auto">
          <a:xfrm>
            <a:off x="3087721" y="3206614"/>
            <a:ext cx="1099945"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EC" altLang="es-MX" sz="1200" b="1" dirty="0">
                <a:solidFill>
                  <a:schemeClr val="bg1"/>
                </a:solidFill>
                <a:latin typeface="Lato Black" panose="020F0A02020204030203" pitchFamily="34" charset="0"/>
              </a:rPr>
              <a:t>Delimitación</a:t>
            </a:r>
          </a:p>
        </p:txBody>
      </p:sp>
      <p:sp>
        <p:nvSpPr>
          <p:cNvPr id="151" name="TextBox 601"/>
          <p:cNvSpPr txBox="1">
            <a:spLocks noChangeArrowheads="1"/>
          </p:cNvSpPr>
          <p:nvPr/>
        </p:nvSpPr>
        <p:spPr bwMode="auto">
          <a:xfrm>
            <a:off x="3454295" y="5164183"/>
            <a:ext cx="825831"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EC" altLang="es-MX" sz="1200" b="1" dirty="0">
                <a:solidFill>
                  <a:schemeClr val="bg1"/>
                </a:solidFill>
                <a:latin typeface="Lato Black" panose="020F0A02020204030203" pitchFamily="34" charset="0"/>
              </a:rPr>
              <a:t>Enfoque </a:t>
            </a:r>
          </a:p>
        </p:txBody>
      </p:sp>
      <p:sp>
        <p:nvSpPr>
          <p:cNvPr id="152" name="TextBox 601"/>
          <p:cNvSpPr txBox="1">
            <a:spLocks noChangeArrowheads="1"/>
          </p:cNvSpPr>
          <p:nvPr/>
        </p:nvSpPr>
        <p:spPr bwMode="auto">
          <a:xfrm>
            <a:off x="6456141" y="6013586"/>
            <a:ext cx="74407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EC" altLang="es-MX" sz="1200" b="1" dirty="0">
                <a:solidFill>
                  <a:schemeClr val="bg1"/>
                </a:solidFill>
                <a:latin typeface="Lato Black" panose="020F0A02020204030203" pitchFamily="34" charset="0"/>
              </a:rPr>
              <a:t>Alcance</a:t>
            </a:r>
          </a:p>
        </p:txBody>
      </p:sp>
      <p:sp>
        <p:nvSpPr>
          <p:cNvPr id="153" name="TextBox 601"/>
          <p:cNvSpPr txBox="1">
            <a:spLocks noChangeArrowheads="1"/>
          </p:cNvSpPr>
          <p:nvPr/>
        </p:nvSpPr>
        <p:spPr bwMode="auto">
          <a:xfrm>
            <a:off x="7621561" y="5068263"/>
            <a:ext cx="1387416" cy="2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EC" altLang="es-MX" sz="1100" b="1" dirty="0">
                <a:solidFill>
                  <a:schemeClr val="bg1"/>
                </a:solidFill>
                <a:latin typeface="Lato Black" panose="020F0A02020204030203" pitchFamily="34" charset="0"/>
              </a:rPr>
              <a:t>Control variables</a:t>
            </a:r>
          </a:p>
        </p:txBody>
      </p:sp>
      <p:sp>
        <p:nvSpPr>
          <p:cNvPr id="154" name="TextBox 601"/>
          <p:cNvSpPr txBox="1">
            <a:spLocks noChangeArrowheads="1"/>
          </p:cNvSpPr>
          <p:nvPr/>
        </p:nvSpPr>
        <p:spPr bwMode="auto">
          <a:xfrm>
            <a:off x="7468504" y="2849225"/>
            <a:ext cx="1540473" cy="2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EC" altLang="es-MX" sz="1000" b="1" dirty="0">
                <a:solidFill>
                  <a:schemeClr val="bg1"/>
                </a:solidFill>
                <a:latin typeface="Lato Black" panose="020F0A02020204030203" pitchFamily="34" charset="0"/>
              </a:rPr>
              <a:t>Unidad de análisis</a:t>
            </a:r>
          </a:p>
        </p:txBody>
      </p:sp>
      <p:sp>
        <p:nvSpPr>
          <p:cNvPr id="155" name="TextBox 601"/>
          <p:cNvSpPr txBox="1">
            <a:spLocks noChangeArrowheads="1"/>
          </p:cNvSpPr>
          <p:nvPr/>
        </p:nvSpPr>
        <p:spPr bwMode="auto">
          <a:xfrm rot="16200000">
            <a:off x="6856195" y="2087817"/>
            <a:ext cx="84346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EC" altLang="es-MX" sz="1200" b="1" dirty="0">
                <a:solidFill>
                  <a:schemeClr val="bg1"/>
                </a:solidFill>
                <a:latin typeface="Lato Black" panose="020F0A02020204030203" pitchFamily="34" charset="0"/>
              </a:rPr>
              <a:t>Finalidad</a:t>
            </a:r>
          </a:p>
        </p:txBody>
      </p:sp>
      <p:pic>
        <p:nvPicPr>
          <p:cNvPr id="1026" name="Picture 2" descr="Contexto - Iconos gratis de usuario">
            <a:extLst>
              <a:ext uri="{FF2B5EF4-FFF2-40B4-BE49-F238E27FC236}">
                <a16:creationId xmlns="" xmlns:a16="http://schemas.microsoft.com/office/drawing/2014/main" id="{C3B6614E-A4C6-45BD-9410-C95051B150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542" y="1053876"/>
            <a:ext cx="780047" cy="78004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 xmlns:a16="http://schemas.microsoft.com/office/drawing/2014/main" id="{0C2C2B2B-92A4-47BD-8D50-D4F1BA7659B3}"/>
              </a:ext>
            </a:extLst>
          </p:cNvPr>
          <p:cNvPicPr>
            <a:picLocks noChangeAspect="1"/>
          </p:cNvPicPr>
          <p:nvPr/>
        </p:nvPicPr>
        <p:blipFill>
          <a:blip r:embed="rId4"/>
          <a:stretch>
            <a:fillRect/>
          </a:stretch>
        </p:blipFill>
        <p:spPr>
          <a:xfrm>
            <a:off x="2976833" y="3695170"/>
            <a:ext cx="1440037" cy="662417"/>
          </a:xfrm>
          <a:prstGeom prst="rect">
            <a:avLst/>
          </a:prstGeom>
        </p:spPr>
      </p:pic>
      <p:pic>
        <p:nvPicPr>
          <p:cNvPr id="1028" name="Picture 4" descr="enfoque - Buscar con Google | Imagenes para presentaciones, Frases de  policias, Imagenes para diapositivas">
            <a:extLst>
              <a:ext uri="{FF2B5EF4-FFF2-40B4-BE49-F238E27FC236}">
                <a16:creationId xmlns="" xmlns:a16="http://schemas.microsoft.com/office/drawing/2014/main" id="{A609F041-30BE-485D-8269-62F34BEBC8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622" y="5191618"/>
            <a:ext cx="754943" cy="103659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 xmlns:a16="http://schemas.microsoft.com/office/drawing/2014/main" id="{9656D581-7578-4A93-B38A-964987AEA9E1}"/>
              </a:ext>
            </a:extLst>
          </p:cNvPr>
          <p:cNvPicPr>
            <a:picLocks noChangeAspect="1"/>
          </p:cNvPicPr>
          <p:nvPr/>
        </p:nvPicPr>
        <p:blipFill>
          <a:blip r:embed="rId6"/>
          <a:stretch>
            <a:fillRect/>
          </a:stretch>
        </p:blipFill>
        <p:spPr>
          <a:xfrm>
            <a:off x="7476077" y="1804575"/>
            <a:ext cx="960661" cy="720496"/>
          </a:xfrm>
          <a:prstGeom prst="rect">
            <a:avLst/>
          </a:prstGeom>
        </p:spPr>
      </p:pic>
      <p:pic>
        <p:nvPicPr>
          <p:cNvPr id="12" name="Imagen 11">
            <a:extLst>
              <a:ext uri="{FF2B5EF4-FFF2-40B4-BE49-F238E27FC236}">
                <a16:creationId xmlns="" xmlns:a16="http://schemas.microsoft.com/office/drawing/2014/main" id="{12F6B491-48F1-4A34-8433-9F79891BCC84}"/>
              </a:ext>
            </a:extLst>
          </p:cNvPr>
          <p:cNvPicPr>
            <a:picLocks noChangeAspect="1"/>
          </p:cNvPicPr>
          <p:nvPr/>
        </p:nvPicPr>
        <p:blipFill>
          <a:blip r:embed="rId7">
            <a:duotone>
              <a:schemeClr val="accent4">
                <a:shade val="45000"/>
                <a:satMod val="135000"/>
              </a:schemeClr>
              <a:prstClr val="white"/>
            </a:duotone>
          </a:blip>
          <a:stretch>
            <a:fillRect/>
          </a:stretch>
        </p:blipFill>
        <p:spPr>
          <a:xfrm>
            <a:off x="4994449" y="3046785"/>
            <a:ext cx="2079132" cy="20373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a:extLst>
              <a:ext uri="{FF2B5EF4-FFF2-40B4-BE49-F238E27FC236}">
                <a16:creationId xmlns="" xmlns:a16="http://schemas.microsoft.com/office/drawing/2014/main" id="{A4EE7F73-D3E9-42CC-ABB8-EED35826B402}"/>
              </a:ext>
            </a:extLst>
          </p:cNvPr>
          <p:cNvPicPr>
            <a:picLocks noChangeAspect="1"/>
          </p:cNvPicPr>
          <p:nvPr/>
        </p:nvPicPr>
        <p:blipFill>
          <a:blip r:embed="rId8"/>
          <a:stretch>
            <a:fillRect/>
          </a:stretch>
        </p:blipFill>
        <p:spPr>
          <a:xfrm>
            <a:off x="834495" y="1529722"/>
            <a:ext cx="1775737" cy="998852"/>
          </a:xfrm>
          <a:prstGeom prst="rect">
            <a:avLst/>
          </a:prstGeom>
        </p:spPr>
      </p:pic>
      <p:pic>
        <p:nvPicPr>
          <p:cNvPr id="15" name="Imagen 14">
            <a:extLst>
              <a:ext uri="{FF2B5EF4-FFF2-40B4-BE49-F238E27FC236}">
                <a16:creationId xmlns="" xmlns:a16="http://schemas.microsoft.com/office/drawing/2014/main" id="{BE169B50-7B91-4F96-B920-25841CD66AD1}"/>
              </a:ext>
            </a:extLst>
          </p:cNvPr>
          <p:cNvPicPr>
            <a:picLocks noChangeAspect="1"/>
          </p:cNvPicPr>
          <p:nvPr/>
        </p:nvPicPr>
        <p:blipFill>
          <a:blip r:embed="rId9"/>
          <a:stretch>
            <a:fillRect/>
          </a:stretch>
        </p:blipFill>
        <p:spPr>
          <a:xfrm>
            <a:off x="10819087" y="2326908"/>
            <a:ext cx="896757" cy="371238"/>
          </a:xfrm>
          <a:prstGeom prst="rect">
            <a:avLst/>
          </a:prstGeom>
        </p:spPr>
      </p:pic>
      <p:pic>
        <p:nvPicPr>
          <p:cNvPr id="16" name="Imagen 15">
            <a:extLst>
              <a:ext uri="{FF2B5EF4-FFF2-40B4-BE49-F238E27FC236}">
                <a16:creationId xmlns="" xmlns:a16="http://schemas.microsoft.com/office/drawing/2014/main" id="{7C6BB4CB-02FD-44AB-840B-694051C9B6A1}"/>
              </a:ext>
            </a:extLst>
          </p:cNvPr>
          <p:cNvPicPr>
            <a:picLocks noChangeAspect="1"/>
          </p:cNvPicPr>
          <p:nvPr/>
        </p:nvPicPr>
        <p:blipFill>
          <a:blip r:embed="rId10"/>
          <a:stretch>
            <a:fillRect/>
          </a:stretch>
        </p:blipFill>
        <p:spPr>
          <a:xfrm>
            <a:off x="10761887" y="2875318"/>
            <a:ext cx="989694" cy="662592"/>
          </a:xfrm>
          <a:prstGeom prst="rect">
            <a:avLst/>
          </a:prstGeom>
        </p:spPr>
      </p:pic>
      <p:pic>
        <p:nvPicPr>
          <p:cNvPr id="1030" name="Picture 6" descr="Foro Económico Mundial - Wikipedia, la enciclopedia libre">
            <a:extLst>
              <a:ext uri="{FF2B5EF4-FFF2-40B4-BE49-F238E27FC236}">
                <a16:creationId xmlns="" xmlns:a16="http://schemas.microsoft.com/office/drawing/2014/main" id="{9B675750-B6A0-41EA-95F7-ED3D3A56FDE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93869" y="3733935"/>
            <a:ext cx="947191" cy="584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lmito entero frasco 440 g - Alimentos Snob">
            <a:extLst>
              <a:ext uri="{FF2B5EF4-FFF2-40B4-BE49-F238E27FC236}">
                <a16:creationId xmlns="" xmlns:a16="http://schemas.microsoft.com/office/drawing/2014/main" id="{2AAEA4EA-501E-4683-B2B4-C9B2605E0DA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30645" y="3715289"/>
            <a:ext cx="1174803" cy="1174803"/>
          </a:xfrm>
          <a:prstGeom prst="rect">
            <a:avLst/>
          </a:prstGeom>
          <a:noFill/>
          <a:extLst>
            <a:ext uri="{909E8E84-426E-40DD-AFC4-6F175D3DCCD1}">
              <a14:hiddenFill xmlns:a14="http://schemas.microsoft.com/office/drawing/2010/main">
                <a:solidFill>
                  <a:srgbClr val="FFFFFF"/>
                </a:solidFill>
              </a14:hiddenFill>
            </a:ext>
          </a:extLst>
        </p:spPr>
      </p:pic>
      <p:sp>
        <p:nvSpPr>
          <p:cNvPr id="40" name="文本框 23"/>
          <p:cNvSpPr txBox="1"/>
          <p:nvPr/>
        </p:nvSpPr>
        <p:spPr>
          <a:xfrm>
            <a:off x="1004743" y="379195"/>
            <a:ext cx="4547475" cy="553998"/>
          </a:xfrm>
          <a:prstGeom prst="rect">
            <a:avLst/>
          </a:prstGeom>
          <a:noFill/>
        </p:spPr>
        <p:txBody>
          <a:bodyPr wrap="square" rtlCol="0">
            <a:spAutoFit/>
            <a:scene3d>
              <a:camera prst="orthographicFront"/>
              <a:lightRig rig="threePt" dir="t"/>
            </a:scene3d>
            <a:sp3d contourW="12700"/>
          </a:bodyPr>
          <a:lstStyle/>
          <a:p>
            <a:r>
              <a:rPr lang="en-US" altLang="zh-CN" sz="3000" b="1" dirty="0">
                <a:solidFill>
                  <a:schemeClr val="tx1">
                    <a:lumMod val="75000"/>
                    <a:lumOff val="25000"/>
                  </a:schemeClr>
                </a:solidFill>
                <a:latin typeface="+mn-ea"/>
              </a:rPr>
              <a:t>Marco </a:t>
            </a:r>
            <a:r>
              <a:rPr lang="es-EC" altLang="zh-CN" sz="3000" b="1" dirty="0" smtClean="0">
                <a:solidFill>
                  <a:schemeClr val="tx1">
                    <a:lumMod val="75000"/>
                    <a:lumOff val="25000"/>
                  </a:schemeClr>
                </a:solidFill>
                <a:latin typeface="+mn-ea"/>
              </a:rPr>
              <a:t>Metodológico</a:t>
            </a:r>
            <a:endParaRPr lang="es-EC" altLang="zh-CN" sz="3000" b="1"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1004743" y="379195"/>
            <a:ext cx="6606671" cy="553998"/>
          </a:xfrm>
          <a:prstGeom prst="rect">
            <a:avLst/>
          </a:prstGeom>
          <a:noFill/>
        </p:spPr>
        <p:txBody>
          <a:bodyPr wrap="square" rtlCol="0">
            <a:spAutoFit/>
            <a:scene3d>
              <a:camera prst="orthographicFront"/>
              <a:lightRig rig="threePt" dir="t"/>
            </a:scene3d>
            <a:sp3d contourW="12700"/>
          </a:bodyPr>
          <a:lstStyle/>
          <a:p>
            <a:r>
              <a:rPr lang="es-EC" altLang="zh-CN" sz="3000" b="1" dirty="0" smtClean="0">
                <a:solidFill>
                  <a:schemeClr val="tx1">
                    <a:lumMod val="75000"/>
                    <a:lumOff val="25000"/>
                  </a:schemeClr>
                </a:solidFill>
                <a:latin typeface="+mn-ea"/>
              </a:rPr>
              <a:t>Determinación de variables</a:t>
            </a:r>
            <a:endParaRPr lang="es-EC" altLang="zh-CN" sz="3000" b="1" dirty="0">
              <a:solidFill>
                <a:schemeClr val="tx1">
                  <a:lumMod val="75000"/>
                  <a:lumOff val="25000"/>
                </a:schemeClr>
              </a:solidFill>
              <a:latin typeface="+mn-ea"/>
            </a:endParaRPr>
          </a:p>
        </p:txBody>
      </p:sp>
      <p:graphicFrame>
        <p:nvGraphicFramePr>
          <p:cNvPr id="3" name="Diagrama 2"/>
          <p:cNvGraphicFramePr/>
          <p:nvPr>
            <p:extLst>
              <p:ext uri="{D42A27DB-BD31-4B8C-83A1-F6EECF244321}">
                <p14:modId xmlns:p14="http://schemas.microsoft.com/office/powerpoint/2010/main" val="1691665017"/>
              </p:ext>
            </p:extLst>
          </p:nvPr>
        </p:nvGraphicFramePr>
        <p:xfrm>
          <a:off x="1006911" y="1896078"/>
          <a:ext cx="4629150" cy="383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128"/>
          <p:cNvSpPr/>
          <p:nvPr/>
        </p:nvSpPr>
        <p:spPr>
          <a:xfrm>
            <a:off x="1004743" y="1353799"/>
            <a:ext cx="4631318" cy="350865"/>
          </a:xfrm>
          <a:prstGeom prst="rect">
            <a:avLst/>
          </a:prstGeom>
        </p:spPr>
        <p:txBody>
          <a:bodyPr wrap="square">
            <a:spAutoFit/>
            <a:scene3d>
              <a:camera prst="orthographicFront"/>
              <a:lightRig rig="threePt" dir="t"/>
            </a:scene3d>
            <a:sp3d contourW="12700"/>
          </a:bodyPr>
          <a:lstStyle/>
          <a:p>
            <a:pPr algn="ctr">
              <a:lnSpc>
                <a:spcPct val="120000"/>
              </a:lnSpc>
            </a:pPr>
            <a:r>
              <a:rPr lang="es-ES" altLang="zh-CN" sz="1400" b="1" dirty="0" smtClean="0">
                <a:solidFill>
                  <a:schemeClr val="accent1"/>
                </a:solidFill>
                <a:latin typeface="+mn-ea"/>
              </a:rPr>
              <a:t>Variable Dependiente</a:t>
            </a:r>
            <a:endParaRPr lang="zh-CN" altLang="en-US" sz="1400" b="1" dirty="0">
              <a:solidFill>
                <a:schemeClr val="accent1"/>
              </a:solidFill>
              <a:latin typeface="+mn-ea"/>
            </a:endParaRPr>
          </a:p>
        </p:txBody>
      </p:sp>
      <p:sp>
        <p:nvSpPr>
          <p:cNvPr id="5" name="矩形 128"/>
          <p:cNvSpPr/>
          <p:nvPr/>
        </p:nvSpPr>
        <p:spPr>
          <a:xfrm>
            <a:off x="6450359" y="1353798"/>
            <a:ext cx="4631318" cy="328936"/>
          </a:xfrm>
          <a:prstGeom prst="rect">
            <a:avLst/>
          </a:prstGeom>
        </p:spPr>
        <p:txBody>
          <a:bodyPr wrap="square">
            <a:spAutoFit/>
            <a:scene3d>
              <a:camera prst="orthographicFront"/>
              <a:lightRig rig="threePt" dir="t"/>
            </a:scene3d>
            <a:sp3d contourW="12700"/>
          </a:bodyPr>
          <a:lstStyle/>
          <a:p>
            <a:pPr algn="ctr">
              <a:lnSpc>
                <a:spcPct val="120000"/>
              </a:lnSpc>
            </a:pPr>
            <a:r>
              <a:rPr lang="es-ES" altLang="zh-CN" sz="1400" b="1" dirty="0" smtClean="0">
                <a:solidFill>
                  <a:schemeClr val="accent1"/>
                </a:solidFill>
                <a:latin typeface="+mn-ea"/>
              </a:rPr>
              <a:t>Variable Independiente</a:t>
            </a:r>
            <a:endParaRPr lang="zh-CN" altLang="en-US" sz="1400" b="1" dirty="0">
              <a:solidFill>
                <a:schemeClr val="accent1"/>
              </a:solidFill>
              <a:latin typeface="+mn-ea"/>
            </a:endParaRPr>
          </a:p>
        </p:txBody>
      </p:sp>
      <p:graphicFrame>
        <p:nvGraphicFramePr>
          <p:cNvPr id="6" name="Diagrama 5"/>
          <p:cNvGraphicFramePr/>
          <p:nvPr>
            <p:extLst>
              <p:ext uri="{D42A27DB-BD31-4B8C-83A1-F6EECF244321}">
                <p14:modId xmlns:p14="http://schemas.microsoft.com/office/powerpoint/2010/main" val="4004885014"/>
              </p:ext>
            </p:extLst>
          </p:nvPr>
        </p:nvGraphicFramePr>
        <p:xfrm>
          <a:off x="6204877" y="1891316"/>
          <a:ext cx="4876800" cy="3848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4850275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54331" y="1620126"/>
            <a:ext cx="5804451" cy="4438178"/>
            <a:chOff x="8257400" y="-236033"/>
            <a:chExt cx="2123271" cy="4438178"/>
          </a:xfrm>
        </p:grpSpPr>
        <p:sp>
          <p:nvSpPr>
            <p:cNvPr id="30" name="矩形 29"/>
            <p:cNvSpPr/>
            <p:nvPr/>
          </p:nvSpPr>
          <p:spPr>
            <a:xfrm>
              <a:off x="8330119" y="3463801"/>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Crecimiento de cultivo en 90,11% según Pro Ecuador (2009-2015)</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Cambio de actividad o quebrado.</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2020 incremento de exportaciones no tradicionales en 16,1%.</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Evolución de las exportaciones de palmito</a:t>
              </a:r>
              <a:endParaRPr lang="zh-CN" altLang="en-US" sz="1600" b="1" dirty="0">
                <a:solidFill>
                  <a:schemeClr val="accent1"/>
                </a:solidFill>
                <a:latin typeface="+mn-ea"/>
              </a:endParaRPr>
            </a:p>
          </p:txBody>
        </p:sp>
      </p:grpSp>
      <p:sp>
        <p:nvSpPr>
          <p:cNvPr id="46" name="文本框 45"/>
          <p:cNvSpPr txBox="1"/>
          <p:nvPr/>
        </p:nvSpPr>
        <p:spPr>
          <a:xfrm>
            <a:off x="3453478" y="841478"/>
            <a:ext cx="481060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tx1">
                    <a:lumMod val="75000"/>
                    <a:lumOff val="25000"/>
                  </a:schemeClr>
                </a:solidFill>
                <a:latin typeface="+mj-ea"/>
                <a:ea typeface="+mj-ea"/>
              </a:rPr>
              <a:t>Ecuador</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10" y="1617629"/>
            <a:ext cx="5693713" cy="4440675"/>
            <a:chOff x="8330118" y="-168573"/>
            <a:chExt cx="2082763" cy="4440675"/>
          </a:xfrm>
        </p:grpSpPr>
        <p:sp>
          <p:nvSpPr>
            <p:cNvPr id="55" name="矩形 29">
              <a:extLst>
                <a:ext uri="{FF2B5EF4-FFF2-40B4-BE49-F238E27FC236}">
                  <a16:creationId xmlns="" xmlns:a16="http://schemas.microsoft.com/office/drawing/2014/main" id="{C9EFDDDF-00CA-41CD-A279-996EFC8B7657}"/>
                </a:ext>
              </a:extLst>
            </p:cNvPr>
            <p:cNvSpPr/>
            <p:nvPr/>
          </p:nvSpPr>
          <p:spPr>
            <a:xfrm>
              <a:off x="8330118" y="3533758"/>
              <a:ext cx="2050552" cy="7383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Superior a 50% todo el period de estudio. </a:t>
              </a:r>
            </a:p>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Cultivo no es por temporadas.</a:t>
              </a:r>
            </a:p>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Decrecimiento de -4,54 en el 2020.</a:t>
              </a: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Evolución de la participación de mercado mundial</a:t>
              </a:r>
              <a:endParaRPr lang="zh-CN" altLang="en-US" sz="1600" b="1" dirty="0">
                <a:solidFill>
                  <a:schemeClr val="accent1"/>
                </a:solidFill>
                <a:latin typeface="+mn-ea"/>
              </a:endParaRPr>
            </a:p>
          </p:txBody>
        </p:sp>
      </p:grpSp>
      <p:pic>
        <p:nvPicPr>
          <p:cNvPr id="2" name="Imagen 1">
            <a:extLst>
              <a:ext uri="{FF2B5EF4-FFF2-40B4-BE49-F238E27FC236}">
                <a16:creationId xmlns="" xmlns:a16="http://schemas.microsoft.com/office/drawing/2014/main" id="{668710F5-874B-4726-BB04-5159A41BBE5B}"/>
              </a:ext>
            </a:extLst>
          </p:cNvPr>
          <p:cNvPicPr>
            <a:picLocks noChangeAspect="1"/>
          </p:cNvPicPr>
          <p:nvPr/>
        </p:nvPicPr>
        <p:blipFill>
          <a:blip r:embed="rId3"/>
          <a:stretch>
            <a:fillRect/>
          </a:stretch>
        </p:blipFill>
        <p:spPr>
          <a:xfrm>
            <a:off x="12928" y="2058590"/>
            <a:ext cx="5978374" cy="3252294"/>
          </a:xfrm>
          <a:prstGeom prst="rect">
            <a:avLst/>
          </a:prstGeom>
        </p:spPr>
      </p:pic>
      <p:pic>
        <p:nvPicPr>
          <p:cNvPr id="4" name="Imagen 3">
            <a:extLst>
              <a:ext uri="{FF2B5EF4-FFF2-40B4-BE49-F238E27FC236}">
                <a16:creationId xmlns="" xmlns:a16="http://schemas.microsoft.com/office/drawing/2014/main" id="{625D168D-4204-4A7B-8970-28D831E8FCD7}"/>
              </a:ext>
            </a:extLst>
          </p:cNvPr>
          <p:cNvPicPr>
            <a:picLocks noChangeAspect="1"/>
          </p:cNvPicPr>
          <p:nvPr/>
        </p:nvPicPr>
        <p:blipFill>
          <a:blip r:embed="rId4"/>
          <a:stretch>
            <a:fillRect/>
          </a:stretch>
        </p:blipFill>
        <p:spPr>
          <a:xfrm>
            <a:off x="6170879" y="2058590"/>
            <a:ext cx="5978372" cy="3311550"/>
          </a:xfrm>
          <a:prstGeom prst="rect">
            <a:avLst/>
          </a:prstGeom>
        </p:spPr>
      </p:pic>
      <p:sp>
        <p:nvSpPr>
          <p:cNvPr id="12" name="文本框 45"/>
          <p:cNvSpPr txBox="1"/>
          <p:nvPr/>
        </p:nvSpPr>
        <p:spPr>
          <a:xfrm>
            <a:off x="795049" y="389934"/>
            <a:ext cx="4810607" cy="400110"/>
          </a:xfrm>
          <a:prstGeom prst="rect">
            <a:avLst/>
          </a:prstGeom>
          <a:noFill/>
        </p:spPr>
        <p:txBody>
          <a:bodyPr wrap="square" rtlCol="0">
            <a:spAutoFit/>
            <a:scene3d>
              <a:camera prst="orthographicFront"/>
              <a:lightRig rig="threePt" dir="t"/>
            </a:scene3d>
            <a:sp3d contourW="12700"/>
          </a:bodyPr>
          <a:lstStyle/>
          <a:p>
            <a:r>
              <a:rPr lang="en-US" altLang="zh-CN" sz="2000" b="1" dirty="0" err="1" smtClean="0">
                <a:solidFill>
                  <a:schemeClr val="tx1">
                    <a:lumMod val="75000"/>
                    <a:lumOff val="25000"/>
                  </a:schemeClr>
                </a:solidFill>
                <a:latin typeface="+mj-ea"/>
                <a:ea typeface="+mj-ea"/>
              </a:rPr>
              <a:t>Análisis</a:t>
            </a:r>
            <a:r>
              <a:rPr lang="en-US" altLang="zh-CN" sz="2000" b="1" dirty="0" smtClean="0">
                <a:solidFill>
                  <a:schemeClr val="tx1">
                    <a:lumMod val="75000"/>
                    <a:lumOff val="25000"/>
                  </a:schemeClr>
                </a:solidFill>
                <a:latin typeface="+mj-ea"/>
                <a:ea typeface="+mj-ea"/>
              </a:rPr>
              <a:t> de la v</a:t>
            </a:r>
            <a:r>
              <a:rPr lang="en-US" altLang="zh-CN" sz="2000" b="1" dirty="0" smtClean="0">
                <a:solidFill>
                  <a:schemeClr val="tx1">
                    <a:lumMod val="75000"/>
                    <a:lumOff val="25000"/>
                  </a:schemeClr>
                </a:solidFill>
                <a:latin typeface="+mj-ea"/>
                <a:ea typeface="+mj-ea"/>
              </a:rPr>
              <a:t>ariable </a:t>
            </a:r>
            <a:r>
              <a:rPr lang="en-US" altLang="zh-CN" sz="2000" b="1" dirty="0" err="1" smtClean="0">
                <a:solidFill>
                  <a:schemeClr val="tx1">
                    <a:lumMod val="75000"/>
                    <a:lumOff val="25000"/>
                  </a:schemeClr>
                </a:solidFill>
                <a:latin typeface="+mj-ea"/>
                <a:ea typeface="+mj-ea"/>
              </a:rPr>
              <a:t>dependiente</a:t>
            </a:r>
            <a:endParaRPr lang="es-EC" altLang="zh-CN" sz="2000" b="1" dirty="0">
              <a:solidFill>
                <a:schemeClr val="tx1">
                  <a:lumMod val="75000"/>
                  <a:lumOff val="25000"/>
                </a:schemeClr>
              </a:solidFill>
              <a:latin typeface="+mn-ea"/>
            </a:endParaRPr>
          </a:p>
        </p:txBody>
      </p:sp>
    </p:spTree>
    <p:extLst>
      <p:ext uri="{BB962C8B-B14F-4D97-AF65-F5344CB8AC3E}">
        <p14:creationId xmlns:p14="http://schemas.microsoft.com/office/powerpoint/2010/main" val="35673478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6081090" y="1774885"/>
            <a:ext cx="0" cy="434836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9" name="组合 28"/>
          <p:cNvGrpSpPr/>
          <p:nvPr/>
        </p:nvGrpSpPr>
        <p:grpSpPr>
          <a:xfrm>
            <a:off x="-2" y="1171921"/>
            <a:ext cx="5777108" cy="4965659"/>
            <a:chOff x="8257400" y="-236033"/>
            <a:chExt cx="2113269" cy="4965659"/>
          </a:xfrm>
        </p:grpSpPr>
        <p:sp>
          <p:nvSpPr>
            <p:cNvPr id="30" name="矩形 29"/>
            <p:cNvSpPr/>
            <p:nvPr/>
          </p:nvSpPr>
          <p:spPr>
            <a:xfrm>
              <a:off x="8320117" y="3769683"/>
              <a:ext cx="2050552" cy="9599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Septimo exportador mundial</a:t>
              </a:r>
            </a:p>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En el 2019 el país sufre una plaga llamada el picudo, redujo el 90% de los cultivos.</a:t>
              </a:r>
            </a:p>
            <a:p>
              <a:pPr marL="171450" indent="-171450" algn="ctr">
                <a:lnSpc>
                  <a:spcPct val="120000"/>
                </a:lnSpc>
                <a:buFont typeface="Arial" panose="020B0604020202020204" pitchFamily="34" charset="0"/>
                <a:buChar char="•"/>
              </a:pPr>
              <a:r>
                <a:rPr lang="es-EC" altLang="zh-CN" sz="1200">
                  <a:solidFill>
                    <a:schemeClr val="tx1">
                      <a:lumMod val="75000"/>
                      <a:lumOff val="25000"/>
                    </a:schemeClr>
                  </a:solidFill>
                  <a:latin typeface="+mn-ea"/>
                </a:rPr>
                <a:t>Caída de exportaciones en un -30,65% en la pandemia.</a:t>
              </a:r>
            </a:p>
          </p:txBody>
        </p:sp>
        <p:sp>
          <p:nvSpPr>
            <p:cNvPr id="31" name="矩形 30"/>
            <p:cNvSpPr/>
            <p:nvPr/>
          </p:nvSpPr>
          <p:spPr>
            <a:xfrm>
              <a:off x="8257400" y="-23603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600" b="1" dirty="0">
                  <a:solidFill>
                    <a:schemeClr val="accent1"/>
                  </a:solidFill>
                  <a:latin typeface="+mn-ea"/>
                </a:rPr>
                <a:t>Evolución de las exportaciones de palmito</a:t>
              </a:r>
              <a:endParaRPr lang="zh-CN" altLang="en-US" sz="1600" b="1" dirty="0">
                <a:solidFill>
                  <a:schemeClr val="accent1"/>
                </a:solidFill>
                <a:latin typeface="+mn-ea"/>
              </a:endParaRPr>
            </a:p>
          </p:txBody>
        </p:sp>
      </p:grpSp>
      <p:sp>
        <p:nvSpPr>
          <p:cNvPr id="46" name="文本框 45"/>
          <p:cNvSpPr txBox="1"/>
          <p:nvPr/>
        </p:nvSpPr>
        <p:spPr>
          <a:xfrm>
            <a:off x="5105077" y="219928"/>
            <a:ext cx="4810607" cy="584775"/>
          </a:xfrm>
          <a:prstGeom prst="rect">
            <a:avLst/>
          </a:prstGeom>
          <a:noFill/>
        </p:spPr>
        <p:txBody>
          <a:bodyPr wrap="square" rtlCol="0">
            <a:spAutoFit/>
            <a:scene3d>
              <a:camera prst="orthographicFront"/>
              <a:lightRig rig="threePt" dir="t"/>
            </a:scene3d>
            <a:sp3d contourW="12700"/>
          </a:bodyPr>
          <a:lstStyle/>
          <a:p>
            <a:r>
              <a:rPr lang="es-MX" altLang="zh-CN" sz="3200" b="1" dirty="0">
                <a:solidFill>
                  <a:schemeClr val="tx1">
                    <a:lumMod val="75000"/>
                    <a:lumOff val="25000"/>
                  </a:schemeClr>
                </a:solidFill>
                <a:latin typeface="+mn-ea"/>
              </a:rPr>
              <a:t>Colombia</a:t>
            </a:r>
            <a:endParaRPr lang="es-EC" altLang="zh-CN" sz="3200" b="1" dirty="0">
              <a:solidFill>
                <a:schemeClr val="tx1">
                  <a:lumMod val="75000"/>
                  <a:lumOff val="25000"/>
                </a:schemeClr>
              </a:solidFill>
              <a:latin typeface="+mn-ea"/>
            </a:endParaRPr>
          </a:p>
        </p:txBody>
      </p:sp>
      <p:grpSp>
        <p:nvGrpSpPr>
          <p:cNvPr id="54" name="组合 28">
            <a:extLst>
              <a:ext uri="{FF2B5EF4-FFF2-40B4-BE49-F238E27FC236}">
                <a16:creationId xmlns="" xmlns:a16="http://schemas.microsoft.com/office/drawing/2014/main" id="{FACAA1F6-1C46-4ED2-9B7A-16CCAD20EBC7}"/>
              </a:ext>
            </a:extLst>
          </p:cNvPr>
          <p:cNvGrpSpPr/>
          <p:nvPr/>
        </p:nvGrpSpPr>
        <p:grpSpPr>
          <a:xfrm>
            <a:off x="6213623" y="1239381"/>
            <a:ext cx="5693713" cy="4662274"/>
            <a:chOff x="8330118" y="-168573"/>
            <a:chExt cx="2082763" cy="4662274"/>
          </a:xfrm>
        </p:grpSpPr>
        <p:sp>
          <p:nvSpPr>
            <p:cNvPr id="55" name="矩形 29">
              <a:extLst>
                <a:ext uri="{FF2B5EF4-FFF2-40B4-BE49-F238E27FC236}">
                  <a16:creationId xmlns="" xmlns:a16="http://schemas.microsoft.com/office/drawing/2014/main" id="{C9EFDDDF-00CA-41CD-A279-996EFC8B7657}"/>
                </a:ext>
              </a:extLst>
            </p:cNvPr>
            <p:cNvSpPr/>
            <p:nvPr/>
          </p:nvSpPr>
          <p:spPr>
            <a:xfrm>
              <a:off x="8330118" y="3533758"/>
              <a:ext cx="2050552" cy="9599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En el 2019 el porcentaje de participación es 46,15% menor al 2010.</a:t>
              </a:r>
            </a:p>
            <a:p>
              <a:pPr marL="171450" indent="-171450" algn="ctr">
                <a:lnSpc>
                  <a:spcPct val="120000"/>
                </a:lnSpc>
                <a:buFont typeface="Arial" panose="020B0604020202020204" pitchFamily="34" charset="0"/>
                <a:buChar char="•"/>
              </a:pPr>
              <a:r>
                <a:rPr lang="es-EC" altLang="zh-CN" sz="1200" dirty="0">
                  <a:solidFill>
                    <a:schemeClr val="tx1">
                      <a:lumMod val="75000"/>
                      <a:lumOff val="25000"/>
                    </a:schemeClr>
                  </a:solidFill>
                  <a:latin typeface="+mn-ea"/>
                </a:rPr>
                <a:t>Francia el segundo comprador más importante enfrentó protestas que paralizaron el transporte en el 2019.</a:t>
              </a:r>
            </a:p>
            <a:p>
              <a:pPr marL="171450" indent="-171450" algn="ctr">
                <a:lnSpc>
                  <a:spcPct val="120000"/>
                </a:lnSpc>
                <a:buFont typeface="Arial" panose="020B0604020202020204" pitchFamily="34" charset="0"/>
                <a:buChar char="•"/>
              </a:pPr>
              <a:endParaRPr lang="es-EC" altLang="zh-CN" sz="1200" dirty="0">
                <a:solidFill>
                  <a:schemeClr val="tx1">
                    <a:lumMod val="75000"/>
                    <a:lumOff val="25000"/>
                  </a:schemeClr>
                </a:solidFill>
                <a:latin typeface="+mn-ea"/>
              </a:endParaRPr>
            </a:p>
          </p:txBody>
        </p:sp>
        <p:sp>
          <p:nvSpPr>
            <p:cNvPr id="56" name="矩形 30">
              <a:extLst>
                <a:ext uri="{FF2B5EF4-FFF2-40B4-BE49-F238E27FC236}">
                  <a16:creationId xmlns="" xmlns:a16="http://schemas.microsoft.com/office/drawing/2014/main" id="{5A682533-962A-4020-815C-380DEFCFA67A}"/>
                </a:ext>
              </a:extLst>
            </p:cNvPr>
            <p:cNvSpPr/>
            <p:nvPr/>
          </p:nvSpPr>
          <p:spPr>
            <a:xfrm>
              <a:off x="8362329" y="-168573"/>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C" altLang="zh-CN" sz="1600" b="1">
                  <a:solidFill>
                    <a:schemeClr val="accent1"/>
                  </a:solidFill>
                  <a:latin typeface="+mn-ea"/>
                </a:rPr>
                <a:t>Evolución de la participación de mercado mundial</a:t>
              </a:r>
            </a:p>
          </p:txBody>
        </p:sp>
      </p:grpSp>
      <p:pic>
        <p:nvPicPr>
          <p:cNvPr id="2" name="Imagen 1">
            <a:extLst>
              <a:ext uri="{FF2B5EF4-FFF2-40B4-BE49-F238E27FC236}">
                <a16:creationId xmlns="" xmlns:a16="http://schemas.microsoft.com/office/drawing/2014/main" id="{12CAA179-38EF-44D2-914A-B15FA0E07EEF}"/>
              </a:ext>
            </a:extLst>
          </p:cNvPr>
          <p:cNvPicPr>
            <a:picLocks noChangeAspect="1"/>
          </p:cNvPicPr>
          <p:nvPr/>
        </p:nvPicPr>
        <p:blipFill>
          <a:blip r:embed="rId3"/>
          <a:stretch>
            <a:fillRect/>
          </a:stretch>
        </p:blipFill>
        <p:spPr>
          <a:xfrm>
            <a:off x="-2" y="1534713"/>
            <a:ext cx="6028900" cy="3623754"/>
          </a:xfrm>
          <a:prstGeom prst="rect">
            <a:avLst/>
          </a:prstGeom>
        </p:spPr>
      </p:pic>
      <p:pic>
        <p:nvPicPr>
          <p:cNvPr id="6" name="Imagen 5">
            <a:extLst>
              <a:ext uri="{FF2B5EF4-FFF2-40B4-BE49-F238E27FC236}">
                <a16:creationId xmlns="" xmlns:a16="http://schemas.microsoft.com/office/drawing/2014/main" id="{9C69FE2D-E213-424B-ADE6-DDDD8147645A}"/>
              </a:ext>
            </a:extLst>
          </p:cNvPr>
          <p:cNvPicPr>
            <a:picLocks noChangeAspect="1"/>
          </p:cNvPicPr>
          <p:nvPr/>
        </p:nvPicPr>
        <p:blipFill>
          <a:blip r:embed="rId4"/>
          <a:stretch>
            <a:fillRect/>
          </a:stretch>
        </p:blipFill>
        <p:spPr>
          <a:xfrm>
            <a:off x="6213622" y="1602173"/>
            <a:ext cx="6036291" cy="3339539"/>
          </a:xfrm>
          <a:prstGeom prst="rect">
            <a:avLst/>
          </a:prstGeom>
        </p:spPr>
      </p:pic>
    </p:spTree>
    <p:extLst>
      <p:ext uri="{BB962C8B-B14F-4D97-AF65-F5344CB8AC3E}">
        <p14:creationId xmlns:p14="http://schemas.microsoft.com/office/powerpoint/2010/main" val="1081760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139">
      <a:dk1>
        <a:sysClr val="windowText" lastClr="000000"/>
      </a:dk1>
      <a:lt1>
        <a:sysClr val="window" lastClr="FFFFFF"/>
      </a:lt1>
      <a:dk2>
        <a:srgbClr val="44546A"/>
      </a:dk2>
      <a:lt2>
        <a:srgbClr val="E7E6E6"/>
      </a:lt2>
      <a:accent1>
        <a:srgbClr val="0085AE"/>
      </a:accent1>
      <a:accent2>
        <a:srgbClr val="0073A6"/>
      </a:accent2>
      <a:accent3>
        <a:srgbClr val="0085AE"/>
      </a:accent3>
      <a:accent4>
        <a:srgbClr val="0073A6"/>
      </a:accent4>
      <a:accent5>
        <a:srgbClr val="0085AE"/>
      </a:accent5>
      <a:accent6>
        <a:srgbClr val="0073A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1206</TotalTime>
  <Words>2966</Words>
  <Application>Microsoft Office PowerPoint</Application>
  <PresentationFormat>Panorámica</PresentationFormat>
  <Paragraphs>553</Paragraphs>
  <Slides>33</Slides>
  <Notes>27</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33</vt:i4>
      </vt:variant>
    </vt:vector>
  </HeadingPairs>
  <TitlesOfParts>
    <vt:vector size="48" baseType="lpstr">
      <vt:lpstr>Microsoft YaHei</vt:lpstr>
      <vt:lpstr>MS PGothic</vt:lpstr>
      <vt:lpstr>SimSun</vt:lpstr>
      <vt:lpstr>Arial</vt:lpstr>
      <vt:lpstr>Calibri</vt:lpstr>
      <vt:lpstr>Calibri Light</vt:lpstr>
      <vt:lpstr>Cambria Math</vt:lpstr>
      <vt:lpstr>Century Gothic</vt:lpstr>
      <vt:lpstr>Lato Black</vt:lpstr>
      <vt:lpstr>Source Sans Pro</vt:lpstr>
      <vt:lpstr>Times New Roman</vt:lpstr>
      <vt:lpstr>Wingdings</vt:lpstr>
      <vt:lpstr>等线</vt:lpstr>
      <vt:lpstr>经典综艺体简</vt:lpstr>
      <vt:lpstr>包图主题2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1</cp:lastModifiedBy>
  <cp:revision>183</cp:revision>
  <dcterms:created xsi:type="dcterms:W3CDTF">2017-08-24T11:47:32Z</dcterms:created>
  <dcterms:modified xsi:type="dcterms:W3CDTF">2021-03-09T18:26:25Z</dcterms:modified>
</cp:coreProperties>
</file>