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7"/>
  </p:notesMasterIdLst>
  <p:sldIdLst>
    <p:sldId id="293" r:id="rId2"/>
    <p:sldId id="321" r:id="rId3"/>
    <p:sldId id="322" r:id="rId4"/>
    <p:sldId id="323" r:id="rId5"/>
    <p:sldId id="324" r:id="rId6"/>
    <p:sldId id="356" r:id="rId7"/>
    <p:sldId id="357" r:id="rId8"/>
    <p:sldId id="358" r:id="rId9"/>
    <p:sldId id="331" r:id="rId10"/>
    <p:sldId id="333" r:id="rId11"/>
    <p:sldId id="326" r:id="rId12"/>
    <p:sldId id="335" r:id="rId13"/>
    <p:sldId id="334" r:id="rId14"/>
    <p:sldId id="336" r:id="rId15"/>
    <p:sldId id="337" r:id="rId16"/>
    <p:sldId id="338" r:id="rId17"/>
    <p:sldId id="340" r:id="rId18"/>
    <p:sldId id="339" r:id="rId19"/>
    <p:sldId id="341" r:id="rId20"/>
    <p:sldId id="343" r:id="rId21"/>
    <p:sldId id="342" r:id="rId22"/>
    <p:sldId id="344" r:id="rId23"/>
    <p:sldId id="345" r:id="rId24"/>
    <p:sldId id="348" r:id="rId25"/>
    <p:sldId id="346" r:id="rId26"/>
    <p:sldId id="350" r:id="rId27"/>
    <p:sldId id="349" r:id="rId28"/>
    <p:sldId id="327" r:id="rId29"/>
    <p:sldId id="352" r:id="rId30"/>
    <p:sldId id="354" r:id="rId31"/>
    <p:sldId id="353" r:id="rId32"/>
    <p:sldId id="351" r:id="rId33"/>
    <p:sldId id="329" r:id="rId34"/>
    <p:sldId id="328" r:id="rId35"/>
    <p:sldId id="35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BELLCOMM SA" initials="GS" lastIdx="1" clrIdx="0">
    <p:extLst>
      <p:ext uri="{19B8F6BF-5375-455C-9EA6-DF929625EA0E}">
        <p15:presenceInfo xmlns:p15="http://schemas.microsoft.com/office/powerpoint/2012/main" userId="56e881120519532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9" autoAdjust="0"/>
    <p:restoredTop sz="94660"/>
  </p:normalViewPr>
  <p:slideViewPr>
    <p:cSldViewPr snapToGrid="0">
      <p:cViewPr varScale="1">
        <p:scale>
          <a:sx n="72" d="100"/>
          <a:sy n="72" d="100"/>
        </p:scale>
        <p:origin x="6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B4E74-2ABE-4A58-B47D-EDBAAB2D8FAA}"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4FCE37DA-377D-44A7-B4EF-839E79C5D4B3}">
      <dgm:prSet phldrT="[Texto]" custT="1"/>
      <dgm:spPr/>
      <dgm:t>
        <a:bodyPr/>
        <a:lstStyle/>
        <a:p>
          <a:r>
            <a:rPr lang="es-ES" sz="2400" dirty="0"/>
            <a:t>Parámetros UMTS</a:t>
          </a:r>
          <a:endParaRPr lang="en-US" sz="2400" dirty="0"/>
        </a:p>
      </dgm:t>
    </dgm:pt>
    <dgm:pt modelId="{B0CD931A-0E9B-465B-A09D-DD707FF19342}" type="parTrans" cxnId="{FC4B0407-EE61-4C48-A17B-24EA1F02916B}">
      <dgm:prSet/>
      <dgm:spPr/>
      <dgm:t>
        <a:bodyPr/>
        <a:lstStyle/>
        <a:p>
          <a:endParaRPr lang="en-US"/>
        </a:p>
      </dgm:t>
    </dgm:pt>
    <dgm:pt modelId="{3AA7EDD2-659F-4CE1-8791-F035E93A9986}" type="sibTrans" cxnId="{FC4B0407-EE61-4C48-A17B-24EA1F02916B}">
      <dgm:prSet/>
      <dgm:spPr/>
      <dgm:t>
        <a:bodyPr/>
        <a:lstStyle/>
        <a:p>
          <a:endParaRPr lang="en-US"/>
        </a:p>
      </dgm:t>
    </dgm:pt>
    <dgm:pt modelId="{B3629EEC-BE26-4D80-BEF1-F366DDDE4F58}">
      <dgm:prSet phldrT="[Texto]"/>
      <dgm:spPr/>
      <dgm:t>
        <a:bodyPr/>
        <a:lstStyle/>
        <a:p>
          <a:r>
            <a:rPr lang="es-ES" dirty="0"/>
            <a:t>SC – </a:t>
          </a:r>
          <a:r>
            <a:rPr lang="es-ES" dirty="0" err="1"/>
            <a:t>Scrambling</a:t>
          </a:r>
          <a:r>
            <a:rPr lang="es-ES" dirty="0"/>
            <a:t> </a:t>
          </a:r>
          <a:r>
            <a:rPr lang="es-ES" dirty="0" err="1"/>
            <a:t>Code</a:t>
          </a:r>
          <a:r>
            <a:rPr lang="es-ES" dirty="0"/>
            <a:t> </a:t>
          </a:r>
          <a:endParaRPr lang="en-US" dirty="0"/>
        </a:p>
      </dgm:t>
    </dgm:pt>
    <dgm:pt modelId="{27BED22C-1E56-4AB5-B21F-6603ADACA65A}" type="parTrans" cxnId="{27B45E63-4466-4746-949C-2D4D24323DCE}">
      <dgm:prSet/>
      <dgm:spPr/>
      <dgm:t>
        <a:bodyPr/>
        <a:lstStyle/>
        <a:p>
          <a:endParaRPr lang="en-US"/>
        </a:p>
      </dgm:t>
    </dgm:pt>
    <dgm:pt modelId="{973CB414-9045-4A3B-9FE1-F4099C20FC06}" type="sibTrans" cxnId="{27B45E63-4466-4746-949C-2D4D24323DCE}">
      <dgm:prSet/>
      <dgm:spPr/>
      <dgm:t>
        <a:bodyPr/>
        <a:lstStyle/>
        <a:p>
          <a:endParaRPr lang="en-US"/>
        </a:p>
      </dgm:t>
    </dgm:pt>
    <dgm:pt modelId="{D375DC64-6A38-4992-A13E-55FFC9C872F6}">
      <dgm:prSet phldrT="[Texto]"/>
      <dgm:spPr/>
      <dgm:t>
        <a:bodyPr/>
        <a:lstStyle/>
        <a:p>
          <a:r>
            <a:rPr lang="es-ES" dirty="0"/>
            <a:t>RSCP – </a:t>
          </a:r>
          <a:r>
            <a:rPr lang="es-ES" dirty="0" err="1"/>
            <a:t>Received</a:t>
          </a:r>
          <a:r>
            <a:rPr lang="es-ES" dirty="0"/>
            <a:t> </a:t>
          </a:r>
          <a:r>
            <a:rPr lang="es-ES" dirty="0" err="1"/>
            <a:t>Signal</a:t>
          </a:r>
          <a:r>
            <a:rPr lang="es-ES" dirty="0"/>
            <a:t> </a:t>
          </a:r>
          <a:r>
            <a:rPr lang="es-ES" dirty="0" err="1"/>
            <a:t>Code</a:t>
          </a:r>
          <a:r>
            <a:rPr lang="es-ES" dirty="0"/>
            <a:t> </a:t>
          </a:r>
          <a:r>
            <a:rPr lang="es-ES" dirty="0" err="1"/>
            <a:t>Power</a:t>
          </a:r>
          <a:endParaRPr lang="en-US" dirty="0"/>
        </a:p>
      </dgm:t>
    </dgm:pt>
    <dgm:pt modelId="{F86474BA-E3C3-419F-B543-D32420BBC05A}" type="parTrans" cxnId="{9DB3BC80-FB09-4B2C-AB84-BBD91499C837}">
      <dgm:prSet/>
      <dgm:spPr/>
      <dgm:t>
        <a:bodyPr/>
        <a:lstStyle/>
        <a:p>
          <a:endParaRPr lang="en-US"/>
        </a:p>
      </dgm:t>
    </dgm:pt>
    <dgm:pt modelId="{E47BB47D-9F74-4E16-95B1-0E9BDC5782BD}" type="sibTrans" cxnId="{9DB3BC80-FB09-4B2C-AB84-BBD91499C837}">
      <dgm:prSet/>
      <dgm:spPr/>
      <dgm:t>
        <a:bodyPr/>
        <a:lstStyle/>
        <a:p>
          <a:endParaRPr lang="en-US"/>
        </a:p>
      </dgm:t>
    </dgm:pt>
    <dgm:pt modelId="{5AA42DBE-FF0F-4F80-BDD3-B1D35299C3FB}">
      <dgm:prSet phldrT="[Texto]"/>
      <dgm:spPr/>
      <dgm:t>
        <a:bodyPr/>
        <a:lstStyle/>
        <a:p>
          <a:r>
            <a:rPr lang="es-ES" dirty="0"/>
            <a:t>EC/IO – </a:t>
          </a:r>
          <a:r>
            <a:rPr lang="es-ES" dirty="0" err="1"/>
            <a:t>Ehip</a:t>
          </a:r>
          <a:r>
            <a:rPr lang="es-ES" dirty="0"/>
            <a:t> Energy </a:t>
          </a:r>
          <a:r>
            <a:rPr lang="es-ES" dirty="0" err="1"/>
            <a:t>over</a:t>
          </a:r>
          <a:r>
            <a:rPr lang="es-ES" dirty="0"/>
            <a:t> </a:t>
          </a:r>
          <a:r>
            <a:rPr lang="es-ES" dirty="0" err="1"/>
            <a:t>Noise</a:t>
          </a:r>
          <a:r>
            <a:rPr lang="es-ES" dirty="0"/>
            <a:t> </a:t>
          </a:r>
          <a:endParaRPr lang="en-US" dirty="0"/>
        </a:p>
      </dgm:t>
    </dgm:pt>
    <dgm:pt modelId="{FE58BA9A-BF80-4286-B7F7-B94EECC4D77C}" type="parTrans" cxnId="{61534BFF-57AF-4336-B788-6F3B7E9ED33A}">
      <dgm:prSet/>
      <dgm:spPr/>
      <dgm:t>
        <a:bodyPr/>
        <a:lstStyle/>
        <a:p>
          <a:endParaRPr lang="en-US"/>
        </a:p>
      </dgm:t>
    </dgm:pt>
    <dgm:pt modelId="{C33BED36-4471-4872-9B6C-2D3CB60C5038}" type="sibTrans" cxnId="{61534BFF-57AF-4336-B788-6F3B7E9ED33A}">
      <dgm:prSet/>
      <dgm:spPr/>
      <dgm:t>
        <a:bodyPr/>
        <a:lstStyle/>
        <a:p>
          <a:endParaRPr lang="en-US"/>
        </a:p>
      </dgm:t>
    </dgm:pt>
    <dgm:pt modelId="{46B208D3-DAFB-4D70-9FC7-F33589863759}" type="pres">
      <dgm:prSet presAssocID="{238B4E74-2ABE-4A58-B47D-EDBAAB2D8FAA}" presName="vert0" presStyleCnt="0">
        <dgm:presLayoutVars>
          <dgm:dir/>
          <dgm:animOne val="branch"/>
          <dgm:animLvl val="lvl"/>
        </dgm:presLayoutVars>
      </dgm:prSet>
      <dgm:spPr/>
    </dgm:pt>
    <dgm:pt modelId="{BAB52111-6AE2-4AB7-9D7E-8B4993EB4B7F}" type="pres">
      <dgm:prSet presAssocID="{4FCE37DA-377D-44A7-B4EF-839E79C5D4B3}" presName="thickLine" presStyleLbl="alignNode1" presStyleIdx="0" presStyleCnt="1"/>
      <dgm:spPr/>
    </dgm:pt>
    <dgm:pt modelId="{1C1F4B81-0729-4C0A-B65C-276715638505}" type="pres">
      <dgm:prSet presAssocID="{4FCE37DA-377D-44A7-B4EF-839E79C5D4B3}" presName="horz1" presStyleCnt="0"/>
      <dgm:spPr/>
    </dgm:pt>
    <dgm:pt modelId="{ECDC1354-3263-46CF-8D65-512302A39E5E}" type="pres">
      <dgm:prSet presAssocID="{4FCE37DA-377D-44A7-B4EF-839E79C5D4B3}" presName="tx1" presStyleLbl="revTx" presStyleIdx="0" presStyleCnt="4" custScaleX="161424"/>
      <dgm:spPr/>
    </dgm:pt>
    <dgm:pt modelId="{FDEAD3E9-75BB-4E95-8256-999802CA6913}" type="pres">
      <dgm:prSet presAssocID="{4FCE37DA-377D-44A7-B4EF-839E79C5D4B3}" presName="vert1" presStyleCnt="0"/>
      <dgm:spPr/>
    </dgm:pt>
    <dgm:pt modelId="{4328DC98-A591-4CFE-99F0-EA55B2ADEE91}" type="pres">
      <dgm:prSet presAssocID="{B3629EEC-BE26-4D80-BEF1-F366DDDE4F58}" presName="vertSpace2a" presStyleCnt="0"/>
      <dgm:spPr/>
    </dgm:pt>
    <dgm:pt modelId="{87647D88-21BC-477F-A38A-3A6906E2E141}" type="pres">
      <dgm:prSet presAssocID="{B3629EEC-BE26-4D80-BEF1-F366DDDE4F58}" presName="horz2" presStyleCnt="0"/>
      <dgm:spPr/>
    </dgm:pt>
    <dgm:pt modelId="{27D2ADE7-D50B-4227-B74B-FD3F34B0B223}" type="pres">
      <dgm:prSet presAssocID="{B3629EEC-BE26-4D80-BEF1-F366DDDE4F58}" presName="horzSpace2" presStyleCnt="0"/>
      <dgm:spPr/>
    </dgm:pt>
    <dgm:pt modelId="{ACA70C4B-B2A0-4609-AE53-C10446C2AE4E}" type="pres">
      <dgm:prSet presAssocID="{B3629EEC-BE26-4D80-BEF1-F366DDDE4F58}" presName="tx2" presStyleLbl="revTx" presStyleIdx="1" presStyleCnt="4"/>
      <dgm:spPr/>
    </dgm:pt>
    <dgm:pt modelId="{63BF3ECD-12B1-4E12-96BC-D1CF22889538}" type="pres">
      <dgm:prSet presAssocID="{B3629EEC-BE26-4D80-BEF1-F366DDDE4F58}" presName="vert2" presStyleCnt="0"/>
      <dgm:spPr/>
    </dgm:pt>
    <dgm:pt modelId="{527D3972-FEAE-4876-B8AE-211C5EA017B2}" type="pres">
      <dgm:prSet presAssocID="{B3629EEC-BE26-4D80-BEF1-F366DDDE4F58}" presName="thinLine2b" presStyleLbl="callout" presStyleIdx="0" presStyleCnt="3"/>
      <dgm:spPr/>
    </dgm:pt>
    <dgm:pt modelId="{0569EB66-B8DC-440B-AF4E-8DFA3AF345EA}" type="pres">
      <dgm:prSet presAssocID="{B3629EEC-BE26-4D80-BEF1-F366DDDE4F58}" presName="vertSpace2b" presStyleCnt="0"/>
      <dgm:spPr/>
    </dgm:pt>
    <dgm:pt modelId="{C8572659-2930-4279-8976-A4FA6405775D}" type="pres">
      <dgm:prSet presAssocID="{D375DC64-6A38-4992-A13E-55FFC9C872F6}" presName="horz2" presStyleCnt="0"/>
      <dgm:spPr/>
    </dgm:pt>
    <dgm:pt modelId="{089F0A97-D46A-4023-86E9-9586C16A5588}" type="pres">
      <dgm:prSet presAssocID="{D375DC64-6A38-4992-A13E-55FFC9C872F6}" presName="horzSpace2" presStyleCnt="0"/>
      <dgm:spPr/>
    </dgm:pt>
    <dgm:pt modelId="{0F12691B-C43F-4CDA-97B5-F41AB1FFE05E}" type="pres">
      <dgm:prSet presAssocID="{D375DC64-6A38-4992-A13E-55FFC9C872F6}" presName="tx2" presStyleLbl="revTx" presStyleIdx="2" presStyleCnt="4"/>
      <dgm:spPr/>
    </dgm:pt>
    <dgm:pt modelId="{837C0FBE-6504-4FFB-8962-08AD02E3FC50}" type="pres">
      <dgm:prSet presAssocID="{D375DC64-6A38-4992-A13E-55FFC9C872F6}" presName="vert2" presStyleCnt="0"/>
      <dgm:spPr/>
    </dgm:pt>
    <dgm:pt modelId="{A005B497-2AE6-4BFE-9D15-16AB6CB2D37C}" type="pres">
      <dgm:prSet presAssocID="{D375DC64-6A38-4992-A13E-55FFC9C872F6}" presName="thinLine2b" presStyleLbl="callout" presStyleIdx="1" presStyleCnt="3"/>
      <dgm:spPr/>
    </dgm:pt>
    <dgm:pt modelId="{DE066B57-62BF-41F2-968E-6D705F3B3084}" type="pres">
      <dgm:prSet presAssocID="{D375DC64-6A38-4992-A13E-55FFC9C872F6}" presName="vertSpace2b" presStyleCnt="0"/>
      <dgm:spPr/>
    </dgm:pt>
    <dgm:pt modelId="{85817C13-1B0C-4358-8049-E992C1E7A1D7}" type="pres">
      <dgm:prSet presAssocID="{5AA42DBE-FF0F-4F80-BDD3-B1D35299C3FB}" presName="horz2" presStyleCnt="0"/>
      <dgm:spPr/>
    </dgm:pt>
    <dgm:pt modelId="{F8222D95-B16D-42ED-BE4E-FD9DD6F3BCC6}" type="pres">
      <dgm:prSet presAssocID="{5AA42DBE-FF0F-4F80-BDD3-B1D35299C3FB}" presName="horzSpace2" presStyleCnt="0"/>
      <dgm:spPr/>
    </dgm:pt>
    <dgm:pt modelId="{989000B4-E257-4CB5-A36B-BA3F9F89380E}" type="pres">
      <dgm:prSet presAssocID="{5AA42DBE-FF0F-4F80-BDD3-B1D35299C3FB}" presName="tx2" presStyleLbl="revTx" presStyleIdx="3" presStyleCnt="4"/>
      <dgm:spPr/>
    </dgm:pt>
    <dgm:pt modelId="{422B8EFC-B3FE-4A9C-B11C-D4D27C07131D}" type="pres">
      <dgm:prSet presAssocID="{5AA42DBE-FF0F-4F80-BDD3-B1D35299C3FB}" presName="vert2" presStyleCnt="0"/>
      <dgm:spPr/>
    </dgm:pt>
    <dgm:pt modelId="{97935FD2-EA60-41D4-9257-91F67B450D01}" type="pres">
      <dgm:prSet presAssocID="{5AA42DBE-FF0F-4F80-BDD3-B1D35299C3FB}" presName="thinLine2b" presStyleLbl="callout" presStyleIdx="2" presStyleCnt="3"/>
      <dgm:spPr/>
    </dgm:pt>
    <dgm:pt modelId="{ED5D9795-3DD7-4B3F-A245-71E912B8FE68}" type="pres">
      <dgm:prSet presAssocID="{5AA42DBE-FF0F-4F80-BDD3-B1D35299C3FB}" presName="vertSpace2b" presStyleCnt="0"/>
      <dgm:spPr/>
    </dgm:pt>
  </dgm:ptLst>
  <dgm:cxnLst>
    <dgm:cxn modelId="{FC4B0407-EE61-4C48-A17B-24EA1F02916B}" srcId="{238B4E74-2ABE-4A58-B47D-EDBAAB2D8FAA}" destId="{4FCE37DA-377D-44A7-B4EF-839E79C5D4B3}" srcOrd="0" destOrd="0" parTransId="{B0CD931A-0E9B-465B-A09D-DD707FF19342}" sibTransId="{3AA7EDD2-659F-4CE1-8791-F035E93A9986}"/>
    <dgm:cxn modelId="{779A291E-6B2D-47DB-BACC-EC72CB01D7CC}" type="presOf" srcId="{4FCE37DA-377D-44A7-B4EF-839E79C5D4B3}" destId="{ECDC1354-3263-46CF-8D65-512302A39E5E}" srcOrd="0" destOrd="0" presId="urn:microsoft.com/office/officeart/2008/layout/LinedList"/>
    <dgm:cxn modelId="{8819895F-94BF-4FF8-98B0-039A1B44973F}" type="presOf" srcId="{B3629EEC-BE26-4D80-BEF1-F366DDDE4F58}" destId="{ACA70C4B-B2A0-4609-AE53-C10446C2AE4E}" srcOrd="0" destOrd="0" presId="urn:microsoft.com/office/officeart/2008/layout/LinedList"/>
    <dgm:cxn modelId="{27B45E63-4466-4746-949C-2D4D24323DCE}" srcId="{4FCE37DA-377D-44A7-B4EF-839E79C5D4B3}" destId="{B3629EEC-BE26-4D80-BEF1-F366DDDE4F58}" srcOrd="0" destOrd="0" parTransId="{27BED22C-1E56-4AB5-B21F-6603ADACA65A}" sibTransId="{973CB414-9045-4A3B-9FE1-F4099C20FC06}"/>
    <dgm:cxn modelId="{9DB3BC80-FB09-4B2C-AB84-BBD91499C837}" srcId="{4FCE37DA-377D-44A7-B4EF-839E79C5D4B3}" destId="{D375DC64-6A38-4992-A13E-55FFC9C872F6}" srcOrd="1" destOrd="0" parTransId="{F86474BA-E3C3-419F-B543-D32420BBC05A}" sibTransId="{E47BB47D-9F74-4E16-95B1-0E9BDC5782BD}"/>
    <dgm:cxn modelId="{05464794-D80B-4B90-A487-F9D04B1543DE}" type="presOf" srcId="{D375DC64-6A38-4992-A13E-55FFC9C872F6}" destId="{0F12691B-C43F-4CDA-97B5-F41AB1FFE05E}" srcOrd="0" destOrd="0" presId="urn:microsoft.com/office/officeart/2008/layout/LinedList"/>
    <dgm:cxn modelId="{907660B9-4D8C-4B04-85B6-E80B5A1CA66D}" type="presOf" srcId="{5AA42DBE-FF0F-4F80-BDD3-B1D35299C3FB}" destId="{989000B4-E257-4CB5-A36B-BA3F9F89380E}" srcOrd="0" destOrd="0" presId="urn:microsoft.com/office/officeart/2008/layout/LinedList"/>
    <dgm:cxn modelId="{FDE7E6C3-BF36-4461-AC4F-3C1F81B420BC}" type="presOf" srcId="{238B4E74-2ABE-4A58-B47D-EDBAAB2D8FAA}" destId="{46B208D3-DAFB-4D70-9FC7-F33589863759}" srcOrd="0" destOrd="0" presId="urn:microsoft.com/office/officeart/2008/layout/LinedList"/>
    <dgm:cxn modelId="{61534BFF-57AF-4336-B788-6F3B7E9ED33A}" srcId="{4FCE37DA-377D-44A7-B4EF-839E79C5D4B3}" destId="{5AA42DBE-FF0F-4F80-BDD3-B1D35299C3FB}" srcOrd="2" destOrd="0" parTransId="{FE58BA9A-BF80-4286-B7F7-B94EECC4D77C}" sibTransId="{C33BED36-4471-4872-9B6C-2D3CB60C5038}"/>
    <dgm:cxn modelId="{E6FDD0DB-20DF-4B35-8F9C-9C33339DF235}" type="presParOf" srcId="{46B208D3-DAFB-4D70-9FC7-F33589863759}" destId="{BAB52111-6AE2-4AB7-9D7E-8B4993EB4B7F}" srcOrd="0" destOrd="0" presId="urn:microsoft.com/office/officeart/2008/layout/LinedList"/>
    <dgm:cxn modelId="{3A312C85-1339-4A73-9D26-D8105C979557}" type="presParOf" srcId="{46B208D3-DAFB-4D70-9FC7-F33589863759}" destId="{1C1F4B81-0729-4C0A-B65C-276715638505}" srcOrd="1" destOrd="0" presId="urn:microsoft.com/office/officeart/2008/layout/LinedList"/>
    <dgm:cxn modelId="{9A9882B3-3CE3-458A-A076-B1C52A25B9BA}" type="presParOf" srcId="{1C1F4B81-0729-4C0A-B65C-276715638505}" destId="{ECDC1354-3263-46CF-8D65-512302A39E5E}" srcOrd="0" destOrd="0" presId="urn:microsoft.com/office/officeart/2008/layout/LinedList"/>
    <dgm:cxn modelId="{02EB3987-A8D2-4C3C-B619-2828E8FCEBC3}" type="presParOf" srcId="{1C1F4B81-0729-4C0A-B65C-276715638505}" destId="{FDEAD3E9-75BB-4E95-8256-999802CA6913}" srcOrd="1" destOrd="0" presId="urn:microsoft.com/office/officeart/2008/layout/LinedList"/>
    <dgm:cxn modelId="{A3D29BDB-5C9A-4001-A7E6-C49E0B4B3F3D}" type="presParOf" srcId="{FDEAD3E9-75BB-4E95-8256-999802CA6913}" destId="{4328DC98-A591-4CFE-99F0-EA55B2ADEE91}" srcOrd="0" destOrd="0" presId="urn:microsoft.com/office/officeart/2008/layout/LinedList"/>
    <dgm:cxn modelId="{CFCE1706-3D32-4C3B-BBAC-2B481624CE2E}" type="presParOf" srcId="{FDEAD3E9-75BB-4E95-8256-999802CA6913}" destId="{87647D88-21BC-477F-A38A-3A6906E2E141}" srcOrd="1" destOrd="0" presId="urn:microsoft.com/office/officeart/2008/layout/LinedList"/>
    <dgm:cxn modelId="{5B3862B4-9299-44BB-BBD1-6AA323766BDF}" type="presParOf" srcId="{87647D88-21BC-477F-A38A-3A6906E2E141}" destId="{27D2ADE7-D50B-4227-B74B-FD3F34B0B223}" srcOrd="0" destOrd="0" presId="urn:microsoft.com/office/officeart/2008/layout/LinedList"/>
    <dgm:cxn modelId="{A16E89FD-166D-44A7-89D1-B2DA243EDBE9}" type="presParOf" srcId="{87647D88-21BC-477F-A38A-3A6906E2E141}" destId="{ACA70C4B-B2A0-4609-AE53-C10446C2AE4E}" srcOrd="1" destOrd="0" presId="urn:microsoft.com/office/officeart/2008/layout/LinedList"/>
    <dgm:cxn modelId="{AB433A16-38B3-46EE-AAFF-D28FCECFE322}" type="presParOf" srcId="{87647D88-21BC-477F-A38A-3A6906E2E141}" destId="{63BF3ECD-12B1-4E12-96BC-D1CF22889538}" srcOrd="2" destOrd="0" presId="urn:microsoft.com/office/officeart/2008/layout/LinedList"/>
    <dgm:cxn modelId="{A26592E4-106B-4892-8009-7B469BDF52E5}" type="presParOf" srcId="{FDEAD3E9-75BB-4E95-8256-999802CA6913}" destId="{527D3972-FEAE-4876-B8AE-211C5EA017B2}" srcOrd="2" destOrd="0" presId="urn:microsoft.com/office/officeart/2008/layout/LinedList"/>
    <dgm:cxn modelId="{071B6B22-DC45-4AAD-9B63-C4B753A57DF6}" type="presParOf" srcId="{FDEAD3E9-75BB-4E95-8256-999802CA6913}" destId="{0569EB66-B8DC-440B-AF4E-8DFA3AF345EA}" srcOrd="3" destOrd="0" presId="urn:microsoft.com/office/officeart/2008/layout/LinedList"/>
    <dgm:cxn modelId="{E8BF2E14-8354-438B-BF53-4D28F6CFA55D}" type="presParOf" srcId="{FDEAD3E9-75BB-4E95-8256-999802CA6913}" destId="{C8572659-2930-4279-8976-A4FA6405775D}" srcOrd="4" destOrd="0" presId="urn:microsoft.com/office/officeart/2008/layout/LinedList"/>
    <dgm:cxn modelId="{2A182FC5-8F84-432D-9DA7-820CFDC66E0C}" type="presParOf" srcId="{C8572659-2930-4279-8976-A4FA6405775D}" destId="{089F0A97-D46A-4023-86E9-9586C16A5588}" srcOrd="0" destOrd="0" presId="urn:microsoft.com/office/officeart/2008/layout/LinedList"/>
    <dgm:cxn modelId="{898053E5-29FD-4F6F-A6D0-F66FBA8DB33C}" type="presParOf" srcId="{C8572659-2930-4279-8976-A4FA6405775D}" destId="{0F12691B-C43F-4CDA-97B5-F41AB1FFE05E}" srcOrd="1" destOrd="0" presId="urn:microsoft.com/office/officeart/2008/layout/LinedList"/>
    <dgm:cxn modelId="{74E836F5-9058-467B-BA5A-A6798292370C}" type="presParOf" srcId="{C8572659-2930-4279-8976-A4FA6405775D}" destId="{837C0FBE-6504-4FFB-8962-08AD02E3FC50}" srcOrd="2" destOrd="0" presId="urn:microsoft.com/office/officeart/2008/layout/LinedList"/>
    <dgm:cxn modelId="{3F05DADE-7601-470D-B372-683E19DB0077}" type="presParOf" srcId="{FDEAD3E9-75BB-4E95-8256-999802CA6913}" destId="{A005B497-2AE6-4BFE-9D15-16AB6CB2D37C}" srcOrd="5" destOrd="0" presId="urn:microsoft.com/office/officeart/2008/layout/LinedList"/>
    <dgm:cxn modelId="{89282847-4C22-4FF6-B911-E20CB27F3AD9}" type="presParOf" srcId="{FDEAD3E9-75BB-4E95-8256-999802CA6913}" destId="{DE066B57-62BF-41F2-968E-6D705F3B3084}" srcOrd="6" destOrd="0" presId="urn:microsoft.com/office/officeart/2008/layout/LinedList"/>
    <dgm:cxn modelId="{A0812A4F-90F5-47B1-B8F8-459880205AC0}" type="presParOf" srcId="{FDEAD3E9-75BB-4E95-8256-999802CA6913}" destId="{85817C13-1B0C-4358-8049-E992C1E7A1D7}" srcOrd="7" destOrd="0" presId="urn:microsoft.com/office/officeart/2008/layout/LinedList"/>
    <dgm:cxn modelId="{3B73B79C-FC96-4309-9B2C-BB11838D17E2}" type="presParOf" srcId="{85817C13-1B0C-4358-8049-E992C1E7A1D7}" destId="{F8222D95-B16D-42ED-BE4E-FD9DD6F3BCC6}" srcOrd="0" destOrd="0" presId="urn:microsoft.com/office/officeart/2008/layout/LinedList"/>
    <dgm:cxn modelId="{2F1274B1-A18F-44FD-9AF2-17051BD8B61C}" type="presParOf" srcId="{85817C13-1B0C-4358-8049-E992C1E7A1D7}" destId="{989000B4-E257-4CB5-A36B-BA3F9F89380E}" srcOrd="1" destOrd="0" presId="urn:microsoft.com/office/officeart/2008/layout/LinedList"/>
    <dgm:cxn modelId="{DEC823D1-9FA6-4515-B43D-6BBB6868946D}" type="presParOf" srcId="{85817C13-1B0C-4358-8049-E992C1E7A1D7}" destId="{422B8EFC-B3FE-4A9C-B11C-D4D27C07131D}" srcOrd="2" destOrd="0" presId="urn:microsoft.com/office/officeart/2008/layout/LinedList"/>
    <dgm:cxn modelId="{06129337-6F90-4625-ADC9-7B60397834E2}" type="presParOf" srcId="{FDEAD3E9-75BB-4E95-8256-999802CA6913}" destId="{97935FD2-EA60-41D4-9257-91F67B450D01}" srcOrd="8" destOrd="0" presId="urn:microsoft.com/office/officeart/2008/layout/LinedList"/>
    <dgm:cxn modelId="{E9938E76-5BD5-43C2-92F6-9478D5BF8BB9}" type="presParOf" srcId="{FDEAD3E9-75BB-4E95-8256-999802CA6913}" destId="{ED5D9795-3DD7-4B3F-A245-71E912B8FE68}" srcOrd="9" destOrd="0" presId="urn:microsoft.com/office/officeart/2008/layout/Lin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8B4E74-2ABE-4A58-B47D-EDBAAB2D8FAA}"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4FCE37DA-377D-44A7-B4EF-839E79C5D4B3}">
      <dgm:prSet phldrT="[Texto]" custT="1"/>
      <dgm:spPr/>
      <dgm:t>
        <a:bodyPr/>
        <a:lstStyle/>
        <a:p>
          <a:r>
            <a:rPr lang="es-ES" sz="2400" dirty="0"/>
            <a:t>Parámetros LTE</a:t>
          </a:r>
          <a:endParaRPr lang="en-US" sz="2400" dirty="0"/>
        </a:p>
      </dgm:t>
    </dgm:pt>
    <dgm:pt modelId="{B0CD931A-0E9B-465B-A09D-DD707FF19342}" type="parTrans" cxnId="{FC4B0407-EE61-4C48-A17B-24EA1F02916B}">
      <dgm:prSet/>
      <dgm:spPr/>
      <dgm:t>
        <a:bodyPr/>
        <a:lstStyle/>
        <a:p>
          <a:endParaRPr lang="en-US"/>
        </a:p>
      </dgm:t>
    </dgm:pt>
    <dgm:pt modelId="{3AA7EDD2-659F-4CE1-8791-F035E93A9986}" type="sibTrans" cxnId="{FC4B0407-EE61-4C48-A17B-24EA1F02916B}">
      <dgm:prSet/>
      <dgm:spPr/>
      <dgm:t>
        <a:bodyPr/>
        <a:lstStyle/>
        <a:p>
          <a:endParaRPr lang="en-US"/>
        </a:p>
      </dgm:t>
    </dgm:pt>
    <dgm:pt modelId="{B3629EEC-BE26-4D80-BEF1-F366DDDE4F58}">
      <dgm:prSet phldrT="[Texto]"/>
      <dgm:spPr/>
      <dgm:t>
        <a:bodyPr/>
        <a:lstStyle/>
        <a:p>
          <a:r>
            <a:rPr lang="es-ES" dirty="0"/>
            <a:t>PCI – </a:t>
          </a:r>
          <a:r>
            <a:rPr lang="es-ES" dirty="0" err="1"/>
            <a:t>Physical</a:t>
          </a:r>
          <a:r>
            <a:rPr lang="es-ES" dirty="0"/>
            <a:t> Cell </a:t>
          </a:r>
          <a:r>
            <a:rPr lang="es-ES" dirty="0" err="1"/>
            <a:t>Identifier</a:t>
          </a:r>
          <a:endParaRPr lang="en-US" dirty="0"/>
        </a:p>
      </dgm:t>
    </dgm:pt>
    <dgm:pt modelId="{27BED22C-1E56-4AB5-B21F-6603ADACA65A}" type="parTrans" cxnId="{27B45E63-4466-4746-949C-2D4D24323DCE}">
      <dgm:prSet/>
      <dgm:spPr/>
      <dgm:t>
        <a:bodyPr/>
        <a:lstStyle/>
        <a:p>
          <a:endParaRPr lang="en-US"/>
        </a:p>
      </dgm:t>
    </dgm:pt>
    <dgm:pt modelId="{973CB414-9045-4A3B-9FE1-F4099C20FC06}" type="sibTrans" cxnId="{27B45E63-4466-4746-949C-2D4D24323DCE}">
      <dgm:prSet/>
      <dgm:spPr/>
      <dgm:t>
        <a:bodyPr/>
        <a:lstStyle/>
        <a:p>
          <a:endParaRPr lang="en-US"/>
        </a:p>
      </dgm:t>
    </dgm:pt>
    <dgm:pt modelId="{D375DC64-6A38-4992-A13E-55FFC9C872F6}">
      <dgm:prSet phldrT="[Texto]"/>
      <dgm:spPr/>
      <dgm:t>
        <a:bodyPr/>
        <a:lstStyle/>
        <a:p>
          <a:r>
            <a:rPr lang="es-ES" dirty="0"/>
            <a:t>RSRO – </a:t>
          </a:r>
          <a:r>
            <a:rPr lang="es-ES" dirty="0" err="1"/>
            <a:t>Received</a:t>
          </a:r>
          <a:r>
            <a:rPr lang="es-ES" dirty="0"/>
            <a:t> </a:t>
          </a:r>
          <a:r>
            <a:rPr lang="es-ES" dirty="0" err="1"/>
            <a:t>Signal</a:t>
          </a:r>
          <a:r>
            <a:rPr lang="es-ES" dirty="0"/>
            <a:t> </a:t>
          </a:r>
          <a:r>
            <a:rPr lang="es-ES" dirty="0" err="1"/>
            <a:t>Code</a:t>
          </a:r>
          <a:r>
            <a:rPr lang="es-ES" dirty="0"/>
            <a:t> </a:t>
          </a:r>
          <a:r>
            <a:rPr lang="es-ES" dirty="0" err="1"/>
            <a:t>Power</a:t>
          </a:r>
          <a:endParaRPr lang="en-US" dirty="0"/>
        </a:p>
      </dgm:t>
    </dgm:pt>
    <dgm:pt modelId="{F86474BA-E3C3-419F-B543-D32420BBC05A}" type="parTrans" cxnId="{9DB3BC80-FB09-4B2C-AB84-BBD91499C837}">
      <dgm:prSet/>
      <dgm:spPr/>
      <dgm:t>
        <a:bodyPr/>
        <a:lstStyle/>
        <a:p>
          <a:endParaRPr lang="en-US"/>
        </a:p>
      </dgm:t>
    </dgm:pt>
    <dgm:pt modelId="{E47BB47D-9F74-4E16-95B1-0E9BDC5782BD}" type="sibTrans" cxnId="{9DB3BC80-FB09-4B2C-AB84-BBD91499C837}">
      <dgm:prSet/>
      <dgm:spPr/>
      <dgm:t>
        <a:bodyPr/>
        <a:lstStyle/>
        <a:p>
          <a:endParaRPr lang="en-US"/>
        </a:p>
      </dgm:t>
    </dgm:pt>
    <dgm:pt modelId="{5AA42DBE-FF0F-4F80-BDD3-B1D35299C3FB}">
      <dgm:prSet phldrT="[Texto]"/>
      <dgm:spPr/>
      <dgm:t>
        <a:bodyPr/>
        <a:lstStyle/>
        <a:p>
          <a:r>
            <a:rPr lang="es-ES" dirty="0"/>
            <a:t>SINR – </a:t>
          </a:r>
          <a:r>
            <a:rPr lang="es-ES" dirty="0" err="1"/>
            <a:t>Ehip</a:t>
          </a:r>
          <a:r>
            <a:rPr lang="es-ES" dirty="0"/>
            <a:t> Energy </a:t>
          </a:r>
          <a:r>
            <a:rPr lang="es-ES" dirty="0" err="1"/>
            <a:t>over</a:t>
          </a:r>
          <a:r>
            <a:rPr lang="es-ES" dirty="0"/>
            <a:t> </a:t>
          </a:r>
          <a:r>
            <a:rPr lang="es-ES" dirty="0" err="1"/>
            <a:t>Noise</a:t>
          </a:r>
          <a:r>
            <a:rPr lang="es-ES" dirty="0"/>
            <a:t> </a:t>
          </a:r>
          <a:endParaRPr lang="en-US" dirty="0"/>
        </a:p>
      </dgm:t>
    </dgm:pt>
    <dgm:pt modelId="{FE58BA9A-BF80-4286-B7F7-B94EECC4D77C}" type="parTrans" cxnId="{61534BFF-57AF-4336-B788-6F3B7E9ED33A}">
      <dgm:prSet/>
      <dgm:spPr/>
      <dgm:t>
        <a:bodyPr/>
        <a:lstStyle/>
        <a:p>
          <a:endParaRPr lang="en-US"/>
        </a:p>
      </dgm:t>
    </dgm:pt>
    <dgm:pt modelId="{C33BED36-4471-4872-9B6C-2D3CB60C5038}" type="sibTrans" cxnId="{61534BFF-57AF-4336-B788-6F3B7E9ED33A}">
      <dgm:prSet/>
      <dgm:spPr/>
      <dgm:t>
        <a:bodyPr/>
        <a:lstStyle/>
        <a:p>
          <a:endParaRPr lang="en-US"/>
        </a:p>
      </dgm:t>
    </dgm:pt>
    <dgm:pt modelId="{46B208D3-DAFB-4D70-9FC7-F33589863759}" type="pres">
      <dgm:prSet presAssocID="{238B4E74-2ABE-4A58-B47D-EDBAAB2D8FAA}" presName="vert0" presStyleCnt="0">
        <dgm:presLayoutVars>
          <dgm:dir/>
          <dgm:animOne val="branch"/>
          <dgm:animLvl val="lvl"/>
        </dgm:presLayoutVars>
      </dgm:prSet>
      <dgm:spPr/>
    </dgm:pt>
    <dgm:pt modelId="{BAB52111-6AE2-4AB7-9D7E-8B4993EB4B7F}" type="pres">
      <dgm:prSet presAssocID="{4FCE37DA-377D-44A7-B4EF-839E79C5D4B3}" presName="thickLine" presStyleLbl="alignNode1" presStyleIdx="0" presStyleCnt="1"/>
      <dgm:spPr/>
    </dgm:pt>
    <dgm:pt modelId="{1C1F4B81-0729-4C0A-B65C-276715638505}" type="pres">
      <dgm:prSet presAssocID="{4FCE37DA-377D-44A7-B4EF-839E79C5D4B3}" presName="horz1" presStyleCnt="0"/>
      <dgm:spPr/>
    </dgm:pt>
    <dgm:pt modelId="{ECDC1354-3263-46CF-8D65-512302A39E5E}" type="pres">
      <dgm:prSet presAssocID="{4FCE37DA-377D-44A7-B4EF-839E79C5D4B3}" presName="tx1" presStyleLbl="revTx" presStyleIdx="0" presStyleCnt="4" custScaleX="161424"/>
      <dgm:spPr/>
    </dgm:pt>
    <dgm:pt modelId="{FDEAD3E9-75BB-4E95-8256-999802CA6913}" type="pres">
      <dgm:prSet presAssocID="{4FCE37DA-377D-44A7-B4EF-839E79C5D4B3}" presName="vert1" presStyleCnt="0"/>
      <dgm:spPr/>
    </dgm:pt>
    <dgm:pt modelId="{4328DC98-A591-4CFE-99F0-EA55B2ADEE91}" type="pres">
      <dgm:prSet presAssocID="{B3629EEC-BE26-4D80-BEF1-F366DDDE4F58}" presName="vertSpace2a" presStyleCnt="0"/>
      <dgm:spPr/>
    </dgm:pt>
    <dgm:pt modelId="{87647D88-21BC-477F-A38A-3A6906E2E141}" type="pres">
      <dgm:prSet presAssocID="{B3629EEC-BE26-4D80-BEF1-F366DDDE4F58}" presName="horz2" presStyleCnt="0"/>
      <dgm:spPr/>
    </dgm:pt>
    <dgm:pt modelId="{27D2ADE7-D50B-4227-B74B-FD3F34B0B223}" type="pres">
      <dgm:prSet presAssocID="{B3629EEC-BE26-4D80-BEF1-F366DDDE4F58}" presName="horzSpace2" presStyleCnt="0"/>
      <dgm:spPr/>
    </dgm:pt>
    <dgm:pt modelId="{ACA70C4B-B2A0-4609-AE53-C10446C2AE4E}" type="pres">
      <dgm:prSet presAssocID="{B3629EEC-BE26-4D80-BEF1-F366DDDE4F58}" presName="tx2" presStyleLbl="revTx" presStyleIdx="1" presStyleCnt="4" custLinFactNeighborX="-400"/>
      <dgm:spPr/>
    </dgm:pt>
    <dgm:pt modelId="{63BF3ECD-12B1-4E12-96BC-D1CF22889538}" type="pres">
      <dgm:prSet presAssocID="{B3629EEC-BE26-4D80-BEF1-F366DDDE4F58}" presName="vert2" presStyleCnt="0"/>
      <dgm:spPr/>
    </dgm:pt>
    <dgm:pt modelId="{527D3972-FEAE-4876-B8AE-211C5EA017B2}" type="pres">
      <dgm:prSet presAssocID="{B3629EEC-BE26-4D80-BEF1-F366DDDE4F58}" presName="thinLine2b" presStyleLbl="callout" presStyleIdx="0" presStyleCnt="3"/>
      <dgm:spPr/>
    </dgm:pt>
    <dgm:pt modelId="{0569EB66-B8DC-440B-AF4E-8DFA3AF345EA}" type="pres">
      <dgm:prSet presAssocID="{B3629EEC-BE26-4D80-BEF1-F366DDDE4F58}" presName="vertSpace2b" presStyleCnt="0"/>
      <dgm:spPr/>
    </dgm:pt>
    <dgm:pt modelId="{C8572659-2930-4279-8976-A4FA6405775D}" type="pres">
      <dgm:prSet presAssocID="{D375DC64-6A38-4992-A13E-55FFC9C872F6}" presName="horz2" presStyleCnt="0"/>
      <dgm:spPr/>
    </dgm:pt>
    <dgm:pt modelId="{089F0A97-D46A-4023-86E9-9586C16A5588}" type="pres">
      <dgm:prSet presAssocID="{D375DC64-6A38-4992-A13E-55FFC9C872F6}" presName="horzSpace2" presStyleCnt="0"/>
      <dgm:spPr/>
    </dgm:pt>
    <dgm:pt modelId="{0F12691B-C43F-4CDA-97B5-F41AB1FFE05E}" type="pres">
      <dgm:prSet presAssocID="{D375DC64-6A38-4992-A13E-55FFC9C872F6}" presName="tx2" presStyleLbl="revTx" presStyleIdx="2" presStyleCnt="4"/>
      <dgm:spPr/>
    </dgm:pt>
    <dgm:pt modelId="{837C0FBE-6504-4FFB-8962-08AD02E3FC50}" type="pres">
      <dgm:prSet presAssocID="{D375DC64-6A38-4992-A13E-55FFC9C872F6}" presName="vert2" presStyleCnt="0"/>
      <dgm:spPr/>
    </dgm:pt>
    <dgm:pt modelId="{A005B497-2AE6-4BFE-9D15-16AB6CB2D37C}" type="pres">
      <dgm:prSet presAssocID="{D375DC64-6A38-4992-A13E-55FFC9C872F6}" presName="thinLine2b" presStyleLbl="callout" presStyleIdx="1" presStyleCnt="3"/>
      <dgm:spPr/>
    </dgm:pt>
    <dgm:pt modelId="{DE066B57-62BF-41F2-968E-6D705F3B3084}" type="pres">
      <dgm:prSet presAssocID="{D375DC64-6A38-4992-A13E-55FFC9C872F6}" presName="vertSpace2b" presStyleCnt="0"/>
      <dgm:spPr/>
    </dgm:pt>
    <dgm:pt modelId="{85817C13-1B0C-4358-8049-E992C1E7A1D7}" type="pres">
      <dgm:prSet presAssocID="{5AA42DBE-FF0F-4F80-BDD3-B1D35299C3FB}" presName="horz2" presStyleCnt="0"/>
      <dgm:spPr/>
    </dgm:pt>
    <dgm:pt modelId="{F8222D95-B16D-42ED-BE4E-FD9DD6F3BCC6}" type="pres">
      <dgm:prSet presAssocID="{5AA42DBE-FF0F-4F80-BDD3-B1D35299C3FB}" presName="horzSpace2" presStyleCnt="0"/>
      <dgm:spPr/>
    </dgm:pt>
    <dgm:pt modelId="{989000B4-E257-4CB5-A36B-BA3F9F89380E}" type="pres">
      <dgm:prSet presAssocID="{5AA42DBE-FF0F-4F80-BDD3-B1D35299C3FB}" presName="tx2" presStyleLbl="revTx" presStyleIdx="3" presStyleCnt="4"/>
      <dgm:spPr/>
    </dgm:pt>
    <dgm:pt modelId="{422B8EFC-B3FE-4A9C-B11C-D4D27C07131D}" type="pres">
      <dgm:prSet presAssocID="{5AA42DBE-FF0F-4F80-BDD3-B1D35299C3FB}" presName="vert2" presStyleCnt="0"/>
      <dgm:spPr/>
    </dgm:pt>
    <dgm:pt modelId="{97935FD2-EA60-41D4-9257-91F67B450D01}" type="pres">
      <dgm:prSet presAssocID="{5AA42DBE-FF0F-4F80-BDD3-B1D35299C3FB}" presName="thinLine2b" presStyleLbl="callout" presStyleIdx="2" presStyleCnt="3"/>
      <dgm:spPr/>
    </dgm:pt>
    <dgm:pt modelId="{ED5D9795-3DD7-4B3F-A245-71E912B8FE68}" type="pres">
      <dgm:prSet presAssocID="{5AA42DBE-FF0F-4F80-BDD3-B1D35299C3FB}" presName="vertSpace2b" presStyleCnt="0"/>
      <dgm:spPr/>
    </dgm:pt>
  </dgm:ptLst>
  <dgm:cxnLst>
    <dgm:cxn modelId="{FC4B0407-EE61-4C48-A17B-24EA1F02916B}" srcId="{238B4E74-2ABE-4A58-B47D-EDBAAB2D8FAA}" destId="{4FCE37DA-377D-44A7-B4EF-839E79C5D4B3}" srcOrd="0" destOrd="0" parTransId="{B0CD931A-0E9B-465B-A09D-DD707FF19342}" sibTransId="{3AA7EDD2-659F-4CE1-8791-F035E93A9986}"/>
    <dgm:cxn modelId="{779A291E-6B2D-47DB-BACC-EC72CB01D7CC}" type="presOf" srcId="{4FCE37DA-377D-44A7-B4EF-839E79C5D4B3}" destId="{ECDC1354-3263-46CF-8D65-512302A39E5E}" srcOrd="0" destOrd="0" presId="urn:microsoft.com/office/officeart/2008/layout/LinedList"/>
    <dgm:cxn modelId="{8819895F-94BF-4FF8-98B0-039A1B44973F}" type="presOf" srcId="{B3629EEC-BE26-4D80-BEF1-F366DDDE4F58}" destId="{ACA70C4B-B2A0-4609-AE53-C10446C2AE4E}" srcOrd="0" destOrd="0" presId="urn:microsoft.com/office/officeart/2008/layout/LinedList"/>
    <dgm:cxn modelId="{27B45E63-4466-4746-949C-2D4D24323DCE}" srcId="{4FCE37DA-377D-44A7-B4EF-839E79C5D4B3}" destId="{B3629EEC-BE26-4D80-BEF1-F366DDDE4F58}" srcOrd="0" destOrd="0" parTransId="{27BED22C-1E56-4AB5-B21F-6603ADACA65A}" sibTransId="{973CB414-9045-4A3B-9FE1-F4099C20FC06}"/>
    <dgm:cxn modelId="{9DB3BC80-FB09-4B2C-AB84-BBD91499C837}" srcId="{4FCE37DA-377D-44A7-B4EF-839E79C5D4B3}" destId="{D375DC64-6A38-4992-A13E-55FFC9C872F6}" srcOrd="1" destOrd="0" parTransId="{F86474BA-E3C3-419F-B543-D32420BBC05A}" sibTransId="{E47BB47D-9F74-4E16-95B1-0E9BDC5782BD}"/>
    <dgm:cxn modelId="{05464794-D80B-4B90-A487-F9D04B1543DE}" type="presOf" srcId="{D375DC64-6A38-4992-A13E-55FFC9C872F6}" destId="{0F12691B-C43F-4CDA-97B5-F41AB1FFE05E}" srcOrd="0" destOrd="0" presId="urn:microsoft.com/office/officeart/2008/layout/LinedList"/>
    <dgm:cxn modelId="{907660B9-4D8C-4B04-85B6-E80B5A1CA66D}" type="presOf" srcId="{5AA42DBE-FF0F-4F80-BDD3-B1D35299C3FB}" destId="{989000B4-E257-4CB5-A36B-BA3F9F89380E}" srcOrd="0" destOrd="0" presId="urn:microsoft.com/office/officeart/2008/layout/LinedList"/>
    <dgm:cxn modelId="{FDE7E6C3-BF36-4461-AC4F-3C1F81B420BC}" type="presOf" srcId="{238B4E74-2ABE-4A58-B47D-EDBAAB2D8FAA}" destId="{46B208D3-DAFB-4D70-9FC7-F33589863759}" srcOrd="0" destOrd="0" presId="urn:microsoft.com/office/officeart/2008/layout/LinedList"/>
    <dgm:cxn modelId="{61534BFF-57AF-4336-B788-6F3B7E9ED33A}" srcId="{4FCE37DA-377D-44A7-B4EF-839E79C5D4B3}" destId="{5AA42DBE-FF0F-4F80-BDD3-B1D35299C3FB}" srcOrd="2" destOrd="0" parTransId="{FE58BA9A-BF80-4286-B7F7-B94EECC4D77C}" sibTransId="{C33BED36-4471-4872-9B6C-2D3CB60C5038}"/>
    <dgm:cxn modelId="{E6FDD0DB-20DF-4B35-8F9C-9C33339DF235}" type="presParOf" srcId="{46B208D3-DAFB-4D70-9FC7-F33589863759}" destId="{BAB52111-6AE2-4AB7-9D7E-8B4993EB4B7F}" srcOrd="0" destOrd="0" presId="urn:microsoft.com/office/officeart/2008/layout/LinedList"/>
    <dgm:cxn modelId="{3A312C85-1339-4A73-9D26-D8105C979557}" type="presParOf" srcId="{46B208D3-DAFB-4D70-9FC7-F33589863759}" destId="{1C1F4B81-0729-4C0A-B65C-276715638505}" srcOrd="1" destOrd="0" presId="urn:microsoft.com/office/officeart/2008/layout/LinedList"/>
    <dgm:cxn modelId="{9A9882B3-3CE3-458A-A076-B1C52A25B9BA}" type="presParOf" srcId="{1C1F4B81-0729-4C0A-B65C-276715638505}" destId="{ECDC1354-3263-46CF-8D65-512302A39E5E}" srcOrd="0" destOrd="0" presId="urn:microsoft.com/office/officeart/2008/layout/LinedList"/>
    <dgm:cxn modelId="{02EB3987-A8D2-4C3C-B619-2828E8FCEBC3}" type="presParOf" srcId="{1C1F4B81-0729-4C0A-B65C-276715638505}" destId="{FDEAD3E9-75BB-4E95-8256-999802CA6913}" srcOrd="1" destOrd="0" presId="urn:microsoft.com/office/officeart/2008/layout/LinedList"/>
    <dgm:cxn modelId="{A3D29BDB-5C9A-4001-A7E6-C49E0B4B3F3D}" type="presParOf" srcId="{FDEAD3E9-75BB-4E95-8256-999802CA6913}" destId="{4328DC98-A591-4CFE-99F0-EA55B2ADEE91}" srcOrd="0" destOrd="0" presId="urn:microsoft.com/office/officeart/2008/layout/LinedList"/>
    <dgm:cxn modelId="{CFCE1706-3D32-4C3B-BBAC-2B481624CE2E}" type="presParOf" srcId="{FDEAD3E9-75BB-4E95-8256-999802CA6913}" destId="{87647D88-21BC-477F-A38A-3A6906E2E141}" srcOrd="1" destOrd="0" presId="urn:microsoft.com/office/officeart/2008/layout/LinedList"/>
    <dgm:cxn modelId="{5B3862B4-9299-44BB-BBD1-6AA323766BDF}" type="presParOf" srcId="{87647D88-21BC-477F-A38A-3A6906E2E141}" destId="{27D2ADE7-D50B-4227-B74B-FD3F34B0B223}" srcOrd="0" destOrd="0" presId="urn:microsoft.com/office/officeart/2008/layout/LinedList"/>
    <dgm:cxn modelId="{A16E89FD-166D-44A7-89D1-B2DA243EDBE9}" type="presParOf" srcId="{87647D88-21BC-477F-A38A-3A6906E2E141}" destId="{ACA70C4B-B2A0-4609-AE53-C10446C2AE4E}" srcOrd="1" destOrd="0" presId="urn:microsoft.com/office/officeart/2008/layout/LinedList"/>
    <dgm:cxn modelId="{AB433A16-38B3-46EE-AAFF-D28FCECFE322}" type="presParOf" srcId="{87647D88-21BC-477F-A38A-3A6906E2E141}" destId="{63BF3ECD-12B1-4E12-96BC-D1CF22889538}" srcOrd="2" destOrd="0" presId="urn:microsoft.com/office/officeart/2008/layout/LinedList"/>
    <dgm:cxn modelId="{A26592E4-106B-4892-8009-7B469BDF52E5}" type="presParOf" srcId="{FDEAD3E9-75BB-4E95-8256-999802CA6913}" destId="{527D3972-FEAE-4876-B8AE-211C5EA017B2}" srcOrd="2" destOrd="0" presId="urn:microsoft.com/office/officeart/2008/layout/LinedList"/>
    <dgm:cxn modelId="{071B6B22-DC45-4AAD-9B63-C4B753A57DF6}" type="presParOf" srcId="{FDEAD3E9-75BB-4E95-8256-999802CA6913}" destId="{0569EB66-B8DC-440B-AF4E-8DFA3AF345EA}" srcOrd="3" destOrd="0" presId="urn:microsoft.com/office/officeart/2008/layout/LinedList"/>
    <dgm:cxn modelId="{E8BF2E14-8354-438B-BF53-4D28F6CFA55D}" type="presParOf" srcId="{FDEAD3E9-75BB-4E95-8256-999802CA6913}" destId="{C8572659-2930-4279-8976-A4FA6405775D}" srcOrd="4" destOrd="0" presId="urn:microsoft.com/office/officeart/2008/layout/LinedList"/>
    <dgm:cxn modelId="{2A182FC5-8F84-432D-9DA7-820CFDC66E0C}" type="presParOf" srcId="{C8572659-2930-4279-8976-A4FA6405775D}" destId="{089F0A97-D46A-4023-86E9-9586C16A5588}" srcOrd="0" destOrd="0" presId="urn:microsoft.com/office/officeart/2008/layout/LinedList"/>
    <dgm:cxn modelId="{898053E5-29FD-4F6F-A6D0-F66FBA8DB33C}" type="presParOf" srcId="{C8572659-2930-4279-8976-A4FA6405775D}" destId="{0F12691B-C43F-4CDA-97B5-F41AB1FFE05E}" srcOrd="1" destOrd="0" presId="urn:microsoft.com/office/officeart/2008/layout/LinedList"/>
    <dgm:cxn modelId="{74E836F5-9058-467B-BA5A-A6798292370C}" type="presParOf" srcId="{C8572659-2930-4279-8976-A4FA6405775D}" destId="{837C0FBE-6504-4FFB-8962-08AD02E3FC50}" srcOrd="2" destOrd="0" presId="urn:microsoft.com/office/officeart/2008/layout/LinedList"/>
    <dgm:cxn modelId="{3F05DADE-7601-470D-B372-683E19DB0077}" type="presParOf" srcId="{FDEAD3E9-75BB-4E95-8256-999802CA6913}" destId="{A005B497-2AE6-4BFE-9D15-16AB6CB2D37C}" srcOrd="5" destOrd="0" presId="urn:microsoft.com/office/officeart/2008/layout/LinedList"/>
    <dgm:cxn modelId="{89282847-4C22-4FF6-B911-E20CB27F3AD9}" type="presParOf" srcId="{FDEAD3E9-75BB-4E95-8256-999802CA6913}" destId="{DE066B57-62BF-41F2-968E-6D705F3B3084}" srcOrd="6" destOrd="0" presId="urn:microsoft.com/office/officeart/2008/layout/LinedList"/>
    <dgm:cxn modelId="{A0812A4F-90F5-47B1-B8F8-459880205AC0}" type="presParOf" srcId="{FDEAD3E9-75BB-4E95-8256-999802CA6913}" destId="{85817C13-1B0C-4358-8049-E992C1E7A1D7}" srcOrd="7" destOrd="0" presId="urn:microsoft.com/office/officeart/2008/layout/LinedList"/>
    <dgm:cxn modelId="{3B73B79C-FC96-4309-9B2C-BB11838D17E2}" type="presParOf" srcId="{85817C13-1B0C-4358-8049-E992C1E7A1D7}" destId="{F8222D95-B16D-42ED-BE4E-FD9DD6F3BCC6}" srcOrd="0" destOrd="0" presId="urn:microsoft.com/office/officeart/2008/layout/LinedList"/>
    <dgm:cxn modelId="{2F1274B1-A18F-44FD-9AF2-17051BD8B61C}" type="presParOf" srcId="{85817C13-1B0C-4358-8049-E992C1E7A1D7}" destId="{989000B4-E257-4CB5-A36B-BA3F9F89380E}" srcOrd="1" destOrd="0" presId="urn:microsoft.com/office/officeart/2008/layout/LinedList"/>
    <dgm:cxn modelId="{DEC823D1-9FA6-4515-B43D-6BBB6868946D}" type="presParOf" srcId="{85817C13-1B0C-4358-8049-E992C1E7A1D7}" destId="{422B8EFC-B3FE-4A9C-B11C-D4D27C07131D}" srcOrd="2" destOrd="0" presId="urn:microsoft.com/office/officeart/2008/layout/LinedList"/>
    <dgm:cxn modelId="{06129337-6F90-4625-ADC9-7B60397834E2}" type="presParOf" srcId="{FDEAD3E9-75BB-4E95-8256-999802CA6913}" destId="{97935FD2-EA60-41D4-9257-91F67B450D01}" srcOrd="8" destOrd="0" presId="urn:microsoft.com/office/officeart/2008/layout/LinedList"/>
    <dgm:cxn modelId="{E9938E76-5BD5-43C2-92F6-9478D5BF8BB9}" type="presParOf" srcId="{FDEAD3E9-75BB-4E95-8256-999802CA6913}" destId="{ED5D9795-3DD7-4B3F-A245-71E912B8FE68}" srcOrd="9" destOrd="0" presId="urn:microsoft.com/office/officeart/2008/layout/LinedList"/>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45076B-8FBF-4121-A0F1-9349AEEAF1E5}" type="doc">
      <dgm:prSet loTypeId="urn:microsoft.com/office/officeart/2005/8/layout/hProcess9" loCatId="process" qsTypeId="urn:microsoft.com/office/officeart/2005/8/quickstyle/simple1" qsCatId="simple" csTypeId="urn:microsoft.com/office/officeart/2005/8/colors/accent6_1" csCatId="accent6" phldr="1"/>
      <dgm:spPr/>
    </dgm:pt>
    <dgm:pt modelId="{397910AA-8E50-4784-A428-3429702D52B4}">
      <dgm:prSet phldrT="[Texto]"/>
      <dgm:spPr/>
      <dgm:t>
        <a:bodyPr/>
        <a:lstStyle/>
        <a:p>
          <a:r>
            <a:rPr lang="es-ES" dirty="0"/>
            <a:t>Zona de Búsqueda</a:t>
          </a:r>
          <a:endParaRPr lang="en-US" dirty="0"/>
        </a:p>
      </dgm:t>
    </dgm:pt>
    <dgm:pt modelId="{5ECF29AC-C6DB-4766-8646-5218EF2ADD53}" type="parTrans" cxnId="{2865D5BC-DB08-4BFC-9CD7-396AFD6E81CC}">
      <dgm:prSet/>
      <dgm:spPr/>
      <dgm:t>
        <a:bodyPr/>
        <a:lstStyle/>
        <a:p>
          <a:endParaRPr lang="en-US"/>
        </a:p>
      </dgm:t>
    </dgm:pt>
    <dgm:pt modelId="{DF3B1CCA-1756-4580-8D3D-6975DCAEAC20}" type="sibTrans" cxnId="{2865D5BC-DB08-4BFC-9CD7-396AFD6E81CC}">
      <dgm:prSet/>
      <dgm:spPr/>
      <dgm:t>
        <a:bodyPr/>
        <a:lstStyle/>
        <a:p>
          <a:endParaRPr lang="en-US"/>
        </a:p>
      </dgm:t>
    </dgm:pt>
    <dgm:pt modelId="{F2D86C5E-8F0F-44CC-AC49-371B7172FE9B}">
      <dgm:prSet phldrT="[Texto]"/>
      <dgm:spPr/>
      <dgm:t>
        <a:bodyPr/>
        <a:lstStyle/>
        <a:p>
          <a:r>
            <a:rPr lang="es-ES" dirty="0"/>
            <a:t>Validación de Radiofrecuencia</a:t>
          </a:r>
          <a:endParaRPr lang="en-US" dirty="0"/>
        </a:p>
      </dgm:t>
    </dgm:pt>
    <dgm:pt modelId="{CC279B2E-892E-489A-88B6-C25D1ACEEFE0}" type="parTrans" cxnId="{19EB562E-1608-43FE-9722-87203BD1527A}">
      <dgm:prSet/>
      <dgm:spPr/>
      <dgm:t>
        <a:bodyPr/>
        <a:lstStyle/>
        <a:p>
          <a:endParaRPr lang="en-US"/>
        </a:p>
      </dgm:t>
    </dgm:pt>
    <dgm:pt modelId="{277F84AB-5531-4288-BD89-344D6E652D46}" type="sibTrans" cxnId="{19EB562E-1608-43FE-9722-87203BD1527A}">
      <dgm:prSet/>
      <dgm:spPr/>
      <dgm:t>
        <a:bodyPr/>
        <a:lstStyle/>
        <a:p>
          <a:endParaRPr lang="en-US"/>
        </a:p>
      </dgm:t>
    </dgm:pt>
    <dgm:pt modelId="{098E23D0-670D-4CBA-A69D-F662C12DA40A}">
      <dgm:prSet phldrT="[Texto]"/>
      <dgm:spPr/>
      <dgm:t>
        <a:bodyPr/>
        <a:lstStyle/>
        <a:p>
          <a:r>
            <a:rPr lang="es-ES" dirty="0" err="1"/>
            <a:t>Technical</a:t>
          </a:r>
          <a:r>
            <a:rPr lang="es-ES" dirty="0"/>
            <a:t> </a:t>
          </a:r>
          <a:r>
            <a:rPr lang="es-ES" dirty="0" err="1"/>
            <a:t>Site</a:t>
          </a:r>
          <a:r>
            <a:rPr lang="es-ES" dirty="0"/>
            <a:t> </a:t>
          </a:r>
          <a:r>
            <a:rPr lang="es-ES" dirty="0" err="1"/>
            <a:t>Survey</a:t>
          </a:r>
          <a:r>
            <a:rPr lang="es-ES" dirty="0"/>
            <a:t> (TSS)</a:t>
          </a:r>
          <a:endParaRPr lang="en-US" dirty="0"/>
        </a:p>
      </dgm:t>
    </dgm:pt>
    <dgm:pt modelId="{029E7557-53C3-4256-83B8-107EB7ADFA5C}" type="parTrans" cxnId="{BBDEDC32-37F3-4879-B82C-0A79A862F86D}">
      <dgm:prSet/>
      <dgm:spPr/>
      <dgm:t>
        <a:bodyPr/>
        <a:lstStyle/>
        <a:p>
          <a:endParaRPr lang="en-US"/>
        </a:p>
      </dgm:t>
    </dgm:pt>
    <dgm:pt modelId="{DF4C3AFE-3D24-4E27-AC65-59A616E524EF}" type="sibTrans" cxnId="{BBDEDC32-37F3-4879-B82C-0A79A862F86D}">
      <dgm:prSet/>
      <dgm:spPr/>
      <dgm:t>
        <a:bodyPr/>
        <a:lstStyle/>
        <a:p>
          <a:endParaRPr lang="en-US"/>
        </a:p>
      </dgm:t>
    </dgm:pt>
    <dgm:pt modelId="{2EC8C33D-617A-4EB5-921F-AE4CC23382AE}" type="pres">
      <dgm:prSet presAssocID="{3145076B-8FBF-4121-A0F1-9349AEEAF1E5}" presName="CompostProcess" presStyleCnt="0">
        <dgm:presLayoutVars>
          <dgm:dir/>
          <dgm:resizeHandles val="exact"/>
        </dgm:presLayoutVars>
      </dgm:prSet>
      <dgm:spPr/>
    </dgm:pt>
    <dgm:pt modelId="{D1253CDE-3AC8-43D2-98CD-CE02E7D353E5}" type="pres">
      <dgm:prSet presAssocID="{3145076B-8FBF-4121-A0F1-9349AEEAF1E5}" presName="arrow" presStyleLbl="bgShp" presStyleIdx="0" presStyleCnt="1"/>
      <dgm:spPr/>
    </dgm:pt>
    <dgm:pt modelId="{1DFB3615-5928-4393-BE65-9A9B89104454}" type="pres">
      <dgm:prSet presAssocID="{3145076B-8FBF-4121-A0F1-9349AEEAF1E5}" presName="linearProcess" presStyleCnt="0"/>
      <dgm:spPr/>
    </dgm:pt>
    <dgm:pt modelId="{7597387C-3F92-4415-89C4-0FE2AF5E1A9C}" type="pres">
      <dgm:prSet presAssocID="{397910AA-8E50-4784-A428-3429702D52B4}" presName="textNode" presStyleLbl="node1" presStyleIdx="0" presStyleCnt="3">
        <dgm:presLayoutVars>
          <dgm:bulletEnabled val="1"/>
        </dgm:presLayoutVars>
      </dgm:prSet>
      <dgm:spPr/>
    </dgm:pt>
    <dgm:pt modelId="{2D739169-9A56-43C2-87B6-28FC6A2A31E9}" type="pres">
      <dgm:prSet presAssocID="{DF3B1CCA-1756-4580-8D3D-6975DCAEAC20}" presName="sibTrans" presStyleCnt="0"/>
      <dgm:spPr/>
    </dgm:pt>
    <dgm:pt modelId="{BFD15E0F-6B71-4E0A-91A9-1C087F8673B9}" type="pres">
      <dgm:prSet presAssocID="{F2D86C5E-8F0F-44CC-AC49-371B7172FE9B}" presName="textNode" presStyleLbl="node1" presStyleIdx="1" presStyleCnt="3">
        <dgm:presLayoutVars>
          <dgm:bulletEnabled val="1"/>
        </dgm:presLayoutVars>
      </dgm:prSet>
      <dgm:spPr/>
    </dgm:pt>
    <dgm:pt modelId="{37F1602C-1438-4483-9C17-32580330C8FA}" type="pres">
      <dgm:prSet presAssocID="{277F84AB-5531-4288-BD89-344D6E652D46}" presName="sibTrans" presStyleCnt="0"/>
      <dgm:spPr/>
    </dgm:pt>
    <dgm:pt modelId="{EE48077F-E694-459C-ABAC-69BF01BEEB2E}" type="pres">
      <dgm:prSet presAssocID="{098E23D0-670D-4CBA-A69D-F662C12DA40A}" presName="textNode" presStyleLbl="node1" presStyleIdx="2" presStyleCnt="3">
        <dgm:presLayoutVars>
          <dgm:bulletEnabled val="1"/>
        </dgm:presLayoutVars>
      </dgm:prSet>
      <dgm:spPr/>
    </dgm:pt>
  </dgm:ptLst>
  <dgm:cxnLst>
    <dgm:cxn modelId="{19EB562E-1608-43FE-9722-87203BD1527A}" srcId="{3145076B-8FBF-4121-A0F1-9349AEEAF1E5}" destId="{F2D86C5E-8F0F-44CC-AC49-371B7172FE9B}" srcOrd="1" destOrd="0" parTransId="{CC279B2E-892E-489A-88B6-C25D1ACEEFE0}" sibTransId="{277F84AB-5531-4288-BD89-344D6E652D46}"/>
    <dgm:cxn modelId="{BBDEDC32-37F3-4879-B82C-0A79A862F86D}" srcId="{3145076B-8FBF-4121-A0F1-9349AEEAF1E5}" destId="{098E23D0-670D-4CBA-A69D-F662C12DA40A}" srcOrd="2" destOrd="0" parTransId="{029E7557-53C3-4256-83B8-107EB7ADFA5C}" sibTransId="{DF4C3AFE-3D24-4E27-AC65-59A616E524EF}"/>
    <dgm:cxn modelId="{8BEBB27A-1A83-4A38-AC42-1FAF9456DD84}" type="presOf" srcId="{3145076B-8FBF-4121-A0F1-9349AEEAF1E5}" destId="{2EC8C33D-617A-4EB5-921F-AE4CC23382AE}" srcOrd="0" destOrd="0" presId="urn:microsoft.com/office/officeart/2005/8/layout/hProcess9"/>
    <dgm:cxn modelId="{F3E2DF85-259C-425F-8D0E-6D774ACEE84F}" type="presOf" srcId="{397910AA-8E50-4784-A428-3429702D52B4}" destId="{7597387C-3F92-4415-89C4-0FE2AF5E1A9C}" srcOrd="0" destOrd="0" presId="urn:microsoft.com/office/officeart/2005/8/layout/hProcess9"/>
    <dgm:cxn modelId="{ECBD9AAC-CC90-46DC-94D9-5A2638A760EB}" type="presOf" srcId="{F2D86C5E-8F0F-44CC-AC49-371B7172FE9B}" destId="{BFD15E0F-6B71-4E0A-91A9-1C087F8673B9}" srcOrd="0" destOrd="0" presId="urn:microsoft.com/office/officeart/2005/8/layout/hProcess9"/>
    <dgm:cxn modelId="{2865D5BC-DB08-4BFC-9CD7-396AFD6E81CC}" srcId="{3145076B-8FBF-4121-A0F1-9349AEEAF1E5}" destId="{397910AA-8E50-4784-A428-3429702D52B4}" srcOrd="0" destOrd="0" parTransId="{5ECF29AC-C6DB-4766-8646-5218EF2ADD53}" sibTransId="{DF3B1CCA-1756-4580-8D3D-6975DCAEAC20}"/>
    <dgm:cxn modelId="{753F5FEE-79B1-44EC-8723-225E314661E3}" type="presOf" srcId="{098E23D0-670D-4CBA-A69D-F662C12DA40A}" destId="{EE48077F-E694-459C-ABAC-69BF01BEEB2E}" srcOrd="0" destOrd="0" presId="urn:microsoft.com/office/officeart/2005/8/layout/hProcess9"/>
    <dgm:cxn modelId="{7FE318AF-6333-4A29-B9DE-B8C2921995D1}" type="presParOf" srcId="{2EC8C33D-617A-4EB5-921F-AE4CC23382AE}" destId="{D1253CDE-3AC8-43D2-98CD-CE02E7D353E5}" srcOrd="0" destOrd="0" presId="urn:microsoft.com/office/officeart/2005/8/layout/hProcess9"/>
    <dgm:cxn modelId="{0B675CE0-F977-4D37-BBC5-2FC602216C03}" type="presParOf" srcId="{2EC8C33D-617A-4EB5-921F-AE4CC23382AE}" destId="{1DFB3615-5928-4393-BE65-9A9B89104454}" srcOrd="1" destOrd="0" presId="urn:microsoft.com/office/officeart/2005/8/layout/hProcess9"/>
    <dgm:cxn modelId="{4EF404E1-E1EB-4B99-87FC-31C84EBEB2E5}" type="presParOf" srcId="{1DFB3615-5928-4393-BE65-9A9B89104454}" destId="{7597387C-3F92-4415-89C4-0FE2AF5E1A9C}" srcOrd="0" destOrd="0" presId="urn:microsoft.com/office/officeart/2005/8/layout/hProcess9"/>
    <dgm:cxn modelId="{E78A88DF-055A-4B6E-9B04-B83826D78209}" type="presParOf" srcId="{1DFB3615-5928-4393-BE65-9A9B89104454}" destId="{2D739169-9A56-43C2-87B6-28FC6A2A31E9}" srcOrd="1" destOrd="0" presId="urn:microsoft.com/office/officeart/2005/8/layout/hProcess9"/>
    <dgm:cxn modelId="{D9810068-D8D1-48AC-AB49-A404010DA230}" type="presParOf" srcId="{1DFB3615-5928-4393-BE65-9A9B89104454}" destId="{BFD15E0F-6B71-4E0A-91A9-1C087F8673B9}" srcOrd="2" destOrd="0" presId="urn:microsoft.com/office/officeart/2005/8/layout/hProcess9"/>
    <dgm:cxn modelId="{06FAA715-A021-49A8-BD4E-52339445AA07}" type="presParOf" srcId="{1DFB3615-5928-4393-BE65-9A9B89104454}" destId="{37F1602C-1438-4483-9C17-32580330C8FA}" srcOrd="3" destOrd="0" presId="urn:microsoft.com/office/officeart/2005/8/layout/hProcess9"/>
    <dgm:cxn modelId="{6894B5AD-C05E-4ABA-B318-EFEE58BDE664}" type="presParOf" srcId="{1DFB3615-5928-4393-BE65-9A9B89104454}" destId="{EE48077F-E694-459C-ABAC-69BF01BEEB2E}"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68B798-69D2-4CC0-BAE5-858C6310B718}" type="doc">
      <dgm:prSet loTypeId="urn:microsoft.com/office/officeart/2005/8/layout/chevron1" loCatId="process" qsTypeId="urn:microsoft.com/office/officeart/2005/8/quickstyle/simple1" qsCatId="simple" csTypeId="urn:microsoft.com/office/officeart/2005/8/colors/accent6_1" csCatId="accent6" phldr="1"/>
      <dgm:spPr/>
    </dgm:pt>
    <dgm:pt modelId="{1DDCEA99-078D-426B-9F79-4AB3CBD55863}">
      <dgm:prSet phldrT="[Texto]"/>
      <dgm:spPr/>
      <dgm:t>
        <a:bodyPr/>
        <a:lstStyle/>
        <a:p>
          <a:r>
            <a:rPr lang="es-ES" dirty="0"/>
            <a:t>PSC</a:t>
          </a:r>
          <a:endParaRPr lang="en-US" dirty="0"/>
        </a:p>
      </dgm:t>
    </dgm:pt>
    <dgm:pt modelId="{39695BD8-236A-4347-A932-DA2965CC4443}" type="parTrans" cxnId="{0ED034F5-A1AC-47B8-82FB-7ED66DB31040}">
      <dgm:prSet/>
      <dgm:spPr/>
      <dgm:t>
        <a:bodyPr/>
        <a:lstStyle/>
        <a:p>
          <a:endParaRPr lang="en-US"/>
        </a:p>
      </dgm:t>
    </dgm:pt>
    <dgm:pt modelId="{0B6FB110-DA4C-4BA4-B9D8-76AE5C7F088E}" type="sibTrans" cxnId="{0ED034F5-A1AC-47B8-82FB-7ED66DB31040}">
      <dgm:prSet/>
      <dgm:spPr/>
      <dgm:t>
        <a:bodyPr/>
        <a:lstStyle/>
        <a:p>
          <a:endParaRPr lang="en-US"/>
        </a:p>
      </dgm:t>
    </dgm:pt>
    <dgm:pt modelId="{DA733BEC-FCC9-46CE-9A07-85512187DD7B}">
      <dgm:prSet phldrT="[Texto]"/>
      <dgm:spPr/>
      <dgm:t>
        <a:bodyPr/>
        <a:lstStyle/>
        <a:p>
          <a:r>
            <a:rPr lang="es-ES" dirty="0"/>
            <a:t>RSCP</a:t>
          </a:r>
          <a:endParaRPr lang="en-US" dirty="0"/>
        </a:p>
      </dgm:t>
    </dgm:pt>
    <dgm:pt modelId="{C7FE4B0E-26FD-4F7E-A122-EF3F13B1C900}" type="parTrans" cxnId="{F5470F5F-7737-4097-BEC2-58FE6FBF8ABC}">
      <dgm:prSet/>
      <dgm:spPr/>
      <dgm:t>
        <a:bodyPr/>
        <a:lstStyle/>
        <a:p>
          <a:endParaRPr lang="en-US"/>
        </a:p>
      </dgm:t>
    </dgm:pt>
    <dgm:pt modelId="{BDC869D8-A7D4-40BB-A3B6-25508E85B837}" type="sibTrans" cxnId="{F5470F5F-7737-4097-BEC2-58FE6FBF8ABC}">
      <dgm:prSet/>
      <dgm:spPr/>
      <dgm:t>
        <a:bodyPr/>
        <a:lstStyle/>
        <a:p>
          <a:endParaRPr lang="en-US"/>
        </a:p>
      </dgm:t>
    </dgm:pt>
    <dgm:pt modelId="{B3D11889-ABF3-442A-A39B-C50FE1CFC76D}">
      <dgm:prSet phldrT="[Texto]"/>
      <dgm:spPr/>
      <dgm:t>
        <a:bodyPr/>
        <a:lstStyle/>
        <a:p>
          <a:r>
            <a:rPr lang="es-ES" dirty="0"/>
            <a:t>EC/IO</a:t>
          </a:r>
          <a:endParaRPr lang="en-US" dirty="0"/>
        </a:p>
      </dgm:t>
    </dgm:pt>
    <dgm:pt modelId="{411414B7-609F-4F72-B947-406E2B088ECB}" type="parTrans" cxnId="{DC1A4BA2-3A7D-4115-A049-3A47E9B27117}">
      <dgm:prSet/>
      <dgm:spPr/>
      <dgm:t>
        <a:bodyPr/>
        <a:lstStyle/>
        <a:p>
          <a:endParaRPr lang="en-US"/>
        </a:p>
      </dgm:t>
    </dgm:pt>
    <dgm:pt modelId="{A8562532-CC66-4A30-986A-7C43BB8EA16C}" type="sibTrans" cxnId="{DC1A4BA2-3A7D-4115-A049-3A47E9B27117}">
      <dgm:prSet/>
      <dgm:spPr/>
      <dgm:t>
        <a:bodyPr/>
        <a:lstStyle/>
        <a:p>
          <a:endParaRPr lang="en-US"/>
        </a:p>
      </dgm:t>
    </dgm:pt>
    <dgm:pt modelId="{5BD470F8-A75B-4474-B426-DBA6B7AFB3CB}" type="pres">
      <dgm:prSet presAssocID="{B668B798-69D2-4CC0-BAE5-858C6310B718}" presName="Name0" presStyleCnt="0">
        <dgm:presLayoutVars>
          <dgm:dir/>
          <dgm:animLvl val="lvl"/>
          <dgm:resizeHandles val="exact"/>
        </dgm:presLayoutVars>
      </dgm:prSet>
      <dgm:spPr/>
    </dgm:pt>
    <dgm:pt modelId="{B2866D51-3D45-46C3-AC17-9786818A42C4}" type="pres">
      <dgm:prSet presAssocID="{1DDCEA99-078D-426B-9F79-4AB3CBD55863}" presName="parTxOnly" presStyleLbl="node1" presStyleIdx="0" presStyleCnt="3" custLinFactNeighborY="-1923">
        <dgm:presLayoutVars>
          <dgm:chMax val="0"/>
          <dgm:chPref val="0"/>
          <dgm:bulletEnabled val="1"/>
        </dgm:presLayoutVars>
      </dgm:prSet>
      <dgm:spPr/>
    </dgm:pt>
    <dgm:pt modelId="{8CAD4FBF-F3B7-4D3B-8020-C3C034A07BB3}" type="pres">
      <dgm:prSet presAssocID="{0B6FB110-DA4C-4BA4-B9D8-76AE5C7F088E}" presName="parTxOnlySpace" presStyleCnt="0"/>
      <dgm:spPr/>
    </dgm:pt>
    <dgm:pt modelId="{954C62B7-D7FF-468F-A261-31259C7F1059}" type="pres">
      <dgm:prSet presAssocID="{DA733BEC-FCC9-46CE-9A07-85512187DD7B}" presName="parTxOnly" presStyleLbl="node1" presStyleIdx="1" presStyleCnt="3">
        <dgm:presLayoutVars>
          <dgm:chMax val="0"/>
          <dgm:chPref val="0"/>
          <dgm:bulletEnabled val="1"/>
        </dgm:presLayoutVars>
      </dgm:prSet>
      <dgm:spPr/>
    </dgm:pt>
    <dgm:pt modelId="{F00B2859-3E9B-4DDD-8EE2-738FF4485EF2}" type="pres">
      <dgm:prSet presAssocID="{BDC869D8-A7D4-40BB-A3B6-25508E85B837}" presName="parTxOnlySpace" presStyleCnt="0"/>
      <dgm:spPr/>
    </dgm:pt>
    <dgm:pt modelId="{46A34533-0DBD-4C94-997C-5DA57DBD988B}" type="pres">
      <dgm:prSet presAssocID="{B3D11889-ABF3-442A-A39B-C50FE1CFC76D}" presName="parTxOnly" presStyleLbl="node1" presStyleIdx="2" presStyleCnt="3">
        <dgm:presLayoutVars>
          <dgm:chMax val="0"/>
          <dgm:chPref val="0"/>
          <dgm:bulletEnabled val="1"/>
        </dgm:presLayoutVars>
      </dgm:prSet>
      <dgm:spPr/>
    </dgm:pt>
  </dgm:ptLst>
  <dgm:cxnLst>
    <dgm:cxn modelId="{38C61633-7C41-43F1-80DD-4E28A7C66A62}" type="presOf" srcId="{B3D11889-ABF3-442A-A39B-C50FE1CFC76D}" destId="{46A34533-0DBD-4C94-997C-5DA57DBD988B}" srcOrd="0" destOrd="0" presId="urn:microsoft.com/office/officeart/2005/8/layout/chevron1"/>
    <dgm:cxn modelId="{F5470F5F-7737-4097-BEC2-58FE6FBF8ABC}" srcId="{B668B798-69D2-4CC0-BAE5-858C6310B718}" destId="{DA733BEC-FCC9-46CE-9A07-85512187DD7B}" srcOrd="1" destOrd="0" parTransId="{C7FE4B0E-26FD-4F7E-A122-EF3F13B1C900}" sibTransId="{BDC869D8-A7D4-40BB-A3B6-25508E85B837}"/>
    <dgm:cxn modelId="{DC1A4BA2-3A7D-4115-A049-3A47E9B27117}" srcId="{B668B798-69D2-4CC0-BAE5-858C6310B718}" destId="{B3D11889-ABF3-442A-A39B-C50FE1CFC76D}" srcOrd="2" destOrd="0" parTransId="{411414B7-609F-4F72-B947-406E2B088ECB}" sibTransId="{A8562532-CC66-4A30-986A-7C43BB8EA16C}"/>
    <dgm:cxn modelId="{4120F7BF-0485-4A5D-86CD-4DD9C47875BA}" type="presOf" srcId="{DA733BEC-FCC9-46CE-9A07-85512187DD7B}" destId="{954C62B7-D7FF-468F-A261-31259C7F1059}" srcOrd="0" destOrd="0" presId="urn:microsoft.com/office/officeart/2005/8/layout/chevron1"/>
    <dgm:cxn modelId="{86BFE9D4-6086-4D7A-B083-334181E18633}" type="presOf" srcId="{1DDCEA99-078D-426B-9F79-4AB3CBD55863}" destId="{B2866D51-3D45-46C3-AC17-9786818A42C4}" srcOrd="0" destOrd="0" presId="urn:microsoft.com/office/officeart/2005/8/layout/chevron1"/>
    <dgm:cxn modelId="{0ED034F5-A1AC-47B8-82FB-7ED66DB31040}" srcId="{B668B798-69D2-4CC0-BAE5-858C6310B718}" destId="{1DDCEA99-078D-426B-9F79-4AB3CBD55863}" srcOrd="0" destOrd="0" parTransId="{39695BD8-236A-4347-A932-DA2965CC4443}" sibTransId="{0B6FB110-DA4C-4BA4-B9D8-76AE5C7F088E}"/>
    <dgm:cxn modelId="{02B47CF8-14BF-4E2A-A682-3011AAB744BC}" type="presOf" srcId="{B668B798-69D2-4CC0-BAE5-858C6310B718}" destId="{5BD470F8-A75B-4474-B426-DBA6B7AFB3CB}" srcOrd="0" destOrd="0" presId="urn:microsoft.com/office/officeart/2005/8/layout/chevron1"/>
    <dgm:cxn modelId="{637AD7F2-CFE6-4733-BED5-78C0F29EAE83}" type="presParOf" srcId="{5BD470F8-A75B-4474-B426-DBA6B7AFB3CB}" destId="{B2866D51-3D45-46C3-AC17-9786818A42C4}" srcOrd="0" destOrd="0" presId="urn:microsoft.com/office/officeart/2005/8/layout/chevron1"/>
    <dgm:cxn modelId="{684CFF6B-3E3D-4595-8B0D-077B38903A6B}" type="presParOf" srcId="{5BD470F8-A75B-4474-B426-DBA6B7AFB3CB}" destId="{8CAD4FBF-F3B7-4D3B-8020-C3C034A07BB3}" srcOrd="1" destOrd="0" presId="urn:microsoft.com/office/officeart/2005/8/layout/chevron1"/>
    <dgm:cxn modelId="{1A736742-4B78-4959-AE38-2EFDF0DD9E08}" type="presParOf" srcId="{5BD470F8-A75B-4474-B426-DBA6B7AFB3CB}" destId="{954C62B7-D7FF-468F-A261-31259C7F1059}" srcOrd="2" destOrd="0" presId="urn:microsoft.com/office/officeart/2005/8/layout/chevron1"/>
    <dgm:cxn modelId="{7E270488-B080-4F1B-A3E9-EFA1F11A5C30}" type="presParOf" srcId="{5BD470F8-A75B-4474-B426-DBA6B7AFB3CB}" destId="{F00B2859-3E9B-4DDD-8EE2-738FF4485EF2}" srcOrd="3" destOrd="0" presId="urn:microsoft.com/office/officeart/2005/8/layout/chevron1"/>
    <dgm:cxn modelId="{3FC5D8A7-5D3A-4116-A68E-8C2AD664B8A1}" type="presParOf" srcId="{5BD470F8-A75B-4474-B426-DBA6B7AFB3CB}" destId="{46A34533-0DBD-4C94-997C-5DA57DBD988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68B798-69D2-4CC0-BAE5-858C6310B718}" type="doc">
      <dgm:prSet loTypeId="urn:microsoft.com/office/officeart/2005/8/layout/chevron1" loCatId="process" qsTypeId="urn:microsoft.com/office/officeart/2005/8/quickstyle/simple1" qsCatId="simple" csTypeId="urn:microsoft.com/office/officeart/2005/8/colors/accent6_1" csCatId="accent6" phldr="1"/>
      <dgm:spPr/>
    </dgm:pt>
    <dgm:pt modelId="{1DDCEA99-078D-426B-9F79-4AB3CBD55863}">
      <dgm:prSet phldrT="[Texto]"/>
      <dgm:spPr/>
      <dgm:t>
        <a:bodyPr/>
        <a:lstStyle/>
        <a:p>
          <a:r>
            <a:rPr lang="es-ES" dirty="0"/>
            <a:t>PCI</a:t>
          </a:r>
          <a:endParaRPr lang="en-US" dirty="0"/>
        </a:p>
      </dgm:t>
    </dgm:pt>
    <dgm:pt modelId="{39695BD8-236A-4347-A932-DA2965CC4443}" type="parTrans" cxnId="{0ED034F5-A1AC-47B8-82FB-7ED66DB31040}">
      <dgm:prSet/>
      <dgm:spPr/>
      <dgm:t>
        <a:bodyPr/>
        <a:lstStyle/>
        <a:p>
          <a:endParaRPr lang="en-US"/>
        </a:p>
      </dgm:t>
    </dgm:pt>
    <dgm:pt modelId="{0B6FB110-DA4C-4BA4-B9D8-76AE5C7F088E}" type="sibTrans" cxnId="{0ED034F5-A1AC-47B8-82FB-7ED66DB31040}">
      <dgm:prSet/>
      <dgm:spPr/>
      <dgm:t>
        <a:bodyPr/>
        <a:lstStyle/>
        <a:p>
          <a:endParaRPr lang="en-US"/>
        </a:p>
      </dgm:t>
    </dgm:pt>
    <dgm:pt modelId="{DA733BEC-FCC9-46CE-9A07-85512187DD7B}">
      <dgm:prSet phldrT="[Texto]"/>
      <dgm:spPr/>
      <dgm:t>
        <a:bodyPr/>
        <a:lstStyle/>
        <a:p>
          <a:r>
            <a:rPr lang="es-ES" dirty="0"/>
            <a:t>RSRP</a:t>
          </a:r>
          <a:endParaRPr lang="en-US" dirty="0"/>
        </a:p>
      </dgm:t>
    </dgm:pt>
    <dgm:pt modelId="{C7FE4B0E-26FD-4F7E-A122-EF3F13B1C900}" type="parTrans" cxnId="{F5470F5F-7737-4097-BEC2-58FE6FBF8ABC}">
      <dgm:prSet/>
      <dgm:spPr/>
      <dgm:t>
        <a:bodyPr/>
        <a:lstStyle/>
        <a:p>
          <a:endParaRPr lang="en-US"/>
        </a:p>
      </dgm:t>
    </dgm:pt>
    <dgm:pt modelId="{BDC869D8-A7D4-40BB-A3B6-25508E85B837}" type="sibTrans" cxnId="{F5470F5F-7737-4097-BEC2-58FE6FBF8ABC}">
      <dgm:prSet/>
      <dgm:spPr/>
      <dgm:t>
        <a:bodyPr/>
        <a:lstStyle/>
        <a:p>
          <a:endParaRPr lang="en-US"/>
        </a:p>
      </dgm:t>
    </dgm:pt>
    <dgm:pt modelId="{B3D11889-ABF3-442A-A39B-C50FE1CFC76D}">
      <dgm:prSet phldrT="[Texto]"/>
      <dgm:spPr/>
      <dgm:t>
        <a:bodyPr/>
        <a:lstStyle/>
        <a:p>
          <a:r>
            <a:rPr lang="es-ES" dirty="0"/>
            <a:t>SINR</a:t>
          </a:r>
          <a:endParaRPr lang="en-US" dirty="0"/>
        </a:p>
      </dgm:t>
    </dgm:pt>
    <dgm:pt modelId="{411414B7-609F-4F72-B947-406E2B088ECB}" type="parTrans" cxnId="{DC1A4BA2-3A7D-4115-A049-3A47E9B27117}">
      <dgm:prSet/>
      <dgm:spPr/>
      <dgm:t>
        <a:bodyPr/>
        <a:lstStyle/>
        <a:p>
          <a:endParaRPr lang="en-US"/>
        </a:p>
      </dgm:t>
    </dgm:pt>
    <dgm:pt modelId="{A8562532-CC66-4A30-986A-7C43BB8EA16C}" type="sibTrans" cxnId="{DC1A4BA2-3A7D-4115-A049-3A47E9B27117}">
      <dgm:prSet/>
      <dgm:spPr/>
      <dgm:t>
        <a:bodyPr/>
        <a:lstStyle/>
        <a:p>
          <a:endParaRPr lang="en-US"/>
        </a:p>
      </dgm:t>
    </dgm:pt>
    <dgm:pt modelId="{5BD470F8-A75B-4474-B426-DBA6B7AFB3CB}" type="pres">
      <dgm:prSet presAssocID="{B668B798-69D2-4CC0-BAE5-858C6310B718}" presName="Name0" presStyleCnt="0">
        <dgm:presLayoutVars>
          <dgm:dir/>
          <dgm:animLvl val="lvl"/>
          <dgm:resizeHandles val="exact"/>
        </dgm:presLayoutVars>
      </dgm:prSet>
      <dgm:spPr/>
    </dgm:pt>
    <dgm:pt modelId="{B2866D51-3D45-46C3-AC17-9786818A42C4}" type="pres">
      <dgm:prSet presAssocID="{1DDCEA99-078D-426B-9F79-4AB3CBD55863}" presName="parTxOnly" presStyleLbl="node1" presStyleIdx="0" presStyleCnt="3" custLinFactNeighborY="-1923">
        <dgm:presLayoutVars>
          <dgm:chMax val="0"/>
          <dgm:chPref val="0"/>
          <dgm:bulletEnabled val="1"/>
        </dgm:presLayoutVars>
      </dgm:prSet>
      <dgm:spPr/>
    </dgm:pt>
    <dgm:pt modelId="{8CAD4FBF-F3B7-4D3B-8020-C3C034A07BB3}" type="pres">
      <dgm:prSet presAssocID="{0B6FB110-DA4C-4BA4-B9D8-76AE5C7F088E}" presName="parTxOnlySpace" presStyleCnt="0"/>
      <dgm:spPr/>
    </dgm:pt>
    <dgm:pt modelId="{954C62B7-D7FF-468F-A261-31259C7F1059}" type="pres">
      <dgm:prSet presAssocID="{DA733BEC-FCC9-46CE-9A07-85512187DD7B}" presName="parTxOnly" presStyleLbl="node1" presStyleIdx="1" presStyleCnt="3">
        <dgm:presLayoutVars>
          <dgm:chMax val="0"/>
          <dgm:chPref val="0"/>
          <dgm:bulletEnabled val="1"/>
        </dgm:presLayoutVars>
      </dgm:prSet>
      <dgm:spPr/>
    </dgm:pt>
    <dgm:pt modelId="{F00B2859-3E9B-4DDD-8EE2-738FF4485EF2}" type="pres">
      <dgm:prSet presAssocID="{BDC869D8-A7D4-40BB-A3B6-25508E85B837}" presName="parTxOnlySpace" presStyleCnt="0"/>
      <dgm:spPr/>
    </dgm:pt>
    <dgm:pt modelId="{46A34533-0DBD-4C94-997C-5DA57DBD988B}" type="pres">
      <dgm:prSet presAssocID="{B3D11889-ABF3-442A-A39B-C50FE1CFC76D}" presName="parTxOnly" presStyleLbl="node1" presStyleIdx="2" presStyleCnt="3">
        <dgm:presLayoutVars>
          <dgm:chMax val="0"/>
          <dgm:chPref val="0"/>
          <dgm:bulletEnabled val="1"/>
        </dgm:presLayoutVars>
      </dgm:prSet>
      <dgm:spPr/>
    </dgm:pt>
  </dgm:ptLst>
  <dgm:cxnLst>
    <dgm:cxn modelId="{38C61633-7C41-43F1-80DD-4E28A7C66A62}" type="presOf" srcId="{B3D11889-ABF3-442A-A39B-C50FE1CFC76D}" destId="{46A34533-0DBD-4C94-997C-5DA57DBD988B}" srcOrd="0" destOrd="0" presId="urn:microsoft.com/office/officeart/2005/8/layout/chevron1"/>
    <dgm:cxn modelId="{F5470F5F-7737-4097-BEC2-58FE6FBF8ABC}" srcId="{B668B798-69D2-4CC0-BAE5-858C6310B718}" destId="{DA733BEC-FCC9-46CE-9A07-85512187DD7B}" srcOrd="1" destOrd="0" parTransId="{C7FE4B0E-26FD-4F7E-A122-EF3F13B1C900}" sibTransId="{BDC869D8-A7D4-40BB-A3B6-25508E85B837}"/>
    <dgm:cxn modelId="{DC1A4BA2-3A7D-4115-A049-3A47E9B27117}" srcId="{B668B798-69D2-4CC0-BAE5-858C6310B718}" destId="{B3D11889-ABF3-442A-A39B-C50FE1CFC76D}" srcOrd="2" destOrd="0" parTransId="{411414B7-609F-4F72-B947-406E2B088ECB}" sibTransId="{A8562532-CC66-4A30-986A-7C43BB8EA16C}"/>
    <dgm:cxn modelId="{4120F7BF-0485-4A5D-86CD-4DD9C47875BA}" type="presOf" srcId="{DA733BEC-FCC9-46CE-9A07-85512187DD7B}" destId="{954C62B7-D7FF-468F-A261-31259C7F1059}" srcOrd="0" destOrd="0" presId="urn:microsoft.com/office/officeart/2005/8/layout/chevron1"/>
    <dgm:cxn modelId="{86BFE9D4-6086-4D7A-B083-334181E18633}" type="presOf" srcId="{1DDCEA99-078D-426B-9F79-4AB3CBD55863}" destId="{B2866D51-3D45-46C3-AC17-9786818A42C4}" srcOrd="0" destOrd="0" presId="urn:microsoft.com/office/officeart/2005/8/layout/chevron1"/>
    <dgm:cxn modelId="{0ED034F5-A1AC-47B8-82FB-7ED66DB31040}" srcId="{B668B798-69D2-4CC0-BAE5-858C6310B718}" destId="{1DDCEA99-078D-426B-9F79-4AB3CBD55863}" srcOrd="0" destOrd="0" parTransId="{39695BD8-236A-4347-A932-DA2965CC4443}" sibTransId="{0B6FB110-DA4C-4BA4-B9D8-76AE5C7F088E}"/>
    <dgm:cxn modelId="{02B47CF8-14BF-4E2A-A682-3011AAB744BC}" type="presOf" srcId="{B668B798-69D2-4CC0-BAE5-858C6310B718}" destId="{5BD470F8-A75B-4474-B426-DBA6B7AFB3CB}" srcOrd="0" destOrd="0" presId="urn:microsoft.com/office/officeart/2005/8/layout/chevron1"/>
    <dgm:cxn modelId="{637AD7F2-CFE6-4733-BED5-78C0F29EAE83}" type="presParOf" srcId="{5BD470F8-A75B-4474-B426-DBA6B7AFB3CB}" destId="{B2866D51-3D45-46C3-AC17-9786818A42C4}" srcOrd="0" destOrd="0" presId="urn:microsoft.com/office/officeart/2005/8/layout/chevron1"/>
    <dgm:cxn modelId="{684CFF6B-3E3D-4595-8B0D-077B38903A6B}" type="presParOf" srcId="{5BD470F8-A75B-4474-B426-DBA6B7AFB3CB}" destId="{8CAD4FBF-F3B7-4D3B-8020-C3C034A07BB3}" srcOrd="1" destOrd="0" presId="urn:microsoft.com/office/officeart/2005/8/layout/chevron1"/>
    <dgm:cxn modelId="{1A736742-4B78-4959-AE38-2EFDF0DD9E08}" type="presParOf" srcId="{5BD470F8-A75B-4474-B426-DBA6B7AFB3CB}" destId="{954C62B7-D7FF-468F-A261-31259C7F1059}" srcOrd="2" destOrd="0" presId="urn:microsoft.com/office/officeart/2005/8/layout/chevron1"/>
    <dgm:cxn modelId="{7E270488-B080-4F1B-A3E9-EFA1F11A5C30}" type="presParOf" srcId="{5BD470F8-A75B-4474-B426-DBA6B7AFB3CB}" destId="{F00B2859-3E9B-4DDD-8EE2-738FF4485EF2}" srcOrd="3" destOrd="0" presId="urn:microsoft.com/office/officeart/2005/8/layout/chevron1"/>
    <dgm:cxn modelId="{3FC5D8A7-5D3A-4116-A68E-8C2AD664B8A1}" type="presParOf" srcId="{5BD470F8-A75B-4474-B426-DBA6B7AFB3CB}" destId="{46A34533-0DBD-4C94-997C-5DA57DBD988B}"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52111-6AE2-4AB7-9D7E-8B4993EB4B7F}">
      <dsp:nvSpPr>
        <dsp:cNvPr id="0" name=""/>
        <dsp:cNvSpPr/>
      </dsp:nvSpPr>
      <dsp:spPr>
        <a:xfrm>
          <a:off x="0" y="0"/>
          <a:ext cx="9484448"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DC1354-3263-46CF-8D65-512302A39E5E}">
      <dsp:nvSpPr>
        <dsp:cNvPr id="0" name=""/>
        <dsp:cNvSpPr/>
      </dsp:nvSpPr>
      <dsp:spPr>
        <a:xfrm>
          <a:off x="0" y="0"/>
          <a:ext cx="2724135" cy="231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t>Parámetros UMTS</a:t>
          </a:r>
          <a:endParaRPr lang="en-US" sz="2400" kern="1200" dirty="0"/>
        </a:p>
      </dsp:txBody>
      <dsp:txXfrm>
        <a:off x="0" y="0"/>
        <a:ext cx="2724135" cy="2315082"/>
      </dsp:txXfrm>
    </dsp:sp>
    <dsp:sp modelId="{ACA70C4B-B2A0-4609-AE53-C10446C2AE4E}">
      <dsp:nvSpPr>
        <dsp:cNvPr id="0" name=""/>
        <dsp:cNvSpPr/>
      </dsp:nvSpPr>
      <dsp:spPr>
        <a:xfrm>
          <a:off x="2850702" y="36173"/>
          <a:ext cx="6623692" cy="723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dirty="0"/>
            <a:t>SC – </a:t>
          </a:r>
          <a:r>
            <a:rPr lang="es-ES" sz="3300" kern="1200" dirty="0" err="1"/>
            <a:t>Scrambling</a:t>
          </a:r>
          <a:r>
            <a:rPr lang="es-ES" sz="3300" kern="1200" dirty="0"/>
            <a:t> </a:t>
          </a:r>
          <a:r>
            <a:rPr lang="es-ES" sz="3300" kern="1200" dirty="0" err="1"/>
            <a:t>Code</a:t>
          </a:r>
          <a:r>
            <a:rPr lang="es-ES" sz="3300" kern="1200" dirty="0"/>
            <a:t> </a:t>
          </a:r>
          <a:endParaRPr lang="en-US" sz="3300" kern="1200" dirty="0"/>
        </a:p>
      </dsp:txBody>
      <dsp:txXfrm>
        <a:off x="2850702" y="36173"/>
        <a:ext cx="6623692" cy="723463"/>
      </dsp:txXfrm>
    </dsp:sp>
    <dsp:sp modelId="{527D3972-FEAE-4876-B8AE-211C5EA017B2}">
      <dsp:nvSpPr>
        <dsp:cNvPr id="0" name=""/>
        <dsp:cNvSpPr/>
      </dsp:nvSpPr>
      <dsp:spPr>
        <a:xfrm>
          <a:off x="2724135" y="759636"/>
          <a:ext cx="67502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12691B-C43F-4CDA-97B5-F41AB1FFE05E}">
      <dsp:nvSpPr>
        <dsp:cNvPr id="0" name=""/>
        <dsp:cNvSpPr/>
      </dsp:nvSpPr>
      <dsp:spPr>
        <a:xfrm>
          <a:off x="2850702" y="795809"/>
          <a:ext cx="6623692" cy="723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dirty="0"/>
            <a:t>RSCP – </a:t>
          </a:r>
          <a:r>
            <a:rPr lang="es-ES" sz="3300" kern="1200" dirty="0" err="1"/>
            <a:t>Received</a:t>
          </a:r>
          <a:r>
            <a:rPr lang="es-ES" sz="3300" kern="1200" dirty="0"/>
            <a:t> </a:t>
          </a:r>
          <a:r>
            <a:rPr lang="es-ES" sz="3300" kern="1200" dirty="0" err="1"/>
            <a:t>Signal</a:t>
          </a:r>
          <a:r>
            <a:rPr lang="es-ES" sz="3300" kern="1200" dirty="0"/>
            <a:t> </a:t>
          </a:r>
          <a:r>
            <a:rPr lang="es-ES" sz="3300" kern="1200" dirty="0" err="1"/>
            <a:t>Code</a:t>
          </a:r>
          <a:r>
            <a:rPr lang="es-ES" sz="3300" kern="1200" dirty="0"/>
            <a:t> </a:t>
          </a:r>
          <a:r>
            <a:rPr lang="es-ES" sz="3300" kern="1200" dirty="0" err="1"/>
            <a:t>Power</a:t>
          </a:r>
          <a:endParaRPr lang="en-US" sz="3300" kern="1200" dirty="0"/>
        </a:p>
      </dsp:txBody>
      <dsp:txXfrm>
        <a:off x="2850702" y="795809"/>
        <a:ext cx="6623692" cy="723463"/>
      </dsp:txXfrm>
    </dsp:sp>
    <dsp:sp modelId="{A005B497-2AE6-4BFE-9D15-16AB6CB2D37C}">
      <dsp:nvSpPr>
        <dsp:cNvPr id="0" name=""/>
        <dsp:cNvSpPr/>
      </dsp:nvSpPr>
      <dsp:spPr>
        <a:xfrm>
          <a:off x="2724135" y="1519272"/>
          <a:ext cx="67502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9000B4-E257-4CB5-A36B-BA3F9F89380E}">
      <dsp:nvSpPr>
        <dsp:cNvPr id="0" name=""/>
        <dsp:cNvSpPr/>
      </dsp:nvSpPr>
      <dsp:spPr>
        <a:xfrm>
          <a:off x="2850702" y="1555445"/>
          <a:ext cx="6623692" cy="723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dirty="0"/>
            <a:t>EC/IO – </a:t>
          </a:r>
          <a:r>
            <a:rPr lang="es-ES" sz="3300" kern="1200" dirty="0" err="1"/>
            <a:t>Ehip</a:t>
          </a:r>
          <a:r>
            <a:rPr lang="es-ES" sz="3300" kern="1200" dirty="0"/>
            <a:t> Energy </a:t>
          </a:r>
          <a:r>
            <a:rPr lang="es-ES" sz="3300" kern="1200" dirty="0" err="1"/>
            <a:t>over</a:t>
          </a:r>
          <a:r>
            <a:rPr lang="es-ES" sz="3300" kern="1200" dirty="0"/>
            <a:t> </a:t>
          </a:r>
          <a:r>
            <a:rPr lang="es-ES" sz="3300" kern="1200" dirty="0" err="1"/>
            <a:t>Noise</a:t>
          </a:r>
          <a:r>
            <a:rPr lang="es-ES" sz="3300" kern="1200" dirty="0"/>
            <a:t> </a:t>
          </a:r>
          <a:endParaRPr lang="en-US" sz="3300" kern="1200" dirty="0"/>
        </a:p>
      </dsp:txBody>
      <dsp:txXfrm>
        <a:off x="2850702" y="1555445"/>
        <a:ext cx="6623692" cy="723463"/>
      </dsp:txXfrm>
    </dsp:sp>
    <dsp:sp modelId="{97935FD2-EA60-41D4-9257-91F67B450D01}">
      <dsp:nvSpPr>
        <dsp:cNvPr id="0" name=""/>
        <dsp:cNvSpPr/>
      </dsp:nvSpPr>
      <dsp:spPr>
        <a:xfrm>
          <a:off x="2724135" y="2278908"/>
          <a:ext cx="67502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52111-6AE2-4AB7-9D7E-8B4993EB4B7F}">
      <dsp:nvSpPr>
        <dsp:cNvPr id="0" name=""/>
        <dsp:cNvSpPr/>
      </dsp:nvSpPr>
      <dsp:spPr>
        <a:xfrm>
          <a:off x="0" y="0"/>
          <a:ext cx="9484448"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DC1354-3263-46CF-8D65-512302A39E5E}">
      <dsp:nvSpPr>
        <dsp:cNvPr id="0" name=""/>
        <dsp:cNvSpPr/>
      </dsp:nvSpPr>
      <dsp:spPr>
        <a:xfrm>
          <a:off x="0" y="0"/>
          <a:ext cx="2724135" cy="231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t>Parámetros LTE</a:t>
          </a:r>
          <a:endParaRPr lang="en-US" sz="2400" kern="1200" dirty="0"/>
        </a:p>
      </dsp:txBody>
      <dsp:txXfrm>
        <a:off x="0" y="0"/>
        <a:ext cx="2724135" cy="2315082"/>
      </dsp:txXfrm>
    </dsp:sp>
    <dsp:sp modelId="{ACA70C4B-B2A0-4609-AE53-C10446C2AE4E}">
      <dsp:nvSpPr>
        <dsp:cNvPr id="0" name=""/>
        <dsp:cNvSpPr/>
      </dsp:nvSpPr>
      <dsp:spPr>
        <a:xfrm>
          <a:off x="2824207" y="36173"/>
          <a:ext cx="6623692" cy="723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dirty="0"/>
            <a:t>PCI – </a:t>
          </a:r>
          <a:r>
            <a:rPr lang="es-ES" sz="3300" kern="1200" dirty="0" err="1"/>
            <a:t>Physical</a:t>
          </a:r>
          <a:r>
            <a:rPr lang="es-ES" sz="3300" kern="1200" dirty="0"/>
            <a:t> Cell </a:t>
          </a:r>
          <a:r>
            <a:rPr lang="es-ES" sz="3300" kern="1200" dirty="0" err="1"/>
            <a:t>Identifier</a:t>
          </a:r>
          <a:endParaRPr lang="en-US" sz="3300" kern="1200" dirty="0"/>
        </a:p>
      </dsp:txBody>
      <dsp:txXfrm>
        <a:off x="2824207" y="36173"/>
        <a:ext cx="6623692" cy="723463"/>
      </dsp:txXfrm>
    </dsp:sp>
    <dsp:sp modelId="{527D3972-FEAE-4876-B8AE-211C5EA017B2}">
      <dsp:nvSpPr>
        <dsp:cNvPr id="0" name=""/>
        <dsp:cNvSpPr/>
      </dsp:nvSpPr>
      <dsp:spPr>
        <a:xfrm>
          <a:off x="2724135" y="759636"/>
          <a:ext cx="67502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12691B-C43F-4CDA-97B5-F41AB1FFE05E}">
      <dsp:nvSpPr>
        <dsp:cNvPr id="0" name=""/>
        <dsp:cNvSpPr/>
      </dsp:nvSpPr>
      <dsp:spPr>
        <a:xfrm>
          <a:off x="2850702" y="795809"/>
          <a:ext cx="6623692" cy="723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dirty="0"/>
            <a:t>RSRO – </a:t>
          </a:r>
          <a:r>
            <a:rPr lang="es-ES" sz="3300" kern="1200" dirty="0" err="1"/>
            <a:t>Received</a:t>
          </a:r>
          <a:r>
            <a:rPr lang="es-ES" sz="3300" kern="1200" dirty="0"/>
            <a:t> </a:t>
          </a:r>
          <a:r>
            <a:rPr lang="es-ES" sz="3300" kern="1200" dirty="0" err="1"/>
            <a:t>Signal</a:t>
          </a:r>
          <a:r>
            <a:rPr lang="es-ES" sz="3300" kern="1200" dirty="0"/>
            <a:t> </a:t>
          </a:r>
          <a:r>
            <a:rPr lang="es-ES" sz="3300" kern="1200" dirty="0" err="1"/>
            <a:t>Code</a:t>
          </a:r>
          <a:r>
            <a:rPr lang="es-ES" sz="3300" kern="1200" dirty="0"/>
            <a:t> </a:t>
          </a:r>
          <a:r>
            <a:rPr lang="es-ES" sz="3300" kern="1200" dirty="0" err="1"/>
            <a:t>Power</a:t>
          </a:r>
          <a:endParaRPr lang="en-US" sz="3300" kern="1200" dirty="0"/>
        </a:p>
      </dsp:txBody>
      <dsp:txXfrm>
        <a:off x="2850702" y="795809"/>
        <a:ext cx="6623692" cy="723463"/>
      </dsp:txXfrm>
    </dsp:sp>
    <dsp:sp modelId="{A005B497-2AE6-4BFE-9D15-16AB6CB2D37C}">
      <dsp:nvSpPr>
        <dsp:cNvPr id="0" name=""/>
        <dsp:cNvSpPr/>
      </dsp:nvSpPr>
      <dsp:spPr>
        <a:xfrm>
          <a:off x="2724135" y="1519272"/>
          <a:ext cx="67502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9000B4-E257-4CB5-A36B-BA3F9F89380E}">
      <dsp:nvSpPr>
        <dsp:cNvPr id="0" name=""/>
        <dsp:cNvSpPr/>
      </dsp:nvSpPr>
      <dsp:spPr>
        <a:xfrm>
          <a:off x="2850702" y="1555445"/>
          <a:ext cx="6623692" cy="723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dirty="0"/>
            <a:t>SINR – </a:t>
          </a:r>
          <a:r>
            <a:rPr lang="es-ES" sz="3300" kern="1200" dirty="0" err="1"/>
            <a:t>Ehip</a:t>
          </a:r>
          <a:r>
            <a:rPr lang="es-ES" sz="3300" kern="1200" dirty="0"/>
            <a:t> Energy </a:t>
          </a:r>
          <a:r>
            <a:rPr lang="es-ES" sz="3300" kern="1200" dirty="0" err="1"/>
            <a:t>over</a:t>
          </a:r>
          <a:r>
            <a:rPr lang="es-ES" sz="3300" kern="1200" dirty="0"/>
            <a:t> </a:t>
          </a:r>
          <a:r>
            <a:rPr lang="es-ES" sz="3300" kern="1200" dirty="0" err="1"/>
            <a:t>Noise</a:t>
          </a:r>
          <a:r>
            <a:rPr lang="es-ES" sz="3300" kern="1200" dirty="0"/>
            <a:t> </a:t>
          </a:r>
          <a:endParaRPr lang="en-US" sz="3300" kern="1200" dirty="0"/>
        </a:p>
      </dsp:txBody>
      <dsp:txXfrm>
        <a:off x="2850702" y="1555445"/>
        <a:ext cx="6623692" cy="723463"/>
      </dsp:txXfrm>
    </dsp:sp>
    <dsp:sp modelId="{97935FD2-EA60-41D4-9257-91F67B450D01}">
      <dsp:nvSpPr>
        <dsp:cNvPr id="0" name=""/>
        <dsp:cNvSpPr/>
      </dsp:nvSpPr>
      <dsp:spPr>
        <a:xfrm>
          <a:off x="2724135" y="2278908"/>
          <a:ext cx="67502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53CDE-3AC8-43D2-98CD-CE02E7D353E5}">
      <dsp:nvSpPr>
        <dsp:cNvPr id="0" name=""/>
        <dsp:cNvSpPr/>
      </dsp:nvSpPr>
      <dsp:spPr>
        <a:xfrm>
          <a:off x="609599" y="0"/>
          <a:ext cx="6908800" cy="5418667"/>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97387C-3F92-4415-89C4-0FE2AF5E1A9C}">
      <dsp:nvSpPr>
        <dsp:cNvPr id="0" name=""/>
        <dsp:cNvSpPr/>
      </dsp:nvSpPr>
      <dsp:spPr>
        <a:xfrm>
          <a:off x="8731" y="1625600"/>
          <a:ext cx="2616200" cy="216746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Zona de Búsqueda</a:t>
          </a:r>
          <a:endParaRPr lang="en-US" sz="2600" kern="1200" dirty="0"/>
        </a:p>
      </dsp:txBody>
      <dsp:txXfrm>
        <a:off x="114538" y="1731407"/>
        <a:ext cx="2404586" cy="1955852"/>
      </dsp:txXfrm>
    </dsp:sp>
    <dsp:sp modelId="{BFD15E0F-6B71-4E0A-91A9-1C087F8673B9}">
      <dsp:nvSpPr>
        <dsp:cNvPr id="0" name=""/>
        <dsp:cNvSpPr/>
      </dsp:nvSpPr>
      <dsp:spPr>
        <a:xfrm>
          <a:off x="2755899" y="1625600"/>
          <a:ext cx="2616200" cy="216746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Validación de Radiofrecuencia</a:t>
          </a:r>
          <a:endParaRPr lang="en-US" sz="2600" kern="1200" dirty="0"/>
        </a:p>
      </dsp:txBody>
      <dsp:txXfrm>
        <a:off x="2861706" y="1731407"/>
        <a:ext cx="2404586" cy="1955852"/>
      </dsp:txXfrm>
    </dsp:sp>
    <dsp:sp modelId="{EE48077F-E694-459C-ABAC-69BF01BEEB2E}">
      <dsp:nvSpPr>
        <dsp:cNvPr id="0" name=""/>
        <dsp:cNvSpPr/>
      </dsp:nvSpPr>
      <dsp:spPr>
        <a:xfrm>
          <a:off x="5503068" y="1625600"/>
          <a:ext cx="2616200" cy="216746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err="1"/>
            <a:t>Technical</a:t>
          </a:r>
          <a:r>
            <a:rPr lang="es-ES" sz="2600" kern="1200" dirty="0"/>
            <a:t> </a:t>
          </a:r>
          <a:r>
            <a:rPr lang="es-ES" sz="2600" kern="1200" dirty="0" err="1"/>
            <a:t>Site</a:t>
          </a:r>
          <a:r>
            <a:rPr lang="es-ES" sz="2600" kern="1200" dirty="0"/>
            <a:t> </a:t>
          </a:r>
          <a:r>
            <a:rPr lang="es-ES" sz="2600" kern="1200" dirty="0" err="1"/>
            <a:t>Survey</a:t>
          </a:r>
          <a:r>
            <a:rPr lang="es-ES" sz="2600" kern="1200" dirty="0"/>
            <a:t> (TSS)</a:t>
          </a:r>
          <a:endParaRPr lang="en-US" sz="2600" kern="1200" dirty="0"/>
        </a:p>
      </dsp:txBody>
      <dsp:txXfrm>
        <a:off x="5608875" y="1731407"/>
        <a:ext cx="2404586" cy="1955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66D51-3D45-46C3-AC17-9786818A42C4}">
      <dsp:nvSpPr>
        <dsp:cNvPr id="0" name=""/>
        <dsp:cNvSpPr/>
      </dsp:nvSpPr>
      <dsp:spPr>
        <a:xfrm>
          <a:off x="2977" y="0"/>
          <a:ext cx="3628132" cy="1251281"/>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s-ES" sz="6500" kern="1200" dirty="0"/>
            <a:t>PSC</a:t>
          </a:r>
          <a:endParaRPr lang="en-US" sz="6500" kern="1200" dirty="0"/>
        </a:p>
      </dsp:txBody>
      <dsp:txXfrm>
        <a:off x="628618" y="0"/>
        <a:ext cx="2376851" cy="1251281"/>
      </dsp:txXfrm>
    </dsp:sp>
    <dsp:sp modelId="{954C62B7-D7FF-468F-A261-31259C7F1059}">
      <dsp:nvSpPr>
        <dsp:cNvPr id="0" name=""/>
        <dsp:cNvSpPr/>
      </dsp:nvSpPr>
      <dsp:spPr>
        <a:xfrm>
          <a:off x="3268297" y="0"/>
          <a:ext cx="3628132" cy="1251281"/>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s-ES" sz="6500" kern="1200" dirty="0"/>
            <a:t>RSCP</a:t>
          </a:r>
          <a:endParaRPr lang="en-US" sz="6500" kern="1200" dirty="0"/>
        </a:p>
      </dsp:txBody>
      <dsp:txXfrm>
        <a:off x="3893938" y="0"/>
        <a:ext cx="2376851" cy="1251281"/>
      </dsp:txXfrm>
    </dsp:sp>
    <dsp:sp modelId="{46A34533-0DBD-4C94-997C-5DA57DBD988B}">
      <dsp:nvSpPr>
        <dsp:cNvPr id="0" name=""/>
        <dsp:cNvSpPr/>
      </dsp:nvSpPr>
      <dsp:spPr>
        <a:xfrm>
          <a:off x="6533616" y="0"/>
          <a:ext cx="3628132" cy="1251281"/>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s-ES" sz="6500" kern="1200" dirty="0"/>
            <a:t>EC/IO</a:t>
          </a:r>
          <a:endParaRPr lang="en-US" sz="6500" kern="1200" dirty="0"/>
        </a:p>
      </dsp:txBody>
      <dsp:txXfrm>
        <a:off x="7159257" y="0"/>
        <a:ext cx="2376851" cy="12512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66D51-3D45-46C3-AC17-9786818A42C4}">
      <dsp:nvSpPr>
        <dsp:cNvPr id="0" name=""/>
        <dsp:cNvSpPr/>
      </dsp:nvSpPr>
      <dsp:spPr>
        <a:xfrm>
          <a:off x="2977" y="0"/>
          <a:ext cx="3628132" cy="1251281"/>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s-ES" sz="6500" kern="1200" dirty="0"/>
            <a:t>PCI</a:t>
          </a:r>
          <a:endParaRPr lang="en-US" sz="6500" kern="1200" dirty="0"/>
        </a:p>
      </dsp:txBody>
      <dsp:txXfrm>
        <a:off x="628618" y="0"/>
        <a:ext cx="2376851" cy="1251281"/>
      </dsp:txXfrm>
    </dsp:sp>
    <dsp:sp modelId="{954C62B7-D7FF-468F-A261-31259C7F1059}">
      <dsp:nvSpPr>
        <dsp:cNvPr id="0" name=""/>
        <dsp:cNvSpPr/>
      </dsp:nvSpPr>
      <dsp:spPr>
        <a:xfrm>
          <a:off x="3268297" y="0"/>
          <a:ext cx="3628132" cy="1251281"/>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s-ES" sz="6500" kern="1200" dirty="0"/>
            <a:t>RSRP</a:t>
          </a:r>
          <a:endParaRPr lang="en-US" sz="6500" kern="1200" dirty="0"/>
        </a:p>
      </dsp:txBody>
      <dsp:txXfrm>
        <a:off x="3893938" y="0"/>
        <a:ext cx="2376851" cy="1251281"/>
      </dsp:txXfrm>
    </dsp:sp>
    <dsp:sp modelId="{46A34533-0DBD-4C94-997C-5DA57DBD988B}">
      <dsp:nvSpPr>
        <dsp:cNvPr id="0" name=""/>
        <dsp:cNvSpPr/>
      </dsp:nvSpPr>
      <dsp:spPr>
        <a:xfrm>
          <a:off x="6533616" y="0"/>
          <a:ext cx="3628132" cy="1251281"/>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s-ES" sz="6500" kern="1200" dirty="0"/>
            <a:t>SINR</a:t>
          </a:r>
          <a:endParaRPr lang="en-US" sz="6500" kern="1200" dirty="0"/>
        </a:p>
      </dsp:txBody>
      <dsp:txXfrm>
        <a:off x="7159257" y="0"/>
        <a:ext cx="2376851" cy="12512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3BA80-DADC-4298-8FAD-AD8A1594D9AB}" type="datetimeFigureOut">
              <a:rPr lang="en-US" smtClean="0"/>
              <a:t>3/24/2021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B7D6B-D54E-4E47-9B8C-8C85A80B276A}" type="slidenum">
              <a:rPr lang="en-US" smtClean="0"/>
              <a:t>‹Nº›</a:t>
            </a:fld>
            <a:endParaRPr lang="en-US"/>
          </a:p>
        </p:txBody>
      </p:sp>
    </p:spTree>
    <p:extLst>
      <p:ext uri="{BB962C8B-B14F-4D97-AF65-F5344CB8AC3E}">
        <p14:creationId xmlns:p14="http://schemas.microsoft.com/office/powerpoint/2010/main" val="214743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1</a:t>
            </a:fld>
            <a:endParaRPr lang="es-ES_tradnl" dirty="0"/>
          </a:p>
        </p:txBody>
      </p:sp>
    </p:spTree>
    <p:extLst>
      <p:ext uri="{BB962C8B-B14F-4D97-AF65-F5344CB8AC3E}">
        <p14:creationId xmlns:p14="http://schemas.microsoft.com/office/powerpoint/2010/main" val="2190037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10</a:t>
            </a:fld>
            <a:endParaRPr lang="es-ES_tradnl"/>
          </a:p>
        </p:txBody>
      </p:sp>
    </p:spTree>
    <p:extLst>
      <p:ext uri="{BB962C8B-B14F-4D97-AF65-F5344CB8AC3E}">
        <p14:creationId xmlns:p14="http://schemas.microsoft.com/office/powerpoint/2010/main" val="226621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11</a:t>
            </a:fld>
            <a:endParaRPr lang="es-ES_tradnl"/>
          </a:p>
        </p:txBody>
      </p:sp>
    </p:spTree>
    <p:extLst>
      <p:ext uri="{BB962C8B-B14F-4D97-AF65-F5344CB8AC3E}">
        <p14:creationId xmlns:p14="http://schemas.microsoft.com/office/powerpoint/2010/main" val="28740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12</a:t>
            </a:fld>
            <a:endParaRPr lang="es-ES_tradnl"/>
          </a:p>
        </p:txBody>
      </p:sp>
    </p:spTree>
    <p:extLst>
      <p:ext uri="{BB962C8B-B14F-4D97-AF65-F5344CB8AC3E}">
        <p14:creationId xmlns:p14="http://schemas.microsoft.com/office/powerpoint/2010/main" val="1814168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13</a:t>
            </a:fld>
            <a:endParaRPr lang="es-ES_tradnl"/>
          </a:p>
        </p:txBody>
      </p:sp>
    </p:spTree>
    <p:extLst>
      <p:ext uri="{BB962C8B-B14F-4D97-AF65-F5344CB8AC3E}">
        <p14:creationId xmlns:p14="http://schemas.microsoft.com/office/powerpoint/2010/main" val="2682596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14</a:t>
            </a:fld>
            <a:endParaRPr lang="es-ES_tradnl"/>
          </a:p>
        </p:txBody>
      </p:sp>
    </p:spTree>
    <p:extLst>
      <p:ext uri="{BB962C8B-B14F-4D97-AF65-F5344CB8AC3E}">
        <p14:creationId xmlns:p14="http://schemas.microsoft.com/office/powerpoint/2010/main" val="2193369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15</a:t>
            </a:fld>
            <a:endParaRPr lang="es-ES_tradnl"/>
          </a:p>
        </p:txBody>
      </p:sp>
    </p:spTree>
    <p:extLst>
      <p:ext uri="{BB962C8B-B14F-4D97-AF65-F5344CB8AC3E}">
        <p14:creationId xmlns:p14="http://schemas.microsoft.com/office/powerpoint/2010/main" val="2696844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16</a:t>
            </a:fld>
            <a:endParaRPr lang="es-ES_tradnl"/>
          </a:p>
        </p:txBody>
      </p:sp>
    </p:spTree>
    <p:extLst>
      <p:ext uri="{BB962C8B-B14F-4D97-AF65-F5344CB8AC3E}">
        <p14:creationId xmlns:p14="http://schemas.microsoft.com/office/powerpoint/2010/main" val="3335578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17</a:t>
            </a:fld>
            <a:endParaRPr lang="es-ES_tradnl"/>
          </a:p>
        </p:txBody>
      </p:sp>
    </p:spTree>
    <p:extLst>
      <p:ext uri="{BB962C8B-B14F-4D97-AF65-F5344CB8AC3E}">
        <p14:creationId xmlns:p14="http://schemas.microsoft.com/office/powerpoint/2010/main" val="2326437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18</a:t>
            </a:fld>
            <a:endParaRPr lang="es-ES_tradnl"/>
          </a:p>
        </p:txBody>
      </p:sp>
    </p:spTree>
    <p:extLst>
      <p:ext uri="{BB962C8B-B14F-4D97-AF65-F5344CB8AC3E}">
        <p14:creationId xmlns:p14="http://schemas.microsoft.com/office/powerpoint/2010/main" val="1903755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19</a:t>
            </a:fld>
            <a:endParaRPr lang="es-ES_tradnl"/>
          </a:p>
        </p:txBody>
      </p:sp>
    </p:spTree>
    <p:extLst>
      <p:ext uri="{BB962C8B-B14F-4D97-AF65-F5344CB8AC3E}">
        <p14:creationId xmlns:p14="http://schemas.microsoft.com/office/powerpoint/2010/main" val="143650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2</a:t>
            </a:fld>
            <a:endParaRPr lang="es-ES_tradnl"/>
          </a:p>
        </p:txBody>
      </p:sp>
    </p:spTree>
    <p:extLst>
      <p:ext uri="{BB962C8B-B14F-4D97-AF65-F5344CB8AC3E}">
        <p14:creationId xmlns:p14="http://schemas.microsoft.com/office/powerpoint/2010/main" val="156803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20</a:t>
            </a:fld>
            <a:endParaRPr lang="es-ES_tradnl"/>
          </a:p>
        </p:txBody>
      </p:sp>
    </p:spTree>
    <p:extLst>
      <p:ext uri="{BB962C8B-B14F-4D97-AF65-F5344CB8AC3E}">
        <p14:creationId xmlns:p14="http://schemas.microsoft.com/office/powerpoint/2010/main" val="3250452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21</a:t>
            </a:fld>
            <a:endParaRPr lang="es-ES_tradnl"/>
          </a:p>
        </p:txBody>
      </p:sp>
    </p:spTree>
    <p:extLst>
      <p:ext uri="{BB962C8B-B14F-4D97-AF65-F5344CB8AC3E}">
        <p14:creationId xmlns:p14="http://schemas.microsoft.com/office/powerpoint/2010/main" val="2854899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22</a:t>
            </a:fld>
            <a:endParaRPr lang="es-ES_tradnl"/>
          </a:p>
        </p:txBody>
      </p:sp>
    </p:spTree>
    <p:extLst>
      <p:ext uri="{BB962C8B-B14F-4D97-AF65-F5344CB8AC3E}">
        <p14:creationId xmlns:p14="http://schemas.microsoft.com/office/powerpoint/2010/main" val="1806949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23</a:t>
            </a:fld>
            <a:endParaRPr lang="es-ES_tradnl"/>
          </a:p>
        </p:txBody>
      </p:sp>
    </p:spTree>
    <p:extLst>
      <p:ext uri="{BB962C8B-B14F-4D97-AF65-F5344CB8AC3E}">
        <p14:creationId xmlns:p14="http://schemas.microsoft.com/office/powerpoint/2010/main" val="3272359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24</a:t>
            </a:fld>
            <a:endParaRPr lang="es-ES_tradnl"/>
          </a:p>
        </p:txBody>
      </p:sp>
    </p:spTree>
    <p:extLst>
      <p:ext uri="{BB962C8B-B14F-4D97-AF65-F5344CB8AC3E}">
        <p14:creationId xmlns:p14="http://schemas.microsoft.com/office/powerpoint/2010/main" val="1288927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25</a:t>
            </a:fld>
            <a:endParaRPr lang="es-ES_tradnl"/>
          </a:p>
        </p:txBody>
      </p:sp>
    </p:spTree>
    <p:extLst>
      <p:ext uri="{BB962C8B-B14F-4D97-AF65-F5344CB8AC3E}">
        <p14:creationId xmlns:p14="http://schemas.microsoft.com/office/powerpoint/2010/main" val="1582553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26</a:t>
            </a:fld>
            <a:endParaRPr lang="es-ES_tradnl"/>
          </a:p>
        </p:txBody>
      </p:sp>
    </p:spTree>
    <p:extLst>
      <p:ext uri="{BB962C8B-B14F-4D97-AF65-F5344CB8AC3E}">
        <p14:creationId xmlns:p14="http://schemas.microsoft.com/office/powerpoint/2010/main" val="588408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27</a:t>
            </a:fld>
            <a:endParaRPr lang="es-ES_tradnl"/>
          </a:p>
        </p:txBody>
      </p:sp>
    </p:spTree>
    <p:extLst>
      <p:ext uri="{BB962C8B-B14F-4D97-AF65-F5344CB8AC3E}">
        <p14:creationId xmlns:p14="http://schemas.microsoft.com/office/powerpoint/2010/main" val="32964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28</a:t>
            </a:fld>
            <a:endParaRPr lang="es-ES_tradnl"/>
          </a:p>
        </p:txBody>
      </p:sp>
    </p:spTree>
    <p:extLst>
      <p:ext uri="{BB962C8B-B14F-4D97-AF65-F5344CB8AC3E}">
        <p14:creationId xmlns:p14="http://schemas.microsoft.com/office/powerpoint/2010/main" val="3312007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29</a:t>
            </a:fld>
            <a:endParaRPr lang="es-ES_tradnl"/>
          </a:p>
        </p:txBody>
      </p:sp>
    </p:spTree>
    <p:extLst>
      <p:ext uri="{BB962C8B-B14F-4D97-AF65-F5344CB8AC3E}">
        <p14:creationId xmlns:p14="http://schemas.microsoft.com/office/powerpoint/2010/main" val="359851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3</a:t>
            </a:fld>
            <a:endParaRPr lang="es-ES_tradnl"/>
          </a:p>
        </p:txBody>
      </p:sp>
    </p:spTree>
    <p:extLst>
      <p:ext uri="{BB962C8B-B14F-4D97-AF65-F5344CB8AC3E}">
        <p14:creationId xmlns:p14="http://schemas.microsoft.com/office/powerpoint/2010/main" val="1387612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30</a:t>
            </a:fld>
            <a:endParaRPr lang="es-ES_tradnl"/>
          </a:p>
        </p:txBody>
      </p:sp>
    </p:spTree>
    <p:extLst>
      <p:ext uri="{BB962C8B-B14F-4D97-AF65-F5344CB8AC3E}">
        <p14:creationId xmlns:p14="http://schemas.microsoft.com/office/powerpoint/2010/main" val="4245107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31</a:t>
            </a:fld>
            <a:endParaRPr lang="es-ES_tradnl"/>
          </a:p>
        </p:txBody>
      </p:sp>
    </p:spTree>
    <p:extLst>
      <p:ext uri="{BB962C8B-B14F-4D97-AF65-F5344CB8AC3E}">
        <p14:creationId xmlns:p14="http://schemas.microsoft.com/office/powerpoint/2010/main" val="112071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32</a:t>
            </a:fld>
            <a:endParaRPr lang="es-ES_tradnl"/>
          </a:p>
        </p:txBody>
      </p:sp>
    </p:spTree>
    <p:extLst>
      <p:ext uri="{BB962C8B-B14F-4D97-AF65-F5344CB8AC3E}">
        <p14:creationId xmlns:p14="http://schemas.microsoft.com/office/powerpoint/2010/main" val="2658451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33</a:t>
            </a:fld>
            <a:endParaRPr lang="es-ES_tradnl"/>
          </a:p>
        </p:txBody>
      </p:sp>
    </p:spTree>
    <p:extLst>
      <p:ext uri="{BB962C8B-B14F-4D97-AF65-F5344CB8AC3E}">
        <p14:creationId xmlns:p14="http://schemas.microsoft.com/office/powerpoint/2010/main" val="3834473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34</a:t>
            </a:fld>
            <a:endParaRPr lang="es-ES_tradnl"/>
          </a:p>
        </p:txBody>
      </p:sp>
    </p:spTree>
    <p:extLst>
      <p:ext uri="{BB962C8B-B14F-4D97-AF65-F5344CB8AC3E}">
        <p14:creationId xmlns:p14="http://schemas.microsoft.com/office/powerpoint/2010/main" val="283370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35</a:t>
            </a:fld>
            <a:endParaRPr lang="es-ES_tradnl"/>
          </a:p>
        </p:txBody>
      </p:sp>
    </p:spTree>
    <p:extLst>
      <p:ext uri="{BB962C8B-B14F-4D97-AF65-F5344CB8AC3E}">
        <p14:creationId xmlns:p14="http://schemas.microsoft.com/office/powerpoint/2010/main" val="166417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4</a:t>
            </a:fld>
            <a:endParaRPr lang="es-ES_tradnl"/>
          </a:p>
        </p:txBody>
      </p:sp>
    </p:spTree>
    <p:extLst>
      <p:ext uri="{BB962C8B-B14F-4D97-AF65-F5344CB8AC3E}">
        <p14:creationId xmlns:p14="http://schemas.microsoft.com/office/powerpoint/2010/main" val="13516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5</a:t>
            </a:fld>
            <a:endParaRPr lang="es-ES_tradnl"/>
          </a:p>
        </p:txBody>
      </p:sp>
    </p:spTree>
    <p:extLst>
      <p:ext uri="{BB962C8B-B14F-4D97-AF65-F5344CB8AC3E}">
        <p14:creationId xmlns:p14="http://schemas.microsoft.com/office/powerpoint/2010/main" val="330079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6</a:t>
            </a:fld>
            <a:endParaRPr lang="es-ES_tradnl"/>
          </a:p>
        </p:txBody>
      </p:sp>
    </p:spTree>
    <p:extLst>
      <p:ext uri="{BB962C8B-B14F-4D97-AF65-F5344CB8AC3E}">
        <p14:creationId xmlns:p14="http://schemas.microsoft.com/office/powerpoint/2010/main" val="4265685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7</a:t>
            </a:fld>
            <a:endParaRPr lang="es-ES_tradnl"/>
          </a:p>
        </p:txBody>
      </p:sp>
    </p:spTree>
    <p:extLst>
      <p:ext uri="{BB962C8B-B14F-4D97-AF65-F5344CB8AC3E}">
        <p14:creationId xmlns:p14="http://schemas.microsoft.com/office/powerpoint/2010/main" val="262808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8</a:t>
            </a:fld>
            <a:endParaRPr lang="es-ES_tradnl"/>
          </a:p>
        </p:txBody>
      </p:sp>
    </p:spTree>
    <p:extLst>
      <p:ext uri="{BB962C8B-B14F-4D97-AF65-F5344CB8AC3E}">
        <p14:creationId xmlns:p14="http://schemas.microsoft.com/office/powerpoint/2010/main" val="1355891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9</a:t>
            </a:fld>
            <a:endParaRPr lang="es-ES_tradnl"/>
          </a:p>
        </p:txBody>
      </p:sp>
    </p:spTree>
    <p:extLst>
      <p:ext uri="{BB962C8B-B14F-4D97-AF65-F5344CB8AC3E}">
        <p14:creationId xmlns:p14="http://schemas.microsoft.com/office/powerpoint/2010/main" val="31085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0D050-72EF-49F4-A2E4-FEDEF568C7E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1783E10B-41FC-4788-BB13-18C5422CC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46D45256-29EE-447B-B45D-D5F1A56D7C2B}"/>
              </a:ext>
            </a:extLst>
          </p:cNvPr>
          <p:cNvSpPr>
            <a:spLocks noGrp="1"/>
          </p:cNvSpPr>
          <p:nvPr>
            <p:ph type="dt" sz="half" idx="10"/>
          </p:nvPr>
        </p:nvSpPr>
        <p:spPr/>
        <p:txBody>
          <a:bodyPr/>
          <a:lstStyle/>
          <a:p>
            <a:fld id="{8C87F25A-8477-402B-B0D7-8DFDA1C32A33}" type="datetimeFigureOut">
              <a:rPr lang="en-US" smtClean="0"/>
              <a:t>3/24/2021</a:t>
            </a:fld>
            <a:endParaRPr lang="en-US"/>
          </a:p>
        </p:txBody>
      </p:sp>
      <p:sp>
        <p:nvSpPr>
          <p:cNvPr id="5" name="Marcador de pie de página 4">
            <a:extLst>
              <a:ext uri="{FF2B5EF4-FFF2-40B4-BE49-F238E27FC236}">
                <a16:creationId xmlns:a16="http://schemas.microsoft.com/office/drawing/2014/main" id="{9F29C45C-CB75-44AE-BA42-B91BDDEC50CA}"/>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3CF1E77-251A-4DFC-8463-F9E40B7046D6}"/>
              </a:ext>
            </a:extLst>
          </p:cNvPr>
          <p:cNvSpPr>
            <a:spLocks noGrp="1"/>
          </p:cNvSpPr>
          <p:nvPr>
            <p:ph type="sldNum" sz="quarter" idx="12"/>
          </p:nvPr>
        </p:nvSpPr>
        <p:spPr/>
        <p:txBody>
          <a:bodyPr/>
          <a:lstStyle/>
          <a:p>
            <a:fld id="{0B92B6AE-FD41-483D-BE98-726A761C560F}" type="slidenum">
              <a:rPr lang="en-US" smtClean="0"/>
              <a:t>‹Nº›</a:t>
            </a:fld>
            <a:endParaRPr lang="en-US"/>
          </a:p>
        </p:txBody>
      </p:sp>
    </p:spTree>
    <p:extLst>
      <p:ext uri="{BB962C8B-B14F-4D97-AF65-F5344CB8AC3E}">
        <p14:creationId xmlns:p14="http://schemas.microsoft.com/office/powerpoint/2010/main" val="318148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3DFC6-9E53-4C10-8B67-0D8D2B449E6A}"/>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F6801164-5292-4007-B12A-763C86970E4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D60D7F0-8335-4A66-9A45-02734F709090}"/>
              </a:ext>
            </a:extLst>
          </p:cNvPr>
          <p:cNvSpPr>
            <a:spLocks noGrp="1"/>
          </p:cNvSpPr>
          <p:nvPr>
            <p:ph type="dt" sz="half" idx="10"/>
          </p:nvPr>
        </p:nvSpPr>
        <p:spPr/>
        <p:txBody>
          <a:bodyPr/>
          <a:lstStyle/>
          <a:p>
            <a:fld id="{8C87F25A-8477-402B-B0D7-8DFDA1C32A33}" type="datetimeFigureOut">
              <a:rPr lang="en-US" smtClean="0"/>
              <a:t>3/24/2021</a:t>
            </a:fld>
            <a:endParaRPr lang="en-US"/>
          </a:p>
        </p:txBody>
      </p:sp>
      <p:sp>
        <p:nvSpPr>
          <p:cNvPr id="5" name="Marcador de pie de página 4">
            <a:extLst>
              <a:ext uri="{FF2B5EF4-FFF2-40B4-BE49-F238E27FC236}">
                <a16:creationId xmlns:a16="http://schemas.microsoft.com/office/drawing/2014/main" id="{825DD868-74DF-4EB6-A7E1-E7850049323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0EAF149-0EBF-4C0B-99CA-9B994271FDAB}"/>
              </a:ext>
            </a:extLst>
          </p:cNvPr>
          <p:cNvSpPr>
            <a:spLocks noGrp="1"/>
          </p:cNvSpPr>
          <p:nvPr>
            <p:ph type="sldNum" sz="quarter" idx="12"/>
          </p:nvPr>
        </p:nvSpPr>
        <p:spPr/>
        <p:txBody>
          <a:bodyPr/>
          <a:lstStyle/>
          <a:p>
            <a:fld id="{0B92B6AE-FD41-483D-BE98-726A761C560F}" type="slidenum">
              <a:rPr lang="en-US" smtClean="0"/>
              <a:t>‹Nº›</a:t>
            </a:fld>
            <a:endParaRPr lang="en-US"/>
          </a:p>
        </p:txBody>
      </p:sp>
    </p:spTree>
    <p:extLst>
      <p:ext uri="{BB962C8B-B14F-4D97-AF65-F5344CB8AC3E}">
        <p14:creationId xmlns:p14="http://schemas.microsoft.com/office/powerpoint/2010/main" val="223077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87E7744-33B3-46B0-91E6-2C1FC223D46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4D55A426-100D-4746-A64C-FB4CD7E1A6D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D9CB7C8-553F-427B-8544-1EB8B338134C}"/>
              </a:ext>
            </a:extLst>
          </p:cNvPr>
          <p:cNvSpPr>
            <a:spLocks noGrp="1"/>
          </p:cNvSpPr>
          <p:nvPr>
            <p:ph type="dt" sz="half" idx="10"/>
          </p:nvPr>
        </p:nvSpPr>
        <p:spPr/>
        <p:txBody>
          <a:bodyPr/>
          <a:lstStyle/>
          <a:p>
            <a:fld id="{8C87F25A-8477-402B-B0D7-8DFDA1C32A33}" type="datetimeFigureOut">
              <a:rPr lang="en-US" smtClean="0"/>
              <a:t>3/24/2021</a:t>
            </a:fld>
            <a:endParaRPr lang="en-US"/>
          </a:p>
        </p:txBody>
      </p:sp>
      <p:sp>
        <p:nvSpPr>
          <p:cNvPr id="5" name="Marcador de pie de página 4">
            <a:extLst>
              <a:ext uri="{FF2B5EF4-FFF2-40B4-BE49-F238E27FC236}">
                <a16:creationId xmlns:a16="http://schemas.microsoft.com/office/drawing/2014/main" id="{62D98EFA-DAF5-46D0-BB27-A5845939551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8F75325-467F-4F6B-A553-FBBE18E9FA98}"/>
              </a:ext>
            </a:extLst>
          </p:cNvPr>
          <p:cNvSpPr>
            <a:spLocks noGrp="1"/>
          </p:cNvSpPr>
          <p:nvPr>
            <p:ph type="sldNum" sz="quarter" idx="12"/>
          </p:nvPr>
        </p:nvSpPr>
        <p:spPr/>
        <p:txBody>
          <a:bodyPr/>
          <a:lstStyle/>
          <a:p>
            <a:fld id="{0B92B6AE-FD41-483D-BE98-726A761C560F}" type="slidenum">
              <a:rPr lang="en-US" smtClean="0"/>
              <a:t>‹Nº›</a:t>
            </a:fld>
            <a:endParaRPr lang="en-US"/>
          </a:p>
        </p:txBody>
      </p:sp>
    </p:spTree>
    <p:extLst>
      <p:ext uri="{BB962C8B-B14F-4D97-AF65-F5344CB8AC3E}">
        <p14:creationId xmlns:p14="http://schemas.microsoft.com/office/powerpoint/2010/main" val="295010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3C32E8-7C0A-4CA6-BBC8-FFAB7D2EDC8B}"/>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8229A0C5-0A2B-4778-97E6-9DA46BC118E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125802D-338E-4EF3-82F5-5E49205CA167}"/>
              </a:ext>
            </a:extLst>
          </p:cNvPr>
          <p:cNvSpPr>
            <a:spLocks noGrp="1"/>
          </p:cNvSpPr>
          <p:nvPr>
            <p:ph type="dt" sz="half" idx="10"/>
          </p:nvPr>
        </p:nvSpPr>
        <p:spPr/>
        <p:txBody>
          <a:bodyPr/>
          <a:lstStyle/>
          <a:p>
            <a:fld id="{8C87F25A-8477-402B-B0D7-8DFDA1C32A33}" type="datetimeFigureOut">
              <a:rPr lang="en-US" smtClean="0"/>
              <a:t>3/24/2021</a:t>
            </a:fld>
            <a:endParaRPr lang="en-US"/>
          </a:p>
        </p:txBody>
      </p:sp>
      <p:sp>
        <p:nvSpPr>
          <p:cNvPr id="5" name="Marcador de pie de página 4">
            <a:extLst>
              <a:ext uri="{FF2B5EF4-FFF2-40B4-BE49-F238E27FC236}">
                <a16:creationId xmlns:a16="http://schemas.microsoft.com/office/drawing/2014/main" id="{435BA28B-8EC5-4C15-BBE2-83275D912E5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3C7AAA8-CC0B-4528-AE1D-9AA6A26802EB}"/>
              </a:ext>
            </a:extLst>
          </p:cNvPr>
          <p:cNvSpPr>
            <a:spLocks noGrp="1"/>
          </p:cNvSpPr>
          <p:nvPr>
            <p:ph type="sldNum" sz="quarter" idx="12"/>
          </p:nvPr>
        </p:nvSpPr>
        <p:spPr/>
        <p:txBody>
          <a:bodyPr/>
          <a:lstStyle/>
          <a:p>
            <a:fld id="{0B92B6AE-FD41-483D-BE98-726A761C560F}" type="slidenum">
              <a:rPr lang="en-US" smtClean="0"/>
              <a:t>‹Nº›</a:t>
            </a:fld>
            <a:endParaRPr lang="en-US"/>
          </a:p>
        </p:txBody>
      </p:sp>
    </p:spTree>
    <p:extLst>
      <p:ext uri="{BB962C8B-B14F-4D97-AF65-F5344CB8AC3E}">
        <p14:creationId xmlns:p14="http://schemas.microsoft.com/office/powerpoint/2010/main" val="421610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1E698-1DC8-4387-8A3A-AE462B5135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790C9281-6DA5-4FC6-8E2C-8D5E209955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725B606-5872-446D-BD1B-7D9D4D4357E2}"/>
              </a:ext>
            </a:extLst>
          </p:cNvPr>
          <p:cNvSpPr>
            <a:spLocks noGrp="1"/>
          </p:cNvSpPr>
          <p:nvPr>
            <p:ph type="dt" sz="half" idx="10"/>
          </p:nvPr>
        </p:nvSpPr>
        <p:spPr/>
        <p:txBody>
          <a:bodyPr/>
          <a:lstStyle/>
          <a:p>
            <a:fld id="{8C87F25A-8477-402B-B0D7-8DFDA1C32A33}" type="datetimeFigureOut">
              <a:rPr lang="en-US" smtClean="0"/>
              <a:t>3/24/2021</a:t>
            </a:fld>
            <a:endParaRPr lang="en-US"/>
          </a:p>
        </p:txBody>
      </p:sp>
      <p:sp>
        <p:nvSpPr>
          <p:cNvPr id="5" name="Marcador de pie de página 4">
            <a:extLst>
              <a:ext uri="{FF2B5EF4-FFF2-40B4-BE49-F238E27FC236}">
                <a16:creationId xmlns:a16="http://schemas.microsoft.com/office/drawing/2014/main" id="{9A52317B-63EA-4B62-978C-87FA3C16AC4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0E8DB27-A3AF-4F58-A45B-C34E5D5B03CA}"/>
              </a:ext>
            </a:extLst>
          </p:cNvPr>
          <p:cNvSpPr>
            <a:spLocks noGrp="1"/>
          </p:cNvSpPr>
          <p:nvPr>
            <p:ph type="sldNum" sz="quarter" idx="12"/>
          </p:nvPr>
        </p:nvSpPr>
        <p:spPr/>
        <p:txBody>
          <a:bodyPr/>
          <a:lstStyle/>
          <a:p>
            <a:fld id="{0B92B6AE-FD41-483D-BE98-726A761C560F}" type="slidenum">
              <a:rPr lang="en-US" smtClean="0"/>
              <a:t>‹Nº›</a:t>
            </a:fld>
            <a:endParaRPr lang="en-US"/>
          </a:p>
        </p:txBody>
      </p:sp>
    </p:spTree>
    <p:extLst>
      <p:ext uri="{BB962C8B-B14F-4D97-AF65-F5344CB8AC3E}">
        <p14:creationId xmlns:p14="http://schemas.microsoft.com/office/powerpoint/2010/main" val="10143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AB21FE-30C6-45FF-94AD-82A9E538C606}"/>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9F686B70-90CE-47D9-91E6-E63842E8156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DB5C9E7B-7C45-4A17-9FC8-585CAEE691E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B19A3983-3651-428D-B554-06D7F239A50F}"/>
              </a:ext>
            </a:extLst>
          </p:cNvPr>
          <p:cNvSpPr>
            <a:spLocks noGrp="1"/>
          </p:cNvSpPr>
          <p:nvPr>
            <p:ph type="dt" sz="half" idx="10"/>
          </p:nvPr>
        </p:nvSpPr>
        <p:spPr/>
        <p:txBody>
          <a:bodyPr/>
          <a:lstStyle/>
          <a:p>
            <a:fld id="{8C87F25A-8477-402B-B0D7-8DFDA1C32A33}" type="datetimeFigureOut">
              <a:rPr lang="en-US" smtClean="0"/>
              <a:t>3/24/2021</a:t>
            </a:fld>
            <a:endParaRPr lang="en-US"/>
          </a:p>
        </p:txBody>
      </p:sp>
      <p:sp>
        <p:nvSpPr>
          <p:cNvPr id="6" name="Marcador de pie de página 5">
            <a:extLst>
              <a:ext uri="{FF2B5EF4-FFF2-40B4-BE49-F238E27FC236}">
                <a16:creationId xmlns:a16="http://schemas.microsoft.com/office/drawing/2014/main" id="{2F55C93B-A53F-45CE-9158-2ED2752320B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545103BC-B538-418F-846F-D2D4F846707F}"/>
              </a:ext>
            </a:extLst>
          </p:cNvPr>
          <p:cNvSpPr>
            <a:spLocks noGrp="1"/>
          </p:cNvSpPr>
          <p:nvPr>
            <p:ph type="sldNum" sz="quarter" idx="12"/>
          </p:nvPr>
        </p:nvSpPr>
        <p:spPr/>
        <p:txBody>
          <a:bodyPr/>
          <a:lstStyle/>
          <a:p>
            <a:fld id="{0B92B6AE-FD41-483D-BE98-726A761C560F}" type="slidenum">
              <a:rPr lang="en-US" smtClean="0"/>
              <a:t>‹Nº›</a:t>
            </a:fld>
            <a:endParaRPr lang="en-US"/>
          </a:p>
        </p:txBody>
      </p:sp>
    </p:spTree>
    <p:extLst>
      <p:ext uri="{BB962C8B-B14F-4D97-AF65-F5344CB8AC3E}">
        <p14:creationId xmlns:p14="http://schemas.microsoft.com/office/powerpoint/2010/main" val="146999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F1081C-5441-4DD4-B1BC-64A04B3E07B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EF187C1F-73BD-4B2E-87BB-A98806B4CC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F4C9218-E541-4F57-A290-0ED3C18A1EC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AE63CECD-4C55-4BB9-8ADE-F6613F8387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6D53CB-97CC-4EFC-9940-8D7C9050C5F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F0B210A5-8282-4B45-A220-FBA1923BC545}"/>
              </a:ext>
            </a:extLst>
          </p:cNvPr>
          <p:cNvSpPr>
            <a:spLocks noGrp="1"/>
          </p:cNvSpPr>
          <p:nvPr>
            <p:ph type="dt" sz="half" idx="10"/>
          </p:nvPr>
        </p:nvSpPr>
        <p:spPr/>
        <p:txBody>
          <a:bodyPr/>
          <a:lstStyle/>
          <a:p>
            <a:fld id="{8C87F25A-8477-402B-B0D7-8DFDA1C32A33}" type="datetimeFigureOut">
              <a:rPr lang="en-US" smtClean="0"/>
              <a:t>3/24/2021</a:t>
            </a:fld>
            <a:endParaRPr lang="en-US"/>
          </a:p>
        </p:txBody>
      </p:sp>
      <p:sp>
        <p:nvSpPr>
          <p:cNvPr id="8" name="Marcador de pie de página 7">
            <a:extLst>
              <a:ext uri="{FF2B5EF4-FFF2-40B4-BE49-F238E27FC236}">
                <a16:creationId xmlns:a16="http://schemas.microsoft.com/office/drawing/2014/main" id="{00F963E7-EDF9-47E9-B37E-3D9396C102EB}"/>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C89EE511-F604-4156-86ED-EC0654EE43C6}"/>
              </a:ext>
            </a:extLst>
          </p:cNvPr>
          <p:cNvSpPr>
            <a:spLocks noGrp="1"/>
          </p:cNvSpPr>
          <p:nvPr>
            <p:ph type="sldNum" sz="quarter" idx="12"/>
          </p:nvPr>
        </p:nvSpPr>
        <p:spPr/>
        <p:txBody>
          <a:bodyPr/>
          <a:lstStyle/>
          <a:p>
            <a:fld id="{0B92B6AE-FD41-483D-BE98-726A761C560F}" type="slidenum">
              <a:rPr lang="en-US" smtClean="0"/>
              <a:t>‹Nº›</a:t>
            </a:fld>
            <a:endParaRPr lang="en-US"/>
          </a:p>
        </p:txBody>
      </p:sp>
    </p:spTree>
    <p:extLst>
      <p:ext uri="{BB962C8B-B14F-4D97-AF65-F5344CB8AC3E}">
        <p14:creationId xmlns:p14="http://schemas.microsoft.com/office/powerpoint/2010/main" val="63402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2D1EB9-E8E9-488A-A595-5F92F034AAE8}"/>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FD1F8FD7-2E96-4635-9C64-440A122B8B19}"/>
              </a:ext>
            </a:extLst>
          </p:cNvPr>
          <p:cNvSpPr>
            <a:spLocks noGrp="1"/>
          </p:cNvSpPr>
          <p:nvPr>
            <p:ph type="dt" sz="half" idx="10"/>
          </p:nvPr>
        </p:nvSpPr>
        <p:spPr/>
        <p:txBody>
          <a:bodyPr/>
          <a:lstStyle/>
          <a:p>
            <a:fld id="{8C87F25A-8477-402B-B0D7-8DFDA1C32A33}" type="datetimeFigureOut">
              <a:rPr lang="en-US" smtClean="0"/>
              <a:t>3/24/2021</a:t>
            </a:fld>
            <a:endParaRPr lang="en-US"/>
          </a:p>
        </p:txBody>
      </p:sp>
      <p:sp>
        <p:nvSpPr>
          <p:cNvPr id="4" name="Marcador de pie de página 3">
            <a:extLst>
              <a:ext uri="{FF2B5EF4-FFF2-40B4-BE49-F238E27FC236}">
                <a16:creationId xmlns:a16="http://schemas.microsoft.com/office/drawing/2014/main" id="{F0FE5A73-6B09-4DC8-996D-A5AC005CAC1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68680171-1C39-4C3A-89AC-575258E703F8}"/>
              </a:ext>
            </a:extLst>
          </p:cNvPr>
          <p:cNvSpPr>
            <a:spLocks noGrp="1"/>
          </p:cNvSpPr>
          <p:nvPr>
            <p:ph type="sldNum" sz="quarter" idx="12"/>
          </p:nvPr>
        </p:nvSpPr>
        <p:spPr/>
        <p:txBody>
          <a:bodyPr/>
          <a:lstStyle/>
          <a:p>
            <a:fld id="{0B92B6AE-FD41-483D-BE98-726A761C560F}" type="slidenum">
              <a:rPr lang="en-US" smtClean="0"/>
              <a:t>‹Nº›</a:t>
            </a:fld>
            <a:endParaRPr lang="en-US"/>
          </a:p>
        </p:txBody>
      </p:sp>
    </p:spTree>
    <p:extLst>
      <p:ext uri="{BB962C8B-B14F-4D97-AF65-F5344CB8AC3E}">
        <p14:creationId xmlns:p14="http://schemas.microsoft.com/office/powerpoint/2010/main" val="313054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A3D8BA-4B19-42CF-823B-F8FBFBCD304A}"/>
              </a:ext>
            </a:extLst>
          </p:cNvPr>
          <p:cNvSpPr>
            <a:spLocks noGrp="1"/>
          </p:cNvSpPr>
          <p:nvPr>
            <p:ph type="dt" sz="half" idx="10"/>
          </p:nvPr>
        </p:nvSpPr>
        <p:spPr/>
        <p:txBody>
          <a:bodyPr/>
          <a:lstStyle/>
          <a:p>
            <a:fld id="{8C87F25A-8477-402B-B0D7-8DFDA1C32A33}" type="datetimeFigureOut">
              <a:rPr lang="en-US" smtClean="0"/>
              <a:t>3/24/2021</a:t>
            </a:fld>
            <a:endParaRPr lang="en-US"/>
          </a:p>
        </p:txBody>
      </p:sp>
      <p:sp>
        <p:nvSpPr>
          <p:cNvPr id="3" name="Marcador de pie de página 2">
            <a:extLst>
              <a:ext uri="{FF2B5EF4-FFF2-40B4-BE49-F238E27FC236}">
                <a16:creationId xmlns:a16="http://schemas.microsoft.com/office/drawing/2014/main" id="{D4211D30-ED49-4BD0-BF03-238EA2D67743}"/>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C622C036-A1F2-453F-BB0F-99F932081A19}"/>
              </a:ext>
            </a:extLst>
          </p:cNvPr>
          <p:cNvSpPr>
            <a:spLocks noGrp="1"/>
          </p:cNvSpPr>
          <p:nvPr>
            <p:ph type="sldNum" sz="quarter" idx="12"/>
          </p:nvPr>
        </p:nvSpPr>
        <p:spPr/>
        <p:txBody>
          <a:bodyPr/>
          <a:lstStyle/>
          <a:p>
            <a:fld id="{0B92B6AE-FD41-483D-BE98-726A761C560F}" type="slidenum">
              <a:rPr lang="en-US" smtClean="0"/>
              <a:t>‹Nº›</a:t>
            </a:fld>
            <a:endParaRPr lang="en-US"/>
          </a:p>
        </p:txBody>
      </p:sp>
    </p:spTree>
    <p:extLst>
      <p:ext uri="{BB962C8B-B14F-4D97-AF65-F5344CB8AC3E}">
        <p14:creationId xmlns:p14="http://schemas.microsoft.com/office/powerpoint/2010/main" val="214954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F6DF8D-A55C-4F47-9643-DA3204F777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C3A84B3-C720-46B1-ACD6-76F44C09BF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E716FD23-9F20-4B8A-BABD-A663D1889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4E3F84-DCCE-4347-9F69-A2B4755CD02A}"/>
              </a:ext>
            </a:extLst>
          </p:cNvPr>
          <p:cNvSpPr>
            <a:spLocks noGrp="1"/>
          </p:cNvSpPr>
          <p:nvPr>
            <p:ph type="dt" sz="half" idx="10"/>
          </p:nvPr>
        </p:nvSpPr>
        <p:spPr/>
        <p:txBody>
          <a:bodyPr/>
          <a:lstStyle/>
          <a:p>
            <a:fld id="{8C87F25A-8477-402B-B0D7-8DFDA1C32A33}" type="datetimeFigureOut">
              <a:rPr lang="en-US" smtClean="0"/>
              <a:t>3/24/2021</a:t>
            </a:fld>
            <a:endParaRPr lang="en-US"/>
          </a:p>
        </p:txBody>
      </p:sp>
      <p:sp>
        <p:nvSpPr>
          <p:cNvPr id="6" name="Marcador de pie de página 5">
            <a:extLst>
              <a:ext uri="{FF2B5EF4-FFF2-40B4-BE49-F238E27FC236}">
                <a16:creationId xmlns:a16="http://schemas.microsoft.com/office/drawing/2014/main" id="{5802C90C-3C9F-4AA9-ADAA-896192434389}"/>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DD8C0821-AC2C-405C-A3CF-D995B9D4BD08}"/>
              </a:ext>
            </a:extLst>
          </p:cNvPr>
          <p:cNvSpPr>
            <a:spLocks noGrp="1"/>
          </p:cNvSpPr>
          <p:nvPr>
            <p:ph type="sldNum" sz="quarter" idx="12"/>
          </p:nvPr>
        </p:nvSpPr>
        <p:spPr/>
        <p:txBody>
          <a:bodyPr/>
          <a:lstStyle/>
          <a:p>
            <a:fld id="{0B92B6AE-FD41-483D-BE98-726A761C560F}" type="slidenum">
              <a:rPr lang="en-US" smtClean="0"/>
              <a:t>‹Nº›</a:t>
            </a:fld>
            <a:endParaRPr lang="en-US"/>
          </a:p>
        </p:txBody>
      </p:sp>
    </p:spTree>
    <p:extLst>
      <p:ext uri="{BB962C8B-B14F-4D97-AF65-F5344CB8AC3E}">
        <p14:creationId xmlns:p14="http://schemas.microsoft.com/office/powerpoint/2010/main" val="353568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51B01A-A7B2-4BD0-A09D-6016C43012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4AC34FC-496F-4288-9BAB-19419D86D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6E5D3BFB-780D-4187-AB98-9FBCF2784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1A81843-F5DA-4666-A3B5-80B657E6412E}"/>
              </a:ext>
            </a:extLst>
          </p:cNvPr>
          <p:cNvSpPr>
            <a:spLocks noGrp="1"/>
          </p:cNvSpPr>
          <p:nvPr>
            <p:ph type="dt" sz="half" idx="10"/>
          </p:nvPr>
        </p:nvSpPr>
        <p:spPr/>
        <p:txBody>
          <a:bodyPr/>
          <a:lstStyle/>
          <a:p>
            <a:fld id="{8C87F25A-8477-402B-B0D7-8DFDA1C32A33}" type="datetimeFigureOut">
              <a:rPr lang="en-US" smtClean="0"/>
              <a:t>3/24/2021</a:t>
            </a:fld>
            <a:endParaRPr lang="en-US"/>
          </a:p>
        </p:txBody>
      </p:sp>
      <p:sp>
        <p:nvSpPr>
          <p:cNvPr id="6" name="Marcador de pie de página 5">
            <a:extLst>
              <a:ext uri="{FF2B5EF4-FFF2-40B4-BE49-F238E27FC236}">
                <a16:creationId xmlns:a16="http://schemas.microsoft.com/office/drawing/2014/main" id="{1A32A7A6-7E6F-4D79-8ABF-A7245558ADCE}"/>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EEAB276F-D02F-4113-B199-694FBCB4D6A5}"/>
              </a:ext>
            </a:extLst>
          </p:cNvPr>
          <p:cNvSpPr>
            <a:spLocks noGrp="1"/>
          </p:cNvSpPr>
          <p:nvPr>
            <p:ph type="sldNum" sz="quarter" idx="12"/>
          </p:nvPr>
        </p:nvSpPr>
        <p:spPr/>
        <p:txBody>
          <a:bodyPr/>
          <a:lstStyle/>
          <a:p>
            <a:fld id="{0B92B6AE-FD41-483D-BE98-726A761C560F}" type="slidenum">
              <a:rPr lang="en-US" smtClean="0"/>
              <a:t>‹Nº›</a:t>
            </a:fld>
            <a:endParaRPr lang="en-US"/>
          </a:p>
        </p:txBody>
      </p:sp>
    </p:spTree>
    <p:extLst>
      <p:ext uri="{BB962C8B-B14F-4D97-AF65-F5344CB8AC3E}">
        <p14:creationId xmlns:p14="http://schemas.microsoft.com/office/powerpoint/2010/main" val="410010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AC69ED-6026-4884-AC6A-AD9F19D74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FFBF1DE-4AE2-4909-8942-75ACC0359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CF2FF5E2-07F0-4C9A-84DA-67272A556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7F25A-8477-402B-B0D7-8DFDA1C32A33}" type="datetimeFigureOut">
              <a:rPr lang="en-US" smtClean="0"/>
              <a:t>3/24/2021</a:t>
            </a:fld>
            <a:endParaRPr lang="en-US"/>
          </a:p>
        </p:txBody>
      </p:sp>
      <p:sp>
        <p:nvSpPr>
          <p:cNvPr id="5" name="Marcador de pie de página 4">
            <a:extLst>
              <a:ext uri="{FF2B5EF4-FFF2-40B4-BE49-F238E27FC236}">
                <a16:creationId xmlns:a16="http://schemas.microsoft.com/office/drawing/2014/main" id="{BDD225B6-CC41-4EE9-84A3-0170DA42A5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4E3B7E5B-5E64-49C3-954B-DBD5A4C098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2B6AE-FD41-483D-BE98-726A761C560F}" type="slidenum">
              <a:rPr lang="en-US" smtClean="0"/>
              <a:t>‹Nº›</a:t>
            </a:fld>
            <a:endParaRPr lang="en-US"/>
          </a:p>
        </p:txBody>
      </p:sp>
    </p:spTree>
    <p:extLst>
      <p:ext uri="{BB962C8B-B14F-4D97-AF65-F5344CB8AC3E}">
        <p14:creationId xmlns:p14="http://schemas.microsoft.com/office/powerpoint/2010/main" val="152263134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3.png"/><Relationship Id="rId7" Type="http://schemas.openxmlformats.org/officeDocument/2006/relationships/diagramData" Target="../diagrams/data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diagramDrawing" Target="../diagrams/drawing4.xml"/><Relationship Id="rId5" Type="http://schemas.openxmlformats.org/officeDocument/2006/relationships/image" Target="../media/image31.png"/><Relationship Id="rId10" Type="http://schemas.openxmlformats.org/officeDocument/2006/relationships/diagramColors" Target="../diagrams/colors4.xml"/><Relationship Id="rId4" Type="http://schemas.openxmlformats.org/officeDocument/2006/relationships/image" Target="../media/image30.png"/><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3.png"/><Relationship Id="rId7" Type="http://schemas.openxmlformats.org/officeDocument/2006/relationships/diagramData" Target="../diagrams/data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11" Type="http://schemas.microsoft.com/office/2007/relationships/diagramDrawing" Target="../diagrams/drawing5.xml"/><Relationship Id="rId5" Type="http://schemas.openxmlformats.org/officeDocument/2006/relationships/image" Target="../media/image34.png"/><Relationship Id="rId10" Type="http://schemas.openxmlformats.org/officeDocument/2006/relationships/diagramColors" Target="../diagrams/colors5.xml"/><Relationship Id="rId4" Type="http://schemas.openxmlformats.org/officeDocument/2006/relationships/image" Target="../media/image33.png"/><Relationship Id="rId9"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8" Type="http://schemas.openxmlformats.org/officeDocument/2006/relationships/package" Target="../embeddings/Microsoft_Excel_Worksheet1.xlsx"/><Relationship Id="rId3" Type="http://schemas.openxmlformats.org/officeDocument/2006/relationships/image" Target="../media/image3.png"/><Relationship Id="rId7" Type="http://schemas.openxmlformats.org/officeDocument/2006/relationships/image" Target="../media/image38.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package" Target="../embeddings/Microsoft_Excel_Worksheet.xlsx"/><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9.emf"/></Relationships>
</file>

<file path=ppt/slides/_rels/slide27.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image" Target="../media/image3.png"/><Relationship Id="rId7" Type="http://schemas.openxmlformats.org/officeDocument/2006/relationships/image" Target="../media/image42.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package" Target="../embeddings/Microsoft_Excel_Worksheet2.xlsx"/><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3.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ege.espe.edu.ec/wp-content/uploads/2013/08/cropped-Comunicado-2-1.jpg"/>
          <p:cNvPicPr/>
          <p:nvPr/>
        </p:nvPicPr>
        <p:blipFill rotWithShape="1">
          <a:blip r:embed="rId3" cstate="screen">
            <a:extLst>
              <a:ext uri="{28A0092B-C50C-407E-A947-70E740481C1C}">
                <a14:useLocalDpi xmlns:a14="http://schemas.microsoft.com/office/drawing/2010/main"/>
              </a:ext>
            </a:extLst>
          </a:blip>
          <a:srcRect r="73186"/>
          <a:stretch/>
        </p:blipFill>
        <p:spPr bwMode="auto">
          <a:xfrm>
            <a:off x="-13916" y="0"/>
            <a:ext cx="1413009" cy="1412776"/>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813" b="94401" l="9663" r="89971">
                        <a14:foregroundMark x1="12811" y1="11979" x2="12811" y2="11979"/>
                        <a14:foregroundMark x1="12299" y1="10807" x2="12299" y2="10807"/>
                        <a14:foregroundMark x1="12518" y1="16016" x2="12518" y2="16016"/>
                        <a14:foregroundMark x1="12299" y1="14323" x2="12299" y2="14323"/>
                        <a14:foregroundMark x1="13031" y1="14974" x2="13031" y2="14974"/>
                        <a14:foregroundMark x1="12079" y1="9375" x2="12079" y2="9375"/>
                        <a14:foregroundMark x1="12665" y1="18229" x2="12665" y2="18229"/>
                        <a14:foregroundMark x1="12518" y1="21615" x2="12518" y2="21615"/>
                        <a14:foregroundMark x1="12665" y1="27995" x2="12665" y2="27995"/>
                        <a14:foregroundMark x1="12592" y1="33203" x2="12592" y2="33203"/>
                        <a14:foregroundMark x1="12811" y1="43620" x2="12811" y2="43620"/>
                        <a14:foregroundMark x1="12884" y1="49219" x2="12884" y2="49219"/>
                        <a14:foregroundMark x1="13104" y1="55729" x2="13104" y2="55729"/>
                        <a14:foregroundMark x1="12665" y1="63021" x2="12665" y2="63021"/>
                        <a14:foregroundMark x1="13324" y1="70573" x2="13324" y2="70573"/>
                        <a14:foregroundMark x1="13250" y1="81380" x2="13250" y2="81380"/>
                        <a14:foregroundMark x1="15959" y1="71484" x2="15959" y2="71484"/>
                        <a14:foregroundMark x1="18375" y1="83333" x2="18375" y2="83333"/>
                        <a14:foregroundMark x1="13616" y1="86068" x2="13616" y2="86068"/>
                        <a14:foregroundMark x1="12884" y1="67318" x2="12884" y2="67318"/>
                        <a14:foregroundMark x1="12152" y1="58984" x2="12152" y2="58984"/>
                        <a14:foregroundMark x1="12152" y1="52083" x2="12152" y2="52083"/>
                        <a14:foregroundMark x1="12665" y1="46875" x2="12665" y2="46875"/>
                        <a14:foregroundMark x1="13031" y1="41406" x2="13031" y2="41406"/>
                        <a14:foregroundMark x1="12884" y1="36719" x2="12884" y2="36719"/>
                        <a14:foregroundMark x1="12811" y1="30078" x2="12811" y2="30599"/>
                        <a14:foregroundMark x1="12079" y1="39714" x2="12079" y2="39714"/>
                        <a14:foregroundMark x1="45022" y1="88281" x2="45022" y2="88281"/>
                        <a14:foregroundMark x1="64275" y1="88411" x2="64275" y2="88411"/>
                        <a14:foregroundMark x1="78697" y1="88411" x2="78697" y2="88411"/>
                        <a14:foregroundMark x1="81259" y1="88672" x2="81259" y2="88672"/>
                        <a14:foregroundMark x1="57906" y1="88672" x2="57906" y2="88672"/>
                        <a14:foregroundMark x1="13031" y1="24479" x2="13031" y2="24479"/>
                        <a14:foregroundMark x1="14129" y1="18490" x2="14129" y2="18490"/>
                        <a14:foregroundMark x1="28917" y1="87891" x2="28917" y2="87891"/>
                        <a14:foregroundMark x1="37628" y1="88281" x2="37628" y2="88281"/>
                        <a14:foregroundMark x1="49854" y1="88281" x2="49854" y2="88281"/>
                        <a14:foregroundMark x1="68741" y1="88281" x2="68741" y2="88281"/>
                        <a14:foregroundMark x1="74451" y1="88411" x2="74451" y2="88411"/>
                        <a14:foregroundMark x1="31259" y1="88802" x2="31259" y2="88802"/>
                        <a14:foregroundMark x1="33895" y1="88021" x2="33895" y2="88021"/>
                        <a14:foregroundMark x1="36603" y1="88281" x2="36603" y2="88281"/>
                        <a14:foregroundMark x1="39824" y1="88281" x2="39824" y2="88281"/>
                        <a14:foregroundMark x1="43851" y1="88281" x2="43851" y2="88281"/>
                        <a14:foregroundMark x1="48243" y1="88021" x2="48243" y2="88021"/>
                        <a14:foregroundMark x1="40922" y1="88672" x2="40922" y2="88672"/>
                        <a14:foregroundMark x1="42826" y1="88021" x2="42826" y2="88021"/>
                        <a14:foregroundMark x1="46486" y1="88281" x2="46486" y2="88281"/>
                        <a14:foregroundMark x1="51611" y1="88672" x2="51611" y2="88672"/>
                        <a14:foregroundMark x1="55198" y1="88281" x2="55198" y2="88281"/>
                        <a14:foregroundMark x1="59151" y1="88281" x2="59151" y2="88281"/>
                        <a14:foregroundMark x1="53367" y1="88281" x2="53367" y2="88281"/>
                        <a14:foregroundMark x1="61054" y1="88281" x2="61054" y2="88281"/>
                        <a14:foregroundMark x1="63177" y1="88281" x2="63177" y2="88281"/>
                        <a14:foregroundMark x1="66837" y1="88411" x2="66837" y2="88411"/>
                        <a14:foregroundMark x1="71230" y1="88672" x2="71230" y2="88672"/>
                        <a14:foregroundMark x1="76135" y1="88411" x2="76135" y2="88411"/>
                        <a14:foregroundMark x1="80161" y1="88411" x2="80161" y2="88411"/>
                        <a14:foregroundMark x1="81991" y1="88672" x2="81991" y2="88672"/>
                        <a14:backgroundMark x1="21010" y1="18880" x2="21010" y2="18880"/>
                      </a14:backgroundRemoval>
                    </a14:imgEffect>
                  </a14:imgLayer>
                </a14:imgProps>
              </a:ext>
              <a:ext uri="{28A0092B-C50C-407E-A947-70E740481C1C}">
                <a14:useLocalDpi xmlns:a14="http://schemas.microsoft.com/office/drawing/2010/main" val="0"/>
              </a:ext>
            </a:extLst>
          </a:blip>
          <a:srcRect l="12057" t="7926" r="18175" b="11007"/>
          <a:stretch/>
        </p:blipFill>
        <p:spPr bwMode="auto">
          <a:xfrm>
            <a:off x="534996" y="1342624"/>
            <a:ext cx="9077564" cy="551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idx="4294967295"/>
          </p:nvPr>
        </p:nvSpPr>
        <p:spPr>
          <a:xfrm>
            <a:off x="809419" y="2665363"/>
            <a:ext cx="11448457" cy="1470025"/>
          </a:xfrm>
        </p:spPr>
        <p:txBody>
          <a:bodyPr>
            <a:noAutofit/>
          </a:bodyPr>
          <a:lstStyle/>
          <a:p>
            <a:pPr algn="ctr"/>
            <a:r>
              <a:rPr lang="es-ES" sz="2800" b="1" dirty="0">
                <a:latin typeface="Arial" panose="020B0604020202020204" pitchFamily="34" charset="0"/>
                <a:ea typeface="+mn-ea"/>
                <a:cs typeface="Arial" panose="020B0604020202020204" pitchFamily="34" charset="0"/>
              </a:rPr>
              <a:t>Diseño de una estación base para su integración en una red celular con tecnología UMTS y LTE en una estación referencial</a:t>
            </a:r>
            <a:br>
              <a:rPr lang="es-EC" sz="1600" dirty="0">
                <a:solidFill>
                  <a:srgbClr val="9BBB63"/>
                </a:solidFill>
                <a:latin typeface="Times New Roman" pitchFamily="18" charset="0"/>
                <a:cs typeface="Times New Roman" pitchFamily="18" charset="0"/>
              </a:rPr>
            </a:br>
            <a:endParaRPr lang="es-EC" sz="1600" dirty="0">
              <a:solidFill>
                <a:srgbClr val="9BBB63"/>
              </a:solidFill>
              <a:latin typeface="Times New Roman" pitchFamily="18" charset="0"/>
              <a:cs typeface="Times New Roman" pitchFamily="18" charset="0"/>
            </a:endParaRPr>
          </a:p>
        </p:txBody>
      </p:sp>
      <p:pic>
        <p:nvPicPr>
          <p:cNvPr id="6" name="5 Imagen" descr="http://sege.espe.edu.ec/wp-content/uploads/2013/08/cropped-Comunicado-2-1.jpg"/>
          <p:cNvPicPr/>
          <p:nvPr/>
        </p:nvPicPr>
        <p:blipFill rotWithShape="1">
          <a:blip r:embed="rId3" cstate="screen">
            <a:extLst>
              <a:ext uri="{28A0092B-C50C-407E-A947-70E740481C1C}">
                <a14:useLocalDpi xmlns:a14="http://schemas.microsoft.com/office/drawing/2010/main"/>
              </a:ext>
            </a:extLst>
          </a:blip>
          <a:srcRect l="26253" r="2507"/>
          <a:stretch/>
        </p:blipFill>
        <p:spPr bwMode="auto">
          <a:xfrm>
            <a:off x="4940416" y="202605"/>
            <a:ext cx="2864642" cy="858751"/>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988775" y="1412369"/>
            <a:ext cx="11316703" cy="1077218"/>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Departamento de Eléctrica, Electrónica y Telecomunicaciones</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Carrera De Ingeniería en Electrónica y Telecomunicaciones</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p:txBody>
      </p:sp>
      <p:sp>
        <p:nvSpPr>
          <p:cNvPr id="7" name="6 Rectángulo"/>
          <p:cNvSpPr/>
          <p:nvPr/>
        </p:nvSpPr>
        <p:spPr>
          <a:xfrm>
            <a:off x="3597876" y="4099710"/>
            <a:ext cx="6098503" cy="338554"/>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Autor:</a:t>
            </a:r>
            <a:r>
              <a:rPr lang="es-EC" sz="1600" dirty="0">
                <a:latin typeface="Arial" panose="020B0604020202020204" pitchFamily="34" charset="0"/>
                <a:cs typeface="Arial" panose="020B0604020202020204" pitchFamily="34" charset="0"/>
              </a:rPr>
              <a:t> Escobar Chamba, Andrea Nataly</a:t>
            </a:r>
          </a:p>
        </p:txBody>
      </p:sp>
      <p:sp>
        <p:nvSpPr>
          <p:cNvPr id="10" name="6 Rectángulo">
            <a:extLst>
              <a:ext uri="{FF2B5EF4-FFF2-40B4-BE49-F238E27FC236}">
                <a16:creationId xmlns:a16="http://schemas.microsoft.com/office/drawing/2014/main" id="{C5E40DF1-FBC4-49DE-AC77-AE92FAC5ADCF}"/>
              </a:ext>
            </a:extLst>
          </p:cNvPr>
          <p:cNvSpPr/>
          <p:nvPr/>
        </p:nvSpPr>
        <p:spPr>
          <a:xfrm>
            <a:off x="3597876" y="5033459"/>
            <a:ext cx="6098503" cy="338554"/>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Director:</a:t>
            </a:r>
            <a:r>
              <a:rPr lang="es-EC" sz="1600" dirty="0">
                <a:latin typeface="Arial" panose="020B0604020202020204" pitchFamily="34" charset="0"/>
                <a:cs typeface="Arial" panose="020B0604020202020204" pitchFamily="34" charset="0"/>
              </a:rPr>
              <a:t> León Vázquez Rubén Darío</a:t>
            </a:r>
          </a:p>
        </p:txBody>
      </p:sp>
      <p:sp>
        <p:nvSpPr>
          <p:cNvPr id="11" name="6 Rectángulo">
            <a:extLst>
              <a:ext uri="{FF2B5EF4-FFF2-40B4-BE49-F238E27FC236}">
                <a16:creationId xmlns:a16="http://schemas.microsoft.com/office/drawing/2014/main" id="{0C5DCAAA-420E-4CBB-96F7-C38DDA69E1D3}"/>
              </a:ext>
            </a:extLst>
          </p:cNvPr>
          <p:cNvSpPr/>
          <p:nvPr/>
        </p:nvSpPr>
        <p:spPr>
          <a:xfrm>
            <a:off x="3555966" y="5945730"/>
            <a:ext cx="6098503" cy="338554"/>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Sangolquí - 2021</a:t>
            </a: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47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Diseño:</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graphicFrame>
        <p:nvGraphicFramePr>
          <p:cNvPr id="4" name="Diagrama 3">
            <a:extLst>
              <a:ext uri="{FF2B5EF4-FFF2-40B4-BE49-F238E27FC236}">
                <a16:creationId xmlns:a16="http://schemas.microsoft.com/office/drawing/2014/main" id="{6CAF3191-0B05-4C4F-9222-DB128546294D}"/>
              </a:ext>
            </a:extLst>
          </p:cNvPr>
          <p:cNvGraphicFramePr/>
          <p:nvPr>
            <p:extLst>
              <p:ext uri="{D42A27DB-BD31-4B8C-83A1-F6EECF244321}">
                <p14:modId xmlns:p14="http://schemas.microsoft.com/office/powerpoint/2010/main" val="377189916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481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Zona de búsqueda</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729863" y="1032770"/>
            <a:ext cx="10732273" cy="923330"/>
          </a:xfrm>
          <a:prstGeom prst="rect">
            <a:avLst/>
          </a:prstGeom>
          <a:noFill/>
        </p:spPr>
        <p:txBody>
          <a:bodyPr wrap="square" rtlCol="0">
            <a:spAutoFit/>
          </a:bodyPr>
          <a:lstStyle/>
          <a:p>
            <a:endParaRPr lang="es-ES" dirty="0"/>
          </a:p>
          <a:p>
            <a:endParaRPr lang="es-ES" dirty="0"/>
          </a:p>
          <a:p>
            <a:r>
              <a:rPr lang="es-ES" b="1" dirty="0"/>
              <a:t>Localización</a:t>
            </a:r>
            <a:r>
              <a:rPr lang="en-US" b="1" dirty="0"/>
              <a:t> del Punto Nominal </a:t>
            </a:r>
          </a:p>
        </p:txBody>
      </p:sp>
      <p:sp>
        <p:nvSpPr>
          <p:cNvPr id="15" name="CuadroTexto 14">
            <a:extLst>
              <a:ext uri="{FF2B5EF4-FFF2-40B4-BE49-F238E27FC236}">
                <a16:creationId xmlns:a16="http://schemas.microsoft.com/office/drawing/2014/main" id="{C39EB5D9-655E-4F33-BE75-3AEC799E983E}"/>
              </a:ext>
            </a:extLst>
          </p:cNvPr>
          <p:cNvSpPr txBox="1"/>
          <p:nvPr/>
        </p:nvSpPr>
        <p:spPr>
          <a:xfrm>
            <a:off x="7482015" y="2395205"/>
            <a:ext cx="4405190" cy="1477328"/>
          </a:xfrm>
          <a:prstGeom prst="rect">
            <a:avLst/>
          </a:prstGeom>
          <a:noFill/>
        </p:spPr>
        <p:txBody>
          <a:bodyPr wrap="square">
            <a:spAutoFit/>
          </a:bodyPr>
          <a:lstStyle/>
          <a:p>
            <a:pPr algn="just"/>
            <a:r>
              <a:rPr lang="es-EC" sz="1800" dirty="0">
                <a:effectLst/>
                <a:latin typeface="Calibri" panose="020F0502020204030204" pitchFamily="34" charset="0"/>
                <a:ea typeface="Calibri" panose="020F0502020204030204" pitchFamily="34" charset="0"/>
                <a:cs typeface="Times New Roman" panose="02020603050405020304" pitchFamily="18" charset="0"/>
              </a:rPr>
              <a:t>Para realizar el diseño de la estación base el sitio referencial que se analizara zonas cercanas en el estadio Liga Barrial de la Magdalena ubicado en el sector sur de Quito.</a:t>
            </a:r>
            <a:endParaRPr lang="en-US" dirty="0"/>
          </a:p>
        </p:txBody>
      </p:sp>
      <p:pic>
        <p:nvPicPr>
          <p:cNvPr id="7" name="Imagen 6">
            <a:extLst>
              <a:ext uri="{FF2B5EF4-FFF2-40B4-BE49-F238E27FC236}">
                <a16:creationId xmlns:a16="http://schemas.microsoft.com/office/drawing/2014/main" id="{71F085E9-C048-4A74-83E7-75CFB4B48475}"/>
              </a:ext>
            </a:extLst>
          </p:cNvPr>
          <p:cNvPicPr>
            <a:picLocks noChangeAspect="1"/>
          </p:cNvPicPr>
          <p:nvPr/>
        </p:nvPicPr>
        <p:blipFill>
          <a:blip r:embed="rId4"/>
          <a:stretch>
            <a:fillRect/>
          </a:stretch>
        </p:blipFill>
        <p:spPr>
          <a:xfrm>
            <a:off x="421163" y="2313509"/>
            <a:ext cx="6842798" cy="3989551"/>
          </a:xfrm>
          <a:prstGeom prst="rect">
            <a:avLst/>
          </a:prstGeom>
        </p:spPr>
      </p:pic>
      <p:graphicFrame>
        <p:nvGraphicFramePr>
          <p:cNvPr id="10" name="Tabla 9">
            <a:extLst>
              <a:ext uri="{FF2B5EF4-FFF2-40B4-BE49-F238E27FC236}">
                <a16:creationId xmlns:a16="http://schemas.microsoft.com/office/drawing/2014/main" id="{B5E204FA-656F-4427-8D2B-995C1ECCA45D}"/>
              </a:ext>
            </a:extLst>
          </p:cNvPr>
          <p:cNvGraphicFramePr>
            <a:graphicFrameLocks noGrp="1"/>
          </p:cNvGraphicFramePr>
          <p:nvPr>
            <p:extLst>
              <p:ext uri="{D42A27DB-BD31-4B8C-83A1-F6EECF244321}">
                <p14:modId xmlns:p14="http://schemas.microsoft.com/office/powerpoint/2010/main" val="3171666043"/>
              </p:ext>
            </p:extLst>
          </p:nvPr>
        </p:nvGraphicFramePr>
        <p:xfrm>
          <a:off x="7590623" y="4145629"/>
          <a:ext cx="3575020" cy="1087380"/>
        </p:xfrm>
        <a:graphic>
          <a:graphicData uri="http://schemas.openxmlformats.org/drawingml/2006/table">
            <a:tbl>
              <a:tblPr firstRow="1" firstCol="1" bandRow="1">
                <a:tableStyleId>{5940675A-B579-460E-94D1-54222C63F5DA}</a:tableStyleId>
              </a:tblPr>
              <a:tblGrid>
                <a:gridCol w="881698">
                  <a:extLst>
                    <a:ext uri="{9D8B030D-6E8A-4147-A177-3AD203B41FA5}">
                      <a16:colId xmlns:a16="http://schemas.microsoft.com/office/drawing/2014/main" val="3471285885"/>
                    </a:ext>
                  </a:extLst>
                </a:gridCol>
                <a:gridCol w="1438474">
                  <a:extLst>
                    <a:ext uri="{9D8B030D-6E8A-4147-A177-3AD203B41FA5}">
                      <a16:colId xmlns:a16="http://schemas.microsoft.com/office/drawing/2014/main" val="1404803018"/>
                    </a:ext>
                  </a:extLst>
                </a:gridCol>
                <a:gridCol w="1254848">
                  <a:extLst>
                    <a:ext uri="{9D8B030D-6E8A-4147-A177-3AD203B41FA5}">
                      <a16:colId xmlns:a16="http://schemas.microsoft.com/office/drawing/2014/main" val="3485973571"/>
                    </a:ext>
                  </a:extLst>
                </a:gridCol>
              </a:tblGrid>
              <a:tr h="271845">
                <a:tc>
                  <a:txBody>
                    <a:bodyPr/>
                    <a:lstStyle/>
                    <a:p>
                      <a:pPr marL="0" marR="0" indent="0" algn="just">
                        <a:lnSpc>
                          <a:spcPct val="150000"/>
                        </a:lnSpc>
                        <a:spcBef>
                          <a:spcPts val="0"/>
                        </a:spcBef>
                        <a:spcAft>
                          <a:spcPts val="0"/>
                        </a:spcAft>
                      </a:pPr>
                      <a:r>
                        <a:rPr lang="es-EC"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s-EC" sz="1100" b="1" dirty="0">
                          <a:effectLst/>
                        </a:rPr>
                        <a:t>Latitud</a:t>
                      </a:r>
                      <a:endParaRPr lang="en-US" b="1" dirty="0"/>
                    </a:p>
                  </a:txBody>
                  <a:tcPr marL="68580" marR="68580" marT="0" marB="0"/>
                </a:tc>
                <a:tc>
                  <a:txBody>
                    <a:bodyPr/>
                    <a:lstStyle/>
                    <a:p>
                      <a:pPr marL="0" marR="0" indent="0" algn="just">
                        <a:lnSpc>
                          <a:spcPct val="150000"/>
                        </a:lnSpc>
                        <a:spcBef>
                          <a:spcPts val="0"/>
                        </a:spcBef>
                        <a:spcAft>
                          <a:spcPts val="0"/>
                        </a:spcAft>
                      </a:pPr>
                      <a:r>
                        <a:rPr lang="es-EC" sz="1100" b="1" dirty="0">
                          <a:effectLst/>
                        </a:rPr>
                        <a:t>Longitud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2120413"/>
                  </a:ext>
                </a:extLst>
              </a:tr>
              <a:tr h="271845">
                <a:tc>
                  <a:txBody>
                    <a:bodyPr/>
                    <a:lstStyle/>
                    <a:p>
                      <a:pPr marL="0" marR="0" indent="0" algn="just">
                        <a:lnSpc>
                          <a:spcPct val="150000"/>
                        </a:lnSpc>
                        <a:spcBef>
                          <a:spcPts val="0"/>
                        </a:spcBef>
                        <a:spcAft>
                          <a:spcPts val="0"/>
                        </a:spcAft>
                      </a:pPr>
                      <a:r>
                        <a:rPr lang="es-EC" sz="1100">
                          <a:effectLst/>
                        </a:rPr>
                        <a:t>Candidato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dirty="0">
                          <a:effectLst/>
                        </a:rPr>
                        <a:t>0°14'3.48"S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78°31'45.64"W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3955549"/>
                  </a:ext>
                </a:extLst>
              </a:tr>
              <a:tr h="271845">
                <a:tc>
                  <a:txBody>
                    <a:bodyPr/>
                    <a:lstStyle/>
                    <a:p>
                      <a:pPr marL="0" marR="0" indent="0" algn="just">
                        <a:lnSpc>
                          <a:spcPct val="150000"/>
                        </a:lnSpc>
                        <a:spcBef>
                          <a:spcPts val="0"/>
                        </a:spcBef>
                        <a:spcAft>
                          <a:spcPts val="0"/>
                        </a:spcAft>
                      </a:pPr>
                      <a:r>
                        <a:rPr lang="es-EC" sz="1100">
                          <a:effectLst/>
                        </a:rPr>
                        <a:t>Candidato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0°14' 1.42" 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78°31' 49.61"W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4048966"/>
                  </a:ext>
                </a:extLst>
              </a:tr>
              <a:tr h="271845">
                <a:tc>
                  <a:txBody>
                    <a:bodyPr/>
                    <a:lstStyle/>
                    <a:p>
                      <a:pPr marL="0" marR="0" indent="0" algn="just">
                        <a:lnSpc>
                          <a:spcPct val="150000"/>
                        </a:lnSpc>
                        <a:spcBef>
                          <a:spcPts val="0"/>
                        </a:spcBef>
                        <a:spcAft>
                          <a:spcPts val="0"/>
                        </a:spcAft>
                      </a:pPr>
                      <a:r>
                        <a:rPr lang="es-EC" sz="1100">
                          <a:effectLst/>
                        </a:rPr>
                        <a:t>Candidato 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0°14'5.83"S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dirty="0">
                          <a:effectLst/>
                        </a:rPr>
                        <a:t>78°31'50.51"W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2189274"/>
                  </a:ext>
                </a:extLst>
              </a:tr>
            </a:tbl>
          </a:graphicData>
        </a:graphic>
      </p:graphicFrame>
    </p:spTree>
    <p:extLst>
      <p:ext uri="{BB962C8B-B14F-4D97-AF65-F5344CB8AC3E}">
        <p14:creationId xmlns:p14="http://schemas.microsoft.com/office/powerpoint/2010/main" val="2647722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Zona de búsqueda</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2059019" y="1117298"/>
            <a:ext cx="9443280" cy="738664"/>
          </a:xfrm>
          <a:prstGeom prst="rect">
            <a:avLst/>
          </a:prstGeom>
          <a:noFill/>
        </p:spPr>
        <p:txBody>
          <a:bodyPr wrap="square" rtlCol="0">
            <a:spAutoFit/>
          </a:bodyPr>
          <a:lstStyle/>
          <a:p>
            <a:endParaRPr lang="es-ES" dirty="0"/>
          </a:p>
          <a:p>
            <a:r>
              <a:rPr lang="es-ES" sz="2400" b="1" dirty="0"/>
              <a:t>Sector X						Sector Y </a:t>
            </a:r>
          </a:p>
        </p:txBody>
      </p:sp>
      <p:pic>
        <p:nvPicPr>
          <p:cNvPr id="8" name="Imagen 7">
            <a:extLst>
              <a:ext uri="{FF2B5EF4-FFF2-40B4-BE49-F238E27FC236}">
                <a16:creationId xmlns:a16="http://schemas.microsoft.com/office/drawing/2014/main" id="{3635C28B-4BC0-49DD-9567-8243C56E0CD2}"/>
              </a:ext>
            </a:extLst>
          </p:cNvPr>
          <p:cNvPicPr/>
          <p:nvPr/>
        </p:nvPicPr>
        <p:blipFill rotWithShape="1">
          <a:blip r:embed="rId4">
            <a:extLst>
              <a:ext uri="{28A0092B-C50C-407E-A947-70E740481C1C}">
                <a14:useLocalDpi xmlns:a14="http://schemas.microsoft.com/office/drawing/2010/main" val="0"/>
              </a:ext>
            </a:extLst>
          </a:blip>
          <a:srcRect r="505"/>
          <a:stretch/>
        </p:blipFill>
        <p:spPr bwMode="auto">
          <a:xfrm>
            <a:off x="304795" y="1798221"/>
            <a:ext cx="5713236" cy="4644286"/>
          </a:xfrm>
          <a:prstGeom prst="rect">
            <a:avLst/>
          </a:prstGeom>
          <a:noFill/>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0578ABA9-1E0D-4B1C-B359-7BF1C06996E2}"/>
              </a:ext>
            </a:extLst>
          </p:cNvPr>
          <p:cNvSpPr txBox="1"/>
          <p:nvPr/>
        </p:nvSpPr>
        <p:spPr>
          <a:xfrm>
            <a:off x="4996637" y="845060"/>
            <a:ext cx="7553739" cy="738664"/>
          </a:xfrm>
          <a:prstGeom prst="rect">
            <a:avLst/>
          </a:prstGeom>
          <a:noFill/>
        </p:spPr>
        <p:txBody>
          <a:bodyPr wrap="square" rtlCol="0">
            <a:spAutoFit/>
          </a:bodyPr>
          <a:lstStyle/>
          <a:p>
            <a:endParaRPr lang="es-ES" dirty="0"/>
          </a:p>
          <a:p>
            <a:r>
              <a:rPr lang="es-ES" sz="2400" b="1" dirty="0"/>
              <a:t>Perfil de Elevación</a:t>
            </a:r>
            <a:r>
              <a:rPr lang="en-US" sz="2400" b="1" dirty="0"/>
              <a:t>:</a:t>
            </a:r>
            <a:endParaRPr lang="es-ES" sz="2400" b="1" dirty="0"/>
          </a:p>
        </p:txBody>
      </p:sp>
      <p:pic>
        <p:nvPicPr>
          <p:cNvPr id="5" name="Imagen 4">
            <a:extLst>
              <a:ext uri="{FF2B5EF4-FFF2-40B4-BE49-F238E27FC236}">
                <a16:creationId xmlns:a16="http://schemas.microsoft.com/office/drawing/2014/main" id="{F6FB386A-4CE4-4A25-B9D2-314DCD0678D9}"/>
              </a:ext>
            </a:extLst>
          </p:cNvPr>
          <p:cNvPicPr>
            <a:picLocks noChangeAspect="1"/>
          </p:cNvPicPr>
          <p:nvPr/>
        </p:nvPicPr>
        <p:blipFill>
          <a:blip r:embed="rId5"/>
          <a:stretch>
            <a:fillRect/>
          </a:stretch>
        </p:blipFill>
        <p:spPr>
          <a:xfrm>
            <a:off x="6096000" y="1787624"/>
            <a:ext cx="5713236" cy="4623402"/>
          </a:xfrm>
          <a:prstGeom prst="rect">
            <a:avLst/>
          </a:prstGeom>
        </p:spPr>
      </p:pic>
    </p:spTree>
    <p:extLst>
      <p:ext uri="{BB962C8B-B14F-4D97-AF65-F5344CB8AC3E}">
        <p14:creationId xmlns:p14="http://schemas.microsoft.com/office/powerpoint/2010/main" val="251841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Validación de Radiofrecuencia</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304795" y="989671"/>
            <a:ext cx="7553739" cy="1015663"/>
          </a:xfrm>
          <a:prstGeom prst="rect">
            <a:avLst/>
          </a:prstGeom>
          <a:noFill/>
        </p:spPr>
        <p:txBody>
          <a:bodyPr wrap="square" rtlCol="0">
            <a:spAutoFit/>
          </a:bodyPr>
          <a:lstStyle/>
          <a:p>
            <a:endParaRPr lang="es-ES" dirty="0"/>
          </a:p>
          <a:p>
            <a:endParaRPr lang="es-ES" dirty="0"/>
          </a:p>
          <a:p>
            <a:r>
              <a:rPr lang="es-ES" sz="2400" b="1" dirty="0"/>
              <a:t>Método gráfico para Calcular el tilt mecánico </a:t>
            </a:r>
            <a:endParaRPr lang="en-US" sz="2400" b="1" dirty="0"/>
          </a:p>
        </p:txBody>
      </p:sp>
      <p:pic>
        <p:nvPicPr>
          <p:cNvPr id="10" name="Imagen 9">
            <a:extLst>
              <a:ext uri="{FF2B5EF4-FFF2-40B4-BE49-F238E27FC236}">
                <a16:creationId xmlns:a16="http://schemas.microsoft.com/office/drawing/2014/main" id="{DCBB2AE9-7590-4F78-B605-DDA1F07DB90C}"/>
              </a:ext>
            </a:extLst>
          </p:cNvPr>
          <p:cNvPicPr/>
          <p:nvPr/>
        </p:nvPicPr>
        <p:blipFill>
          <a:blip r:embed="rId4"/>
          <a:stretch>
            <a:fillRect/>
          </a:stretch>
        </p:blipFill>
        <p:spPr>
          <a:xfrm>
            <a:off x="304795" y="2385539"/>
            <a:ext cx="6050285" cy="2939405"/>
          </a:xfrm>
          <a:prstGeom prst="rect">
            <a:avLst/>
          </a:prstGeom>
        </p:spPr>
      </p:pic>
      <mc:AlternateContent xmlns:mc="http://schemas.openxmlformats.org/markup-compatibility/2006">
        <mc:Choice xmlns:a14="http://schemas.microsoft.com/office/drawing/2010/main" Requires="a14">
          <p:sp>
            <p:nvSpPr>
              <p:cNvPr id="12" name="CuadroTexto 11">
                <a:extLst>
                  <a:ext uri="{FF2B5EF4-FFF2-40B4-BE49-F238E27FC236}">
                    <a16:creationId xmlns:a16="http://schemas.microsoft.com/office/drawing/2014/main" id="{E4B60928-401B-4DFD-9BE7-DBAB7731DBE1}"/>
                  </a:ext>
                </a:extLst>
              </p:cNvPr>
              <p:cNvSpPr txBox="1"/>
              <p:nvPr/>
            </p:nvSpPr>
            <p:spPr>
              <a:xfrm>
                <a:off x="6579921" y="1687566"/>
                <a:ext cx="5307284" cy="4615494"/>
              </a:xfrm>
              <a:prstGeom prst="rect">
                <a:avLst/>
              </a:prstGeom>
              <a:noFill/>
            </p:spPr>
            <p:txBody>
              <a:bodyPr wrap="square">
                <a:spAutoFit/>
              </a:bodyPr>
              <a:lstStyle/>
              <a:p>
                <a:pPr marL="0" marR="0" indent="450215" algn="just">
                  <a:lnSpc>
                    <a:spcPct val="150000"/>
                  </a:lnSpc>
                  <a:spcBef>
                    <a:spcPts val="0"/>
                  </a:spcBef>
                  <a:spcAft>
                    <a:spcPts val="0"/>
                  </a:spcAft>
                </a:pPr>
                <a:r>
                  <a:rPr lang="es-EC" sz="2000" dirty="0">
                    <a:effectLst/>
                    <a:ea typeface="Calibri" panose="020F0502020204030204" pitchFamily="34" charset="0"/>
                    <a:cs typeface="Times New Roman" panose="02020603050405020304" pitchFamily="18" charset="0"/>
                  </a:rPr>
                  <a:t>Tilt mecánico sector X:</a:t>
                </a:r>
                <a:endParaRPr lang="en-US" sz="2000" dirty="0">
                  <a:effectLst/>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2000">
                              <a:effectLst/>
                              <a:latin typeface="Cambria Math" panose="02040503050406030204" pitchFamily="18" charset="0"/>
                              <a:ea typeface="Calibri" panose="020F0502020204030204" pitchFamily="34" charset="0"/>
                              <a:cs typeface="Times New Roman" panose="02020603050405020304" pitchFamily="18" charset="0"/>
                            </a:rPr>
                            <m:t>tan</m:t>
                          </m:r>
                        </m:fName>
                        <m:e>
                          <m:r>
                            <a:rPr lang="es-EC" sz="20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es-EC"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000" i="1">
                              <a:effectLst/>
                              <a:latin typeface="Cambria Math" panose="02040503050406030204" pitchFamily="18" charset="0"/>
                              <a:ea typeface="Calibri" panose="020F0502020204030204" pitchFamily="34" charset="0"/>
                              <a:cs typeface="Times New Roman" panose="02020603050405020304" pitchFamily="18" charset="0"/>
                            </a:rPr>
                            <m:t>h</m:t>
                          </m:r>
                        </m:num>
                        <m:den>
                          <m:r>
                            <a:rPr lang="es-EC" sz="2000" i="1">
                              <a:effectLst/>
                              <a:latin typeface="Cambria Math" panose="02040503050406030204" pitchFamily="18" charset="0"/>
                              <a:ea typeface="Calibri" panose="020F0502020204030204" pitchFamily="34" charset="0"/>
                              <a:cs typeface="Times New Roman" panose="02020603050405020304" pitchFamily="18" charset="0"/>
                            </a:rPr>
                            <m:t>𝑑</m:t>
                          </m:r>
                        </m:den>
                      </m:f>
                      <m:r>
                        <a:rPr lang="es-EC"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000" i="1">
                              <a:effectLst/>
                              <a:latin typeface="Cambria Math" panose="02040503050406030204" pitchFamily="18" charset="0"/>
                              <a:ea typeface="Calibri" panose="020F0502020204030204" pitchFamily="34" charset="0"/>
                              <a:cs typeface="Times New Roman" panose="02020603050405020304" pitchFamily="18" charset="0"/>
                            </a:rPr>
                            <m:t>14.41</m:t>
                          </m:r>
                        </m:num>
                        <m:den>
                          <m: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t>25</m:t>
                          </m:r>
                          <m:r>
                            <a:rPr lang="es-EC" sz="2000" i="1">
                              <a:effectLst/>
                              <a:latin typeface="Cambria Math" panose="02040503050406030204" pitchFamily="18" charset="0"/>
                              <a:ea typeface="Calibri" panose="020F0502020204030204" pitchFamily="34" charset="0"/>
                              <a:cs typeface="Times New Roman" panose="02020603050405020304" pitchFamily="18" charset="0"/>
                            </a:rPr>
                            <m:t>0</m:t>
                          </m:r>
                          <m:r>
                            <a:rPr lang="es-EC" sz="2000" i="1">
                              <a:effectLst/>
                              <a:latin typeface="Cambria Math" panose="02040503050406030204" pitchFamily="18" charset="0"/>
                              <a:ea typeface="Calibri" panose="020F0502020204030204" pitchFamily="34" charset="0"/>
                              <a:cs typeface="Times New Roman" panose="02020603050405020304" pitchFamily="18" charset="0"/>
                            </a:rPr>
                            <m:t>𝑚</m:t>
                          </m:r>
                        </m:den>
                      </m:f>
                    </m:oMath>
                  </m:oMathPara>
                </a14:m>
                <a:endParaRPr lang="en-US" sz="2000" dirty="0">
                  <a:effectLst/>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pPr>
                <a:r>
                  <a:rPr lang="es-EC" sz="2000" dirty="0">
                    <a:effectLst/>
                    <a:ea typeface="Times New Roman" panose="02020603050405020304" pitchFamily="18"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indent="450215" algn="just">
                  <a:lnSpc>
                    <a:spcPct val="150000"/>
                  </a:lnSpc>
                </a:pPr>
                <a14:m>
                  <m:oMathPara xmlns:m="http://schemas.openxmlformats.org/officeDocument/2006/math">
                    <m:oMathParaPr>
                      <m:jc m:val="centerGroup"/>
                    </m:oMathParaPr>
                    <m:oMath xmlns:m="http://schemas.openxmlformats.org/officeDocument/2006/math">
                      <m:r>
                        <a:rPr lang="es-EC" sz="2000" i="1">
                          <a:effectLst/>
                          <a:latin typeface="Cambria Math" panose="02040503050406030204" pitchFamily="18" charset="0"/>
                          <a:ea typeface="Calibri" panose="020F0502020204030204" pitchFamily="34" charset="0"/>
                          <a:cs typeface="Times New Roman" panose="02020603050405020304" pitchFamily="18" charset="0"/>
                        </a:rPr>
                        <m:t>𝛼</m:t>
                      </m:r>
                      <m:r>
                        <a:rPr lang="es-EC" sz="2000" i="1">
                          <a:effectLst/>
                          <a:latin typeface="Cambria Math" panose="02040503050406030204" pitchFamily="18" charset="0"/>
                          <a:ea typeface="Calibri" panose="020F0502020204030204" pitchFamily="34" charset="0"/>
                          <a:cs typeface="Times New Roman" panose="02020603050405020304" pitchFamily="18" charset="0"/>
                        </a:rPr>
                        <m:t>=2.29</m:t>
                      </m:r>
                      <m:r>
                        <a:rPr lang="es-EC" sz="2000"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effectLst/>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pPr>
                <a:r>
                  <a:rPr lang="es-EC" sz="2000" dirty="0">
                    <a:effectLst/>
                    <a:ea typeface="Calibri" panose="020F0502020204030204" pitchFamily="34" charset="0"/>
                    <a:cs typeface="Times New Roman" panose="02020603050405020304" pitchFamily="18" charset="0"/>
                  </a:rPr>
                  <a:t>Tilt mecánico sector Y:</a:t>
                </a:r>
                <a:endParaRPr lang="en-US" sz="2000" dirty="0">
                  <a:effectLst/>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2000">
                              <a:effectLst/>
                              <a:latin typeface="Cambria Math" panose="02040503050406030204" pitchFamily="18" charset="0"/>
                              <a:ea typeface="Calibri" panose="020F0502020204030204" pitchFamily="34" charset="0"/>
                              <a:cs typeface="Times New Roman" panose="02020603050405020304" pitchFamily="18" charset="0"/>
                            </a:rPr>
                            <m:t>tan</m:t>
                          </m:r>
                        </m:fName>
                        <m:e>
                          <m:r>
                            <a:rPr lang="es-EC" sz="20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es-EC"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000" i="1">
                              <a:effectLst/>
                              <a:latin typeface="Cambria Math" panose="02040503050406030204" pitchFamily="18" charset="0"/>
                              <a:ea typeface="Calibri" panose="020F0502020204030204" pitchFamily="34" charset="0"/>
                              <a:cs typeface="Times New Roman" panose="02020603050405020304" pitchFamily="18" charset="0"/>
                            </a:rPr>
                            <m:t>h</m:t>
                          </m:r>
                        </m:num>
                        <m:den>
                          <m:r>
                            <a:rPr lang="es-EC" sz="2000" i="1">
                              <a:effectLst/>
                              <a:latin typeface="Cambria Math" panose="02040503050406030204" pitchFamily="18" charset="0"/>
                              <a:ea typeface="Calibri" panose="020F0502020204030204" pitchFamily="34" charset="0"/>
                              <a:cs typeface="Times New Roman" panose="02020603050405020304" pitchFamily="18" charset="0"/>
                            </a:rPr>
                            <m:t>𝑑</m:t>
                          </m:r>
                        </m:den>
                      </m:f>
                      <m:r>
                        <a:rPr lang="es-EC"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000" i="1">
                              <a:effectLst/>
                              <a:latin typeface="Cambria Math" panose="02040503050406030204" pitchFamily="18" charset="0"/>
                              <a:ea typeface="Calibri" panose="020F0502020204030204" pitchFamily="34" charset="0"/>
                              <a:cs typeface="Times New Roman" panose="02020603050405020304" pitchFamily="18" charset="0"/>
                            </a:rPr>
                            <m:t>17.4</m:t>
                          </m:r>
                          <m: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s-EC" sz="2000" i="1">
                              <a:effectLst/>
                              <a:latin typeface="Cambria Math" panose="02040503050406030204" pitchFamily="18" charset="0"/>
                              <a:ea typeface="Calibri" panose="020F0502020204030204" pitchFamily="34" charset="0"/>
                              <a:cs typeface="Times New Roman" panose="02020603050405020304" pitchFamily="18" charset="0"/>
                            </a:rPr>
                            <m:t>250</m:t>
                          </m:r>
                          <m:r>
                            <a:rPr lang="es-ES" sz="2000" b="0" i="1" smtClean="0">
                              <a:effectLst/>
                              <a:latin typeface="Cambria Math" panose="02040503050406030204" pitchFamily="18" charset="0"/>
                              <a:ea typeface="Calibri" panose="020F0502020204030204" pitchFamily="34" charset="0"/>
                              <a:cs typeface="Times New Roman" panose="02020603050405020304" pitchFamily="18" charset="0"/>
                            </a:rPr>
                            <m:t>𝑚</m:t>
                          </m:r>
                        </m:den>
                      </m:f>
                    </m:oMath>
                  </m:oMathPara>
                </a14:m>
                <a:endParaRPr lang="en-US" sz="2000" dirty="0">
                  <a:effectLst/>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pPr>
                <a:r>
                  <a:rPr lang="es-EC" sz="2000" dirty="0">
                    <a:effectLst/>
                    <a:ea typeface="Times New Roman" panose="02020603050405020304" pitchFamily="18"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C" sz="2000" i="1">
                          <a:effectLst/>
                          <a:latin typeface="Cambria Math" panose="02040503050406030204" pitchFamily="18" charset="0"/>
                          <a:ea typeface="Calibri" panose="020F0502020204030204" pitchFamily="34" charset="0"/>
                          <a:cs typeface="Times New Roman" panose="02020603050405020304" pitchFamily="18" charset="0"/>
                        </a:rPr>
                        <m:t>𝛼</m:t>
                      </m:r>
                      <m:r>
                        <a:rPr lang="es-EC" sz="2000" i="1">
                          <a:effectLst/>
                          <a:latin typeface="Cambria Math" panose="02040503050406030204" pitchFamily="18" charset="0"/>
                          <a:ea typeface="Calibri" panose="020F0502020204030204" pitchFamily="34" charset="0"/>
                          <a:cs typeface="Times New Roman" panose="02020603050405020304" pitchFamily="18" charset="0"/>
                        </a:rPr>
                        <m:t>=3.68 °</m:t>
                      </m:r>
                    </m:oMath>
                  </m:oMathPara>
                </a14:m>
                <a:endParaRPr lang="en-US" sz="2000" dirty="0">
                  <a:effectLst/>
                  <a:ea typeface="Calibri" panose="020F0502020204030204" pitchFamily="34" charset="0"/>
                  <a:cs typeface="Times New Roman" panose="02020603050405020304" pitchFamily="18" charset="0"/>
                </a:endParaRPr>
              </a:p>
            </p:txBody>
          </p:sp>
        </mc:Choice>
        <mc:Fallback>
          <p:sp>
            <p:nvSpPr>
              <p:cNvPr id="12" name="CuadroTexto 11">
                <a:extLst>
                  <a:ext uri="{FF2B5EF4-FFF2-40B4-BE49-F238E27FC236}">
                    <a16:creationId xmlns:a16="http://schemas.microsoft.com/office/drawing/2014/main" id="{E4B60928-401B-4DFD-9BE7-DBAB7731DBE1}"/>
                  </a:ext>
                </a:extLst>
              </p:cNvPr>
              <p:cNvSpPr txBox="1">
                <a:spLocks noRot="1" noChangeAspect="1" noMove="1" noResize="1" noEditPoints="1" noAdjustHandles="1" noChangeArrowheads="1" noChangeShapeType="1" noTextEdit="1"/>
              </p:cNvSpPr>
              <p:nvPr/>
            </p:nvSpPr>
            <p:spPr>
              <a:xfrm>
                <a:off x="6579921" y="1687566"/>
                <a:ext cx="5307284" cy="4615494"/>
              </a:xfrm>
              <a:prstGeom prst="rect">
                <a:avLst/>
              </a:prstGeom>
              <a:blipFill>
                <a:blip r:embed="rId5"/>
                <a:stretch>
                  <a:fillRect/>
                </a:stretch>
              </a:blipFill>
            </p:spPr>
            <p:txBody>
              <a:bodyPr/>
              <a:lstStyle/>
              <a:p>
                <a:r>
                  <a:rPr lang="en-US">
                    <a:noFill/>
                  </a:rPr>
                  <a:t> </a:t>
                </a:r>
              </a:p>
            </p:txBody>
          </p:sp>
        </mc:Fallback>
      </mc:AlternateContent>
      <p:sp>
        <p:nvSpPr>
          <p:cNvPr id="11" name="CuadroTexto 10">
            <a:extLst>
              <a:ext uri="{FF2B5EF4-FFF2-40B4-BE49-F238E27FC236}">
                <a16:creationId xmlns:a16="http://schemas.microsoft.com/office/drawing/2014/main" id="{DCE2872D-182C-4394-BBD5-4DFF95133B5C}"/>
              </a:ext>
            </a:extLst>
          </p:cNvPr>
          <p:cNvSpPr txBox="1"/>
          <p:nvPr/>
        </p:nvSpPr>
        <p:spPr>
          <a:xfrm>
            <a:off x="480055" y="5547166"/>
            <a:ext cx="7553739" cy="1015663"/>
          </a:xfrm>
          <a:prstGeom prst="rect">
            <a:avLst/>
          </a:prstGeom>
          <a:noFill/>
        </p:spPr>
        <p:txBody>
          <a:bodyPr wrap="square" rtlCol="0">
            <a:spAutoFit/>
          </a:bodyPr>
          <a:lstStyle/>
          <a:p>
            <a:endParaRPr lang="es-ES" dirty="0"/>
          </a:p>
          <a:p>
            <a:endParaRPr lang="es-ES" dirty="0"/>
          </a:p>
          <a:p>
            <a:r>
              <a:rPr lang="es-ES" sz="2400" dirty="0"/>
              <a:t>El tilt eléctrico  es asignado por el cliente.</a:t>
            </a:r>
            <a:endParaRPr lang="en-US" sz="2400" dirty="0"/>
          </a:p>
        </p:txBody>
      </p:sp>
    </p:spTree>
    <p:extLst>
      <p:ext uri="{BB962C8B-B14F-4D97-AF65-F5344CB8AC3E}">
        <p14:creationId xmlns:p14="http://schemas.microsoft.com/office/powerpoint/2010/main" val="390565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Validación de Radiofrecuencia</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3" name="CuadroTexto 2">
            <a:extLst>
              <a:ext uri="{FF2B5EF4-FFF2-40B4-BE49-F238E27FC236}">
                <a16:creationId xmlns:a16="http://schemas.microsoft.com/office/drawing/2014/main" id="{7B8899CC-3BEA-4957-BB12-BEF57FC34DFA}"/>
              </a:ext>
            </a:extLst>
          </p:cNvPr>
          <p:cNvSpPr txBox="1"/>
          <p:nvPr/>
        </p:nvSpPr>
        <p:spPr>
          <a:xfrm>
            <a:off x="537476" y="1281004"/>
            <a:ext cx="7553739" cy="923330"/>
          </a:xfrm>
          <a:prstGeom prst="rect">
            <a:avLst/>
          </a:prstGeom>
          <a:noFill/>
        </p:spPr>
        <p:txBody>
          <a:bodyPr wrap="square" rtlCol="0">
            <a:spAutoFit/>
          </a:bodyPr>
          <a:lstStyle/>
          <a:p>
            <a:r>
              <a:rPr lang="es-ES" dirty="0"/>
              <a:t>Configuración de la antena</a:t>
            </a:r>
          </a:p>
          <a:p>
            <a:endParaRPr lang="es-ES" dirty="0"/>
          </a:p>
          <a:p>
            <a:endParaRPr lang="en-US" dirty="0"/>
          </a:p>
        </p:txBody>
      </p:sp>
      <p:graphicFrame>
        <p:nvGraphicFramePr>
          <p:cNvPr id="6" name="Tabla 5">
            <a:extLst>
              <a:ext uri="{FF2B5EF4-FFF2-40B4-BE49-F238E27FC236}">
                <a16:creationId xmlns:a16="http://schemas.microsoft.com/office/drawing/2014/main" id="{CBEAD1B6-2D7E-41BA-9401-F32FB9501ED1}"/>
              </a:ext>
            </a:extLst>
          </p:cNvPr>
          <p:cNvGraphicFramePr>
            <a:graphicFrameLocks noGrp="1"/>
          </p:cNvGraphicFramePr>
          <p:nvPr>
            <p:extLst>
              <p:ext uri="{D42A27DB-BD31-4B8C-83A1-F6EECF244321}">
                <p14:modId xmlns:p14="http://schemas.microsoft.com/office/powerpoint/2010/main" val="3191000738"/>
              </p:ext>
            </p:extLst>
          </p:nvPr>
        </p:nvGraphicFramePr>
        <p:xfrm>
          <a:off x="537476" y="2005257"/>
          <a:ext cx="4951464" cy="3817610"/>
        </p:xfrm>
        <a:graphic>
          <a:graphicData uri="http://schemas.openxmlformats.org/drawingml/2006/table">
            <a:tbl>
              <a:tblPr firstRow="1" firstCol="1" bandRow="1">
                <a:tableStyleId>{5940675A-B579-460E-94D1-54222C63F5DA}</a:tableStyleId>
              </a:tblPr>
              <a:tblGrid>
                <a:gridCol w="2364750">
                  <a:extLst>
                    <a:ext uri="{9D8B030D-6E8A-4147-A177-3AD203B41FA5}">
                      <a16:colId xmlns:a16="http://schemas.microsoft.com/office/drawing/2014/main" val="3803345518"/>
                    </a:ext>
                  </a:extLst>
                </a:gridCol>
                <a:gridCol w="1281154">
                  <a:extLst>
                    <a:ext uri="{9D8B030D-6E8A-4147-A177-3AD203B41FA5}">
                      <a16:colId xmlns:a16="http://schemas.microsoft.com/office/drawing/2014/main" val="2382424847"/>
                    </a:ext>
                  </a:extLst>
                </a:gridCol>
                <a:gridCol w="1305560">
                  <a:extLst>
                    <a:ext uri="{9D8B030D-6E8A-4147-A177-3AD203B41FA5}">
                      <a16:colId xmlns:a16="http://schemas.microsoft.com/office/drawing/2014/main" val="593675868"/>
                    </a:ext>
                  </a:extLst>
                </a:gridCol>
              </a:tblGrid>
              <a:tr h="499155">
                <a:tc>
                  <a:txBody>
                    <a:bodyPr/>
                    <a:lstStyle/>
                    <a:p>
                      <a:pPr marL="0" marR="0" indent="0" algn="ctr">
                        <a:lnSpc>
                          <a:spcPct val="150000"/>
                        </a:lnSpc>
                        <a:spcBef>
                          <a:spcPts val="0"/>
                        </a:spcBef>
                        <a:spcAft>
                          <a:spcPts val="0"/>
                        </a:spcAft>
                      </a:pPr>
                      <a:r>
                        <a:rPr lang="es-E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n-US" sz="1100" b="0">
                          <a:effectLst/>
                        </a:rPr>
                        <a:t>Sector X</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n-US" sz="1100" b="0" dirty="0">
                          <a:effectLst/>
                        </a:rPr>
                        <a:t>Sector Y</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1383966"/>
                  </a:ext>
                </a:extLst>
              </a:tr>
              <a:tr h="474065">
                <a:tc>
                  <a:txBody>
                    <a:bodyPr/>
                    <a:lstStyle/>
                    <a:p>
                      <a:pPr marL="0" marR="0" indent="0" algn="l">
                        <a:lnSpc>
                          <a:spcPct val="150000"/>
                        </a:lnSpc>
                        <a:spcBef>
                          <a:spcPts val="0"/>
                        </a:spcBef>
                        <a:spcAft>
                          <a:spcPts val="0"/>
                        </a:spcAft>
                      </a:pPr>
                      <a:r>
                        <a:rPr lang="en-US" sz="1100" b="0" dirty="0">
                          <a:effectLst/>
                        </a:rPr>
                        <a:t>Tipo de </a:t>
                      </a:r>
                      <a:r>
                        <a:rPr lang="es-EC" sz="1100" b="0" dirty="0">
                          <a:effectLst/>
                        </a:rPr>
                        <a:t>Estructura</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a:effectLst/>
                        </a:rPr>
                        <a:t>Mástiles Terraza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a:effectLst/>
                        </a:rPr>
                        <a:t>Mástiles Terraza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6648990"/>
                  </a:ext>
                </a:extLst>
              </a:tr>
              <a:tr h="474065">
                <a:tc>
                  <a:txBody>
                    <a:bodyPr/>
                    <a:lstStyle/>
                    <a:p>
                      <a:pPr marL="0" marR="0" indent="0" algn="l">
                        <a:lnSpc>
                          <a:spcPct val="150000"/>
                        </a:lnSpc>
                        <a:spcBef>
                          <a:spcPts val="0"/>
                        </a:spcBef>
                        <a:spcAft>
                          <a:spcPts val="0"/>
                        </a:spcAft>
                      </a:pPr>
                      <a:r>
                        <a:rPr lang="es-ES" sz="1100" b="0">
                          <a:effectLst/>
                        </a:rPr>
                        <a:t>Altura de Antena (desde el suelo)</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dirty="0">
                          <a:effectLst/>
                        </a:rPr>
                        <a:t>5.90m</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a:effectLst/>
                        </a:rPr>
                        <a:t>5.90 m</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8428465"/>
                  </a:ext>
                </a:extLst>
              </a:tr>
              <a:tr h="474065">
                <a:tc>
                  <a:txBody>
                    <a:bodyPr/>
                    <a:lstStyle/>
                    <a:p>
                      <a:pPr marL="0" marR="0" indent="0" algn="l">
                        <a:lnSpc>
                          <a:spcPct val="150000"/>
                        </a:lnSpc>
                        <a:spcBef>
                          <a:spcPts val="0"/>
                        </a:spcBef>
                        <a:spcAft>
                          <a:spcPts val="0"/>
                        </a:spcAft>
                      </a:pPr>
                      <a:r>
                        <a:rPr lang="es-ES" sz="1100" b="0">
                          <a:effectLst/>
                        </a:rPr>
                        <a:t>Orientación de la Antena (Azimuth)</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dirty="0">
                          <a:effectLst/>
                        </a:rPr>
                        <a:t>90°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a:effectLst/>
                        </a:rPr>
                        <a:t>170°</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582509"/>
                  </a:ext>
                </a:extLst>
              </a:tr>
              <a:tr h="474065">
                <a:tc>
                  <a:txBody>
                    <a:bodyPr/>
                    <a:lstStyle/>
                    <a:p>
                      <a:pPr marL="0" marR="0" indent="0" algn="l">
                        <a:lnSpc>
                          <a:spcPct val="150000"/>
                        </a:lnSpc>
                        <a:spcBef>
                          <a:spcPts val="0"/>
                        </a:spcBef>
                        <a:spcAft>
                          <a:spcPts val="0"/>
                        </a:spcAft>
                      </a:pPr>
                      <a:r>
                        <a:rPr lang="es-EC" sz="1100" b="0">
                          <a:effectLst/>
                        </a:rPr>
                        <a:t>Tipo de Antena</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dirty="0">
                          <a:effectLst/>
                        </a:rPr>
                        <a:t>AQU4518R19</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a:effectLst/>
                        </a:rPr>
                        <a:t>AQU4518R19</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5704911"/>
                  </a:ext>
                </a:extLst>
              </a:tr>
              <a:tr h="474065">
                <a:tc>
                  <a:txBody>
                    <a:bodyPr/>
                    <a:lstStyle/>
                    <a:p>
                      <a:pPr marL="0" marR="0" indent="0" algn="l">
                        <a:lnSpc>
                          <a:spcPct val="150000"/>
                        </a:lnSpc>
                        <a:spcBef>
                          <a:spcPts val="0"/>
                        </a:spcBef>
                        <a:spcAft>
                          <a:spcPts val="0"/>
                        </a:spcAft>
                      </a:pPr>
                      <a:r>
                        <a:rPr lang="es-ES" sz="1100" b="0">
                          <a:effectLst/>
                        </a:rPr>
                        <a:t>Tilt Eléctrico LTE</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dirty="0">
                          <a:effectLst/>
                        </a:rPr>
                        <a:t>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dirty="0">
                          <a:effectLst/>
                        </a:rPr>
                        <a:t>2</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1147478"/>
                  </a:ext>
                </a:extLst>
              </a:tr>
              <a:tr h="474065">
                <a:tc>
                  <a:txBody>
                    <a:bodyPr/>
                    <a:lstStyle/>
                    <a:p>
                      <a:pPr marL="0" marR="0" indent="0" algn="l">
                        <a:lnSpc>
                          <a:spcPct val="150000"/>
                        </a:lnSpc>
                        <a:spcBef>
                          <a:spcPts val="0"/>
                        </a:spcBef>
                        <a:spcAft>
                          <a:spcPts val="0"/>
                        </a:spcAft>
                      </a:pPr>
                      <a:r>
                        <a:rPr lang="es-ES" sz="1100" b="0">
                          <a:effectLst/>
                        </a:rPr>
                        <a:t>Tilt Eléctrico UMTS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a:effectLst/>
                        </a:rPr>
                        <a:t>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dirty="0">
                          <a:effectLst/>
                        </a:rPr>
                        <a:t>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721198"/>
                  </a:ext>
                </a:extLst>
              </a:tr>
              <a:tr h="474065">
                <a:tc>
                  <a:txBody>
                    <a:bodyPr/>
                    <a:lstStyle/>
                    <a:p>
                      <a:pPr marL="0" marR="0" indent="0" algn="l">
                        <a:lnSpc>
                          <a:spcPct val="150000"/>
                        </a:lnSpc>
                        <a:spcBef>
                          <a:spcPts val="0"/>
                        </a:spcBef>
                        <a:spcAft>
                          <a:spcPts val="0"/>
                        </a:spcAft>
                      </a:pPr>
                      <a:r>
                        <a:rPr lang="en-US" sz="1100" b="0">
                          <a:effectLst/>
                        </a:rPr>
                        <a:t>Tilt </a:t>
                      </a:r>
                      <a:r>
                        <a:rPr lang="es-EC" sz="1100" b="0">
                          <a:effectLst/>
                        </a:rPr>
                        <a:t>Mecánico</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a:effectLst/>
                        </a:rPr>
                        <a:t>3</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0" dirty="0">
                          <a:effectLst/>
                        </a:rPr>
                        <a:t>3</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2429977"/>
                  </a:ext>
                </a:extLst>
              </a:tr>
            </a:tbl>
          </a:graphicData>
        </a:graphic>
      </p:graphicFrame>
      <p:pic>
        <p:nvPicPr>
          <p:cNvPr id="14" name="Imagen 13">
            <a:extLst>
              <a:ext uri="{FF2B5EF4-FFF2-40B4-BE49-F238E27FC236}">
                <a16:creationId xmlns:a16="http://schemas.microsoft.com/office/drawing/2014/main" id="{21C22468-E2CA-4680-9435-796C66E3700E}"/>
              </a:ext>
            </a:extLst>
          </p:cNvPr>
          <p:cNvPicPr>
            <a:picLocks noChangeAspect="1"/>
          </p:cNvPicPr>
          <p:nvPr/>
        </p:nvPicPr>
        <p:blipFill>
          <a:blip r:embed="rId4"/>
          <a:stretch>
            <a:fillRect/>
          </a:stretch>
        </p:blipFill>
        <p:spPr>
          <a:xfrm>
            <a:off x="8873565" y="2204334"/>
            <a:ext cx="2880038" cy="3256402"/>
          </a:xfrm>
          <a:prstGeom prst="rect">
            <a:avLst/>
          </a:prstGeom>
        </p:spPr>
      </p:pic>
      <p:pic>
        <p:nvPicPr>
          <p:cNvPr id="16" name="Imagen 15">
            <a:extLst>
              <a:ext uri="{FF2B5EF4-FFF2-40B4-BE49-F238E27FC236}">
                <a16:creationId xmlns:a16="http://schemas.microsoft.com/office/drawing/2014/main" id="{D0214CD6-7C2E-4936-8709-738F54C20291}"/>
              </a:ext>
            </a:extLst>
          </p:cNvPr>
          <p:cNvPicPr>
            <a:picLocks noChangeAspect="1"/>
          </p:cNvPicPr>
          <p:nvPr/>
        </p:nvPicPr>
        <p:blipFill>
          <a:blip r:embed="rId5"/>
          <a:stretch>
            <a:fillRect/>
          </a:stretch>
        </p:blipFill>
        <p:spPr>
          <a:xfrm>
            <a:off x="5734015" y="2204334"/>
            <a:ext cx="2880038" cy="3283962"/>
          </a:xfrm>
          <a:prstGeom prst="rect">
            <a:avLst/>
          </a:prstGeom>
        </p:spPr>
      </p:pic>
    </p:spTree>
    <p:extLst>
      <p:ext uri="{BB962C8B-B14F-4D97-AF65-F5344CB8AC3E}">
        <p14:creationId xmlns:p14="http://schemas.microsoft.com/office/powerpoint/2010/main" val="84185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TSS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537476" y="1281004"/>
            <a:ext cx="7553739" cy="923330"/>
          </a:xfrm>
          <a:prstGeom prst="rect">
            <a:avLst/>
          </a:prstGeom>
          <a:noFill/>
        </p:spPr>
        <p:txBody>
          <a:bodyPr wrap="square" rtlCol="0">
            <a:spAutoFit/>
          </a:bodyPr>
          <a:lstStyle/>
          <a:p>
            <a:r>
              <a:rPr lang="es-ES" b="1" dirty="0"/>
              <a:t>Requerimiento de Obra Civil:</a:t>
            </a:r>
          </a:p>
          <a:p>
            <a:endParaRPr lang="es-ES" b="1" dirty="0"/>
          </a:p>
          <a:p>
            <a:endParaRPr lang="en-US" dirty="0"/>
          </a:p>
        </p:txBody>
      </p:sp>
      <p:graphicFrame>
        <p:nvGraphicFramePr>
          <p:cNvPr id="4" name="Tabla 3">
            <a:extLst>
              <a:ext uri="{FF2B5EF4-FFF2-40B4-BE49-F238E27FC236}">
                <a16:creationId xmlns:a16="http://schemas.microsoft.com/office/drawing/2014/main" id="{5EC5CB22-466C-4FE0-91ED-B49C991A5515}"/>
              </a:ext>
            </a:extLst>
          </p:cNvPr>
          <p:cNvGraphicFramePr>
            <a:graphicFrameLocks noGrp="1"/>
          </p:cNvGraphicFramePr>
          <p:nvPr>
            <p:extLst>
              <p:ext uri="{D42A27DB-BD31-4B8C-83A1-F6EECF244321}">
                <p14:modId xmlns:p14="http://schemas.microsoft.com/office/powerpoint/2010/main" val="1722847517"/>
              </p:ext>
            </p:extLst>
          </p:nvPr>
        </p:nvGraphicFramePr>
        <p:xfrm>
          <a:off x="6697980" y="1627192"/>
          <a:ext cx="4956545" cy="4448504"/>
        </p:xfrm>
        <a:graphic>
          <a:graphicData uri="http://schemas.openxmlformats.org/drawingml/2006/table">
            <a:tbl>
              <a:tblPr firstRow="1" firstCol="1" bandRow="1">
                <a:tableStyleId>{5940675A-B579-460E-94D1-54222C63F5DA}</a:tableStyleId>
              </a:tblPr>
              <a:tblGrid>
                <a:gridCol w="1059961">
                  <a:extLst>
                    <a:ext uri="{9D8B030D-6E8A-4147-A177-3AD203B41FA5}">
                      <a16:colId xmlns:a16="http://schemas.microsoft.com/office/drawing/2014/main" val="128567092"/>
                    </a:ext>
                  </a:extLst>
                </a:gridCol>
                <a:gridCol w="885948">
                  <a:extLst>
                    <a:ext uri="{9D8B030D-6E8A-4147-A177-3AD203B41FA5}">
                      <a16:colId xmlns:a16="http://schemas.microsoft.com/office/drawing/2014/main" val="1486597621"/>
                    </a:ext>
                  </a:extLst>
                </a:gridCol>
                <a:gridCol w="908991">
                  <a:extLst>
                    <a:ext uri="{9D8B030D-6E8A-4147-A177-3AD203B41FA5}">
                      <a16:colId xmlns:a16="http://schemas.microsoft.com/office/drawing/2014/main" val="2554755153"/>
                    </a:ext>
                  </a:extLst>
                </a:gridCol>
                <a:gridCol w="623740">
                  <a:extLst>
                    <a:ext uri="{9D8B030D-6E8A-4147-A177-3AD203B41FA5}">
                      <a16:colId xmlns:a16="http://schemas.microsoft.com/office/drawing/2014/main" val="161396083"/>
                    </a:ext>
                  </a:extLst>
                </a:gridCol>
                <a:gridCol w="1477905">
                  <a:extLst>
                    <a:ext uri="{9D8B030D-6E8A-4147-A177-3AD203B41FA5}">
                      <a16:colId xmlns:a16="http://schemas.microsoft.com/office/drawing/2014/main" val="3319437625"/>
                    </a:ext>
                  </a:extLst>
                </a:gridCol>
              </a:tblGrid>
              <a:tr h="449531">
                <a:tc>
                  <a:txBody>
                    <a:bodyPr/>
                    <a:lstStyle/>
                    <a:p>
                      <a:pPr marL="0" marR="0" indent="0" algn="l">
                        <a:lnSpc>
                          <a:spcPct val="150000"/>
                        </a:lnSpc>
                        <a:spcBef>
                          <a:spcPts val="0"/>
                        </a:spcBef>
                        <a:spcAft>
                          <a:spcPts val="0"/>
                        </a:spcAft>
                      </a:pPr>
                      <a:r>
                        <a:rPr lang="es-EC" sz="1000">
                          <a:effectLst/>
                        </a:rPr>
                        <a:t>Elemento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tc>
                <a:tc>
                  <a:txBody>
                    <a:bodyPr/>
                    <a:lstStyle/>
                    <a:p>
                      <a:pPr marL="0" marR="0" indent="0" algn="l">
                        <a:lnSpc>
                          <a:spcPct val="150000"/>
                        </a:lnSpc>
                        <a:spcBef>
                          <a:spcPts val="0"/>
                        </a:spcBef>
                        <a:spcAft>
                          <a:spcPts val="0"/>
                        </a:spcAft>
                      </a:pPr>
                      <a:r>
                        <a:rPr lang="es-EC" sz="1000">
                          <a:effectLst/>
                        </a:rPr>
                        <a:t>Ubicación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tc>
                <a:tc>
                  <a:txBody>
                    <a:bodyPr/>
                    <a:lstStyle/>
                    <a:p>
                      <a:pPr marL="0" marR="0" indent="0" algn="l">
                        <a:lnSpc>
                          <a:spcPct val="150000"/>
                        </a:lnSpc>
                        <a:spcBef>
                          <a:spcPts val="0"/>
                        </a:spcBef>
                        <a:spcAft>
                          <a:spcPts val="0"/>
                        </a:spcAft>
                      </a:pPr>
                      <a:r>
                        <a:rPr lang="es-EC" sz="1000">
                          <a:effectLst/>
                        </a:rPr>
                        <a:t>Tipo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tc>
                <a:tc>
                  <a:txBody>
                    <a:bodyPr/>
                    <a:lstStyle/>
                    <a:p>
                      <a:pPr marL="0" marR="0" indent="0" algn="l">
                        <a:lnSpc>
                          <a:spcPct val="150000"/>
                        </a:lnSpc>
                        <a:spcBef>
                          <a:spcPts val="0"/>
                        </a:spcBef>
                        <a:spcAft>
                          <a:spcPts val="0"/>
                        </a:spcAft>
                      </a:pPr>
                      <a:r>
                        <a:rPr lang="es-EC" sz="1000">
                          <a:effectLst/>
                        </a:rPr>
                        <a:t>Altura (m)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tc>
                <a:tc>
                  <a:txBody>
                    <a:bodyPr/>
                    <a:lstStyle/>
                    <a:p>
                      <a:pPr marL="0" marR="0" indent="0" algn="l">
                        <a:lnSpc>
                          <a:spcPct val="150000"/>
                        </a:lnSpc>
                        <a:spcBef>
                          <a:spcPts val="0"/>
                        </a:spcBef>
                        <a:spcAft>
                          <a:spcPts val="0"/>
                        </a:spcAft>
                      </a:pPr>
                      <a:r>
                        <a:rPr lang="es-EC" sz="1000">
                          <a:effectLst/>
                        </a:rPr>
                        <a:t>Comentarios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tc>
                <a:extLst>
                  <a:ext uri="{0D108BD9-81ED-4DB2-BD59-A6C34878D82A}">
                    <a16:rowId xmlns:a16="http://schemas.microsoft.com/office/drawing/2014/main" val="231509229"/>
                  </a:ext>
                </a:extLst>
              </a:tr>
              <a:tr h="449531">
                <a:tc>
                  <a:txBody>
                    <a:bodyPr/>
                    <a:lstStyle/>
                    <a:p>
                      <a:pPr marL="0" marR="0" indent="0" algn="l">
                        <a:lnSpc>
                          <a:spcPct val="150000"/>
                        </a:lnSpc>
                        <a:spcBef>
                          <a:spcPts val="0"/>
                        </a:spcBef>
                        <a:spcAft>
                          <a:spcPts val="0"/>
                        </a:spcAft>
                      </a:pPr>
                      <a:r>
                        <a:rPr lang="es-EC" sz="1000">
                          <a:effectLst/>
                        </a:rPr>
                        <a:t>Barra de Tierra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Escalerilla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3x4 orificios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tc>
                <a:tc>
                  <a:txBody>
                    <a:bodyPr/>
                    <a:lstStyle/>
                    <a:p>
                      <a:pPr marL="0" marR="0" indent="0" algn="l">
                        <a:lnSpc>
                          <a:spcPct val="150000"/>
                        </a:lnSpc>
                        <a:spcBef>
                          <a:spcPts val="0"/>
                        </a:spcBef>
                        <a:spcAft>
                          <a:spcPts val="0"/>
                        </a:spcAft>
                      </a:pPr>
                      <a:r>
                        <a:rPr lang="es-EC" sz="1000">
                          <a:effectLst/>
                        </a:rPr>
                        <a:t>RRU´s UMTS850 X, 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extLst>
                  <a:ext uri="{0D108BD9-81ED-4DB2-BD59-A6C34878D82A}">
                    <a16:rowId xmlns:a16="http://schemas.microsoft.com/office/drawing/2014/main" val="3043214901"/>
                  </a:ext>
                </a:extLst>
              </a:tr>
              <a:tr h="449531">
                <a:tc>
                  <a:txBody>
                    <a:bodyPr/>
                    <a:lstStyle/>
                    <a:p>
                      <a:pPr marL="0" marR="0" indent="0" algn="l">
                        <a:lnSpc>
                          <a:spcPct val="150000"/>
                        </a:lnSpc>
                        <a:spcBef>
                          <a:spcPts val="0"/>
                        </a:spcBef>
                        <a:spcAft>
                          <a:spcPts val="0"/>
                        </a:spcAft>
                      </a:pPr>
                      <a:r>
                        <a:rPr lang="es-EC" sz="1000">
                          <a:effectLst/>
                        </a:rPr>
                        <a:t>Barra de Tierra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Piso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3x4 orificios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0.5m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n-US" sz="1000">
                          <a:effectLst/>
                        </a:rPr>
                        <a:t>RRU´s LTE SECTOR X</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extLst>
                  <a:ext uri="{0D108BD9-81ED-4DB2-BD59-A6C34878D82A}">
                    <a16:rowId xmlns:a16="http://schemas.microsoft.com/office/drawing/2014/main" val="2419640728"/>
                  </a:ext>
                </a:extLst>
              </a:tr>
              <a:tr h="449531">
                <a:tc>
                  <a:txBody>
                    <a:bodyPr/>
                    <a:lstStyle/>
                    <a:p>
                      <a:pPr marL="0" marR="0" indent="0" algn="l">
                        <a:lnSpc>
                          <a:spcPct val="150000"/>
                        </a:lnSpc>
                        <a:spcBef>
                          <a:spcPts val="0"/>
                        </a:spcBef>
                        <a:spcAft>
                          <a:spcPts val="0"/>
                        </a:spcAft>
                      </a:pPr>
                      <a:r>
                        <a:rPr lang="es-EC" sz="1000">
                          <a:effectLst/>
                        </a:rPr>
                        <a:t>Barra de Tierra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Piso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3x4 orificios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0.5m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RRU´s LTE SECTOR 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extLst>
                  <a:ext uri="{0D108BD9-81ED-4DB2-BD59-A6C34878D82A}">
                    <a16:rowId xmlns:a16="http://schemas.microsoft.com/office/drawing/2014/main" val="1762154373"/>
                  </a:ext>
                </a:extLst>
              </a:tr>
              <a:tr h="449531">
                <a:tc>
                  <a:txBody>
                    <a:bodyPr/>
                    <a:lstStyle/>
                    <a:p>
                      <a:pPr marL="0" marR="0" indent="0" algn="l">
                        <a:lnSpc>
                          <a:spcPct val="150000"/>
                        </a:lnSpc>
                        <a:spcBef>
                          <a:spcPts val="0"/>
                        </a:spcBef>
                        <a:spcAft>
                          <a:spcPts val="0"/>
                        </a:spcAft>
                      </a:pPr>
                      <a:r>
                        <a:rPr lang="es-EC" sz="1000">
                          <a:effectLst/>
                        </a:rPr>
                        <a:t>Barra de Tierra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Escalerilla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3x4 orificios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MTS 9302A +9300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extLst>
                  <a:ext uri="{0D108BD9-81ED-4DB2-BD59-A6C34878D82A}">
                    <a16:rowId xmlns:a16="http://schemas.microsoft.com/office/drawing/2014/main" val="4097348251"/>
                  </a:ext>
                </a:extLst>
              </a:tr>
              <a:tr h="213064">
                <a:tc>
                  <a:txBody>
                    <a:bodyPr/>
                    <a:lstStyle/>
                    <a:p>
                      <a:pPr marL="0" marR="0" indent="0" algn="l">
                        <a:lnSpc>
                          <a:spcPct val="150000"/>
                        </a:lnSpc>
                        <a:spcBef>
                          <a:spcPts val="0"/>
                        </a:spcBef>
                        <a:spcAft>
                          <a:spcPts val="0"/>
                        </a:spcAft>
                      </a:pPr>
                      <a:r>
                        <a:rPr lang="es-EC" sz="1000">
                          <a:effectLst/>
                        </a:rPr>
                        <a:t>Mástil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Piso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RRU´s UMTS850 X</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extLst>
                  <a:ext uri="{0D108BD9-81ED-4DB2-BD59-A6C34878D82A}">
                    <a16:rowId xmlns:a16="http://schemas.microsoft.com/office/drawing/2014/main" val="909977797"/>
                  </a:ext>
                </a:extLst>
              </a:tr>
              <a:tr h="213064">
                <a:tc>
                  <a:txBody>
                    <a:bodyPr/>
                    <a:lstStyle/>
                    <a:p>
                      <a:pPr marL="0" marR="0" indent="0" algn="l">
                        <a:lnSpc>
                          <a:spcPct val="150000"/>
                        </a:lnSpc>
                        <a:spcBef>
                          <a:spcPts val="0"/>
                        </a:spcBef>
                        <a:spcAft>
                          <a:spcPts val="0"/>
                        </a:spcAft>
                      </a:pPr>
                      <a:r>
                        <a:rPr lang="es-EC" sz="1000">
                          <a:effectLst/>
                        </a:rPr>
                        <a:t>Mástil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Piso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RRU´s UMTS850 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extLst>
                  <a:ext uri="{0D108BD9-81ED-4DB2-BD59-A6C34878D82A}">
                    <a16:rowId xmlns:a16="http://schemas.microsoft.com/office/drawing/2014/main" val="3853484269"/>
                  </a:ext>
                </a:extLst>
              </a:tr>
              <a:tr h="449531">
                <a:tc>
                  <a:txBody>
                    <a:bodyPr/>
                    <a:lstStyle/>
                    <a:p>
                      <a:pPr marL="0" marR="0" indent="0" algn="l">
                        <a:lnSpc>
                          <a:spcPct val="150000"/>
                        </a:lnSpc>
                        <a:spcBef>
                          <a:spcPts val="0"/>
                        </a:spcBef>
                        <a:spcAft>
                          <a:spcPts val="0"/>
                        </a:spcAft>
                      </a:pPr>
                      <a:r>
                        <a:rPr lang="es-EC" sz="1000">
                          <a:effectLst/>
                        </a:rPr>
                        <a:t>Otras Estructuras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Piso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Metálica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BASE DE EQUIPOS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extLst>
                  <a:ext uri="{0D108BD9-81ED-4DB2-BD59-A6C34878D82A}">
                    <a16:rowId xmlns:a16="http://schemas.microsoft.com/office/drawing/2014/main" val="455960753"/>
                  </a:ext>
                </a:extLst>
              </a:tr>
              <a:tr h="449531">
                <a:tc>
                  <a:txBody>
                    <a:bodyPr/>
                    <a:lstStyle/>
                    <a:p>
                      <a:pPr marL="0" marR="0" indent="0" algn="l">
                        <a:lnSpc>
                          <a:spcPct val="150000"/>
                        </a:lnSpc>
                        <a:spcBef>
                          <a:spcPts val="0"/>
                        </a:spcBef>
                        <a:spcAft>
                          <a:spcPts val="0"/>
                        </a:spcAft>
                      </a:pPr>
                      <a:r>
                        <a:rPr lang="es-EC" sz="1000">
                          <a:effectLst/>
                        </a:rPr>
                        <a:t>Soporte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Terraza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Simple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5.90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ANTENAS SECTOR X</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extLst>
                  <a:ext uri="{0D108BD9-81ED-4DB2-BD59-A6C34878D82A}">
                    <a16:rowId xmlns:a16="http://schemas.microsoft.com/office/drawing/2014/main" val="143466745"/>
                  </a:ext>
                </a:extLst>
              </a:tr>
              <a:tr h="449531">
                <a:tc>
                  <a:txBody>
                    <a:bodyPr/>
                    <a:lstStyle/>
                    <a:p>
                      <a:pPr marL="0" marR="0" indent="0" algn="l">
                        <a:lnSpc>
                          <a:spcPct val="150000"/>
                        </a:lnSpc>
                        <a:spcBef>
                          <a:spcPts val="0"/>
                        </a:spcBef>
                        <a:spcAft>
                          <a:spcPts val="0"/>
                        </a:spcAft>
                      </a:pPr>
                      <a:r>
                        <a:rPr lang="es-EC" sz="1000">
                          <a:effectLst/>
                        </a:rPr>
                        <a:t>Soporte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Terraza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Simple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5.90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ANTENAS SECTOR 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extLst>
                  <a:ext uri="{0D108BD9-81ED-4DB2-BD59-A6C34878D82A}">
                    <a16:rowId xmlns:a16="http://schemas.microsoft.com/office/drawing/2014/main" val="3565315763"/>
                  </a:ext>
                </a:extLst>
              </a:tr>
              <a:tr h="213064">
                <a:tc>
                  <a:txBody>
                    <a:bodyPr/>
                    <a:lstStyle/>
                    <a:p>
                      <a:pPr marL="0" marR="0" indent="0" algn="l">
                        <a:lnSpc>
                          <a:spcPct val="150000"/>
                        </a:lnSpc>
                        <a:spcBef>
                          <a:spcPts val="0"/>
                        </a:spcBef>
                        <a:spcAft>
                          <a:spcPts val="0"/>
                        </a:spcAft>
                      </a:pPr>
                      <a:r>
                        <a:rPr lang="es-EC" sz="1000">
                          <a:effectLst/>
                        </a:rPr>
                        <a:t>Soporte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Terraza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Simple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5.40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TDE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extLst>
                  <a:ext uri="{0D108BD9-81ED-4DB2-BD59-A6C34878D82A}">
                    <a16:rowId xmlns:a16="http://schemas.microsoft.com/office/drawing/2014/main" val="3781943203"/>
                  </a:ext>
                </a:extLst>
              </a:tr>
              <a:tr h="213064">
                <a:tc>
                  <a:txBody>
                    <a:bodyPr/>
                    <a:lstStyle/>
                    <a:p>
                      <a:pPr marL="0" marR="0" indent="0" algn="l">
                        <a:lnSpc>
                          <a:spcPct val="150000"/>
                        </a:lnSpc>
                        <a:spcBef>
                          <a:spcPts val="0"/>
                        </a:spcBef>
                        <a:spcAft>
                          <a:spcPts val="0"/>
                        </a:spcAft>
                      </a:pPr>
                      <a:r>
                        <a:rPr lang="es-EC" sz="1000" dirty="0">
                          <a:effectLst/>
                        </a:rPr>
                        <a:t>Soporte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Terraza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Simple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a:effectLst/>
                        </a:rPr>
                        <a:t>5.00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tc>
                  <a:txBody>
                    <a:bodyPr/>
                    <a:lstStyle/>
                    <a:p>
                      <a:pPr marL="0" marR="0" indent="0" algn="l">
                        <a:lnSpc>
                          <a:spcPct val="150000"/>
                        </a:lnSpc>
                        <a:spcBef>
                          <a:spcPts val="0"/>
                        </a:spcBef>
                        <a:spcAft>
                          <a:spcPts val="0"/>
                        </a:spcAft>
                      </a:pPr>
                      <a:r>
                        <a:rPr lang="es-EC" sz="1000" dirty="0">
                          <a:effectLst/>
                        </a:rPr>
                        <a:t>PARARRAYOS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226" marR="63226" marT="0" marB="0" anchor="ctr"/>
                </a:tc>
                <a:extLst>
                  <a:ext uri="{0D108BD9-81ED-4DB2-BD59-A6C34878D82A}">
                    <a16:rowId xmlns:a16="http://schemas.microsoft.com/office/drawing/2014/main" val="3051998429"/>
                  </a:ext>
                </a:extLst>
              </a:tr>
            </a:tbl>
          </a:graphicData>
        </a:graphic>
      </p:graphicFrame>
      <p:pic>
        <p:nvPicPr>
          <p:cNvPr id="13" name="Imagen 12">
            <a:extLst>
              <a:ext uri="{FF2B5EF4-FFF2-40B4-BE49-F238E27FC236}">
                <a16:creationId xmlns:a16="http://schemas.microsoft.com/office/drawing/2014/main" id="{0D41B777-0CBD-4B0C-9D8B-1A8273926534}"/>
              </a:ext>
            </a:extLst>
          </p:cNvPr>
          <p:cNvPicPr/>
          <p:nvPr/>
        </p:nvPicPr>
        <p:blipFill>
          <a:blip r:embed="rId4"/>
          <a:stretch>
            <a:fillRect/>
          </a:stretch>
        </p:blipFill>
        <p:spPr>
          <a:xfrm>
            <a:off x="758079" y="1627192"/>
            <a:ext cx="5337921" cy="4477349"/>
          </a:xfrm>
          <a:prstGeom prst="rect">
            <a:avLst/>
          </a:prstGeom>
        </p:spPr>
      </p:pic>
    </p:spTree>
    <p:extLst>
      <p:ext uri="{BB962C8B-B14F-4D97-AF65-F5344CB8AC3E}">
        <p14:creationId xmlns:p14="http://schemas.microsoft.com/office/powerpoint/2010/main" val="170367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TSS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537476" y="1281004"/>
            <a:ext cx="4697463" cy="923330"/>
          </a:xfrm>
          <a:prstGeom prst="rect">
            <a:avLst/>
          </a:prstGeom>
          <a:noFill/>
        </p:spPr>
        <p:txBody>
          <a:bodyPr wrap="square" rtlCol="0">
            <a:spAutoFit/>
          </a:bodyPr>
          <a:lstStyle/>
          <a:p>
            <a:r>
              <a:rPr lang="es-ES" b="1" dirty="0"/>
              <a:t>Levantamiento de Radiofrecuencia:</a:t>
            </a:r>
          </a:p>
          <a:p>
            <a:endParaRPr lang="es-ES" b="1" dirty="0"/>
          </a:p>
          <a:p>
            <a:endParaRPr lang="en-US" dirty="0"/>
          </a:p>
        </p:txBody>
      </p:sp>
      <p:sp>
        <p:nvSpPr>
          <p:cNvPr id="11" name="CuadroTexto 10">
            <a:extLst>
              <a:ext uri="{FF2B5EF4-FFF2-40B4-BE49-F238E27FC236}">
                <a16:creationId xmlns:a16="http://schemas.microsoft.com/office/drawing/2014/main" id="{D851E5EF-91D6-4941-82E0-EA518D2233D5}"/>
              </a:ext>
            </a:extLst>
          </p:cNvPr>
          <p:cNvSpPr txBox="1"/>
          <p:nvPr/>
        </p:nvSpPr>
        <p:spPr>
          <a:xfrm>
            <a:off x="537476" y="1835460"/>
            <a:ext cx="5017504" cy="2957861"/>
          </a:xfrm>
          <a:prstGeom prst="rect">
            <a:avLst/>
          </a:prstGeom>
          <a:noFill/>
        </p:spPr>
        <p:txBody>
          <a:bodyPr wrap="square">
            <a:spAutoFit/>
          </a:bodyPr>
          <a:lstStyle/>
          <a:p>
            <a:pPr marL="0" marR="0" indent="448310" algn="just">
              <a:lnSpc>
                <a:spcPct val="150000"/>
              </a:lnSpc>
              <a:spcBef>
                <a:spcPts val="0"/>
              </a:spcBef>
              <a:spcAft>
                <a:spcPts val="0"/>
              </a:spcAft>
            </a:pPr>
            <a:r>
              <a:rPr lang="es-EC" sz="1800" b="1" dirty="0">
                <a:effectLst/>
                <a:latin typeface="Calibri" panose="020F0502020204030204" pitchFamily="34" charset="0"/>
                <a:ea typeface="Calibri" panose="020F0502020204030204" pitchFamily="34" charset="0"/>
                <a:cs typeface="Times New Roman" panose="02020603050405020304" pitchFamily="18" charset="0"/>
              </a:rPr>
              <a:t>Gabinete de equipos.</a:t>
            </a:r>
            <a:r>
              <a:rPr lang="es-EC"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448310" algn="just">
              <a:lnSpc>
                <a:spcPct val="150000"/>
              </a:lnSpc>
              <a:spcBef>
                <a:spcPts val="0"/>
              </a:spcBef>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Consta de dos equipos: APM30H e IBBS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48310" algn="just">
              <a:lnSpc>
                <a:spcPct val="150000"/>
              </a:lnSpc>
              <a:spcBef>
                <a:spcPts val="0"/>
              </a:spcBef>
              <a:spcAft>
                <a:spcPts val="0"/>
              </a:spcAft>
            </a:pPr>
            <a:r>
              <a:rPr lang="es-EC" sz="1800" b="1" i="1" dirty="0">
                <a:effectLst/>
                <a:latin typeface="Calibri" panose="020F0502020204030204" pitchFamily="34" charset="0"/>
                <a:ea typeface="Calibri" panose="020F0502020204030204" pitchFamily="34" charset="0"/>
                <a:cs typeface="Times New Roman" panose="02020603050405020304" pitchFamily="18" charset="0"/>
              </a:rPr>
              <a:t>APM30H. </a:t>
            </a:r>
            <a:r>
              <a:rPr lang="es-EC" sz="1800" i="1" dirty="0">
                <a:effectLst/>
                <a:latin typeface="Calibri" panose="020F0502020204030204" pitchFamily="34" charset="0"/>
                <a:ea typeface="Calibri" panose="020F0502020204030204" pitchFamily="34" charset="0"/>
                <a:cs typeface="Times New Roman" panose="02020603050405020304" pitchFamily="18" charset="0"/>
              </a:rPr>
              <a:t>Se</a:t>
            </a:r>
            <a:r>
              <a:rPr lang="es-EC" sz="1800" dirty="0">
                <a:effectLst/>
                <a:latin typeface="Calibri" panose="020F0502020204030204" pitchFamily="34" charset="0"/>
                <a:ea typeface="Calibri" panose="020F0502020204030204" pitchFamily="34" charset="0"/>
                <a:cs typeface="Times New Roman" panose="02020603050405020304" pitchFamily="18" charset="0"/>
              </a:rPr>
              <a:t> instala en el piso, posee un espacio físico para la instalación de equipos, en este equipo se instala la DCDU y el DBS3900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48310" algn="just">
              <a:lnSpc>
                <a:spcPct val="150000"/>
              </a:lnSpc>
              <a:spcBef>
                <a:spcPts val="0"/>
              </a:spcBef>
              <a:spcAft>
                <a:spcPts val="0"/>
              </a:spcAft>
            </a:pPr>
            <a:r>
              <a:rPr lang="es-EC" sz="1800" b="1" dirty="0">
                <a:effectLst/>
                <a:latin typeface="Calibri" panose="020F0502020204030204" pitchFamily="34" charset="0"/>
                <a:ea typeface="Calibri" panose="020F0502020204030204" pitchFamily="34" charset="0"/>
                <a:cs typeface="Times New Roman" panose="02020603050405020304" pitchFamily="18" charset="0"/>
              </a:rPr>
              <a:t>DCDU: </a:t>
            </a:r>
            <a:r>
              <a:rPr lang="es-EC" sz="1800" dirty="0">
                <a:effectLst/>
                <a:latin typeface="Calibri" panose="020F0502020204030204" pitchFamily="34" charset="0"/>
                <a:ea typeface="Calibri" panose="020F0502020204030204" pitchFamily="34" charset="0"/>
                <a:cs typeface="Times New Roman" panose="02020603050405020304" pitchFamily="18" charset="0"/>
              </a:rPr>
              <a:t>Entrada alimentación de -48 V_DC a diez salidas con -48 V DC.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157997D0-2771-4123-8582-2C05356D2F7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992" y="1637014"/>
            <a:ext cx="4418648" cy="4402791"/>
          </a:xfrm>
          <a:prstGeom prst="rect">
            <a:avLst/>
          </a:prstGeom>
          <a:noFill/>
          <a:ln>
            <a:noFill/>
          </a:ln>
        </p:spPr>
      </p:pic>
    </p:spTree>
    <p:extLst>
      <p:ext uri="{BB962C8B-B14F-4D97-AF65-F5344CB8AC3E}">
        <p14:creationId xmlns:p14="http://schemas.microsoft.com/office/powerpoint/2010/main" val="2034668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TSS</a:t>
            </a:r>
            <a:br>
              <a:rPr lang="es-ES" sz="1100" b="1" dirty="0"/>
            </a:b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656750" y="1126780"/>
            <a:ext cx="4697463" cy="646331"/>
          </a:xfrm>
          <a:prstGeom prst="rect">
            <a:avLst/>
          </a:prstGeom>
          <a:noFill/>
        </p:spPr>
        <p:txBody>
          <a:bodyPr wrap="square" rtlCol="0">
            <a:spAutoFit/>
          </a:bodyPr>
          <a:lstStyle/>
          <a:p>
            <a:pPr algn="just"/>
            <a:r>
              <a:rPr lang="es-ES" b="1" dirty="0"/>
              <a:t>BBU:</a:t>
            </a:r>
          </a:p>
          <a:p>
            <a:pPr algn="just"/>
            <a:endParaRPr lang="en-US" dirty="0"/>
          </a:p>
        </p:txBody>
      </p:sp>
      <p:sp>
        <p:nvSpPr>
          <p:cNvPr id="11" name="CuadroTexto 10">
            <a:extLst>
              <a:ext uri="{FF2B5EF4-FFF2-40B4-BE49-F238E27FC236}">
                <a16:creationId xmlns:a16="http://schemas.microsoft.com/office/drawing/2014/main" id="{D851E5EF-91D6-4941-82E0-EA518D2233D5}"/>
              </a:ext>
            </a:extLst>
          </p:cNvPr>
          <p:cNvSpPr txBox="1"/>
          <p:nvPr/>
        </p:nvSpPr>
        <p:spPr>
          <a:xfrm>
            <a:off x="656750" y="1477506"/>
            <a:ext cx="11230455" cy="2542363"/>
          </a:xfrm>
          <a:prstGeom prst="rect">
            <a:avLst/>
          </a:prstGeom>
          <a:noFill/>
        </p:spPr>
        <p:txBody>
          <a:bodyPr wrap="square">
            <a:spAutoFit/>
          </a:bodyPr>
          <a:lstStyle/>
          <a:p>
            <a:pPr marR="0" lvl="0" algn="just">
              <a:lnSpc>
                <a:spcPct val="150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Se configura de la siguiente manera:</a:t>
            </a:r>
          </a:p>
          <a:p>
            <a:pPr marL="342900" marR="0" lvl="0" indent="-342900" algn="just">
              <a:lnSpc>
                <a:spcPct val="150000"/>
              </a:lnSpc>
              <a:spcBef>
                <a:spcPts val="0"/>
              </a:spcBef>
              <a:spcAft>
                <a:spcPts val="0"/>
              </a:spcAft>
              <a:buFont typeface="Symbol" panose="05050102010706020507" pitchFamily="18"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Tarjeta UBBP unidad de procesamiento en banda base en modo UMTS o LTE.</a:t>
            </a:r>
          </a:p>
          <a:p>
            <a:pPr marL="342900" marR="0" lvl="0" indent="-342900" algn="just">
              <a:lnSpc>
                <a:spcPct val="150000"/>
              </a:lnSpc>
              <a:spcBef>
                <a:spcPts val="0"/>
              </a:spcBef>
              <a:spcAft>
                <a:spcPts val="0"/>
              </a:spcAft>
              <a:buFont typeface="Symbol" panose="05050102010706020507" pitchFamily="18"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Tarjeta </a:t>
            </a:r>
            <a:r>
              <a:rPr lang="es-ES" dirty="0">
                <a:latin typeface="Calibri" panose="020F0502020204030204" pitchFamily="34" charset="0"/>
                <a:ea typeface="Calibri" panose="020F0502020204030204" pitchFamily="34" charset="0"/>
                <a:cs typeface="Times New Roman" panose="02020603050405020304" pitchFamily="18" charset="0"/>
              </a:rPr>
              <a:t>U</a:t>
            </a:r>
            <a:r>
              <a:rPr lang="es-ES" sz="1800" dirty="0">
                <a:effectLst/>
                <a:latin typeface="Calibri" panose="020F0502020204030204" pitchFamily="34" charset="0"/>
                <a:ea typeface="Calibri" panose="020F0502020204030204" pitchFamily="34" charset="0"/>
                <a:cs typeface="Times New Roman" panose="02020603050405020304" pitchFamily="18" charset="0"/>
              </a:rPr>
              <a:t>MPT unidad de control y trasmisión del BBU en modo UMTS  o LTE</a:t>
            </a:r>
            <a:r>
              <a:rPr lang="es-E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UPEU Unidad de entorno de energía universal.  </a:t>
            </a:r>
            <a:r>
              <a:rPr lang="es-ES" dirty="0">
                <a:latin typeface="Calibri" panose="020F0502020204030204" pitchFamily="34" charset="0"/>
                <a:ea typeface="Calibri" panose="020F0502020204030204" pitchFamily="34" charset="0"/>
                <a:cs typeface="Times New Roman" panose="02020603050405020304" pitchFamily="18" charset="0"/>
              </a:rPr>
              <a:t>A</a:t>
            </a:r>
            <a:r>
              <a:rPr lang="es-ES" sz="1800" dirty="0">
                <a:effectLst/>
                <a:latin typeface="Calibri" panose="020F0502020204030204" pitchFamily="34" charset="0"/>
                <a:ea typeface="Calibri" panose="020F0502020204030204" pitchFamily="34" charset="0"/>
                <a:cs typeface="Times New Roman" panose="02020603050405020304" pitchFamily="18" charset="0"/>
              </a:rPr>
              <a:t>limentación y de monitoreo de alarmas. </a:t>
            </a:r>
          </a:p>
          <a:p>
            <a:pPr marL="342900" marR="0" lvl="0" indent="-342900" algn="just">
              <a:lnSpc>
                <a:spcPct val="150000"/>
              </a:lnSpc>
              <a:spcBef>
                <a:spcPts val="0"/>
              </a:spcBef>
              <a:spcAft>
                <a:spcPts val="0"/>
              </a:spcAft>
              <a:buFont typeface="Symbol" panose="05050102010706020507" pitchFamily="18"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FAN sirve para controlar la velocidad del ventilador y detecta la temperatura de la placa del ventilador.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48310" algn="just">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3231313E-3938-44F9-B4F2-F75080C7E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1922" y="3806524"/>
            <a:ext cx="6472215" cy="1958195"/>
          </a:xfrm>
          <a:prstGeom prst="rect">
            <a:avLst/>
          </a:prstGeom>
        </p:spPr>
      </p:pic>
    </p:spTree>
    <p:extLst>
      <p:ext uri="{BB962C8B-B14F-4D97-AF65-F5344CB8AC3E}">
        <p14:creationId xmlns:p14="http://schemas.microsoft.com/office/powerpoint/2010/main" val="196676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TSS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92532A08-B983-41D9-B2C3-E3D77CEC7366}"/>
              </a:ext>
            </a:extLst>
          </p:cNvPr>
          <p:cNvSpPr txBox="1"/>
          <p:nvPr/>
        </p:nvSpPr>
        <p:spPr>
          <a:xfrm>
            <a:off x="6866497" y="1568985"/>
            <a:ext cx="4697463" cy="1200329"/>
          </a:xfrm>
          <a:prstGeom prst="rect">
            <a:avLst/>
          </a:prstGeom>
          <a:noFill/>
        </p:spPr>
        <p:txBody>
          <a:bodyPr wrap="square" rtlCol="0">
            <a:spAutoFit/>
          </a:bodyPr>
          <a:lstStyle/>
          <a:p>
            <a:r>
              <a:rPr lang="es-ES" b="1" dirty="0"/>
              <a:t>Banco de baterías:  </a:t>
            </a:r>
            <a:r>
              <a:rPr lang="es-EC" sz="1800" dirty="0">
                <a:effectLst/>
                <a:latin typeface="Calibri" panose="020F0502020204030204" pitchFamily="34" charset="0"/>
                <a:ea typeface="Calibri" panose="020F0502020204030204" pitchFamily="34" charset="0"/>
                <a:cs typeface="Times New Roman" panose="02020603050405020304" pitchFamily="18" charset="0"/>
              </a:rPr>
              <a:t>Proveen de energía a la estación base cuando existe apagones, está ubicado en el interior del IBBDs2000D. </a:t>
            </a:r>
            <a:endParaRPr lang="es-ES" b="1" dirty="0"/>
          </a:p>
          <a:p>
            <a:endParaRPr lang="en-US" dirty="0"/>
          </a:p>
        </p:txBody>
      </p:sp>
      <p:pic>
        <p:nvPicPr>
          <p:cNvPr id="15" name="Imagen 14">
            <a:extLst>
              <a:ext uri="{FF2B5EF4-FFF2-40B4-BE49-F238E27FC236}">
                <a16:creationId xmlns:a16="http://schemas.microsoft.com/office/drawing/2014/main" id="{8FB80872-C04C-4F8F-A120-C8A66A241FAA}"/>
              </a:ext>
            </a:extLst>
          </p:cNvPr>
          <p:cNvPicPr/>
          <p:nvPr/>
        </p:nvPicPr>
        <p:blipFill>
          <a:blip r:embed="rId4"/>
          <a:stretch>
            <a:fillRect/>
          </a:stretch>
        </p:blipFill>
        <p:spPr>
          <a:xfrm>
            <a:off x="9136016" y="2861538"/>
            <a:ext cx="1992630" cy="2564765"/>
          </a:xfrm>
          <a:prstGeom prst="rect">
            <a:avLst/>
          </a:prstGeom>
        </p:spPr>
      </p:pic>
      <p:sp>
        <p:nvSpPr>
          <p:cNvPr id="17" name="CuadroTexto 16">
            <a:extLst>
              <a:ext uri="{FF2B5EF4-FFF2-40B4-BE49-F238E27FC236}">
                <a16:creationId xmlns:a16="http://schemas.microsoft.com/office/drawing/2014/main" id="{ED2A8A9D-FCAF-4E6F-8234-03940F0E5E6F}"/>
              </a:ext>
            </a:extLst>
          </p:cNvPr>
          <p:cNvSpPr txBox="1"/>
          <p:nvPr/>
        </p:nvSpPr>
        <p:spPr>
          <a:xfrm>
            <a:off x="6866497" y="3334331"/>
            <a:ext cx="1992631" cy="2031325"/>
          </a:xfrm>
          <a:prstGeom prst="rect">
            <a:avLst/>
          </a:prstGeom>
          <a:noFill/>
        </p:spPr>
        <p:txBody>
          <a:bodyPr wrap="square">
            <a:spAutoFit/>
          </a:bodyPr>
          <a:lstStyle/>
          <a:p>
            <a:pPr algn="just"/>
            <a:r>
              <a:rPr lang="es-EC" sz="1800" dirty="0">
                <a:effectLst/>
                <a:latin typeface="Calibri" panose="020F0502020204030204" pitchFamily="34" charset="0"/>
                <a:ea typeface="Calibri" panose="020F0502020204030204" pitchFamily="34" charset="0"/>
                <a:cs typeface="Times New Roman" panose="02020603050405020304" pitchFamily="18" charset="0"/>
              </a:rPr>
              <a:t>Para energizar se usa dos bancos de baterías cada uno tiene cuatro baterías conectadas en serie</a:t>
            </a:r>
            <a:endParaRPr lang="en-US" dirty="0"/>
          </a:p>
        </p:txBody>
      </p:sp>
      <p:graphicFrame>
        <p:nvGraphicFramePr>
          <p:cNvPr id="8" name="Tabla 7">
            <a:extLst>
              <a:ext uri="{FF2B5EF4-FFF2-40B4-BE49-F238E27FC236}">
                <a16:creationId xmlns:a16="http://schemas.microsoft.com/office/drawing/2014/main" id="{1EAD6620-285C-43E7-9BEF-4AB36A783425}"/>
              </a:ext>
            </a:extLst>
          </p:cNvPr>
          <p:cNvGraphicFramePr>
            <a:graphicFrameLocks noGrp="1"/>
          </p:cNvGraphicFramePr>
          <p:nvPr>
            <p:extLst>
              <p:ext uri="{D42A27DB-BD31-4B8C-83A1-F6EECF244321}">
                <p14:modId xmlns:p14="http://schemas.microsoft.com/office/powerpoint/2010/main" val="613036698"/>
              </p:ext>
            </p:extLst>
          </p:nvPr>
        </p:nvGraphicFramePr>
        <p:xfrm>
          <a:off x="1201869" y="3244944"/>
          <a:ext cx="3247038" cy="1685720"/>
        </p:xfrm>
        <a:graphic>
          <a:graphicData uri="http://schemas.openxmlformats.org/drawingml/2006/table">
            <a:tbl>
              <a:tblPr firstRow="1" firstCol="1" bandRow="1">
                <a:tableStyleId>{5940675A-B579-460E-94D1-54222C63F5DA}</a:tableStyleId>
              </a:tblPr>
              <a:tblGrid>
                <a:gridCol w="1153755">
                  <a:extLst>
                    <a:ext uri="{9D8B030D-6E8A-4147-A177-3AD203B41FA5}">
                      <a16:colId xmlns:a16="http://schemas.microsoft.com/office/drawing/2014/main" val="563539049"/>
                    </a:ext>
                  </a:extLst>
                </a:gridCol>
                <a:gridCol w="550864">
                  <a:extLst>
                    <a:ext uri="{9D8B030D-6E8A-4147-A177-3AD203B41FA5}">
                      <a16:colId xmlns:a16="http://schemas.microsoft.com/office/drawing/2014/main" val="1895489662"/>
                    </a:ext>
                  </a:extLst>
                </a:gridCol>
                <a:gridCol w="550864">
                  <a:extLst>
                    <a:ext uri="{9D8B030D-6E8A-4147-A177-3AD203B41FA5}">
                      <a16:colId xmlns:a16="http://schemas.microsoft.com/office/drawing/2014/main" val="3895821744"/>
                    </a:ext>
                  </a:extLst>
                </a:gridCol>
                <a:gridCol w="550864">
                  <a:extLst>
                    <a:ext uri="{9D8B030D-6E8A-4147-A177-3AD203B41FA5}">
                      <a16:colId xmlns:a16="http://schemas.microsoft.com/office/drawing/2014/main" val="1840912871"/>
                    </a:ext>
                  </a:extLst>
                </a:gridCol>
                <a:gridCol w="440691">
                  <a:extLst>
                    <a:ext uri="{9D8B030D-6E8A-4147-A177-3AD203B41FA5}">
                      <a16:colId xmlns:a16="http://schemas.microsoft.com/office/drawing/2014/main" val="4115407498"/>
                    </a:ext>
                  </a:extLst>
                </a:gridCol>
              </a:tblGrid>
              <a:tr h="337144">
                <a:tc rowSpan="2">
                  <a:txBody>
                    <a:bodyPr/>
                    <a:lstStyle/>
                    <a:p>
                      <a:pPr marL="0" marR="0" indent="0" algn="ctr">
                        <a:lnSpc>
                          <a:spcPct val="150000"/>
                        </a:lnSpc>
                        <a:spcBef>
                          <a:spcPts val="0"/>
                        </a:spcBef>
                        <a:spcAft>
                          <a:spcPts val="0"/>
                        </a:spcAft>
                      </a:pPr>
                      <a:r>
                        <a:rPr lang="es-EC" sz="1100" b="1" dirty="0">
                          <a:effectLst/>
                        </a:rPr>
                        <a:t>Sector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indent="0" algn="ctr">
                        <a:lnSpc>
                          <a:spcPct val="150000"/>
                        </a:lnSpc>
                        <a:spcBef>
                          <a:spcPts val="0"/>
                        </a:spcBef>
                        <a:spcAft>
                          <a:spcPts val="0"/>
                        </a:spcAft>
                      </a:pPr>
                      <a:r>
                        <a:rPr lang="es-EC" sz="1100" b="1" dirty="0">
                          <a:effectLst/>
                        </a:rPr>
                        <a:t>X</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indent="0" algn="ctr">
                        <a:lnSpc>
                          <a:spcPct val="150000"/>
                        </a:lnSpc>
                        <a:spcBef>
                          <a:spcPts val="0"/>
                        </a:spcBef>
                        <a:spcAft>
                          <a:spcPts val="0"/>
                        </a:spcAft>
                      </a:pPr>
                      <a:r>
                        <a:rPr lang="es-EC" sz="1100" b="1">
                          <a:effectLst/>
                        </a:rPr>
                        <a:t>Y</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54255353"/>
                  </a:ext>
                </a:extLst>
              </a:tr>
              <a:tr h="337144">
                <a:tc vMerge="1">
                  <a:txBody>
                    <a:bodyPr/>
                    <a:lstStyle/>
                    <a:p>
                      <a:endParaRPr lang="en-US"/>
                    </a:p>
                  </a:txBody>
                  <a:tcPr/>
                </a:tc>
                <a:tc>
                  <a:txBody>
                    <a:bodyPr/>
                    <a:lstStyle/>
                    <a:p>
                      <a:pPr marL="0" marR="0" indent="0" algn="ctr">
                        <a:lnSpc>
                          <a:spcPct val="150000"/>
                        </a:lnSpc>
                        <a:spcBef>
                          <a:spcPts val="0"/>
                        </a:spcBef>
                        <a:spcAft>
                          <a:spcPts val="0"/>
                        </a:spcAft>
                      </a:pPr>
                      <a:r>
                        <a:rPr lang="es-EC" sz="1100" b="1">
                          <a:effectLst/>
                        </a:rPr>
                        <a:t>UMTS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a:lnSpc>
                          <a:spcPct val="150000"/>
                        </a:lnSpc>
                        <a:spcBef>
                          <a:spcPts val="0"/>
                        </a:spcBef>
                        <a:spcAft>
                          <a:spcPts val="0"/>
                        </a:spcAft>
                      </a:pPr>
                      <a:r>
                        <a:rPr lang="es-EC" sz="1100" b="1" dirty="0">
                          <a:effectLst/>
                        </a:rPr>
                        <a:t>LTE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100" b="1" dirty="0">
                          <a:effectLst/>
                        </a:rPr>
                        <a:t>UMTS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100" b="1" dirty="0">
                          <a:effectLst/>
                        </a:rPr>
                        <a:t>LTE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5513801"/>
                  </a:ext>
                </a:extLst>
              </a:tr>
              <a:tr h="337144">
                <a:tc>
                  <a:txBody>
                    <a:bodyPr/>
                    <a:lstStyle/>
                    <a:p>
                      <a:pPr marL="0" marR="0" indent="0" algn="l">
                        <a:lnSpc>
                          <a:spcPct val="150000"/>
                        </a:lnSpc>
                        <a:spcBef>
                          <a:spcPts val="0"/>
                        </a:spcBef>
                        <a:spcAft>
                          <a:spcPts val="0"/>
                        </a:spcAft>
                      </a:pPr>
                      <a:r>
                        <a:rPr lang="es-EC" sz="1100">
                          <a:effectLst/>
                        </a:rPr>
                        <a:t>Número de RRU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9243042"/>
                  </a:ext>
                </a:extLst>
              </a:tr>
              <a:tr h="337144">
                <a:tc>
                  <a:txBody>
                    <a:bodyPr/>
                    <a:lstStyle/>
                    <a:p>
                      <a:pPr marL="0" marR="0" indent="0" algn="l">
                        <a:lnSpc>
                          <a:spcPct val="150000"/>
                        </a:lnSpc>
                        <a:spcBef>
                          <a:spcPts val="0"/>
                        </a:spcBef>
                        <a:spcAft>
                          <a:spcPts val="0"/>
                        </a:spcAft>
                      </a:pPr>
                      <a:r>
                        <a:rPr lang="es-EC" sz="1100">
                          <a:effectLst/>
                        </a:rPr>
                        <a:t>Detalle de la RRU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100">
                          <a:effectLst/>
                        </a:rPr>
                        <a:t>UO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100">
                          <a:effectLst/>
                        </a:rPr>
                        <a:t>LO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100">
                          <a:effectLst/>
                        </a:rPr>
                        <a:t>UO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100">
                          <a:effectLst/>
                        </a:rPr>
                        <a:t>LO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5569553"/>
                  </a:ext>
                </a:extLst>
              </a:tr>
              <a:tr h="337144">
                <a:tc>
                  <a:txBody>
                    <a:bodyPr/>
                    <a:lstStyle/>
                    <a:p>
                      <a:pPr marL="0" marR="0" indent="0" algn="l">
                        <a:lnSpc>
                          <a:spcPct val="150000"/>
                        </a:lnSpc>
                        <a:spcBef>
                          <a:spcPts val="0"/>
                        </a:spcBef>
                        <a:spcAft>
                          <a:spcPts val="0"/>
                        </a:spcAft>
                      </a:pPr>
                      <a:r>
                        <a:rPr lang="es-EC" sz="1100">
                          <a:effectLst/>
                        </a:rPr>
                        <a:t>Modelo de RRU’s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100">
                          <a:effectLst/>
                        </a:rPr>
                        <a:t>3952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100">
                          <a:effectLst/>
                        </a:rPr>
                        <a:t>3971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100">
                          <a:effectLst/>
                        </a:rPr>
                        <a:t>3952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100" dirty="0">
                          <a:effectLst/>
                        </a:rPr>
                        <a:t>3971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110481"/>
                  </a:ext>
                </a:extLst>
              </a:tr>
            </a:tbl>
          </a:graphicData>
        </a:graphic>
      </p:graphicFrame>
      <p:sp>
        <p:nvSpPr>
          <p:cNvPr id="20" name="CuadroTexto 19">
            <a:extLst>
              <a:ext uri="{FF2B5EF4-FFF2-40B4-BE49-F238E27FC236}">
                <a16:creationId xmlns:a16="http://schemas.microsoft.com/office/drawing/2014/main" id="{F4738603-7A0A-4F81-BB49-0DDA93ED5726}"/>
              </a:ext>
            </a:extLst>
          </p:cNvPr>
          <p:cNvSpPr txBox="1"/>
          <p:nvPr/>
        </p:nvSpPr>
        <p:spPr>
          <a:xfrm>
            <a:off x="537476" y="1706969"/>
            <a:ext cx="6093068" cy="1200329"/>
          </a:xfrm>
          <a:prstGeom prst="rect">
            <a:avLst/>
          </a:prstGeom>
          <a:noFill/>
        </p:spPr>
        <p:txBody>
          <a:bodyPr wrap="square">
            <a:spAutoFit/>
          </a:bodyPr>
          <a:lstStyle/>
          <a:p>
            <a:r>
              <a:rPr lang="es-EC" sz="1800" b="1" dirty="0">
                <a:effectLst/>
                <a:latin typeface="Calibri" panose="020F0502020204030204" pitchFamily="34" charset="0"/>
                <a:ea typeface="Calibri" panose="020F0502020204030204" pitchFamily="34" charset="0"/>
                <a:cs typeface="Times New Roman" panose="02020603050405020304" pitchFamily="18" charset="0"/>
              </a:rPr>
              <a:t>RRU: </a:t>
            </a:r>
            <a:r>
              <a:rPr lang="es-EC" sz="1800" dirty="0">
                <a:effectLst/>
                <a:latin typeface="Calibri" panose="020F0502020204030204" pitchFamily="34" charset="0"/>
                <a:ea typeface="Calibri" panose="020F0502020204030204" pitchFamily="34" charset="0"/>
                <a:cs typeface="Times New Roman" panose="02020603050405020304" pitchFamily="18" charset="0"/>
              </a:rPr>
              <a:t>Modula y demodula las señales de radiofrecuencia y las señales de banda base.</a:t>
            </a:r>
          </a:p>
          <a:p>
            <a:r>
              <a:rPr lang="es-EC" dirty="0">
                <a:latin typeface="Calibri" panose="020F0502020204030204" pitchFamily="34" charset="0"/>
                <a:ea typeface="Calibri" panose="020F0502020204030204" pitchFamily="34" charset="0"/>
                <a:cs typeface="Times New Roman" panose="02020603050405020304" pitchFamily="18" charset="0"/>
              </a:rPr>
              <a:t>R</a:t>
            </a:r>
            <a:r>
              <a:rPr lang="es-EC" sz="1800" dirty="0">
                <a:effectLst/>
                <a:latin typeface="Calibri" panose="020F0502020204030204" pitchFamily="34" charset="0"/>
                <a:ea typeface="Calibri" panose="020F0502020204030204" pitchFamily="34" charset="0"/>
                <a:cs typeface="Times New Roman" panose="02020603050405020304" pitchFamily="18" charset="0"/>
              </a:rPr>
              <a:t>RU 3952 Opera a frecuencia de 850 MHz.</a:t>
            </a:r>
          </a:p>
          <a:p>
            <a:r>
              <a:rPr lang="es-EC" sz="1800" dirty="0">
                <a:effectLst/>
                <a:latin typeface="Calibri" panose="020F0502020204030204" pitchFamily="34" charset="0"/>
                <a:ea typeface="Calibri" panose="020F0502020204030204" pitchFamily="34" charset="0"/>
                <a:cs typeface="Times New Roman" panose="02020603050405020304" pitchFamily="18" charset="0"/>
              </a:rPr>
              <a:t>RRU 3971 Opera a frecuencia de 2100 MHz.</a:t>
            </a:r>
            <a:endParaRPr lang="en-US" dirty="0"/>
          </a:p>
        </p:txBody>
      </p:sp>
    </p:spTree>
    <p:extLst>
      <p:ext uri="{BB962C8B-B14F-4D97-AF65-F5344CB8AC3E}">
        <p14:creationId xmlns:p14="http://schemas.microsoft.com/office/powerpoint/2010/main" val="228771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TSS</a:t>
            </a:r>
            <a:br>
              <a:rPr lang="es-ES" sz="1100" b="1" dirty="0"/>
            </a:b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3360686" y="1184716"/>
            <a:ext cx="4697463" cy="646331"/>
          </a:xfrm>
          <a:prstGeom prst="rect">
            <a:avLst/>
          </a:prstGeom>
          <a:noFill/>
        </p:spPr>
        <p:txBody>
          <a:bodyPr wrap="square" rtlCol="0">
            <a:spAutoFit/>
          </a:bodyPr>
          <a:lstStyle/>
          <a:p>
            <a:pPr algn="ctr"/>
            <a:r>
              <a:rPr lang="es-ES" b="1" dirty="0"/>
              <a:t>Características técnicas de las Antenas</a:t>
            </a:r>
          </a:p>
          <a:p>
            <a:endParaRPr lang="en-US" dirty="0"/>
          </a:p>
        </p:txBody>
      </p:sp>
      <p:sp>
        <p:nvSpPr>
          <p:cNvPr id="11" name="CuadroTexto 10">
            <a:extLst>
              <a:ext uri="{FF2B5EF4-FFF2-40B4-BE49-F238E27FC236}">
                <a16:creationId xmlns:a16="http://schemas.microsoft.com/office/drawing/2014/main" id="{D851E5EF-91D6-4941-82E0-EA518D2233D5}"/>
              </a:ext>
            </a:extLst>
          </p:cNvPr>
          <p:cNvSpPr txBox="1"/>
          <p:nvPr/>
        </p:nvSpPr>
        <p:spPr>
          <a:xfrm>
            <a:off x="537475" y="1599400"/>
            <a:ext cx="10343884" cy="464871"/>
          </a:xfrm>
          <a:prstGeom prst="rect">
            <a:avLst/>
          </a:prstGeom>
          <a:noFill/>
        </p:spPr>
        <p:txBody>
          <a:bodyPr wrap="square">
            <a:spAutoFit/>
          </a:bodyPr>
          <a:lstStyle/>
          <a:p>
            <a:pPr marL="0" marR="0" indent="448310" algn="just">
              <a:lnSpc>
                <a:spcPct val="150000"/>
              </a:lnSpc>
              <a:spcBef>
                <a:spcPts val="0"/>
              </a:spcBef>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AQU4518R9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la 3">
                <a:extLst>
                  <a:ext uri="{FF2B5EF4-FFF2-40B4-BE49-F238E27FC236}">
                    <a16:creationId xmlns:a16="http://schemas.microsoft.com/office/drawing/2014/main" id="{720AE73F-FBBF-40AC-AE65-D8B923337DE8}"/>
                  </a:ext>
                </a:extLst>
              </p:cNvPr>
              <p:cNvGraphicFramePr>
                <a:graphicFrameLocks noGrp="1"/>
              </p:cNvGraphicFramePr>
              <p:nvPr>
                <p:extLst>
                  <p:ext uri="{D42A27DB-BD31-4B8C-83A1-F6EECF244321}">
                    <p14:modId xmlns:p14="http://schemas.microsoft.com/office/powerpoint/2010/main" val="2792750528"/>
                  </p:ext>
                </p:extLst>
              </p:nvPr>
            </p:nvGraphicFramePr>
            <p:xfrm>
              <a:off x="906340" y="2088023"/>
              <a:ext cx="5314950" cy="3156846"/>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val="67732268"/>
                        </a:ext>
                      </a:extLst>
                    </a:gridCol>
                    <a:gridCol w="1739265">
                      <a:extLst>
                        <a:ext uri="{9D8B030D-6E8A-4147-A177-3AD203B41FA5}">
                          <a16:colId xmlns:a16="http://schemas.microsoft.com/office/drawing/2014/main" val="2130876179"/>
                        </a:ext>
                      </a:extLst>
                    </a:gridCol>
                    <a:gridCol w="1289685">
                      <a:extLst>
                        <a:ext uri="{9D8B030D-6E8A-4147-A177-3AD203B41FA5}">
                          <a16:colId xmlns:a16="http://schemas.microsoft.com/office/drawing/2014/main" val="3529165163"/>
                        </a:ext>
                      </a:extLst>
                    </a:gridCol>
                  </a:tblGrid>
                  <a:tr h="0">
                    <a:tc gridSpan="3">
                      <a:txBody>
                        <a:bodyPr/>
                        <a:lstStyle/>
                        <a:p>
                          <a:pPr marL="0" marR="0" indent="0" algn="l">
                            <a:lnSpc>
                              <a:spcPct val="150000"/>
                            </a:lnSpc>
                            <a:spcBef>
                              <a:spcPts val="0"/>
                            </a:spcBef>
                            <a:spcAft>
                              <a:spcPts val="0"/>
                            </a:spcAft>
                          </a:pPr>
                          <a:r>
                            <a:rPr lang="es-EC" sz="1100" b="1" dirty="0">
                              <a:effectLst/>
                            </a:rPr>
                            <a:t>Propiedades Eléctricas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7072611"/>
                      </a:ext>
                    </a:extLst>
                  </a:tr>
                  <a:tr h="0">
                    <a:tc>
                      <a:txBody>
                        <a:bodyPr/>
                        <a:lstStyle/>
                        <a:p>
                          <a:pPr marL="0" marR="0" indent="0" algn="l">
                            <a:lnSpc>
                              <a:spcPct val="150000"/>
                            </a:lnSpc>
                            <a:spcBef>
                              <a:spcPts val="0"/>
                            </a:spcBef>
                            <a:spcAft>
                              <a:spcPts val="0"/>
                            </a:spcAft>
                          </a:pPr>
                          <a:r>
                            <a:rPr lang="es-EC" sz="1100">
                              <a:effectLst/>
                            </a:rPr>
                            <a:t>Polarización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a:effectLst/>
                            </a:rPr>
                            <a:t>+ 45 °, - 45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215932446"/>
                      </a:ext>
                    </a:extLst>
                  </a:tr>
                  <a:tr h="0">
                    <a:tc>
                      <a:txBody>
                        <a:bodyPr/>
                        <a:lstStyle/>
                        <a:p>
                          <a:pPr marL="0" marR="0" indent="0" algn="l">
                            <a:lnSpc>
                              <a:spcPct val="150000"/>
                            </a:lnSpc>
                            <a:spcBef>
                              <a:spcPts val="0"/>
                            </a:spcBef>
                            <a:spcAft>
                              <a:spcPts val="0"/>
                            </a:spcAft>
                          </a:pPr>
                          <a:r>
                            <a:rPr lang="es-EC" sz="1100">
                              <a:effectLst/>
                            </a:rPr>
                            <a:t>Rango de frecuencias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698-960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3 x (1710 - 2690)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6178822"/>
                      </a:ext>
                    </a:extLst>
                  </a:tr>
                  <a:tr h="0">
                    <a:tc>
                      <a:txBody>
                        <a:bodyPr/>
                        <a:lstStyle/>
                        <a:p>
                          <a:pPr marL="0" marR="0" indent="0" algn="l">
                            <a:lnSpc>
                              <a:spcPct val="150000"/>
                            </a:lnSpc>
                            <a:spcBef>
                              <a:spcPts val="0"/>
                            </a:spcBef>
                            <a:spcAft>
                              <a:spcPts val="0"/>
                            </a:spcAft>
                          </a:pPr>
                          <a:r>
                            <a:rPr lang="es-EC" sz="1100">
                              <a:effectLst/>
                            </a:rPr>
                            <a:t>Tilt eléctrico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0 –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0 - 10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3523873"/>
                      </a:ext>
                    </a:extLst>
                  </a:tr>
                  <a:tr h="0">
                    <a:tc>
                      <a:txBody>
                        <a:bodyPr/>
                        <a:lstStyle/>
                        <a:p>
                          <a:pPr marL="0" marR="0" indent="0" algn="l">
                            <a:lnSpc>
                              <a:spcPct val="150000"/>
                            </a:lnSpc>
                            <a:spcBef>
                              <a:spcPts val="0"/>
                            </a:spcBef>
                            <a:spcAft>
                              <a:spcPts val="0"/>
                            </a:spcAft>
                          </a:pPr>
                          <a:r>
                            <a:rPr lang="es-EC" sz="1100">
                              <a:effectLst/>
                            </a:rPr>
                            <a:t>Ancho de haz horizontal 3dB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dirty="0">
                              <a:effectLst/>
                            </a:rPr>
                            <a:t>67 - 66 - 65- 62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63 - 62 - 61 - 60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515016"/>
                      </a:ext>
                    </a:extLst>
                  </a:tr>
                  <a:tr h="0">
                    <a:tc>
                      <a:txBody>
                        <a:bodyPr/>
                        <a:lstStyle/>
                        <a:p>
                          <a:pPr marL="0" marR="0" indent="0" algn="l">
                            <a:lnSpc>
                              <a:spcPct val="150000"/>
                            </a:lnSpc>
                            <a:spcBef>
                              <a:spcPts val="0"/>
                            </a:spcBef>
                            <a:spcAft>
                              <a:spcPts val="0"/>
                            </a:spcAft>
                          </a:pPr>
                          <a:r>
                            <a:rPr lang="es-EC" sz="1100">
                              <a:effectLst/>
                            </a:rPr>
                            <a:t>Ancho de haz vertical 3dB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8.8 - 8.5 - 8.0 - 7.4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7.4 - 6.8 - 6.0 - 5.5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3518177"/>
                      </a:ext>
                    </a:extLst>
                  </a:tr>
                  <a:tr h="0">
                    <a:tc>
                      <a:txBody>
                        <a:bodyPr/>
                        <a:lstStyle/>
                        <a:p>
                          <a:pPr marL="0" marR="0" indent="0" algn="l">
                            <a:lnSpc>
                              <a:spcPct val="150000"/>
                            </a:lnSpc>
                            <a:spcBef>
                              <a:spcPts val="0"/>
                            </a:spcBef>
                            <a:spcAft>
                              <a:spcPts val="0"/>
                            </a:spcAft>
                          </a:pPr>
                          <a:r>
                            <a:rPr lang="es-EC" sz="1100">
                              <a:effectLst/>
                            </a:rPr>
                            <a:t>VSWR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14:m>
                            <m:oMath xmlns:m="http://schemas.openxmlformats.org/officeDocument/2006/math">
                              <m:r>
                                <a:rPr lang="es-EC" sz="1100">
                                  <a:effectLst/>
                                  <a:latin typeface="Cambria Math" panose="02040503050406030204" pitchFamily="18" charset="0"/>
                                </a:rPr>
                                <m:t>≤</m:t>
                              </m:r>
                            </m:oMath>
                          </a14:m>
                          <a:r>
                            <a:rPr lang="es-EC" sz="1100">
                              <a:effectLst/>
                            </a:rPr>
                            <a:t> 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088339315"/>
                      </a:ext>
                    </a:extLst>
                  </a:tr>
                  <a:tr h="99773">
                    <a:tc>
                      <a:txBody>
                        <a:bodyPr/>
                        <a:lstStyle/>
                        <a:p>
                          <a:pPr marL="0" marR="0" indent="0" algn="l">
                            <a:lnSpc>
                              <a:spcPct val="150000"/>
                            </a:lnSpc>
                            <a:spcBef>
                              <a:spcPts val="0"/>
                            </a:spcBef>
                            <a:spcAft>
                              <a:spcPts val="0"/>
                            </a:spcAft>
                          </a:pPr>
                          <a:r>
                            <a:rPr lang="es-EC" sz="1100">
                              <a:effectLst/>
                            </a:rPr>
                            <a:t>Toma de tierra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a:effectLst/>
                            </a:rPr>
                            <a:t>DC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553557810"/>
                      </a:ext>
                    </a:extLst>
                  </a:tr>
                  <a:tr h="0">
                    <a:tc gridSpan="3">
                      <a:txBody>
                        <a:bodyPr/>
                        <a:lstStyle/>
                        <a:p>
                          <a:pPr marL="0" marR="0" indent="0" algn="l">
                            <a:lnSpc>
                              <a:spcPct val="150000"/>
                            </a:lnSpc>
                            <a:spcBef>
                              <a:spcPts val="0"/>
                            </a:spcBef>
                            <a:spcAft>
                              <a:spcPts val="0"/>
                            </a:spcAft>
                          </a:pPr>
                          <a:r>
                            <a:rPr lang="es-EC" sz="1100" b="1" dirty="0">
                              <a:effectLst/>
                            </a:rPr>
                            <a:t>Propiedades mecánicas </a:t>
                          </a:r>
                          <a:endParaRPr lang="en-US" sz="1100" b="1" dirty="0">
                            <a:effectLst/>
                            <a:latin typeface="Calibri" panose="020F0502020204030204" pitchFamily="34" charset="0"/>
                            <a:cs typeface="Times New Roman" panose="02020603050405020304" pitchFamily="18" charset="0"/>
                          </a:endParaRPr>
                        </a:p>
                      </a:txBody>
                      <a:tcPr marL="68580" marR="68580" marT="0" marB="0"/>
                    </a:tc>
                    <a:tc hMerge="1">
                      <a:txBody>
                        <a:bodyPr/>
                        <a:lstStyle/>
                        <a:p>
                          <a:pPr marL="0" marR="0" indent="0" algn="ctr">
                            <a:lnSpc>
                              <a:spcPct val="150000"/>
                            </a:lnSpc>
                            <a:spcBef>
                              <a:spcPts val="0"/>
                            </a:spcBef>
                            <a:spcAft>
                              <a:spcPts val="0"/>
                            </a:spcAft>
                          </a:pPr>
                          <a:r>
                            <a:rPr lang="es-EC"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26538171"/>
                      </a:ext>
                    </a:extLst>
                  </a:tr>
                  <a:tr h="0">
                    <a:tc>
                      <a:txBody>
                        <a:bodyPr/>
                        <a:lstStyle/>
                        <a:p>
                          <a:pPr marL="0" marR="0" indent="0" algn="l">
                            <a:lnSpc>
                              <a:spcPct val="150000"/>
                            </a:lnSpc>
                            <a:spcBef>
                              <a:spcPts val="0"/>
                            </a:spcBef>
                            <a:spcAft>
                              <a:spcPts val="0"/>
                            </a:spcAft>
                          </a:pPr>
                          <a:r>
                            <a:rPr lang="es-EC" sz="1100" dirty="0">
                              <a:effectLst/>
                            </a:rPr>
                            <a:t>Dimensiones de la antena (mm)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dirty="0">
                              <a:effectLst/>
                            </a:rPr>
                            <a:t>2688 x 349 x166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4814988"/>
                      </a:ext>
                    </a:extLst>
                  </a:tr>
                  <a:tr h="0">
                    <a:tc>
                      <a:txBody>
                        <a:bodyPr/>
                        <a:lstStyle/>
                        <a:p>
                          <a:pPr marL="0" marR="0" indent="0" algn="l">
                            <a:lnSpc>
                              <a:spcPct val="150000"/>
                            </a:lnSpc>
                            <a:spcBef>
                              <a:spcPts val="0"/>
                            </a:spcBef>
                            <a:spcAft>
                              <a:spcPts val="0"/>
                            </a:spcAft>
                          </a:pPr>
                          <a:r>
                            <a:rPr lang="es-EC" sz="1100">
                              <a:effectLst/>
                            </a:rPr>
                            <a:t>Dimensiones del embalaje (mm)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a:effectLst/>
                            </a:rPr>
                            <a:t>2960 x 435 x 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20962982"/>
                      </a:ext>
                    </a:extLst>
                  </a:tr>
                  <a:tr h="0">
                    <a:tc>
                      <a:txBody>
                        <a:bodyPr/>
                        <a:lstStyle/>
                        <a:p>
                          <a:pPr marL="0" marR="0" indent="0" algn="l">
                            <a:lnSpc>
                              <a:spcPct val="150000"/>
                            </a:lnSpc>
                            <a:spcBef>
                              <a:spcPts val="0"/>
                            </a:spcBef>
                            <a:spcAft>
                              <a:spcPts val="0"/>
                            </a:spcAft>
                          </a:pPr>
                          <a:r>
                            <a:rPr lang="es-EC" sz="1100">
                              <a:effectLst/>
                            </a:rPr>
                            <a:t>Peso de las abrazaderas (kg)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a:effectLst/>
                            </a:rPr>
                            <a:t>33.5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16137229"/>
                      </a:ext>
                    </a:extLst>
                  </a:tr>
                  <a:tr h="0">
                    <a:tc>
                      <a:txBody>
                        <a:bodyPr/>
                        <a:lstStyle/>
                        <a:p>
                          <a:pPr marL="0" marR="0" indent="0" algn="l">
                            <a:lnSpc>
                              <a:spcPct val="150000"/>
                            </a:lnSpc>
                            <a:spcBef>
                              <a:spcPts val="0"/>
                            </a:spcBef>
                            <a:spcAft>
                              <a:spcPts val="0"/>
                            </a:spcAft>
                          </a:pPr>
                          <a:r>
                            <a:rPr lang="es-EC" sz="1100">
                              <a:effectLst/>
                            </a:rPr>
                            <a:t>Peso de la empaquetadura (kg)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a:effectLst/>
                            </a:rPr>
                            <a:t>3.6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678652021"/>
                      </a:ext>
                    </a:extLst>
                  </a:tr>
                  <a:tr h="0">
                    <a:tc>
                      <a:txBody>
                        <a:bodyPr/>
                        <a:lstStyle/>
                        <a:p>
                          <a:pPr marL="0" marR="0" indent="0" algn="l">
                            <a:lnSpc>
                              <a:spcPct val="150000"/>
                            </a:lnSpc>
                            <a:spcBef>
                              <a:spcPts val="0"/>
                            </a:spcBef>
                            <a:spcAft>
                              <a:spcPts val="0"/>
                            </a:spcAft>
                          </a:pPr>
                          <a:r>
                            <a:rPr lang="es-EC" sz="1100" dirty="0">
                              <a:effectLst/>
                            </a:rPr>
                            <a:t>Diámetro del mástil soportado (NN)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dirty="0">
                              <a:effectLst/>
                            </a:rPr>
                            <a:t>50-116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661476682"/>
                      </a:ext>
                    </a:extLst>
                  </a:tr>
                </a:tbl>
              </a:graphicData>
            </a:graphic>
          </p:graphicFrame>
        </mc:Choice>
        <mc:Fallback xmlns="">
          <p:graphicFrame>
            <p:nvGraphicFramePr>
              <p:cNvPr id="4" name="Tabla 3">
                <a:extLst>
                  <a:ext uri="{FF2B5EF4-FFF2-40B4-BE49-F238E27FC236}">
                    <a16:creationId xmlns:a16="http://schemas.microsoft.com/office/drawing/2014/main" id="{720AE73F-FBBF-40AC-AE65-D8B923337DE8}"/>
                  </a:ext>
                </a:extLst>
              </p:cNvPr>
              <p:cNvGraphicFramePr>
                <a:graphicFrameLocks noGrp="1"/>
              </p:cNvGraphicFramePr>
              <p:nvPr>
                <p:extLst>
                  <p:ext uri="{D42A27DB-BD31-4B8C-83A1-F6EECF244321}">
                    <p14:modId xmlns:p14="http://schemas.microsoft.com/office/powerpoint/2010/main" val="2792750528"/>
                  </p:ext>
                </p:extLst>
              </p:nvPr>
            </p:nvGraphicFramePr>
            <p:xfrm>
              <a:off x="906340" y="2088023"/>
              <a:ext cx="5314950" cy="3156846"/>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val="67732268"/>
                        </a:ext>
                      </a:extLst>
                    </a:gridCol>
                    <a:gridCol w="1739265">
                      <a:extLst>
                        <a:ext uri="{9D8B030D-6E8A-4147-A177-3AD203B41FA5}">
                          <a16:colId xmlns:a16="http://schemas.microsoft.com/office/drawing/2014/main" val="2130876179"/>
                        </a:ext>
                      </a:extLst>
                    </a:gridCol>
                    <a:gridCol w="1289685">
                      <a:extLst>
                        <a:ext uri="{9D8B030D-6E8A-4147-A177-3AD203B41FA5}">
                          <a16:colId xmlns:a16="http://schemas.microsoft.com/office/drawing/2014/main" val="3529165163"/>
                        </a:ext>
                      </a:extLst>
                    </a:gridCol>
                  </a:tblGrid>
                  <a:tr h="225489">
                    <a:tc gridSpan="3">
                      <a:txBody>
                        <a:bodyPr/>
                        <a:lstStyle/>
                        <a:p>
                          <a:pPr marL="0" marR="0" indent="0" algn="l">
                            <a:lnSpc>
                              <a:spcPct val="150000"/>
                            </a:lnSpc>
                            <a:spcBef>
                              <a:spcPts val="0"/>
                            </a:spcBef>
                            <a:spcAft>
                              <a:spcPts val="0"/>
                            </a:spcAft>
                          </a:pPr>
                          <a:r>
                            <a:rPr lang="es-EC" sz="1100" b="1" dirty="0">
                              <a:effectLst/>
                            </a:rPr>
                            <a:t>Propiedades Eléctricas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7072611"/>
                      </a:ext>
                    </a:extLst>
                  </a:tr>
                  <a:tr h="225489">
                    <a:tc>
                      <a:txBody>
                        <a:bodyPr/>
                        <a:lstStyle/>
                        <a:p>
                          <a:pPr marL="0" marR="0" indent="0" algn="l">
                            <a:lnSpc>
                              <a:spcPct val="150000"/>
                            </a:lnSpc>
                            <a:spcBef>
                              <a:spcPts val="0"/>
                            </a:spcBef>
                            <a:spcAft>
                              <a:spcPts val="0"/>
                            </a:spcAft>
                          </a:pPr>
                          <a:r>
                            <a:rPr lang="es-EC" sz="1100">
                              <a:effectLst/>
                            </a:rPr>
                            <a:t>Polarización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a:effectLst/>
                            </a:rPr>
                            <a:t>+ 45 °, - 45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215932446"/>
                      </a:ext>
                    </a:extLst>
                  </a:tr>
                  <a:tr h="225489">
                    <a:tc>
                      <a:txBody>
                        <a:bodyPr/>
                        <a:lstStyle/>
                        <a:p>
                          <a:pPr marL="0" marR="0" indent="0" algn="l">
                            <a:lnSpc>
                              <a:spcPct val="150000"/>
                            </a:lnSpc>
                            <a:spcBef>
                              <a:spcPts val="0"/>
                            </a:spcBef>
                            <a:spcAft>
                              <a:spcPts val="0"/>
                            </a:spcAft>
                          </a:pPr>
                          <a:r>
                            <a:rPr lang="es-EC" sz="1100">
                              <a:effectLst/>
                            </a:rPr>
                            <a:t>Rango de frecuencias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698-960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3 x (1710 - 2690)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6178822"/>
                      </a:ext>
                    </a:extLst>
                  </a:tr>
                  <a:tr h="225489">
                    <a:tc>
                      <a:txBody>
                        <a:bodyPr/>
                        <a:lstStyle/>
                        <a:p>
                          <a:pPr marL="0" marR="0" indent="0" algn="l">
                            <a:lnSpc>
                              <a:spcPct val="150000"/>
                            </a:lnSpc>
                            <a:spcBef>
                              <a:spcPts val="0"/>
                            </a:spcBef>
                            <a:spcAft>
                              <a:spcPts val="0"/>
                            </a:spcAft>
                          </a:pPr>
                          <a:r>
                            <a:rPr lang="es-EC" sz="1100">
                              <a:effectLst/>
                            </a:rPr>
                            <a:t>Tilt eléctrico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0 –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0 - 10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3523873"/>
                      </a:ext>
                    </a:extLst>
                  </a:tr>
                  <a:tr h="225489">
                    <a:tc>
                      <a:txBody>
                        <a:bodyPr/>
                        <a:lstStyle/>
                        <a:p>
                          <a:pPr marL="0" marR="0" indent="0" algn="l">
                            <a:lnSpc>
                              <a:spcPct val="150000"/>
                            </a:lnSpc>
                            <a:spcBef>
                              <a:spcPts val="0"/>
                            </a:spcBef>
                            <a:spcAft>
                              <a:spcPts val="0"/>
                            </a:spcAft>
                          </a:pPr>
                          <a:r>
                            <a:rPr lang="es-EC" sz="1100">
                              <a:effectLst/>
                            </a:rPr>
                            <a:t>Ancho de haz horizontal 3dB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dirty="0">
                              <a:effectLst/>
                            </a:rPr>
                            <a:t>67 - 66 - 65- 62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63 - 62 - 61 - 60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515016"/>
                      </a:ext>
                    </a:extLst>
                  </a:tr>
                  <a:tr h="225489">
                    <a:tc>
                      <a:txBody>
                        <a:bodyPr/>
                        <a:lstStyle/>
                        <a:p>
                          <a:pPr marL="0" marR="0" indent="0" algn="l">
                            <a:lnSpc>
                              <a:spcPct val="150000"/>
                            </a:lnSpc>
                            <a:spcBef>
                              <a:spcPts val="0"/>
                            </a:spcBef>
                            <a:spcAft>
                              <a:spcPts val="0"/>
                            </a:spcAft>
                          </a:pPr>
                          <a:r>
                            <a:rPr lang="es-EC" sz="1100">
                              <a:effectLst/>
                            </a:rPr>
                            <a:t>Ancho de haz vertical 3dB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8.8 - 8.5 - 8.0 - 7.4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7.4 - 6.8 - 6.0 - 5.5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3518177"/>
                      </a:ext>
                    </a:extLst>
                  </a:tr>
                  <a:tr h="225489">
                    <a:tc>
                      <a:txBody>
                        <a:bodyPr/>
                        <a:lstStyle/>
                        <a:p>
                          <a:pPr marL="0" marR="0" indent="0" algn="l">
                            <a:lnSpc>
                              <a:spcPct val="150000"/>
                            </a:lnSpc>
                            <a:spcBef>
                              <a:spcPts val="0"/>
                            </a:spcBef>
                            <a:spcAft>
                              <a:spcPts val="0"/>
                            </a:spcAft>
                          </a:pPr>
                          <a:r>
                            <a:rPr lang="es-EC" sz="1100">
                              <a:effectLst/>
                            </a:rPr>
                            <a:t>VSWR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endParaRPr lang="en-US"/>
                        </a:p>
                      </a:txBody>
                      <a:tcPr marL="68580" marR="68580" marT="0" marB="0">
                        <a:blipFill>
                          <a:blip r:embed="rId4"/>
                          <a:stretch>
                            <a:fillRect l="-75502" t="-586842" r="-402" b="-718421"/>
                          </a:stretch>
                        </a:blipFill>
                      </a:tcPr>
                    </a:tc>
                    <a:tc hMerge="1">
                      <a:txBody>
                        <a:bodyPr/>
                        <a:lstStyle/>
                        <a:p>
                          <a:endParaRPr lang="en-US"/>
                        </a:p>
                      </a:txBody>
                      <a:tcPr/>
                    </a:tc>
                    <a:extLst>
                      <a:ext uri="{0D108BD9-81ED-4DB2-BD59-A6C34878D82A}">
                        <a16:rowId xmlns:a16="http://schemas.microsoft.com/office/drawing/2014/main" val="3088339315"/>
                      </a:ext>
                    </a:extLst>
                  </a:tr>
                  <a:tr h="225489">
                    <a:tc>
                      <a:txBody>
                        <a:bodyPr/>
                        <a:lstStyle/>
                        <a:p>
                          <a:pPr marL="0" marR="0" indent="0" algn="l">
                            <a:lnSpc>
                              <a:spcPct val="150000"/>
                            </a:lnSpc>
                            <a:spcBef>
                              <a:spcPts val="0"/>
                            </a:spcBef>
                            <a:spcAft>
                              <a:spcPts val="0"/>
                            </a:spcAft>
                          </a:pPr>
                          <a:r>
                            <a:rPr lang="es-EC" sz="1100">
                              <a:effectLst/>
                            </a:rPr>
                            <a:t>Toma de tierra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a:effectLst/>
                            </a:rPr>
                            <a:t>DC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553557810"/>
                      </a:ext>
                    </a:extLst>
                  </a:tr>
                  <a:tr h="225489">
                    <a:tc gridSpan="3">
                      <a:txBody>
                        <a:bodyPr/>
                        <a:lstStyle/>
                        <a:p>
                          <a:pPr marL="0" marR="0" indent="0" algn="l">
                            <a:lnSpc>
                              <a:spcPct val="150000"/>
                            </a:lnSpc>
                            <a:spcBef>
                              <a:spcPts val="0"/>
                            </a:spcBef>
                            <a:spcAft>
                              <a:spcPts val="0"/>
                            </a:spcAft>
                          </a:pPr>
                          <a:r>
                            <a:rPr lang="es-EC" sz="1100" b="1" dirty="0">
                              <a:effectLst/>
                            </a:rPr>
                            <a:t>Propiedades mecánicas </a:t>
                          </a:r>
                          <a:endParaRPr lang="en-US" sz="1100" b="1" dirty="0">
                            <a:effectLst/>
                            <a:latin typeface="Calibri" panose="020F0502020204030204" pitchFamily="34" charset="0"/>
                            <a:cs typeface="Times New Roman" panose="02020603050405020304" pitchFamily="18" charset="0"/>
                          </a:endParaRPr>
                        </a:p>
                      </a:txBody>
                      <a:tcPr marL="68580" marR="68580" marT="0" marB="0"/>
                    </a:tc>
                    <a:tc hMerge="1">
                      <a:txBody>
                        <a:bodyPr/>
                        <a:lstStyle/>
                        <a:p>
                          <a:pPr marL="0" marR="0" indent="0" algn="ctr">
                            <a:lnSpc>
                              <a:spcPct val="150000"/>
                            </a:lnSpc>
                            <a:spcBef>
                              <a:spcPts val="0"/>
                            </a:spcBef>
                            <a:spcAft>
                              <a:spcPts val="0"/>
                            </a:spcAft>
                          </a:pPr>
                          <a:r>
                            <a:rPr lang="es-EC"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26538171"/>
                      </a:ext>
                    </a:extLst>
                  </a:tr>
                  <a:tr h="225489">
                    <a:tc>
                      <a:txBody>
                        <a:bodyPr/>
                        <a:lstStyle/>
                        <a:p>
                          <a:pPr marL="0" marR="0" indent="0" algn="l">
                            <a:lnSpc>
                              <a:spcPct val="150000"/>
                            </a:lnSpc>
                            <a:spcBef>
                              <a:spcPts val="0"/>
                            </a:spcBef>
                            <a:spcAft>
                              <a:spcPts val="0"/>
                            </a:spcAft>
                          </a:pPr>
                          <a:r>
                            <a:rPr lang="es-EC" sz="1100" dirty="0">
                              <a:effectLst/>
                            </a:rPr>
                            <a:t>Dimensiones de la antena (mm)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dirty="0">
                              <a:effectLst/>
                            </a:rPr>
                            <a:t>2688 x 349 x166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4814988"/>
                      </a:ext>
                    </a:extLst>
                  </a:tr>
                  <a:tr h="225489">
                    <a:tc>
                      <a:txBody>
                        <a:bodyPr/>
                        <a:lstStyle/>
                        <a:p>
                          <a:pPr marL="0" marR="0" indent="0" algn="l">
                            <a:lnSpc>
                              <a:spcPct val="150000"/>
                            </a:lnSpc>
                            <a:spcBef>
                              <a:spcPts val="0"/>
                            </a:spcBef>
                            <a:spcAft>
                              <a:spcPts val="0"/>
                            </a:spcAft>
                          </a:pPr>
                          <a:r>
                            <a:rPr lang="es-EC" sz="1100">
                              <a:effectLst/>
                            </a:rPr>
                            <a:t>Dimensiones del embalaje (mm)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a:effectLst/>
                            </a:rPr>
                            <a:t>2960 x 435 x 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20962982"/>
                      </a:ext>
                    </a:extLst>
                  </a:tr>
                  <a:tr h="225489">
                    <a:tc>
                      <a:txBody>
                        <a:bodyPr/>
                        <a:lstStyle/>
                        <a:p>
                          <a:pPr marL="0" marR="0" indent="0" algn="l">
                            <a:lnSpc>
                              <a:spcPct val="150000"/>
                            </a:lnSpc>
                            <a:spcBef>
                              <a:spcPts val="0"/>
                            </a:spcBef>
                            <a:spcAft>
                              <a:spcPts val="0"/>
                            </a:spcAft>
                          </a:pPr>
                          <a:r>
                            <a:rPr lang="es-EC" sz="1100">
                              <a:effectLst/>
                            </a:rPr>
                            <a:t>Peso de las abrazaderas (kg)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a:effectLst/>
                            </a:rPr>
                            <a:t>33.5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16137229"/>
                      </a:ext>
                    </a:extLst>
                  </a:tr>
                  <a:tr h="225489">
                    <a:tc>
                      <a:txBody>
                        <a:bodyPr/>
                        <a:lstStyle/>
                        <a:p>
                          <a:pPr marL="0" marR="0" indent="0" algn="l">
                            <a:lnSpc>
                              <a:spcPct val="150000"/>
                            </a:lnSpc>
                            <a:spcBef>
                              <a:spcPts val="0"/>
                            </a:spcBef>
                            <a:spcAft>
                              <a:spcPts val="0"/>
                            </a:spcAft>
                          </a:pPr>
                          <a:r>
                            <a:rPr lang="es-EC" sz="1100">
                              <a:effectLst/>
                            </a:rPr>
                            <a:t>Peso de la empaquetadura (kg)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a:effectLst/>
                            </a:rPr>
                            <a:t>3.6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678652021"/>
                      </a:ext>
                    </a:extLst>
                  </a:tr>
                  <a:tr h="225489">
                    <a:tc>
                      <a:txBody>
                        <a:bodyPr/>
                        <a:lstStyle/>
                        <a:p>
                          <a:pPr marL="0" marR="0" indent="0" algn="l">
                            <a:lnSpc>
                              <a:spcPct val="150000"/>
                            </a:lnSpc>
                            <a:spcBef>
                              <a:spcPts val="0"/>
                            </a:spcBef>
                            <a:spcAft>
                              <a:spcPts val="0"/>
                            </a:spcAft>
                          </a:pPr>
                          <a:r>
                            <a:rPr lang="es-EC" sz="1100" dirty="0">
                              <a:effectLst/>
                            </a:rPr>
                            <a:t>Diámetro del mástil soportado (NN)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0" algn="ctr">
                            <a:lnSpc>
                              <a:spcPct val="150000"/>
                            </a:lnSpc>
                            <a:spcBef>
                              <a:spcPts val="0"/>
                            </a:spcBef>
                            <a:spcAft>
                              <a:spcPts val="0"/>
                            </a:spcAft>
                          </a:pPr>
                          <a:r>
                            <a:rPr lang="es-EC" sz="1100" dirty="0">
                              <a:effectLst/>
                            </a:rPr>
                            <a:t>50-116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661476682"/>
                      </a:ext>
                    </a:extLst>
                  </a:tr>
                </a:tbl>
              </a:graphicData>
            </a:graphic>
          </p:graphicFrame>
        </mc:Fallback>
      </mc:AlternateContent>
      <p:pic>
        <p:nvPicPr>
          <p:cNvPr id="7" name="Imagen 6">
            <a:extLst>
              <a:ext uri="{FF2B5EF4-FFF2-40B4-BE49-F238E27FC236}">
                <a16:creationId xmlns:a16="http://schemas.microsoft.com/office/drawing/2014/main" id="{E2817974-882A-4286-9EA1-10DEB7D0FAEA}"/>
              </a:ext>
            </a:extLst>
          </p:cNvPr>
          <p:cNvPicPr>
            <a:picLocks noChangeAspect="1"/>
          </p:cNvPicPr>
          <p:nvPr/>
        </p:nvPicPr>
        <p:blipFill>
          <a:blip r:embed="rId5"/>
          <a:stretch>
            <a:fillRect/>
          </a:stretch>
        </p:blipFill>
        <p:spPr>
          <a:xfrm>
            <a:off x="7035585" y="1497503"/>
            <a:ext cx="4774541" cy="2353528"/>
          </a:xfrm>
          <a:prstGeom prst="rect">
            <a:avLst/>
          </a:prstGeom>
        </p:spPr>
      </p:pic>
      <p:pic>
        <p:nvPicPr>
          <p:cNvPr id="9" name="Imagen 8">
            <a:extLst>
              <a:ext uri="{FF2B5EF4-FFF2-40B4-BE49-F238E27FC236}">
                <a16:creationId xmlns:a16="http://schemas.microsoft.com/office/drawing/2014/main" id="{449F0A51-4F55-4B79-B5B2-B55E3D6918A2}"/>
              </a:ext>
            </a:extLst>
          </p:cNvPr>
          <p:cNvPicPr>
            <a:picLocks noChangeAspect="1"/>
          </p:cNvPicPr>
          <p:nvPr/>
        </p:nvPicPr>
        <p:blipFill>
          <a:blip r:embed="rId6"/>
          <a:stretch>
            <a:fillRect/>
          </a:stretch>
        </p:blipFill>
        <p:spPr>
          <a:xfrm>
            <a:off x="7174955" y="3958378"/>
            <a:ext cx="4495800" cy="2305050"/>
          </a:xfrm>
          <a:prstGeom prst="rect">
            <a:avLst/>
          </a:prstGeom>
        </p:spPr>
      </p:pic>
      <p:sp>
        <p:nvSpPr>
          <p:cNvPr id="5" name="Rectángulo 4">
            <a:extLst>
              <a:ext uri="{FF2B5EF4-FFF2-40B4-BE49-F238E27FC236}">
                <a16:creationId xmlns:a16="http://schemas.microsoft.com/office/drawing/2014/main" id="{4A5CFD26-3C96-430E-97DD-860BCAD8FCAE}"/>
              </a:ext>
            </a:extLst>
          </p:cNvPr>
          <p:cNvSpPr/>
          <p:nvPr/>
        </p:nvSpPr>
        <p:spPr>
          <a:xfrm>
            <a:off x="10707757" y="2236140"/>
            <a:ext cx="742120" cy="1465424"/>
          </a:xfrm>
          <a:prstGeom prst="rect">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ángulo 14">
            <a:extLst>
              <a:ext uri="{FF2B5EF4-FFF2-40B4-BE49-F238E27FC236}">
                <a16:creationId xmlns:a16="http://schemas.microsoft.com/office/drawing/2014/main" id="{8A543BF8-7BBE-4861-8D7B-1480BC129975}"/>
              </a:ext>
            </a:extLst>
          </p:cNvPr>
          <p:cNvSpPr/>
          <p:nvPr/>
        </p:nvSpPr>
        <p:spPr>
          <a:xfrm>
            <a:off x="8289896" y="1811878"/>
            <a:ext cx="1298713" cy="678252"/>
          </a:xfrm>
          <a:prstGeom prst="rect">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ángulo 15">
            <a:extLst>
              <a:ext uri="{FF2B5EF4-FFF2-40B4-BE49-F238E27FC236}">
                <a16:creationId xmlns:a16="http://schemas.microsoft.com/office/drawing/2014/main" id="{CECB6C8B-BD6D-47E6-8F88-B083D45F0E6F}"/>
              </a:ext>
            </a:extLst>
          </p:cNvPr>
          <p:cNvSpPr/>
          <p:nvPr/>
        </p:nvSpPr>
        <p:spPr>
          <a:xfrm>
            <a:off x="7453743" y="1800703"/>
            <a:ext cx="842118" cy="1752744"/>
          </a:xfrm>
          <a:prstGeom prst="rect">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CuadroTexto 5">
            <a:extLst>
              <a:ext uri="{FF2B5EF4-FFF2-40B4-BE49-F238E27FC236}">
                <a16:creationId xmlns:a16="http://schemas.microsoft.com/office/drawing/2014/main" id="{EE29CBC7-2324-492C-AE52-3E735360DF7A}"/>
              </a:ext>
            </a:extLst>
          </p:cNvPr>
          <p:cNvSpPr txBox="1"/>
          <p:nvPr/>
        </p:nvSpPr>
        <p:spPr>
          <a:xfrm>
            <a:off x="11384275" y="1944127"/>
            <a:ext cx="758990" cy="369332"/>
          </a:xfrm>
          <a:prstGeom prst="rect">
            <a:avLst/>
          </a:prstGeom>
          <a:noFill/>
        </p:spPr>
        <p:txBody>
          <a:bodyPr wrap="none" rtlCol="0">
            <a:spAutoFit/>
          </a:bodyPr>
          <a:lstStyle/>
          <a:p>
            <a:r>
              <a:rPr lang="es-ES" b="1" dirty="0">
                <a:solidFill>
                  <a:srgbClr val="FF0000"/>
                </a:solidFill>
              </a:rPr>
              <a:t>UMTS</a:t>
            </a:r>
            <a:endParaRPr lang="en-US" b="1" dirty="0">
              <a:solidFill>
                <a:srgbClr val="FF0000"/>
              </a:solidFill>
            </a:endParaRPr>
          </a:p>
        </p:txBody>
      </p:sp>
      <p:sp>
        <p:nvSpPr>
          <p:cNvPr id="18" name="CuadroTexto 17">
            <a:extLst>
              <a:ext uri="{FF2B5EF4-FFF2-40B4-BE49-F238E27FC236}">
                <a16:creationId xmlns:a16="http://schemas.microsoft.com/office/drawing/2014/main" id="{DB197D02-2701-4AA4-B601-575BEEF0E9D2}"/>
              </a:ext>
            </a:extLst>
          </p:cNvPr>
          <p:cNvSpPr txBox="1"/>
          <p:nvPr/>
        </p:nvSpPr>
        <p:spPr>
          <a:xfrm>
            <a:off x="7441750" y="1420662"/>
            <a:ext cx="491545" cy="369332"/>
          </a:xfrm>
          <a:prstGeom prst="rect">
            <a:avLst/>
          </a:prstGeom>
          <a:noFill/>
        </p:spPr>
        <p:txBody>
          <a:bodyPr wrap="none" rtlCol="0">
            <a:spAutoFit/>
          </a:bodyPr>
          <a:lstStyle/>
          <a:p>
            <a:r>
              <a:rPr lang="es-ES" b="1" dirty="0">
                <a:solidFill>
                  <a:srgbClr val="FF0000"/>
                </a:solidFill>
              </a:rPr>
              <a:t>LTE</a:t>
            </a:r>
            <a:endParaRPr lang="en-US" b="1" dirty="0">
              <a:solidFill>
                <a:srgbClr val="FF0000"/>
              </a:solidFill>
            </a:endParaRPr>
          </a:p>
        </p:txBody>
      </p:sp>
    </p:spTree>
    <p:extLst>
      <p:ext uri="{BB962C8B-B14F-4D97-AF65-F5344CB8AC3E}">
        <p14:creationId xmlns:p14="http://schemas.microsoft.com/office/powerpoint/2010/main" val="235903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Contenido</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834887" y="1497502"/>
            <a:ext cx="7553739" cy="3939540"/>
          </a:xfrm>
          <a:prstGeom prst="rect">
            <a:avLst/>
          </a:prstGeom>
          <a:noFill/>
        </p:spPr>
        <p:txBody>
          <a:bodyPr wrap="square" rtlCol="0">
            <a:spAutoFit/>
          </a:bodyPr>
          <a:lstStyle/>
          <a:p>
            <a:pPr marL="285750" indent="-285750">
              <a:buFont typeface="Arial" panose="020B0604020202020204" pitchFamily="34" charset="0"/>
              <a:buChar char="•"/>
            </a:pPr>
            <a:r>
              <a:rPr lang="es-ES" sz="2800" dirty="0"/>
              <a:t>Introducción</a:t>
            </a:r>
          </a:p>
          <a:p>
            <a:pPr marL="285750" indent="-285750">
              <a:buFont typeface="Arial" panose="020B0604020202020204" pitchFamily="34" charset="0"/>
              <a:buChar char="•"/>
            </a:pPr>
            <a:r>
              <a:rPr lang="es-ES" sz="2800" dirty="0"/>
              <a:t>Objetivos</a:t>
            </a:r>
          </a:p>
          <a:p>
            <a:pPr marL="285750" indent="-285750">
              <a:buFont typeface="Arial" panose="020B0604020202020204" pitchFamily="34" charset="0"/>
              <a:buChar char="•"/>
            </a:pPr>
            <a:r>
              <a:rPr lang="es-ES" sz="2800" dirty="0"/>
              <a:t>Fundamento teórico</a:t>
            </a:r>
          </a:p>
          <a:p>
            <a:pPr marL="285750" indent="-285750">
              <a:buFont typeface="Arial" panose="020B0604020202020204" pitchFamily="34" charset="0"/>
              <a:buChar char="•"/>
            </a:pPr>
            <a:r>
              <a:rPr lang="es-ES" sz="2800" dirty="0"/>
              <a:t>Diseño</a:t>
            </a:r>
          </a:p>
          <a:p>
            <a:pPr marL="285750" indent="-285750">
              <a:buFont typeface="Arial" panose="020B0604020202020204" pitchFamily="34" charset="0"/>
              <a:buChar char="•"/>
            </a:pPr>
            <a:r>
              <a:rPr lang="es-ES" sz="2800" dirty="0"/>
              <a:t>Análisis de resultados</a:t>
            </a:r>
          </a:p>
          <a:p>
            <a:pPr marL="285750" indent="-285750">
              <a:buFont typeface="Arial" panose="020B0604020202020204" pitchFamily="34" charset="0"/>
              <a:buChar char="•"/>
            </a:pPr>
            <a:r>
              <a:rPr lang="es-ES" sz="2800" dirty="0"/>
              <a:t>Conclusiones</a:t>
            </a:r>
          </a:p>
          <a:p>
            <a:pPr marL="285750" indent="-285750">
              <a:buFont typeface="Arial" panose="020B0604020202020204" pitchFamily="34" charset="0"/>
              <a:buChar char="•"/>
            </a:pPr>
            <a:r>
              <a:rPr lang="es-ES" sz="2800" dirty="0"/>
              <a:t>Recomendaciones</a:t>
            </a:r>
          </a:p>
          <a:p>
            <a:endParaRPr lang="es-ES" dirty="0"/>
          </a:p>
          <a:p>
            <a:endParaRPr lang="es-ES" dirty="0"/>
          </a:p>
          <a:p>
            <a:endParaRPr lang="en-US" dirty="0"/>
          </a:p>
        </p:txBody>
      </p:sp>
    </p:spTree>
    <p:extLst>
      <p:ext uri="{BB962C8B-B14F-4D97-AF65-F5344CB8AC3E}">
        <p14:creationId xmlns:p14="http://schemas.microsoft.com/office/powerpoint/2010/main" val="38984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TSS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458953" y="1219195"/>
            <a:ext cx="4697463" cy="646331"/>
          </a:xfrm>
          <a:prstGeom prst="rect">
            <a:avLst/>
          </a:prstGeom>
          <a:noFill/>
        </p:spPr>
        <p:txBody>
          <a:bodyPr wrap="square" rtlCol="0">
            <a:spAutoFit/>
          </a:bodyPr>
          <a:lstStyle/>
          <a:p>
            <a:pPr algn="ctr"/>
            <a:r>
              <a:rPr lang="es-ES" b="1" dirty="0"/>
              <a:t>Conexiones de Radiofrecuencia</a:t>
            </a:r>
          </a:p>
          <a:p>
            <a:endParaRPr lang="en-US" dirty="0"/>
          </a:p>
        </p:txBody>
      </p:sp>
      <p:graphicFrame>
        <p:nvGraphicFramePr>
          <p:cNvPr id="5" name="Tabla 4">
            <a:extLst>
              <a:ext uri="{FF2B5EF4-FFF2-40B4-BE49-F238E27FC236}">
                <a16:creationId xmlns:a16="http://schemas.microsoft.com/office/drawing/2014/main" id="{3EB6B67C-6ED7-4308-92FA-0DF0C98E0F35}"/>
              </a:ext>
            </a:extLst>
          </p:cNvPr>
          <p:cNvGraphicFramePr>
            <a:graphicFrameLocks noGrp="1"/>
          </p:cNvGraphicFramePr>
          <p:nvPr>
            <p:extLst>
              <p:ext uri="{D42A27DB-BD31-4B8C-83A1-F6EECF244321}">
                <p14:modId xmlns:p14="http://schemas.microsoft.com/office/powerpoint/2010/main" val="272005373"/>
              </p:ext>
            </p:extLst>
          </p:nvPr>
        </p:nvGraphicFramePr>
        <p:xfrm>
          <a:off x="960387" y="3332390"/>
          <a:ext cx="4457700" cy="927927"/>
        </p:xfrm>
        <a:graphic>
          <a:graphicData uri="http://schemas.openxmlformats.org/drawingml/2006/table">
            <a:tbl>
              <a:tblPr firstRow="1" firstCol="1" bandRow="1">
                <a:tableStyleId>{5940675A-B579-460E-94D1-54222C63F5DA}</a:tableStyleId>
              </a:tblPr>
              <a:tblGrid>
                <a:gridCol w="2797175">
                  <a:extLst>
                    <a:ext uri="{9D8B030D-6E8A-4147-A177-3AD203B41FA5}">
                      <a16:colId xmlns:a16="http://schemas.microsoft.com/office/drawing/2014/main" val="943477440"/>
                    </a:ext>
                  </a:extLst>
                </a:gridCol>
                <a:gridCol w="803275">
                  <a:extLst>
                    <a:ext uri="{9D8B030D-6E8A-4147-A177-3AD203B41FA5}">
                      <a16:colId xmlns:a16="http://schemas.microsoft.com/office/drawing/2014/main" val="917767123"/>
                    </a:ext>
                  </a:extLst>
                </a:gridCol>
                <a:gridCol w="857250">
                  <a:extLst>
                    <a:ext uri="{9D8B030D-6E8A-4147-A177-3AD203B41FA5}">
                      <a16:colId xmlns:a16="http://schemas.microsoft.com/office/drawing/2014/main" val="3788141381"/>
                    </a:ext>
                  </a:extLst>
                </a:gridCol>
              </a:tblGrid>
              <a:tr h="0">
                <a:tc>
                  <a:txBody>
                    <a:bodyPr/>
                    <a:lstStyle/>
                    <a:p>
                      <a:pPr marL="0" marR="0" indent="0" algn="l">
                        <a:lnSpc>
                          <a:spcPct val="150000"/>
                        </a:lnSpc>
                        <a:spcBef>
                          <a:spcPts val="0"/>
                        </a:spcBef>
                        <a:spcAft>
                          <a:spcPts val="0"/>
                        </a:spcAft>
                      </a:pPr>
                      <a:r>
                        <a:rPr lang="es-EC"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000">
                          <a:effectLst/>
                        </a:rPr>
                        <a:t>Sector 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000">
                          <a:effectLst/>
                        </a:rPr>
                        <a:t>Sector 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586771"/>
                  </a:ext>
                </a:extLst>
              </a:tr>
              <a:tr h="0">
                <a:tc>
                  <a:txBody>
                    <a:bodyPr/>
                    <a:lstStyle/>
                    <a:p>
                      <a:pPr marL="0" marR="0" indent="0" algn="l">
                        <a:lnSpc>
                          <a:spcPct val="150000"/>
                        </a:lnSpc>
                        <a:spcBef>
                          <a:spcPts val="0"/>
                        </a:spcBef>
                        <a:spcAft>
                          <a:spcPts val="0"/>
                        </a:spcAft>
                      </a:pPr>
                      <a:r>
                        <a:rPr lang="es-EC" sz="1100" dirty="0">
                          <a:effectLst/>
                        </a:rPr>
                        <a:t>Tipo de jumper 850MHz. Proyectado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000" dirty="0">
                          <a:effectLst/>
                        </a:rPr>
                        <a:t>Jumper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000" dirty="0">
                          <a:effectLst/>
                        </a:rPr>
                        <a:t>Jumper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5188823"/>
                  </a:ext>
                </a:extLst>
              </a:tr>
              <a:tr h="0">
                <a:tc>
                  <a:txBody>
                    <a:bodyPr/>
                    <a:lstStyle/>
                    <a:p>
                      <a:pPr marL="0" marR="0" indent="0" algn="l">
                        <a:lnSpc>
                          <a:spcPct val="150000"/>
                        </a:lnSpc>
                        <a:spcBef>
                          <a:spcPts val="0"/>
                        </a:spcBef>
                        <a:spcAft>
                          <a:spcPts val="0"/>
                        </a:spcAft>
                      </a:pPr>
                      <a:r>
                        <a:rPr lang="es-EC" sz="1100" dirty="0">
                          <a:effectLst/>
                        </a:rPr>
                        <a:t>Longitud Guía de Onda 850 MHz. (m) proyectado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000">
                          <a:effectLst/>
                        </a:rPr>
                        <a:t>10.00 x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000" dirty="0">
                          <a:effectLst/>
                        </a:rPr>
                        <a:t>10.00 x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7799485"/>
                  </a:ext>
                </a:extLst>
              </a:tr>
            </a:tbl>
          </a:graphicData>
        </a:graphic>
      </p:graphicFrame>
      <p:pic>
        <p:nvPicPr>
          <p:cNvPr id="13" name="Imagen 12">
            <a:extLst>
              <a:ext uri="{FF2B5EF4-FFF2-40B4-BE49-F238E27FC236}">
                <a16:creationId xmlns:a16="http://schemas.microsoft.com/office/drawing/2014/main" id="{2A018A0E-1EB0-4F0D-A5D6-07EE519B00FF}"/>
              </a:ext>
            </a:extLst>
          </p:cNvPr>
          <p:cNvPicPr/>
          <p:nvPr/>
        </p:nvPicPr>
        <p:blipFill>
          <a:blip r:embed="rId4"/>
          <a:stretch>
            <a:fillRect/>
          </a:stretch>
        </p:blipFill>
        <p:spPr>
          <a:xfrm>
            <a:off x="6096000" y="1865526"/>
            <a:ext cx="3461217" cy="3430374"/>
          </a:xfrm>
          <a:prstGeom prst="rect">
            <a:avLst/>
          </a:prstGeom>
        </p:spPr>
      </p:pic>
      <p:sp>
        <p:nvSpPr>
          <p:cNvPr id="12" name="CuadroTexto 11">
            <a:extLst>
              <a:ext uri="{FF2B5EF4-FFF2-40B4-BE49-F238E27FC236}">
                <a16:creationId xmlns:a16="http://schemas.microsoft.com/office/drawing/2014/main" id="{C1D5AC92-81A5-4F8A-A7DC-1DA9F5CFA72E}"/>
              </a:ext>
            </a:extLst>
          </p:cNvPr>
          <p:cNvSpPr txBox="1"/>
          <p:nvPr/>
        </p:nvSpPr>
        <p:spPr>
          <a:xfrm>
            <a:off x="960387" y="2406272"/>
            <a:ext cx="4145566" cy="464871"/>
          </a:xfrm>
          <a:prstGeom prst="rect">
            <a:avLst/>
          </a:prstGeom>
          <a:noFill/>
        </p:spPr>
        <p:txBody>
          <a:bodyPr wrap="square">
            <a:spAutoFit/>
          </a:bodyPr>
          <a:lstStyle/>
          <a:p>
            <a:pPr marL="0" marR="0">
              <a:lnSpc>
                <a:spcPct val="150000"/>
              </a:lnSpc>
              <a:spcBef>
                <a:spcPts val="0"/>
              </a:spcBef>
              <a:spcAft>
                <a:spcPts val="0"/>
              </a:spcAft>
            </a:pPr>
            <a:r>
              <a:rPr lang="es-EC" sz="1800" b="0" dirty="0">
                <a:effectLst/>
                <a:latin typeface="Calibri" panose="020F0502020204030204" pitchFamily="34" charset="0"/>
                <a:ea typeface="Calibri" panose="020F0502020204030204" pitchFamily="34" charset="0"/>
                <a:cs typeface="Times New Roman" panose="02020603050405020304" pitchFamily="18" charset="0"/>
              </a:rPr>
              <a:t>Configuración de </a:t>
            </a:r>
            <a:r>
              <a:rPr lang="es-EC" dirty="0">
                <a:latin typeface="Calibri" panose="020F0502020204030204" pitchFamily="34" charset="0"/>
                <a:ea typeface="Calibri" panose="020F0502020204030204" pitchFamily="34" charset="0"/>
                <a:cs typeface="Times New Roman" panose="02020603050405020304" pitchFamily="18" charset="0"/>
              </a:rPr>
              <a:t>Jump</a:t>
            </a:r>
            <a:r>
              <a:rPr lang="es-EC" sz="1800" b="0" dirty="0">
                <a:effectLst/>
                <a:latin typeface="Calibri" panose="020F0502020204030204" pitchFamily="34" charset="0"/>
                <a:ea typeface="Calibri" panose="020F0502020204030204" pitchFamily="34" charset="0"/>
                <a:cs typeface="Times New Roman" panose="02020603050405020304" pitchFamily="18" charset="0"/>
              </a:rPr>
              <a:t>er para UMTS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9356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TSS</a:t>
            </a:r>
            <a:br>
              <a:rPr lang="es-ES" sz="1100" b="1" dirty="0"/>
            </a:b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458953" y="1219195"/>
            <a:ext cx="4697463" cy="646331"/>
          </a:xfrm>
          <a:prstGeom prst="rect">
            <a:avLst/>
          </a:prstGeom>
          <a:noFill/>
        </p:spPr>
        <p:txBody>
          <a:bodyPr wrap="square" rtlCol="0">
            <a:spAutoFit/>
          </a:bodyPr>
          <a:lstStyle/>
          <a:p>
            <a:pPr algn="ctr"/>
            <a:r>
              <a:rPr lang="es-ES" b="1" dirty="0"/>
              <a:t>Conexiones de Radiofrecuencia</a:t>
            </a:r>
          </a:p>
          <a:p>
            <a:endParaRPr lang="en-US" dirty="0"/>
          </a:p>
        </p:txBody>
      </p:sp>
      <p:sp>
        <p:nvSpPr>
          <p:cNvPr id="11" name="CuadroTexto 10">
            <a:extLst>
              <a:ext uri="{FF2B5EF4-FFF2-40B4-BE49-F238E27FC236}">
                <a16:creationId xmlns:a16="http://schemas.microsoft.com/office/drawing/2014/main" id="{D851E5EF-91D6-4941-82E0-EA518D2233D5}"/>
              </a:ext>
            </a:extLst>
          </p:cNvPr>
          <p:cNvSpPr txBox="1"/>
          <p:nvPr/>
        </p:nvSpPr>
        <p:spPr>
          <a:xfrm>
            <a:off x="960387" y="2351726"/>
            <a:ext cx="4145566" cy="464871"/>
          </a:xfrm>
          <a:prstGeom prst="rect">
            <a:avLst/>
          </a:prstGeom>
          <a:noFill/>
        </p:spPr>
        <p:txBody>
          <a:bodyPr wrap="square">
            <a:spAutoFit/>
          </a:bodyPr>
          <a:lstStyle/>
          <a:p>
            <a:pPr marL="0" marR="0">
              <a:lnSpc>
                <a:spcPct val="150000"/>
              </a:lnSpc>
              <a:spcBef>
                <a:spcPts val="0"/>
              </a:spcBef>
              <a:spcAft>
                <a:spcPts val="0"/>
              </a:spcAft>
            </a:pPr>
            <a:r>
              <a:rPr lang="es-EC" sz="1800" b="0" dirty="0">
                <a:effectLst/>
                <a:latin typeface="Calibri" panose="020F0502020204030204" pitchFamily="34" charset="0"/>
                <a:ea typeface="Calibri" panose="020F0502020204030204" pitchFamily="34" charset="0"/>
                <a:cs typeface="Times New Roman" panose="02020603050405020304" pitchFamily="18" charset="0"/>
              </a:rPr>
              <a:t>Configuración de </a:t>
            </a:r>
            <a:r>
              <a:rPr lang="es-EC" dirty="0">
                <a:latin typeface="Calibri" panose="020F0502020204030204" pitchFamily="34" charset="0"/>
                <a:ea typeface="Calibri" panose="020F0502020204030204" pitchFamily="34" charset="0"/>
                <a:cs typeface="Times New Roman" panose="02020603050405020304" pitchFamily="18" charset="0"/>
              </a:rPr>
              <a:t>Jumpe</a:t>
            </a:r>
            <a:r>
              <a:rPr lang="es-EC" sz="1800" b="0" dirty="0">
                <a:effectLst/>
                <a:latin typeface="Calibri" panose="020F0502020204030204" pitchFamily="34" charset="0"/>
                <a:ea typeface="Calibri" panose="020F0502020204030204" pitchFamily="34" charset="0"/>
                <a:cs typeface="Times New Roman" panose="02020603050405020304" pitchFamily="18" charset="0"/>
              </a:rPr>
              <a:t>r para LTE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FFE0DD57-8AF1-4ED1-B20A-A5B783FE100D}"/>
              </a:ext>
            </a:extLst>
          </p:cNvPr>
          <p:cNvGraphicFramePr>
            <a:graphicFrameLocks noGrp="1"/>
          </p:cNvGraphicFramePr>
          <p:nvPr>
            <p:extLst>
              <p:ext uri="{D42A27DB-BD31-4B8C-83A1-F6EECF244321}">
                <p14:modId xmlns:p14="http://schemas.microsoft.com/office/powerpoint/2010/main" val="669819919"/>
              </p:ext>
            </p:extLst>
          </p:nvPr>
        </p:nvGraphicFramePr>
        <p:xfrm>
          <a:off x="960387" y="3296808"/>
          <a:ext cx="3974116" cy="1179387"/>
        </p:xfrm>
        <a:graphic>
          <a:graphicData uri="http://schemas.openxmlformats.org/drawingml/2006/table">
            <a:tbl>
              <a:tblPr firstRow="1" firstCol="1" bandRow="1">
                <a:tableStyleId>{5940675A-B579-460E-94D1-54222C63F5DA}</a:tableStyleId>
              </a:tblPr>
              <a:tblGrid>
                <a:gridCol w="1942823">
                  <a:extLst>
                    <a:ext uri="{9D8B030D-6E8A-4147-A177-3AD203B41FA5}">
                      <a16:colId xmlns:a16="http://schemas.microsoft.com/office/drawing/2014/main" val="1474191669"/>
                    </a:ext>
                  </a:extLst>
                </a:gridCol>
                <a:gridCol w="1092261">
                  <a:extLst>
                    <a:ext uri="{9D8B030D-6E8A-4147-A177-3AD203B41FA5}">
                      <a16:colId xmlns:a16="http://schemas.microsoft.com/office/drawing/2014/main" val="968048679"/>
                    </a:ext>
                  </a:extLst>
                </a:gridCol>
                <a:gridCol w="939032">
                  <a:extLst>
                    <a:ext uri="{9D8B030D-6E8A-4147-A177-3AD203B41FA5}">
                      <a16:colId xmlns:a16="http://schemas.microsoft.com/office/drawing/2014/main" val="2006671769"/>
                    </a:ext>
                  </a:extLst>
                </a:gridCol>
              </a:tblGrid>
              <a:tr h="0">
                <a:tc>
                  <a:txBody>
                    <a:bodyPr/>
                    <a:lstStyle/>
                    <a:p>
                      <a:pPr marL="0" marR="0" indent="0" algn="l">
                        <a:lnSpc>
                          <a:spcPct val="150000"/>
                        </a:lnSpc>
                        <a:spcBef>
                          <a:spcPts val="0"/>
                        </a:spcBef>
                        <a:spcAft>
                          <a:spcPts val="0"/>
                        </a:spcAft>
                      </a:pPr>
                      <a:r>
                        <a:rPr lang="es-EC"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000" dirty="0">
                          <a:effectLst/>
                        </a:rPr>
                        <a:t>Sector 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000" dirty="0">
                          <a:effectLst/>
                        </a:rPr>
                        <a:t>Sector 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4756851"/>
                  </a:ext>
                </a:extLst>
              </a:tr>
              <a:tr h="0">
                <a:tc>
                  <a:txBody>
                    <a:bodyPr/>
                    <a:lstStyle/>
                    <a:p>
                      <a:pPr marL="0" marR="0" indent="0" algn="l">
                        <a:lnSpc>
                          <a:spcPct val="150000"/>
                        </a:lnSpc>
                        <a:spcBef>
                          <a:spcPts val="0"/>
                        </a:spcBef>
                        <a:spcAft>
                          <a:spcPts val="0"/>
                        </a:spcAft>
                      </a:pPr>
                      <a:r>
                        <a:rPr lang="es-EC" sz="1100" dirty="0">
                          <a:effectLst/>
                        </a:rPr>
                        <a:t>Tipo de jumper 2100 MHz. (m) proyectado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000" dirty="0">
                          <a:effectLst/>
                        </a:rPr>
                        <a:t>Jumper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000" dirty="0">
                          <a:effectLst/>
                        </a:rPr>
                        <a:t>Jumper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0856051"/>
                  </a:ext>
                </a:extLst>
              </a:tr>
              <a:tr h="0">
                <a:tc>
                  <a:txBody>
                    <a:bodyPr/>
                    <a:lstStyle/>
                    <a:p>
                      <a:pPr marL="0" marR="0" indent="0" algn="l">
                        <a:lnSpc>
                          <a:spcPct val="150000"/>
                        </a:lnSpc>
                        <a:spcBef>
                          <a:spcPts val="0"/>
                        </a:spcBef>
                        <a:spcAft>
                          <a:spcPts val="0"/>
                        </a:spcAft>
                      </a:pPr>
                      <a:r>
                        <a:rPr lang="es-EC" sz="1100" dirty="0">
                          <a:effectLst/>
                        </a:rPr>
                        <a:t>Longitud Guía de Onda 2100 MHz. (m) proyectado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000" dirty="0">
                          <a:effectLst/>
                        </a:rPr>
                        <a:t>3.00x4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000" dirty="0">
                          <a:effectLst/>
                        </a:rPr>
                        <a:t>3.00x4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9682791"/>
                  </a:ext>
                </a:extLst>
              </a:tr>
            </a:tbl>
          </a:graphicData>
        </a:graphic>
      </p:graphicFrame>
      <p:pic>
        <p:nvPicPr>
          <p:cNvPr id="15" name="Imagen 14">
            <a:extLst>
              <a:ext uri="{FF2B5EF4-FFF2-40B4-BE49-F238E27FC236}">
                <a16:creationId xmlns:a16="http://schemas.microsoft.com/office/drawing/2014/main" id="{A3073ABB-E83F-4B54-BB8B-0B22EEC7D7E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231220" y="2021909"/>
            <a:ext cx="6000393" cy="3508777"/>
          </a:xfrm>
          <a:prstGeom prst="rect">
            <a:avLst/>
          </a:prstGeom>
          <a:noFill/>
        </p:spPr>
      </p:pic>
    </p:spTree>
    <p:extLst>
      <p:ext uri="{BB962C8B-B14F-4D97-AF65-F5344CB8AC3E}">
        <p14:creationId xmlns:p14="http://schemas.microsoft.com/office/powerpoint/2010/main" val="47756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TSS</a:t>
            </a:r>
            <a:br>
              <a:rPr lang="es-ES" sz="1100" b="1" dirty="0"/>
            </a:b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14" name="CuadroTexto 13">
            <a:extLst>
              <a:ext uri="{FF2B5EF4-FFF2-40B4-BE49-F238E27FC236}">
                <a16:creationId xmlns:a16="http://schemas.microsoft.com/office/drawing/2014/main" id="{964BBA99-6793-426D-8169-0BE1B131C0C6}"/>
              </a:ext>
            </a:extLst>
          </p:cNvPr>
          <p:cNvSpPr txBox="1"/>
          <p:nvPr/>
        </p:nvSpPr>
        <p:spPr>
          <a:xfrm>
            <a:off x="762000" y="1497503"/>
            <a:ext cx="6096000" cy="369332"/>
          </a:xfrm>
          <a:prstGeom prst="rect">
            <a:avLst/>
          </a:prstGeom>
          <a:noFill/>
        </p:spPr>
        <p:txBody>
          <a:bodyPr wrap="square">
            <a:spAutoFit/>
          </a:bodyPr>
          <a:lstStyle/>
          <a:p>
            <a:r>
              <a:rPr lang="es-EC" sz="1800" b="1" dirty="0">
                <a:effectLst/>
                <a:latin typeface="Calibri" panose="020F0502020204030204" pitchFamily="34" charset="0"/>
                <a:ea typeface="Calibri" panose="020F0502020204030204" pitchFamily="34" charset="0"/>
                <a:cs typeface="Times New Roman" panose="02020603050405020304" pitchFamily="18" charset="0"/>
              </a:rPr>
              <a:t>Pararrayos</a:t>
            </a:r>
            <a:endParaRPr lang="en-US" dirty="0"/>
          </a:p>
        </p:txBody>
      </p:sp>
      <p:pic>
        <p:nvPicPr>
          <p:cNvPr id="15" name="Imagen 14">
            <a:extLst>
              <a:ext uri="{FF2B5EF4-FFF2-40B4-BE49-F238E27FC236}">
                <a16:creationId xmlns:a16="http://schemas.microsoft.com/office/drawing/2014/main" id="{2F711399-EC11-4994-8F2D-4DB453A556B8}"/>
              </a:ext>
            </a:extLst>
          </p:cNvPr>
          <p:cNvPicPr/>
          <p:nvPr/>
        </p:nvPicPr>
        <p:blipFill>
          <a:blip r:embed="rId4"/>
          <a:stretch>
            <a:fillRect/>
          </a:stretch>
        </p:blipFill>
        <p:spPr>
          <a:xfrm>
            <a:off x="762000" y="2650569"/>
            <a:ext cx="3771900" cy="2462210"/>
          </a:xfrm>
          <a:prstGeom prst="rect">
            <a:avLst/>
          </a:prstGeom>
        </p:spPr>
      </p:pic>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EEC0B39-6342-4BE7-A6A9-4D6BAE4E1B3D}"/>
                  </a:ext>
                </a:extLst>
              </p:cNvPr>
              <p:cNvSpPr txBox="1"/>
              <p:nvPr/>
            </p:nvSpPr>
            <p:spPr>
              <a:xfrm>
                <a:off x="5543550" y="1969766"/>
                <a:ext cx="4267200" cy="3360472"/>
              </a:xfrm>
              <a:prstGeom prst="rect">
                <a:avLst/>
              </a:prstGeom>
              <a:noFill/>
            </p:spPr>
            <p:txBody>
              <a:bodyPr wrap="square">
                <a:spAutoFit/>
              </a:bodyPr>
              <a:lstStyle/>
              <a:p>
                <a:pPr marL="0" marR="0" indent="450215" algn="just">
                  <a:lnSpc>
                    <a:spcPct val="150000"/>
                  </a:lnSpc>
                  <a:spcBef>
                    <a:spcPts val="0"/>
                  </a:spcBef>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Según Benjamín Franklin la fórmula para calcular el máximo radio de cobertura de protección es la siguiente: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800">
                              <a:effectLst/>
                              <a:latin typeface="Cambria Math" panose="02040503050406030204" pitchFamily="18" charset="0"/>
                              <a:ea typeface="Calibri" panose="020F0502020204030204" pitchFamily="34" charset="0"/>
                              <a:cs typeface="Times New Roman" panose="02020603050405020304" pitchFamily="18" charset="0"/>
                            </a:rPr>
                            <m:t>tan</m:t>
                          </m:r>
                        </m:fName>
                        <m:e>
                          <m:r>
                            <a:rPr lang="es-EC" sz="1800" i="1">
                              <a:effectLst/>
                              <a:latin typeface="Cambria Math" panose="02040503050406030204" pitchFamily="18" charset="0"/>
                              <a:ea typeface="Calibri" panose="020F0502020204030204" pitchFamily="34" charset="0"/>
                              <a:cs typeface="Times New Roman" panose="02020603050405020304" pitchFamily="18" charset="0"/>
                            </a:rPr>
                            <m:t>𝜃</m:t>
                          </m:r>
                          <m:r>
                            <a:rPr lang="es-EC"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800" i="1">
                                  <a:effectLst/>
                                  <a:latin typeface="Cambria Math" panose="02040503050406030204" pitchFamily="18" charset="0"/>
                                  <a:ea typeface="Calibri" panose="020F0502020204030204" pitchFamily="34" charset="0"/>
                                  <a:cs typeface="Times New Roman" panose="02020603050405020304" pitchFamily="18" charset="0"/>
                                </a:rPr>
                                <m:t>𝑅</m:t>
                              </m:r>
                            </m:num>
                            <m:den>
                              <m:r>
                                <a:rPr lang="es-EC" sz="1800" i="1">
                                  <a:effectLst/>
                                  <a:latin typeface="Cambria Math" panose="02040503050406030204" pitchFamily="18" charset="0"/>
                                  <a:ea typeface="Calibri" panose="020F0502020204030204" pitchFamily="34" charset="0"/>
                                  <a:cs typeface="Times New Roman" panose="02020603050405020304" pitchFamily="18" charset="0"/>
                                </a:rPr>
                                <m:t>𝐻</m:t>
                              </m:r>
                            </m:den>
                          </m:f>
                        </m:e>
                      </m:func>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800">
                              <a:effectLst/>
                              <a:latin typeface="Cambria Math" panose="02040503050406030204" pitchFamily="18" charset="0"/>
                              <a:ea typeface="Calibri" panose="020F0502020204030204" pitchFamily="34" charset="0"/>
                              <a:cs typeface="Times New Roman" panose="02020603050405020304" pitchFamily="18" charset="0"/>
                            </a:rPr>
                            <m:t>R</m:t>
                          </m:r>
                        </m:fName>
                        <m:e>
                          <m:r>
                            <a:rPr lang="es-EC"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800">
                                  <a:effectLst/>
                                  <a:latin typeface="Cambria Math" panose="02040503050406030204" pitchFamily="18" charset="0"/>
                                  <a:ea typeface="Calibri" panose="020F0502020204030204" pitchFamily="34" charset="0"/>
                                  <a:cs typeface="Times New Roman" panose="02020603050405020304" pitchFamily="18" charset="0"/>
                                </a:rPr>
                                <m:t>tan</m:t>
                              </m:r>
                            </m:fName>
                            <m:e>
                              <m:r>
                                <a:rPr lang="es-EC" sz="1800" i="1">
                                  <a:effectLst/>
                                  <a:latin typeface="Cambria Math" panose="02040503050406030204" pitchFamily="18" charset="0"/>
                                  <a:ea typeface="Calibri" panose="020F0502020204030204" pitchFamily="34" charset="0"/>
                                  <a:cs typeface="Times New Roman" panose="02020603050405020304" pitchFamily="18" charset="0"/>
                                </a:rPr>
                                <m:t>𝜃</m:t>
                              </m:r>
                            </m:e>
                          </m:func>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𝑥</m:t>
                          </m:r>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𝐻</m:t>
                          </m:r>
                        </m:e>
                      </m:func>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800">
                              <a:effectLst/>
                              <a:latin typeface="Cambria Math" panose="02040503050406030204" pitchFamily="18" charset="0"/>
                              <a:ea typeface="Calibri" panose="020F0502020204030204" pitchFamily="34" charset="0"/>
                              <a:cs typeface="Times New Roman" panose="02020603050405020304" pitchFamily="18" charset="0"/>
                            </a:rPr>
                            <m:t>R</m:t>
                          </m:r>
                        </m:fName>
                        <m:e>
                          <m:r>
                            <a:rPr lang="es-EC" sz="1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800">
                                  <a:effectLst/>
                                  <a:latin typeface="Cambria Math" panose="02040503050406030204" pitchFamily="18" charset="0"/>
                                  <a:ea typeface="Calibri" panose="020F0502020204030204" pitchFamily="34" charset="0"/>
                                  <a:cs typeface="Times New Roman" panose="02020603050405020304" pitchFamily="18" charset="0"/>
                                </a:rPr>
                                <m:t>tan</m:t>
                              </m:r>
                            </m:fName>
                            <m:e>
                              <m:r>
                                <a:rPr lang="es-EC" sz="1800" i="1">
                                  <a:effectLst/>
                                  <a:latin typeface="Cambria Math" panose="02040503050406030204" pitchFamily="18" charset="0"/>
                                  <a:ea typeface="Calibri" panose="020F0502020204030204" pitchFamily="34" charset="0"/>
                                  <a:cs typeface="Times New Roman" panose="02020603050405020304" pitchFamily="18" charset="0"/>
                                </a:rPr>
                                <m:t>71</m:t>
                              </m:r>
                            </m:e>
                          </m:func>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𝑥</m:t>
                          </m:r>
                          <m:r>
                            <a:rPr lang="es-EC" sz="1800" i="1">
                              <a:effectLst/>
                              <a:latin typeface="Cambria Math" panose="02040503050406030204" pitchFamily="18" charset="0"/>
                              <a:ea typeface="Calibri" panose="020F0502020204030204" pitchFamily="34" charset="0"/>
                              <a:cs typeface="Times New Roman" panose="02020603050405020304" pitchFamily="18" charset="0"/>
                            </a:rPr>
                            <m:t> 5</m:t>
                          </m:r>
                        </m:e>
                      </m:func>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800">
                              <a:effectLst/>
                              <a:latin typeface="Cambria Math" panose="02040503050406030204" pitchFamily="18" charset="0"/>
                              <a:ea typeface="Calibri" panose="020F0502020204030204" pitchFamily="34" charset="0"/>
                              <a:cs typeface="Times New Roman" panose="02020603050405020304" pitchFamily="18" charset="0"/>
                            </a:rPr>
                            <m:t>R</m:t>
                          </m:r>
                        </m:fName>
                        <m:e>
                          <m:r>
                            <a:rPr lang="es-EC" sz="1800" i="1">
                              <a:effectLst/>
                              <a:latin typeface="Cambria Math" panose="02040503050406030204" pitchFamily="18" charset="0"/>
                              <a:ea typeface="Calibri" panose="020F0502020204030204" pitchFamily="34" charset="0"/>
                              <a:cs typeface="Times New Roman" panose="02020603050405020304" pitchFamily="18" charset="0"/>
                            </a:rPr>
                            <m:t>=15.4 </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𝑚</m:t>
                              </m:r>
                            </m:e>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p>
                        </m:e>
                      </m:func>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CuadroTexto 15">
                <a:extLst>
                  <a:ext uri="{FF2B5EF4-FFF2-40B4-BE49-F238E27FC236}">
                    <a16:creationId xmlns:a16="http://schemas.microsoft.com/office/drawing/2014/main" id="{FEEC0B39-6342-4BE7-A6A9-4D6BAE4E1B3D}"/>
                  </a:ext>
                </a:extLst>
              </p:cNvPr>
              <p:cNvSpPr txBox="1">
                <a:spLocks noRot="1" noChangeAspect="1" noMove="1" noResize="1" noEditPoints="1" noAdjustHandles="1" noChangeArrowheads="1" noChangeShapeType="1" noTextEdit="1"/>
              </p:cNvSpPr>
              <p:nvPr/>
            </p:nvSpPr>
            <p:spPr>
              <a:xfrm>
                <a:off x="5543550" y="1969766"/>
                <a:ext cx="4267200" cy="3360472"/>
              </a:xfrm>
              <a:prstGeom prst="rect">
                <a:avLst/>
              </a:prstGeom>
              <a:blipFill>
                <a:blip r:embed="rId5"/>
                <a:stretch>
                  <a:fillRect l="-1143" r="-1286"/>
                </a:stretch>
              </a:blipFill>
            </p:spPr>
            <p:txBody>
              <a:bodyPr/>
              <a:lstStyle/>
              <a:p>
                <a:r>
                  <a:rPr lang="en-US">
                    <a:noFill/>
                  </a:rPr>
                  <a:t> </a:t>
                </a:r>
              </a:p>
            </p:txBody>
          </p:sp>
        </mc:Fallback>
      </mc:AlternateContent>
    </p:spTree>
    <p:extLst>
      <p:ext uri="{BB962C8B-B14F-4D97-AF65-F5344CB8AC3E}">
        <p14:creationId xmlns:p14="http://schemas.microsoft.com/office/powerpoint/2010/main" val="3415571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TSS</a:t>
            </a:r>
            <a:br>
              <a:rPr lang="es-ES" sz="1100" b="1" dirty="0"/>
            </a:br>
            <a:endParaRPr lang="es-EC" sz="2800" b="1" dirty="0">
              <a:latin typeface="Arial" panose="020B0604020202020204" pitchFamily="34" charset="0"/>
              <a:cs typeface="Arial" panose="020B0604020202020204" pitchFamily="34" charset="0"/>
            </a:endParaRP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14" name="CuadroTexto 13">
            <a:extLst>
              <a:ext uri="{FF2B5EF4-FFF2-40B4-BE49-F238E27FC236}">
                <a16:creationId xmlns:a16="http://schemas.microsoft.com/office/drawing/2014/main" id="{964BBA99-6793-426D-8169-0BE1B131C0C6}"/>
              </a:ext>
            </a:extLst>
          </p:cNvPr>
          <p:cNvSpPr txBox="1"/>
          <p:nvPr/>
        </p:nvSpPr>
        <p:spPr>
          <a:xfrm>
            <a:off x="600076" y="1312838"/>
            <a:ext cx="6096000" cy="369332"/>
          </a:xfrm>
          <a:prstGeom prst="rect">
            <a:avLst/>
          </a:prstGeom>
          <a:noFill/>
        </p:spPr>
        <p:txBody>
          <a:bodyPr wrap="square">
            <a:spAutoFit/>
          </a:bodyPr>
          <a:lstStyle/>
          <a:p>
            <a:r>
              <a:rPr lang="es-EC" b="1" dirty="0">
                <a:latin typeface="Calibri" panose="020F0502020204030204" pitchFamily="34" charset="0"/>
                <a:cs typeface="Times New Roman" panose="02020603050405020304" pitchFamily="18" charset="0"/>
              </a:rPr>
              <a:t>Requerimientos de energía</a:t>
            </a:r>
            <a:endParaRPr lang="en-US" dirty="0"/>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24EB3181-E5AA-406F-BD64-99C5934094A7}"/>
                  </a:ext>
                </a:extLst>
              </p:cNvPr>
              <p:cNvSpPr txBox="1"/>
              <p:nvPr/>
            </p:nvSpPr>
            <p:spPr>
              <a:xfrm>
                <a:off x="56962" y="4134189"/>
                <a:ext cx="7339263" cy="2160335"/>
              </a:xfrm>
              <a:prstGeom prst="rect">
                <a:avLst/>
              </a:prstGeom>
              <a:noFill/>
            </p:spPr>
            <p:txBody>
              <a:bodyPr wrap="square">
                <a:spAutoFit/>
              </a:bodyPr>
              <a:lstStyle/>
              <a:p>
                <a:pPr marL="0" marR="0" indent="450215">
                  <a:lnSpc>
                    <a:spcPct val="150000"/>
                  </a:lnSpc>
                  <a:spcBef>
                    <a:spcPts val="0"/>
                  </a:spcBef>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Esta se calcula: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C" sz="1800" b="1" i="1">
                          <a:effectLst/>
                          <a:latin typeface="Cambria Math" panose="02040503050406030204" pitchFamily="18" charset="0"/>
                          <a:ea typeface="Calibri" panose="020F0502020204030204" pitchFamily="34" charset="0"/>
                          <a:cs typeface="Times New Roman" panose="02020603050405020304" pitchFamily="18" charset="0"/>
                        </a:rPr>
                        <m:t>𝑪𝒐𝒏𝒔𝒖𝒎𝒐</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 </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𝒅𝒆</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 </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𝒄𝒂𝒓𝒈𝒂</m:t>
                      </m:r>
                      <m:r>
                        <a:rPr lang="es-EC" sz="1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solidFill>
                                <a:srgbClr val="4D5156"/>
                              </a:solidFill>
                              <a:effectLst/>
                              <a:latin typeface="Cambria Math" panose="02040503050406030204" pitchFamily="18" charset="0"/>
                              <a:ea typeface="Calibri" panose="020F0502020204030204" pitchFamily="34" charset="0"/>
                              <a:cs typeface="Arial" panose="020B0604020202020204" pitchFamily="34" charset="0"/>
                            </a:rPr>
                            <m:t> </m:t>
                          </m:r>
                          <m:r>
                            <a:rPr lang="es-EC" sz="1600">
                              <a:solidFill>
                                <a:srgbClr val="4D5156"/>
                              </a:solidFill>
                              <a:effectLst/>
                              <a:latin typeface="Cambria Math" panose="02040503050406030204" pitchFamily="18" charset="0"/>
                              <a:ea typeface="Calibri" panose="020F0502020204030204" pitchFamily="34" charset="0"/>
                              <a:cs typeface="Arial" panose="020B0604020202020204" pitchFamily="34" charset="0"/>
                            </a:rPr>
                            <m:t>#</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𝑅𝑅</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𝑈</m:t>
                              </m:r>
                            </m:e>
                            <m:sup>
                              <m:r>
                                <a:rPr lang="es-EC"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s-EC" sz="1800" i="1">
                              <a:effectLst/>
                              <a:latin typeface="Cambria Math" panose="02040503050406030204" pitchFamily="18" charset="0"/>
                              <a:ea typeface="Calibri" panose="020F0502020204030204" pitchFamily="34" charset="0"/>
                              <a:cs typeface="Times New Roman" panose="02020603050405020304" pitchFamily="18" charset="0"/>
                            </a:rPr>
                            <m:t>𝑆</m:t>
                          </m:r>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𝑈𝑀𝑇𝑆</m:t>
                          </m:r>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𝑥</m:t>
                          </m:r>
                          <m:r>
                            <a:rPr lang="es-EC" sz="1800" i="1">
                              <a:effectLst/>
                              <a:latin typeface="Cambria Math" panose="02040503050406030204" pitchFamily="18" charset="0"/>
                              <a:ea typeface="Calibri" panose="020F0502020204030204" pitchFamily="34" charset="0"/>
                              <a:cs typeface="Times New Roman" panose="02020603050405020304" pitchFamily="18" charset="0"/>
                            </a:rPr>
                            <m:t> 12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𝐴</m:t>
                          </m:r>
                        </m:e>
                      </m:d>
                      <m:r>
                        <a:rPr lang="es-EC" sz="18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solidFill>
                            <a:srgbClr val="4D5156"/>
                          </a:solidFill>
                          <a:effectLst/>
                          <a:latin typeface="Cambria Math" panose="02040503050406030204" pitchFamily="18" charset="0"/>
                          <a:ea typeface="Calibri" panose="020F0502020204030204" pitchFamily="34" charset="0"/>
                          <a:cs typeface="Arial" panose="020B0604020202020204" pitchFamily="34" charset="0"/>
                        </a:rPr>
                        <m:t> </m:t>
                      </m:r>
                      <m:r>
                        <a:rPr lang="es-EC" sz="1600">
                          <a:solidFill>
                            <a:srgbClr val="4D5156"/>
                          </a:solidFill>
                          <a:effectLst/>
                          <a:latin typeface="Cambria Math" panose="02040503050406030204" pitchFamily="18" charset="0"/>
                          <a:ea typeface="Calibri" panose="020F0502020204030204" pitchFamily="34" charset="0"/>
                          <a:cs typeface="Arial" panose="020B0604020202020204" pitchFamily="34"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𝑅𝑅</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𝑈</m:t>
                          </m:r>
                        </m:e>
                        <m:sup>
                          <m:r>
                            <a:rPr lang="es-EC"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s-EC" sz="1800" i="1">
                          <a:effectLst/>
                          <a:latin typeface="Cambria Math" panose="02040503050406030204" pitchFamily="18" charset="0"/>
                          <a:ea typeface="Calibri" panose="020F0502020204030204" pitchFamily="34" charset="0"/>
                          <a:cs typeface="Times New Roman" panose="02020603050405020304" pitchFamily="18" charset="0"/>
                        </a:rPr>
                        <m:t>𝑆</m:t>
                      </m:r>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𝐿𝑇𝐸</m:t>
                      </m:r>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𝑥</m:t>
                      </m:r>
                      <m:r>
                        <a:rPr lang="es-EC" sz="1800" i="1">
                          <a:effectLst/>
                          <a:latin typeface="Cambria Math" panose="02040503050406030204" pitchFamily="18" charset="0"/>
                          <a:ea typeface="Calibri" panose="020F0502020204030204" pitchFamily="34" charset="0"/>
                          <a:cs typeface="Times New Roman" panose="02020603050405020304" pitchFamily="18" charset="0"/>
                        </a:rPr>
                        <m:t> 10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𝐴</m:t>
                      </m:r>
                      <m:r>
                        <a:rPr lang="es-EC" sz="1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C" sz="1800" b="1" i="1">
                          <a:effectLst/>
                          <a:latin typeface="Cambria Math" panose="02040503050406030204" pitchFamily="18" charset="0"/>
                          <a:ea typeface="Calibri" panose="020F0502020204030204" pitchFamily="34" charset="0"/>
                          <a:cs typeface="Times New Roman" panose="02020603050405020304" pitchFamily="18" charset="0"/>
                        </a:rPr>
                        <m:t>𝑪𝒐𝒏𝒔𝒖𝒎𝒐</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 </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𝒅𝒆</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 </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𝒄𝒂𝒓𝒈𝒂</m:t>
                      </m:r>
                      <m:r>
                        <a:rPr lang="es-EC" sz="1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800" i="1">
                              <a:effectLst/>
                              <a:latin typeface="Cambria Math" panose="02040503050406030204" pitchFamily="18" charset="0"/>
                              <a:ea typeface="Calibri" panose="020F0502020204030204" pitchFamily="34" charset="0"/>
                              <a:cs typeface="Times New Roman" panose="02020603050405020304" pitchFamily="18" charset="0"/>
                            </a:rPr>
                            <m:t>2 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𝑥</m:t>
                          </m:r>
                          <m:r>
                            <a:rPr lang="es-EC" sz="1800" i="1">
                              <a:effectLst/>
                              <a:latin typeface="Cambria Math" panose="02040503050406030204" pitchFamily="18" charset="0"/>
                              <a:ea typeface="Calibri" panose="020F0502020204030204" pitchFamily="34" charset="0"/>
                              <a:cs typeface="Times New Roman" panose="02020603050405020304" pitchFamily="18" charset="0"/>
                            </a:rPr>
                            <m:t> 12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𝐴</m:t>
                          </m:r>
                        </m:e>
                      </m:d>
                      <m:r>
                        <a:rPr lang="es-EC" sz="1800" i="1">
                          <a:effectLst/>
                          <a:latin typeface="Cambria Math" panose="02040503050406030204" pitchFamily="18" charset="0"/>
                          <a:ea typeface="Calibri" panose="020F0502020204030204" pitchFamily="34" charset="0"/>
                          <a:cs typeface="Times New Roman" panose="02020603050405020304" pitchFamily="18" charset="0"/>
                        </a:rPr>
                        <m:t>+(2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𝑥</m:t>
                      </m:r>
                      <m:r>
                        <a:rPr lang="es-EC" sz="1800" i="1">
                          <a:effectLst/>
                          <a:latin typeface="Cambria Math" panose="02040503050406030204" pitchFamily="18" charset="0"/>
                          <a:ea typeface="Calibri" panose="020F0502020204030204" pitchFamily="34" charset="0"/>
                          <a:cs typeface="Times New Roman" panose="02020603050405020304" pitchFamily="18" charset="0"/>
                        </a:rPr>
                        <m:t> 10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𝐴</m:t>
                      </m:r>
                      <m:r>
                        <a:rPr lang="es-EC" sz="1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C" sz="1800" b="1" i="1">
                          <a:effectLst/>
                          <a:latin typeface="Cambria Math" panose="02040503050406030204" pitchFamily="18" charset="0"/>
                          <a:ea typeface="Calibri" panose="020F0502020204030204" pitchFamily="34" charset="0"/>
                          <a:cs typeface="Times New Roman" panose="02020603050405020304" pitchFamily="18" charset="0"/>
                        </a:rPr>
                        <m:t>𝑪𝒐𝒏𝒔𝒖𝒎𝒐</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 </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𝒅𝒆</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 </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𝒄𝒂𝒓𝒈𝒂</m:t>
                      </m:r>
                      <m:r>
                        <a:rPr lang="es-EC" sz="1800" i="1">
                          <a:effectLst/>
                          <a:latin typeface="Cambria Math" panose="02040503050406030204" pitchFamily="18" charset="0"/>
                          <a:ea typeface="Calibri" panose="020F0502020204030204" pitchFamily="34" charset="0"/>
                          <a:cs typeface="Times New Roman" panose="02020603050405020304" pitchFamily="18" charset="0"/>
                        </a:rPr>
                        <m:t>=44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𝐴</m:t>
                      </m:r>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CuadroTexto 16">
                <a:extLst>
                  <a:ext uri="{FF2B5EF4-FFF2-40B4-BE49-F238E27FC236}">
                    <a16:creationId xmlns:a16="http://schemas.microsoft.com/office/drawing/2014/main" id="{24EB3181-E5AA-406F-BD64-99C5934094A7}"/>
                  </a:ext>
                </a:extLst>
              </p:cNvPr>
              <p:cNvSpPr txBox="1">
                <a:spLocks noRot="1" noChangeAspect="1" noMove="1" noResize="1" noEditPoints="1" noAdjustHandles="1" noChangeArrowheads="1" noChangeShapeType="1" noTextEdit="1"/>
              </p:cNvSpPr>
              <p:nvPr/>
            </p:nvSpPr>
            <p:spPr>
              <a:xfrm>
                <a:off x="56962" y="4134189"/>
                <a:ext cx="7339263" cy="2160335"/>
              </a:xfrm>
              <a:prstGeom prst="rect">
                <a:avLst/>
              </a:prstGeom>
              <a:blipFill>
                <a:blip r:embed="rId4"/>
                <a:stretch>
                  <a:fillRect/>
                </a:stretch>
              </a:blipFill>
            </p:spPr>
            <p:txBody>
              <a:bodyPr/>
              <a:lstStyle/>
              <a:p>
                <a:r>
                  <a:rPr lang="en-US">
                    <a:noFill/>
                  </a:rPr>
                  <a:t> </a:t>
                </a:r>
              </a:p>
            </p:txBody>
          </p:sp>
        </mc:Fallback>
      </mc:AlternateContent>
      <p:sp>
        <p:nvSpPr>
          <p:cNvPr id="18" name="CuadroTexto 17">
            <a:extLst>
              <a:ext uri="{FF2B5EF4-FFF2-40B4-BE49-F238E27FC236}">
                <a16:creationId xmlns:a16="http://schemas.microsoft.com/office/drawing/2014/main" id="{F61CBF8B-5302-44F3-8F38-CB46821BFF9A}"/>
              </a:ext>
            </a:extLst>
          </p:cNvPr>
          <p:cNvSpPr txBox="1"/>
          <p:nvPr/>
        </p:nvSpPr>
        <p:spPr>
          <a:xfrm>
            <a:off x="7194884" y="1927866"/>
            <a:ext cx="4370658" cy="46487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indent="450215" algn="just">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EEE42805-71AD-4F68-8232-825059C9A938}"/>
              </a:ext>
            </a:extLst>
          </p:cNvPr>
          <p:cNvSpPr txBox="1"/>
          <p:nvPr/>
        </p:nvSpPr>
        <p:spPr>
          <a:xfrm>
            <a:off x="7085441" y="2393339"/>
            <a:ext cx="4589544" cy="2585323"/>
          </a:xfrm>
          <a:prstGeom prst="rect">
            <a:avLst/>
          </a:prstGeom>
          <a:noFill/>
        </p:spPr>
        <p:txBody>
          <a:bodyPr wrap="square">
            <a:spAutoFit/>
          </a:bodyPr>
          <a:lstStyle/>
          <a:p>
            <a:endParaRPr lang="es-EC" b="1" dirty="0">
              <a:latin typeface="Calibri" panose="020F0502020204030204" pitchFamily="34" charset="0"/>
              <a:cs typeface="Times New Roman" panose="02020603050405020304" pitchFamily="18" charset="0"/>
            </a:endParaRPr>
          </a:p>
          <a:p>
            <a:r>
              <a:rPr lang="es-ES" b="1" dirty="0"/>
              <a:t>Requerimientos en AC. </a:t>
            </a:r>
            <a:r>
              <a:rPr lang="es-ES" dirty="0"/>
              <a:t>Se requiere instalar un breaker de 70A con 2 polos para energizar.</a:t>
            </a:r>
          </a:p>
          <a:p>
            <a:endParaRPr lang="es-ES" dirty="0"/>
          </a:p>
          <a:p>
            <a:pPr algn="just"/>
            <a:r>
              <a:rPr lang="es-ES" b="1" dirty="0"/>
              <a:t>TDE. </a:t>
            </a:r>
            <a:r>
              <a:rPr lang="es-ES" dirty="0"/>
              <a:t>Es el tablero encargado de la distribución de energía, este tiene un breaker principal de 70A con 2 polos para energizar y </a:t>
            </a:r>
            <a:r>
              <a:rPr lang="es-ES" dirty="0" err="1"/>
              <a:t>breakers</a:t>
            </a:r>
            <a:r>
              <a:rPr lang="es-ES" dirty="0"/>
              <a:t> secundarios para tomacorriente, iluminación.</a:t>
            </a:r>
          </a:p>
          <a:p>
            <a:endParaRPr lang="en-US" dirty="0"/>
          </a:p>
        </p:txBody>
      </p:sp>
      <p:sp>
        <p:nvSpPr>
          <p:cNvPr id="21" name="CuadroTexto 20">
            <a:extLst>
              <a:ext uri="{FF2B5EF4-FFF2-40B4-BE49-F238E27FC236}">
                <a16:creationId xmlns:a16="http://schemas.microsoft.com/office/drawing/2014/main" id="{3BF78E45-8CCD-4543-8E81-3710764C2144}"/>
              </a:ext>
            </a:extLst>
          </p:cNvPr>
          <p:cNvSpPr txBox="1"/>
          <p:nvPr/>
        </p:nvSpPr>
        <p:spPr>
          <a:xfrm>
            <a:off x="626458" y="1951672"/>
            <a:ext cx="4763689" cy="1754326"/>
          </a:xfrm>
          <a:prstGeom prst="rect">
            <a:avLst/>
          </a:prstGeom>
          <a:noFill/>
        </p:spPr>
        <p:txBody>
          <a:bodyPr wrap="square">
            <a:spAutoFit/>
          </a:bodyPr>
          <a:lstStyle/>
          <a:p>
            <a:r>
              <a:rPr lang="es-ES" b="1" dirty="0"/>
              <a:t>Requerimientos DC. </a:t>
            </a:r>
            <a:r>
              <a:rPr lang="es-ES" dirty="0"/>
              <a:t>Se requiere 4 rectificadores cuya capacidad del rectificador es de 3000 W.</a:t>
            </a:r>
          </a:p>
          <a:p>
            <a:endParaRPr lang="es-ES" dirty="0"/>
          </a:p>
          <a:p>
            <a:r>
              <a:rPr lang="es-ES" dirty="0"/>
              <a:t>Consumo de cargas. </a:t>
            </a:r>
          </a:p>
          <a:p>
            <a:r>
              <a:rPr lang="es-ES" dirty="0"/>
              <a:t>RRU 3952 funciona a 12 A</a:t>
            </a:r>
          </a:p>
          <a:p>
            <a:r>
              <a:rPr lang="es-ES" dirty="0"/>
              <a:t>RRU 3971 funciona a 10 A</a:t>
            </a:r>
          </a:p>
        </p:txBody>
      </p:sp>
    </p:spTree>
    <p:extLst>
      <p:ext uri="{BB962C8B-B14F-4D97-AF65-F5344CB8AC3E}">
        <p14:creationId xmlns:p14="http://schemas.microsoft.com/office/powerpoint/2010/main" val="4098356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Predicciones UMTS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pic>
        <p:nvPicPr>
          <p:cNvPr id="9" name="Imagen 8">
            <a:extLst>
              <a:ext uri="{FF2B5EF4-FFF2-40B4-BE49-F238E27FC236}">
                <a16:creationId xmlns:a16="http://schemas.microsoft.com/office/drawing/2014/main" id="{6100DE51-CE0E-46A6-9AA0-F3406F2E3B6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3464" y="2345089"/>
            <a:ext cx="3742893" cy="3351183"/>
          </a:xfrm>
          <a:prstGeom prst="rect">
            <a:avLst/>
          </a:prstGeom>
          <a:noFill/>
        </p:spPr>
      </p:pic>
      <p:pic>
        <p:nvPicPr>
          <p:cNvPr id="10" name="Imagen 9">
            <a:extLst>
              <a:ext uri="{FF2B5EF4-FFF2-40B4-BE49-F238E27FC236}">
                <a16:creationId xmlns:a16="http://schemas.microsoft.com/office/drawing/2014/main" id="{7AD6CE2E-4B0B-48B7-879E-2B5F6B6172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100764" y="2345089"/>
            <a:ext cx="3742893" cy="3309745"/>
          </a:xfrm>
          <a:prstGeom prst="rect">
            <a:avLst/>
          </a:prstGeom>
          <a:noFill/>
        </p:spPr>
      </p:pic>
      <p:pic>
        <p:nvPicPr>
          <p:cNvPr id="11" name="Imagen 10">
            <a:extLst>
              <a:ext uri="{FF2B5EF4-FFF2-40B4-BE49-F238E27FC236}">
                <a16:creationId xmlns:a16="http://schemas.microsoft.com/office/drawing/2014/main" id="{7A76F78A-4380-4C41-AF2E-6CD58651A22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022127" y="2345089"/>
            <a:ext cx="3879117" cy="3309744"/>
          </a:xfrm>
          <a:prstGeom prst="rect">
            <a:avLst/>
          </a:prstGeom>
          <a:noFill/>
        </p:spPr>
      </p:pic>
      <p:graphicFrame>
        <p:nvGraphicFramePr>
          <p:cNvPr id="12" name="Diagrama 11">
            <a:extLst>
              <a:ext uri="{FF2B5EF4-FFF2-40B4-BE49-F238E27FC236}">
                <a16:creationId xmlns:a16="http://schemas.microsoft.com/office/drawing/2014/main" id="{51E0DDA3-07A7-490C-89E0-E61E6F599949}"/>
              </a:ext>
            </a:extLst>
          </p:cNvPr>
          <p:cNvGraphicFramePr/>
          <p:nvPr>
            <p:extLst>
              <p:ext uri="{D42A27DB-BD31-4B8C-83A1-F6EECF244321}">
                <p14:modId xmlns:p14="http://schemas.microsoft.com/office/powerpoint/2010/main" val="1404088561"/>
              </p:ext>
            </p:extLst>
          </p:nvPr>
        </p:nvGraphicFramePr>
        <p:xfrm>
          <a:off x="1177542" y="1160945"/>
          <a:ext cx="10164727" cy="12512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622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Predicciones LTE</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pic>
        <p:nvPicPr>
          <p:cNvPr id="12" name="Imagen 11">
            <a:extLst>
              <a:ext uri="{FF2B5EF4-FFF2-40B4-BE49-F238E27FC236}">
                <a16:creationId xmlns:a16="http://schemas.microsoft.com/office/drawing/2014/main" id="{5E05D910-699A-4702-A30C-2B0ECA1047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8578" y="2325722"/>
            <a:ext cx="3709873" cy="3234660"/>
          </a:xfrm>
          <a:prstGeom prst="rect">
            <a:avLst/>
          </a:prstGeom>
          <a:noFill/>
        </p:spPr>
      </p:pic>
      <p:pic>
        <p:nvPicPr>
          <p:cNvPr id="13" name="Imagen 12">
            <a:extLst>
              <a:ext uri="{FF2B5EF4-FFF2-40B4-BE49-F238E27FC236}">
                <a16:creationId xmlns:a16="http://schemas.microsoft.com/office/drawing/2014/main" id="{2220F06A-7867-4D8E-AD3C-91D2AB5B947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273182" y="2361589"/>
            <a:ext cx="3645637" cy="3234667"/>
          </a:xfrm>
          <a:prstGeom prst="rect">
            <a:avLst/>
          </a:prstGeom>
          <a:noFill/>
        </p:spPr>
      </p:pic>
      <p:pic>
        <p:nvPicPr>
          <p:cNvPr id="15" name="Imagen 14">
            <a:extLst>
              <a:ext uri="{FF2B5EF4-FFF2-40B4-BE49-F238E27FC236}">
                <a16:creationId xmlns:a16="http://schemas.microsoft.com/office/drawing/2014/main" id="{B0F43752-F9A1-42C8-AC9F-5EC7F4F4E73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083550" y="2371646"/>
            <a:ext cx="3803655" cy="3306402"/>
          </a:xfrm>
          <a:prstGeom prst="rect">
            <a:avLst/>
          </a:prstGeom>
          <a:noFill/>
        </p:spPr>
      </p:pic>
      <p:graphicFrame>
        <p:nvGraphicFramePr>
          <p:cNvPr id="3" name="Diagrama 2">
            <a:extLst>
              <a:ext uri="{FF2B5EF4-FFF2-40B4-BE49-F238E27FC236}">
                <a16:creationId xmlns:a16="http://schemas.microsoft.com/office/drawing/2014/main" id="{1AD07044-3CEC-439A-A648-E9AEA6DA98C6}"/>
              </a:ext>
            </a:extLst>
          </p:cNvPr>
          <p:cNvGraphicFramePr/>
          <p:nvPr>
            <p:extLst>
              <p:ext uri="{D42A27DB-BD31-4B8C-83A1-F6EECF244321}">
                <p14:modId xmlns:p14="http://schemas.microsoft.com/office/powerpoint/2010/main" val="2920654079"/>
              </p:ext>
            </p:extLst>
          </p:nvPr>
        </p:nvGraphicFramePr>
        <p:xfrm>
          <a:off x="1177542" y="1160945"/>
          <a:ext cx="10164727" cy="12512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56611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Análisis de Resultados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877DF49C-EDEA-4776-BAB0-97BB96C6094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3530" y="3454356"/>
            <a:ext cx="3348355" cy="2741930"/>
          </a:xfrm>
          <a:prstGeom prst="rect">
            <a:avLst/>
          </a:prstGeom>
          <a:noFill/>
          <a:ln>
            <a:noFill/>
          </a:ln>
        </p:spPr>
      </p:pic>
      <p:pic>
        <p:nvPicPr>
          <p:cNvPr id="11" name="Imagen 10">
            <a:extLst>
              <a:ext uri="{FF2B5EF4-FFF2-40B4-BE49-F238E27FC236}">
                <a16:creationId xmlns:a16="http://schemas.microsoft.com/office/drawing/2014/main" id="{8375B994-7F28-4562-B3C2-70FD6D61BC67}"/>
              </a:ext>
            </a:extLst>
          </p:cNvPr>
          <p:cNvPicPr/>
          <p:nvPr/>
        </p:nvPicPr>
        <p:blipFill rotWithShape="1">
          <a:blip r:embed="rId5">
            <a:extLst>
              <a:ext uri="{28A0092B-C50C-407E-A947-70E740481C1C}">
                <a14:useLocalDpi xmlns:a14="http://schemas.microsoft.com/office/drawing/2010/main" val="0"/>
              </a:ext>
            </a:extLst>
          </a:blip>
          <a:srcRect l="3628" r="2053"/>
          <a:stretch/>
        </p:blipFill>
        <p:spPr bwMode="auto">
          <a:xfrm>
            <a:off x="7303695" y="3347582"/>
            <a:ext cx="3110865" cy="2595245"/>
          </a:xfrm>
          <a:prstGeom prst="rect">
            <a:avLst/>
          </a:prstGeom>
          <a:noFill/>
          <a:ln>
            <a:noFill/>
          </a:ln>
          <a:extLst>
            <a:ext uri="{53640926-AAD7-44D8-BBD7-CCE9431645EC}">
              <a14:shadowObscured xmlns:a14="http://schemas.microsoft.com/office/drawing/2010/main"/>
            </a:ext>
          </a:extLst>
        </p:spPr>
      </p:pic>
      <p:sp>
        <p:nvSpPr>
          <p:cNvPr id="19" name="CuadroTexto 18">
            <a:extLst>
              <a:ext uri="{FF2B5EF4-FFF2-40B4-BE49-F238E27FC236}">
                <a16:creationId xmlns:a16="http://schemas.microsoft.com/office/drawing/2014/main" id="{27938858-CB82-427D-9693-9DC82F7BF69A}"/>
              </a:ext>
            </a:extLst>
          </p:cNvPr>
          <p:cNvSpPr txBox="1"/>
          <p:nvPr/>
        </p:nvSpPr>
        <p:spPr>
          <a:xfrm>
            <a:off x="6662651" y="1771831"/>
            <a:ext cx="3281449" cy="369332"/>
          </a:xfrm>
          <a:prstGeom prst="rect">
            <a:avLst/>
          </a:prstGeom>
          <a:noFill/>
        </p:spPr>
        <p:txBody>
          <a:bodyPr wrap="square">
            <a:spAutoFit/>
          </a:bodyPr>
          <a:lstStyle/>
          <a:p>
            <a:r>
              <a:rPr lang="es-EC" b="1" dirty="0">
                <a:latin typeface="Calibri" panose="020F0502020204030204" pitchFamily="34" charset="0"/>
                <a:cs typeface="Times New Roman" panose="02020603050405020304" pitchFamily="18" charset="0"/>
              </a:rPr>
              <a:t>EC/IO</a:t>
            </a:r>
            <a:endParaRPr lang="en-US" dirty="0"/>
          </a:p>
        </p:txBody>
      </p:sp>
      <p:sp>
        <p:nvSpPr>
          <p:cNvPr id="20" name="CuadroTexto 19">
            <a:extLst>
              <a:ext uri="{FF2B5EF4-FFF2-40B4-BE49-F238E27FC236}">
                <a16:creationId xmlns:a16="http://schemas.microsoft.com/office/drawing/2014/main" id="{4555FF02-735D-43A3-8CE6-7DA114CF550B}"/>
              </a:ext>
            </a:extLst>
          </p:cNvPr>
          <p:cNvSpPr txBox="1"/>
          <p:nvPr/>
        </p:nvSpPr>
        <p:spPr>
          <a:xfrm>
            <a:off x="607175" y="1741733"/>
            <a:ext cx="3281449" cy="369332"/>
          </a:xfrm>
          <a:prstGeom prst="rect">
            <a:avLst/>
          </a:prstGeom>
          <a:noFill/>
        </p:spPr>
        <p:txBody>
          <a:bodyPr wrap="square">
            <a:spAutoFit/>
          </a:bodyPr>
          <a:lstStyle/>
          <a:p>
            <a:r>
              <a:rPr lang="es-EC" b="1" dirty="0">
                <a:latin typeface="Calibri" panose="020F0502020204030204" pitchFamily="34" charset="0"/>
                <a:cs typeface="Times New Roman" panose="02020603050405020304" pitchFamily="18" charset="0"/>
              </a:rPr>
              <a:t>RSCP</a:t>
            </a:r>
            <a:endParaRPr lang="en-US" dirty="0"/>
          </a:p>
        </p:txBody>
      </p:sp>
      <p:graphicFrame>
        <p:nvGraphicFramePr>
          <p:cNvPr id="5" name="Objeto 4">
            <a:extLst>
              <a:ext uri="{FF2B5EF4-FFF2-40B4-BE49-F238E27FC236}">
                <a16:creationId xmlns:a16="http://schemas.microsoft.com/office/drawing/2014/main" id="{95A6143A-436F-48FF-B4FF-3066A813C8D7}"/>
              </a:ext>
            </a:extLst>
          </p:cNvPr>
          <p:cNvGraphicFramePr>
            <a:graphicFrameLocks noChangeAspect="1"/>
          </p:cNvGraphicFramePr>
          <p:nvPr>
            <p:extLst>
              <p:ext uri="{D42A27DB-BD31-4B8C-83A1-F6EECF244321}">
                <p14:modId xmlns:p14="http://schemas.microsoft.com/office/powerpoint/2010/main" val="2932247348"/>
              </p:ext>
            </p:extLst>
          </p:nvPr>
        </p:nvGraphicFramePr>
        <p:xfrm>
          <a:off x="607175" y="2256712"/>
          <a:ext cx="4152900" cy="1104900"/>
        </p:xfrm>
        <a:graphic>
          <a:graphicData uri="http://schemas.openxmlformats.org/presentationml/2006/ole">
            <mc:AlternateContent xmlns:mc="http://schemas.openxmlformats.org/markup-compatibility/2006">
              <mc:Choice xmlns:v="urn:schemas-microsoft-com:vml" Requires="v">
                <p:oleObj name="Worksheet" r:id="rId6" imgW="4153041" imgH="1104891" progId="Excel.Sheet.12">
                  <p:embed/>
                </p:oleObj>
              </mc:Choice>
              <mc:Fallback>
                <p:oleObj name="Worksheet" r:id="rId6" imgW="4153041" imgH="1104891" progId="Excel.Sheet.12">
                  <p:embed/>
                  <p:pic>
                    <p:nvPicPr>
                      <p:cNvPr id="0" name=""/>
                      <p:cNvPicPr/>
                      <p:nvPr/>
                    </p:nvPicPr>
                    <p:blipFill>
                      <a:blip r:embed="rId7"/>
                      <a:stretch>
                        <a:fillRect/>
                      </a:stretch>
                    </p:blipFill>
                    <p:spPr>
                      <a:xfrm>
                        <a:off x="607175" y="2256712"/>
                        <a:ext cx="4152900" cy="1104900"/>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FCF62CEA-D72A-42EB-9D5C-67A864FFDD34}"/>
              </a:ext>
            </a:extLst>
          </p:cNvPr>
          <p:cNvGraphicFramePr>
            <a:graphicFrameLocks noChangeAspect="1"/>
          </p:cNvGraphicFramePr>
          <p:nvPr>
            <p:extLst>
              <p:ext uri="{D42A27DB-BD31-4B8C-83A1-F6EECF244321}">
                <p14:modId xmlns:p14="http://schemas.microsoft.com/office/powerpoint/2010/main" val="1153146964"/>
              </p:ext>
            </p:extLst>
          </p:nvPr>
        </p:nvGraphicFramePr>
        <p:xfrm>
          <a:off x="6825539" y="2159469"/>
          <a:ext cx="4067175" cy="895350"/>
        </p:xfrm>
        <a:graphic>
          <a:graphicData uri="http://schemas.openxmlformats.org/presentationml/2006/ole">
            <mc:AlternateContent xmlns:mc="http://schemas.openxmlformats.org/markup-compatibility/2006">
              <mc:Choice xmlns:v="urn:schemas-microsoft-com:vml" Requires="v">
                <p:oleObj name="Worksheet" r:id="rId8" imgW="4067142" imgH="895161" progId="Excel.Sheet.12">
                  <p:embed/>
                </p:oleObj>
              </mc:Choice>
              <mc:Fallback>
                <p:oleObj name="Worksheet" r:id="rId8" imgW="4067142" imgH="895161" progId="Excel.Sheet.12">
                  <p:embed/>
                  <p:pic>
                    <p:nvPicPr>
                      <p:cNvPr id="0" name=""/>
                      <p:cNvPicPr/>
                      <p:nvPr/>
                    </p:nvPicPr>
                    <p:blipFill>
                      <a:blip r:embed="rId9"/>
                      <a:stretch>
                        <a:fillRect/>
                      </a:stretch>
                    </p:blipFill>
                    <p:spPr>
                      <a:xfrm>
                        <a:off x="6825539" y="2159469"/>
                        <a:ext cx="4067175" cy="895350"/>
                      </a:xfrm>
                      <a:prstGeom prst="rect">
                        <a:avLst/>
                      </a:prstGeom>
                    </p:spPr>
                  </p:pic>
                </p:oleObj>
              </mc:Fallback>
            </mc:AlternateContent>
          </a:graphicData>
        </a:graphic>
      </p:graphicFrame>
    </p:spTree>
    <p:extLst>
      <p:ext uri="{BB962C8B-B14F-4D97-AF65-F5344CB8AC3E}">
        <p14:creationId xmlns:p14="http://schemas.microsoft.com/office/powerpoint/2010/main" val="3414671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Análisis de Resultados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27938858-CB82-427D-9693-9DC82F7BF69A}"/>
              </a:ext>
            </a:extLst>
          </p:cNvPr>
          <p:cNvSpPr txBox="1"/>
          <p:nvPr/>
        </p:nvSpPr>
        <p:spPr>
          <a:xfrm>
            <a:off x="6662651" y="1771831"/>
            <a:ext cx="3281449" cy="369332"/>
          </a:xfrm>
          <a:prstGeom prst="rect">
            <a:avLst/>
          </a:prstGeom>
          <a:noFill/>
        </p:spPr>
        <p:txBody>
          <a:bodyPr wrap="square">
            <a:spAutoFit/>
          </a:bodyPr>
          <a:lstStyle/>
          <a:p>
            <a:r>
              <a:rPr lang="es-ES" b="1" dirty="0"/>
              <a:t>SINR</a:t>
            </a:r>
            <a:endParaRPr lang="en-US" b="1" dirty="0"/>
          </a:p>
        </p:txBody>
      </p:sp>
      <p:sp>
        <p:nvSpPr>
          <p:cNvPr id="20" name="CuadroTexto 19">
            <a:extLst>
              <a:ext uri="{FF2B5EF4-FFF2-40B4-BE49-F238E27FC236}">
                <a16:creationId xmlns:a16="http://schemas.microsoft.com/office/drawing/2014/main" id="{4555FF02-735D-43A3-8CE6-7DA114CF550B}"/>
              </a:ext>
            </a:extLst>
          </p:cNvPr>
          <p:cNvSpPr txBox="1"/>
          <p:nvPr/>
        </p:nvSpPr>
        <p:spPr>
          <a:xfrm>
            <a:off x="607175" y="1741733"/>
            <a:ext cx="3281449" cy="369332"/>
          </a:xfrm>
          <a:prstGeom prst="rect">
            <a:avLst/>
          </a:prstGeom>
          <a:noFill/>
        </p:spPr>
        <p:txBody>
          <a:bodyPr wrap="square">
            <a:spAutoFit/>
          </a:bodyPr>
          <a:lstStyle/>
          <a:p>
            <a:r>
              <a:rPr lang="es-EC" b="1" dirty="0">
                <a:latin typeface="Calibri" panose="020F0502020204030204" pitchFamily="34" charset="0"/>
                <a:cs typeface="Times New Roman" panose="02020603050405020304" pitchFamily="18" charset="0"/>
              </a:rPr>
              <a:t>RSRP</a:t>
            </a:r>
            <a:endParaRPr lang="en-US" dirty="0"/>
          </a:p>
        </p:txBody>
      </p:sp>
      <p:pic>
        <p:nvPicPr>
          <p:cNvPr id="22" name="Imagen 21">
            <a:extLst>
              <a:ext uri="{FF2B5EF4-FFF2-40B4-BE49-F238E27FC236}">
                <a16:creationId xmlns:a16="http://schemas.microsoft.com/office/drawing/2014/main" id="{2F5A4FCC-639F-4FE9-BB18-630DABF381F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59033" y="3429000"/>
            <a:ext cx="3281449" cy="2873409"/>
          </a:xfrm>
          <a:prstGeom prst="rect">
            <a:avLst/>
          </a:prstGeom>
          <a:noFill/>
          <a:ln>
            <a:noFill/>
          </a:ln>
        </p:spPr>
      </p:pic>
      <p:pic>
        <p:nvPicPr>
          <p:cNvPr id="23" name="Imagen 22">
            <a:extLst>
              <a:ext uri="{FF2B5EF4-FFF2-40B4-BE49-F238E27FC236}">
                <a16:creationId xmlns:a16="http://schemas.microsoft.com/office/drawing/2014/main" id="{D3511688-A2BB-4F3A-BC21-AF209177B4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3570" y="3619428"/>
            <a:ext cx="3376885" cy="2815869"/>
          </a:xfrm>
          <a:prstGeom prst="rect">
            <a:avLst/>
          </a:prstGeom>
        </p:spPr>
      </p:pic>
      <p:graphicFrame>
        <p:nvGraphicFramePr>
          <p:cNvPr id="24" name="Objeto 23">
            <a:extLst>
              <a:ext uri="{FF2B5EF4-FFF2-40B4-BE49-F238E27FC236}">
                <a16:creationId xmlns:a16="http://schemas.microsoft.com/office/drawing/2014/main" id="{9DAFCB06-FFA5-4D50-83EF-A40EE6CD9658}"/>
              </a:ext>
            </a:extLst>
          </p:cNvPr>
          <p:cNvGraphicFramePr>
            <a:graphicFrameLocks noChangeAspect="1"/>
          </p:cNvGraphicFramePr>
          <p:nvPr>
            <p:extLst>
              <p:ext uri="{D42A27DB-BD31-4B8C-83A1-F6EECF244321}">
                <p14:modId xmlns:p14="http://schemas.microsoft.com/office/powerpoint/2010/main" val="3484545964"/>
              </p:ext>
            </p:extLst>
          </p:nvPr>
        </p:nvGraphicFramePr>
        <p:xfrm>
          <a:off x="659862" y="2210257"/>
          <a:ext cx="4791075" cy="1095375"/>
        </p:xfrm>
        <a:graphic>
          <a:graphicData uri="http://schemas.openxmlformats.org/presentationml/2006/ole">
            <mc:AlternateContent xmlns:mc="http://schemas.openxmlformats.org/markup-compatibility/2006">
              <mc:Choice xmlns:v="urn:schemas-microsoft-com:vml" Requires="v">
                <p:oleObj name="Worksheet" r:id="rId6" imgW="4790966" imgH="1095166" progId="Excel.Sheet.12">
                  <p:embed/>
                </p:oleObj>
              </mc:Choice>
              <mc:Fallback>
                <p:oleObj name="Worksheet" r:id="rId6" imgW="4790966" imgH="1095166" progId="Excel.Sheet.12">
                  <p:embed/>
                  <p:pic>
                    <p:nvPicPr>
                      <p:cNvPr id="0" name=""/>
                      <p:cNvPicPr/>
                      <p:nvPr/>
                    </p:nvPicPr>
                    <p:blipFill>
                      <a:blip r:embed="rId7"/>
                      <a:stretch>
                        <a:fillRect/>
                      </a:stretch>
                    </p:blipFill>
                    <p:spPr>
                      <a:xfrm>
                        <a:off x="659862" y="2210257"/>
                        <a:ext cx="4791075" cy="1095375"/>
                      </a:xfrm>
                      <a:prstGeom prst="rect">
                        <a:avLst/>
                      </a:prstGeom>
                    </p:spPr>
                  </p:pic>
                </p:oleObj>
              </mc:Fallback>
            </mc:AlternateContent>
          </a:graphicData>
        </a:graphic>
      </p:graphicFrame>
      <p:graphicFrame>
        <p:nvGraphicFramePr>
          <p:cNvPr id="28" name="Objeto 27">
            <a:extLst>
              <a:ext uri="{FF2B5EF4-FFF2-40B4-BE49-F238E27FC236}">
                <a16:creationId xmlns:a16="http://schemas.microsoft.com/office/drawing/2014/main" id="{233F2010-CF00-4A06-92FA-8F05DEEBD9EC}"/>
              </a:ext>
            </a:extLst>
          </p:cNvPr>
          <p:cNvGraphicFramePr>
            <a:graphicFrameLocks noChangeAspect="1"/>
          </p:cNvGraphicFramePr>
          <p:nvPr>
            <p:extLst>
              <p:ext uri="{D42A27DB-BD31-4B8C-83A1-F6EECF244321}">
                <p14:modId xmlns:p14="http://schemas.microsoft.com/office/powerpoint/2010/main" val="540606657"/>
              </p:ext>
            </p:extLst>
          </p:nvPr>
        </p:nvGraphicFramePr>
        <p:xfrm>
          <a:off x="6207662" y="2219433"/>
          <a:ext cx="4162425" cy="1152525"/>
        </p:xfrm>
        <a:graphic>
          <a:graphicData uri="http://schemas.openxmlformats.org/presentationml/2006/ole">
            <mc:AlternateContent xmlns:mc="http://schemas.openxmlformats.org/markup-compatibility/2006">
              <mc:Choice xmlns:v="urn:schemas-microsoft-com:vml" Requires="v">
                <p:oleObj name="Worksheet" r:id="rId8" imgW="4162305" imgH="1152673" progId="Excel.Sheet.12">
                  <p:embed/>
                </p:oleObj>
              </mc:Choice>
              <mc:Fallback>
                <p:oleObj name="Worksheet" r:id="rId8" imgW="4162305" imgH="1152673" progId="Excel.Sheet.12">
                  <p:embed/>
                  <p:pic>
                    <p:nvPicPr>
                      <p:cNvPr id="0" name=""/>
                      <p:cNvPicPr/>
                      <p:nvPr/>
                    </p:nvPicPr>
                    <p:blipFill>
                      <a:blip r:embed="rId9"/>
                      <a:stretch>
                        <a:fillRect/>
                      </a:stretch>
                    </p:blipFill>
                    <p:spPr>
                      <a:xfrm>
                        <a:off x="6207662" y="2219433"/>
                        <a:ext cx="4162425" cy="1152525"/>
                      </a:xfrm>
                      <a:prstGeom prst="rect">
                        <a:avLst/>
                      </a:prstGeom>
                    </p:spPr>
                  </p:pic>
                </p:oleObj>
              </mc:Fallback>
            </mc:AlternateContent>
          </a:graphicData>
        </a:graphic>
      </p:graphicFrame>
    </p:spTree>
    <p:extLst>
      <p:ext uri="{BB962C8B-B14F-4D97-AF65-F5344CB8AC3E}">
        <p14:creationId xmlns:p14="http://schemas.microsoft.com/office/powerpoint/2010/main" val="3572889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Análisis de Resultados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3944D167-AAB3-43C1-B3B1-A6336A64E76F}"/>
              </a:ext>
            </a:extLst>
          </p:cNvPr>
          <p:cNvSpPr txBox="1"/>
          <p:nvPr/>
        </p:nvSpPr>
        <p:spPr>
          <a:xfrm>
            <a:off x="288036" y="1265067"/>
            <a:ext cx="6099048" cy="464871"/>
          </a:xfrm>
          <a:prstGeom prst="rect">
            <a:avLst/>
          </a:prstGeom>
          <a:noFill/>
        </p:spPr>
        <p:txBody>
          <a:bodyPr wrap="square">
            <a:spAutoFit/>
          </a:bodyPr>
          <a:lstStyle/>
          <a:p>
            <a:pPr marL="0" marR="0">
              <a:lnSpc>
                <a:spcPct val="150000"/>
              </a:lnSpc>
              <a:spcBef>
                <a:spcPts val="200"/>
              </a:spcBef>
              <a:spcAft>
                <a:spcPts val="0"/>
              </a:spcAft>
              <a:tabLst>
                <a:tab pos="457200" algn="l"/>
              </a:tabLst>
            </a:pPr>
            <a:r>
              <a:rPr lang="es-EC" sz="1800" b="1" i="1" dirty="0">
                <a:effectLst/>
                <a:latin typeface="Calibri" panose="020F0502020204030204" pitchFamily="34" charset="0"/>
                <a:ea typeface="Times New Roman" panose="02020603050405020304" pitchFamily="18" charset="0"/>
                <a:cs typeface="Times New Roman" panose="02020603050405020304" pitchFamily="18" charset="0"/>
              </a:rPr>
              <a:t>Análisis de parámetros UMTS en el sector X</a:t>
            </a:r>
            <a:endParaRPr lang="en-US" sz="1800" b="1" i="1"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929C92C3-AF1F-47A8-8CF6-93C6C4F98DA6}"/>
              </a:ext>
            </a:extLst>
          </p:cNvPr>
          <p:cNvGraphicFramePr>
            <a:graphicFrameLocks noGrp="1"/>
          </p:cNvGraphicFramePr>
          <p:nvPr>
            <p:extLst>
              <p:ext uri="{D42A27DB-BD31-4B8C-83A1-F6EECF244321}">
                <p14:modId xmlns:p14="http://schemas.microsoft.com/office/powerpoint/2010/main" val="2789687786"/>
              </p:ext>
            </p:extLst>
          </p:nvPr>
        </p:nvGraphicFramePr>
        <p:xfrm>
          <a:off x="1054735" y="2130058"/>
          <a:ext cx="2282825" cy="676467"/>
        </p:xfrm>
        <a:graphic>
          <a:graphicData uri="http://schemas.openxmlformats.org/drawingml/2006/table">
            <a:tbl>
              <a:tblPr firstRow="1" firstCol="1" bandRow="1">
                <a:tableStyleId>{5940675A-B579-460E-94D1-54222C63F5DA}</a:tableStyleId>
              </a:tblPr>
              <a:tblGrid>
                <a:gridCol w="911225">
                  <a:extLst>
                    <a:ext uri="{9D8B030D-6E8A-4147-A177-3AD203B41FA5}">
                      <a16:colId xmlns:a16="http://schemas.microsoft.com/office/drawing/2014/main" val="2824245340"/>
                    </a:ext>
                  </a:extLst>
                </a:gridCol>
                <a:gridCol w="685800">
                  <a:extLst>
                    <a:ext uri="{9D8B030D-6E8A-4147-A177-3AD203B41FA5}">
                      <a16:colId xmlns:a16="http://schemas.microsoft.com/office/drawing/2014/main" val="1809116596"/>
                    </a:ext>
                  </a:extLst>
                </a:gridCol>
                <a:gridCol w="685800">
                  <a:extLst>
                    <a:ext uri="{9D8B030D-6E8A-4147-A177-3AD203B41FA5}">
                      <a16:colId xmlns:a16="http://schemas.microsoft.com/office/drawing/2014/main" val="3245916345"/>
                    </a:ext>
                  </a:extLst>
                </a:gridCol>
              </a:tblGrid>
              <a:tr h="0">
                <a:tc>
                  <a:txBody>
                    <a:bodyPr/>
                    <a:lstStyle/>
                    <a:p>
                      <a:pPr marL="0" marR="0" indent="0" algn="l">
                        <a:lnSpc>
                          <a:spcPct val="150000"/>
                        </a:lnSpc>
                        <a:spcBef>
                          <a:spcPts val="0"/>
                        </a:spcBef>
                        <a:spcAft>
                          <a:spcPts val="0"/>
                        </a:spcAft>
                      </a:pPr>
                      <a:r>
                        <a:rPr lang="es-EC" sz="1100" b="1" dirty="0">
                          <a:effectLst/>
                        </a:rPr>
                        <a:t>Parámetro</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Sector 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Sector 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1002038"/>
                  </a:ext>
                </a:extLst>
              </a:tr>
              <a:tr h="0">
                <a:tc>
                  <a:txBody>
                    <a:bodyPr/>
                    <a:lstStyle/>
                    <a:p>
                      <a:pPr marL="0" marR="0" indent="0" algn="l">
                        <a:lnSpc>
                          <a:spcPct val="150000"/>
                        </a:lnSpc>
                        <a:spcBef>
                          <a:spcPts val="0"/>
                        </a:spcBef>
                        <a:spcAft>
                          <a:spcPts val="0"/>
                        </a:spcAft>
                      </a:pPr>
                      <a:r>
                        <a:rPr lang="es-EC" sz="1100" b="1" dirty="0">
                          <a:effectLst/>
                        </a:rPr>
                        <a:t>EC/IO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-8.06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-8.60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9013307"/>
                  </a:ext>
                </a:extLst>
              </a:tr>
              <a:tr h="0">
                <a:tc>
                  <a:txBody>
                    <a:bodyPr/>
                    <a:lstStyle/>
                    <a:p>
                      <a:pPr marL="0" marR="0" indent="0" algn="l">
                        <a:lnSpc>
                          <a:spcPct val="150000"/>
                        </a:lnSpc>
                        <a:spcBef>
                          <a:spcPts val="0"/>
                        </a:spcBef>
                        <a:spcAft>
                          <a:spcPts val="0"/>
                        </a:spcAft>
                      </a:pPr>
                      <a:r>
                        <a:rPr lang="es-EC" sz="1100" b="1" dirty="0">
                          <a:effectLst/>
                        </a:rPr>
                        <a:t>RSCP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-69.70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dirty="0">
                          <a:effectLst/>
                        </a:rPr>
                        <a:t>-60.06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6591470"/>
                  </a:ext>
                </a:extLst>
              </a:tr>
            </a:tbl>
          </a:graphicData>
        </a:graphic>
      </p:graphicFrame>
      <p:graphicFrame>
        <p:nvGraphicFramePr>
          <p:cNvPr id="6" name="Tabla 5">
            <a:extLst>
              <a:ext uri="{FF2B5EF4-FFF2-40B4-BE49-F238E27FC236}">
                <a16:creationId xmlns:a16="http://schemas.microsoft.com/office/drawing/2014/main" id="{9FD35EF8-0C74-4E03-82CB-5F92AA2DA90B}"/>
              </a:ext>
            </a:extLst>
          </p:cNvPr>
          <p:cNvGraphicFramePr>
            <a:graphicFrameLocks noGrp="1"/>
          </p:cNvGraphicFramePr>
          <p:nvPr>
            <p:extLst>
              <p:ext uri="{D42A27DB-BD31-4B8C-83A1-F6EECF244321}">
                <p14:modId xmlns:p14="http://schemas.microsoft.com/office/powerpoint/2010/main" val="2246995941"/>
              </p:ext>
            </p:extLst>
          </p:nvPr>
        </p:nvGraphicFramePr>
        <p:xfrm>
          <a:off x="3800856" y="1791825"/>
          <a:ext cx="3200400" cy="1352934"/>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val="3580743150"/>
                    </a:ext>
                  </a:extLst>
                </a:gridCol>
                <a:gridCol w="914400">
                  <a:extLst>
                    <a:ext uri="{9D8B030D-6E8A-4147-A177-3AD203B41FA5}">
                      <a16:colId xmlns:a16="http://schemas.microsoft.com/office/drawing/2014/main" val="1238059865"/>
                    </a:ext>
                  </a:extLst>
                </a:gridCol>
              </a:tblGrid>
              <a:tr h="0">
                <a:tc>
                  <a:txBody>
                    <a:bodyPr/>
                    <a:lstStyle/>
                    <a:p>
                      <a:pPr marL="0" marR="0" indent="0" algn="l">
                        <a:lnSpc>
                          <a:spcPct val="150000"/>
                        </a:lnSpc>
                        <a:spcBef>
                          <a:spcPts val="0"/>
                        </a:spcBef>
                        <a:spcAft>
                          <a:spcPts val="0"/>
                        </a:spcAft>
                      </a:pPr>
                      <a:r>
                        <a:rPr lang="es-EC"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1" dirty="0">
                          <a:effectLst/>
                        </a:rPr>
                        <a:t>Valor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5236873"/>
                  </a:ext>
                </a:extLst>
              </a:tr>
              <a:tr h="0">
                <a:tc>
                  <a:txBody>
                    <a:bodyPr/>
                    <a:lstStyle/>
                    <a:p>
                      <a:pPr marL="0" marR="0" indent="0" algn="l">
                        <a:lnSpc>
                          <a:spcPct val="150000"/>
                        </a:lnSpc>
                        <a:spcBef>
                          <a:spcPts val="0"/>
                        </a:spcBef>
                        <a:spcAft>
                          <a:spcPts val="0"/>
                        </a:spcAft>
                      </a:pPr>
                      <a:r>
                        <a:rPr lang="es-EC" sz="1100">
                          <a:effectLst/>
                        </a:rPr>
                        <a:t>Numero de muestras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319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174736"/>
                  </a:ext>
                </a:extLst>
              </a:tr>
              <a:tr h="0">
                <a:tc>
                  <a:txBody>
                    <a:bodyPr/>
                    <a:lstStyle/>
                    <a:p>
                      <a:pPr marL="0" marR="0" indent="0" algn="l">
                        <a:lnSpc>
                          <a:spcPct val="150000"/>
                        </a:lnSpc>
                        <a:spcBef>
                          <a:spcPts val="0"/>
                        </a:spcBef>
                        <a:spcAft>
                          <a:spcPts val="0"/>
                        </a:spcAft>
                      </a:pPr>
                      <a:r>
                        <a:rPr lang="es-EC" sz="1100">
                          <a:effectLst/>
                        </a:rPr>
                        <a:t>Muestras mayores al target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319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0072997"/>
                  </a:ext>
                </a:extLst>
              </a:tr>
              <a:tr h="0">
                <a:tc>
                  <a:txBody>
                    <a:bodyPr/>
                    <a:lstStyle/>
                    <a:p>
                      <a:pPr marL="0" marR="0" indent="0" algn="l">
                        <a:lnSpc>
                          <a:spcPct val="150000"/>
                        </a:lnSpc>
                        <a:spcBef>
                          <a:spcPts val="0"/>
                        </a:spcBef>
                        <a:spcAft>
                          <a:spcPts val="0"/>
                        </a:spcAft>
                      </a:pPr>
                      <a:r>
                        <a:rPr lang="es-EC" sz="1100">
                          <a:effectLst/>
                        </a:rPr>
                        <a:t>Máximo valor de Throughput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17.84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4893051"/>
                  </a:ext>
                </a:extLst>
              </a:tr>
              <a:tr h="0">
                <a:tc>
                  <a:txBody>
                    <a:bodyPr/>
                    <a:lstStyle/>
                    <a:p>
                      <a:pPr marL="0" marR="0" indent="0" algn="l">
                        <a:lnSpc>
                          <a:spcPct val="150000"/>
                        </a:lnSpc>
                        <a:spcBef>
                          <a:spcPts val="0"/>
                        </a:spcBef>
                        <a:spcAft>
                          <a:spcPts val="0"/>
                        </a:spcAft>
                      </a:pPr>
                      <a:r>
                        <a:rPr lang="es-EC" sz="1100" dirty="0">
                          <a:effectLst/>
                        </a:rPr>
                        <a:t>Mínimo valor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11.12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1274382"/>
                  </a:ext>
                </a:extLst>
              </a:tr>
              <a:tr h="0">
                <a:tc>
                  <a:txBody>
                    <a:bodyPr/>
                    <a:lstStyle/>
                    <a:p>
                      <a:pPr marL="0" marR="0" indent="0" algn="l">
                        <a:lnSpc>
                          <a:spcPct val="150000"/>
                        </a:lnSpc>
                        <a:spcBef>
                          <a:spcPts val="0"/>
                        </a:spcBef>
                        <a:spcAft>
                          <a:spcPts val="0"/>
                        </a:spcAft>
                      </a:pPr>
                      <a:r>
                        <a:rPr lang="es-EC" sz="1100" dirty="0">
                          <a:effectLst/>
                        </a:rPr>
                        <a:t>Promedio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dirty="0">
                          <a:effectLst/>
                        </a:rPr>
                        <a:t>  15.75 Mbps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932681"/>
                  </a:ext>
                </a:extLst>
              </a:tr>
            </a:tbl>
          </a:graphicData>
        </a:graphic>
      </p:graphicFrame>
      <p:graphicFrame>
        <p:nvGraphicFramePr>
          <p:cNvPr id="7" name="Tabla 6">
            <a:extLst>
              <a:ext uri="{FF2B5EF4-FFF2-40B4-BE49-F238E27FC236}">
                <a16:creationId xmlns:a16="http://schemas.microsoft.com/office/drawing/2014/main" id="{CC6FA824-D379-47D7-9492-6955B7026F20}"/>
              </a:ext>
            </a:extLst>
          </p:cNvPr>
          <p:cNvGraphicFramePr>
            <a:graphicFrameLocks noGrp="1"/>
          </p:cNvGraphicFramePr>
          <p:nvPr>
            <p:extLst>
              <p:ext uri="{D42A27DB-BD31-4B8C-83A1-F6EECF244321}">
                <p14:modId xmlns:p14="http://schemas.microsoft.com/office/powerpoint/2010/main" val="945604909"/>
              </p:ext>
            </p:extLst>
          </p:nvPr>
        </p:nvGraphicFramePr>
        <p:xfrm>
          <a:off x="7559040" y="1841023"/>
          <a:ext cx="3200400" cy="1352934"/>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val="984655133"/>
                    </a:ext>
                  </a:extLst>
                </a:gridCol>
                <a:gridCol w="914400">
                  <a:extLst>
                    <a:ext uri="{9D8B030D-6E8A-4147-A177-3AD203B41FA5}">
                      <a16:colId xmlns:a16="http://schemas.microsoft.com/office/drawing/2014/main" val="1169860314"/>
                    </a:ext>
                  </a:extLst>
                </a:gridCol>
              </a:tblGrid>
              <a:tr h="0">
                <a:tc>
                  <a:txBody>
                    <a:bodyPr/>
                    <a:lstStyle/>
                    <a:p>
                      <a:pPr marL="0" marR="0" indent="0" algn="l">
                        <a:lnSpc>
                          <a:spcPct val="150000"/>
                        </a:lnSpc>
                        <a:spcBef>
                          <a:spcPts val="0"/>
                        </a:spcBef>
                        <a:spcAft>
                          <a:spcPts val="0"/>
                        </a:spcAft>
                      </a:pPr>
                      <a:r>
                        <a:rPr lang="es-E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b="1" dirty="0">
                          <a:effectLst/>
                        </a:rPr>
                        <a:t>Valor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6118261"/>
                  </a:ext>
                </a:extLst>
              </a:tr>
              <a:tr h="0">
                <a:tc>
                  <a:txBody>
                    <a:bodyPr/>
                    <a:lstStyle/>
                    <a:p>
                      <a:pPr marL="0" marR="0" indent="0" algn="just">
                        <a:lnSpc>
                          <a:spcPct val="150000"/>
                        </a:lnSpc>
                        <a:spcBef>
                          <a:spcPts val="0"/>
                        </a:spcBef>
                        <a:spcAft>
                          <a:spcPts val="0"/>
                        </a:spcAft>
                      </a:pPr>
                      <a:r>
                        <a:rPr lang="es-EC" sz="1100">
                          <a:effectLst/>
                        </a:rPr>
                        <a:t>Numero de muestras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0739054"/>
                  </a:ext>
                </a:extLst>
              </a:tr>
              <a:tr h="0">
                <a:tc>
                  <a:txBody>
                    <a:bodyPr/>
                    <a:lstStyle/>
                    <a:p>
                      <a:pPr marL="0" marR="0" indent="0" algn="just">
                        <a:lnSpc>
                          <a:spcPct val="150000"/>
                        </a:lnSpc>
                        <a:spcBef>
                          <a:spcPts val="0"/>
                        </a:spcBef>
                        <a:spcAft>
                          <a:spcPts val="0"/>
                        </a:spcAft>
                      </a:pPr>
                      <a:r>
                        <a:rPr lang="es-EC" sz="1100">
                          <a:effectLst/>
                        </a:rPr>
                        <a:t>Muestras mayores al target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9731378"/>
                  </a:ext>
                </a:extLst>
              </a:tr>
              <a:tr h="0">
                <a:tc>
                  <a:txBody>
                    <a:bodyPr/>
                    <a:lstStyle/>
                    <a:p>
                      <a:pPr marL="0" marR="0" indent="0" algn="just">
                        <a:lnSpc>
                          <a:spcPct val="150000"/>
                        </a:lnSpc>
                        <a:spcBef>
                          <a:spcPts val="0"/>
                        </a:spcBef>
                        <a:spcAft>
                          <a:spcPts val="0"/>
                        </a:spcAft>
                      </a:pPr>
                      <a:r>
                        <a:rPr lang="es-EC" sz="1100" dirty="0">
                          <a:effectLst/>
                        </a:rPr>
                        <a:t>Máximo valor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3.07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7580786"/>
                  </a:ext>
                </a:extLst>
              </a:tr>
              <a:tr h="0">
                <a:tc>
                  <a:txBody>
                    <a:bodyPr/>
                    <a:lstStyle/>
                    <a:p>
                      <a:pPr marL="0" marR="0" indent="0" algn="just">
                        <a:lnSpc>
                          <a:spcPct val="150000"/>
                        </a:lnSpc>
                        <a:spcBef>
                          <a:spcPts val="0"/>
                        </a:spcBef>
                        <a:spcAft>
                          <a:spcPts val="0"/>
                        </a:spcAft>
                      </a:pPr>
                      <a:r>
                        <a:rPr lang="es-EC" sz="1100" dirty="0">
                          <a:effectLst/>
                        </a:rPr>
                        <a:t>Mínimo valor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2.94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0812021"/>
                  </a:ext>
                </a:extLst>
              </a:tr>
              <a:tr h="0">
                <a:tc>
                  <a:txBody>
                    <a:bodyPr/>
                    <a:lstStyle/>
                    <a:p>
                      <a:pPr marL="0" marR="0" indent="0" algn="just">
                        <a:lnSpc>
                          <a:spcPct val="150000"/>
                        </a:lnSpc>
                        <a:spcBef>
                          <a:spcPts val="0"/>
                        </a:spcBef>
                        <a:spcAft>
                          <a:spcPts val="0"/>
                        </a:spcAft>
                      </a:pPr>
                      <a:r>
                        <a:rPr lang="es-EC" sz="1100" dirty="0">
                          <a:effectLst/>
                        </a:rPr>
                        <a:t>Promedio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dirty="0">
                          <a:effectLst/>
                        </a:rPr>
                        <a:t> 3.00 Mbps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8030160"/>
                  </a:ext>
                </a:extLst>
              </a:tr>
            </a:tbl>
          </a:graphicData>
        </a:graphic>
      </p:graphicFrame>
      <p:pic>
        <p:nvPicPr>
          <p:cNvPr id="15" name="Imagen 14">
            <a:extLst>
              <a:ext uri="{FF2B5EF4-FFF2-40B4-BE49-F238E27FC236}">
                <a16:creationId xmlns:a16="http://schemas.microsoft.com/office/drawing/2014/main" id="{1FFACC78-9799-4DF7-908E-83D4BD3A1DD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6484" y="3752677"/>
            <a:ext cx="4741545" cy="2126615"/>
          </a:xfrm>
          <a:prstGeom prst="rect">
            <a:avLst/>
          </a:prstGeom>
          <a:noFill/>
        </p:spPr>
      </p:pic>
      <p:pic>
        <p:nvPicPr>
          <p:cNvPr id="16" name="Imagen 15">
            <a:extLst>
              <a:ext uri="{FF2B5EF4-FFF2-40B4-BE49-F238E27FC236}">
                <a16:creationId xmlns:a16="http://schemas.microsoft.com/office/drawing/2014/main" id="{706875EB-4F82-484E-A801-610EAA7D51D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3972" y="3752677"/>
            <a:ext cx="4682490" cy="2025650"/>
          </a:xfrm>
          <a:prstGeom prst="rect">
            <a:avLst/>
          </a:prstGeom>
          <a:noFill/>
        </p:spPr>
      </p:pic>
    </p:spTree>
    <p:extLst>
      <p:ext uri="{BB962C8B-B14F-4D97-AF65-F5344CB8AC3E}">
        <p14:creationId xmlns:p14="http://schemas.microsoft.com/office/powerpoint/2010/main" val="2144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Análisis de Resultados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3944D167-AAB3-43C1-B3B1-A6336A64E76F}"/>
              </a:ext>
            </a:extLst>
          </p:cNvPr>
          <p:cNvSpPr txBox="1"/>
          <p:nvPr/>
        </p:nvSpPr>
        <p:spPr>
          <a:xfrm>
            <a:off x="288036" y="1265067"/>
            <a:ext cx="6099048" cy="464871"/>
          </a:xfrm>
          <a:prstGeom prst="rect">
            <a:avLst/>
          </a:prstGeom>
          <a:noFill/>
        </p:spPr>
        <p:txBody>
          <a:bodyPr wrap="square">
            <a:spAutoFit/>
          </a:bodyPr>
          <a:lstStyle/>
          <a:p>
            <a:pPr marL="0" marR="0">
              <a:lnSpc>
                <a:spcPct val="150000"/>
              </a:lnSpc>
              <a:spcBef>
                <a:spcPts val="200"/>
              </a:spcBef>
              <a:spcAft>
                <a:spcPts val="0"/>
              </a:spcAft>
              <a:tabLst>
                <a:tab pos="457200" algn="l"/>
              </a:tabLst>
            </a:pPr>
            <a:r>
              <a:rPr lang="es-EC" sz="1800" b="1" i="1" dirty="0">
                <a:effectLst/>
                <a:latin typeface="Calibri" panose="020F0502020204030204" pitchFamily="34" charset="0"/>
                <a:ea typeface="Times New Roman" panose="02020603050405020304" pitchFamily="18" charset="0"/>
                <a:cs typeface="Times New Roman" panose="02020603050405020304" pitchFamily="18" charset="0"/>
              </a:rPr>
              <a:t>Análisis de parámetros UMTS en el sector Y</a:t>
            </a:r>
            <a:endParaRPr lang="en-US" sz="1800" b="1" i="1"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33121F54-7D03-4C29-B26D-4A8031BFF497}"/>
              </a:ext>
            </a:extLst>
          </p:cNvPr>
          <p:cNvGraphicFramePr>
            <a:graphicFrameLocks noGrp="1"/>
          </p:cNvGraphicFramePr>
          <p:nvPr>
            <p:extLst>
              <p:ext uri="{D42A27DB-BD31-4B8C-83A1-F6EECF244321}">
                <p14:modId xmlns:p14="http://schemas.microsoft.com/office/powerpoint/2010/main" val="1669591688"/>
              </p:ext>
            </p:extLst>
          </p:nvPr>
        </p:nvGraphicFramePr>
        <p:xfrm>
          <a:off x="2228088" y="1911221"/>
          <a:ext cx="3200400" cy="1352934"/>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val="1802666597"/>
                    </a:ext>
                  </a:extLst>
                </a:gridCol>
                <a:gridCol w="914400">
                  <a:extLst>
                    <a:ext uri="{9D8B030D-6E8A-4147-A177-3AD203B41FA5}">
                      <a16:colId xmlns:a16="http://schemas.microsoft.com/office/drawing/2014/main" val="1924583434"/>
                    </a:ext>
                  </a:extLst>
                </a:gridCol>
              </a:tblGrid>
              <a:tr h="0">
                <a:tc>
                  <a:txBody>
                    <a:bodyPr/>
                    <a:lstStyle/>
                    <a:p>
                      <a:pPr marL="0" marR="0" indent="0" algn="l">
                        <a:lnSpc>
                          <a:spcPct val="150000"/>
                        </a:lnSpc>
                        <a:spcBef>
                          <a:spcPts val="0"/>
                        </a:spcBef>
                        <a:spcAft>
                          <a:spcPts val="0"/>
                        </a:spcAft>
                      </a:pPr>
                      <a:r>
                        <a:rPr lang="es-EC"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Valor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2325912"/>
                  </a:ext>
                </a:extLst>
              </a:tr>
              <a:tr h="0">
                <a:tc>
                  <a:txBody>
                    <a:bodyPr/>
                    <a:lstStyle/>
                    <a:p>
                      <a:pPr marL="0" marR="0" indent="0" algn="l">
                        <a:lnSpc>
                          <a:spcPct val="150000"/>
                        </a:lnSpc>
                        <a:spcBef>
                          <a:spcPts val="0"/>
                        </a:spcBef>
                        <a:spcAft>
                          <a:spcPts val="0"/>
                        </a:spcAft>
                      </a:pPr>
                      <a:r>
                        <a:rPr lang="es-EC" sz="1100">
                          <a:effectLst/>
                        </a:rPr>
                        <a:t>Numero de muestras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356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7501240"/>
                  </a:ext>
                </a:extLst>
              </a:tr>
              <a:tr h="0">
                <a:tc>
                  <a:txBody>
                    <a:bodyPr/>
                    <a:lstStyle/>
                    <a:p>
                      <a:pPr marL="0" marR="0" indent="0" algn="l">
                        <a:lnSpc>
                          <a:spcPct val="150000"/>
                        </a:lnSpc>
                        <a:spcBef>
                          <a:spcPts val="0"/>
                        </a:spcBef>
                        <a:spcAft>
                          <a:spcPts val="0"/>
                        </a:spcAft>
                      </a:pPr>
                      <a:r>
                        <a:rPr lang="es-EC" sz="1100">
                          <a:effectLst/>
                        </a:rPr>
                        <a:t>Muestras mayores al target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356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0835790"/>
                  </a:ext>
                </a:extLst>
              </a:tr>
              <a:tr h="0">
                <a:tc>
                  <a:txBody>
                    <a:bodyPr/>
                    <a:lstStyle/>
                    <a:p>
                      <a:pPr marL="0" marR="0" indent="0" algn="l">
                        <a:lnSpc>
                          <a:spcPct val="150000"/>
                        </a:lnSpc>
                        <a:spcBef>
                          <a:spcPts val="0"/>
                        </a:spcBef>
                        <a:spcAft>
                          <a:spcPts val="0"/>
                        </a:spcAft>
                      </a:pPr>
                      <a:r>
                        <a:rPr lang="es-EC" sz="1100">
                          <a:effectLst/>
                        </a:rPr>
                        <a:t>Máximo valor de Throughput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14.67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3905098"/>
                  </a:ext>
                </a:extLst>
              </a:tr>
              <a:tr h="0">
                <a:tc>
                  <a:txBody>
                    <a:bodyPr/>
                    <a:lstStyle/>
                    <a:p>
                      <a:pPr marL="0" marR="0" indent="0" algn="l">
                        <a:lnSpc>
                          <a:spcPct val="150000"/>
                        </a:lnSpc>
                        <a:spcBef>
                          <a:spcPts val="0"/>
                        </a:spcBef>
                        <a:spcAft>
                          <a:spcPts val="0"/>
                        </a:spcAft>
                      </a:pPr>
                      <a:r>
                        <a:rPr lang="es-EC" sz="1100" dirty="0">
                          <a:effectLst/>
                        </a:rPr>
                        <a:t>Mínimo valor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9.82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6570748"/>
                  </a:ext>
                </a:extLst>
              </a:tr>
              <a:tr h="0">
                <a:tc>
                  <a:txBody>
                    <a:bodyPr/>
                    <a:lstStyle/>
                    <a:p>
                      <a:pPr marL="0" marR="0" indent="0" algn="l">
                        <a:lnSpc>
                          <a:spcPct val="150000"/>
                        </a:lnSpc>
                        <a:spcBef>
                          <a:spcPts val="0"/>
                        </a:spcBef>
                        <a:spcAft>
                          <a:spcPts val="0"/>
                        </a:spcAft>
                      </a:pPr>
                      <a:r>
                        <a:rPr lang="es-EC" sz="1100" dirty="0">
                          <a:effectLst/>
                        </a:rPr>
                        <a:t>Promedio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dirty="0">
                          <a:effectLst/>
                        </a:rPr>
                        <a:t>12.56 Mbps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8793087"/>
                  </a:ext>
                </a:extLst>
              </a:tr>
            </a:tbl>
          </a:graphicData>
        </a:graphic>
      </p:graphicFrame>
      <p:pic>
        <p:nvPicPr>
          <p:cNvPr id="14" name="Imagen 13">
            <a:extLst>
              <a:ext uri="{FF2B5EF4-FFF2-40B4-BE49-F238E27FC236}">
                <a16:creationId xmlns:a16="http://schemas.microsoft.com/office/drawing/2014/main" id="{1C4C2C86-3387-4493-BC46-DA47544849E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725" y="3836085"/>
            <a:ext cx="5107305" cy="2466975"/>
          </a:xfrm>
          <a:prstGeom prst="rect">
            <a:avLst/>
          </a:prstGeom>
          <a:noFill/>
        </p:spPr>
      </p:pic>
      <p:graphicFrame>
        <p:nvGraphicFramePr>
          <p:cNvPr id="4" name="Tabla 3">
            <a:extLst>
              <a:ext uri="{FF2B5EF4-FFF2-40B4-BE49-F238E27FC236}">
                <a16:creationId xmlns:a16="http://schemas.microsoft.com/office/drawing/2014/main" id="{DD54916F-BDC1-4728-A02B-DD0FD19D5AD3}"/>
              </a:ext>
            </a:extLst>
          </p:cNvPr>
          <p:cNvGraphicFramePr>
            <a:graphicFrameLocks noGrp="1"/>
          </p:cNvGraphicFramePr>
          <p:nvPr>
            <p:extLst>
              <p:ext uri="{D42A27DB-BD31-4B8C-83A1-F6EECF244321}">
                <p14:modId xmlns:p14="http://schemas.microsoft.com/office/powerpoint/2010/main" val="404967517"/>
              </p:ext>
            </p:extLst>
          </p:nvPr>
        </p:nvGraphicFramePr>
        <p:xfrm>
          <a:off x="7054907" y="1947798"/>
          <a:ext cx="3200400" cy="1352934"/>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val="3342284501"/>
                    </a:ext>
                  </a:extLst>
                </a:gridCol>
                <a:gridCol w="914400">
                  <a:extLst>
                    <a:ext uri="{9D8B030D-6E8A-4147-A177-3AD203B41FA5}">
                      <a16:colId xmlns:a16="http://schemas.microsoft.com/office/drawing/2014/main" val="1414183648"/>
                    </a:ext>
                  </a:extLst>
                </a:gridCol>
              </a:tblGrid>
              <a:tr h="0">
                <a:tc>
                  <a:txBody>
                    <a:bodyPr/>
                    <a:lstStyle/>
                    <a:p>
                      <a:pPr marL="0" marR="0" indent="0" algn="l">
                        <a:lnSpc>
                          <a:spcPct val="150000"/>
                        </a:lnSpc>
                        <a:spcBef>
                          <a:spcPts val="0"/>
                        </a:spcBef>
                        <a:spcAft>
                          <a:spcPts val="0"/>
                        </a:spcAft>
                      </a:pPr>
                      <a:r>
                        <a:rPr lang="es-E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Valor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8072011"/>
                  </a:ext>
                </a:extLst>
              </a:tr>
              <a:tr h="0">
                <a:tc>
                  <a:txBody>
                    <a:bodyPr/>
                    <a:lstStyle/>
                    <a:p>
                      <a:pPr marL="0" marR="0" indent="0" algn="just">
                        <a:lnSpc>
                          <a:spcPct val="150000"/>
                        </a:lnSpc>
                        <a:spcBef>
                          <a:spcPts val="0"/>
                        </a:spcBef>
                        <a:spcAft>
                          <a:spcPts val="0"/>
                        </a:spcAft>
                      </a:pPr>
                      <a:r>
                        <a:rPr lang="es-EC" sz="1100">
                          <a:effectLst/>
                        </a:rPr>
                        <a:t>Numero de muestras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176748"/>
                  </a:ext>
                </a:extLst>
              </a:tr>
              <a:tr h="0">
                <a:tc>
                  <a:txBody>
                    <a:bodyPr/>
                    <a:lstStyle/>
                    <a:p>
                      <a:pPr marL="0" marR="0" indent="0" algn="just">
                        <a:lnSpc>
                          <a:spcPct val="150000"/>
                        </a:lnSpc>
                        <a:spcBef>
                          <a:spcPts val="0"/>
                        </a:spcBef>
                        <a:spcAft>
                          <a:spcPts val="0"/>
                        </a:spcAft>
                      </a:pPr>
                      <a:r>
                        <a:rPr lang="es-EC" sz="1100">
                          <a:effectLst/>
                        </a:rPr>
                        <a:t>Muestras mayores al target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282670"/>
                  </a:ext>
                </a:extLst>
              </a:tr>
              <a:tr h="0">
                <a:tc>
                  <a:txBody>
                    <a:bodyPr/>
                    <a:lstStyle/>
                    <a:p>
                      <a:pPr marL="0" marR="0" indent="0" algn="just">
                        <a:lnSpc>
                          <a:spcPct val="150000"/>
                        </a:lnSpc>
                        <a:spcBef>
                          <a:spcPts val="0"/>
                        </a:spcBef>
                        <a:spcAft>
                          <a:spcPts val="0"/>
                        </a:spcAft>
                      </a:pPr>
                      <a:r>
                        <a:rPr lang="es-EC" sz="1100">
                          <a:effectLst/>
                        </a:rPr>
                        <a:t>Máximo valor de Throughput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3.91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3412354"/>
                  </a:ext>
                </a:extLst>
              </a:tr>
              <a:tr h="0">
                <a:tc>
                  <a:txBody>
                    <a:bodyPr/>
                    <a:lstStyle/>
                    <a:p>
                      <a:pPr marL="0" marR="0" indent="0" algn="just">
                        <a:lnSpc>
                          <a:spcPct val="150000"/>
                        </a:lnSpc>
                        <a:spcBef>
                          <a:spcPts val="0"/>
                        </a:spcBef>
                        <a:spcAft>
                          <a:spcPts val="0"/>
                        </a:spcAft>
                      </a:pPr>
                      <a:r>
                        <a:rPr lang="es-EC" sz="1100" dirty="0">
                          <a:effectLst/>
                        </a:rPr>
                        <a:t>Mínimo valor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2.52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881663"/>
                  </a:ext>
                </a:extLst>
              </a:tr>
              <a:tr h="0">
                <a:tc>
                  <a:txBody>
                    <a:bodyPr/>
                    <a:lstStyle/>
                    <a:p>
                      <a:pPr marL="0" marR="0" indent="0" algn="just">
                        <a:lnSpc>
                          <a:spcPct val="150000"/>
                        </a:lnSpc>
                        <a:spcBef>
                          <a:spcPts val="0"/>
                        </a:spcBef>
                        <a:spcAft>
                          <a:spcPts val="0"/>
                        </a:spcAft>
                      </a:pPr>
                      <a:r>
                        <a:rPr lang="es-EC" sz="1100" dirty="0">
                          <a:effectLst/>
                        </a:rPr>
                        <a:t>Promedio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dirty="0">
                          <a:effectLst/>
                        </a:rPr>
                        <a:t>2.99 Mbps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3208996"/>
                  </a:ext>
                </a:extLst>
              </a:tr>
            </a:tbl>
          </a:graphicData>
        </a:graphic>
      </p:graphicFrame>
      <p:pic>
        <p:nvPicPr>
          <p:cNvPr id="17" name="Imagen 16">
            <a:extLst>
              <a:ext uri="{FF2B5EF4-FFF2-40B4-BE49-F238E27FC236}">
                <a16:creationId xmlns:a16="http://schemas.microsoft.com/office/drawing/2014/main" id="{35D5DC05-5B09-4217-AE88-B4445090910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8362" y="3809205"/>
            <a:ext cx="5347335" cy="2481580"/>
          </a:xfrm>
          <a:prstGeom prst="rect">
            <a:avLst/>
          </a:prstGeom>
          <a:noFill/>
        </p:spPr>
      </p:pic>
    </p:spTree>
    <p:extLst>
      <p:ext uri="{BB962C8B-B14F-4D97-AF65-F5344CB8AC3E}">
        <p14:creationId xmlns:p14="http://schemas.microsoft.com/office/powerpoint/2010/main" val="227225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Introducción</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ABDD8202-5307-471A-AA63-57405D25E5A3}"/>
              </a:ext>
            </a:extLst>
          </p:cNvPr>
          <p:cNvSpPr txBox="1"/>
          <p:nvPr/>
        </p:nvSpPr>
        <p:spPr>
          <a:xfrm>
            <a:off x="1240970" y="1497503"/>
            <a:ext cx="9307287" cy="369332"/>
          </a:xfrm>
          <a:prstGeom prst="rect">
            <a:avLst/>
          </a:prstGeom>
          <a:noFill/>
        </p:spPr>
        <p:txBody>
          <a:bodyPr wrap="square">
            <a:spAutoFit/>
          </a:bodyPr>
          <a:lstStyle/>
          <a:p>
            <a:pPr algn="just"/>
            <a:endParaRPr lang="en-US" dirty="0"/>
          </a:p>
        </p:txBody>
      </p:sp>
      <p:pic>
        <p:nvPicPr>
          <p:cNvPr id="9218" name="Picture 2" descr="5 razones para emprender en startups de tecnología en Ecuador">
            <a:extLst>
              <a:ext uri="{FF2B5EF4-FFF2-40B4-BE49-F238E27FC236}">
                <a16:creationId xmlns:a16="http://schemas.microsoft.com/office/drawing/2014/main" id="{1D89647D-2234-486A-A5D6-A5B465226F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95" r="13872"/>
          <a:stretch/>
        </p:blipFill>
        <p:spPr bwMode="auto">
          <a:xfrm>
            <a:off x="7127448" y="1845685"/>
            <a:ext cx="3823582" cy="3248181"/>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AE2695CC-6440-436D-BED6-04CA81D832CB}"/>
              </a:ext>
            </a:extLst>
          </p:cNvPr>
          <p:cNvSpPr txBox="1"/>
          <p:nvPr/>
        </p:nvSpPr>
        <p:spPr>
          <a:xfrm>
            <a:off x="1393807" y="2112290"/>
            <a:ext cx="5098433" cy="2862322"/>
          </a:xfrm>
          <a:prstGeom prst="rect">
            <a:avLst/>
          </a:prstGeom>
          <a:noFill/>
        </p:spPr>
        <p:txBody>
          <a:bodyPr wrap="square">
            <a:spAutoFit/>
          </a:bodyPr>
          <a:lstStyle/>
          <a:p>
            <a:pPr algn="just"/>
            <a:r>
              <a:rPr lang="es-EC" sz="2000" dirty="0">
                <a:effectLst/>
                <a:latin typeface="Calibri" panose="020F0502020204030204" pitchFamily="34" charset="0"/>
                <a:ea typeface="Calibri" panose="020F0502020204030204" pitchFamily="34" charset="0"/>
                <a:cs typeface="Times New Roman" panose="02020603050405020304" pitchFamily="18" charset="0"/>
              </a:rPr>
              <a:t>En los últimos años Ecuador se ha desarrollado en servicios e infraestructura de telecomunicaciones de manera que los habitantes pueden comunicarse en tiempo real sin importar donde se encuentre ubicado. </a:t>
            </a:r>
          </a:p>
          <a:p>
            <a:pPr algn="just"/>
            <a:r>
              <a:rPr lang="es-EC" sz="2000" dirty="0">
                <a:effectLst/>
                <a:latin typeface="Calibri" panose="020F0502020204030204" pitchFamily="34" charset="0"/>
                <a:ea typeface="Calibri" panose="020F0502020204030204" pitchFamily="34" charset="0"/>
                <a:cs typeface="Times New Roman" panose="02020603050405020304" pitchFamily="18" charset="0"/>
              </a:rPr>
              <a:t>Por lo que es evidente que los ciudadanos tienen acceso a las redes de nueva generación como tecnologías de 2G, 3G y 4G del Sistema Móvil Avanzado </a:t>
            </a:r>
            <a:endParaRPr lang="en-US" sz="2000" dirty="0"/>
          </a:p>
        </p:txBody>
      </p:sp>
    </p:spTree>
    <p:extLst>
      <p:ext uri="{BB962C8B-B14F-4D97-AF65-F5344CB8AC3E}">
        <p14:creationId xmlns:p14="http://schemas.microsoft.com/office/powerpoint/2010/main" val="1188393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Análisis de Resultados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3944D167-AAB3-43C1-B3B1-A6336A64E76F}"/>
              </a:ext>
            </a:extLst>
          </p:cNvPr>
          <p:cNvSpPr txBox="1"/>
          <p:nvPr/>
        </p:nvSpPr>
        <p:spPr>
          <a:xfrm>
            <a:off x="288036" y="1265067"/>
            <a:ext cx="6099048" cy="464871"/>
          </a:xfrm>
          <a:prstGeom prst="rect">
            <a:avLst/>
          </a:prstGeom>
          <a:noFill/>
        </p:spPr>
        <p:txBody>
          <a:bodyPr wrap="square">
            <a:spAutoFit/>
          </a:bodyPr>
          <a:lstStyle/>
          <a:p>
            <a:pPr marL="0" marR="0">
              <a:lnSpc>
                <a:spcPct val="150000"/>
              </a:lnSpc>
              <a:spcBef>
                <a:spcPts val="200"/>
              </a:spcBef>
              <a:spcAft>
                <a:spcPts val="0"/>
              </a:spcAft>
              <a:tabLst>
                <a:tab pos="457200" algn="l"/>
              </a:tabLst>
            </a:pPr>
            <a:r>
              <a:rPr lang="es-EC" sz="1800" b="1" i="1" dirty="0">
                <a:effectLst/>
                <a:latin typeface="Calibri" panose="020F0502020204030204" pitchFamily="34" charset="0"/>
                <a:ea typeface="Times New Roman" panose="02020603050405020304" pitchFamily="18" charset="0"/>
                <a:cs typeface="Times New Roman" panose="02020603050405020304" pitchFamily="18" charset="0"/>
              </a:rPr>
              <a:t>Análisis de parámetros LTE en el sector </a:t>
            </a:r>
            <a:r>
              <a:rPr lang="es-EC" b="1" i="1" dirty="0">
                <a:latin typeface="Calibri" panose="020F0502020204030204" pitchFamily="34" charset="0"/>
                <a:ea typeface="Times New Roman" panose="02020603050405020304" pitchFamily="18" charset="0"/>
                <a:cs typeface="Times New Roman" panose="02020603050405020304" pitchFamily="18" charset="0"/>
              </a:rPr>
              <a:t>X</a:t>
            </a:r>
            <a:endParaRPr lang="en-US" sz="1800" b="1" i="1"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EFFBCD3E-7C65-4014-A7EE-3ED84C582061}"/>
              </a:ext>
            </a:extLst>
          </p:cNvPr>
          <p:cNvGraphicFramePr>
            <a:graphicFrameLocks noGrp="1"/>
          </p:cNvGraphicFramePr>
          <p:nvPr>
            <p:extLst>
              <p:ext uri="{D42A27DB-BD31-4B8C-83A1-F6EECF244321}">
                <p14:modId xmlns:p14="http://schemas.microsoft.com/office/powerpoint/2010/main" val="3630505397"/>
              </p:ext>
            </p:extLst>
          </p:nvPr>
        </p:nvGraphicFramePr>
        <p:xfrm>
          <a:off x="853632" y="2029562"/>
          <a:ext cx="2282825" cy="901956"/>
        </p:xfrm>
        <a:graphic>
          <a:graphicData uri="http://schemas.openxmlformats.org/drawingml/2006/table">
            <a:tbl>
              <a:tblPr firstRow="1" firstCol="1" bandRow="1">
                <a:tableStyleId>{5940675A-B579-460E-94D1-54222C63F5DA}</a:tableStyleId>
              </a:tblPr>
              <a:tblGrid>
                <a:gridCol w="911225">
                  <a:extLst>
                    <a:ext uri="{9D8B030D-6E8A-4147-A177-3AD203B41FA5}">
                      <a16:colId xmlns:a16="http://schemas.microsoft.com/office/drawing/2014/main" val="2135085383"/>
                    </a:ext>
                  </a:extLst>
                </a:gridCol>
                <a:gridCol w="685800">
                  <a:extLst>
                    <a:ext uri="{9D8B030D-6E8A-4147-A177-3AD203B41FA5}">
                      <a16:colId xmlns:a16="http://schemas.microsoft.com/office/drawing/2014/main" val="1239301578"/>
                    </a:ext>
                  </a:extLst>
                </a:gridCol>
                <a:gridCol w="685800">
                  <a:extLst>
                    <a:ext uri="{9D8B030D-6E8A-4147-A177-3AD203B41FA5}">
                      <a16:colId xmlns:a16="http://schemas.microsoft.com/office/drawing/2014/main" val="3850157785"/>
                    </a:ext>
                  </a:extLst>
                </a:gridCol>
              </a:tblGrid>
              <a:tr h="0">
                <a:tc>
                  <a:txBody>
                    <a:bodyPr/>
                    <a:lstStyle/>
                    <a:p>
                      <a:pPr marL="0" marR="0" indent="0" algn="l">
                        <a:lnSpc>
                          <a:spcPct val="150000"/>
                        </a:lnSpc>
                        <a:spcBef>
                          <a:spcPts val="0"/>
                        </a:spcBef>
                        <a:spcAft>
                          <a:spcPts val="0"/>
                        </a:spcAft>
                      </a:pPr>
                      <a:r>
                        <a:rPr lang="es-EC" sz="1100">
                          <a:effectLst/>
                        </a:rPr>
                        <a:t>Parámetro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dirty="0">
                          <a:effectLst/>
                        </a:rPr>
                        <a:t>Sector 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dirty="0">
                          <a:effectLst/>
                        </a:rPr>
                        <a:t>Sector 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4356572"/>
                  </a:ext>
                </a:extLst>
              </a:tr>
              <a:tr h="0">
                <a:tc>
                  <a:txBody>
                    <a:bodyPr/>
                    <a:lstStyle/>
                    <a:p>
                      <a:pPr marL="0" marR="0" indent="0" algn="l">
                        <a:lnSpc>
                          <a:spcPct val="150000"/>
                        </a:lnSpc>
                        <a:spcBef>
                          <a:spcPts val="0"/>
                        </a:spcBef>
                        <a:spcAft>
                          <a:spcPts val="0"/>
                        </a:spcAft>
                      </a:pPr>
                      <a:r>
                        <a:rPr lang="es-EC" sz="1100">
                          <a:effectLst/>
                        </a:rPr>
                        <a:t>SINR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dirty="0">
                          <a:effectLst/>
                        </a:rPr>
                        <a:t>30.67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32.76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3137439"/>
                  </a:ext>
                </a:extLst>
              </a:tr>
              <a:tr h="0">
                <a:tc>
                  <a:txBody>
                    <a:bodyPr/>
                    <a:lstStyle/>
                    <a:p>
                      <a:pPr marL="0" marR="0" indent="0" algn="l">
                        <a:lnSpc>
                          <a:spcPct val="150000"/>
                        </a:lnSpc>
                        <a:spcBef>
                          <a:spcPts val="0"/>
                        </a:spcBef>
                        <a:spcAft>
                          <a:spcPts val="0"/>
                        </a:spcAft>
                      </a:pPr>
                      <a:r>
                        <a:rPr lang="es-EC" sz="1100">
                          <a:effectLst/>
                        </a:rPr>
                        <a:t>CQI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 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dirty="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5831335"/>
                  </a:ext>
                </a:extLst>
              </a:tr>
              <a:tr h="0">
                <a:tc>
                  <a:txBody>
                    <a:bodyPr/>
                    <a:lstStyle/>
                    <a:p>
                      <a:pPr marL="0" marR="0" indent="0" algn="l">
                        <a:lnSpc>
                          <a:spcPct val="150000"/>
                        </a:lnSpc>
                        <a:spcBef>
                          <a:spcPts val="0"/>
                        </a:spcBef>
                        <a:spcAft>
                          <a:spcPts val="0"/>
                        </a:spcAft>
                      </a:pPr>
                      <a:r>
                        <a:rPr lang="es-EC" sz="1100">
                          <a:effectLst/>
                        </a:rPr>
                        <a:t>RSCP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-85.79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dirty="0">
                          <a:effectLst/>
                        </a:rPr>
                        <a:t>-72.95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6667009"/>
                  </a:ext>
                </a:extLst>
              </a:tr>
            </a:tbl>
          </a:graphicData>
        </a:graphic>
      </p:graphicFrame>
      <p:graphicFrame>
        <p:nvGraphicFramePr>
          <p:cNvPr id="6" name="Tabla 5">
            <a:extLst>
              <a:ext uri="{FF2B5EF4-FFF2-40B4-BE49-F238E27FC236}">
                <a16:creationId xmlns:a16="http://schemas.microsoft.com/office/drawing/2014/main" id="{4D99378A-1289-4FFF-8D2D-1100D9FE42D2}"/>
              </a:ext>
            </a:extLst>
          </p:cNvPr>
          <p:cNvGraphicFramePr>
            <a:graphicFrameLocks noGrp="1"/>
          </p:cNvGraphicFramePr>
          <p:nvPr>
            <p:extLst>
              <p:ext uri="{D42A27DB-BD31-4B8C-83A1-F6EECF244321}">
                <p14:modId xmlns:p14="http://schemas.microsoft.com/office/powerpoint/2010/main" val="2371896272"/>
              </p:ext>
            </p:extLst>
          </p:nvPr>
        </p:nvGraphicFramePr>
        <p:xfrm>
          <a:off x="3941064" y="1756402"/>
          <a:ext cx="3200400" cy="1352934"/>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val="289490063"/>
                    </a:ext>
                  </a:extLst>
                </a:gridCol>
                <a:gridCol w="914400">
                  <a:extLst>
                    <a:ext uri="{9D8B030D-6E8A-4147-A177-3AD203B41FA5}">
                      <a16:colId xmlns:a16="http://schemas.microsoft.com/office/drawing/2014/main" val="929085631"/>
                    </a:ext>
                  </a:extLst>
                </a:gridCol>
              </a:tblGrid>
              <a:tr h="0">
                <a:tc>
                  <a:txBody>
                    <a:bodyPr/>
                    <a:lstStyle/>
                    <a:p>
                      <a:pPr marL="0" marR="0" indent="0" algn="l">
                        <a:lnSpc>
                          <a:spcPct val="150000"/>
                        </a:lnSpc>
                        <a:spcBef>
                          <a:spcPts val="0"/>
                        </a:spcBef>
                        <a:spcAft>
                          <a:spcPts val="0"/>
                        </a:spcAft>
                      </a:pPr>
                      <a:r>
                        <a:rPr lang="es-EC"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Valor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4050012"/>
                  </a:ext>
                </a:extLst>
              </a:tr>
              <a:tr h="0">
                <a:tc>
                  <a:txBody>
                    <a:bodyPr/>
                    <a:lstStyle/>
                    <a:p>
                      <a:pPr marL="0" marR="0" indent="0" algn="l">
                        <a:lnSpc>
                          <a:spcPct val="150000"/>
                        </a:lnSpc>
                        <a:spcBef>
                          <a:spcPts val="0"/>
                        </a:spcBef>
                        <a:spcAft>
                          <a:spcPts val="0"/>
                        </a:spcAft>
                      </a:pPr>
                      <a:r>
                        <a:rPr lang="es-EC" sz="1100">
                          <a:effectLst/>
                        </a:rPr>
                        <a:t>Numero de muestras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262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7621331"/>
                  </a:ext>
                </a:extLst>
              </a:tr>
              <a:tr h="0">
                <a:tc>
                  <a:txBody>
                    <a:bodyPr/>
                    <a:lstStyle/>
                    <a:p>
                      <a:pPr marL="0" marR="0" indent="0" algn="l">
                        <a:lnSpc>
                          <a:spcPct val="150000"/>
                        </a:lnSpc>
                        <a:spcBef>
                          <a:spcPts val="0"/>
                        </a:spcBef>
                        <a:spcAft>
                          <a:spcPts val="0"/>
                        </a:spcAft>
                      </a:pPr>
                      <a:r>
                        <a:rPr lang="es-EC" sz="1100">
                          <a:effectLst/>
                        </a:rPr>
                        <a:t>Muestras mayores al target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262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8108853"/>
                  </a:ext>
                </a:extLst>
              </a:tr>
              <a:tr h="0">
                <a:tc>
                  <a:txBody>
                    <a:bodyPr/>
                    <a:lstStyle/>
                    <a:p>
                      <a:pPr marL="0" marR="0" indent="0" algn="l">
                        <a:lnSpc>
                          <a:spcPct val="150000"/>
                        </a:lnSpc>
                        <a:spcBef>
                          <a:spcPts val="0"/>
                        </a:spcBef>
                        <a:spcAft>
                          <a:spcPts val="0"/>
                        </a:spcAft>
                      </a:pPr>
                      <a:r>
                        <a:rPr lang="es-EC" sz="1100">
                          <a:effectLst/>
                        </a:rPr>
                        <a:t>Máximo valor de Throughput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74.85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638265"/>
                  </a:ext>
                </a:extLst>
              </a:tr>
              <a:tr h="0">
                <a:tc>
                  <a:txBody>
                    <a:bodyPr/>
                    <a:lstStyle/>
                    <a:p>
                      <a:pPr marL="0" marR="0" indent="0" algn="l">
                        <a:lnSpc>
                          <a:spcPct val="150000"/>
                        </a:lnSpc>
                        <a:spcBef>
                          <a:spcPts val="0"/>
                        </a:spcBef>
                        <a:spcAft>
                          <a:spcPts val="0"/>
                        </a:spcAft>
                      </a:pPr>
                      <a:r>
                        <a:rPr lang="es-EC" sz="1100" dirty="0">
                          <a:effectLst/>
                        </a:rPr>
                        <a:t>Mínimo valor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70.02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3355243"/>
                  </a:ext>
                </a:extLst>
              </a:tr>
              <a:tr h="0">
                <a:tc>
                  <a:txBody>
                    <a:bodyPr/>
                    <a:lstStyle/>
                    <a:p>
                      <a:pPr marL="0" marR="0" indent="0" algn="l">
                        <a:lnSpc>
                          <a:spcPct val="150000"/>
                        </a:lnSpc>
                        <a:spcBef>
                          <a:spcPts val="0"/>
                        </a:spcBef>
                        <a:spcAft>
                          <a:spcPts val="0"/>
                        </a:spcAft>
                      </a:pPr>
                      <a:r>
                        <a:rPr lang="es-EC" sz="1100" dirty="0">
                          <a:effectLst/>
                        </a:rPr>
                        <a:t>Promedio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dirty="0">
                          <a:effectLst/>
                        </a:rPr>
                        <a:t> 71.42 Mbps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196559"/>
                  </a:ext>
                </a:extLst>
              </a:tr>
            </a:tbl>
          </a:graphicData>
        </a:graphic>
      </p:graphicFrame>
      <p:pic>
        <p:nvPicPr>
          <p:cNvPr id="15" name="Imagen 14">
            <a:extLst>
              <a:ext uri="{FF2B5EF4-FFF2-40B4-BE49-F238E27FC236}">
                <a16:creationId xmlns:a16="http://schemas.microsoft.com/office/drawing/2014/main" id="{3B730C12-3611-41F7-9F89-22297643082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632" y="3876906"/>
            <a:ext cx="4832985" cy="2167255"/>
          </a:xfrm>
          <a:prstGeom prst="rect">
            <a:avLst/>
          </a:prstGeom>
          <a:noFill/>
        </p:spPr>
      </p:pic>
      <p:graphicFrame>
        <p:nvGraphicFramePr>
          <p:cNvPr id="7" name="Tabla 6">
            <a:extLst>
              <a:ext uri="{FF2B5EF4-FFF2-40B4-BE49-F238E27FC236}">
                <a16:creationId xmlns:a16="http://schemas.microsoft.com/office/drawing/2014/main" id="{12E966D7-E704-4819-B84C-77E0EBF6B317}"/>
              </a:ext>
            </a:extLst>
          </p:cNvPr>
          <p:cNvGraphicFramePr>
            <a:graphicFrameLocks noGrp="1"/>
          </p:cNvGraphicFramePr>
          <p:nvPr>
            <p:extLst>
              <p:ext uri="{D42A27DB-BD31-4B8C-83A1-F6EECF244321}">
                <p14:modId xmlns:p14="http://schemas.microsoft.com/office/powerpoint/2010/main" val="846929959"/>
              </p:ext>
            </p:extLst>
          </p:nvPr>
        </p:nvGraphicFramePr>
        <p:xfrm>
          <a:off x="7928246" y="1764778"/>
          <a:ext cx="3200400" cy="1352934"/>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val="2252603642"/>
                    </a:ext>
                  </a:extLst>
                </a:gridCol>
                <a:gridCol w="914400">
                  <a:extLst>
                    <a:ext uri="{9D8B030D-6E8A-4147-A177-3AD203B41FA5}">
                      <a16:colId xmlns:a16="http://schemas.microsoft.com/office/drawing/2014/main" val="2479836759"/>
                    </a:ext>
                  </a:extLst>
                </a:gridCol>
              </a:tblGrid>
              <a:tr h="31134">
                <a:tc>
                  <a:txBody>
                    <a:bodyPr/>
                    <a:lstStyle/>
                    <a:p>
                      <a:pPr marL="0" marR="0" indent="0" algn="l">
                        <a:lnSpc>
                          <a:spcPct val="150000"/>
                        </a:lnSpc>
                        <a:spcBef>
                          <a:spcPts val="0"/>
                        </a:spcBef>
                        <a:spcAft>
                          <a:spcPts val="0"/>
                        </a:spcAft>
                      </a:pPr>
                      <a:r>
                        <a:rPr lang="es-E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Valor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1891122"/>
                  </a:ext>
                </a:extLst>
              </a:tr>
              <a:tr h="0">
                <a:tc>
                  <a:txBody>
                    <a:bodyPr/>
                    <a:lstStyle/>
                    <a:p>
                      <a:pPr marL="0" marR="0" indent="0" algn="just">
                        <a:lnSpc>
                          <a:spcPct val="150000"/>
                        </a:lnSpc>
                        <a:spcBef>
                          <a:spcPts val="0"/>
                        </a:spcBef>
                        <a:spcAft>
                          <a:spcPts val="0"/>
                        </a:spcAft>
                      </a:pPr>
                      <a:r>
                        <a:rPr lang="es-EC" sz="1100">
                          <a:effectLst/>
                        </a:rPr>
                        <a:t>Numero de muestras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307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989093"/>
                  </a:ext>
                </a:extLst>
              </a:tr>
              <a:tr h="0">
                <a:tc>
                  <a:txBody>
                    <a:bodyPr/>
                    <a:lstStyle/>
                    <a:p>
                      <a:pPr marL="0" marR="0" indent="0" algn="just">
                        <a:lnSpc>
                          <a:spcPct val="150000"/>
                        </a:lnSpc>
                        <a:spcBef>
                          <a:spcPts val="0"/>
                        </a:spcBef>
                        <a:spcAft>
                          <a:spcPts val="0"/>
                        </a:spcAft>
                      </a:pPr>
                      <a:r>
                        <a:rPr lang="es-EC" sz="1100">
                          <a:effectLst/>
                        </a:rPr>
                        <a:t>Muestras mayores al target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9305045"/>
                  </a:ext>
                </a:extLst>
              </a:tr>
              <a:tr h="0">
                <a:tc>
                  <a:txBody>
                    <a:bodyPr/>
                    <a:lstStyle/>
                    <a:p>
                      <a:pPr marL="0" marR="0" indent="0" algn="just">
                        <a:lnSpc>
                          <a:spcPct val="150000"/>
                        </a:lnSpc>
                        <a:spcBef>
                          <a:spcPts val="0"/>
                        </a:spcBef>
                        <a:spcAft>
                          <a:spcPts val="0"/>
                        </a:spcAft>
                      </a:pPr>
                      <a:r>
                        <a:rPr lang="es-EC" sz="1100">
                          <a:effectLst/>
                        </a:rPr>
                        <a:t>Máximo valor de Throughput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20.46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7419627"/>
                  </a:ext>
                </a:extLst>
              </a:tr>
              <a:tr h="0">
                <a:tc>
                  <a:txBody>
                    <a:bodyPr/>
                    <a:lstStyle/>
                    <a:p>
                      <a:pPr marL="0" marR="0" indent="0" algn="just">
                        <a:lnSpc>
                          <a:spcPct val="150000"/>
                        </a:lnSpc>
                        <a:spcBef>
                          <a:spcPts val="0"/>
                        </a:spcBef>
                        <a:spcAft>
                          <a:spcPts val="0"/>
                        </a:spcAft>
                      </a:pPr>
                      <a:r>
                        <a:rPr lang="es-EC" sz="1100" dirty="0">
                          <a:effectLst/>
                        </a:rPr>
                        <a:t>Mínimo valor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19.52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3297485"/>
                  </a:ext>
                </a:extLst>
              </a:tr>
              <a:tr h="0">
                <a:tc>
                  <a:txBody>
                    <a:bodyPr/>
                    <a:lstStyle/>
                    <a:p>
                      <a:pPr marL="0" marR="0" indent="0" algn="just">
                        <a:lnSpc>
                          <a:spcPct val="150000"/>
                        </a:lnSpc>
                        <a:spcBef>
                          <a:spcPts val="0"/>
                        </a:spcBef>
                        <a:spcAft>
                          <a:spcPts val="0"/>
                        </a:spcAft>
                      </a:pPr>
                      <a:r>
                        <a:rPr lang="es-EC" sz="1100" dirty="0">
                          <a:effectLst/>
                        </a:rPr>
                        <a:t>Promedio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dirty="0">
                          <a:effectLst/>
                        </a:rPr>
                        <a:t> 20 Mbps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61749"/>
                  </a:ext>
                </a:extLst>
              </a:tr>
            </a:tbl>
          </a:graphicData>
        </a:graphic>
      </p:graphicFrame>
      <p:pic>
        <p:nvPicPr>
          <p:cNvPr id="16" name="Imagen 15">
            <a:extLst>
              <a:ext uri="{FF2B5EF4-FFF2-40B4-BE49-F238E27FC236}">
                <a16:creationId xmlns:a16="http://schemas.microsoft.com/office/drawing/2014/main" id="{902B46E1-A5C1-498E-8FC1-46F79CFF2FD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5384" y="3843782"/>
            <a:ext cx="5162550" cy="2233295"/>
          </a:xfrm>
          <a:prstGeom prst="rect">
            <a:avLst/>
          </a:prstGeom>
          <a:noFill/>
        </p:spPr>
      </p:pic>
    </p:spTree>
    <p:extLst>
      <p:ext uri="{BB962C8B-B14F-4D97-AF65-F5344CB8AC3E}">
        <p14:creationId xmlns:p14="http://schemas.microsoft.com/office/powerpoint/2010/main" val="117450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Análisis de Resultados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3944D167-AAB3-43C1-B3B1-A6336A64E76F}"/>
              </a:ext>
            </a:extLst>
          </p:cNvPr>
          <p:cNvSpPr txBox="1"/>
          <p:nvPr/>
        </p:nvSpPr>
        <p:spPr>
          <a:xfrm>
            <a:off x="288036" y="1265067"/>
            <a:ext cx="6099048" cy="464871"/>
          </a:xfrm>
          <a:prstGeom prst="rect">
            <a:avLst/>
          </a:prstGeom>
          <a:noFill/>
        </p:spPr>
        <p:txBody>
          <a:bodyPr wrap="square">
            <a:spAutoFit/>
          </a:bodyPr>
          <a:lstStyle/>
          <a:p>
            <a:pPr marL="0" marR="0">
              <a:lnSpc>
                <a:spcPct val="150000"/>
              </a:lnSpc>
              <a:spcBef>
                <a:spcPts val="200"/>
              </a:spcBef>
              <a:spcAft>
                <a:spcPts val="0"/>
              </a:spcAft>
              <a:tabLst>
                <a:tab pos="457200" algn="l"/>
              </a:tabLst>
            </a:pPr>
            <a:r>
              <a:rPr lang="es-EC" sz="1800" b="1" i="1" dirty="0">
                <a:effectLst/>
                <a:latin typeface="Calibri" panose="020F0502020204030204" pitchFamily="34" charset="0"/>
                <a:ea typeface="Times New Roman" panose="02020603050405020304" pitchFamily="18" charset="0"/>
                <a:cs typeface="Times New Roman" panose="02020603050405020304" pitchFamily="18" charset="0"/>
              </a:rPr>
              <a:t>Análisis de parámetros LTE en el sector Y</a:t>
            </a:r>
            <a:endParaRPr lang="en-US" sz="1800" b="1"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Imagen 11">
            <a:extLst>
              <a:ext uri="{FF2B5EF4-FFF2-40B4-BE49-F238E27FC236}">
                <a16:creationId xmlns:a16="http://schemas.microsoft.com/office/drawing/2014/main" id="{BB033033-CB31-428D-A0B9-88953AC80F8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153" y="3619295"/>
            <a:ext cx="4676775" cy="2258695"/>
          </a:xfrm>
          <a:prstGeom prst="rect">
            <a:avLst/>
          </a:prstGeom>
          <a:noFill/>
        </p:spPr>
      </p:pic>
      <p:graphicFrame>
        <p:nvGraphicFramePr>
          <p:cNvPr id="5" name="Tabla 4">
            <a:extLst>
              <a:ext uri="{FF2B5EF4-FFF2-40B4-BE49-F238E27FC236}">
                <a16:creationId xmlns:a16="http://schemas.microsoft.com/office/drawing/2014/main" id="{18FC19C2-F91F-4B60-BABD-8583EC8A1341}"/>
              </a:ext>
            </a:extLst>
          </p:cNvPr>
          <p:cNvGraphicFramePr>
            <a:graphicFrameLocks noGrp="1"/>
          </p:cNvGraphicFramePr>
          <p:nvPr>
            <p:extLst>
              <p:ext uri="{D42A27DB-BD31-4B8C-83A1-F6EECF244321}">
                <p14:modId xmlns:p14="http://schemas.microsoft.com/office/powerpoint/2010/main" val="1181604482"/>
              </p:ext>
            </p:extLst>
          </p:nvPr>
        </p:nvGraphicFramePr>
        <p:xfrm>
          <a:off x="1350264" y="1857100"/>
          <a:ext cx="3200400" cy="1352934"/>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val="3820164795"/>
                    </a:ext>
                  </a:extLst>
                </a:gridCol>
                <a:gridCol w="914400">
                  <a:extLst>
                    <a:ext uri="{9D8B030D-6E8A-4147-A177-3AD203B41FA5}">
                      <a16:colId xmlns:a16="http://schemas.microsoft.com/office/drawing/2014/main" val="3750974844"/>
                    </a:ext>
                  </a:extLst>
                </a:gridCol>
              </a:tblGrid>
              <a:tr h="166835">
                <a:tc>
                  <a:txBody>
                    <a:bodyPr/>
                    <a:lstStyle/>
                    <a:p>
                      <a:pPr marL="0" marR="0" indent="0" algn="l">
                        <a:lnSpc>
                          <a:spcPct val="150000"/>
                        </a:lnSpc>
                        <a:spcBef>
                          <a:spcPts val="0"/>
                        </a:spcBef>
                        <a:spcAft>
                          <a:spcPts val="0"/>
                        </a:spcAft>
                      </a:pPr>
                      <a:r>
                        <a:rPr lang="es-EC"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Valor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0863528"/>
                  </a:ext>
                </a:extLst>
              </a:tr>
              <a:tr h="0">
                <a:tc>
                  <a:txBody>
                    <a:bodyPr/>
                    <a:lstStyle/>
                    <a:p>
                      <a:pPr marL="0" marR="0" indent="0" algn="l">
                        <a:lnSpc>
                          <a:spcPct val="150000"/>
                        </a:lnSpc>
                        <a:spcBef>
                          <a:spcPts val="0"/>
                        </a:spcBef>
                        <a:spcAft>
                          <a:spcPts val="0"/>
                        </a:spcAft>
                      </a:pPr>
                      <a:r>
                        <a:rPr lang="es-EC" sz="1100">
                          <a:effectLst/>
                        </a:rPr>
                        <a:t>Numero de muestras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308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731691"/>
                  </a:ext>
                </a:extLst>
              </a:tr>
              <a:tr h="0">
                <a:tc>
                  <a:txBody>
                    <a:bodyPr/>
                    <a:lstStyle/>
                    <a:p>
                      <a:pPr marL="0" marR="0" indent="0" algn="l">
                        <a:lnSpc>
                          <a:spcPct val="150000"/>
                        </a:lnSpc>
                        <a:spcBef>
                          <a:spcPts val="0"/>
                        </a:spcBef>
                        <a:spcAft>
                          <a:spcPts val="0"/>
                        </a:spcAft>
                      </a:pPr>
                      <a:r>
                        <a:rPr lang="es-EC" sz="1100">
                          <a:effectLst/>
                        </a:rPr>
                        <a:t>Muestras mayores al target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308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7909497"/>
                  </a:ext>
                </a:extLst>
              </a:tr>
              <a:tr h="0">
                <a:tc>
                  <a:txBody>
                    <a:bodyPr/>
                    <a:lstStyle/>
                    <a:p>
                      <a:pPr marL="0" marR="0" indent="0" algn="l">
                        <a:lnSpc>
                          <a:spcPct val="150000"/>
                        </a:lnSpc>
                        <a:spcBef>
                          <a:spcPts val="0"/>
                        </a:spcBef>
                        <a:spcAft>
                          <a:spcPts val="0"/>
                        </a:spcAft>
                      </a:pPr>
                      <a:r>
                        <a:rPr lang="es-EC" sz="1100">
                          <a:effectLst/>
                        </a:rPr>
                        <a:t>Máximo valor de Throughput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71.95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0155552"/>
                  </a:ext>
                </a:extLst>
              </a:tr>
              <a:tr h="0">
                <a:tc>
                  <a:txBody>
                    <a:bodyPr/>
                    <a:lstStyle/>
                    <a:p>
                      <a:pPr marL="0" marR="0" indent="0" algn="l">
                        <a:lnSpc>
                          <a:spcPct val="150000"/>
                        </a:lnSpc>
                        <a:spcBef>
                          <a:spcPts val="0"/>
                        </a:spcBef>
                        <a:spcAft>
                          <a:spcPts val="0"/>
                        </a:spcAft>
                      </a:pPr>
                      <a:r>
                        <a:rPr lang="es-EC" sz="1100" dirty="0">
                          <a:effectLst/>
                        </a:rPr>
                        <a:t>Mínimo valor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68.58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078645"/>
                  </a:ext>
                </a:extLst>
              </a:tr>
              <a:tr h="0">
                <a:tc>
                  <a:txBody>
                    <a:bodyPr/>
                    <a:lstStyle/>
                    <a:p>
                      <a:pPr marL="0" marR="0" indent="0" algn="l">
                        <a:lnSpc>
                          <a:spcPct val="150000"/>
                        </a:lnSpc>
                        <a:spcBef>
                          <a:spcPts val="0"/>
                        </a:spcBef>
                        <a:spcAft>
                          <a:spcPts val="0"/>
                        </a:spcAft>
                      </a:pPr>
                      <a:r>
                        <a:rPr lang="es-EC" sz="1100" dirty="0">
                          <a:effectLst/>
                        </a:rPr>
                        <a:t>Promedio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dirty="0">
                          <a:effectLst/>
                        </a:rPr>
                        <a:t>70.22 Mbps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6945630"/>
                  </a:ext>
                </a:extLst>
              </a:tr>
            </a:tbl>
          </a:graphicData>
        </a:graphic>
      </p:graphicFrame>
      <p:graphicFrame>
        <p:nvGraphicFramePr>
          <p:cNvPr id="6" name="Tabla 5">
            <a:extLst>
              <a:ext uri="{FF2B5EF4-FFF2-40B4-BE49-F238E27FC236}">
                <a16:creationId xmlns:a16="http://schemas.microsoft.com/office/drawing/2014/main" id="{C75ACCFE-134B-4824-8161-3E6E2F4A1D49}"/>
              </a:ext>
            </a:extLst>
          </p:cNvPr>
          <p:cNvGraphicFramePr>
            <a:graphicFrameLocks noGrp="1"/>
          </p:cNvGraphicFramePr>
          <p:nvPr>
            <p:extLst>
              <p:ext uri="{D42A27DB-BD31-4B8C-83A1-F6EECF244321}">
                <p14:modId xmlns:p14="http://schemas.microsoft.com/office/powerpoint/2010/main" val="2208747648"/>
              </p:ext>
            </p:extLst>
          </p:nvPr>
        </p:nvGraphicFramePr>
        <p:xfrm>
          <a:off x="6562344" y="1856489"/>
          <a:ext cx="3200400" cy="1352934"/>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val="1131337734"/>
                    </a:ext>
                  </a:extLst>
                </a:gridCol>
                <a:gridCol w="914400">
                  <a:extLst>
                    <a:ext uri="{9D8B030D-6E8A-4147-A177-3AD203B41FA5}">
                      <a16:colId xmlns:a16="http://schemas.microsoft.com/office/drawing/2014/main" val="4177266070"/>
                    </a:ext>
                  </a:extLst>
                </a:gridCol>
              </a:tblGrid>
              <a:tr h="74384">
                <a:tc>
                  <a:txBody>
                    <a:bodyPr/>
                    <a:lstStyle/>
                    <a:p>
                      <a:pPr marL="0" marR="0" indent="0" algn="l">
                        <a:lnSpc>
                          <a:spcPct val="150000"/>
                        </a:lnSpc>
                        <a:spcBef>
                          <a:spcPts val="0"/>
                        </a:spcBef>
                        <a:spcAft>
                          <a:spcPts val="0"/>
                        </a:spcAft>
                      </a:pPr>
                      <a:r>
                        <a:rPr lang="es-E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50000"/>
                        </a:lnSpc>
                        <a:spcBef>
                          <a:spcPts val="0"/>
                        </a:spcBef>
                        <a:spcAft>
                          <a:spcPts val="0"/>
                        </a:spcAft>
                      </a:pPr>
                      <a:r>
                        <a:rPr lang="es-EC" sz="1100">
                          <a:effectLst/>
                        </a:rPr>
                        <a:t>Valor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1245341"/>
                  </a:ext>
                </a:extLst>
              </a:tr>
              <a:tr h="0">
                <a:tc>
                  <a:txBody>
                    <a:bodyPr/>
                    <a:lstStyle/>
                    <a:p>
                      <a:pPr marL="0" marR="0" indent="0" algn="just">
                        <a:lnSpc>
                          <a:spcPct val="150000"/>
                        </a:lnSpc>
                        <a:spcBef>
                          <a:spcPts val="0"/>
                        </a:spcBef>
                        <a:spcAft>
                          <a:spcPts val="0"/>
                        </a:spcAft>
                      </a:pPr>
                      <a:r>
                        <a:rPr lang="es-EC" sz="1100">
                          <a:effectLst/>
                        </a:rPr>
                        <a:t>Numero de muestras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0760653"/>
                  </a:ext>
                </a:extLst>
              </a:tr>
              <a:tr h="0">
                <a:tc>
                  <a:txBody>
                    <a:bodyPr/>
                    <a:lstStyle/>
                    <a:p>
                      <a:pPr marL="0" marR="0" indent="0" algn="just">
                        <a:lnSpc>
                          <a:spcPct val="150000"/>
                        </a:lnSpc>
                        <a:spcBef>
                          <a:spcPts val="0"/>
                        </a:spcBef>
                        <a:spcAft>
                          <a:spcPts val="0"/>
                        </a:spcAft>
                      </a:pPr>
                      <a:r>
                        <a:rPr lang="es-EC" sz="1100">
                          <a:effectLst/>
                        </a:rPr>
                        <a:t>Muestras mayores al target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4303167"/>
                  </a:ext>
                </a:extLst>
              </a:tr>
              <a:tr h="0">
                <a:tc>
                  <a:txBody>
                    <a:bodyPr/>
                    <a:lstStyle/>
                    <a:p>
                      <a:pPr marL="0" marR="0" indent="0" algn="just">
                        <a:lnSpc>
                          <a:spcPct val="150000"/>
                        </a:lnSpc>
                        <a:spcBef>
                          <a:spcPts val="0"/>
                        </a:spcBef>
                        <a:spcAft>
                          <a:spcPts val="0"/>
                        </a:spcAft>
                      </a:pPr>
                      <a:r>
                        <a:rPr lang="es-EC" sz="1100">
                          <a:effectLst/>
                        </a:rPr>
                        <a:t>Máximo valor de Throughput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20.47Mbps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4547132"/>
                  </a:ext>
                </a:extLst>
              </a:tr>
              <a:tr h="0">
                <a:tc>
                  <a:txBody>
                    <a:bodyPr/>
                    <a:lstStyle/>
                    <a:p>
                      <a:pPr marL="0" marR="0" indent="0" algn="just">
                        <a:lnSpc>
                          <a:spcPct val="150000"/>
                        </a:lnSpc>
                        <a:spcBef>
                          <a:spcPts val="0"/>
                        </a:spcBef>
                        <a:spcAft>
                          <a:spcPts val="0"/>
                        </a:spcAft>
                      </a:pPr>
                      <a:r>
                        <a:rPr lang="es-EC" sz="1100" dirty="0">
                          <a:effectLst/>
                        </a:rPr>
                        <a:t>Mínimo valor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a:effectLst/>
                        </a:rPr>
                        <a:t>19.54 Mbps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543394"/>
                  </a:ext>
                </a:extLst>
              </a:tr>
              <a:tr h="0">
                <a:tc>
                  <a:txBody>
                    <a:bodyPr/>
                    <a:lstStyle/>
                    <a:p>
                      <a:pPr marL="0" marR="0" indent="0" algn="just">
                        <a:lnSpc>
                          <a:spcPct val="150000"/>
                        </a:lnSpc>
                        <a:spcBef>
                          <a:spcPts val="0"/>
                        </a:spcBef>
                        <a:spcAft>
                          <a:spcPts val="0"/>
                        </a:spcAft>
                      </a:pPr>
                      <a:r>
                        <a:rPr lang="es-EC" sz="1100" dirty="0">
                          <a:effectLst/>
                        </a:rPr>
                        <a:t>Promedio de Throughput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50000"/>
                        </a:lnSpc>
                        <a:spcBef>
                          <a:spcPts val="0"/>
                        </a:spcBef>
                        <a:spcAft>
                          <a:spcPts val="0"/>
                        </a:spcAft>
                      </a:pPr>
                      <a:r>
                        <a:rPr lang="es-EC" sz="1100" dirty="0">
                          <a:effectLst/>
                        </a:rPr>
                        <a:t> 20 Mbps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689823"/>
                  </a:ext>
                </a:extLst>
              </a:tr>
            </a:tbl>
          </a:graphicData>
        </a:graphic>
      </p:graphicFrame>
      <p:pic>
        <p:nvPicPr>
          <p:cNvPr id="15" name="Imagen 14">
            <a:extLst>
              <a:ext uri="{FF2B5EF4-FFF2-40B4-BE49-F238E27FC236}">
                <a16:creationId xmlns:a16="http://schemas.microsoft.com/office/drawing/2014/main" id="{727058CD-DC65-4A0F-A64B-F91366B8A6E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7396" y="3647967"/>
            <a:ext cx="4921250" cy="2284095"/>
          </a:xfrm>
          <a:prstGeom prst="rect">
            <a:avLst/>
          </a:prstGeom>
          <a:noFill/>
        </p:spPr>
      </p:pic>
    </p:spTree>
    <p:extLst>
      <p:ext uri="{BB962C8B-B14F-4D97-AF65-F5344CB8AC3E}">
        <p14:creationId xmlns:p14="http://schemas.microsoft.com/office/powerpoint/2010/main" val="421782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Conclusiones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834887" y="1497502"/>
            <a:ext cx="10164727" cy="5078313"/>
          </a:xfrm>
          <a:prstGeom prst="rect">
            <a:avLst/>
          </a:prstGeom>
          <a:noFill/>
        </p:spPr>
        <p:txBody>
          <a:bodyPr wrap="square" rtlCol="0">
            <a:spAutoFit/>
          </a:bodyPr>
          <a:lstStyle/>
          <a:p>
            <a:pPr marL="285750" marR="0" indent="-285750" algn="just">
              <a:lnSpc>
                <a:spcPct val="150000"/>
              </a:lnSpc>
              <a:spcBef>
                <a:spcPts val="0"/>
              </a:spcBef>
              <a:spcAft>
                <a:spcPts val="0"/>
              </a:spcAft>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De acuerdo a las predicciones realizadas en ATOLL en los sistemas UMTS y LTE se determina que UMTS 850 presenta buenos niveles hasta aproximadamente 1,5 Km de distancia mientras que LTE presenta buenos valores hasta unos 700 m, otro factor importante que se presento es que la cobertura en UMTS es mejor que LTE ya que a menores frecuencias existe menos pérdidas. </a:t>
            </a:r>
          </a:p>
          <a:p>
            <a:pPr marR="0" algn="just">
              <a:lnSpc>
                <a:spcPct val="150000"/>
              </a:lnSpc>
              <a:spcBef>
                <a:spcPts val="0"/>
              </a:spcBef>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El levantamiento de información en el sitio referencial permitió analizar cuáles serían las características adecuadas para proveer servicios de voz y datos ya que con las medidas tomadas en campo se definió la localización del sitio, tipo de estructura, que equipos usar para la elaboración del diseño de la estación base.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a:p>
            <a:endParaRPr lang="es-ES" dirty="0"/>
          </a:p>
          <a:p>
            <a:endParaRPr lang="en-US" dirty="0"/>
          </a:p>
        </p:txBody>
      </p:sp>
    </p:spTree>
    <p:extLst>
      <p:ext uri="{BB962C8B-B14F-4D97-AF65-F5344CB8AC3E}">
        <p14:creationId xmlns:p14="http://schemas.microsoft.com/office/powerpoint/2010/main" val="3004037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Conclusiones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834887" y="1497502"/>
            <a:ext cx="10164727" cy="5909310"/>
          </a:xfrm>
          <a:prstGeom prst="rect">
            <a:avLst/>
          </a:prstGeom>
          <a:noFill/>
        </p:spPr>
        <p:txBody>
          <a:bodyPr wrap="square" rtlCol="0">
            <a:spAutoFit/>
          </a:bodyPr>
          <a:lstStyle/>
          <a:p>
            <a:pPr marL="285750" marR="0" indent="-285750" algn="just">
              <a:lnSpc>
                <a:spcPct val="150000"/>
              </a:lnSpc>
              <a:spcBef>
                <a:spcPts val="0"/>
              </a:spcBef>
              <a:spcAft>
                <a:spcPts val="0"/>
              </a:spcAft>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Las antenas AQU4518R9 permiten trabajar en varias bandas de frecuencia, se utiliza este modelo de antena con el objetivo de implementar la tecnología UMTS y LTE por cada sector dando como resultado que la infraestructura del diseño sea óptimo.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lnSpc>
                <a:spcPct val="150000"/>
              </a:lnSpc>
              <a:spcBef>
                <a:spcPts val="0"/>
              </a:spcBef>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Las pruebas simuladas de WALK TEST y SSV definieron que el diseño realizado en el sitio cumple con los parámetros de calidad y cobertura para UMTS y LTE. En las pruebas el parámetro de </a:t>
            </a:r>
            <a:r>
              <a:rPr lang="es-EC" sz="1800" dirty="0" err="1">
                <a:effectLst/>
                <a:latin typeface="Calibri" panose="020F0502020204030204" pitchFamily="34" charset="0"/>
                <a:ea typeface="Calibri" panose="020F0502020204030204" pitchFamily="34" charset="0"/>
                <a:cs typeface="Times New Roman" panose="02020603050405020304" pitchFamily="18" charset="0"/>
              </a:rPr>
              <a:t>throughput</a:t>
            </a:r>
            <a:r>
              <a:rPr lang="es-EC" sz="1800" dirty="0">
                <a:effectLst/>
                <a:latin typeface="Calibri" panose="020F0502020204030204" pitchFamily="34" charset="0"/>
                <a:ea typeface="Calibri" panose="020F0502020204030204" pitchFamily="34" charset="0"/>
                <a:cs typeface="Times New Roman" panose="02020603050405020304" pitchFamily="18" charset="0"/>
              </a:rPr>
              <a:t> de UMTS cumplió con el target superando los 6Mbps en descarga y 2Mbps en carga, para LTE cumplió con el target siendo superior a 60 Mbps en descarga y 30 Mbps en carga.</a:t>
            </a:r>
          </a:p>
          <a:p>
            <a:pPr marR="0" algn="just">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Se realizó el diseño e implementación de una estación base para su integración en una red celular con tecnología UMTS y LTE, cumpliendo con el objetivo del presente trabajo.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a:p>
            <a:endParaRPr lang="es-ES" dirty="0"/>
          </a:p>
          <a:p>
            <a:endParaRPr lang="en-US" dirty="0"/>
          </a:p>
        </p:txBody>
      </p:sp>
    </p:spTree>
    <p:extLst>
      <p:ext uri="{BB962C8B-B14F-4D97-AF65-F5344CB8AC3E}">
        <p14:creationId xmlns:p14="http://schemas.microsoft.com/office/powerpoint/2010/main" val="2197472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Recomendaciones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834887" y="1497502"/>
            <a:ext cx="10164727" cy="4247317"/>
          </a:xfrm>
          <a:prstGeom prst="rect">
            <a:avLst/>
          </a:prstGeom>
          <a:noFill/>
        </p:spPr>
        <p:txBody>
          <a:bodyPr wrap="square" rtlCol="0">
            <a:spAutoFit/>
          </a:bodyPr>
          <a:lstStyle/>
          <a:p>
            <a:pPr marL="285750" marR="0" indent="-285750" algn="just">
              <a:lnSpc>
                <a:spcPct val="150000"/>
              </a:lnSpc>
              <a:spcBef>
                <a:spcPts val="0"/>
              </a:spcBef>
              <a:spcAft>
                <a:spcPts val="0"/>
              </a:spcAft>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Cuando se realiza el levantamiento de información es de gran importancia considerar todos los detalles de infraestructura del sitio tomando nota de todas las medidas del terreno, y que de esta manera se podrá simular en AUTOCAD e ir realizando cambios de acuerdo a las predicciones.</a:t>
            </a:r>
          </a:p>
          <a:p>
            <a:pPr marL="285750" marR="0" indent="-285750" algn="just">
              <a:lnSpc>
                <a:spcPct val="150000"/>
              </a:lnSpc>
              <a:spcBef>
                <a:spcPts val="0"/>
              </a:spcBef>
              <a:spcAft>
                <a:spcPts val="0"/>
              </a:spcAft>
              <a:buFont typeface="Arial" panose="020B0604020202020204" pitchFamily="34" charset="0"/>
              <a:buChar char="•"/>
            </a:pPr>
            <a:endParaRPr lang="es-EC"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En ATOLL se debe considerar todas las características de diseño que se establecieron e ir realizando pruebas, en este simulador es importante analizar el modelo de propagación, el tilt eléctrico y mecánico y si es caso realizar modificación para que el diseño cumpla con los parámetros KPI.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a:p>
            <a:endParaRPr lang="es-ES" dirty="0"/>
          </a:p>
          <a:p>
            <a:endParaRPr lang="en-US" dirty="0"/>
          </a:p>
        </p:txBody>
      </p:sp>
    </p:spTree>
    <p:extLst>
      <p:ext uri="{BB962C8B-B14F-4D97-AF65-F5344CB8AC3E}">
        <p14:creationId xmlns:p14="http://schemas.microsoft.com/office/powerpoint/2010/main" val="1708662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Recomendaciones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834887" y="1497502"/>
            <a:ext cx="10164727" cy="5909310"/>
          </a:xfrm>
          <a:prstGeom prst="rect">
            <a:avLst/>
          </a:prstGeom>
          <a:noFill/>
        </p:spPr>
        <p:txBody>
          <a:bodyPr wrap="square" rtlCol="0">
            <a:spAutoFit/>
          </a:bodyPr>
          <a:lstStyle/>
          <a:p>
            <a:pPr marL="285750" marR="0" indent="-285750" algn="just">
              <a:lnSpc>
                <a:spcPct val="150000"/>
              </a:lnSpc>
              <a:spcBef>
                <a:spcPts val="0"/>
              </a:spcBef>
              <a:spcAft>
                <a:spcPts val="0"/>
              </a:spcAft>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Cuando se realiza el diseño de una estación base se recomienda ubicar el objetivo de cobertura para verificar cual es el azimuth de las antenas propuestas, ya que el azimuth permite cubrir con parámetros de calidad y cobertura en el sitio.</a:t>
            </a:r>
          </a:p>
          <a:p>
            <a:pPr marL="285750" marR="0" indent="-285750" algn="just">
              <a:lnSpc>
                <a:spcPct val="150000"/>
              </a:lnSpc>
              <a:spcBef>
                <a:spcPts val="0"/>
              </a:spcBef>
              <a:spcAft>
                <a:spcPts val="0"/>
              </a:spcAft>
              <a:buFont typeface="Arial" panose="020B0604020202020204" pitchFamily="34" charset="0"/>
              <a:buChar char="•"/>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Al momento de realizar pruebas de WALK TEST como SSV es de gran importancia determinar la tecnología y portadora que se vaya a trabajar, pues se podrían observar alteraciones que no permitan cumplir con el objetivo de análisis de la tecnología solicitada.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r>
              <a:rPr lang="es-EC" sz="1800" dirty="0">
                <a:effectLst/>
                <a:latin typeface="Calibri" panose="020F0502020204030204" pitchFamily="34" charset="0"/>
                <a:ea typeface="Calibri" panose="020F0502020204030204" pitchFamily="34" charset="0"/>
                <a:cs typeface="Times New Roman" panose="02020603050405020304" pitchFamily="18" charset="0"/>
              </a:rPr>
              <a:t>Cuando se vaya a usar un equipo es de gran importancia verificar el </a:t>
            </a:r>
            <a:r>
              <a:rPr lang="es-EC" sz="1800" dirty="0" err="1">
                <a:effectLst/>
                <a:latin typeface="Calibri" panose="020F0502020204030204" pitchFamily="34" charset="0"/>
                <a:ea typeface="Calibri" panose="020F0502020204030204" pitchFamily="34" charset="0"/>
                <a:cs typeface="Times New Roman" panose="02020603050405020304" pitchFamily="18" charset="0"/>
              </a:rPr>
              <a:t>datasheet</a:t>
            </a:r>
            <a:r>
              <a:rPr lang="es-EC" sz="1800" dirty="0">
                <a:effectLst/>
                <a:latin typeface="Calibri" panose="020F0502020204030204" pitchFamily="34" charset="0"/>
                <a:ea typeface="Calibri" panose="020F0502020204030204" pitchFamily="34" charset="0"/>
                <a:cs typeface="Times New Roman" panose="02020603050405020304" pitchFamily="18" charset="0"/>
              </a:rPr>
              <a:t> porque podría existir inconvenientes o daños en estos al ser conectados debido a que el costo también es elevado.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a:p>
            <a:endParaRPr lang="es-ES" dirty="0"/>
          </a:p>
          <a:p>
            <a:endParaRPr lang="en-US" dirty="0"/>
          </a:p>
        </p:txBody>
      </p:sp>
    </p:spTree>
    <p:extLst>
      <p:ext uri="{BB962C8B-B14F-4D97-AF65-F5344CB8AC3E}">
        <p14:creationId xmlns:p14="http://schemas.microsoft.com/office/powerpoint/2010/main" val="408667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98903"/>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Objetivos: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729863" y="2379356"/>
            <a:ext cx="10732273" cy="1964512"/>
          </a:xfrm>
          <a:prstGeom prst="rect">
            <a:avLst/>
          </a:prstGeom>
          <a:noFill/>
        </p:spPr>
        <p:txBody>
          <a:bodyPr wrap="square" rtlCol="0">
            <a:spAutoFit/>
          </a:bodyPr>
          <a:lstStyle/>
          <a:p>
            <a:pPr marL="0" marR="0" indent="450215" algn="just">
              <a:lnSpc>
                <a:spcPct val="150000"/>
              </a:lnSpc>
              <a:spcBef>
                <a:spcPts val="0"/>
              </a:spcBef>
              <a:spcAft>
                <a:spcPts val="0"/>
              </a:spcAft>
            </a:pPr>
            <a:r>
              <a:rPr lang="es-EC" sz="2800" b="1" dirty="0">
                <a:effectLst/>
                <a:latin typeface="Calibri" panose="020F0502020204030204" pitchFamily="34" charset="0"/>
                <a:ea typeface="Calibri" panose="020F0502020204030204" pitchFamily="34" charset="0"/>
                <a:cs typeface="Times New Roman" panose="02020603050405020304" pitchFamily="18" charset="0"/>
              </a:rPr>
              <a:t>Objetivo General:</a:t>
            </a:r>
          </a:p>
          <a:p>
            <a:pPr marL="0" marR="0" indent="450215" algn="just">
              <a:lnSpc>
                <a:spcPct val="150000"/>
              </a:lnSpc>
              <a:spcBef>
                <a:spcPts val="0"/>
              </a:spcBef>
              <a:spcAft>
                <a:spcPts val="0"/>
              </a:spcAft>
            </a:pPr>
            <a:r>
              <a:rPr lang="es-EC" sz="2800" dirty="0">
                <a:effectLst/>
                <a:latin typeface="Calibri" panose="020F0502020204030204" pitchFamily="34" charset="0"/>
                <a:ea typeface="Calibri" panose="020F0502020204030204" pitchFamily="34" charset="0"/>
                <a:cs typeface="Times New Roman" panose="02020603050405020304" pitchFamily="18" charset="0"/>
              </a:rPr>
              <a:t>Diseñar una estación base para su integración en una red celular con tecnología UMTS y LTE en una estación referencial.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65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Objetivos</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046A3512-838C-4A7E-AD5D-CD5002251A0E}"/>
              </a:ext>
            </a:extLst>
          </p:cNvPr>
          <p:cNvSpPr txBox="1"/>
          <p:nvPr/>
        </p:nvSpPr>
        <p:spPr>
          <a:xfrm>
            <a:off x="868680" y="1144858"/>
            <a:ext cx="10593456" cy="4845942"/>
          </a:xfrm>
          <a:prstGeom prst="rect">
            <a:avLst/>
          </a:prstGeom>
          <a:noFill/>
        </p:spPr>
        <p:txBody>
          <a:bodyPr wrap="square" rtlCol="0">
            <a:spAutoFit/>
          </a:bodyPr>
          <a:lstStyle/>
          <a:p>
            <a:pPr marL="0" marR="0" indent="450215" algn="just">
              <a:lnSpc>
                <a:spcPct val="150000"/>
              </a:lnSpc>
              <a:spcBef>
                <a:spcPts val="0"/>
              </a:spcBef>
              <a:spcAft>
                <a:spcPts val="0"/>
              </a:spcAft>
            </a:pPr>
            <a:r>
              <a:rPr lang="es-EC" sz="2800" b="1" dirty="0">
                <a:effectLst/>
                <a:latin typeface="Calibri" panose="020F0502020204030204" pitchFamily="34" charset="0"/>
                <a:ea typeface="Calibri" panose="020F0502020204030204" pitchFamily="34" charset="0"/>
                <a:cs typeface="Times New Roman" panose="02020603050405020304" pitchFamily="18" charset="0"/>
              </a:rPr>
              <a:t>Objetivos Específicos:</a:t>
            </a:r>
          </a:p>
          <a:p>
            <a:pPr marL="342900" marR="0" lvl="0" indent="-342900" algn="just">
              <a:lnSpc>
                <a:spcPct val="150000"/>
              </a:lnSpc>
              <a:spcBef>
                <a:spcPts val="0"/>
              </a:spcBef>
              <a:spcAft>
                <a:spcPts val="0"/>
              </a:spcAft>
              <a:buFont typeface="Symbol" panose="05050102010706020507" pitchFamily="18" charset="2"/>
              <a:buChar char=""/>
            </a:pPr>
            <a:r>
              <a:rPr lang="es-ES" sz="2000" dirty="0">
                <a:effectLst/>
                <a:latin typeface="Calibri" panose="020F0502020204030204" pitchFamily="34" charset="0"/>
                <a:ea typeface="Calibri" panose="020F0502020204030204" pitchFamily="34" charset="0"/>
                <a:cs typeface="Times New Roman" panose="02020603050405020304" pitchFamily="18" charset="0"/>
              </a:rPr>
              <a:t>Realizar un estudio de las tecnologías UMTS y LTE, características, parámetros de radiofrecuencia y diseño de la radio base.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S" sz="2000" dirty="0">
                <a:effectLst/>
                <a:latin typeface="Calibri" panose="020F0502020204030204" pitchFamily="34" charset="0"/>
                <a:ea typeface="Calibri" panose="020F0502020204030204" pitchFamily="34" charset="0"/>
                <a:cs typeface="Times New Roman" panose="02020603050405020304" pitchFamily="18" charset="0"/>
              </a:rPr>
              <a:t>Realizar la validación de radiofrecuencia en el punto designado de la estación base en el sitio referencial.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S" sz="2000" dirty="0">
                <a:effectLst/>
                <a:latin typeface="Calibri" panose="020F0502020204030204" pitchFamily="34" charset="0"/>
                <a:ea typeface="Calibri" panose="020F0502020204030204" pitchFamily="34" charset="0"/>
                <a:cs typeface="Times New Roman" panose="02020603050405020304" pitchFamily="18" charset="0"/>
              </a:rPr>
              <a:t>Proponer y simular un tipo de antena adecuado que cumpla con los parámetros de RF que logre cubrir el área.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S" sz="2000" dirty="0">
                <a:effectLst/>
                <a:latin typeface="Calibri" panose="020F0502020204030204" pitchFamily="34" charset="0"/>
                <a:ea typeface="Calibri" panose="020F0502020204030204" pitchFamily="34" charset="0"/>
                <a:cs typeface="Times New Roman" panose="02020603050405020304" pitchFamily="18" charset="0"/>
              </a:rPr>
              <a:t>Realizar la simulación de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walk</a:t>
            </a:r>
            <a:r>
              <a:rPr lang="es-ES" sz="2000" dirty="0">
                <a:effectLst/>
                <a:latin typeface="Calibri" panose="020F0502020204030204" pitchFamily="34" charset="0"/>
                <a:ea typeface="Calibri" panose="020F0502020204030204" pitchFamily="34" charset="0"/>
                <a:cs typeface="Times New Roman" panose="02020603050405020304" pitchFamily="18" charset="0"/>
              </a:rPr>
              <a:t> test para verificar la Calidad y Cobertura de la red una vez realizado el diseño en la estación referencial.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ES" sz="2000" dirty="0">
                <a:effectLst/>
                <a:latin typeface="Calibri" panose="020F0502020204030204" pitchFamily="34" charset="0"/>
                <a:ea typeface="Calibri" panose="020F0502020204030204" pitchFamily="34" charset="0"/>
                <a:cs typeface="Times New Roman" panose="02020603050405020304" pitchFamily="18" charset="0"/>
              </a:rPr>
              <a:t>Analizar las condiciones de diseño tanto para UMTS y LTE en la estación referencial.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49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Marco Teórico:</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876120" y="1497502"/>
            <a:ext cx="4579213" cy="3785652"/>
          </a:xfrm>
          <a:prstGeom prst="rect">
            <a:avLst/>
          </a:prstGeom>
          <a:noFill/>
        </p:spPr>
        <p:txBody>
          <a:bodyPr wrap="square" rtlCol="0">
            <a:spAutoFit/>
          </a:bodyPr>
          <a:lstStyle/>
          <a:p>
            <a:endParaRPr lang="es-ES" sz="2000" b="1"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16" name="Imagen 15">
            <a:extLst>
              <a:ext uri="{FF2B5EF4-FFF2-40B4-BE49-F238E27FC236}">
                <a16:creationId xmlns:a16="http://schemas.microsoft.com/office/drawing/2014/main" id="{0215A4F0-0D16-4D06-B97B-59DFCAF4C6D0}"/>
              </a:ext>
            </a:extLst>
          </p:cNvPr>
          <p:cNvPicPr>
            <a:picLocks noChangeAspect="1"/>
          </p:cNvPicPr>
          <p:nvPr/>
        </p:nvPicPr>
        <p:blipFill rotWithShape="1">
          <a:blip r:embed="rId4"/>
          <a:srcRect r="10889" b="4196"/>
          <a:stretch/>
        </p:blipFill>
        <p:spPr>
          <a:xfrm>
            <a:off x="3878407" y="2039984"/>
            <a:ext cx="2112751" cy="1659886"/>
          </a:xfrm>
          <a:prstGeom prst="rect">
            <a:avLst/>
          </a:prstGeom>
        </p:spPr>
      </p:pic>
      <p:pic>
        <p:nvPicPr>
          <p:cNvPr id="21" name="Imagen 20">
            <a:extLst>
              <a:ext uri="{FF2B5EF4-FFF2-40B4-BE49-F238E27FC236}">
                <a16:creationId xmlns:a16="http://schemas.microsoft.com/office/drawing/2014/main" id="{7C9BA4C3-7FD0-454E-843E-03AED4398DD9}"/>
              </a:ext>
            </a:extLst>
          </p:cNvPr>
          <p:cNvPicPr>
            <a:picLocks noChangeAspect="1"/>
          </p:cNvPicPr>
          <p:nvPr/>
        </p:nvPicPr>
        <p:blipFill>
          <a:blip r:embed="rId5"/>
          <a:stretch>
            <a:fillRect/>
          </a:stretch>
        </p:blipFill>
        <p:spPr>
          <a:xfrm>
            <a:off x="7248827" y="1654708"/>
            <a:ext cx="1712548" cy="2150642"/>
          </a:xfrm>
          <a:prstGeom prst="rect">
            <a:avLst/>
          </a:prstGeom>
        </p:spPr>
      </p:pic>
      <p:pic>
        <p:nvPicPr>
          <p:cNvPr id="23" name="Imagen 22">
            <a:extLst>
              <a:ext uri="{FF2B5EF4-FFF2-40B4-BE49-F238E27FC236}">
                <a16:creationId xmlns:a16="http://schemas.microsoft.com/office/drawing/2014/main" id="{DE096403-71CE-42A1-9DFD-EC89A2D0BC89}"/>
              </a:ext>
            </a:extLst>
          </p:cNvPr>
          <p:cNvPicPr>
            <a:picLocks noChangeAspect="1"/>
          </p:cNvPicPr>
          <p:nvPr/>
        </p:nvPicPr>
        <p:blipFill>
          <a:blip r:embed="rId6"/>
          <a:stretch>
            <a:fillRect/>
          </a:stretch>
        </p:blipFill>
        <p:spPr>
          <a:xfrm>
            <a:off x="9448804" y="1125256"/>
            <a:ext cx="2752004" cy="3459988"/>
          </a:xfrm>
          <a:prstGeom prst="rect">
            <a:avLst/>
          </a:prstGeom>
        </p:spPr>
      </p:pic>
      <p:sp>
        <p:nvSpPr>
          <p:cNvPr id="24" name="Flecha: a la derecha 23">
            <a:extLst>
              <a:ext uri="{FF2B5EF4-FFF2-40B4-BE49-F238E27FC236}">
                <a16:creationId xmlns:a16="http://schemas.microsoft.com/office/drawing/2014/main" id="{62E1538C-8DB8-436E-A81D-997C57AC348F}"/>
              </a:ext>
            </a:extLst>
          </p:cNvPr>
          <p:cNvSpPr/>
          <p:nvPr/>
        </p:nvSpPr>
        <p:spPr>
          <a:xfrm flipH="1">
            <a:off x="3050806" y="2599953"/>
            <a:ext cx="803155" cy="362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echa: a la derecha 28">
            <a:extLst>
              <a:ext uri="{FF2B5EF4-FFF2-40B4-BE49-F238E27FC236}">
                <a16:creationId xmlns:a16="http://schemas.microsoft.com/office/drawing/2014/main" id="{5406DF39-45CA-48BF-9F2F-805F4622ED5B}"/>
              </a:ext>
            </a:extLst>
          </p:cNvPr>
          <p:cNvSpPr/>
          <p:nvPr/>
        </p:nvSpPr>
        <p:spPr>
          <a:xfrm>
            <a:off x="6161785" y="2491676"/>
            <a:ext cx="1042491" cy="378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Imagen 27">
            <a:extLst>
              <a:ext uri="{FF2B5EF4-FFF2-40B4-BE49-F238E27FC236}">
                <a16:creationId xmlns:a16="http://schemas.microsoft.com/office/drawing/2014/main" id="{C1346FD4-FA90-4BD3-A102-F816F28D7B81}"/>
              </a:ext>
            </a:extLst>
          </p:cNvPr>
          <p:cNvPicPr>
            <a:picLocks noChangeAspect="1"/>
          </p:cNvPicPr>
          <p:nvPr/>
        </p:nvPicPr>
        <p:blipFill>
          <a:blip r:embed="rId7"/>
          <a:stretch>
            <a:fillRect/>
          </a:stretch>
        </p:blipFill>
        <p:spPr>
          <a:xfrm>
            <a:off x="354772" y="1563165"/>
            <a:ext cx="2705100" cy="4314825"/>
          </a:xfrm>
          <a:prstGeom prst="rect">
            <a:avLst/>
          </a:prstGeom>
        </p:spPr>
      </p:pic>
      <p:sp>
        <p:nvSpPr>
          <p:cNvPr id="36" name="Flecha: a la derecha 35">
            <a:extLst>
              <a:ext uri="{FF2B5EF4-FFF2-40B4-BE49-F238E27FC236}">
                <a16:creationId xmlns:a16="http://schemas.microsoft.com/office/drawing/2014/main" id="{A1AE7A1A-7E6B-4701-ADEA-03C853FEE33B}"/>
              </a:ext>
            </a:extLst>
          </p:cNvPr>
          <p:cNvSpPr/>
          <p:nvPr/>
        </p:nvSpPr>
        <p:spPr>
          <a:xfrm>
            <a:off x="8814032" y="2475097"/>
            <a:ext cx="1042491" cy="378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inlandia avanza en el manejo de la energía para ciudades inteligentes ¿qué  puede aprender Costa Rica? - El Financiero">
            <a:extLst>
              <a:ext uri="{FF2B5EF4-FFF2-40B4-BE49-F238E27FC236}">
                <a16:creationId xmlns:a16="http://schemas.microsoft.com/office/drawing/2014/main" id="{894FB14C-D81E-462F-93A7-D328510157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0958" y="4277429"/>
            <a:ext cx="3395738" cy="2150634"/>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Conector: angular 30">
            <a:extLst>
              <a:ext uri="{FF2B5EF4-FFF2-40B4-BE49-F238E27FC236}">
                <a16:creationId xmlns:a16="http://schemas.microsoft.com/office/drawing/2014/main" id="{3EB665AE-B3A3-40D4-9873-BB0670CB06F7}"/>
              </a:ext>
            </a:extLst>
          </p:cNvPr>
          <p:cNvCxnSpPr>
            <a:cxnSpLocks/>
          </p:cNvCxnSpPr>
          <p:nvPr/>
        </p:nvCxnSpPr>
        <p:spPr>
          <a:xfrm rot="10800000" flipV="1">
            <a:off x="8986004" y="4815240"/>
            <a:ext cx="1863431" cy="761998"/>
          </a:xfrm>
          <a:prstGeom prst="bentConnector3">
            <a:avLst>
              <a:gd name="adj1" fmla="val 2352"/>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40" name="CuadroTexto 39">
            <a:extLst>
              <a:ext uri="{FF2B5EF4-FFF2-40B4-BE49-F238E27FC236}">
                <a16:creationId xmlns:a16="http://schemas.microsoft.com/office/drawing/2014/main" id="{A672CB4F-3105-4A53-8647-8008B904EFA7}"/>
              </a:ext>
            </a:extLst>
          </p:cNvPr>
          <p:cNvSpPr txBox="1"/>
          <p:nvPr/>
        </p:nvSpPr>
        <p:spPr>
          <a:xfrm>
            <a:off x="1524000" y="1205857"/>
            <a:ext cx="2851486" cy="369332"/>
          </a:xfrm>
          <a:prstGeom prst="rect">
            <a:avLst/>
          </a:prstGeom>
          <a:noFill/>
        </p:spPr>
        <p:txBody>
          <a:bodyPr wrap="none" rtlCol="0">
            <a:spAutoFit/>
          </a:bodyPr>
          <a:lstStyle/>
          <a:p>
            <a:r>
              <a:rPr lang="es-ES" dirty="0"/>
              <a:t>Diseño de una estación base</a:t>
            </a:r>
            <a:endParaRPr lang="en-US" dirty="0"/>
          </a:p>
        </p:txBody>
      </p:sp>
    </p:spTree>
    <p:extLst>
      <p:ext uri="{BB962C8B-B14F-4D97-AF65-F5344CB8AC3E}">
        <p14:creationId xmlns:p14="http://schemas.microsoft.com/office/powerpoint/2010/main" val="21168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Marco Teórico:</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7B8899CC-3BEA-4957-BB12-BEF57FC34DFA}"/>
                  </a:ext>
                </a:extLst>
              </p:cNvPr>
              <p:cNvSpPr txBox="1"/>
              <p:nvPr/>
            </p:nvSpPr>
            <p:spPr>
              <a:xfrm>
                <a:off x="617614" y="1213008"/>
                <a:ext cx="10819012" cy="8813503"/>
              </a:xfrm>
              <a:prstGeom prst="rect">
                <a:avLst/>
              </a:prstGeom>
              <a:noFill/>
            </p:spPr>
            <p:txBody>
              <a:bodyPr wrap="square" rtlCol="0">
                <a:spAutoFit/>
              </a:bodyPr>
              <a:lstStyle/>
              <a:p>
                <a:r>
                  <a:rPr lang="es-ES" sz="2400" b="1" dirty="0"/>
                  <a:t>Modelo de Propagación para UMTS: </a:t>
                </a:r>
              </a:p>
              <a:p>
                <a:r>
                  <a:rPr lang="es-EC" sz="2400" b="1" dirty="0" err="1">
                    <a:effectLst/>
                    <a:latin typeface="Calibri" panose="020F0502020204030204" pitchFamily="34" charset="0"/>
                    <a:ea typeface="Calibri" panose="020F0502020204030204" pitchFamily="34" charset="0"/>
                    <a:cs typeface="Times New Roman" panose="02020603050405020304" pitchFamily="18" charset="0"/>
                  </a:rPr>
                  <a:t>Okumura</a:t>
                </a:r>
                <a:r>
                  <a:rPr lang="es-EC" sz="2400" b="1" dirty="0">
                    <a:effectLst/>
                    <a:latin typeface="Calibri" panose="020F0502020204030204" pitchFamily="34" charset="0"/>
                    <a:ea typeface="Calibri" panose="020F0502020204030204" pitchFamily="34" charset="0"/>
                    <a:cs typeface="Times New Roman" panose="02020603050405020304" pitchFamily="18" charset="0"/>
                  </a:rPr>
                  <a:t> </a:t>
                </a:r>
                <a:r>
                  <a:rPr lang="es-EC" sz="2400" b="1" dirty="0" err="1">
                    <a:effectLst/>
                    <a:latin typeface="Calibri" panose="020F0502020204030204" pitchFamily="34" charset="0"/>
                    <a:ea typeface="Calibri" panose="020F0502020204030204" pitchFamily="34" charset="0"/>
                    <a:cs typeface="Times New Roman" panose="02020603050405020304" pitchFamily="18" charset="0"/>
                  </a:rPr>
                  <a:t>Hata</a:t>
                </a:r>
                <a:r>
                  <a:rPr lang="es-EC" sz="2400" b="1" dirty="0">
                    <a:effectLst/>
                    <a:latin typeface="Calibri" panose="020F0502020204030204" pitchFamily="34" charset="0"/>
                    <a:ea typeface="Calibri" panose="020F0502020204030204" pitchFamily="34" charset="0"/>
                    <a:cs typeface="Times New Roman" panose="02020603050405020304" pitchFamily="18" charset="0"/>
                  </a:rPr>
                  <a:t>: </a:t>
                </a:r>
              </a:p>
              <a:p>
                <a:pPr marL="1714500" lvl="3" indent="-342900">
                  <a:buFont typeface="Arial" panose="020B0604020202020204" pitchFamily="34" charset="0"/>
                  <a:buChar char="•"/>
                </a:pPr>
                <a:r>
                  <a:rPr lang="es-ES" dirty="0"/>
                  <a:t>Trabaja  a frecuencias de Frecuencia: 150-1500 MHz</a:t>
                </a:r>
              </a:p>
              <a:p>
                <a:pPr marL="1714500" lvl="3" indent="-342900">
                  <a:buFont typeface="Arial" panose="020B0604020202020204" pitchFamily="34" charset="0"/>
                  <a:buChar char="•"/>
                </a:pPr>
                <a:r>
                  <a:rPr lang="es-ES" dirty="0"/>
                  <a:t>Altura de la antena de la estación móvil : 1– 10 m</a:t>
                </a:r>
              </a:p>
              <a:p>
                <a:pPr marL="1714500" lvl="3" indent="-342900">
                  <a:buFont typeface="Arial" panose="020B0604020202020204" pitchFamily="34" charset="0"/>
                  <a:buChar char="•"/>
                </a:pPr>
                <a:r>
                  <a:rPr lang="es-ES" dirty="0"/>
                  <a:t>Altura de la antena de la estación base : 30-200 m</a:t>
                </a:r>
              </a:p>
              <a:p>
                <a:pPr marL="1714500" lvl="3" indent="-342900">
                  <a:buFont typeface="Arial" panose="020B0604020202020204" pitchFamily="34" charset="0"/>
                  <a:buChar char="•"/>
                </a:pPr>
                <a:r>
                  <a:rPr lang="es-ES" dirty="0"/>
                  <a:t>Distancia de enlace: 1 a 20 km</a:t>
                </a:r>
              </a:p>
              <a:p>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r>
                  <a:rPr lang="es-EC" dirty="0">
                    <a:effectLst/>
                    <a:latin typeface="Calibri" panose="020F0502020204030204" pitchFamily="34" charset="0"/>
                    <a:ea typeface="Calibri" panose="020F0502020204030204" pitchFamily="34" charset="0"/>
                    <a:cs typeface="Times New Roman" panose="02020603050405020304" pitchFamily="18" charset="0"/>
                  </a:rPr>
                  <a:t>La pérdida de propagación se calcula de la siguiente manera:</a:t>
                </a:r>
              </a:p>
              <a:p>
                <a:r>
                  <a:rPr lang="es-ES" sz="2400" dirty="0"/>
                  <a:t> 				</a:t>
                </a:r>
              </a:p>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𝐿</m:t>
                      </m:r>
                      <m:d>
                        <m:dPr>
                          <m:ctrlPr>
                            <a:rPr lang="en-US" sz="2400" i="1">
                              <a:latin typeface="Cambria Math" panose="020405030504060302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𝑑𝑏</m:t>
                          </m:r>
                        </m:e>
                      </m:d>
                      <m:r>
                        <a:rPr lang="es-EC">
                          <a:latin typeface="Cambria Math" panose="02040503050406030204" pitchFamily="18" charset="0"/>
                          <a:ea typeface="Calibri" panose="020F0502020204030204" pitchFamily="34" charset="0"/>
                          <a:cs typeface="Times New Roman" panose="02020603050405020304" pitchFamily="18" charset="0"/>
                        </a:rPr>
                        <m:t>=69.55+26.16</m:t>
                      </m:r>
                      <m:func>
                        <m:funcPr>
                          <m:ctrlPr>
                            <a:rPr lang="en-US" sz="2400" i="1">
                              <a:latin typeface="Cambria Math" panose="02040503050406030204" pitchFamily="18" charset="0"/>
                            </a:rPr>
                          </m:ctrlPr>
                        </m:funcPr>
                        <m:fName>
                          <m:r>
                            <m:rPr>
                              <m:sty m:val="p"/>
                            </m:rPr>
                            <a:rPr lang="es-EC">
                              <a:latin typeface="Cambria Math" panose="02040503050406030204" pitchFamily="18" charset="0"/>
                              <a:ea typeface="Calibri" panose="020F0502020204030204" pitchFamily="34" charset="0"/>
                              <a:cs typeface="Times New Roman" panose="02020603050405020304" pitchFamily="18" charset="0"/>
                            </a:rPr>
                            <m:t>log</m:t>
                          </m:r>
                        </m:fName>
                        <m:e>
                          <m:sSub>
                            <m:sSubPr>
                              <m:ctrlPr>
                                <a:rPr lang="en-US" sz="2400" i="1">
                                  <a:latin typeface="Cambria Math" panose="020405030504060302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𝑓</m:t>
                              </m:r>
                            </m:e>
                            <m:sub>
                              <m:r>
                                <a:rPr lang="es-EC" i="1">
                                  <a:latin typeface="Cambria Math" panose="02040503050406030204" pitchFamily="18" charset="0"/>
                                  <a:ea typeface="Calibri" panose="020F0502020204030204" pitchFamily="34" charset="0"/>
                                  <a:cs typeface="Times New Roman" panose="02020603050405020304" pitchFamily="18" charset="0"/>
                                </a:rPr>
                                <m:t>𝑐</m:t>
                              </m:r>
                            </m:sub>
                          </m:sSub>
                        </m:e>
                      </m:func>
                      <m:r>
                        <a:rPr lang="es-EC" i="1">
                          <a:latin typeface="Cambria Math" panose="02040503050406030204" pitchFamily="18" charset="0"/>
                          <a:ea typeface="Calibri" panose="020F0502020204030204" pitchFamily="34" charset="0"/>
                          <a:cs typeface="Times New Roman" panose="02020603050405020304" pitchFamily="18" charset="0"/>
                        </a:rPr>
                        <m:t>−</m:t>
                      </m:r>
                      <m:r>
                        <a:rPr lang="es-EC">
                          <a:latin typeface="Cambria Math" panose="02040503050406030204" pitchFamily="18" charset="0"/>
                          <a:ea typeface="Calibri" panose="020F0502020204030204" pitchFamily="34" charset="0"/>
                          <a:cs typeface="Times New Roman" panose="02020603050405020304" pitchFamily="18" charset="0"/>
                        </a:rPr>
                        <m:t>13.82</m:t>
                      </m:r>
                      <m:func>
                        <m:funcPr>
                          <m:ctrlPr>
                            <a:rPr lang="en-US" sz="2400" i="1">
                              <a:latin typeface="Cambria Math" panose="02040503050406030204" pitchFamily="18" charset="0"/>
                            </a:rPr>
                          </m:ctrlPr>
                        </m:funcPr>
                        <m:fName>
                          <m:r>
                            <m:rPr>
                              <m:sty m:val="p"/>
                            </m:rPr>
                            <a:rPr lang="es-EC">
                              <a:latin typeface="Cambria Math" panose="02040503050406030204" pitchFamily="18" charset="0"/>
                              <a:ea typeface="Calibri" panose="020F0502020204030204" pitchFamily="34" charset="0"/>
                              <a:cs typeface="Times New Roman" panose="02020603050405020304" pitchFamily="18" charset="0"/>
                            </a:rPr>
                            <m:t>log</m:t>
                          </m:r>
                        </m:fName>
                        <m:e>
                          <m:sSub>
                            <m:sSubPr>
                              <m:ctrlPr>
                                <a:rPr lang="en-US" sz="2400" i="1">
                                  <a:latin typeface="Cambria Math" panose="020405030504060302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h</m:t>
                              </m:r>
                            </m:e>
                            <m:sub>
                              <m:r>
                                <a:rPr lang="es-EC" i="1">
                                  <a:latin typeface="Cambria Math" panose="02040503050406030204" pitchFamily="18" charset="0"/>
                                  <a:ea typeface="Calibri" panose="020F0502020204030204" pitchFamily="34" charset="0"/>
                                  <a:cs typeface="Times New Roman" panose="02020603050405020304" pitchFamily="18" charset="0"/>
                                </a:rPr>
                                <m:t>𝑡𝑒</m:t>
                              </m:r>
                            </m:sub>
                          </m:sSub>
                          <m:r>
                            <a:rPr lang="es-EC" i="1">
                              <a:latin typeface="Cambria Math" panose="02040503050406030204" pitchFamily="18" charset="0"/>
                              <a:ea typeface="Calibri" panose="020F0502020204030204" pitchFamily="34" charset="0"/>
                              <a:cs typeface="Times New Roman" panose="02020603050405020304" pitchFamily="18" charset="0"/>
                            </a:rPr>
                            <m:t>−</m:t>
                          </m:r>
                          <m:r>
                            <a:rPr lang="es-EC" i="1">
                              <a:latin typeface="Cambria Math" panose="02040503050406030204" pitchFamily="18" charset="0"/>
                              <a:ea typeface="Calibri" panose="020F0502020204030204" pitchFamily="34" charset="0"/>
                              <a:cs typeface="Times New Roman" panose="02020603050405020304" pitchFamily="18" charset="0"/>
                            </a:rPr>
                            <m:t>𝑎</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h</m:t>
                                  </m:r>
                                </m:e>
                                <m:sub>
                                  <m:r>
                                    <a:rPr lang="es-EC" i="1">
                                      <a:latin typeface="Cambria Math" panose="02040503050406030204" pitchFamily="18" charset="0"/>
                                      <a:ea typeface="Calibri" panose="020F0502020204030204" pitchFamily="34" charset="0"/>
                                      <a:cs typeface="Times New Roman" panose="02020603050405020304" pitchFamily="18" charset="0"/>
                                    </a:rPr>
                                    <m:t>𝑟𝑒</m:t>
                                  </m:r>
                                </m:sub>
                              </m:sSub>
                            </m:e>
                          </m:d>
                          <m:r>
                            <a:rPr lang="es-EC">
                              <a:latin typeface="Cambria Math" panose="02040503050406030204" pitchFamily="18" charset="0"/>
                              <a:ea typeface="Calibri" panose="020F0502020204030204" pitchFamily="34" charset="0"/>
                              <a:cs typeface="Times New Roman" panose="02020603050405020304" pitchFamily="18" charset="0"/>
                            </a:rPr>
                            <m:t>+</m:t>
                          </m:r>
                          <m:d>
                            <m:dPr>
                              <m:ctrlPr>
                                <a:rPr lang="en-US" sz="2400" i="1">
                                  <a:latin typeface="Cambria Math" panose="02040503050406030204" pitchFamily="18" charset="0"/>
                                </a:rPr>
                              </m:ctrlPr>
                            </m:dPr>
                            <m:e>
                              <m:r>
                                <a:rPr lang="es-EC">
                                  <a:latin typeface="Cambria Math" panose="02040503050406030204" pitchFamily="18" charset="0"/>
                                  <a:ea typeface="Calibri" panose="020F0502020204030204" pitchFamily="34" charset="0"/>
                                  <a:cs typeface="Times New Roman" panose="02020603050405020304" pitchFamily="18" charset="0"/>
                                </a:rPr>
                                <m:t>44.9</m:t>
                              </m:r>
                              <m:r>
                                <a:rPr lang="es-EC" i="1">
                                  <a:latin typeface="Cambria Math" panose="02040503050406030204" pitchFamily="18" charset="0"/>
                                  <a:ea typeface="Calibri" panose="020F0502020204030204" pitchFamily="34" charset="0"/>
                                  <a:cs typeface="Times New Roman" panose="02020603050405020304" pitchFamily="18" charset="0"/>
                                </a:rPr>
                                <m:t>−</m:t>
                              </m:r>
                              <m:r>
                                <a:rPr lang="es-EC">
                                  <a:latin typeface="Cambria Math" panose="02040503050406030204" pitchFamily="18" charset="0"/>
                                  <a:ea typeface="Calibri" panose="020F0502020204030204" pitchFamily="34" charset="0"/>
                                  <a:cs typeface="Times New Roman" panose="02020603050405020304" pitchFamily="18" charset="0"/>
                                </a:rPr>
                                <m:t>6.55</m:t>
                              </m:r>
                              <m:func>
                                <m:funcPr>
                                  <m:ctrlPr>
                                    <a:rPr lang="en-US" sz="2400" i="1">
                                      <a:latin typeface="Cambria Math" panose="02040503050406030204" pitchFamily="18" charset="0"/>
                                    </a:rPr>
                                  </m:ctrlPr>
                                </m:funcPr>
                                <m:fName>
                                  <m:r>
                                    <m:rPr>
                                      <m:sty m:val="p"/>
                                    </m:rPr>
                                    <a:rPr lang="es-EC">
                                      <a:latin typeface="Cambria Math" panose="02040503050406030204" pitchFamily="18" charset="0"/>
                                      <a:ea typeface="Calibri" panose="020F0502020204030204" pitchFamily="34" charset="0"/>
                                      <a:cs typeface="Times New Roman" panose="02020603050405020304" pitchFamily="18" charset="0"/>
                                    </a:rPr>
                                    <m:t>log</m:t>
                                  </m:r>
                                </m:fName>
                                <m:e>
                                  <m:sSub>
                                    <m:sSubPr>
                                      <m:ctrlPr>
                                        <a:rPr lang="en-US" sz="2400" i="1">
                                          <a:latin typeface="Cambria Math" panose="020405030504060302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h</m:t>
                                      </m:r>
                                    </m:e>
                                    <m:sub>
                                      <m:r>
                                        <a:rPr lang="es-EC" i="1">
                                          <a:latin typeface="Cambria Math" panose="02040503050406030204" pitchFamily="18" charset="0"/>
                                          <a:ea typeface="Calibri" panose="020F0502020204030204" pitchFamily="34" charset="0"/>
                                          <a:cs typeface="Times New Roman" panose="02020603050405020304" pitchFamily="18" charset="0"/>
                                        </a:rPr>
                                        <m:t>𝑡𝑒</m:t>
                                      </m:r>
                                    </m:sub>
                                  </m:sSub>
                                </m:e>
                              </m:func>
                            </m:e>
                          </m:d>
                        </m:e>
                      </m:func>
                      <m:func>
                        <m:funcPr>
                          <m:ctrlPr>
                            <a:rPr lang="en-US" sz="2400" i="1">
                              <a:effectLst/>
                              <a:latin typeface="Cambria Math" panose="02040503050406030204" pitchFamily="18" charset="0"/>
                            </a:rPr>
                          </m:ctrlPr>
                        </m:funcPr>
                        <m:fName>
                          <m:r>
                            <m:rPr>
                              <m:sty m:val="p"/>
                            </m:rPr>
                            <a:rPr lang="es-EC" sz="1800">
                              <a:effectLst/>
                              <a:latin typeface="Cambria Math" panose="02040503050406030204" pitchFamily="18" charset="0"/>
                              <a:ea typeface="Calibri" panose="020F0502020204030204" pitchFamily="34" charset="0"/>
                              <a:cs typeface="Times New Roman" panose="02020603050405020304" pitchFamily="18" charset="0"/>
                            </a:rPr>
                            <m:t>log</m:t>
                          </m:r>
                        </m:fName>
                        <m:e>
                          <m:r>
                            <a:rPr lang="es-EC" sz="1800" i="1">
                              <a:effectLst/>
                              <a:latin typeface="Cambria Math" panose="02040503050406030204" pitchFamily="18" charset="0"/>
                              <a:ea typeface="Calibri" panose="020F0502020204030204" pitchFamily="34" charset="0"/>
                              <a:cs typeface="Times New Roman" panose="02020603050405020304" pitchFamily="18" charset="0"/>
                            </a:rPr>
                            <m:t>𝑑</m:t>
                          </m:r>
                        </m:e>
                      </m:func>
                    </m:oMath>
                  </m:oMathPara>
                </a14:m>
                <a:endParaRPr lang="es-ES" sz="2400" b="1" dirty="0"/>
              </a:p>
              <a:p>
                <a:r>
                  <a:rPr lang="es-ES" sz="2000" dirty="0"/>
                  <a:t>Donde:</a:t>
                </a:r>
              </a:p>
              <a:p>
                <a:pPr marL="0" marR="0" indent="0" algn="just">
                  <a:lnSpc>
                    <a:spcPct val="150000"/>
                  </a:lnSpc>
                  <a:spcBef>
                    <a:spcPts val="0"/>
                  </a:spcBef>
                  <a:spcAft>
                    <a:spcPts val="0"/>
                  </a:spcAft>
                </a:pPr>
                <a14:m>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𝑐</m:t>
                        </m:r>
                      </m:sub>
                    </m:sSub>
                  </m:oMath>
                </a14:m>
                <a:r>
                  <a:rPr lang="es-EC" sz="1800" dirty="0">
                    <a:effectLst/>
                    <a:latin typeface="Calibri" panose="020F0502020204030204" pitchFamily="34" charset="0"/>
                    <a:ea typeface="Calibri" panose="020F0502020204030204" pitchFamily="34" charset="0"/>
                    <a:cs typeface="Times New Roman" panose="02020603050405020304" pitchFamily="18" charset="0"/>
                  </a:rPr>
                  <a:t>: frecuencia portadora [MHz]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pP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h</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s-EC" sz="1800" dirty="0">
                    <a:effectLst/>
                    <a:latin typeface="Calibri" panose="020F0502020204030204" pitchFamily="34" charset="0"/>
                    <a:ea typeface="Calibri" panose="020F0502020204030204" pitchFamily="34" charset="0"/>
                    <a:cs typeface="Times New Roman" panose="02020603050405020304" pitchFamily="18" charset="0"/>
                  </a:rPr>
                  <a:t>: altura de la antena transmisora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pP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h</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𝑅</m:t>
                        </m:r>
                      </m:sub>
                    </m:sSub>
                  </m:oMath>
                </a14:m>
                <a:r>
                  <a:rPr lang="es-EC" sz="1800" dirty="0">
                    <a:effectLst/>
                    <a:latin typeface="Calibri" panose="020F0502020204030204" pitchFamily="34" charset="0"/>
                    <a:ea typeface="Calibri" panose="020F0502020204030204" pitchFamily="34" charset="0"/>
                    <a:cs typeface="Times New Roman" panose="02020603050405020304" pitchFamily="18" charset="0"/>
                  </a:rPr>
                  <a:t>: altura efectiva del receptor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pP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h𝑟</m:t>
                        </m:r>
                      </m:sub>
                    </m:sSub>
                  </m:oMath>
                </a14:m>
                <a:r>
                  <a:rPr lang="es-EC" sz="1800" dirty="0">
                    <a:effectLst/>
                    <a:latin typeface="Calibri" panose="020F0502020204030204" pitchFamily="34" charset="0"/>
                    <a:ea typeface="Calibri" panose="020F0502020204030204" pitchFamily="34" charset="0"/>
                    <a:cs typeface="Times New Roman" panose="02020603050405020304" pitchFamily="18" charset="0"/>
                  </a:rPr>
                  <a:t>: factor de corrección para la altura efectiva de la antena móvil.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C" sz="1800" dirty="0">
                    <a:effectLst/>
                    <a:latin typeface="Calibri" panose="020F0502020204030204" pitchFamily="34" charset="0"/>
                    <a:ea typeface="Calibri" panose="020F0502020204030204" pitchFamily="34" charset="0"/>
                    <a:cs typeface="Times New Roman" panose="02020603050405020304" pitchFamily="18" charset="0"/>
                  </a:rPr>
                  <a:t>d: distancia entre transmisor y receptor </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mc:Choice>
        <mc:Fallback>
          <p:sp>
            <p:nvSpPr>
              <p:cNvPr id="3" name="CuadroTexto 2">
                <a:extLst>
                  <a:ext uri="{FF2B5EF4-FFF2-40B4-BE49-F238E27FC236}">
                    <a16:creationId xmlns:a16="http://schemas.microsoft.com/office/drawing/2014/main" id="{7B8899CC-3BEA-4957-BB12-BEF57FC34DFA}"/>
                  </a:ext>
                </a:extLst>
              </p:cNvPr>
              <p:cNvSpPr txBox="1">
                <a:spLocks noRot="1" noChangeAspect="1" noMove="1" noResize="1" noEditPoints="1" noAdjustHandles="1" noChangeArrowheads="1" noChangeShapeType="1" noTextEdit="1"/>
              </p:cNvSpPr>
              <p:nvPr/>
            </p:nvSpPr>
            <p:spPr>
              <a:xfrm>
                <a:off x="617614" y="1213008"/>
                <a:ext cx="10819012" cy="8813503"/>
              </a:xfrm>
              <a:prstGeom prst="rect">
                <a:avLst/>
              </a:prstGeom>
              <a:blipFill>
                <a:blip r:embed="rId4"/>
                <a:stretch>
                  <a:fillRect l="-845" t="-5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CuadroTexto 22">
                <a:extLst>
                  <a:ext uri="{FF2B5EF4-FFF2-40B4-BE49-F238E27FC236}">
                    <a16:creationId xmlns:a16="http://schemas.microsoft.com/office/drawing/2014/main" id="{81EC9EA2-0A01-4685-990C-BAEFC329A034}"/>
                  </a:ext>
                </a:extLst>
              </p:cNvPr>
              <p:cNvSpPr txBox="1"/>
              <p:nvPr/>
            </p:nvSpPr>
            <p:spPr>
              <a:xfrm>
                <a:off x="6487589" y="5097179"/>
                <a:ext cx="4609851" cy="369332"/>
              </a:xfrm>
              <a:prstGeom prst="rect">
                <a:avLst/>
              </a:prstGeom>
              <a:noFill/>
            </p:spPr>
            <p:txBody>
              <a:bodyPr wrap="square">
                <a:spAutoFit/>
              </a:bodyPr>
              <a:lstStyle/>
              <a:p>
                <a:pPr/>
                <a:r>
                  <a:rPr lang="en-US" dirty="0">
                    <a:effectLst/>
                  </a:rPr>
                  <a:t>a</a:t>
                </a:r>
                <a14:m>
                  <m:oMath xmlns:m="http://schemas.openxmlformats.org/officeDocument/2006/math">
                    <m:d>
                      <m:dPr>
                        <m:ctrlPr>
                          <a:rPr lang="en-US" i="1">
                            <a:effectLst/>
                            <a:latin typeface="Cambria Math" panose="02040503050406030204" pitchFamily="18" charset="0"/>
                          </a:rPr>
                        </m:ctrlPr>
                      </m:dPr>
                      <m:e>
                        <m:sSub>
                          <m:sSubPr>
                            <m:ctrlPr>
                              <a:rPr lang="en-US" i="1">
                                <a:latin typeface="Cambria Math" panose="02040503050406030204" pitchFamily="18" charset="0"/>
                              </a:rPr>
                            </m:ctrlPr>
                          </m:sSubPr>
                          <m:e>
                            <m:r>
                              <a:rPr lang="es-ES" i="1">
                                <a:latin typeface="Cambria Math" panose="02040503050406030204" pitchFamily="18" charset="0"/>
                              </a:rPr>
                              <m:t>h</m:t>
                            </m:r>
                          </m:e>
                          <m:sub>
                            <m:r>
                              <a:rPr lang="es-ES" i="1">
                                <a:latin typeface="Cambria Math" panose="02040503050406030204" pitchFamily="18" charset="0"/>
                              </a:rPr>
                              <m:t>𝑚</m:t>
                            </m:r>
                          </m:sub>
                        </m:sSub>
                      </m:e>
                    </m:d>
                    <m:r>
                      <a:rPr lang="es-EC">
                        <a:effectLst/>
                        <a:latin typeface="Cambria Math" panose="02040503050406030204" pitchFamily="18" charset="0"/>
                        <a:ea typeface="Calibri" panose="020F0502020204030204" pitchFamily="34" charset="0"/>
                        <a:cs typeface="Times New Roman" panose="02020603050405020304" pitchFamily="18" charset="0"/>
                      </a:rPr>
                      <m:t>=</m:t>
                    </m:r>
                    <m:d>
                      <m:dPr>
                        <m:ctrlPr>
                          <a:rPr lang="es-ES" b="0" i="0"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s-ES" b="0" i="0" smtClean="0">
                            <a:effectLst/>
                            <a:latin typeface="Cambria Math" panose="02040503050406030204" pitchFamily="18" charset="0"/>
                            <a:ea typeface="Calibri" panose="020F0502020204030204" pitchFamily="34" charset="0"/>
                            <a:cs typeface="Times New Roman" panose="02020603050405020304" pitchFamily="18" charset="0"/>
                          </a:rPr>
                          <m:t>1.1 </m:t>
                        </m:r>
                        <m:r>
                          <m:rPr>
                            <m:sty m:val="p"/>
                          </m:rPr>
                          <a:rPr lang="es-ES" b="0" i="0" smtClean="0">
                            <a:effectLst/>
                            <a:latin typeface="Cambria Math" panose="02040503050406030204" pitchFamily="18" charset="0"/>
                            <a:ea typeface="Calibri" panose="020F0502020204030204" pitchFamily="34" charset="0"/>
                            <a:cs typeface="Times New Roman" panose="02020603050405020304" pitchFamily="18" charset="0"/>
                          </a:rPr>
                          <m:t>log</m:t>
                        </m:r>
                        <m:r>
                          <a:rPr lang="es-ES"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s-ES" b="0" i="1" smtClean="0">
                            <a:effectLst/>
                            <a:latin typeface="Cambria Math" panose="02040503050406030204" pitchFamily="18" charset="0"/>
                            <a:ea typeface="Calibri" panose="020F0502020204030204" pitchFamily="34" charset="0"/>
                            <a:cs typeface="Times New Roman" panose="02020603050405020304" pitchFamily="18" charset="0"/>
                          </a:rPr>
                          <m:t>𝑓</m:t>
                        </m:r>
                        <m:r>
                          <a:rPr lang="es-ES" b="0" i="0" smtClean="0">
                            <a:effectLst/>
                            <a:latin typeface="Cambria Math" panose="02040503050406030204" pitchFamily="18" charset="0"/>
                            <a:ea typeface="Calibri" panose="020F0502020204030204" pitchFamily="34" charset="0"/>
                            <a:cs typeface="Times New Roman" panose="02020603050405020304" pitchFamily="18" charset="0"/>
                          </a:rPr>
                          <m:t> −0,7</m:t>
                        </m:r>
                      </m:e>
                    </m:d>
                    <m:sSub>
                      <m:sSubPr>
                        <m:ctrlPr>
                          <a:rPr lang="en-US" i="1">
                            <a:latin typeface="Cambria Math" panose="02040503050406030204" pitchFamily="18" charset="0"/>
                          </a:rPr>
                        </m:ctrlPr>
                      </m:sSubPr>
                      <m:e>
                        <m:r>
                          <a:rPr lang="es-ES" i="1">
                            <a:latin typeface="Cambria Math" panose="02040503050406030204" pitchFamily="18" charset="0"/>
                          </a:rPr>
                          <m:t>h</m:t>
                        </m:r>
                      </m:e>
                      <m:sub>
                        <m:r>
                          <a:rPr lang="es-ES" i="1">
                            <a:latin typeface="Cambria Math" panose="02040503050406030204" pitchFamily="18" charset="0"/>
                          </a:rPr>
                          <m:t>𝑚</m:t>
                        </m:r>
                      </m:sub>
                    </m:sSub>
                  </m:oMath>
                </a14:m>
                <a:r>
                  <a:rPr lang="en-US" dirty="0"/>
                  <a:t>- (1.56 log </a:t>
                </a:r>
                <a:r>
                  <a:rPr lang="en-US" i="1" dirty="0"/>
                  <a:t>f </a:t>
                </a:r>
                <a:r>
                  <a:rPr lang="en-US" dirty="0"/>
                  <a:t>- 0.8)</a:t>
                </a:r>
              </a:p>
            </p:txBody>
          </p:sp>
        </mc:Choice>
        <mc:Fallback>
          <p:sp>
            <p:nvSpPr>
              <p:cNvPr id="23" name="CuadroTexto 22">
                <a:extLst>
                  <a:ext uri="{FF2B5EF4-FFF2-40B4-BE49-F238E27FC236}">
                    <a16:creationId xmlns:a16="http://schemas.microsoft.com/office/drawing/2014/main" id="{81EC9EA2-0A01-4685-990C-BAEFC329A034}"/>
                  </a:ext>
                </a:extLst>
              </p:cNvPr>
              <p:cNvSpPr txBox="1">
                <a:spLocks noRot="1" noChangeAspect="1" noMove="1" noResize="1" noEditPoints="1" noAdjustHandles="1" noChangeArrowheads="1" noChangeShapeType="1" noTextEdit="1"/>
              </p:cNvSpPr>
              <p:nvPr/>
            </p:nvSpPr>
            <p:spPr>
              <a:xfrm>
                <a:off x="6487589" y="5097179"/>
                <a:ext cx="4609851" cy="369332"/>
              </a:xfrm>
              <a:prstGeom prst="rect">
                <a:avLst/>
              </a:prstGeom>
              <a:blipFill>
                <a:blip r:embed="rId5"/>
                <a:stretch>
                  <a:fillRect l="-1058" t="-8197" r="-1190" b="-24590"/>
                </a:stretch>
              </a:blipFill>
            </p:spPr>
            <p:txBody>
              <a:bodyPr/>
              <a:lstStyle/>
              <a:p>
                <a:r>
                  <a:rPr lang="en-US">
                    <a:noFill/>
                  </a:rPr>
                  <a:t> </a:t>
                </a:r>
              </a:p>
            </p:txBody>
          </p:sp>
        </mc:Fallback>
      </mc:AlternateContent>
    </p:spTree>
    <p:extLst>
      <p:ext uri="{BB962C8B-B14F-4D97-AF65-F5344CB8AC3E}">
        <p14:creationId xmlns:p14="http://schemas.microsoft.com/office/powerpoint/2010/main" val="111913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Marco Teórico:</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7B8899CC-3BEA-4957-BB12-BEF57FC34DFA}"/>
                  </a:ext>
                </a:extLst>
              </p:cNvPr>
              <p:cNvSpPr txBox="1"/>
              <p:nvPr/>
            </p:nvSpPr>
            <p:spPr>
              <a:xfrm>
                <a:off x="608524" y="1342201"/>
                <a:ext cx="10819012" cy="8325356"/>
              </a:xfrm>
              <a:prstGeom prst="rect">
                <a:avLst/>
              </a:prstGeom>
              <a:noFill/>
            </p:spPr>
            <p:txBody>
              <a:bodyPr wrap="square" rtlCol="0">
                <a:spAutoFit/>
              </a:bodyPr>
              <a:lstStyle/>
              <a:p>
                <a:r>
                  <a:rPr lang="es-ES" sz="2400" b="1" dirty="0"/>
                  <a:t>Modelo de Propagación para LTE: </a:t>
                </a:r>
              </a:p>
              <a:p>
                <a:r>
                  <a:rPr lang="es-EC" sz="2400" b="1" dirty="0" err="1">
                    <a:effectLst/>
                    <a:latin typeface="Calibri" panose="020F0502020204030204" pitchFamily="34" charset="0"/>
                    <a:ea typeface="Calibri" panose="020F0502020204030204" pitchFamily="34" charset="0"/>
                    <a:cs typeface="Times New Roman" panose="02020603050405020304" pitchFamily="18" charset="0"/>
                  </a:rPr>
                  <a:t>Cost</a:t>
                </a:r>
                <a:r>
                  <a:rPr lang="es-EC" sz="2400" b="1" dirty="0">
                    <a:effectLst/>
                    <a:latin typeface="Calibri" panose="020F0502020204030204" pitchFamily="34" charset="0"/>
                    <a:ea typeface="Calibri" panose="020F0502020204030204" pitchFamily="34" charset="0"/>
                    <a:cs typeface="Times New Roman" panose="02020603050405020304" pitchFamily="18" charset="0"/>
                  </a:rPr>
                  <a:t> </a:t>
                </a:r>
                <a:r>
                  <a:rPr lang="es-EC" sz="2400" b="1" dirty="0" err="1">
                    <a:effectLst/>
                    <a:latin typeface="Calibri" panose="020F0502020204030204" pitchFamily="34" charset="0"/>
                    <a:ea typeface="Calibri" panose="020F0502020204030204" pitchFamily="34" charset="0"/>
                    <a:cs typeface="Times New Roman" panose="02020603050405020304" pitchFamily="18" charset="0"/>
                  </a:rPr>
                  <a:t>Hata</a:t>
                </a:r>
                <a:r>
                  <a:rPr lang="es-EC" sz="2400" b="1" dirty="0">
                    <a:effectLst/>
                    <a:latin typeface="Calibri" panose="020F0502020204030204" pitchFamily="34" charset="0"/>
                    <a:ea typeface="Calibri" panose="020F0502020204030204" pitchFamily="34" charset="0"/>
                    <a:cs typeface="Times New Roman" panose="02020603050405020304" pitchFamily="18" charset="0"/>
                  </a:rPr>
                  <a:t>.</a:t>
                </a:r>
              </a:p>
              <a:p>
                <a:pPr marL="1257300" lvl="2" indent="-342900">
                  <a:buFont typeface="Arial" panose="020B0604020202020204" pitchFamily="34" charset="0"/>
                  <a:buChar char="•"/>
                </a:pPr>
                <a:r>
                  <a:rPr lang="es-ES" dirty="0"/>
                  <a:t>Trabaja  a frecuencias de Frecuencia: 1500-2000 MHz</a:t>
                </a:r>
              </a:p>
              <a:p>
                <a:pPr marL="1257300" lvl="2" indent="-342900">
                  <a:buFont typeface="Arial" panose="020B0604020202020204" pitchFamily="34" charset="0"/>
                  <a:buChar char="•"/>
                </a:pPr>
                <a:r>
                  <a:rPr lang="es-ES" dirty="0"/>
                  <a:t>Altura de la antena de la estación móvil : 1–10 m</a:t>
                </a:r>
              </a:p>
              <a:p>
                <a:pPr marL="1257300" lvl="2" indent="-342900">
                  <a:buFont typeface="Arial" panose="020B0604020202020204" pitchFamily="34" charset="0"/>
                  <a:buChar char="•"/>
                </a:pPr>
                <a:r>
                  <a:rPr lang="es-ES" dirty="0"/>
                  <a:t>Altura de la antena de la estación base : 30-200 m</a:t>
                </a:r>
              </a:p>
              <a:p>
                <a:pPr marL="1257300" lvl="2" indent="-342900">
                  <a:buFont typeface="Arial" panose="020B0604020202020204" pitchFamily="34" charset="0"/>
                  <a:buChar char="•"/>
                </a:pPr>
                <a:r>
                  <a:rPr lang="es-ES" dirty="0"/>
                  <a:t>Distancia de enlace: 1 a 20 km</a:t>
                </a:r>
              </a:p>
              <a:p>
                <a:endParaRPr lang="es-EC" b="1" dirty="0">
                  <a:effectLst/>
                  <a:latin typeface="Calibri" panose="020F0502020204030204" pitchFamily="34" charset="0"/>
                  <a:ea typeface="Calibri" panose="020F0502020204030204" pitchFamily="34" charset="0"/>
                  <a:cs typeface="Times New Roman" panose="02020603050405020304" pitchFamily="18" charset="0"/>
                </a:endParaRPr>
              </a:p>
              <a:p>
                <a:r>
                  <a:rPr lang="es-EC" dirty="0">
                    <a:effectLst/>
                    <a:latin typeface="Calibri" panose="020F0502020204030204" pitchFamily="34" charset="0"/>
                    <a:ea typeface="Calibri" panose="020F0502020204030204" pitchFamily="34" charset="0"/>
                    <a:cs typeface="Times New Roman" panose="02020603050405020304" pitchFamily="18" charset="0"/>
                  </a:rPr>
                  <a:t>La pérdida de propagación se calcula de la siguiente manera:</a:t>
                </a:r>
              </a:p>
              <a:p>
                <a:pPr algn="ctr"/>
                <a:r>
                  <a:rPr lang="es-ES" sz="2400" dirty="0"/>
                  <a:t> </a:t>
                </a:r>
                <a14:m>
                  <m:oMath xmlns:m="http://schemas.openxmlformats.org/officeDocument/2006/math">
                    <m:r>
                      <a:rPr lang="es-EC" sz="1800" i="1" smtClean="0">
                        <a:effectLst/>
                        <a:latin typeface="Cambria Math" panose="02040503050406030204" pitchFamily="18" charset="0"/>
                        <a:ea typeface="Calibri" panose="020F0502020204030204" pitchFamily="34" charset="0"/>
                        <a:cs typeface="Times New Roman" panose="02020603050405020304" pitchFamily="18" charset="0"/>
                      </a:rPr>
                      <m:t>𝐿</m:t>
                    </m:r>
                    <m:d>
                      <m:dPr>
                        <m:ctrlPr>
                          <a:rPr lang="en-US" sz="2000" i="1">
                            <a:effectLst/>
                            <a:latin typeface="Cambria Math" panose="02040503050406030204" pitchFamily="18" charset="0"/>
                          </a:rPr>
                        </m:ctrlPr>
                      </m:d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𝑑𝑏</m:t>
                        </m:r>
                      </m:e>
                    </m:d>
                    <m:r>
                      <a:rPr lang="es-EC" sz="1800" i="1">
                        <a:effectLst/>
                        <a:latin typeface="Cambria Math" panose="02040503050406030204" pitchFamily="18" charset="0"/>
                        <a:ea typeface="Calibri" panose="020F0502020204030204" pitchFamily="34" charset="0"/>
                        <a:cs typeface="Times New Roman" panose="02020603050405020304" pitchFamily="18" charset="0"/>
                      </a:rPr>
                      <m:t>=46.3+33.9</m:t>
                    </m:r>
                    <m:func>
                      <m:funcPr>
                        <m:ctrlPr>
                          <a:rPr lang="en-US" sz="2000" i="1">
                            <a:effectLst/>
                            <a:latin typeface="Cambria Math" panose="02040503050406030204" pitchFamily="18" charset="0"/>
                          </a:rPr>
                        </m:ctrlPr>
                      </m:funcPr>
                      <m:fName>
                        <m:r>
                          <a:rPr lang="es-EC" sz="1800" i="1">
                            <a:effectLst/>
                            <a:latin typeface="Cambria Math" panose="02040503050406030204" pitchFamily="18" charset="0"/>
                            <a:ea typeface="Calibri" panose="020F0502020204030204" pitchFamily="34" charset="0"/>
                            <a:cs typeface="Times New Roman" panose="02020603050405020304" pitchFamily="18" charset="0"/>
                          </a:rPr>
                          <m:t>𝑙𝑜𝑔</m:t>
                        </m:r>
                      </m:fName>
                      <m:e>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𝑐</m:t>
                            </m:r>
                          </m:sub>
                        </m:sSub>
                      </m:e>
                    </m:func>
                    <m:r>
                      <a:rPr lang="es-EC" sz="1800" i="1">
                        <a:effectLst/>
                        <a:latin typeface="Cambria Math" panose="02040503050406030204" pitchFamily="18" charset="0"/>
                        <a:ea typeface="Calibri" panose="020F0502020204030204" pitchFamily="34" charset="0"/>
                        <a:cs typeface="Times New Roman" panose="02020603050405020304" pitchFamily="18" charset="0"/>
                      </a:rPr>
                      <m:t>−13.82</m:t>
                    </m:r>
                    <m:func>
                      <m:funcPr>
                        <m:ctrlPr>
                          <a:rPr lang="en-US" sz="2000" i="1">
                            <a:effectLst/>
                            <a:latin typeface="Cambria Math" panose="02040503050406030204" pitchFamily="18" charset="0"/>
                          </a:rPr>
                        </m:ctrlPr>
                      </m:funcPr>
                      <m:fName>
                        <m:r>
                          <a:rPr lang="es-EC" sz="1800" i="1">
                            <a:effectLst/>
                            <a:latin typeface="Cambria Math" panose="02040503050406030204" pitchFamily="18" charset="0"/>
                            <a:ea typeface="Calibri" panose="020F0502020204030204" pitchFamily="34" charset="0"/>
                            <a:cs typeface="Times New Roman" panose="02020603050405020304" pitchFamily="18" charset="0"/>
                          </a:rPr>
                          <m:t>𝑙𝑜𝑔</m:t>
                        </m:r>
                      </m:fName>
                      <m:e>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h</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𝑡𝑒</m:t>
                            </m:r>
                          </m:sub>
                        </m:sSub>
                        <m:r>
                          <a:rPr lang="es-EC" sz="1800" i="1">
                            <a:effectLst/>
                            <a:latin typeface="Cambria Math" panose="02040503050406030204" pitchFamily="18" charset="0"/>
                            <a:ea typeface="Calibri" panose="020F0502020204030204" pitchFamily="34" charset="0"/>
                            <a:cs typeface="Times New Roman" panose="02020603050405020304" pitchFamily="18" charset="0"/>
                          </a:rPr>
                          <m:t>−</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𝑎</m:t>
                        </m:r>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h</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𝑟𝑒</m:t>
                                </m:r>
                              </m:sub>
                            </m:sSub>
                          </m:e>
                        </m:d>
                        <m:r>
                          <a:rPr lang="es-EC" sz="1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rPr>
                            </m:ctrlPr>
                          </m:dPr>
                          <m:e>
                            <m:r>
                              <a:rPr lang="es-EC" sz="1800" i="1">
                                <a:effectLst/>
                                <a:latin typeface="Cambria Math" panose="02040503050406030204" pitchFamily="18" charset="0"/>
                                <a:ea typeface="Calibri" panose="020F0502020204030204" pitchFamily="34" charset="0"/>
                                <a:cs typeface="Times New Roman" panose="02020603050405020304" pitchFamily="18" charset="0"/>
                              </a:rPr>
                              <m:t>44.9−6.55</m:t>
                            </m:r>
                            <m:func>
                              <m:funcPr>
                                <m:ctrlPr>
                                  <a:rPr lang="en-US" sz="2000" i="1">
                                    <a:effectLst/>
                                    <a:latin typeface="Cambria Math" panose="02040503050406030204" pitchFamily="18" charset="0"/>
                                  </a:rPr>
                                </m:ctrlPr>
                              </m:funcPr>
                              <m:fName>
                                <m:r>
                                  <a:rPr lang="es-EC" sz="1800" i="1">
                                    <a:effectLst/>
                                    <a:latin typeface="Cambria Math" panose="02040503050406030204" pitchFamily="18" charset="0"/>
                                    <a:ea typeface="Calibri" panose="020F0502020204030204" pitchFamily="34" charset="0"/>
                                    <a:cs typeface="Times New Roman" panose="02020603050405020304" pitchFamily="18" charset="0"/>
                                  </a:rPr>
                                  <m:t>𝑙𝑜𝑔</m:t>
                                </m:r>
                              </m:fName>
                              <m:e>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h</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𝑡𝑒</m:t>
                                    </m:r>
                                  </m:sub>
                                </m:sSub>
                              </m:e>
                            </m:func>
                          </m:e>
                        </m:d>
                      </m:e>
                    </m:func>
                    <m:func>
                      <m:funcPr>
                        <m:ctrlPr>
                          <a:rPr lang="en-US" sz="2000" i="1">
                            <a:effectLst/>
                            <a:latin typeface="Cambria Math" panose="02040503050406030204" pitchFamily="18" charset="0"/>
                          </a:rPr>
                        </m:ctrlPr>
                      </m:funcPr>
                      <m:fName>
                        <m:r>
                          <a:rPr lang="es-EC" sz="1800" i="1">
                            <a:effectLst/>
                            <a:latin typeface="Cambria Math" panose="02040503050406030204" pitchFamily="18" charset="0"/>
                            <a:ea typeface="Calibri" panose="020F0502020204030204" pitchFamily="34" charset="0"/>
                            <a:cs typeface="Times New Roman" panose="02020603050405020304" pitchFamily="18" charset="0"/>
                          </a:rPr>
                          <m:t>𝑙𝑜𝑔</m:t>
                        </m:r>
                      </m:fName>
                      <m:e>
                        <m:r>
                          <a:rPr lang="es-EC" sz="1800" i="1">
                            <a:effectLst/>
                            <a:latin typeface="Cambria Math" panose="02040503050406030204" pitchFamily="18" charset="0"/>
                            <a:ea typeface="Calibri" panose="020F0502020204030204" pitchFamily="34" charset="0"/>
                            <a:cs typeface="Times New Roman" panose="02020603050405020304" pitchFamily="18" charset="0"/>
                          </a:rPr>
                          <m:t>𝑑</m:t>
                        </m:r>
                      </m:e>
                    </m:func>
                  </m:oMath>
                </a14:m>
                <a:endParaRPr lang="es-ES" sz="2000" b="1" dirty="0"/>
              </a:p>
              <a:p>
                <a:r>
                  <a:rPr lang="en-US" sz="2000" dirty="0" err="1"/>
                  <a:t>Donde</a:t>
                </a:r>
                <a:r>
                  <a:rPr lang="en-US" sz="2000" dirty="0"/>
                  <a:t>:</a:t>
                </a:r>
              </a:p>
              <a:p>
                <a:pPr marL="0" marR="0" indent="0" algn="just">
                  <a:lnSpc>
                    <a:spcPct val="150000"/>
                  </a:lnSpc>
                  <a:spcBef>
                    <a:spcPts val="0"/>
                  </a:spcBef>
                  <a:spcAft>
                    <a:spcPts val="0"/>
                  </a:spcAft>
                </a:pPr>
                <a14:m>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𝑐</m:t>
                        </m:r>
                      </m:sub>
                    </m:sSub>
                  </m:oMath>
                </a14:m>
                <a:r>
                  <a:rPr lang="es-EC" sz="1800" dirty="0">
                    <a:effectLst/>
                    <a:latin typeface="Calibri" panose="020F0502020204030204" pitchFamily="34" charset="0"/>
                    <a:ea typeface="Calibri" panose="020F0502020204030204" pitchFamily="34" charset="0"/>
                    <a:cs typeface="Times New Roman" panose="02020603050405020304" pitchFamily="18" charset="0"/>
                  </a:rPr>
                  <a:t>: frecuencia portadora [MHz]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pP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h</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s-EC" sz="1800" dirty="0">
                    <a:effectLst/>
                    <a:latin typeface="Calibri" panose="020F0502020204030204" pitchFamily="34" charset="0"/>
                    <a:ea typeface="Calibri" panose="020F0502020204030204" pitchFamily="34" charset="0"/>
                    <a:cs typeface="Times New Roman" panose="02020603050405020304" pitchFamily="18" charset="0"/>
                  </a:rPr>
                  <a:t>: altura de la antena del transmisor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pP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h</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𝑅</m:t>
                        </m:r>
                      </m:sub>
                    </m:sSub>
                  </m:oMath>
                </a14:m>
                <a:r>
                  <a:rPr lang="es-EC" sz="1800" dirty="0">
                    <a:effectLst/>
                    <a:latin typeface="Calibri" panose="020F0502020204030204" pitchFamily="34" charset="0"/>
                    <a:ea typeface="Calibri" panose="020F0502020204030204" pitchFamily="34" charset="0"/>
                    <a:cs typeface="Times New Roman" panose="02020603050405020304" pitchFamily="18" charset="0"/>
                  </a:rPr>
                  <a:t>: altura efectiva de la antena del receptor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pP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h𝑟</m:t>
                        </m:r>
                      </m:sub>
                    </m:sSub>
                  </m:oMath>
                </a14:m>
                <a:r>
                  <a:rPr lang="es-EC" sz="1800" dirty="0">
                    <a:effectLst/>
                    <a:latin typeface="Calibri" panose="020F0502020204030204" pitchFamily="34" charset="0"/>
                    <a:ea typeface="Calibri" panose="020F0502020204030204" pitchFamily="34" charset="0"/>
                    <a:cs typeface="Times New Roman" panose="02020603050405020304" pitchFamily="18" charset="0"/>
                  </a:rPr>
                  <a:t>: factor de corrección para la altura efectiva de la antena móvil.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d: distancia entre transmisor y receptor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mc:Choice>
        <mc:Fallback>
          <p:sp>
            <p:nvSpPr>
              <p:cNvPr id="3" name="CuadroTexto 2">
                <a:extLst>
                  <a:ext uri="{FF2B5EF4-FFF2-40B4-BE49-F238E27FC236}">
                    <a16:creationId xmlns:a16="http://schemas.microsoft.com/office/drawing/2014/main" id="{7B8899CC-3BEA-4957-BB12-BEF57FC34DFA}"/>
                  </a:ext>
                </a:extLst>
              </p:cNvPr>
              <p:cNvSpPr txBox="1">
                <a:spLocks noRot="1" noChangeAspect="1" noMove="1" noResize="1" noEditPoints="1" noAdjustHandles="1" noChangeArrowheads="1" noChangeShapeType="1" noTextEdit="1"/>
              </p:cNvSpPr>
              <p:nvPr/>
            </p:nvSpPr>
            <p:spPr>
              <a:xfrm>
                <a:off x="608524" y="1342201"/>
                <a:ext cx="10819012" cy="8325356"/>
              </a:xfrm>
              <a:prstGeom prst="rect">
                <a:avLst/>
              </a:prstGeom>
              <a:blipFill>
                <a:blip r:embed="rId4"/>
                <a:stretch>
                  <a:fillRect l="-901" t="-5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60E8420D-1EAA-4770-9A51-0A1A7A0FA1FB}"/>
                  </a:ext>
                </a:extLst>
              </p:cNvPr>
              <p:cNvSpPr txBox="1"/>
              <p:nvPr/>
            </p:nvSpPr>
            <p:spPr>
              <a:xfrm>
                <a:off x="6973625" y="5128453"/>
                <a:ext cx="4609851" cy="369332"/>
              </a:xfrm>
              <a:prstGeom prst="rect">
                <a:avLst/>
              </a:prstGeom>
              <a:noFill/>
            </p:spPr>
            <p:txBody>
              <a:bodyPr wrap="square">
                <a:spAutoFit/>
              </a:bodyPr>
              <a:lstStyle/>
              <a:p>
                <a:pPr/>
                <a:r>
                  <a:rPr lang="en-US" dirty="0">
                    <a:effectLst/>
                  </a:rPr>
                  <a:t>a</a:t>
                </a:r>
                <a14:m>
                  <m:oMath xmlns:m="http://schemas.openxmlformats.org/officeDocument/2006/math">
                    <m:d>
                      <m:dPr>
                        <m:ctrlPr>
                          <a:rPr lang="en-US" i="1">
                            <a:effectLst/>
                            <a:latin typeface="Cambria Math" panose="02040503050406030204" pitchFamily="18" charset="0"/>
                          </a:rPr>
                        </m:ctrlPr>
                      </m:dPr>
                      <m:e>
                        <m:sSub>
                          <m:sSubPr>
                            <m:ctrlPr>
                              <a:rPr lang="en-US" i="1">
                                <a:latin typeface="Cambria Math" panose="02040503050406030204" pitchFamily="18" charset="0"/>
                              </a:rPr>
                            </m:ctrlPr>
                          </m:sSubPr>
                          <m:e>
                            <m:r>
                              <a:rPr lang="es-ES" i="1">
                                <a:latin typeface="Cambria Math" panose="02040503050406030204" pitchFamily="18" charset="0"/>
                              </a:rPr>
                              <m:t>h</m:t>
                            </m:r>
                          </m:e>
                          <m:sub>
                            <m:r>
                              <a:rPr lang="es-ES" i="1">
                                <a:latin typeface="Cambria Math" panose="02040503050406030204" pitchFamily="18" charset="0"/>
                              </a:rPr>
                              <m:t>𝑚</m:t>
                            </m:r>
                          </m:sub>
                        </m:sSub>
                      </m:e>
                    </m:d>
                    <m:r>
                      <a:rPr lang="es-EC">
                        <a:effectLst/>
                        <a:latin typeface="Cambria Math" panose="02040503050406030204" pitchFamily="18" charset="0"/>
                        <a:ea typeface="Calibri" panose="020F0502020204030204" pitchFamily="34" charset="0"/>
                        <a:cs typeface="Times New Roman" panose="02020603050405020304" pitchFamily="18" charset="0"/>
                      </a:rPr>
                      <m:t>=</m:t>
                    </m:r>
                    <m:d>
                      <m:dPr>
                        <m:ctrlPr>
                          <a:rPr lang="es-ES" b="0" i="0"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s-ES" b="0" i="0" smtClean="0">
                            <a:effectLst/>
                            <a:latin typeface="Cambria Math" panose="02040503050406030204" pitchFamily="18" charset="0"/>
                            <a:ea typeface="Calibri" panose="020F0502020204030204" pitchFamily="34" charset="0"/>
                            <a:cs typeface="Times New Roman" panose="02020603050405020304" pitchFamily="18" charset="0"/>
                          </a:rPr>
                          <m:t>1.1 </m:t>
                        </m:r>
                        <m:r>
                          <m:rPr>
                            <m:sty m:val="p"/>
                          </m:rPr>
                          <a:rPr lang="es-ES" b="0" i="0" smtClean="0">
                            <a:effectLst/>
                            <a:latin typeface="Cambria Math" panose="02040503050406030204" pitchFamily="18" charset="0"/>
                            <a:ea typeface="Calibri" panose="020F0502020204030204" pitchFamily="34" charset="0"/>
                            <a:cs typeface="Times New Roman" panose="02020603050405020304" pitchFamily="18" charset="0"/>
                          </a:rPr>
                          <m:t>log</m:t>
                        </m:r>
                        <m:r>
                          <a:rPr lang="es-ES"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s-ES" b="0" i="1" smtClean="0">
                            <a:effectLst/>
                            <a:latin typeface="Cambria Math" panose="02040503050406030204" pitchFamily="18" charset="0"/>
                            <a:ea typeface="Calibri" panose="020F0502020204030204" pitchFamily="34" charset="0"/>
                            <a:cs typeface="Times New Roman" panose="02020603050405020304" pitchFamily="18" charset="0"/>
                          </a:rPr>
                          <m:t>𝑓</m:t>
                        </m:r>
                        <m:r>
                          <a:rPr lang="es-ES" b="0" i="0" smtClean="0">
                            <a:effectLst/>
                            <a:latin typeface="Cambria Math" panose="02040503050406030204" pitchFamily="18" charset="0"/>
                            <a:ea typeface="Calibri" panose="020F0502020204030204" pitchFamily="34" charset="0"/>
                            <a:cs typeface="Times New Roman" panose="02020603050405020304" pitchFamily="18" charset="0"/>
                          </a:rPr>
                          <m:t> −0,7</m:t>
                        </m:r>
                      </m:e>
                    </m:d>
                    <m:sSub>
                      <m:sSubPr>
                        <m:ctrlPr>
                          <a:rPr lang="en-US" i="1">
                            <a:latin typeface="Cambria Math" panose="02040503050406030204" pitchFamily="18" charset="0"/>
                          </a:rPr>
                        </m:ctrlPr>
                      </m:sSubPr>
                      <m:e>
                        <m:r>
                          <a:rPr lang="es-ES" i="1">
                            <a:latin typeface="Cambria Math" panose="02040503050406030204" pitchFamily="18" charset="0"/>
                          </a:rPr>
                          <m:t>h</m:t>
                        </m:r>
                      </m:e>
                      <m:sub>
                        <m:r>
                          <a:rPr lang="es-ES" i="1">
                            <a:latin typeface="Cambria Math" panose="02040503050406030204" pitchFamily="18" charset="0"/>
                          </a:rPr>
                          <m:t>𝑚</m:t>
                        </m:r>
                      </m:sub>
                    </m:sSub>
                  </m:oMath>
                </a14:m>
                <a:r>
                  <a:rPr lang="en-US" dirty="0"/>
                  <a:t>- (1.56 log </a:t>
                </a:r>
                <a:r>
                  <a:rPr lang="en-US" i="1" dirty="0"/>
                  <a:t>f </a:t>
                </a:r>
                <a:r>
                  <a:rPr lang="en-US" dirty="0"/>
                  <a:t>- 0.8)</a:t>
                </a:r>
              </a:p>
            </p:txBody>
          </p:sp>
        </mc:Choice>
        <mc:Fallback>
          <p:sp>
            <p:nvSpPr>
              <p:cNvPr id="8" name="CuadroTexto 7">
                <a:extLst>
                  <a:ext uri="{FF2B5EF4-FFF2-40B4-BE49-F238E27FC236}">
                    <a16:creationId xmlns:a16="http://schemas.microsoft.com/office/drawing/2014/main" id="{60E8420D-1EAA-4770-9A51-0A1A7A0FA1FB}"/>
                  </a:ext>
                </a:extLst>
              </p:cNvPr>
              <p:cNvSpPr txBox="1">
                <a:spLocks noRot="1" noChangeAspect="1" noMove="1" noResize="1" noEditPoints="1" noAdjustHandles="1" noChangeArrowheads="1" noChangeShapeType="1" noTextEdit="1"/>
              </p:cNvSpPr>
              <p:nvPr/>
            </p:nvSpPr>
            <p:spPr>
              <a:xfrm>
                <a:off x="6973625" y="5128453"/>
                <a:ext cx="4609851" cy="369332"/>
              </a:xfrm>
              <a:prstGeom prst="rect">
                <a:avLst/>
              </a:prstGeom>
              <a:blipFill>
                <a:blip r:embed="rId5"/>
                <a:stretch>
                  <a:fillRect l="-1190" t="-8197" r="-1058" b="-24590"/>
                </a:stretch>
              </a:blipFill>
            </p:spPr>
            <p:txBody>
              <a:bodyPr/>
              <a:lstStyle/>
              <a:p>
                <a:r>
                  <a:rPr lang="en-US">
                    <a:noFill/>
                  </a:rPr>
                  <a:t> </a:t>
                </a:r>
              </a:p>
            </p:txBody>
          </p:sp>
        </mc:Fallback>
      </mc:AlternateContent>
    </p:spTree>
    <p:extLst>
      <p:ext uri="{BB962C8B-B14F-4D97-AF65-F5344CB8AC3E}">
        <p14:creationId xmlns:p14="http://schemas.microsoft.com/office/powerpoint/2010/main" val="428381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856" y="174734"/>
            <a:ext cx="11738349" cy="942564"/>
          </a:xfrm>
          <a:solidFill>
            <a:schemeClr val="accent6">
              <a:lumMod val="60000"/>
              <a:lumOff val="40000"/>
            </a:schemeClr>
          </a:solidFill>
        </p:spPr>
        <p:txBody>
          <a:bodyPr>
            <a:normAutofit/>
          </a:bodyPr>
          <a:lstStyle/>
          <a:p>
            <a:pPr algn="just"/>
            <a:r>
              <a:rPr lang="es-EC" sz="2800" b="1" dirty="0">
                <a:latin typeface="Arial" panose="020B0604020202020204" pitchFamily="34" charset="0"/>
                <a:cs typeface="Arial" panose="020B0604020202020204" pitchFamily="34" charset="0"/>
              </a:rPr>
              <a:t>Marco Teórico:</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B8899CC-3BEA-4957-BB12-BEF57FC34DFA}"/>
              </a:ext>
            </a:extLst>
          </p:cNvPr>
          <p:cNvSpPr txBox="1"/>
          <p:nvPr/>
        </p:nvSpPr>
        <p:spPr>
          <a:xfrm>
            <a:off x="678533" y="1252833"/>
            <a:ext cx="10164727" cy="4308872"/>
          </a:xfrm>
          <a:prstGeom prst="rect">
            <a:avLst/>
          </a:prstGeom>
          <a:noFill/>
        </p:spPr>
        <p:txBody>
          <a:bodyPr wrap="square" rtlCol="0">
            <a:spAutoFit/>
          </a:bodyPr>
          <a:lstStyle/>
          <a:p>
            <a:r>
              <a:rPr lang="es-ES" sz="2200" b="1" dirty="0"/>
              <a:t>Parámetros de calidad y cobertura:</a:t>
            </a:r>
          </a:p>
          <a:p>
            <a:endParaRPr lang="es-ES" sz="2000" b="1" dirty="0"/>
          </a:p>
          <a:p>
            <a:endParaRPr lang="es-ES" b="1" dirty="0"/>
          </a:p>
          <a:p>
            <a:endParaRPr lang="es-ES"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9" name="Diagrama 8">
            <a:extLst>
              <a:ext uri="{FF2B5EF4-FFF2-40B4-BE49-F238E27FC236}">
                <a16:creationId xmlns:a16="http://schemas.microsoft.com/office/drawing/2014/main" id="{7565C030-8082-44C4-B6D8-34764FEF9305}"/>
              </a:ext>
            </a:extLst>
          </p:cNvPr>
          <p:cNvGraphicFramePr/>
          <p:nvPr>
            <p:extLst>
              <p:ext uri="{D42A27DB-BD31-4B8C-83A1-F6EECF244321}">
                <p14:modId xmlns:p14="http://schemas.microsoft.com/office/powerpoint/2010/main" val="2906804919"/>
              </p:ext>
            </p:extLst>
          </p:nvPr>
        </p:nvGraphicFramePr>
        <p:xfrm>
          <a:off x="1501504" y="1672896"/>
          <a:ext cx="9484449" cy="2315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a 13">
            <a:extLst>
              <a:ext uri="{FF2B5EF4-FFF2-40B4-BE49-F238E27FC236}">
                <a16:creationId xmlns:a16="http://schemas.microsoft.com/office/drawing/2014/main" id="{717EC5B6-3D84-4C26-B008-E58C396325E9}"/>
              </a:ext>
            </a:extLst>
          </p:cNvPr>
          <p:cNvGraphicFramePr/>
          <p:nvPr>
            <p:extLst>
              <p:ext uri="{D42A27DB-BD31-4B8C-83A1-F6EECF244321}">
                <p14:modId xmlns:p14="http://schemas.microsoft.com/office/powerpoint/2010/main" val="3068892510"/>
              </p:ext>
            </p:extLst>
          </p:nvPr>
        </p:nvGraphicFramePr>
        <p:xfrm>
          <a:off x="1526253" y="4109894"/>
          <a:ext cx="9484449" cy="23150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659367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1347</TotalTime>
  <Words>2361</Words>
  <Application>Microsoft Office PowerPoint</Application>
  <PresentationFormat>Panorámica</PresentationFormat>
  <Paragraphs>598</Paragraphs>
  <Slides>35</Slides>
  <Notes>35</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3" baseType="lpstr">
      <vt:lpstr>Arial</vt:lpstr>
      <vt:lpstr>Calibri</vt:lpstr>
      <vt:lpstr>Calibri Light</vt:lpstr>
      <vt:lpstr>Cambria Math</vt:lpstr>
      <vt:lpstr>Symbol</vt:lpstr>
      <vt:lpstr>Times New Roman</vt:lpstr>
      <vt:lpstr>Tema de Office</vt:lpstr>
      <vt:lpstr>Worksheet</vt:lpstr>
      <vt:lpstr>Diseño de una estación base para su integración en una red celular con tecnología UMTS y LTE en una estación referencial </vt:lpstr>
      <vt:lpstr>Contenido</vt:lpstr>
      <vt:lpstr>Introducción</vt:lpstr>
      <vt:lpstr>Objetivos:</vt:lpstr>
      <vt:lpstr>Objetivos</vt:lpstr>
      <vt:lpstr>Marco Teórico:</vt:lpstr>
      <vt:lpstr>Marco Teórico:</vt:lpstr>
      <vt:lpstr>Marco Teórico:</vt:lpstr>
      <vt:lpstr>Marco Teórico:</vt:lpstr>
      <vt:lpstr>Diseño:</vt:lpstr>
      <vt:lpstr>Zona de búsqueda</vt:lpstr>
      <vt:lpstr>Zona de búsqueda</vt:lpstr>
      <vt:lpstr>Validación de Radiofrecuencia</vt:lpstr>
      <vt:lpstr>Validación de Radiofrecuencia</vt:lpstr>
      <vt:lpstr>TSS</vt:lpstr>
      <vt:lpstr>TSS</vt:lpstr>
      <vt:lpstr>TSS </vt:lpstr>
      <vt:lpstr>TSS</vt:lpstr>
      <vt:lpstr>TSS </vt:lpstr>
      <vt:lpstr>TSS</vt:lpstr>
      <vt:lpstr>TSS </vt:lpstr>
      <vt:lpstr>TSS </vt:lpstr>
      <vt:lpstr>TSS </vt:lpstr>
      <vt:lpstr>Predicciones UMTS</vt:lpstr>
      <vt:lpstr>Predicciones LTE</vt:lpstr>
      <vt:lpstr>Análisis de Resultados</vt:lpstr>
      <vt:lpstr>Análisis de Resultados</vt:lpstr>
      <vt:lpstr>Análisis de Resultados</vt:lpstr>
      <vt:lpstr>Análisis de Resultados</vt:lpstr>
      <vt:lpstr>Análisis de Resultados</vt:lpstr>
      <vt:lpstr>Análisis de Resultados</vt:lpstr>
      <vt:lpstr>Conclusiones</vt:lpstr>
      <vt:lpstr>Conclusiones</vt:lpstr>
      <vt:lpstr>Recomendaciones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Escobar</dc:creator>
  <cp:lastModifiedBy>Andrea Escobar</cp:lastModifiedBy>
  <cp:revision>97</cp:revision>
  <dcterms:created xsi:type="dcterms:W3CDTF">2021-03-22T18:18:46Z</dcterms:created>
  <dcterms:modified xsi:type="dcterms:W3CDTF">2021-03-24T16:25:03Z</dcterms:modified>
</cp:coreProperties>
</file>