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3">
  <p:sldMasterIdLst>
    <p:sldMasterId id="2147483648" r:id="rId1"/>
  </p:sldMasterIdLst>
  <p:notesMasterIdLst>
    <p:notesMasterId r:id="rId34"/>
  </p:notesMasterIdLst>
  <p:sldIdLst>
    <p:sldId id="316" r:id="rId2"/>
    <p:sldId id="265" r:id="rId3"/>
    <p:sldId id="264" r:id="rId4"/>
    <p:sldId id="372" r:id="rId5"/>
    <p:sldId id="373" r:id="rId6"/>
    <p:sldId id="374" r:id="rId7"/>
    <p:sldId id="383" r:id="rId8"/>
    <p:sldId id="384" r:id="rId9"/>
    <p:sldId id="375" r:id="rId10"/>
    <p:sldId id="355" r:id="rId11"/>
    <p:sldId id="376" r:id="rId12"/>
    <p:sldId id="267" r:id="rId13"/>
    <p:sldId id="340" r:id="rId14"/>
    <p:sldId id="363" r:id="rId15"/>
    <p:sldId id="377" r:id="rId16"/>
    <p:sldId id="360" r:id="rId17"/>
    <p:sldId id="361" r:id="rId18"/>
    <p:sldId id="378" r:id="rId19"/>
    <p:sldId id="379" r:id="rId20"/>
    <p:sldId id="380" r:id="rId21"/>
    <p:sldId id="343" r:id="rId22"/>
    <p:sldId id="344" r:id="rId23"/>
    <p:sldId id="347" r:id="rId24"/>
    <p:sldId id="381" r:id="rId25"/>
    <p:sldId id="370" r:id="rId26"/>
    <p:sldId id="332" r:id="rId27"/>
    <p:sldId id="356" r:id="rId28"/>
    <p:sldId id="365" r:id="rId29"/>
    <p:sldId id="366" r:id="rId30"/>
    <p:sldId id="288" r:id="rId31"/>
    <p:sldId id="382" r:id="rId32"/>
    <p:sldId id="315"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sultoria Soc1" initials="CS" lastIdx="1" clrIdx="0">
    <p:extLst>
      <p:ext uri="{19B8F6BF-5375-455C-9EA6-DF929625EA0E}">
        <p15:presenceInfo xmlns:p15="http://schemas.microsoft.com/office/powerpoint/2012/main" userId="S::consultoria.soc1@GrupoMicrosistemasJovichsa.onmicrosoft.com::1f5f4cd1-9255-4bbd-85d1-88335230950c" providerId="AD"/>
      </p:ext>
    </p:extLst>
  </p:cmAuthor>
  <p:cmAuthor id="2" name="Sebastian Noboa" initials="SN" lastIdx="1" clrIdx="1">
    <p:extLst>
      <p:ext uri="{19B8F6BF-5375-455C-9EA6-DF929625EA0E}">
        <p15:presenceInfo xmlns:p15="http://schemas.microsoft.com/office/powerpoint/2012/main" userId="cdc22b59bada25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4343" autoAdjust="0"/>
  </p:normalViewPr>
  <p:slideViewPr>
    <p:cSldViewPr>
      <p:cViewPr varScale="1">
        <p:scale>
          <a:sx n="72" d="100"/>
          <a:sy n="72" d="100"/>
        </p:scale>
        <p:origin x="129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fota\Desktop\analisis%20tramas%208%20di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fota\Desktop\analisis%20tramas%208%20di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fota\Desktop\analisis%20tramas%208%20di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Canales usados</a:t>
            </a:r>
          </a:p>
        </c:rich>
      </c:tx>
      <c:overlay val="0"/>
      <c:spPr>
        <a:noFill/>
        <a:ln>
          <a:noFill/>
        </a:ln>
        <a:effectLst/>
      </c:spPr>
    </c:title>
    <c:autoTitleDeleted val="0"/>
    <c:plotArea>
      <c:layout/>
      <c:barChart>
        <c:barDir val="col"/>
        <c:grouping val="clustered"/>
        <c:varyColors val="0"/>
        <c:ser>
          <c:idx val="0"/>
          <c:order val="0"/>
          <c:spPr>
            <a:solidFill>
              <a:schemeClr val="accent6"/>
            </a:solidFill>
            <a:ln>
              <a:noFill/>
            </a:ln>
            <a:effectLst/>
          </c:spPr>
          <c:invertIfNegative val="0"/>
          <c:cat>
            <c:numRef>
              <c:f>'AP''s'!$D$26:$D$39</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cat>
          <c:val>
            <c:numRef>
              <c:f>'AP''s'!$N$26:$N$39</c:f>
              <c:numCache>
                <c:formatCode>0.00</c:formatCode>
                <c:ptCount val="14"/>
                <c:pt idx="0">
                  <c:v>4.1666666666666661</c:v>
                </c:pt>
                <c:pt idx="1">
                  <c:v>2.083333333333333</c:v>
                </c:pt>
                <c:pt idx="2">
                  <c:v>2.083333333333333</c:v>
                </c:pt>
                <c:pt idx="3">
                  <c:v>0</c:v>
                </c:pt>
                <c:pt idx="4">
                  <c:v>0</c:v>
                </c:pt>
                <c:pt idx="5">
                  <c:v>20.833333333333336</c:v>
                </c:pt>
                <c:pt idx="6">
                  <c:v>6.25</c:v>
                </c:pt>
                <c:pt idx="7">
                  <c:v>0</c:v>
                </c:pt>
                <c:pt idx="8">
                  <c:v>2.083333333333333</c:v>
                </c:pt>
                <c:pt idx="9">
                  <c:v>0</c:v>
                </c:pt>
                <c:pt idx="10">
                  <c:v>62.5</c:v>
                </c:pt>
                <c:pt idx="11">
                  <c:v>0</c:v>
                </c:pt>
                <c:pt idx="12">
                  <c:v>0</c:v>
                </c:pt>
                <c:pt idx="13">
                  <c:v>0</c:v>
                </c:pt>
              </c:numCache>
            </c:numRef>
          </c:val>
          <c:extLst>
            <c:ext xmlns:c16="http://schemas.microsoft.com/office/drawing/2014/chart" uri="{C3380CC4-5D6E-409C-BE32-E72D297353CC}">
              <c16:uniqueId val="{00000000-D200-46D8-990C-17C2D6C59F4C}"/>
            </c:ext>
          </c:extLst>
        </c:ser>
        <c:dLbls>
          <c:showLegendKey val="0"/>
          <c:showVal val="0"/>
          <c:showCatName val="0"/>
          <c:showSerName val="0"/>
          <c:showPercent val="0"/>
          <c:showBubbleSize val="0"/>
        </c:dLbls>
        <c:gapWidth val="219"/>
        <c:overlap val="-27"/>
        <c:axId val="268511488"/>
        <c:axId val="268538240"/>
      </c:barChart>
      <c:catAx>
        <c:axId val="268511488"/>
        <c:scaling>
          <c:orientation val="minMax"/>
        </c:scaling>
        <c:delete val="0"/>
        <c:axPos val="b"/>
        <c:title>
          <c:tx>
            <c:rich>
              <a:bodyPr rot="0" vert="horz"/>
              <a:lstStyle/>
              <a:p>
                <a:pPr>
                  <a:defRPr/>
                </a:pPr>
                <a:r>
                  <a:rPr lang="es-EC"/>
                  <a:t>Canales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268538240"/>
        <c:crosses val="autoZero"/>
        <c:auto val="1"/>
        <c:lblAlgn val="ctr"/>
        <c:lblOffset val="100"/>
        <c:noMultiLvlLbl val="0"/>
      </c:catAx>
      <c:valAx>
        <c:axId val="268538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s-EC"/>
                  <a:t>Porcentaje</a:t>
                </a:r>
              </a:p>
            </c:rich>
          </c:tx>
          <c:overlay val="0"/>
          <c:spPr>
            <a:noFill/>
            <a:ln>
              <a:noFill/>
            </a:ln>
            <a:effectLst/>
          </c:spPr>
        </c:title>
        <c:numFmt formatCode="0.00" sourceLinked="1"/>
        <c:majorTickMark val="none"/>
        <c:minorTickMark val="none"/>
        <c:tickLblPos val="nextTo"/>
        <c:spPr>
          <a:noFill/>
          <a:ln>
            <a:noFill/>
          </a:ln>
          <a:effectLst/>
        </c:spPr>
        <c:txPr>
          <a:bodyPr rot="-60000000" vert="horz"/>
          <a:lstStyle/>
          <a:p>
            <a:pPr>
              <a:defRPr/>
            </a:pPr>
            <a:endParaRPr lang="es-EC"/>
          </a:p>
        </c:txPr>
        <c:crossAx val="2685114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Error de pérdida</a:t>
            </a:r>
          </a:p>
        </c:rich>
      </c:tx>
      <c:overlay val="0"/>
      <c:spPr>
        <a:noFill/>
        <a:ln>
          <a:noFill/>
        </a:ln>
        <a:effectLst/>
      </c:sp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Error'!$M$14:$M$26</c:f>
              <c:strCache>
                <c:ptCount val="13"/>
                <c:pt idx="0">
                  <c:v>Acknowledgement</c:v>
                </c:pt>
                <c:pt idx="1">
                  <c:v>Request to Send</c:v>
                </c:pt>
                <c:pt idx="2">
                  <c:v>Probe Response</c:v>
                </c:pt>
                <c:pt idx="3">
                  <c:v>Probe Request</c:v>
                </c:pt>
                <c:pt idx="4">
                  <c:v>Beacons</c:v>
                </c:pt>
                <c:pt idx="5">
                  <c:v>Clear to Send</c:v>
                </c:pt>
                <c:pt idx="6">
                  <c:v>Data</c:v>
                </c:pt>
                <c:pt idx="7">
                  <c:v>Authentication</c:v>
                </c:pt>
                <c:pt idx="8">
                  <c:v>Association Request</c:v>
                </c:pt>
                <c:pt idx="9">
                  <c:v>Association Response</c:v>
                </c:pt>
                <c:pt idx="10">
                  <c:v>Reas. Request</c:v>
                </c:pt>
                <c:pt idx="11">
                  <c:v>Reas. Response</c:v>
                </c:pt>
                <c:pt idx="12">
                  <c:v>DE authentication</c:v>
                </c:pt>
              </c:strCache>
            </c:strRef>
          </c:cat>
          <c:val>
            <c:numRef>
              <c:f>'Final Error'!$N$14:$N$26</c:f>
              <c:numCache>
                <c:formatCode>0.00</c:formatCode>
                <c:ptCount val="13"/>
                <c:pt idx="0">
                  <c:v>2.8007142857142857</c:v>
                </c:pt>
                <c:pt idx="1">
                  <c:v>2.6942857142857144</c:v>
                </c:pt>
                <c:pt idx="2">
                  <c:v>2.5242857142857145</c:v>
                </c:pt>
                <c:pt idx="3">
                  <c:v>2.5014285714285718</c:v>
                </c:pt>
                <c:pt idx="4">
                  <c:v>2.2535714285714286</c:v>
                </c:pt>
                <c:pt idx="5">
                  <c:v>1.8635714285714289</c:v>
                </c:pt>
                <c:pt idx="6">
                  <c:v>1.6749999999999998</c:v>
                </c:pt>
                <c:pt idx="7">
                  <c:v>0.33642857142857141</c:v>
                </c:pt>
                <c:pt idx="8">
                  <c:v>0.11142857142857143</c:v>
                </c:pt>
                <c:pt idx="9">
                  <c:v>0</c:v>
                </c:pt>
                <c:pt idx="10">
                  <c:v>0</c:v>
                </c:pt>
                <c:pt idx="11">
                  <c:v>0</c:v>
                </c:pt>
                <c:pt idx="12">
                  <c:v>0</c:v>
                </c:pt>
              </c:numCache>
            </c:numRef>
          </c:val>
          <c:extLst>
            <c:ext xmlns:c16="http://schemas.microsoft.com/office/drawing/2014/chart" uri="{C3380CC4-5D6E-409C-BE32-E72D297353CC}">
              <c16:uniqueId val="{00000000-8B99-408A-B423-D2D997EC0DAC}"/>
            </c:ext>
          </c:extLst>
        </c:ser>
        <c:dLbls>
          <c:dLblPos val="outEnd"/>
          <c:showLegendKey val="0"/>
          <c:showVal val="1"/>
          <c:showCatName val="0"/>
          <c:showSerName val="0"/>
          <c:showPercent val="0"/>
          <c:showBubbleSize val="0"/>
        </c:dLbls>
        <c:gapWidth val="219"/>
        <c:overlap val="-27"/>
        <c:axId val="247488896"/>
        <c:axId val="247491968"/>
      </c:barChart>
      <c:catAx>
        <c:axId val="247488896"/>
        <c:scaling>
          <c:orientation val="minMax"/>
        </c:scaling>
        <c:delete val="0"/>
        <c:axPos val="b"/>
        <c:title>
          <c:tx>
            <c:rich>
              <a:bodyPr rot="0" vert="horz"/>
              <a:lstStyle/>
              <a:p>
                <a:pPr>
                  <a:defRPr/>
                </a:pPr>
                <a:r>
                  <a:rPr lang="es-EC"/>
                  <a:t>Tipo de trama</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247491968"/>
        <c:crosses val="autoZero"/>
        <c:auto val="1"/>
        <c:lblAlgn val="ctr"/>
        <c:lblOffset val="100"/>
        <c:noMultiLvlLbl val="0"/>
      </c:catAx>
      <c:valAx>
        <c:axId val="247491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s-EC"/>
                  <a:t>Porcentaje de pérdida</a:t>
                </a:r>
              </a:p>
            </c:rich>
          </c:tx>
          <c:overlay val="0"/>
          <c:spPr>
            <a:noFill/>
            <a:ln>
              <a:noFill/>
            </a:ln>
            <a:effectLst/>
          </c:spPr>
        </c:title>
        <c:numFmt formatCode="0.00" sourceLinked="1"/>
        <c:majorTickMark val="none"/>
        <c:minorTickMark val="none"/>
        <c:tickLblPos val="nextTo"/>
        <c:spPr>
          <a:noFill/>
          <a:ln>
            <a:noFill/>
          </a:ln>
          <a:effectLst/>
        </c:spPr>
        <c:txPr>
          <a:bodyPr rot="-60000000" vert="horz"/>
          <a:lstStyle/>
          <a:p>
            <a:pPr>
              <a:defRPr/>
            </a:pPr>
            <a:endParaRPr lang="es-EC"/>
          </a:p>
        </c:txPr>
        <c:crossAx val="2474888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s-EC"/>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a:t>Error de pérdida</a:t>
            </a:r>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vert="horz"/>
              <a:lstStyle/>
              <a:p>
                <a:pPr>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Error'!$B$53:$B$64</c:f>
              <c:strCache>
                <c:ptCount val="12"/>
                <c:pt idx="0">
                  <c:v>Authentication</c:v>
                </c:pt>
                <c:pt idx="1">
                  <c:v>Probe Response</c:v>
                </c:pt>
                <c:pt idx="2">
                  <c:v>Beacons</c:v>
                </c:pt>
                <c:pt idx="3">
                  <c:v>Probe Request</c:v>
                </c:pt>
                <c:pt idx="4">
                  <c:v>Request to Send</c:v>
                </c:pt>
                <c:pt idx="5">
                  <c:v>Acknowledgement</c:v>
                </c:pt>
                <c:pt idx="6">
                  <c:v>Clear to Send</c:v>
                </c:pt>
                <c:pt idx="7">
                  <c:v>Association Request</c:v>
                </c:pt>
                <c:pt idx="8">
                  <c:v>Association Response</c:v>
                </c:pt>
                <c:pt idx="9">
                  <c:v>Reas. Request</c:v>
                </c:pt>
                <c:pt idx="10">
                  <c:v>Reas. Response</c:v>
                </c:pt>
                <c:pt idx="11">
                  <c:v>DE authentication</c:v>
                </c:pt>
              </c:strCache>
            </c:strRef>
          </c:cat>
          <c:val>
            <c:numRef>
              <c:f>'Final Error'!$C$53:$C$64</c:f>
              <c:numCache>
                <c:formatCode>General</c:formatCode>
                <c:ptCount val="12"/>
                <c:pt idx="0" formatCode="0.00">
                  <c:v>0.47333333333333333</c:v>
                </c:pt>
                <c:pt idx="1">
                  <c:v>0.22999999999999998</c:v>
                </c:pt>
                <c:pt idx="2">
                  <c:v>0.18999999999999997</c:v>
                </c:pt>
                <c:pt idx="3" formatCode="0.00">
                  <c:v>9.6666666666666665E-2</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0-5045-4FD1-BB1C-2AA064A7CE76}"/>
            </c:ext>
          </c:extLst>
        </c:ser>
        <c:dLbls>
          <c:dLblPos val="outEnd"/>
          <c:showLegendKey val="0"/>
          <c:showVal val="1"/>
          <c:showCatName val="0"/>
          <c:showSerName val="0"/>
          <c:showPercent val="0"/>
          <c:showBubbleSize val="0"/>
        </c:dLbls>
        <c:gapWidth val="219"/>
        <c:overlap val="-27"/>
        <c:axId val="247561216"/>
        <c:axId val="247568640"/>
      </c:barChart>
      <c:catAx>
        <c:axId val="247561216"/>
        <c:scaling>
          <c:orientation val="minMax"/>
        </c:scaling>
        <c:delete val="0"/>
        <c:axPos val="b"/>
        <c:title>
          <c:tx>
            <c:rich>
              <a:bodyPr rot="0" vert="horz"/>
              <a:lstStyle/>
              <a:p>
                <a:pPr>
                  <a:defRPr/>
                </a:pPr>
                <a:r>
                  <a:rPr lang="es-EC"/>
                  <a:t>Tramas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C"/>
          </a:p>
        </c:txPr>
        <c:crossAx val="247568640"/>
        <c:crosses val="autoZero"/>
        <c:auto val="1"/>
        <c:lblAlgn val="ctr"/>
        <c:lblOffset val="100"/>
        <c:noMultiLvlLbl val="0"/>
      </c:catAx>
      <c:valAx>
        <c:axId val="247568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s-EC"/>
                  <a:t>Porcentaje de pérdidas</a:t>
                </a:r>
              </a:p>
            </c:rich>
          </c:tx>
          <c:overlay val="0"/>
          <c:spPr>
            <a:noFill/>
            <a:ln>
              <a:noFill/>
            </a:ln>
            <a:effectLst/>
          </c:spPr>
        </c:title>
        <c:numFmt formatCode="0.00" sourceLinked="1"/>
        <c:majorTickMark val="none"/>
        <c:minorTickMark val="none"/>
        <c:tickLblPos val="nextTo"/>
        <c:spPr>
          <a:noFill/>
          <a:ln>
            <a:noFill/>
          </a:ln>
          <a:effectLst/>
        </c:spPr>
        <c:txPr>
          <a:bodyPr rot="-60000000" vert="horz"/>
          <a:lstStyle/>
          <a:p>
            <a:pPr>
              <a:defRPr/>
            </a:pPr>
            <a:endParaRPr lang="es-EC"/>
          </a:p>
        </c:txPr>
        <c:crossAx val="24756121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73AB1-8093-47ED-A42A-44978B095E0D}"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s-EC"/>
        </a:p>
      </dgm:t>
    </dgm:pt>
    <dgm:pt modelId="{8E80FA87-D72F-4546-AA5B-A9B287DA9B07}">
      <dgm:prSet custT="1"/>
      <dgm:spPr/>
      <dgm:t>
        <a:bodyPr/>
        <a:lstStyle/>
        <a:p>
          <a:r>
            <a:rPr lang="es-EC" sz="2000" dirty="0">
              <a:latin typeface="Arial" panose="020B0604020202020204" pitchFamily="34" charset="0"/>
              <a:cs typeface="Arial" panose="020B0604020202020204" pitchFamily="34" charset="0"/>
            </a:rPr>
            <a:t>Objetivos</a:t>
          </a:r>
        </a:p>
      </dgm:t>
    </dgm:pt>
    <dgm:pt modelId="{8DA30EF7-08F5-4570-B602-09B20F0635A5}" type="parTrans" cxnId="{7B828020-216D-4E47-B0B5-9D6D0ED097AA}">
      <dgm:prSet/>
      <dgm:spPr/>
      <dgm:t>
        <a:bodyPr/>
        <a:lstStyle/>
        <a:p>
          <a:endParaRPr lang="es-EC" sz="2000">
            <a:solidFill>
              <a:schemeClr val="tx1"/>
            </a:solidFill>
            <a:latin typeface="Arial" panose="020B0604020202020204" pitchFamily="34" charset="0"/>
            <a:cs typeface="Arial" panose="020B0604020202020204" pitchFamily="34" charset="0"/>
          </a:endParaRPr>
        </a:p>
      </dgm:t>
    </dgm:pt>
    <dgm:pt modelId="{BA9D495C-F972-448C-A72B-1285FB189AE3}" type="sibTrans" cxnId="{7B828020-216D-4E47-B0B5-9D6D0ED097AA}">
      <dgm:prSet/>
      <dgm:spPr/>
      <dgm:t>
        <a:bodyPr/>
        <a:lstStyle/>
        <a:p>
          <a:endParaRPr lang="es-EC" sz="2000">
            <a:solidFill>
              <a:schemeClr val="tx1"/>
            </a:solidFill>
            <a:latin typeface="Arial" panose="020B0604020202020204" pitchFamily="34" charset="0"/>
            <a:cs typeface="Arial" panose="020B0604020202020204" pitchFamily="34" charset="0"/>
          </a:endParaRPr>
        </a:p>
      </dgm:t>
    </dgm:pt>
    <dgm:pt modelId="{1FBEDDBD-5AB9-45C3-BDC7-D56F3C6EA054}">
      <dgm:prSet phldrT="[Texto]" custT="1"/>
      <dgm:spPr/>
      <dgm:t>
        <a:bodyPr/>
        <a:lstStyle/>
        <a:p>
          <a:r>
            <a:rPr lang="es-EC" sz="2000" dirty="0">
              <a:latin typeface="Times New Roman" panose="02020603050405020304" pitchFamily="18" charset="0"/>
              <a:cs typeface="Times New Roman" panose="02020603050405020304" pitchFamily="18" charset="0"/>
            </a:rPr>
            <a:t>Fundamentación Teórica</a:t>
          </a:r>
        </a:p>
      </dgm:t>
    </dgm:pt>
    <dgm:pt modelId="{30E82399-EC09-4187-B1CB-FE2A322B2DDB}" type="sibTrans" cxnId="{25D3588B-4F3E-4182-8758-BFFF7A7950BD}">
      <dgm:prSet/>
      <dgm:spPr/>
      <dgm:t>
        <a:bodyPr/>
        <a:lstStyle/>
        <a:p>
          <a:endParaRPr lang="es-EC" sz="2000">
            <a:solidFill>
              <a:schemeClr val="tx1"/>
            </a:solidFill>
            <a:latin typeface="Arial" panose="020B0604020202020204" pitchFamily="34" charset="0"/>
            <a:cs typeface="Arial" panose="020B0604020202020204" pitchFamily="34" charset="0"/>
          </a:endParaRPr>
        </a:p>
      </dgm:t>
    </dgm:pt>
    <dgm:pt modelId="{610BE969-CE41-403A-A527-E4B45393526B}" type="parTrans" cxnId="{25D3588B-4F3E-4182-8758-BFFF7A7950BD}">
      <dgm:prSet/>
      <dgm:spPr/>
      <dgm:t>
        <a:bodyPr/>
        <a:lstStyle/>
        <a:p>
          <a:endParaRPr lang="es-EC" sz="2000">
            <a:solidFill>
              <a:schemeClr val="tx1"/>
            </a:solidFill>
            <a:latin typeface="Arial" panose="020B0604020202020204" pitchFamily="34" charset="0"/>
            <a:cs typeface="Arial" panose="020B0604020202020204" pitchFamily="34" charset="0"/>
          </a:endParaRPr>
        </a:p>
      </dgm:t>
    </dgm:pt>
    <dgm:pt modelId="{FB9D4888-5B0A-42DA-8910-F236FA924BC4}">
      <dgm:prSet custT="1"/>
      <dgm:spPr/>
      <dgm:t>
        <a:bodyPr/>
        <a:lstStyle/>
        <a:p>
          <a:r>
            <a:rPr lang="es-EC" sz="2000" dirty="0">
              <a:latin typeface="Times New Roman" panose="02020603050405020304" pitchFamily="18" charset="0"/>
              <a:cs typeface="Times New Roman" panose="02020603050405020304" pitchFamily="18" charset="0"/>
            </a:rPr>
            <a:t>Metodología</a:t>
          </a:r>
        </a:p>
      </dgm:t>
    </dgm:pt>
    <dgm:pt modelId="{CFE271C4-FB03-4019-BAE8-10B998728F76}" type="parTrans" cxnId="{3D12A181-6004-4FE0-A58A-641B2E23960F}">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2023B72E-267A-46BF-8E82-F227F32F50E6}" type="sibTrans" cxnId="{3D12A181-6004-4FE0-A58A-641B2E23960F}">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F7C84E21-CB1A-4C06-A234-E45570B1A408}">
      <dgm:prSet custT="1"/>
      <dgm:spPr/>
      <dgm:t>
        <a:bodyPr/>
        <a:lstStyle/>
        <a:p>
          <a:r>
            <a:rPr lang="es-EC" sz="2000" dirty="0">
              <a:latin typeface="Times New Roman" panose="02020603050405020304" pitchFamily="18" charset="0"/>
              <a:cs typeface="Times New Roman" panose="02020603050405020304" pitchFamily="18" charset="0"/>
            </a:rPr>
            <a:t>Resultados</a:t>
          </a:r>
        </a:p>
      </dgm:t>
    </dgm:pt>
    <dgm:pt modelId="{7AECB510-670A-4ADE-AB03-84559884DC51}" type="parTrans" cxnId="{3683AA23-01CB-48BC-BD29-8CA7275B89A8}">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0B81F35D-E18E-470A-82D0-C78FD2413478}" type="sibTrans" cxnId="{3683AA23-01CB-48BC-BD29-8CA7275B89A8}">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BC6638A0-7FFF-44CD-9AEE-DFAA8E4DCA6C}">
      <dgm:prSet custT="1"/>
      <dgm:spPr/>
      <dgm:t>
        <a:bodyPr/>
        <a:lstStyle/>
        <a:p>
          <a:r>
            <a:rPr lang="es-EC" sz="2000" dirty="0">
              <a:latin typeface="Times New Roman" panose="02020603050405020304" pitchFamily="18" charset="0"/>
              <a:cs typeface="Times New Roman" panose="02020603050405020304" pitchFamily="18" charset="0"/>
            </a:rPr>
            <a:t>Conclusiones y Recomendaciones</a:t>
          </a:r>
        </a:p>
      </dgm:t>
    </dgm:pt>
    <dgm:pt modelId="{65447D41-A425-4739-A472-3AAB268FDCB4}" type="parTrans" cxnId="{A860B7FE-251F-47EE-B264-63011640F057}">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3A6A695C-27A7-439D-BA14-F78843966D96}" type="sibTrans" cxnId="{A860B7FE-251F-47EE-B264-63011640F057}">
      <dgm:prSet/>
      <dgm:spPr/>
      <dgm:t>
        <a:bodyPr/>
        <a:lstStyle/>
        <a:p>
          <a:endParaRPr lang="es-ES" sz="2000">
            <a:solidFill>
              <a:schemeClr val="tx1"/>
            </a:solidFill>
            <a:latin typeface="Arial" panose="020B0604020202020204" pitchFamily="34" charset="0"/>
            <a:cs typeface="Arial" panose="020B0604020202020204" pitchFamily="34" charset="0"/>
          </a:endParaRPr>
        </a:p>
      </dgm:t>
    </dgm:pt>
    <dgm:pt modelId="{66B3AFB2-510A-460F-B9FD-0D0358FC7EC8}" type="pres">
      <dgm:prSet presAssocID="{5C873AB1-8093-47ED-A42A-44978B095E0D}" presName="Name0" presStyleCnt="0">
        <dgm:presLayoutVars>
          <dgm:chMax val="7"/>
          <dgm:chPref val="7"/>
          <dgm:dir/>
        </dgm:presLayoutVars>
      </dgm:prSet>
      <dgm:spPr/>
    </dgm:pt>
    <dgm:pt modelId="{83AF9E91-B4AE-4D20-9127-F15E9552901F}" type="pres">
      <dgm:prSet presAssocID="{5C873AB1-8093-47ED-A42A-44978B095E0D}" presName="Name1" presStyleCnt="0"/>
      <dgm:spPr/>
    </dgm:pt>
    <dgm:pt modelId="{46DD46EA-90D9-4F5C-A737-267B47DB92D0}" type="pres">
      <dgm:prSet presAssocID="{5C873AB1-8093-47ED-A42A-44978B095E0D}" presName="cycle" presStyleCnt="0"/>
      <dgm:spPr/>
    </dgm:pt>
    <dgm:pt modelId="{A3978C56-AFDA-4F43-880E-27EA8CA864E3}" type="pres">
      <dgm:prSet presAssocID="{5C873AB1-8093-47ED-A42A-44978B095E0D}" presName="srcNode" presStyleLbl="node1" presStyleIdx="0" presStyleCnt="5"/>
      <dgm:spPr/>
    </dgm:pt>
    <dgm:pt modelId="{2A3757D7-8131-49ED-827C-938CC960CB0D}" type="pres">
      <dgm:prSet presAssocID="{5C873AB1-8093-47ED-A42A-44978B095E0D}" presName="conn" presStyleLbl="parChTrans1D2" presStyleIdx="0" presStyleCnt="1"/>
      <dgm:spPr/>
    </dgm:pt>
    <dgm:pt modelId="{4F4019F6-969D-4A83-84A5-B83A3B7CE8F2}" type="pres">
      <dgm:prSet presAssocID="{5C873AB1-8093-47ED-A42A-44978B095E0D}" presName="extraNode" presStyleLbl="node1" presStyleIdx="0" presStyleCnt="5"/>
      <dgm:spPr/>
    </dgm:pt>
    <dgm:pt modelId="{CDB58383-C5E8-4924-A66F-BD47CC833D27}" type="pres">
      <dgm:prSet presAssocID="{5C873AB1-8093-47ED-A42A-44978B095E0D}" presName="dstNode" presStyleLbl="node1" presStyleIdx="0" presStyleCnt="5"/>
      <dgm:spPr/>
    </dgm:pt>
    <dgm:pt modelId="{E80DDA8B-1ADF-4A7D-AA04-6D0339956812}" type="pres">
      <dgm:prSet presAssocID="{8E80FA87-D72F-4546-AA5B-A9B287DA9B07}" presName="text_1" presStyleLbl="node1" presStyleIdx="0" presStyleCnt="5">
        <dgm:presLayoutVars>
          <dgm:bulletEnabled val="1"/>
        </dgm:presLayoutVars>
      </dgm:prSet>
      <dgm:spPr/>
    </dgm:pt>
    <dgm:pt modelId="{D6F3FEF6-1164-4AB5-A4DF-8800075D7675}" type="pres">
      <dgm:prSet presAssocID="{8E80FA87-D72F-4546-AA5B-A9B287DA9B07}" presName="accent_1" presStyleCnt="0"/>
      <dgm:spPr/>
    </dgm:pt>
    <dgm:pt modelId="{BE3F36AB-BB4B-4F2A-A989-CD674746F7EA}" type="pres">
      <dgm:prSet presAssocID="{8E80FA87-D72F-4546-AA5B-A9B287DA9B07}" presName="accentRepeatNode" presStyleLbl="solidFgAcc1" presStyleIdx="0" presStyleCnt="5"/>
      <dgm:spPr/>
    </dgm:pt>
    <dgm:pt modelId="{5371CE0B-1E78-4F74-B716-C957CA5BCFB3}" type="pres">
      <dgm:prSet presAssocID="{1FBEDDBD-5AB9-45C3-BDC7-D56F3C6EA054}" presName="text_2" presStyleLbl="node1" presStyleIdx="1" presStyleCnt="5">
        <dgm:presLayoutVars>
          <dgm:bulletEnabled val="1"/>
        </dgm:presLayoutVars>
      </dgm:prSet>
      <dgm:spPr/>
    </dgm:pt>
    <dgm:pt modelId="{E3124EE9-725F-4DA0-A8EB-2DCA1E8D44C2}" type="pres">
      <dgm:prSet presAssocID="{1FBEDDBD-5AB9-45C3-BDC7-D56F3C6EA054}" presName="accent_2" presStyleCnt="0"/>
      <dgm:spPr/>
    </dgm:pt>
    <dgm:pt modelId="{09B22A60-FCB7-49A1-BF25-EF5994FA2C0F}" type="pres">
      <dgm:prSet presAssocID="{1FBEDDBD-5AB9-45C3-BDC7-D56F3C6EA054}" presName="accentRepeatNode" presStyleLbl="solidFgAcc1" presStyleIdx="1" presStyleCnt="5"/>
      <dgm:spPr/>
    </dgm:pt>
    <dgm:pt modelId="{5C999ABD-2B92-424B-A7B8-132C37A2BBB9}" type="pres">
      <dgm:prSet presAssocID="{FB9D4888-5B0A-42DA-8910-F236FA924BC4}" presName="text_3" presStyleLbl="node1" presStyleIdx="2" presStyleCnt="5">
        <dgm:presLayoutVars>
          <dgm:bulletEnabled val="1"/>
        </dgm:presLayoutVars>
      </dgm:prSet>
      <dgm:spPr/>
    </dgm:pt>
    <dgm:pt modelId="{893510A2-D814-4DB0-A11F-D6E65C8D873E}" type="pres">
      <dgm:prSet presAssocID="{FB9D4888-5B0A-42DA-8910-F236FA924BC4}" presName="accent_3" presStyleCnt="0"/>
      <dgm:spPr/>
    </dgm:pt>
    <dgm:pt modelId="{2C54FE2B-CA3D-4528-BBBA-7837DAA73DD7}" type="pres">
      <dgm:prSet presAssocID="{FB9D4888-5B0A-42DA-8910-F236FA924BC4}" presName="accentRepeatNode" presStyleLbl="solidFgAcc1" presStyleIdx="2" presStyleCnt="5"/>
      <dgm:spPr/>
    </dgm:pt>
    <dgm:pt modelId="{1740D70C-EDDB-4F78-AD17-85CE3FF5B821}" type="pres">
      <dgm:prSet presAssocID="{F7C84E21-CB1A-4C06-A234-E45570B1A408}" presName="text_4" presStyleLbl="node1" presStyleIdx="3" presStyleCnt="5">
        <dgm:presLayoutVars>
          <dgm:bulletEnabled val="1"/>
        </dgm:presLayoutVars>
      </dgm:prSet>
      <dgm:spPr/>
    </dgm:pt>
    <dgm:pt modelId="{7202034B-BF57-4EAB-9E13-6E75EAF253C5}" type="pres">
      <dgm:prSet presAssocID="{F7C84E21-CB1A-4C06-A234-E45570B1A408}" presName="accent_4" presStyleCnt="0"/>
      <dgm:spPr/>
    </dgm:pt>
    <dgm:pt modelId="{B3E116FB-7744-4CF6-9DB6-12485C2CA169}" type="pres">
      <dgm:prSet presAssocID="{F7C84E21-CB1A-4C06-A234-E45570B1A408}" presName="accentRepeatNode" presStyleLbl="solidFgAcc1" presStyleIdx="3" presStyleCnt="5"/>
      <dgm:spPr/>
    </dgm:pt>
    <dgm:pt modelId="{C9DCCC2F-7471-4A38-ABD9-9874606D5130}" type="pres">
      <dgm:prSet presAssocID="{BC6638A0-7FFF-44CD-9AEE-DFAA8E4DCA6C}" presName="text_5" presStyleLbl="node1" presStyleIdx="4" presStyleCnt="5">
        <dgm:presLayoutVars>
          <dgm:bulletEnabled val="1"/>
        </dgm:presLayoutVars>
      </dgm:prSet>
      <dgm:spPr/>
    </dgm:pt>
    <dgm:pt modelId="{19C5D482-E19C-4431-9FBE-2641D1855C27}" type="pres">
      <dgm:prSet presAssocID="{BC6638A0-7FFF-44CD-9AEE-DFAA8E4DCA6C}" presName="accent_5" presStyleCnt="0"/>
      <dgm:spPr/>
    </dgm:pt>
    <dgm:pt modelId="{FB38E14E-2C2C-4CB9-9A98-715BEDEB95F4}" type="pres">
      <dgm:prSet presAssocID="{BC6638A0-7FFF-44CD-9AEE-DFAA8E4DCA6C}" presName="accentRepeatNode" presStyleLbl="solidFgAcc1" presStyleIdx="4" presStyleCnt="5"/>
      <dgm:spPr/>
    </dgm:pt>
  </dgm:ptLst>
  <dgm:cxnLst>
    <dgm:cxn modelId="{7B828020-216D-4E47-B0B5-9D6D0ED097AA}" srcId="{5C873AB1-8093-47ED-A42A-44978B095E0D}" destId="{8E80FA87-D72F-4546-AA5B-A9B287DA9B07}" srcOrd="0" destOrd="0" parTransId="{8DA30EF7-08F5-4570-B602-09B20F0635A5}" sibTransId="{BA9D495C-F972-448C-A72B-1285FB189AE3}"/>
    <dgm:cxn modelId="{3683AA23-01CB-48BC-BD29-8CA7275B89A8}" srcId="{5C873AB1-8093-47ED-A42A-44978B095E0D}" destId="{F7C84E21-CB1A-4C06-A234-E45570B1A408}" srcOrd="3" destOrd="0" parTransId="{7AECB510-670A-4ADE-AB03-84559884DC51}" sibTransId="{0B81F35D-E18E-470A-82D0-C78FD2413478}"/>
    <dgm:cxn modelId="{81CC522C-21D3-4217-860C-5253181F4E9F}" type="presOf" srcId="{BC6638A0-7FFF-44CD-9AEE-DFAA8E4DCA6C}" destId="{C9DCCC2F-7471-4A38-ABD9-9874606D5130}" srcOrd="0" destOrd="0" presId="urn:microsoft.com/office/officeart/2008/layout/VerticalCurvedList"/>
    <dgm:cxn modelId="{DCF6FD60-76C8-4A49-9E13-4884B3A20254}" type="presOf" srcId="{BA9D495C-F972-448C-A72B-1285FB189AE3}" destId="{2A3757D7-8131-49ED-827C-938CC960CB0D}" srcOrd="0" destOrd="0" presId="urn:microsoft.com/office/officeart/2008/layout/VerticalCurvedList"/>
    <dgm:cxn modelId="{D307A349-9A80-408D-B6E2-DD4BDFA28649}" type="presOf" srcId="{8E80FA87-D72F-4546-AA5B-A9B287DA9B07}" destId="{E80DDA8B-1ADF-4A7D-AA04-6D0339956812}" srcOrd="0" destOrd="0" presId="urn:microsoft.com/office/officeart/2008/layout/VerticalCurvedList"/>
    <dgm:cxn modelId="{252B977F-9A31-415F-9A49-C659583C85B0}" type="presOf" srcId="{1FBEDDBD-5AB9-45C3-BDC7-D56F3C6EA054}" destId="{5371CE0B-1E78-4F74-B716-C957CA5BCFB3}" srcOrd="0" destOrd="0" presId="urn:microsoft.com/office/officeart/2008/layout/VerticalCurvedList"/>
    <dgm:cxn modelId="{16CDD17F-495B-4437-BC34-2195E9C665D0}" type="presOf" srcId="{FB9D4888-5B0A-42DA-8910-F236FA924BC4}" destId="{5C999ABD-2B92-424B-A7B8-132C37A2BBB9}" srcOrd="0" destOrd="0" presId="urn:microsoft.com/office/officeart/2008/layout/VerticalCurvedList"/>
    <dgm:cxn modelId="{3D12A181-6004-4FE0-A58A-641B2E23960F}" srcId="{5C873AB1-8093-47ED-A42A-44978B095E0D}" destId="{FB9D4888-5B0A-42DA-8910-F236FA924BC4}" srcOrd="2" destOrd="0" parTransId="{CFE271C4-FB03-4019-BAE8-10B998728F76}" sibTransId="{2023B72E-267A-46BF-8E82-F227F32F50E6}"/>
    <dgm:cxn modelId="{25D3588B-4F3E-4182-8758-BFFF7A7950BD}" srcId="{5C873AB1-8093-47ED-A42A-44978B095E0D}" destId="{1FBEDDBD-5AB9-45C3-BDC7-D56F3C6EA054}" srcOrd="1" destOrd="0" parTransId="{610BE969-CE41-403A-A527-E4B45393526B}" sibTransId="{30E82399-EC09-4187-B1CB-FE2A322B2DDB}"/>
    <dgm:cxn modelId="{29BA5BA6-951D-42B1-BE06-0C3CEBC23F69}" type="presOf" srcId="{F7C84E21-CB1A-4C06-A234-E45570B1A408}" destId="{1740D70C-EDDB-4F78-AD17-85CE3FF5B821}" srcOrd="0" destOrd="0" presId="urn:microsoft.com/office/officeart/2008/layout/VerticalCurvedList"/>
    <dgm:cxn modelId="{D4F358C4-EAE1-401B-8499-93EDD85EE577}" type="presOf" srcId="{5C873AB1-8093-47ED-A42A-44978B095E0D}" destId="{66B3AFB2-510A-460F-B9FD-0D0358FC7EC8}" srcOrd="0" destOrd="0" presId="urn:microsoft.com/office/officeart/2008/layout/VerticalCurvedList"/>
    <dgm:cxn modelId="{A860B7FE-251F-47EE-B264-63011640F057}" srcId="{5C873AB1-8093-47ED-A42A-44978B095E0D}" destId="{BC6638A0-7FFF-44CD-9AEE-DFAA8E4DCA6C}" srcOrd="4" destOrd="0" parTransId="{65447D41-A425-4739-A472-3AAB268FDCB4}" sibTransId="{3A6A695C-27A7-439D-BA14-F78843966D96}"/>
    <dgm:cxn modelId="{B632EE20-DAA1-44DC-A696-107740180171}" type="presParOf" srcId="{66B3AFB2-510A-460F-B9FD-0D0358FC7EC8}" destId="{83AF9E91-B4AE-4D20-9127-F15E9552901F}" srcOrd="0" destOrd="0" presId="urn:microsoft.com/office/officeart/2008/layout/VerticalCurvedList"/>
    <dgm:cxn modelId="{5D8C3C3B-3D45-4267-81EA-7F2A5734437B}" type="presParOf" srcId="{83AF9E91-B4AE-4D20-9127-F15E9552901F}" destId="{46DD46EA-90D9-4F5C-A737-267B47DB92D0}" srcOrd="0" destOrd="0" presId="urn:microsoft.com/office/officeart/2008/layout/VerticalCurvedList"/>
    <dgm:cxn modelId="{BB67CE6A-4897-4BFC-8DC7-1BDB1B157BFF}" type="presParOf" srcId="{46DD46EA-90D9-4F5C-A737-267B47DB92D0}" destId="{A3978C56-AFDA-4F43-880E-27EA8CA864E3}" srcOrd="0" destOrd="0" presId="urn:microsoft.com/office/officeart/2008/layout/VerticalCurvedList"/>
    <dgm:cxn modelId="{A2AF6CFE-32F9-45D1-9AFC-97747F2ECD90}" type="presParOf" srcId="{46DD46EA-90D9-4F5C-A737-267B47DB92D0}" destId="{2A3757D7-8131-49ED-827C-938CC960CB0D}" srcOrd="1" destOrd="0" presId="urn:microsoft.com/office/officeart/2008/layout/VerticalCurvedList"/>
    <dgm:cxn modelId="{B2EBB68B-B41B-4743-B39B-4AE9372BAEF4}" type="presParOf" srcId="{46DD46EA-90D9-4F5C-A737-267B47DB92D0}" destId="{4F4019F6-969D-4A83-84A5-B83A3B7CE8F2}" srcOrd="2" destOrd="0" presId="urn:microsoft.com/office/officeart/2008/layout/VerticalCurvedList"/>
    <dgm:cxn modelId="{BAA66D69-2268-4CD1-A8C6-D21C682CE07D}" type="presParOf" srcId="{46DD46EA-90D9-4F5C-A737-267B47DB92D0}" destId="{CDB58383-C5E8-4924-A66F-BD47CC833D27}" srcOrd="3" destOrd="0" presId="urn:microsoft.com/office/officeart/2008/layout/VerticalCurvedList"/>
    <dgm:cxn modelId="{0C7F13F1-F416-4D19-934E-CCD8A5E0BE10}" type="presParOf" srcId="{83AF9E91-B4AE-4D20-9127-F15E9552901F}" destId="{E80DDA8B-1ADF-4A7D-AA04-6D0339956812}" srcOrd="1" destOrd="0" presId="urn:microsoft.com/office/officeart/2008/layout/VerticalCurvedList"/>
    <dgm:cxn modelId="{E06A3EE2-7E64-46BA-88C1-9BCE20AA8945}" type="presParOf" srcId="{83AF9E91-B4AE-4D20-9127-F15E9552901F}" destId="{D6F3FEF6-1164-4AB5-A4DF-8800075D7675}" srcOrd="2" destOrd="0" presId="urn:microsoft.com/office/officeart/2008/layout/VerticalCurvedList"/>
    <dgm:cxn modelId="{63F60F97-4498-406D-865E-65277B0809E6}" type="presParOf" srcId="{D6F3FEF6-1164-4AB5-A4DF-8800075D7675}" destId="{BE3F36AB-BB4B-4F2A-A989-CD674746F7EA}" srcOrd="0" destOrd="0" presId="urn:microsoft.com/office/officeart/2008/layout/VerticalCurvedList"/>
    <dgm:cxn modelId="{D550F2A9-374B-4D5E-9A99-9E126323F846}" type="presParOf" srcId="{83AF9E91-B4AE-4D20-9127-F15E9552901F}" destId="{5371CE0B-1E78-4F74-B716-C957CA5BCFB3}" srcOrd="3" destOrd="0" presId="urn:microsoft.com/office/officeart/2008/layout/VerticalCurvedList"/>
    <dgm:cxn modelId="{EF574A09-0A88-4426-B6FB-9A6C7B88F05B}" type="presParOf" srcId="{83AF9E91-B4AE-4D20-9127-F15E9552901F}" destId="{E3124EE9-725F-4DA0-A8EB-2DCA1E8D44C2}" srcOrd="4" destOrd="0" presId="urn:microsoft.com/office/officeart/2008/layout/VerticalCurvedList"/>
    <dgm:cxn modelId="{9A1BCE8A-8F60-41BB-84B7-D41C997FA1FC}" type="presParOf" srcId="{E3124EE9-725F-4DA0-A8EB-2DCA1E8D44C2}" destId="{09B22A60-FCB7-49A1-BF25-EF5994FA2C0F}" srcOrd="0" destOrd="0" presId="urn:microsoft.com/office/officeart/2008/layout/VerticalCurvedList"/>
    <dgm:cxn modelId="{C3CBB2DC-6092-40E3-B551-45457C20ACBC}" type="presParOf" srcId="{83AF9E91-B4AE-4D20-9127-F15E9552901F}" destId="{5C999ABD-2B92-424B-A7B8-132C37A2BBB9}" srcOrd="5" destOrd="0" presId="urn:microsoft.com/office/officeart/2008/layout/VerticalCurvedList"/>
    <dgm:cxn modelId="{2E553C53-0D87-4C8B-9D99-3DF29EB24B81}" type="presParOf" srcId="{83AF9E91-B4AE-4D20-9127-F15E9552901F}" destId="{893510A2-D814-4DB0-A11F-D6E65C8D873E}" srcOrd="6" destOrd="0" presId="urn:microsoft.com/office/officeart/2008/layout/VerticalCurvedList"/>
    <dgm:cxn modelId="{A1EEADD6-A46D-4282-82F0-CCABC8BD496E}" type="presParOf" srcId="{893510A2-D814-4DB0-A11F-D6E65C8D873E}" destId="{2C54FE2B-CA3D-4528-BBBA-7837DAA73DD7}" srcOrd="0" destOrd="0" presId="urn:microsoft.com/office/officeart/2008/layout/VerticalCurvedList"/>
    <dgm:cxn modelId="{6957EEE0-0B08-437A-BB40-A1AE5BEC8D50}" type="presParOf" srcId="{83AF9E91-B4AE-4D20-9127-F15E9552901F}" destId="{1740D70C-EDDB-4F78-AD17-85CE3FF5B821}" srcOrd="7" destOrd="0" presId="urn:microsoft.com/office/officeart/2008/layout/VerticalCurvedList"/>
    <dgm:cxn modelId="{B608EA76-F69F-42C7-B5C9-E53301F6AA23}" type="presParOf" srcId="{83AF9E91-B4AE-4D20-9127-F15E9552901F}" destId="{7202034B-BF57-4EAB-9E13-6E75EAF253C5}" srcOrd="8" destOrd="0" presId="urn:microsoft.com/office/officeart/2008/layout/VerticalCurvedList"/>
    <dgm:cxn modelId="{7D2C6410-46D0-4CD4-87A5-42999A39DF87}" type="presParOf" srcId="{7202034B-BF57-4EAB-9E13-6E75EAF253C5}" destId="{B3E116FB-7744-4CF6-9DB6-12485C2CA169}" srcOrd="0" destOrd="0" presId="urn:microsoft.com/office/officeart/2008/layout/VerticalCurvedList"/>
    <dgm:cxn modelId="{5697DE60-3BAC-435E-B07B-844941F61E62}" type="presParOf" srcId="{83AF9E91-B4AE-4D20-9127-F15E9552901F}" destId="{C9DCCC2F-7471-4A38-ABD9-9874606D5130}" srcOrd="9" destOrd="0" presId="urn:microsoft.com/office/officeart/2008/layout/VerticalCurvedList"/>
    <dgm:cxn modelId="{3F5A15AE-A4AB-4E39-AEEA-283DACDC105F}" type="presParOf" srcId="{83AF9E91-B4AE-4D20-9127-F15E9552901F}" destId="{19C5D482-E19C-4431-9FBE-2641D1855C27}" srcOrd="10" destOrd="0" presId="urn:microsoft.com/office/officeart/2008/layout/VerticalCurvedList"/>
    <dgm:cxn modelId="{8DA913B7-6ACF-444E-92B3-0934B12758AF}" type="presParOf" srcId="{19C5D482-E19C-4431-9FBE-2641D1855C27}" destId="{FB38E14E-2C2C-4CB9-9A98-715BEDEB95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757D7-8131-49ED-827C-938CC960CB0D}">
      <dsp:nvSpPr>
        <dsp:cNvPr id="0" name=""/>
        <dsp:cNvSpPr/>
      </dsp:nvSpPr>
      <dsp:spPr>
        <a:xfrm>
          <a:off x="-5699197" y="-872376"/>
          <a:ext cx="6785312" cy="6785312"/>
        </a:xfrm>
        <a:prstGeom prst="blockArc">
          <a:avLst>
            <a:gd name="adj1" fmla="val 18900000"/>
            <a:gd name="adj2" fmla="val 2700000"/>
            <a:gd name="adj3" fmla="val 318"/>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0DDA8B-1ADF-4A7D-AA04-6D0339956812}">
      <dsp:nvSpPr>
        <dsp:cNvPr id="0" name=""/>
        <dsp:cNvSpPr/>
      </dsp:nvSpPr>
      <dsp:spPr>
        <a:xfrm>
          <a:off x="474778" y="314934"/>
          <a:ext cx="7582611" cy="63027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0278" tIns="50800" rIns="50800" bIns="50800" numCol="1" spcCol="1270" anchor="ctr" anchorCtr="0">
          <a:noAutofit/>
        </a:bodyPr>
        <a:lstStyle/>
        <a:p>
          <a:pPr marL="0" lvl="0" indent="0" algn="l" defTabSz="889000">
            <a:lnSpc>
              <a:spcPct val="90000"/>
            </a:lnSpc>
            <a:spcBef>
              <a:spcPct val="0"/>
            </a:spcBef>
            <a:spcAft>
              <a:spcPct val="35000"/>
            </a:spcAft>
            <a:buNone/>
          </a:pPr>
          <a:r>
            <a:rPr lang="es-EC" sz="2000" kern="1200" dirty="0">
              <a:latin typeface="Arial" panose="020B0604020202020204" pitchFamily="34" charset="0"/>
              <a:cs typeface="Arial" panose="020B0604020202020204" pitchFamily="34" charset="0"/>
            </a:rPr>
            <a:t>Objetivos</a:t>
          </a:r>
        </a:p>
      </dsp:txBody>
      <dsp:txXfrm>
        <a:off x="474778" y="314934"/>
        <a:ext cx="7582611" cy="630271"/>
      </dsp:txXfrm>
    </dsp:sp>
    <dsp:sp modelId="{BE3F36AB-BB4B-4F2A-A989-CD674746F7EA}">
      <dsp:nvSpPr>
        <dsp:cNvPr id="0" name=""/>
        <dsp:cNvSpPr/>
      </dsp:nvSpPr>
      <dsp:spPr>
        <a:xfrm>
          <a:off x="80858" y="236150"/>
          <a:ext cx="787839" cy="78783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71CE0B-1E78-4F74-B716-C957CA5BCFB3}">
      <dsp:nvSpPr>
        <dsp:cNvPr id="0" name=""/>
        <dsp:cNvSpPr/>
      </dsp:nvSpPr>
      <dsp:spPr>
        <a:xfrm>
          <a:off x="926412" y="1260039"/>
          <a:ext cx="7130977" cy="63027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0278" tIns="50800" rIns="50800" bIns="50800" numCol="1" spcCol="1270" anchor="ctr" anchorCtr="0">
          <a:noAutofit/>
        </a:bodyPr>
        <a:lstStyle/>
        <a:p>
          <a:pPr marL="0" lvl="0" indent="0" algn="l"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Fundamentación Teórica</a:t>
          </a:r>
        </a:p>
      </dsp:txBody>
      <dsp:txXfrm>
        <a:off x="926412" y="1260039"/>
        <a:ext cx="7130977" cy="630271"/>
      </dsp:txXfrm>
    </dsp:sp>
    <dsp:sp modelId="{09B22A60-FCB7-49A1-BF25-EF5994FA2C0F}">
      <dsp:nvSpPr>
        <dsp:cNvPr id="0" name=""/>
        <dsp:cNvSpPr/>
      </dsp:nvSpPr>
      <dsp:spPr>
        <a:xfrm>
          <a:off x="532492" y="1181255"/>
          <a:ext cx="787839" cy="78783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999ABD-2B92-424B-A7B8-132C37A2BBB9}">
      <dsp:nvSpPr>
        <dsp:cNvPr id="0" name=""/>
        <dsp:cNvSpPr/>
      </dsp:nvSpPr>
      <dsp:spPr>
        <a:xfrm>
          <a:off x="1065027" y="2205144"/>
          <a:ext cx="6992361" cy="63027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0278" tIns="50800" rIns="50800" bIns="50800" numCol="1" spcCol="1270" anchor="ctr" anchorCtr="0">
          <a:noAutofit/>
        </a:bodyPr>
        <a:lstStyle/>
        <a:p>
          <a:pPr marL="0" lvl="0" indent="0" algn="l"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Metodología</a:t>
          </a:r>
        </a:p>
      </dsp:txBody>
      <dsp:txXfrm>
        <a:off x="1065027" y="2205144"/>
        <a:ext cx="6992361" cy="630271"/>
      </dsp:txXfrm>
    </dsp:sp>
    <dsp:sp modelId="{2C54FE2B-CA3D-4528-BBBA-7837DAA73DD7}">
      <dsp:nvSpPr>
        <dsp:cNvPr id="0" name=""/>
        <dsp:cNvSpPr/>
      </dsp:nvSpPr>
      <dsp:spPr>
        <a:xfrm>
          <a:off x="671108" y="2126360"/>
          <a:ext cx="787839" cy="78783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40D70C-EDDB-4F78-AD17-85CE3FF5B821}">
      <dsp:nvSpPr>
        <dsp:cNvPr id="0" name=""/>
        <dsp:cNvSpPr/>
      </dsp:nvSpPr>
      <dsp:spPr>
        <a:xfrm>
          <a:off x="926412" y="3150249"/>
          <a:ext cx="7130977" cy="63027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0278" tIns="50800" rIns="50800" bIns="50800" numCol="1" spcCol="1270" anchor="ctr" anchorCtr="0">
          <a:noAutofit/>
        </a:bodyPr>
        <a:lstStyle/>
        <a:p>
          <a:pPr marL="0" lvl="0" indent="0" algn="l"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Resultados</a:t>
          </a:r>
        </a:p>
      </dsp:txBody>
      <dsp:txXfrm>
        <a:off x="926412" y="3150249"/>
        <a:ext cx="7130977" cy="630271"/>
      </dsp:txXfrm>
    </dsp:sp>
    <dsp:sp modelId="{B3E116FB-7744-4CF6-9DB6-12485C2CA169}">
      <dsp:nvSpPr>
        <dsp:cNvPr id="0" name=""/>
        <dsp:cNvSpPr/>
      </dsp:nvSpPr>
      <dsp:spPr>
        <a:xfrm>
          <a:off x="532492" y="3071465"/>
          <a:ext cx="787839" cy="78783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DCCC2F-7471-4A38-ABD9-9874606D5130}">
      <dsp:nvSpPr>
        <dsp:cNvPr id="0" name=""/>
        <dsp:cNvSpPr/>
      </dsp:nvSpPr>
      <dsp:spPr>
        <a:xfrm>
          <a:off x="474778" y="4095354"/>
          <a:ext cx="7582611" cy="63027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0278" tIns="50800" rIns="50800" bIns="50800" numCol="1" spcCol="1270" anchor="ctr" anchorCtr="0">
          <a:noAutofit/>
        </a:bodyPr>
        <a:lstStyle/>
        <a:p>
          <a:pPr marL="0" lvl="0" indent="0" algn="l" defTabSz="889000">
            <a:lnSpc>
              <a:spcPct val="90000"/>
            </a:lnSpc>
            <a:spcBef>
              <a:spcPct val="0"/>
            </a:spcBef>
            <a:spcAft>
              <a:spcPct val="35000"/>
            </a:spcAft>
            <a:buNone/>
          </a:pPr>
          <a:r>
            <a:rPr lang="es-EC" sz="2000" kern="1200" dirty="0">
              <a:latin typeface="Times New Roman" panose="02020603050405020304" pitchFamily="18" charset="0"/>
              <a:cs typeface="Times New Roman" panose="02020603050405020304" pitchFamily="18" charset="0"/>
            </a:rPr>
            <a:t>Conclusiones y Recomendaciones</a:t>
          </a:r>
        </a:p>
      </dsp:txBody>
      <dsp:txXfrm>
        <a:off x="474778" y="4095354"/>
        <a:ext cx="7582611" cy="630271"/>
      </dsp:txXfrm>
    </dsp:sp>
    <dsp:sp modelId="{FB38E14E-2C2C-4CB9-9A98-715BEDEB95F4}">
      <dsp:nvSpPr>
        <dsp:cNvPr id="0" name=""/>
        <dsp:cNvSpPr/>
      </dsp:nvSpPr>
      <dsp:spPr>
        <a:xfrm>
          <a:off x="80858" y="4016570"/>
          <a:ext cx="787839" cy="78783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409B7-22BE-4DCB-83B0-8A7730905BA1}" type="datetimeFigureOut">
              <a:rPr lang="es-ES" smtClean="0"/>
              <a:t>18/03/2021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03423-8E9D-4466-828D-4B97E359AD4C}" type="slidenum">
              <a:rPr lang="es-ES" smtClean="0"/>
              <a:t>‹Nº›</a:t>
            </a:fld>
            <a:endParaRPr lang="es-ES"/>
          </a:p>
        </p:txBody>
      </p:sp>
    </p:spTree>
    <p:extLst>
      <p:ext uri="{BB962C8B-B14F-4D97-AF65-F5344CB8AC3E}">
        <p14:creationId xmlns:p14="http://schemas.microsoft.com/office/powerpoint/2010/main" val="663177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a:t>
            </a:fld>
            <a:endParaRPr lang="es-ES"/>
          </a:p>
        </p:txBody>
      </p:sp>
    </p:spTree>
    <p:extLst>
      <p:ext uri="{BB962C8B-B14F-4D97-AF65-F5344CB8AC3E}">
        <p14:creationId xmlns:p14="http://schemas.microsoft.com/office/powerpoint/2010/main" val="2307723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11</a:t>
            </a:fld>
            <a:endParaRPr lang="es-ES"/>
          </a:p>
        </p:txBody>
      </p:sp>
    </p:spTree>
    <p:extLst>
      <p:ext uri="{BB962C8B-B14F-4D97-AF65-F5344CB8AC3E}">
        <p14:creationId xmlns:p14="http://schemas.microsoft.com/office/powerpoint/2010/main" val="422626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12</a:t>
            </a:fld>
            <a:endParaRPr lang="es-ES"/>
          </a:p>
        </p:txBody>
      </p:sp>
    </p:spTree>
    <p:extLst>
      <p:ext uri="{BB962C8B-B14F-4D97-AF65-F5344CB8AC3E}">
        <p14:creationId xmlns:p14="http://schemas.microsoft.com/office/powerpoint/2010/main" val="2307723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13</a:t>
            </a:fld>
            <a:endParaRPr lang="es-ES"/>
          </a:p>
        </p:txBody>
      </p:sp>
    </p:spTree>
    <p:extLst>
      <p:ext uri="{BB962C8B-B14F-4D97-AF65-F5344CB8AC3E}">
        <p14:creationId xmlns:p14="http://schemas.microsoft.com/office/powerpoint/2010/main" val="963467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14</a:t>
            </a:fld>
            <a:endParaRPr lang="es-ES"/>
          </a:p>
        </p:txBody>
      </p:sp>
    </p:spTree>
    <p:extLst>
      <p:ext uri="{BB962C8B-B14F-4D97-AF65-F5344CB8AC3E}">
        <p14:creationId xmlns:p14="http://schemas.microsoft.com/office/powerpoint/2010/main" val="2136163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15</a:t>
            </a:fld>
            <a:endParaRPr lang="es-ES"/>
          </a:p>
        </p:txBody>
      </p:sp>
    </p:spTree>
    <p:extLst>
      <p:ext uri="{BB962C8B-B14F-4D97-AF65-F5344CB8AC3E}">
        <p14:creationId xmlns:p14="http://schemas.microsoft.com/office/powerpoint/2010/main" val="412811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16</a:t>
            </a:fld>
            <a:endParaRPr lang="es-ES"/>
          </a:p>
        </p:txBody>
      </p:sp>
    </p:spTree>
    <p:extLst>
      <p:ext uri="{BB962C8B-B14F-4D97-AF65-F5344CB8AC3E}">
        <p14:creationId xmlns:p14="http://schemas.microsoft.com/office/powerpoint/2010/main" val="2099345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17</a:t>
            </a:fld>
            <a:endParaRPr lang="es-ES"/>
          </a:p>
        </p:txBody>
      </p:sp>
    </p:spTree>
    <p:extLst>
      <p:ext uri="{BB962C8B-B14F-4D97-AF65-F5344CB8AC3E}">
        <p14:creationId xmlns:p14="http://schemas.microsoft.com/office/powerpoint/2010/main" val="1592432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18</a:t>
            </a:fld>
            <a:endParaRPr lang="es-ES"/>
          </a:p>
        </p:txBody>
      </p:sp>
    </p:spTree>
    <p:extLst>
      <p:ext uri="{BB962C8B-B14F-4D97-AF65-F5344CB8AC3E}">
        <p14:creationId xmlns:p14="http://schemas.microsoft.com/office/powerpoint/2010/main" val="3679844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19</a:t>
            </a:fld>
            <a:endParaRPr lang="es-ES"/>
          </a:p>
        </p:txBody>
      </p:sp>
    </p:spTree>
    <p:extLst>
      <p:ext uri="{BB962C8B-B14F-4D97-AF65-F5344CB8AC3E}">
        <p14:creationId xmlns:p14="http://schemas.microsoft.com/office/powerpoint/2010/main" val="2023145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20</a:t>
            </a:fld>
            <a:endParaRPr lang="es-ES"/>
          </a:p>
        </p:txBody>
      </p:sp>
    </p:spTree>
    <p:extLst>
      <p:ext uri="{BB962C8B-B14F-4D97-AF65-F5344CB8AC3E}">
        <p14:creationId xmlns:p14="http://schemas.microsoft.com/office/powerpoint/2010/main" val="935662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3</a:t>
            </a:fld>
            <a:endParaRPr lang="es-ES"/>
          </a:p>
        </p:txBody>
      </p:sp>
    </p:spTree>
    <p:extLst>
      <p:ext uri="{BB962C8B-B14F-4D97-AF65-F5344CB8AC3E}">
        <p14:creationId xmlns:p14="http://schemas.microsoft.com/office/powerpoint/2010/main" val="2307723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21</a:t>
            </a:fld>
            <a:endParaRPr lang="es-ES"/>
          </a:p>
        </p:txBody>
      </p:sp>
    </p:spTree>
    <p:extLst>
      <p:ext uri="{BB962C8B-B14F-4D97-AF65-F5344CB8AC3E}">
        <p14:creationId xmlns:p14="http://schemas.microsoft.com/office/powerpoint/2010/main" val="23727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22</a:t>
            </a:fld>
            <a:endParaRPr lang="es-ES"/>
          </a:p>
        </p:txBody>
      </p:sp>
    </p:spTree>
    <p:extLst>
      <p:ext uri="{BB962C8B-B14F-4D97-AF65-F5344CB8AC3E}">
        <p14:creationId xmlns:p14="http://schemas.microsoft.com/office/powerpoint/2010/main" val="346353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23</a:t>
            </a:fld>
            <a:endParaRPr lang="es-ES"/>
          </a:p>
        </p:txBody>
      </p:sp>
    </p:spTree>
    <p:extLst>
      <p:ext uri="{BB962C8B-B14F-4D97-AF65-F5344CB8AC3E}">
        <p14:creationId xmlns:p14="http://schemas.microsoft.com/office/powerpoint/2010/main" val="2072381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24</a:t>
            </a:fld>
            <a:endParaRPr lang="es-ES"/>
          </a:p>
        </p:txBody>
      </p:sp>
    </p:spTree>
    <p:extLst>
      <p:ext uri="{BB962C8B-B14F-4D97-AF65-F5344CB8AC3E}">
        <p14:creationId xmlns:p14="http://schemas.microsoft.com/office/powerpoint/2010/main" val="3557794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25</a:t>
            </a:fld>
            <a:endParaRPr lang="es-ES"/>
          </a:p>
        </p:txBody>
      </p:sp>
    </p:spTree>
    <p:extLst>
      <p:ext uri="{BB962C8B-B14F-4D97-AF65-F5344CB8AC3E}">
        <p14:creationId xmlns:p14="http://schemas.microsoft.com/office/powerpoint/2010/main" val="177403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26</a:t>
            </a:fld>
            <a:endParaRPr lang="es-ES"/>
          </a:p>
        </p:txBody>
      </p:sp>
    </p:spTree>
    <p:extLst>
      <p:ext uri="{BB962C8B-B14F-4D97-AF65-F5344CB8AC3E}">
        <p14:creationId xmlns:p14="http://schemas.microsoft.com/office/powerpoint/2010/main" val="1835016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27</a:t>
            </a:fld>
            <a:endParaRPr lang="es-ES"/>
          </a:p>
        </p:txBody>
      </p:sp>
    </p:spTree>
    <p:extLst>
      <p:ext uri="{BB962C8B-B14F-4D97-AF65-F5344CB8AC3E}">
        <p14:creationId xmlns:p14="http://schemas.microsoft.com/office/powerpoint/2010/main" val="233724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28</a:t>
            </a:fld>
            <a:endParaRPr lang="es-ES"/>
          </a:p>
        </p:txBody>
      </p:sp>
    </p:spTree>
    <p:extLst>
      <p:ext uri="{BB962C8B-B14F-4D97-AF65-F5344CB8AC3E}">
        <p14:creationId xmlns:p14="http://schemas.microsoft.com/office/powerpoint/2010/main" val="2525966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29</a:t>
            </a:fld>
            <a:endParaRPr lang="es-ES"/>
          </a:p>
        </p:txBody>
      </p:sp>
    </p:spTree>
    <p:extLst>
      <p:ext uri="{BB962C8B-B14F-4D97-AF65-F5344CB8AC3E}">
        <p14:creationId xmlns:p14="http://schemas.microsoft.com/office/powerpoint/2010/main" val="2435398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30</a:t>
            </a:fld>
            <a:endParaRPr lang="es-ES"/>
          </a:p>
        </p:txBody>
      </p:sp>
    </p:spTree>
    <p:extLst>
      <p:ext uri="{BB962C8B-B14F-4D97-AF65-F5344CB8AC3E}">
        <p14:creationId xmlns:p14="http://schemas.microsoft.com/office/powerpoint/2010/main" val="2307723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4</a:t>
            </a:fld>
            <a:endParaRPr lang="es-ES"/>
          </a:p>
        </p:txBody>
      </p:sp>
    </p:spTree>
    <p:extLst>
      <p:ext uri="{BB962C8B-B14F-4D97-AF65-F5344CB8AC3E}">
        <p14:creationId xmlns:p14="http://schemas.microsoft.com/office/powerpoint/2010/main" val="13438376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31</a:t>
            </a:fld>
            <a:endParaRPr lang="es-ES"/>
          </a:p>
        </p:txBody>
      </p:sp>
    </p:spTree>
    <p:extLst>
      <p:ext uri="{BB962C8B-B14F-4D97-AF65-F5344CB8AC3E}">
        <p14:creationId xmlns:p14="http://schemas.microsoft.com/office/powerpoint/2010/main" val="27862412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32</a:t>
            </a:fld>
            <a:endParaRPr lang="es-ES"/>
          </a:p>
        </p:txBody>
      </p:sp>
    </p:spTree>
    <p:extLst>
      <p:ext uri="{BB962C8B-B14F-4D97-AF65-F5344CB8AC3E}">
        <p14:creationId xmlns:p14="http://schemas.microsoft.com/office/powerpoint/2010/main" val="296820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5</a:t>
            </a:fld>
            <a:endParaRPr lang="es-ES"/>
          </a:p>
        </p:txBody>
      </p:sp>
    </p:spTree>
    <p:extLst>
      <p:ext uri="{BB962C8B-B14F-4D97-AF65-F5344CB8AC3E}">
        <p14:creationId xmlns:p14="http://schemas.microsoft.com/office/powerpoint/2010/main" val="90773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6</a:t>
            </a:fld>
            <a:endParaRPr lang="es-ES"/>
          </a:p>
        </p:txBody>
      </p:sp>
    </p:spTree>
    <p:extLst>
      <p:ext uri="{BB962C8B-B14F-4D97-AF65-F5344CB8AC3E}">
        <p14:creationId xmlns:p14="http://schemas.microsoft.com/office/powerpoint/2010/main" val="3257140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7</a:t>
            </a:fld>
            <a:endParaRPr lang="es-ES"/>
          </a:p>
        </p:txBody>
      </p:sp>
    </p:spTree>
    <p:extLst>
      <p:ext uri="{BB962C8B-B14F-4D97-AF65-F5344CB8AC3E}">
        <p14:creationId xmlns:p14="http://schemas.microsoft.com/office/powerpoint/2010/main" val="300401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8</a:t>
            </a:fld>
            <a:endParaRPr lang="es-ES"/>
          </a:p>
        </p:txBody>
      </p:sp>
    </p:spTree>
    <p:extLst>
      <p:ext uri="{BB962C8B-B14F-4D97-AF65-F5344CB8AC3E}">
        <p14:creationId xmlns:p14="http://schemas.microsoft.com/office/powerpoint/2010/main" val="285666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9</a:t>
            </a:fld>
            <a:endParaRPr lang="es-ES"/>
          </a:p>
        </p:txBody>
      </p:sp>
    </p:spTree>
    <p:extLst>
      <p:ext uri="{BB962C8B-B14F-4D97-AF65-F5344CB8AC3E}">
        <p14:creationId xmlns:p14="http://schemas.microsoft.com/office/powerpoint/2010/main" val="13485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903423-8E9D-4466-828D-4B97E359AD4C}" type="slidenum">
              <a:rPr lang="es-ES" smtClean="0"/>
              <a:t>10</a:t>
            </a:fld>
            <a:endParaRPr lang="es-ES"/>
          </a:p>
        </p:txBody>
      </p:sp>
    </p:spTree>
    <p:extLst>
      <p:ext uri="{BB962C8B-B14F-4D97-AF65-F5344CB8AC3E}">
        <p14:creationId xmlns:p14="http://schemas.microsoft.com/office/powerpoint/2010/main" val="120723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310563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335427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107267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172599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273471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405700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421100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1957179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267689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8822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DBA5529-DB6F-4F82-9283-ADC856217423}" type="datetimeFigureOut">
              <a:rPr lang="es-ES" smtClean="0"/>
              <a:t>18/03/2021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62D9FE1-E8CC-4DED-B000-44D09D113451}" type="slidenum">
              <a:rPr lang="es-ES" smtClean="0"/>
              <a:t>‹Nº›</a:t>
            </a:fld>
            <a:endParaRPr lang="es-ES"/>
          </a:p>
        </p:txBody>
      </p:sp>
    </p:spTree>
    <p:extLst>
      <p:ext uri="{BB962C8B-B14F-4D97-AF65-F5344CB8AC3E}">
        <p14:creationId xmlns:p14="http://schemas.microsoft.com/office/powerpoint/2010/main" val="239904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5529-DB6F-4F82-9283-ADC856217423}" type="datetimeFigureOut">
              <a:rPr lang="es-ES" smtClean="0"/>
              <a:t>18/03/2021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D9FE1-E8CC-4DED-B000-44D09D113451}" type="slidenum">
              <a:rPr lang="es-ES" smtClean="0"/>
              <a:t>‹Nº›</a:t>
            </a:fld>
            <a:endParaRPr lang="es-ES"/>
          </a:p>
        </p:txBody>
      </p:sp>
    </p:spTree>
    <p:extLst>
      <p:ext uri="{BB962C8B-B14F-4D97-AF65-F5344CB8AC3E}">
        <p14:creationId xmlns:p14="http://schemas.microsoft.com/office/powerpoint/2010/main" val="3192076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0"/>
            <a:ext cx="9144000" cy="369332"/>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endParaRPr lang="es-ES" dirty="0"/>
          </a:p>
        </p:txBody>
      </p:sp>
      <p:sp>
        <p:nvSpPr>
          <p:cNvPr id="13" name="CuadroTexto 12">
            <a:extLst>
              <a:ext uri="{FF2B5EF4-FFF2-40B4-BE49-F238E27FC236}">
                <a16:creationId xmlns:a16="http://schemas.microsoft.com/office/drawing/2014/main" id="{BAA0CA17-B735-4AD8-97BC-B6DC046182AC}"/>
              </a:ext>
            </a:extLst>
          </p:cNvPr>
          <p:cNvSpPr txBox="1"/>
          <p:nvPr/>
        </p:nvSpPr>
        <p:spPr>
          <a:xfrm>
            <a:off x="0" y="6318000"/>
            <a:ext cx="9144000" cy="369332"/>
          </a:xfrm>
          <a:prstGeom prst="rect">
            <a:avLst/>
          </a:prstGeom>
          <a:solidFill>
            <a:schemeClr val="bg1">
              <a:lumMod val="85000"/>
              <a:alpha val="64000"/>
            </a:schemeClr>
          </a:solidFill>
        </p:spPr>
        <p:txBody>
          <a:bodyPr wrap="square" rtlCol="0">
            <a:spAutoFit/>
          </a:bodyPr>
          <a:lstStyle/>
          <a:p>
            <a:endParaRPr lang="es-ES" dirty="0"/>
          </a:p>
        </p:txBody>
      </p:sp>
      <p:pic>
        <p:nvPicPr>
          <p:cNvPr id="4" name="Picture 2" descr="Resultado de imagen para es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9854" y="548680"/>
            <a:ext cx="4818144"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sultado de imagen para departamento de electrica, y electronica es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8308" y="4787194"/>
            <a:ext cx="1274502" cy="139762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77622" y="2352936"/>
            <a:ext cx="8388752" cy="2077492"/>
          </a:xfrm>
          <a:prstGeom prst="rect">
            <a:avLst/>
          </a:prstGeom>
          <a:noFill/>
        </p:spPr>
        <p:txBody>
          <a:bodyPr wrap="square" rtlCol="0">
            <a:spAutoFit/>
          </a:bodyPr>
          <a:lstStyle/>
          <a:p>
            <a:pPr algn="ctr">
              <a:lnSpc>
                <a:spcPct val="150000"/>
              </a:lnSpc>
            </a:pPr>
            <a:r>
              <a:rPr lang="es-ES" dirty="0">
                <a:latin typeface="Times New Roman" panose="02020603050405020304" pitchFamily="18" charset="0"/>
                <a:cs typeface="Times New Roman" panose="02020603050405020304" pitchFamily="18" charset="0"/>
              </a:rPr>
              <a:t>DEPARTAMENTO DE ELÉCTRICA, ELECTRÓNICA Y TELECOMUNICACIONES  </a:t>
            </a:r>
            <a:endParaRPr lang="es-EC" dirty="0">
              <a:latin typeface="Times New Roman" panose="02020603050405020304" pitchFamily="18" charset="0"/>
              <a:cs typeface="Times New Roman" panose="02020603050405020304" pitchFamily="18" charset="0"/>
            </a:endParaRPr>
          </a:p>
          <a:p>
            <a:pPr algn="ctr">
              <a:lnSpc>
                <a:spcPct val="150000"/>
              </a:lnSpc>
            </a:pPr>
            <a:r>
              <a:rPr lang="es-ES" sz="1600" dirty="0">
                <a:latin typeface="Times New Roman" panose="02020603050405020304" pitchFamily="18" charset="0"/>
                <a:cs typeface="Times New Roman" panose="02020603050405020304" pitchFamily="18" charset="0"/>
              </a:rPr>
              <a:t>CARRERA DE INGENIERÍA EN ELECTRÓNICA Y TELECOMUNICACIONES</a:t>
            </a:r>
          </a:p>
          <a:p>
            <a:pPr algn="ctr">
              <a:lnSpc>
                <a:spcPct val="150000"/>
              </a:lnSpc>
            </a:pPr>
            <a:endParaRPr lang="es-ES" sz="1600" dirty="0">
              <a:latin typeface="Arial" panose="020B0604020202020204" pitchFamily="34" charset="0"/>
              <a:cs typeface="Arial" panose="020B0604020202020204" pitchFamily="34" charset="0"/>
            </a:endParaRPr>
          </a:p>
          <a:p>
            <a:pPr algn="ctr"/>
            <a:r>
              <a:rPr lang="es-ES" b="1" dirty="0">
                <a:latin typeface="Times New Roman" panose="02020603050405020304" pitchFamily="18" charset="0"/>
                <a:cs typeface="Times New Roman" panose="02020603050405020304" pitchFamily="18" charset="0"/>
              </a:rPr>
              <a:t>DESARROLLO DE UNA APLICACIÓN QUE PERMITA CARACTERIZAR TRAMAS 802.11 EN REDES INALÁMBRICAS COMPATIBLE CON EL SISTEMA OPERATIVO DE WINDOWS</a:t>
            </a:r>
            <a:endParaRPr lang="es-EC" dirty="0">
              <a:latin typeface="Times New Roman" panose="02020603050405020304" pitchFamily="18" charset="0"/>
              <a:cs typeface="Times New Roman" panose="02020603050405020304" pitchFamily="18" charset="0"/>
            </a:endParaRPr>
          </a:p>
        </p:txBody>
      </p:sp>
      <p:sp>
        <p:nvSpPr>
          <p:cNvPr id="15" name="Rectángulo 14"/>
          <p:cNvSpPr/>
          <p:nvPr/>
        </p:nvSpPr>
        <p:spPr>
          <a:xfrm>
            <a:off x="1205610" y="4796912"/>
            <a:ext cx="6109561" cy="338554"/>
          </a:xfrm>
          <a:prstGeom prst="rect">
            <a:avLst/>
          </a:prstGeom>
        </p:spPr>
        <p:txBody>
          <a:bodyPr wrap="square">
            <a:spAutoFit/>
          </a:bodyPr>
          <a:lstStyle/>
          <a:p>
            <a:pPr algn="ctr">
              <a:spcAft>
                <a:spcPts val="0"/>
              </a:spcAft>
            </a:pPr>
            <a:r>
              <a:rPr lang="es-EC"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AUTOR: OTÁÑEZ RODRÍGUEZ, ESTEBAN FRANCISCO</a:t>
            </a:r>
          </a:p>
        </p:txBody>
      </p:sp>
      <p:sp>
        <p:nvSpPr>
          <p:cNvPr id="16" name="Rectángulo 15"/>
          <p:cNvSpPr/>
          <p:nvPr/>
        </p:nvSpPr>
        <p:spPr>
          <a:xfrm>
            <a:off x="2300035" y="5521979"/>
            <a:ext cx="4572000" cy="509755"/>
          </a:xfrm>
          <a:prstGeom prst="rect">
            <a:avLst/>
          </a:prstGeom>
        </p:spPr>
        <p:txBody>
          <a:bodyPr>
            <a:spAutoFit/>
          </a:bodyPr>
          <a:lstStyle/>
          <a:p>
            <a:pPr algn="ctr">
              <a:lnSpc>
                <a:spcPct val="200000"/>
              </a:lnSpc>
              <a:spcAft>
                <a:spcPts val="0"/>
              </a:spcAft>
            </a:pPr>
            <a:r>
              <a:rPr lang="es-EC"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Marzo - 2021</a:t>
            </a:r>
          </a:p>
        </p:txBody>
      </p:sp>
    </p:spTree>
    <p:extLst>
      <p:ext uri="{BB962C8B-B14F-4D97-AF65-F5344CB8AC3E}">
        <p14:creationId xmlns:p14="http://schemas.microsoft.com/office/powerpoint/2010/main" val="810167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Metodología</a:t>
            </a:r>
          </a:p>
        </p:txBody>
      </p:sp>
      <p:sp>
        <p:nvSpPr>
          <p:cNvPr id="8"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Hardware usado</a:t>
            </a:r>
          </a:p>
        </p:txBody>
      </p:sp>
      <p:sp>
        <p:nvSpPr>
          <p:cNvPr id="14" name="Rectángulo 13"/>
          <p:cNvSpPr/>
          <p:nvPr/>
        </p:nvSpPr>
        <p:spPr>
          <a:xfrm>
            <a:off x="3620376" y="4652020"/>
            <a:ext cx="2442201" cy="523220"/>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Adaptador USB inalámbrico TP-LINK-WN722N</a:t>
            </a:r>
            <a:endParaRPr lang="es-EC" sz="1400" dirty="0">
              <a:latin typeface="Times New Roman" panose="02020603050405020304" pitchFamily="18" charset="0"/>
              <a:cs typeface="Times New Roman" panose="02020603050405020304" pitchFamily="18" charset="0"/>
            </a:endParaRPr>
          </a:p>
        </p:txBody>
      </p:sp>
      <p:pic>
        <p:nvPicPr>
          <p:cNvPr id="10" name="Imagen 9">
            <a:extLst>
              <a:ext uri="{FF2B5EF4-FFF2-40B4-BE49-F238E27FC236}">
                <a16:creationId xmlns:a16="http://schemas.microsoft.com/office/drawing/2014/main" id="{EC578582-DEC5-4477-AA44-02FFB9E3DABB}"/>
              </a:ext>
            </a:extLst>
          </p:cNvPr>
          <p:cNvPicPr/>
          <p:nvPr/>
        </p:nvPicPr>
        <p:blipFill>
          <a:blip r:embed="rId3"/>
          <a:stretch>
            <a:fillRect/>
          </a:stretch>
        </p:blipFill>
        <p:spPr>
          <a:xfrm>
            <a:off x="3240816" y="2879225"/>
            <a:ext cx="2662368" cy="1495991"/>
          </a:xfrm>
          <a:prstGeom prst="rect">
            <a:avLst/>
          </a:prstGeom>
        </p:spPr>
      </p:pic>
      <p:pic>
        <p:nvPicPr>
          <p:cNvPr id="15" name="Imagen 14" descr="Resultado de imagen para Adaptador LB-link BL-WN150AH">
            <a:extLst>
              <a:ext uri="{FF2B5EF4-FFF2-40B4-BE49-F238E27FC236}">
                <a16:creationId xmlns:a16="http://schemas.microsoft.com/office/drawing/2014/main" id="{92976523-38BC-41C7-B1F0-067845526EE2}"/>
              </a:ext>
            </a:extLst>
          </p:cNvPr>
          <p:cNvPicPr/>
          <p:nvPr/>
        </p:nvPicPr>
        <p:blipFill rotWithShape="1">
          <a:blip r:embed="rId4">
            <a:extLst>
              <a:ext uri="{28A0092B-C50C-407E-A947-70E740481C1C}">
                <a14:useLocalDpi xmlns:a14="http://schemas.microsoft.com/office/drawing/2010/main" val="0"/>
              </a:ext>
            </a:extLst>
          </a:blip>
          <a:srcRect l="18902" t="23295" r="21529" b="22344"/>
          <a:stretch/>
        </p:blipFill>
        <p:spPr bwMode="auto">
          <a:xfrm>
            <a:off x="6588224" y="2655670"/>
            <a:ext cx="2219325" cy="1943100"/>
          </a:xfrm>
          <a:prstGeom prst="rect">
            <a:avLst/>
          </a:prstGeom>
          <a:noFill/>
          <a:ln>
            <a:noFill/>
          </a:ln>
          <a:extLst>
            <a:ext uri="{53640926-AAD7-44D8-BBD7-CCE9431645EC}">
              <a14:shadowObscured xmlns:a14="http://schemas.microsoft.com/office/drawing/2010/main"/>
            </a:ext>
          </a:extLst>
        </p:spPr>
      </p:pic>
      <p:pic>
        <p:nvPicPr>
          <p:cNvPr id="16" name="Picture 2" descr=" ">
            <a:extLst>
              <a:ext uri="{FF2B5EF4-FFF2-40B4-BE49-F238E27FC236}">
                <a16:creationId xmlns:a16="http://schemas.microsoft.com/office/drawing/2014/main" id="{8A8D98A2-10A2-489B-89ED-C71873ECA5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480" y="3033055"/>
            <a:ext cx="2520280" cy="1342161"/>
          </a:xfrm>
          <a:prstGeom prst="rect">
            <a:avLst/>
          </a:prstGeom>
          <a:noFill/>
          <a:extLst>
            <a:ext uri="{909E8E84-426E-40DD-AFC4-6F175D3DCCD1}">
              <a14:hiddenFill xmlns:a14="http://schemas.microsoft.com/office/drawing/2010/main">
                <a:solidFill>
                  <a:srgbClr val="FFFFFF"/>
                </a:solidFill>
              </a14:hiddenFill>
            </a:ext>
          </a:extLst>
        </p:spPr>
      </p:pic>
      <p:sp>
        <p:nvSpPr>
          <p:cNvPr id="17" name="Rectángulo 16">
            <a:extLst>
              <a:ext uri="{FF2B5EF4-FFF2-40B4-BE49-F238E27FC236}">
                <a16:creationId xmlns:a16="http://schemas.microsoft.com/office/drawing/2014/main" id="{32E32C68-71D2-4FA5-9616-BC7CC0EAEE60}"/>
              </a:ext>
            </a:extLst>
          </p:cNvPr>
          <p:cNvSpPr/>
          <p:nvPr/>
        </p:nvSpPr>
        <p:spPr>
          <a:xfrm>
            <a:off x="580519" y="4617715"/>
            <a:ext cx="2442201" cy="307777"/>
          </a:xfrm>
          <a:prstGeom prst="rect">
            <a:avLst/>
          </a:prstGeom>
        </p:spPr>
        <p:txBody>
          <a:bodyPr wrap="square">
            <a:spAutoFit/>
          </a:bodyPr>
          <a:lstStyle/>
          <a:p>
            <a:pPr algn="ctr"/>
            <a:r>
              <a:rPr lang="es-ES" sz="1400" dirty="0" err="1">
                <a:latin typeface="Times New Roman" panose="02020603050405020304" pitchFamily="18" charset="0"/>
                <a:ea typeface="Times New Roman" panose="02020603050405020304" pitchFamily="18" charset="0"/>
                <a:cs typeface="Times New Roman" panose="02020603050405020304" pitchFamily="18" charset="0"/>
              </a:rPr>
              <a:t>AirPcap</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1400" dirty="0" err="1">
                <a:latin typeface="Times New Roman" panose="02020603050405020304" pitchFamily="18" charset="0"/>
                <a:ea typeface="Times New Roman" panose="02020603050405020304" pitchFamily="18" charset="0"/>
                <a:cs typeface="Times New Roman" panose="02020603050405020304" pitchFamily="18" charset="0"/>
              </a:rPr>
              <a:t>Nx</a:t>
            </a:r>
            <a:endParaRPr lang="es-EC" sz="1400" dirty="0">
              <a:latin typeface="Times New Roman" panose="02020603050405020304" pitchFamily="18" charset="0"/>
              <a:cs typeface="Times New Roman" panose="02020603050405020304" pitchFamily="18" charset="0"/>
            </a:endParaRPr>
          </a:p>
        </p:txBody>
      </p:sp>
      <p:sp>
        <p:nvSpPr>
          <p:cNvPr id="18" name="Rectángulo 17">
            <a:extLst>
              <a:ext uri="{FF2B5EF4-FFF2-40B4-BE49-F238E27FC236}">
                <a16:creationId xmlns:a16="http://schemas.microsoft.com/office/drawing/2014/main" id="{B44883A8-0FAF-4807-A6A9-02D10F6C9095}"/>
              </a:ext>
            </a:extLst>
          </p:cNvPr>
          <p:cNvSpPr/>
          <p:nvPr/>
        </p:nvSpPr>
        <p:spPr>
          <a:xfrm>
            <a:off x="6300192" y="4617715"/>
            <a:ext cx="2442201" cy="523220"/>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El adaptador inalámbrico USB BL-WN150AH</a:t>
            </a:r>
            <a:endParaRPr lang="es-EC"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19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Metodología</a:t>
            </a:r>
          </a:p>
        </p:txBody>
      </p:sp>
      <p:sp>
        <p:nvSpPr>
          <p:cNvPr id="8"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Tarjetas compatibles con el controlador de </a:t>
            </a:r>
            <a:r>
              <a:rPr lang="es-ES" sz="2400" b="1" dirty="0" err="1">
                <a:latin typeface="Times New Roman" panose="02020603050405020304" pitchFamily="18" charset="0"/>
                <a:cs typeface="Times New Roman" panose="02020603050405020304" pitchFamily="18" charset="0"/>
              </a:rPr>
              <a:t>Acrylic</a:t>
            </a:r>
            <a:r>
              <a:rPr lang="es-ES" sz="2400" b="1" dirty="0">
                <a:latin typeface="Times New Roman" panose="02020603050405020304" pitchFamily="18" charset="0"/>
                <a:cs typeface="Times New Roman" panose="02020603050405020304" pitchFamily="18" charset="0"/>
              </a:rPr>
              <a:t> </a:t>
            </a:r>
          </a:p>
        </p:txBody>
      </p:sp>
      <p:graphicFrame>
        <p:nvGraphicFramePr>
          <p:cNvPr id="3" name="Tabla 2">
            <a:extLst>
              <a:ext uri="{FF2B5EF4-FFF2-40B4-BE49-F238E27FC236}">
                <a16:creationId xmlns:a16="http://schemas.microsoft.com/office/drawing/2014/main" id="{8D7A39BB-BA0C-4FFC-9827-6AA4E0D476CD}"/>
              </a:ext>
            </a:extLst>
          </p:cNvPr>
          <p:cNvGraphicFramePr>
            <a:graphicFrameLocks noGrp="1"/>
          </p:cNvGraphicFramePr>
          <p:nvPr>
            <p:extLst>
              <p:ext uri="{D42A27DB-BD31-4B8C-83A1-F6EECF244321}">
                <p14:modId xmlns:p14="http://schemas.microsoft.com/office/powerpoint/2010/main" val="3176179432"/>
              </p:ext>
            </p:extLst>
          </p:nvPr>
        </p:nvGraphicFramePr>
        <p:xfrm>
          <a:off x="1691680" y="1979668"/>
          <a:ext cx="5449570" cy="4015682"/>
        </p:xfrm>
        <a:graphic>
          <a:graphicData uri="http://schemas.openxmlformats.org/drawingml/2006/table">
            <a:tbl>
              <a:tblPr firstRow="1" firstCol="1" bandRow="1">
                <a:tableStyleId>{F2DE63D5-997A-4646-A377-4702673A728D}</a:tableStyleId>
              </a:tblPr>
              <a:tblGrid>
                <a:gridCol w="1802130">
                  <a:extLst>
                    <a:ext uri="{9D8B030D-6E8A-4147-A177-3AD203B41FA5}">
                      <a16:colId xmlns:a16="http://schemas.microsoft.com/office/drawing/2014/main" val="3067666244"/>
                    </a:ext>
                  </a:extLst>
                </a:gridCol>
                <a:gridCol w="346710">
                  <a:extLst>
                    <a:ext uri="{9D8B030D-6E8A-4147-A177-3AD203B41FA5}">
                      <a16:colId xmlns:a16="http://schemas.microsoft.com/office/drawing/2014/main" val="1900882929"/>
                    </a:ext>
                  </a:extLst>
                </a:gridCol>
                <a:gridCol w="346710">
                  <a:extLst>
                    <a:ext uri="{9D8B030D-6E8A-4147-A177-3AD203B41FA5}">
                      <a16:colId xmlns:a16="http://schemas.microsoft.com/office/drawing/2014/main" val="3917378510"/>
                    </a:ext>
                  </a:extLst>
                </a:gridCol>
                <a:gridCol w="346710">
                  <a:extLst>
                    <a:ext uri="{9D8B030D-6E8A-4147-A177-3AD203B41FA5}">
                      <a16:colId xmlns:a16="http://schemas.microsoft.com/office/drawing/2014/main" val="2754480088"/>
                    </a:ext>
                  </a:extLst>
                </a:gridCol>
                <a:gridCol w="432435">
                  <a:extLst>
                    <a:ext uri="{9D8B030D-6E8A-4147-A177-3AD203B41FA5}">
                      <a16:colId xmlns:a16="http://schemas.microsoft.com/office/drawing/2014/main" val="940173377"/>
                    </a:ext>
                  </a:extLst>
                </a:gridCol>
                <a:gridCol w="476250">
                  <a:extLst>
                    <a:ext uri="{9D8B030D-6E8A-4147-A177-3AD203B41FA5}">
                      <a16:colId xmlns:a16="http://schemas.microsoft.com/office/drawing/2014/main" val="3587499930"/>
                    </a:ext>
                  </a:extLst>
                </a:gridCol>
                <a:gridCol w="552450">
                  <a:extLst>
                    <a:ext uri="{9D8B030D-6E8A-4147-A177-3AD203B41FA5}">
                      <a16:colId xmlns:a16="http://schemas.microsoft.com/office/drawing/2014/main" val="4212455518"/>
                    </a:ext>
                  </a:extLst>
                </a:gridCol>
                <a:gridCol w="1146175">
                  <a:extLst>
                    <a:ext uri="{9D8B030D-6E8A-4147-A177-3AD203B41FA5}">
                      <a16:colId xmlns:a16="http://schemas.microsoft.com/office/drawing/2014/main" val="1542670227"/>
                    </a:ext>
                  </a:extLst>
                </a:gridCol>
              </a:tblGrid>
              <a:tr h="273685">
                <a:tc>
                  <a:txBody>
                    <a:bodyPr/>
                    <a:lstStyle/>
                    <a:p>
                      <a:pPr algn="just">
                        <a:lnSpc>
                          <a:spcPct val="200000"/>
                        </a:lnSpc>
                        <a:spcAft>
                          <a:spcPts val="800"/>
                        </a:spcAft>
                      </a:pPr>
                      <a:r>
                        <a:rPr lang="es-EC" sz="1100">
                          <a:effectLst/>
                        </a:rPr>
                        <a:t>Modelo</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20</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40</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80</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SNR</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2.4</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5</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Compatibilidad</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5227263"/>
                  </a:ext>
                </a:extLst>
              </a:tr>
              <a:tr h="273685">
                <a:tc>
                  <a:txBody>
                    <a:bodyPr/>
                    <a:lstStyle/>
                    <a:p>
                      <a:pPr>
                        <a:lnSpc>
                          <a:spcPct val="107000"/>
                        </a:lnSpc>
                        <a:spcAft>
                          <a:spcPts val="800"/>
                        </a:spcAft>
                      </a:pPr>
                      <a:r>
                        <a:rPr lang="es-EC" sz="1100">
                          <a:effectLst/>
                        </a:rPr>
                        <a:t>Broadcom BCM43236</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100">
                          <a:effectLst/>
                        </a:rPr>
                        <a:t>a/n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Muy 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6527925"/>
                  </a:ext>
                </a:extLst>
              </a:tr>
              <a:tr h="273685">
                <a:tc>
                  <a:txBody>
                    <a:bodyPr/>
                    <a:lstStyle/>
                    <a:p>
                      <a:pPr>
                        <a:lnSpc>
                          <a:spcPct val="107000"/>
                        </a:lnSpc>
                        <a:spcAft>
                          <a:spcPts val="800"/>
                        </a:spcAft>
                      </a:pPr>
                      <a:r>
                        <a:rPr lang="es-EC" sz="1100">
                          <a:effectLst/>
                        </a:rPr>
                        <a:t>Linksys AE2500 N600</a:t>
                      </a:r>
                    </a:p>
                    <a:p>
                      <a:pPr>
                        <a:lnSpc>
                          <a:spcPct val="107000"/>
                        </a:lnSpc>
                        <a:spcAft>
                          <a:spcPts val="800"/>
                        </a:spcAft>
                      </a:pPr>
                      <a:r>
                        <a:rPr lang="es-EC" sz="1100">
                          <a:effectLst/>
                        </a:rPr>
                        <a:t> </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Muy 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5474157"/>
                  </a:ext>
                </a:extLst>
              </a:tr>
              <a:tr h="273685">
                <a:tc>
                  <a:txBody>
                    <a:bodyPr/>
                    <a:lstStyle/>
                    <a:p>
                      <a:pPr>
                        <a:lnSpc>
                          <a:spcPct val="107000"/>
                        </a:lnSpc>
                        <a:spcAft>
                          <a:spcPts val="800"/>
                        </a:spcAft>
                      </a:pPr>
                      <a:r>
                        <a:rPr lang="es-EC" sz="1100">
                          <a:effectLst/>
                        </a:rPr>
                        <a:t>Asus USB-AC53 (versión Nano NO soportada)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a/n/ac</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Muy 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5992731"/>
                  </a:ext>
                </a:extLst>
              </a:tr>
              <a:tr h="273685">
                <a:tc>
                  <a:txBody>
                    <a:bodyPr/>
                    <a:lstStyle/>
                    <a:p>
                      <a:pPr>
                        <a:lnSpc>
                          <a:spcPct val="107000"/>
                        </a:lnSpc>
                        <a:spcAft>
                          <a:spcPts val="800"/>
                        </a:spcAft>
                      </a:pPr>
                      <a:r>
                        <a:rPr lang="es-EC" sz="1100">
                          <a:effectLst/>
                        </a:rPr>
                        <a:t>NetGear A6200</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a/n/ac</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Muy 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4820348"/>
                  </a:ext>
                </a:extLst>
              </a:tr>
              <a:tr h="273685">
                <a:tc>
                  <a:txBody>
                    <a:bodyPr/>
                    <a:lstStyle/>
                    <a:p>
                      <a:pPr>
                        <a:lnSpc>
                          <a:spcPct val="107000"/>
                        </a:lnSpc>
                        <a:spcAft>
                          <a:spcPts val="800"/>
                        </a:spcAft>
                      </a:pPr>
                      <a:r>
                        <a:rPr lang="en-US" sz="1100">
                          <a:effectLst/>
                        </a:rPr>
                        <a:t>D-Link DWA-182 Revision A1 a/g/n/ac</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a/n/ac</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Muy 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2810381"/>
                  </a:ext>
                </a:extLst>
              </a:tr>
              <a:tr h="273685">
                <a:tc>
                  <a:txBody>
                    <a:bodyPr/>
                    <a:lstStyle/>
                    <a:p>
                      <a:pPr>
                        <a:lnSpc>
                          <a:spcPct val="107000"/>
                        </a:lnSpc>
                        <a:spcAft>
                          <a:spcPts val="800"/>
                        </a:spcAft>
                      </a:pPr>
                      <a:r>
                        <a:rPr lang="es-EC" sz="1100">
                          <a:effectLst/>
                        </a:rPr>
                        <a:t>TP-LINK TL-WN722N v1 (v2 NO soportada)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4131294"/>
                  </a:ext>
                </a:extLst>
              </a:tr>
              <a:tr h="273685">
                <a:tc>
                  <a:txBody>
                    <a:bodyPr/>
                    <a:lstStyle/>
                    <a:p>
                      <a:pPr>
                        <a:lnSpc>
                          <a:spcPct val="107000"/>
                        </a:lnSpc>
                        <a:spcAft>
                          <a:spcPts val="800"/>
                        </a:spcAft>
                      </a:pPr>
                      <a:r>
                        <a:rPr lang="es-EC" sz="1100">
                          <a:effectLst/>
                        </a:rPr>
                        <a:t>Ralink RT2870/3070 / Alpha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Limitada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5579264"/>
                  </a:ext>
                </a:extLst>
              </a:tr>
              <a:tr h="273685">
                <a:tc>
                  <a:txBody>
                    <a:bodyPr/>
                    <a:lstStyle/>
                    <a:p>
                      <a:pPr>
                        <a:lnSpc>
                          <a:spcPct val="107000"/>
                        </a:lnSpc>
                        <a:spcAft>
                          <a:spcPts val="800"/>
                        </a:spcAft>
                      </a:pPr>
                      <a:r>
                        <a:rPr lang="es-EC" sz="1100">
                          <a:effectLst/>
                        </a:rPr>
                        <a:t>Airpcap Classic</a:t>
                      </a:r>
                    </a:p>
                    <a:p>
                      <a:pPr>
                        <a:lnSpc>
                          <a:spcPct val="107000"/>
                        </a:lnSpc>
                        <a:spcAft>
                          <a:spcPts val="800"/>
                        </a:spcAft>
                      </a:pPr>
                      <a:r>
                        <a:rPr lang="en-US" sz="1100">
                          <a:effectLst/>
                        </a:rPr>
                        <a:t> </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3837576"/>
                  </a:ext>
                </a:extLst>
              </a:tr>
              <a:tr h="273685">
                <a:tc>
                  <a:txBody>
                    <a:bodyPr/>
                    <a:lstStyle/>
                    <a:p>
                      <a:pPr>
                        <a:lnSpc>
                          <a:spcPct val="107000"/>
                        </a:lnSpc>
                        <a:spcAft>
                          <a:spcPts val="800"/>
                        </a:spcAft>
                      </a:pPr>
                      <a:r>
                        <a:rPr lang="es-EC" sz="1100">
                          <a:effectLst/>
                        </a:rPr>
                        <a:t>Airpcap Tx</a:t>
                      </a:r>
                    </a:p>
                    <a:p>
                      <a:pPr>
                        <a:lnSpc>
                          <a:spcPct val="107000"/>
                        </a:lnSpc>
                        <a:spcAft>
                          <a:spcPts val="800"/>
                        </a:spcAft>
                      </a:pPr>
                      <a:r>
                        <a:rPr lang="en-US" sz="1100">
                          <a:effectLst/>
                        </a:rPr>
                        <a:t> </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Buena</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0884860"/>
                  </a:ext>
                </a:extLst>
              </a:tr>
              <a:tr h="273685">
                <a:tc>
                  <a:txBody>
                    <a:bodyPr/>
                    <a:lstStyle/>
                    <a:p>
                      <a:pPr>
                        <a:lnSpc>
                          <a:spcPct val="107000"/>
                        </a:lnSpc>
                        <a:spcAft>
                          <a:spcPts val="800"/>
                        </a:spcAft>
                      </a:pPr>
                      <a:r>
                        <a:rPr lang="es-EC" sz="1100">
                          <a:effectLst/>
                        </a:rPr>
                        <a:t>Airpcap Nx</a:t>
                      </a:r>
                    </a:p>
                    <a:p>
                      <a:pPr>
                        <a:lnSpc>
                          <a:spcPct val="107000"/>
                        </a:lnSpc>
                        <a:spcAft>
                          <a:spcPts val="800"/>
                        </a:spcAft>
                      </a:pPr>
                      <a:r>
                        <a:rPr lang="en-US" sz="1100">
                          <a:effectLst/>
                        </a:rPr>
                        <a:t> </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a:effectLst/>
                        </a:rPr>
                        <a:t>-</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SI</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b/g/n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s-EC" sz="1100">
                          <a:effectLst/>
                        </a:rPr>
                        <a:t>a/n</a:t>
                      </a:r>
                      <a:endParaRPr lang="es-EC" sz="11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200000"/>
                        </a:lnSpc>
                        <a:spcAft>
                          <a:spcPts val="800"/>
                        </a:spcAft>
                      </a:pPr>
                      <a:r>
                        <a:rPr lang="en-US" sz="1100" dirty="0">
                          <a:effectLst/>
                        </a:rPr>
                        <a:t>Buena</a:t>
                      </a:r>
                      <a:endParaRPr lang="es-EC" sz="11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6286515"/>
                  </a:ext>
                </a:extLst>
              </a:tr>
            </a:tbl>
          </a:graphicData>
        </a:graphic>
      </p:graphicFrame>
    </p:spTree>
    <p:extLst>
      <p:ext uri="{BB962C8B-B14F-4D97-AF65-F5344CB8AC3E}">
        <p14:creationId xmlns:p14="http://schemas.microsoft.com/office/powerpoint/2010/main" val="3094191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Metodología</a:t>
            </a:r>
          </a:p>
        </p:txBody>
      </p:sp>
      <p:sp>
        <p:nvSpPr>
          <p:cNvPr id="8" name="6 CuadroTexto"/>
          <p:cNvSpPr txBox="1"/>
          <p:nvPr/>
        </p:nvSpPr>
        <p:spPr>
          <a:xfrm>
            <a:off x="0" y="1381440"/>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Estructura del programa</a:t>
            </a:r>
          </a:p>
        </p:txBody>
      </p:sp>
      <p:pic>
        <p:nvPicPr>
          <p:cNvPr id="6" name="Imagen 5">
            <a:extLst>
              <a:ext uri="{FF2B5EF4-FFF2-40B4-BE49-F238E27FC236}">
                <a16:creationId xmlns:a16="http://schemas.microsoft.com/office/drawing/2014/main" id="{AAFA048A-44CD-4854-ABB8-023940595A1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2444560"/>
            <a:ext cx="7704856" cy="2569567"/>
          </a:xfrm>
          <a:prstGeom prst="rect">
            <a:avLst/>
          </a:prstGeom>
          <a:noFill/>
          <a:ln>
            <a:noFill/>
          </a:ln>
        </p:spPr>
      </p:pic>
    </p:spTree>
    <p:extLst>
      <p:ext uri="{BB962C8B-B14F-4D97-AF65-F5344CB8AC3E}">
        <p14:creationId xmlns:p14="http://schemas.microsoft.com/office/powerpoint/2010/main" val="152977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7" name="6 CuadroTexto"/>
          <p:cNvSpPr txBox="1"/>
          <p:nvPr/>
        </p:nvSpPr>
        <p:spPr>
          <a:xfrm>
            <a:off x="1187624" y="1284111"/>
            <a:ext cx="6840760" cy="461665"/>
          </a:xfrm>
          <a:prstGeom prst="rect">
            <a:avLst/>
          </a:prstGeom>
          <a:noFill/>
        </p:spPr>
        <p:txBody>
          <a:bodyPr wrap="square" rtlCol="0">
            <a:spAutoFit/>
          </a:bodyPr>
          <a:lstStyle/>
          <a:p>
            <a:pPr algn="ctr"/>
            <a:r>
              <a:rPr lang="es-EC" sz="2400" b="1" dirty="0">
                <a:latin typeface="Times New Roman" panose="02020603050405020304" pitchFamily="18" charset="0"/>
                <a:cs typeface="Times New Roman" panose="02020603050405020304" pitchFamily="18" charset="0"/>
              </a:rPr>
              <a:t>Diagrama de bloques programa principal  </a:t>
            </a:r>
            <a:endParaRPr lang="es-ES" sz="2400" b="1" dirty="0">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a16="http://schemas.microsoft.com/office/drawing/2014/main" id="{9E9BF428-3170-49A4-B4B3-FBD76EAFCAC5}"/>
              </a:ext>
            </a:extLst>
          </p:cNvPr>
          <p:cNvPicPr/>
          <p:nvPr/>
        </p:nvPicPr>
        <p:blipFill rotWithShape="1">
          <a:blip r:embed="rId3">
            <a:extLst>
              <a:ext uri="{28A0092B-C50C-407E-A947-70E740481C1C}">
                <a14:useLocalDpi xmlns:a14="http://schemas.microsoft.com/office/drawing/2010/main" val="0"/>
              </a:ext>
            </a:extLst>
          </a:blip>
          <a:srcRect l="5706" t="5055" r="5451" b="3508"/>
          <a:stretch/>
        </p:blipFill>
        <p:spPr bwMode="auto">
          <a:xfrm>
            <a:off x="3075940" y="1833112"/>
            <a:ext cx="2936220" cy="49711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0614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pic>
        <p:nvPicPr>
          <p:cNvPr id="4" name="Imagen 3">
            <a:extLst>
              <a:ext uri="{FF2B5EF4-FFF2-40B4-BE49-F238E27FC236}">
                <a16:creationId xmlns:a16="http://schemas.microsoft.com/office/drawing/2014/main" id="{C4E73543-0DC0-4F6E-B99C-7862A333A8D1}"/>
              </a:ext>
            </a:extLst>
          </p:cNvPr>
          <p:cNvPicPr/>
          <p:nvPr/>
        </p:nvPicPr>
        <p:blipFill rotWithShape="1">
          <a:blip r:embed="rId3">
            <a:extLst>
              <a:ext uri="{28A0092B-C50C-407E-A947-70E740481C1C}">
                <a14:useLocalDpi xmlns:a14="http://schemas.microsoft.com/office/drawing/2010/main" val="0"/>
              </a:ext>
            </a:extLst>
          </a:blip>
          <a:srcRect l="5432" t="5577" r="4945" b="5302"/>
          <a:stretch/>
        </p:blipFill>
        <p:spPr bwMode="auto">
          <a:xfrm>
            <a:off x="2473642" y="116185"/>
            <a:ext cx="4196715" cy="65309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13527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pic>
        <p:nvPicPr>
          <p:cNvPr id="5" name="Imagen 4">
            <a:extLst>
              <a:ext uri="{FF2B5EF4-FFF2-40B4-BE49-F238E27FC236}">
                <a16:creationId xmlns:a16="http://schemas.microsoft.com/office/drawing/2014/main" id="{07F766CF-B68E-441E-AEDF-EB653FD0D56E}"/>
              </a:ext>
            </a:extLst>
          </p:cNvPr>
          <p:cNvPicPr/>
          <p:nvPr/>
        </p:nvPicPr>
        <p:blipFill rotWithShape="1">
          <a:blip r:embed="rId3">
            <a:extLst>
              <a:ext uri="{28A0092B-C50C-407E-A947-70E740481C1C}">
                <a14:useLocalDpi xmlns:a14="http://schemas.microsoft.com/office/drawing/2010/main" val="0"/>
              </a:ext>
            </a:extLst>
          </a:blip>
          <a:srcRect t="5093" b="5093"/>
          <a:stretch/>
        </p:blipFill>
        <p:spPr bwMode="auto">
          <a:xfrm>
            <a:off x="1907704" y="1664804"/>
            <a:ext cx="5544616" cy="352839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21303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9" name="6 CuadroTexto"/>
          <p:cNvSpPr txBox="1"/>
          <p:nvPr/>
        </p:nvSpPr>
        <p:spPr>
          <a:xfrm>
            <a:off x="1187623" y="1213700"/>
            <a:ext cx="6449763" cy="461665"/>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 </a:t>
            </a:r>
            <a:r>
              <a:rPr lang="es-EC" sz="2400" b="1" dirty="0">
                <a:latin typeface="Arial" panose="020B0604020202020204" pitchFamily="34" charset="0"/>
                <a:cs typeface="Arial" panose="020B0604020202020204" pitchFamily="34" charset="0"/>
              </a:rPr>
              <a:t> </a:t>
            </a:r>
            <a:r>
              <a:rPr lang="es-EC" sz="2400" b="1" dirty="0">
                <a:latin typeface="Times New Roman" panose="02020603050405020304" pitchFamily="18" charset="0"/>
                <a:cs typeface="Times New Roman" panose="02020603050405020304" pitchFamily="18" charset="0"/>
              </a:rPr>
              <a:t>Interfaz Gráfica</a:t>
            </a:r>
            <a:endParaRPr lang="es-ES" sz="2400" b="1" dirty="0">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a16="http://schemas.microsoft.com/office/drawing/2014/main" id="{0E28EA7E-BBC3-4935-A4D2-7CA266DF495C}"/>
              </a:ext>
            </a:extLst>
          </p:cNvPr>
          <p:cNvPicPr/>
          <p:nvPr/>
        </p:nvPicPr>
        <p:blipFill>
          <a:blip r:embed="rId3"/>
          <a:stretch>
            <a:fillRect/>
          </a:stretch>
        </p:blipFill>
        <p:spPr>
          <a:xfrm>
            <a:off x="107504" y="2204864"/>
            <a:ext cx="8919356" cy="3968935"/>
          </a:xfrm>
          <a:prstGeom prst="rect">
            <a:avLst/>
          </a:prstGeom>
        </p:spPr>
      </p:pic>
    </p:spTree>
    <p:extLst>
      <p:ext uri="{BB962C8B-B14F-4D97-AF65-F5344CB8AC3E}">
        <p14:creationId xmlns:p14="http://schemas.microsoft.com/office/powerpoint/2010/main" val="3443727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9" name="6 CuadroTexto"/>
          <p:cNvSpPr txBox="1"/>
          <p:nvPr/>
        </p:nvSpPr>
        <p:spPr>
          <a:xfrm>
            <a:off x="1187623" y="1213700"/>
            <a:ext cx="6449763" cy="461665"/>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 </a:t>
            </a:r>
            <a:r>
              <a:rPr lang="es-EC" sz="2400" b="1" dirty="0">
                <a:latin typeface="Arial" panose="020B0604020202020204" pitchFamily="34" charset="0"/>
                <a:cs typeface="Arial" panose="020B0604020202020204" pitchFamily="34" charset="0"/>
              </a:rPr>
              <a:t> </a:t>
            </a:r>
            <a:r>
              <a:rPr lang="es-EC" sz="2400" b="1" dirty="0">
                <a:latin typeface="Times New Roman" panose="02020603050405020304" pitchFamily="18" charset="0"/>
                <a:cs typeface="Times New Roman" panose="02020603050405020304" pitchFamily="18" charset="0"/>
              </a:rPr>
              <a:t>Interfaz Gráfica: Características por AP</a:t>
            </a:r>
            <a:endParaRPr lang="es-ES" sz="2400" b="1" dirty="0">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a16="http://schemas.microsoft.com/office/drawing/2014/main" id="{9CB9EB19-BEC6-4595-A199-FEA8E1D67D6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44824"/>
            <a:ext cx="8496944" cy="3968935"/>
          </a:xfrm>
          <a:prstGeom prst="rect">
            <a:avLst/>
          </a:prstGeom>
          <a:noFill/>
          <a:ln>
            <a:noFill/>
          </a:ln>
        </p:spPr>
      </p:pic>
    </p:spTree>
    <p:extLst>
      <p:ext uri="{BB962C8B-B14F-4D97-AF65-F5344CB8AC3E}">
        <p14:creationId xmlns:p14="http://schemas.microsoft.com/office/powerpoint/2010/main" val="3256503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9" name="6 CuadroTexto"/>
          <p:cNvSpPr txBox="1"/>
          <p:nvPr/>
        </p:nvSpPr>
        <p:spPr>
          <a:xfrm>
            <a:off x="1187623" y="1213700"/>
            <a:ext cx="6449763" cy="461665"/>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 </a:t>
            </a:r>
            <a:r>
              <a:rPr lang="es-EC" sz="2400" b="1" dirty="0">
                <a:latin typeface="Arial" panose="020B0604020202020204" pitchFamily="34" charset="0"/>
                <a:cs typeface="Arial" panose="020B0604020202020204" pitchFamily="34" charset="0"/>
              </a:rPr>
              <a:t> </a:t>
            </a:r>
            <a:r>
              <a:rPr lang="es-EC" sz="2400" b="1" dirty="0">
                <a:latin typeface="Times New Roman" panose="02020603050405020304" pitchFamily="18" charset="0"/>
                <a:cs typeface="Times New Roman" panose="02020603050405020304" pitchFamily="18" charset="0"/>
              </a:rPr>
              <a:t>Interfaz Gráfica: Contador de tramas por AP</a:t>
            </a:r>
            <a:endParaRPr lang="es-ES" sz="2400" b="1" dirty="0">
              <a:latin typeface="Times New Roman" panose="020206030504050203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8D65E0FF-3F67-48F3-A04A-24AD95409B0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2132856"/>
            <a:ext cx="8352928" cy="3096344"/>
          </a:xfrm>
          <a:prstGeom prst="rect">
            <a:avLst/>
          </a:prstGeom>
          <a:noFill/>
          <a:ln>
            <a:noFill/>
          </a:ln>
        </p:spPr>
      </p:pic>
    </p:spTree>
    <p:extLst>
      <p:ext uri="{BB962C8B-B14F-4D97-AF65-F5344CB8AC3E}">
        <p14:creationId xmlns:p14="http://schemas.microsoft.com/office/powerpoint/2010/main" val="43208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9" name="6 CuadroTexto"/>
          <p:cNvSpPr txBox="1"/>
          <p:nvPr/>
        </p:nvSpPr>
        <p:spPr>
          <a:xfrm>
            <a:off x="1187623" y="1213700"/>
            <a:ext cx="6449763" cy="830997"/>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 </a:t>
            </a:r>
            <a:r>
              <a:rPr lang="es-EC" sz="2400" b="1" dirty="0">
                <a:latin typeface="Arial" panose="020B0604020202020204" pitchFamily="34" charset="0"/>
                <a:cs typeface="Arial" panose="020B0604020202020204" pitchFamily="34" charset="0"/>
              </a:rPr>
              <a:t> </a:t>
            </a:r>
            <a:r>
              <a:rPr lang="es-EC" sz="2400" b="1" dirty="0">
                <a:latin typeface="Times New Roman" panose="02020603050405020304" pitchFamily="18" charset="0"/>
                <a:cs typeface="Times New Roman" panose="02020603050405020304" pitchFamily="18" charset="0"/>
              </a:rPr>
              <a:t>Interfaz Gráfica: Contador de tramas por Dispositivos</a:t>
            </a:r>
            <a:endParaRPr lang="es-ES" sz="2400" b="1" dirty="0">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a16="http://schemas.microsoft.com/office/drawing/2014/main" id="{A50378AC-7F91-424D-A7B2-C295BA423A0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70338"/>
            <a:ext cx="8136904" cy="3834925"/>
          </a:xfrm>
          <a:prstGeom prst="rect">
            <a:avLst/>
          </a:prstGeom>
          <a:noFill/>
          <a:ln>
            <a:noFill/>
          </a:ln>
        </p:spPr>
      </p:pic>
    </p:spTree>
    <p:extLst>
      <p:ext uri="{BB962C8B-B14F-4D97-AF65-F5344CB8AC3E}">
        <p14:creationId xmlns:p14="http://schemas.microsoft.com/office/powerpoint/2010/main" val="43730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Temario</a:t>
            </a:r>
          </a:p>
        </p:txBody>
      </p:sp>
      <p:graphicFrame>
        <p:nvGraphicFramePr>
          <p:cNvPr id="6" name="5 Diagrama">
            <a:extLst>
              <a:ext uri="{FF2B5EF4-FFF2-40B4-BE49-F238E27FC236}">
                <a16:creationId xmlns:a16="http://schemas.microsoft.com/office/drawing/2014/main" id="{CB7A2F70-7982-48EB-AB28-71226D68DDF0}"/>
              </a:ext>
            </a:extLst>
          </p:cNvPr>
          <p:cNvGraphicFramePr/>
          <p:nvPr>
            <p:extLst>
              <p:ext uri="{D42A27DB-BD31-4B8C-83A1-F6EECF244321}">
                <p14:modId xmlns:p14="http://schemas.microsoft.com/office/powerpoint/2010/main" val="2238638791"/>
              </p:ext>
            </p:extLst>
          </p:nvPr>
        </p:nvGraphicFramePr>
        <p:xfrm>
          <a:off x="508000" y="1484784"/>
          <a:ext cx="812800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4666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8" name="1 CuadroTexto"/>
          <p:cNvSpPr txBox="1"/>
          <p:nvPr/>
        </p:nvSpPr>
        <p:spPr>
          <a:xfrm>
            <a:off x="0" y="210840"/>
            <a:ext cx="9144000" cy="707886"/>
          </a:xfrm>
          <a:prstGeom prst="rect">
            <a:avLst/>
          </a:prstGeom>
          <a:noFill/>
        </p:spPr>
        <p:txBody>
          <a:bodyPr wrap="square" rtlCol="0">
            <a:spAutoFit/>
          </a:bodyPr>
          <a:lstStyle/>
          <a:p>
            <a:pPr algn="ctr"/>
            <a:r>
              <a:rPr lang="es-ES" sz="4000" b="1" dirty="0">
                <a:solidFill>
                  <a:schemeClr val="bg1"/>
                </a:solidFill>
                <a:latin typeface="Times New Roman" panose="02020603050405020304" pitchFamily="18" charset="0"/>
                <a:cs typeface="Times New Roman" panose="02020603050405020304" pitchFamily="18" charset="0"/>
              </a:rPr>
              <a:t>Metodología</a:t>
            </a:r>
          </a:p>
        </p:txBody>
      </p:sp>
      <p:sp>
        <p:nvSpPr>
          <p:cNvPr id="9" name="6 CuadroTexto"/>
          <p:cNvSpPr txBox="1"/>
          <p:nvPr/>
        </p:nvSpPr>
        <p:spPr>
          <a:xfrm>
            <a:off x="1187623" y="1213700"/>
            <a:ext cx="6449763" cy="461665"/>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 </a:t>
            </a:r>
            <a:r>
              <a:rPr lang="es-EC" sz="2400" b="1" dirty="0">
                <a:latin typeface="Arial" panose="020B0604020202020204" pitchFamily="34" charset="0"/>
                <a:cs typeface="Arial" panose="020B0604020202020204" pitchFamily="34" charset="0"/>
              </a:rPr>
              <a:t> </a:t>
            </a:r>
            <a:r>
              <a:rPr lang="es-EC" sz="2400" b="1" dirty="0">
                <a:latin typeface="Times New Roman" panose="02020603050405020304" pitchFamily="18" charset="0"/>
                <a:cs typeface="Times New Roman" panose="02020603050405020304" pitchFamily="18" charset="0"/>
              </a:rPr>
              <a:t>Interfaz Gráfica: Contador de tramas Totales</a:t>
            </a:r>
            <a:endParaRPr lang="es-ES" sz="2400" b="1" dirty="0">
              <a:latin typeface="Times New Roman" panose="020206030504050203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29450079-6646-423D-83B8-90556C8022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2124097"/>
            <a:ext cx="8280920" cy="3681167"/>
          </a:xfrm>
          <a:prstGeom prst="rect">
            <a:avLst/>
          </a:prstGeom>
          <a:noFill/>
          <a:ln>
            <a:noFill/>
          </a:ln>
        </p:spPr>
      </p:pic>
    </p:spTree>
    <p:extLst>
      <p:ext uri="{BB962C8B-B14F-4D97-AF65-F5344CB8AC3E}">
        <p14:creationId xmlns:p14="http://schemas.microsoft.com/office/powerpoint/2010/main" val="1962547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Resultados</a:t>
            </a:r>
          </a:p>
        </p:txBody>
      </p:sp>
      <p:sp>
        <p:nvSpPr>
          <p:cNvPr id="28" name="6 CuadroTexto"/>
          <p:cNvSpPr txBox="1"/>
          <p:nvPr/>
        </p:nvSpPr>
        <p:spPr>
          <a:xfrm>
            <a:off x="3419872" y="1177544"/>
            <a:ext cx="5400600" cy="561949"/>
          </a:xfrm>
          <a:prstGeom prst="rect">
            <a:avLst/>
          </a:prstGeom>
          <a:noFill/>
        </p:spPr>
        <p:txBody>
          <a:bodyPr wrap="square" rtlCol="0">
            <a:spAutoFit/>
          </a:bodyPr>
          <a:lstStyle/>
          <a:p>
            <a:pPr lvl="1">
              <a:lnSpc>
                <a:spcPct val="200000"/>
              </a:lnSpc>
              <a:spcAft>
                <a:spcPts val="0"/>
              </a:spcAft>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Seguridad</a:t>
            </a:r>
          </a:p>
        </p:txBody>
      </p:sp>
      <p:pic>
        <p:nvPicPr>
          <p:cNvPr id="6" name="Imagen 5">
            <a:extLst>
              <a:ext uri="{FF2B5EF4-FFF2-40B4-BE49-F238E27FC236}">
                <a16:creationId xmlns:a16="http://schemas.microsoft.com/office/drawing/2014/main" id="{5753ACB5-51F3-4C8E-BC3D-257F16CE6DC3}"/>
              </a:ext>
            </a:extLst>
          </p:cNvPr>
          <p:cNvPicPr/>
          <p:nvPr/>
        </p:nvPicPr>
        <p:blipFill rotWithShape="1">
          <a:blip r:embed="rId3"/>
          <a:srcRect t="3833"/>
          <a:stretch/>
        </p:blipFill>
        <p:spPr bwMode="auto">
          <a:xfrm>
            <a:off x="930465" y="1904929"/>
            <a:ext cx="7283069" cy="42484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05724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Resultados</a:t>
            </a:r>
          </a:p>
        </p:txBody>
      </p:sp>
      <p:sp>
        <p:nvSpPr>
          <p:cNvPr id="28" name="6 CuadroTexto"/>
          <p:cNvSpPr txBox="1"/>
          <p:nvPr/>
        </p:nvSpPr>
        <p:spPr>
          <a:xfrm>
            <a:off x="3563888" y="1206306"/>
            <a:ext cx="6056523" cy="561949"/>
          </a:xfrm>
          <a:prstGeom prst="rect">
            <a:avLst/>
          </a:prstGeom>
          <a:noFill/>
        </p:spPr>
        <p:txBody>
          <a:bodyPr wrap="square" rtlCol="0">
            <a:spAutoFit/>
          </a:bodyPr>
          <a:lstStyle/>
          <a:p>
            <a:pPr lvl="1">
              <a:lnSpc>
                <a:spcPct val="200000"/>
              </a:lnSpc>
              <a:spcAft>
                <a:spcPts val="0"/>
              </a:spcAft>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Canales</a:t>
            </a:r>
          </a:p>
        </p:txBody>
      </p:sp>
      <p:graphicFrame>
        <p:nvGraphicFramePr>
          <p:cNvPr id="6" name="Gráfico 5">
            <a:extLst>
              <a:ext uri="{FF2B5EF4-FFF2-40B4-BE49-F238E27FC236}">
                <a16:creationId xmlns:a16="http://schemas.microsoft.com/office/drawing/2014/main" id="{4BCCA8C3-66E4-481E-BD09-4DD3774FFC24}"/>
              </a:ext>
            </a:extLst>
          </p:cNvPr>
          <p:cNvGraphicFramePr/>
          <p:nvPr>
            <p:extLst>
              <p:ext uri="{D42A27DB-BD31-4B8C-83A1-F6EECF244321}">
                <p14:modId xmlns:p14="http://schemas.microsoft.com/office/powerpoint/2010/main" val="3753935979"/>
              </p:ext>
            </p:extLst>
          </p:nvPr>
        </p:nvGraphicFramePr>
        <p:xfrm>
          <a:off x="791580" y="2132856"/>
          <a:ext cx="7560840" cy="4334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0747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Resultados</a:t>
            </a:r>
          </a:p>
        </p:txBody>
      </p:sp>
      <p:sp>
        <p:nvSpPr>
          <p:cNvPr id="28" name="6 CuadroTexto"/>
          <p:cNvSpPr txBox="1"/>
          <p:nvPr/>
        </p:nvSpPr>
        <p:spPr>
          <a:xfrm>
            <a:off x="3419872" y="1119437"/>
            <a:ext cx="7128793" cy="561949"/>
          </a:xfrm>
          <a:prstGeom prst="rect">
            <a:avLst/>
          </a:prstGeom>
          <a:noFill/>
        </p:spPr>
        <p:txBody>
          <a:bodyPr wrap="square" rtlCol="0">
            <a:spAutoFit/>
          </a:bodyPr>
          <a:lstStyle/>
          <a:p>
            <a:pPr lvl="1">
              <a:lnSpc>
                <a:spcPct val="200000"/>
              </a:lnSpc>
              <a:spcAft>
                <a:spcPts val="0"/>
              </a:spcAft>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Pérdida en trafico real</a:t>
            </a:r>
          </a:p>
        </p:txBody>
      </p:sp>
      <p:graphicFrame>
        <p:nvGraphicFramePr>
          <p:cNvPr id="6" name="Gráfico 5">
            <a:extLst>
              <a:ext uri="{FF2B5EF4-FFF2-40B4-BE49-F238E27FC236}">
                <a16:creationId xmlns:a16="http://schemas.microsoft.com/office/drawing/2014/main" id="{932E22B0-EF10-4B6D-9136-93EFF5BCBE59}"/>
              </a:ext>
            </a:extLst>
          </p:cNvPr>
          <p:cNvGraphicFramePr/>
          <p:nvPr>
            <p:extLst>
              <p:ext uri="{D42A27DB-BD31-4B8C-83A1-F6EECF244321}">
                <p14:modId xmlns:p14="http://schemas.microsoft.com/office/powerpoint/2010/main" val="2540693223"/>
              </p:ext>
            </p:extLst>
          </p:nvPr>
        </p:nvGraphicFramePr>
        <p:xfrm>
          <a:off x="755576" y="1900175"/>
          <a:ext cx="7632848" cy="47366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3144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Resultados</a:t>
            </a:r>
          </a:p>
        </p:txBody>
      </p:sp>
      <p:sp>
        <p:nvSpPr>
          <p:cNvPr id="28" name="6 CuadroTexto"/>
          <p:cNvSpPr txBox="1"/>
          <p:nvPr/>
        </p:nvSpPr>
        <p:spPr>
          <a:xfrm>
            <a:off x="1475656" y="1202545"/>
            <a:ext cx="7128793" cy="561949"/>
          </a:xfrm>
          <a:prstGeom prst="rect">
            <a:avLst/>
          </a:prstGeom>
          <a:noFill/>
        </p:spPr>
        <p:txBody>
          <a:bodyPr wrap="square" rtlCol="0">
            <a:spAutoFit/>
          </a:bodyPr>
          <a:lstStyle/>
          <a:p>
            <a:pPr lvl="1">
              <a:lnSpc>
                <a:spcPct val="200000"/>
              </a:lnSpc>
              <a:spcAft>
                <a:spcPts val="0"/>
              </a:spcAft>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Pérdida en trafico controlado (inyección de paquetes)</a:t>
            </a:r>
          </a:p>
        </p:txBody>
      </p:sp>
      <p:graphicFrame>
        <p:nvGraphicFramePr>
          <p:cNvPr id="7" name="Gráfico 6">
            <a:extLst>
              <a:ext uri="{FF2B5EF4-FFF2-40B4-BE49-F238E27FC236}">
                <a16:creationId xmlns:a16="http://schemas.microsoft.com/office/drawing/2014/main" id="{6B7D3670-4EA6-4444-BC5A-FD53004E9178}"/>
              </a:ext>
            </a:extLst>
          </p:cNvPr>
          <p:cNvGraphicFramePr/>
          <p:nvPr>
            <p:extLst>
              <p:ext uri="{D42A27DB-BD31-4B8C-83A1-F6EECF244321}">
                <p14:modId xmlns:p14="http://schemas.microsoft.com/office/powerpoint/2010/main" val="2904643539"/>
              </p:ext>
            </p:extLst>
          </p:nvPr>
        </p:nvGraphicFramePr>
        <p:xfrm>
          <a:off x="755576" y="1954931"/>
          <a:ext cx="7704856" cy="4354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5548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Resultados</a:t>
            </a:r>
          </a:p>
        </p:txBody>
      </p:sp>
      <p:sp>
        <p:nvSpPr>
          <p:cNvPr id="28" name="6 CuadroTexto"/>
          <p:cNvSpPr txBox="1"/>
          <p:nvPr/>
        </p:nvSpPr>
        <p:spPr>
          <a:xfrm>
            <a:off x="3563888" y="1216004"/>
            <a:ext cx="7128793" cy="561949"/>
          </a:xfrm>
          <a:prstGeom prst="rect">
            <a:avLst/>
          </a:prstGeom>
          <a:noFill/>
        </p:spPr>
        <p:txBody>
          <a:bodyPr wrap="square" rtlCol="0">
            <a:spAutoFit/>
          </a:bodyPr>
          <a:lstStyle/>
          <a:p>
            <a:pPr lvl="1">
              <a:lnSpc>
                <a:spcPct val="200000"/>
              </a:lnSpc>
              <a:spcAft>
                <a:spcPts val="0"/>
              </a:spcAft>
            </a:pPr>
            <a:r>
              <a:rPr lang="es-EC"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Ventana Dispositivos </a:t>
            </a:r>
          </a:p>
        </p:txBody>
      </p:sp>
      <p:pic>
        <p:nvPicPr>
          <p:cNvPr id="8" name="Imagen 7">
            <a:extLst>
              <a:ext uri="{FF2B5EF4-FFF2-40B4-BE49-F238E27FC236}">
                <a16:creationId xmlns:a16="http://schemas.microsoft.com/office/drawing/2014/main" id="{4A1802AA-E65A-42B0-B575-CDB746E1F22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70338"/>
            <a:ext cx="8136904" cy="3834925"/>
          </a:xfrm>
          <a:prstGeom prst="rect">
            <a:avLst/>
          </a:prstGeom>
          <a:noFill/>
          <a:ln>
            <a:noFill/>
          </a:ln>
        </p:spPr>
      </p:pic>
    </p:spTree>
    <p:extLst>
      <p:ext uri="{BB962C8B-B14F-4D97-AF65-F5344CB8AC3E}">
        <p14:creationId xmlns:p14="http://schemas.microsoft.com/office/powerpoint/2010/main" val="2757267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771800"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Conclusiones</a:t>
            </a:r>
          </a:p>
        </p:txBody>
      </p:sp>
      <p:sp>
        <p:nvSpPr>
          <p:cNvPr id="3" name="2 CuadroTexto"/>
          <p:cNvSpPr txBox="1"/>
          <p:nvPr/>
        </p:nvSpPr>
        <p:spPr>
          <a:xfrm>
            <a:off x="269776" y="1628800"/>
            <a:ext cx="8604448" cy="4247317"/>
          </a:xfrm>
          <a:prstGeom prst="rect">
            <a:avLst/>
          </a:prstGeom>
          <a:noFill/>
        </p:spPr>
        <p:txBody>
          <a:bodyPr wrap="square" rtlCol="0">
            <a:spAutoFit/>
          </a:bodyPr>
          <a:lstStyle/>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desarrolló una aplicación que permite caracterizar tramas 802.11 en redes inalámbricas compatible con el sistema operativo de Windows, la cual tuvo un correcto funcionamiento en cada uno de los escenarios que fue probado.</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pudo notar que el comportamiento de las tarjetas varía dependiendo del fabricante. El modelo </a:t>
            </a:r>
            <a:r>
              <a:rPr lang="es-ES" dirty="0" err="1">
                <a:latin typeface="Times New Roman" panose="02020603050405020304" pitchFamily="18" charset="0"/>
                <a:cs typeface="Times New Roman" panose="02020603050405020304" pitchFamily="18" charset="0"/>
              </a:rPr>
              <a:t>Ralink</a:t>
            </a:r>
            <a:r>
              <a:rPr lang="es-ES" dirty="0">
                <a:latin typeface="Times New Roman" panose="02020603050405020304" pitchFamily="18" charset="0"/>
                <a:cs typeface="Times New Roman" panose="02020603050405020304" pitchFamily="18" charset="0"/>
              </a:rPr>
              <a:t> inicialmente captura una mayor cantidad de paquetes, mientras que el modelo </a:t>
            </a:r>
            <a:r>
              <a:rPr lang="es-ES" dirty="0" err="1">
                <a:latin typeface="Times New Roman" panose="02020603050405020304" pitchFamily="18" charset="0"/>
                <a:cs typeface="Times New Roman" panose="02020603050405020304" pitchFamily="18" charset="0"/>
              </a:rPr>
              <a:t>Atheros</a:t>
            </a:r>
            <a:r>
              <a:rPr lang="es-ES" dirty="0">
                <a:latin typeface="Times New Roman" panose="02020603050405020304" pitchFamily="18" charset="0"/>
                <a:cs typeface="Times New Roman" panose="02020603050405020304" pitchFamily="18" charset="0"/>
              </a:rPr>
              <a:t> captura pasado un intervalo de tiempo, pero acumula una mayor cantidad de paquetes, esto se debe a que el fabricante del controlador indica que la compatibilidad con adaptadores </a:t>
            </a:r>
            <a:r>
              <a:rPr lang="es-ES" dirty="0" err="1">
                <a:latin typeface="Times New Roman" panose="02020603050405020304" pitchFamily="18" charset="0"/>
                <a:cs typeface="Times New Roman" panose="02020603050405020304" pitchFamily="18" charset="0"/>
              </a:rPr>
              <a:t>Atheros</a:t>
            </a:r>
            <a:r>
              <a:rPr lang="es-ES" dirty="0">
                <a:latin typeface="Times New Roman" panose="02020603050405020304" pitchFamily="18" charset="0"/>
                <a:cs typeface="Times New Roman" panose="02020603050405020304" pitchFamily="18" charset="0"/>
              </a:rPr>
              <a:t> es buena mientras que para modelos </a:t>
            </a:r>
            <a:r>
              <a:rPr lang="es-ES" dirty="0" err="1">
                <a:latin typeface="Times New Roman" panose="02020603050405020304" pitchFamily="18" charset="0"/>
                <a:cs typeface="Times New Roman" panose="02020603050405020304" pitchFamily="18" charset="0"/>
              </a:rPr>
              <a:t>Ralink</a:t>
            </a:r>
            <a:r>
              <a:rPr lang="es-ES" dirty="0">
                <a:latin typeface="Times New Roman" panose="02020603050405020304" pitchFamily="18" charset="0"/>
                <a:cs typeface="Times New Roman" panose="02020603050405020304" pitchFamily="18" charset="0"/>
              </a:rPr>
              <a:t> es limitada. El adaptador de red </a:t>
            </a:r>
            <a:r>
              <a:rPr lang="es-ES" dirty="0" err="1">
                <a:latin typeface="Times New Roman" panose="02020603050405020304" pitchFamily="18" charset="0"/>
                <a:cs typeface="Times New Roman" panose="02020603050405020304" pitchFamily="18" charset="0"/>
              </a:rPr>
              <a:t>Airpcap</a:t>
            </a:r>
            <a:r>
              <a:rPr lang="es-ES" dirty="0">
                <a:latin typeface="Times New Roman" panose="02020603050405020304" pitchFamily="18" charset="0"/>
                <a:cs typeface="Times New Roman" panose="02020603050405020304" pitchFamily="18" charset="0"/>
              </a:rPr>
              <a:t> que usa el driver “</a:t>
            </a:r>
            <a:r>
              <a:rPr lang="es-ES" dirty="0" err="1">
                <a:latin typeface="Times New Roman" panose="02020603050405020304" pitchFamily="18" charset="0"/>
                <a:cs typeface="Times New Roman" panose="02020603050405020304" pitchFamily="18" charset="0"/>
              </a:rPr>
              <a:t>Airpcap</a:t>
            </a:r>
            <a:r>
              <a:rPr lang="es-ES" dirty="0">
                <a:latin typeface="Times New Roman" panose="02020603050405020304" pitchFamily="18" charset="0"/>
                <a:cs typeface="Times New Roman" panose="02020603050405020304" pitchFamily="18" charset="0"/>
              </a:rPr>
              <a:t> 4.1.3 ”, captura la mayor cantidad de tramas de forma constante, además posee </a:t>
            </a:r>
            <a:r>
              <a:rPr lang="es-ES" dirty="0" err="1">
                <a:latin typeface="Times New Roman" panose="02020603050405020304" pitchFamily="18" charset="0"/>
                <a:cs typeface="Times New Roman" panose="02020603050405020304" pitchFamily="18" charset="0"/>
              </a:rPr>
              <a:t>librerias</a:t>
            </a:r>
            <a:r>
              <a:rPr lang="es-ES" dirty="0">
                <a:latin typeface="Times New Roman" panose="02020603050405020304" pitchFamily="18" charset="0"/>
                <a:cs typeface="Times New Roman" panose="02020603050405020304" pitchFamily="18" charset="0"/>
              </a:rPr>
              <a:t> que permiten seleccionar el canal en el que se desea capturar paquetes tanto en la banda de 2.4 GHz y 5GHz, canales de 20 o 40 MHz, entre otras opciones.</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848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771800"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Conclusiones</a:t>
            </a:r>
          </a:p>
        </p:txBody>
      </p:sp>
      <p:sp>
        <p:nvSpPr>
          <p:cNvPr id="3" name="2 CuadroTexto"/>
          <p:cNvSpPr txBox="1"/>
          <p:nvPr/>
        </p:nvSpPr>
        <p:spPr>
          <a:xfrm>
            <a:off x="269776" y="1185700"/>
            <a:ext cx="8604448" cy="4801314"/>
          </a:xfrm>
          <a:prstGeom prst="rect">
            <a:avLst/>
          </a:prstGeom>
          <a:noFill/>
        </p:spPr>
        <p:txBody>
          <a:bodyPr wrap="square" rtlCol="0">
            <a:spAutoFit/>
          </a:bodyPr>
          <a:lstStyle/>
          <a:p>
            <a:pPr marL="285750" lvl="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utilizó el paquete pandas para la clasificación de tramas por cada SSID hallado. El método </a:t>
            </a:r>
            <a:r>
              <a:rPr lang="es-ES" dirty="0" err="1">
                <a:latin typeface="Times New Roman" panose="02020603050405020304" pitchFamily="18" charset="0"/>
                <a:cs typeface="Times New Roman" panose="02020603050405020304" pitchFamily="18" charset="0"/>
              </a:rPr>
              <a:t>read_sql</a:t>
            </a:r>
            <a:r>
              <a:rPr lang="es-ES" dirty="0">
                <a:latin typeface="Times New Roman" panose="02020603050405020304" pitchFamily="18" charset="0"/>
                <a:cs typeface="Times New Roman" panose="02020603050405020304" pitchFamily="18" charset="0"/>
              </a:rPr>
              <a:t> fue de gran utilidad ya que permite hacer consultas en la base de datos y almacenar esta información en </a:t>
            </a:r>
            <a:r>
              <a:rPr lang="es-ES" dirty="0" err="1">
                <a:latin typeface="Times New Roman" panose="02020603050405020304" pitchFamily="18" charset="0"/>
                <a:cs typeface="Times New Roman" panose="02020603050405020304" pitchFamily="18" charset="0"/>
              </a:rPr>
              <a:t>Dataframes</a:t>
            </a:r>
            <a:r>
              <a:rPr lang="es-ES" dirty="0">
                <a:latin typeface="Times New Roman" panose="02020603050405020304" pitchFamily="18" charset="0"/>
                <a:cs typeface="Times New Roman" panose="02020603050405020304" pitchFamily="18" charset="0"/>
              </a:rPr>
              <a:t> que son estructuras que facilitan la ubicación de datos importantes como direcciones MAC de origen, destino, subtipos de tramas y contadores.</a:t>
            </a:r>
          </a:p>
          <a:p>
            <a:pPr lvl="0" algn="just"/>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Para el salto de frecuencia en la banda de 2.4 GHz se creó una lista de canales con un salto de 5 para evitar solapamientos entre ellos. Para la selección de ancho de banda de 40 MHz la librería </a:t>
            </a:r>
            <a:r>
              <a:rPr lang="es-ES" dirty="0" err="1">
                <a:latin typeface="Times New Roman" panose="02020603050405020304" pitchFamily="18" charset="0"/>
                <a:cs typeface="Times New Roman" panose="02020603050405020304" pitchFamily="18" charset="0"/>
              </a:rPr>
              <a:t>airpcap.h</a:t>
            </a:r>
            <a:r>
              <a:rPr lang="es-ES" dirty="0">
                <a:latin typeface="Times New Roman" panose="02020603050405020304" pitchFamily="18" charset="0"/>
                <a:cs typeface="Times New Roman" panose="02020603050405020304" pitchFamily="18" charset="0"/>
              </a:rPr>
              <a:t> proporciona una función que selecciona un canal principal y secundario de 20 MHZ con un salto de 4 canales de manera automática para evitar solapamientos por lo que fue necesario determinar los canales que se encuentren en el extremo de la banda de 2.4 o 5 GHz para condicionar que el canal secundario sea menor al primario en estos casos.</a:t>
            </a:r>
          </a:p>
          <a:p>
            <a:pPr marL="285750" lvl="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757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771800"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Conclusiones</a:t>
            </a:r>
          </a:p>
        </p:txBody>
      </p:sp>
      <p:sp>
        <p:nvSpPr>
          <p:cNvPr id="3" name="2 CuadroTexto"/>
          <p:cNvSpPr txBox="1"/>
          <p:nvPr/>
        </p:nvSpPr>
        <p:spPr>
          <a:xfrm>
            <a:off x="269776" y="836712"/>
            <a:ext cx="8604448" cy="4801314"/>
          </a:xfrm>
          <a:prstGeom prst="rect">
            <a:avLst/>
          </a:prstGeom>
          <a:noFill/>
        </p:spPr>
        <p:txBody>
          <a:bodyPr wrap="square" rtlCol="0">
            <a:spAutoFit/>
          </a:bodyPr>
          <a:lstStyle/>
          <a:p>
            <a:pPr marL="285750" lvl="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lvl="0" algn="just"/>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Para llamar a las funciones de la librería “</a:t>
            </a:r>
            <a:r>
              <a:rPr lang="es-ES" dirty="0" err="1">
                <a:latin typeface="Times New Roman" panose="02020603050405020304" pitchFamily="18" charset="0"/>
                <a:cs typeface="Times New Roman" panose="02020603050405020304" pitchFamily="18" charset="0"/>
              </a:rPr>
              <a:t>airpcap.h</a:t>
            </a:r>
            <a:r>
              <a:rPr lang="es-ES" dirty="0">
                <a:latin typeface="Times New Roman" panose="02020603050405020304" pitchFamily="18" charset="0"/>
                <a:cs typeface="Times New Roman" panose="02020603050405020304" pitchFamily="18" charset="0"/>
              </a:rPr>
              <a:t>” desde Python se utilizó el módulo </a:t>
            </a:r>
            <a:r>
              <a:rPr lang="es-ES" dirty="0" err="1">
                <a:latin typeface="Times New Roman" panose="02020603050405020304" pitchFamily="18" charset="0"/>
                <a:cs typeface="Times New Roman" panose="02020603050405020304" pitchFamily="18" charset="0"/>
              </a:rPr>
              <a:t>ctypes</a:t>
            </a:r>
            <a:r>
              <a:rPr lang="es-ES" dirty="0">
                <a:latin typeface="Times New Roman" panose="02020603050405020304" pitchFamily="18" charset="0"/>
                <a:cs typeface="Times New Roman" panose="02020603050405020304" pitchFamily="18" charset="0"/>
              </a:rPr>
              <a:t> que contiene métodos para cargar archivos .</a:t>
            </a:r>
            <a:r>
              <a:rPr lang="es-ES" dirty="0" err="1">
                <a:latin typeface="Times New Roman" panose="02020603050405020304" pitchFamily="18" charset="0"/>
                <a:cs typeface="Times New Roman" panose="02020603050405020304" pitchFamily="18" charset="0"/>
              </a:rPr>
              <a:t>dll</a:t>
            </a:r>
            <a:r>
              <a:rPr lang="es-ES" dirty="0">
                <a:latin typeface="Times New Roman" panose="02020603050405020304" pitchFamily="18" charset="0"/>
                <a:cs typeface="Times New Roman" panose="02020603050405020304" pitchFamily="18" charset="0"/>
              </a:rPr>
              <a:t> y crear tipos de datos equivalentes en el lenguaje c, de esta forma se pudo abrir conexiones con la tarjeta </a:t>
            </a:r>
            <a:r>
              <a:rPr lang="es-ES" dirty="0" err="1">
                <a:latin typeface="Times New Roman" panose="02020603050405020304" pitchFamily="18" charset="0"/>
                <a:cs typeface="Times New Roman" panose="02020603050405020304" pitchFamily="18" charset="0"/>
              </a:rPr>
              <a:t>airpcap</a:t>
            </a:r>
            <a:r>
              <a:rPr lang="es-ES" dirty="0">
                <a:latin typeface="Times New Roman" panose="02020603050405020304" pitchFamily="18" charset="0"/>
                <a:cs typeface="Times New Roman" panose="02020603050405020304" pitchFamily="18" charset="0"/>
              </a:rPr>
              <a:t> y utilizar funciones que permitieron cambiar de canal, seleccionar anchos de banda e incluso prender un led para comprobar la comunicación. Se comprobó que la versión 2.7 de Python permitió crear una conexión con el adaptador de red mientras que la 3.8 no, por esta razón se tuvo que crear un ejecutable que se inició desde la versión más actual de Python.</a:t>
            </a: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Al incluir más condiciones de búsqueda en las sentencias SQL de actualización el porcentaje de error se redujo en el caso de tráfico inyectado ya que las direcciones MAC de origen y destino coincidían en varios registros de la tabla de administración, control y datos por lo que fue necesario especificar la búsqueda por los nombres de los subtipos. </a:t>
            </a: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686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771800"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Conclusiones</a:t>
            </a:r>
          </a:p>
        </p:txBody>
      </p:sp>
      <p:sp>
        <p:nvSpPr>
          <p:cNvPr id="3" name="2 CuadroTexto"/>
          <p:cNvSpPr txBox="1"/>
          <p:nvPr/>
        </p:nvSpPr>
        <p:spPr>
          <a:xfrm>
            <a:off x="269776" y="1185700"/>
            <a:ext cx="8604448" cy="3693319"/>
          </a:xfrm>
          <a:prstGeom prst="rect">
            <a:avLst/>
          </a:prstGeom>
          <a:noFill/>
        </p:spPr>
        <p:txBody>
          <a:bodyPr wrap="square" rtlCol="0">
            <a:spAutoFit/>
          </a:bodyPr>
          <a:lstStyle/>
          <a:p>
            <a:pPr marL="285750" lvl="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El análisis de resultados presento que al realizar una captura de tráfico real en promedio el aplicativo desarrollado mantuvo un error del uno coma veinte y nueve por ciento (1,29%) a diferencia del error con tráfico generado, el cual fue de cero coma cero ocho por ciento (0,08%).</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Los errores generados en las capturas de las tramas no son mayores al 5% y este error se debe a la ejecución de los hilos de captura y procesamiento ya que estos hilos tardan milisegundos en ejecutarse y poder enviar los datos a la base de datos para su posterior visualización en el programa desarrollado.</a:t>
            </a:r>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51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87814"/>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Objetivos</a:t>
            </a:r>
            <a:r>
              <a:rPr lang="es-ES" sz="4800" b="1" dirty="0">
                <a:solidFill>
                  <a:schemeClr val="bg1"/>
                </a:solidFill>
                <a:latin typeface="Arial" panose="020B0604020202020204" pitchFamily="34" charset="0"/>
                <a:cs typeface="Arial" panose="020B0604020202020204" pitchFamily="34" charset="0"/>
              </a:rPr>
              <a:t> </a:t>
            </a:r>
          </a:p>
        </p:txBody>
      </p:sp>
      <p:sp>
        <p:nvSpPr>
          <p:cNvPr id="4" name="3 CuadroTexto"/>
          <p:cNvSpPr txBox="1"/>
          <p:nvPr/>
        </p:nvSpPr>
        <p:spPr>
          <a:xfrm>
            <a:off x="441950" y="1471844"/>
            <a:ext cx="8162497" cy="4247317"/>
          </a:xfrm>
          <a:prstGeom prst="rect">
            <a:avLst/>
          </a:prstGeom>
          <a:noFill/>
        </p:spPr>
        <p:txBody>
          <a:bodyPr wrap="square" rtlCol="0">
            <a:spAutoFit/>
          </a:bodyPr>
          <a:lstStyle/>
          <a:p>
            <a:r>
              <a:rPr lang="es-EC" b="1" dirty="0">
                <a:latin typeface="Times New Roman" panose="02020603050405020304" pitchFamily="18" charset="0"/>
                <a:cs typeface="Times New Roman" panose="02020603050405020304" pitchFamily="18" charset="0"/>
              </a:rPr>
              <a:t>Objetivo General</a:t>
            </a:r>
          </a:p>
          <a:p>
            <a:endParaRPr lang="es-ES"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Desarrollar una aplicación que permita caracterizar tramas 802.11 en redes inalámbricas compatible con el sistema operativo de Windows.</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r>
              <a:rPr lang="es-EC" b="1" dirty="0">
                <a:latin typeface="Times New Roman" panose="02020603050405020304" pitchFamily="18" charset="0"/>
                <a:cs typeface="Times New Roman" panose="02020603050405020304" pitchFamily="18" charset="0"/>
              </a:rPr>
              <a:t>Objetivos Específicos</a:t>
            </a:r>
          </a:p>
          <a:p>
            <a:endParaRPr lang="es-EC" b="1"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Fundamentar científicamente la caracterización de tráfico de redes y herramientas de software libre compatibles con Windows para la captura del tráfico.</a:t>
            </a: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Analizar el tráfico de redes inalámbricas para escoger las características y parámetros requeridos en el proyecto de investigación.</a:t>
            </a: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Diseñar una aplicación que permita caracterizar tramas 802.11 en redes inalámbricas compatible con el sistema operativo de Windows.</a:t>
            </a:r>
          </a:p>
          <a:p>
            <a:pPr marL="285750" lvl="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Realizar pruebas de funcionamiento de la aplicación en casos reales.</a:t>
            </a:r>
          </a:p>
          <a:p>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61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159224"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Recomendaciones</a:t>
            </a:r>
          </a:p>
        </p:txBody>
      </p:sp>
      <p:sp>
        <p:nvSpPr>
          <p:cNvPr id="3" name="2 CuadroTexto"/>
          <p:cNvSpPr txBox="1"/>
          <p:nvPr/>
        </p:nvSpPr>
        <p:spPr>
          <a:xfrm>
            <a:off x="503548" y="1700808"/>
            <a:ext cx="8136904" cy="4524315"/>
          </a:xfrm>
          <a:prstGeom prst="rect">
            <a:avLst/>
          </a:prstGeom>
          <a:noFill/>
        </p:spPr>
        <p:txBody>
          <a:bodyPr wrap="square" rtlCol="0">
            <a:spAutoFit/>
          </a:bodyPr>
          <a:lstStyle/>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Antes de iniciar la inyección de paquetes es recomendable usar el programa </a:t>
            </a:r>
            <a:r>
              <a:rPr lang="es-ES" dirty="0" err="1">
                <a:latin typeface="Times New Roman" panose="02020603050405020304" pitchFamily="18" charset="0"/>
                <a:cs typeface="Times New Roman" panose="02020603050405020304" pitchFamily="18" charset="0"/>
              </a:rPr>
              <a:t>aireplay</a:t>
            </a:r>
            <a:r>
              <a:rPr lang="es-ES" dirty="0">
                <a:latin typeface="Times New Roman" panose="02020603050405020304" pitchFamily="18" charset="0"/>
                <a:cs typeface="Times New Roman" panose="02020603050405020304" pitchFamily="18" charset="0"/>
              </a:rPr>
              <a:t>-ng con la opción -9 para comprobar que el adaptador de red soporte este modo. </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debe actualizar a la versión más reciente de </a:t>
            </a:r>
            <a:r>
              <a:rPr lang="es-ES" dirty="0" err="1">
                <a:latin typeface="Times New Roman" panose="02020603050405020304" pitchFamily="18" charset="0"/>
                <a:cs typeface="Times New Roman" panose="02020603050405020304" pitchFamily="18" charset="0"/>
              </a:rPr>
              <a:t>Scapy</a:t>
            </a:r>
            <a:r>
              <a:rPr lang="es-ES" dirty="0">
                <a:latin typeface="Times New Roman" panose="02020603050405020304" pitchFamily="18" charset="0"/>
                <a:cs typeface="Times New Roman" panose="02020603050405020304" pitchFamily="18" charset="0"/>
              </a:rPr>
              <a:t> ya que se solucionan problemas de compatibilidad o añadir nuevas funciones para extraer información de paquetes capturados.</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La propiedad que tienen los objetos de la clase </a:t>
            </a:r>
            <a:r>
              <a:rPr lang="es-ES" dirty="0" err="1">
                <a:latin typeface="Times New Roman" panose="02020603050405020304" pitchFamily="18" charset="0"/>
                <a:cs typeface="Times New Roman" panose="02020603050405020304" pitchFamily="18" charset="0"/>
              </a:rPr>
              <a:t>Scapy</a:t>
            </a:r>
            <a:r>
              <a:rPr lang="es-ES" dirty="0">
                <a:latin typeface="Times New Roman" panose="02020603050405020304" pitchFamily="18" charset="0"/>
                <a:cs typeface="Times New Roman" panose="02020603050405020304" pitchFamily="18" charset="0"/>
              </a:rPr>
              <a:t> para extraer el tipo de cifrado o encriptación usualmente detecta información errónea por lo que es recomendable interpretar la información de las Capas Dot11EltRSN o Dot11MicrosoftWPA.</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puede usar el comando </a:t>
            </a:r>
            <a:r>
              <a:rPr lang="es-ES" dirty="0" err="1">
                <a:latin typeface="Times New Roman" panose="02020603050405020304" pitchFamily="18" charset="0"/>
                <a:cs typeface="Times New Roman" panose="02020603050405020304" pitchFamily="18" charset="0"/>
              </a:rPr>
              <a:t>help</a:t>
            </a:r>
            <a:r>
              <a:rPr lang="es-ES" dirty="0">
                <a:latin typeface="Times New Roman" panose="02020603050405020304" pitchFamily="18" charset="0"/>
                <a:cs typeface="Times New Roman" panose="02020603050405020304" pitchFamily="18" charset="0"/>
              </a:rPr>
              <a:t> para obtener más información acerca de los argumentos que requieren las funciones utilizadas de </a:t>
            </a:r>
            <a:r>
              <a:rPr lang="es-ES" dirty="0" err="1">
                <a:latin typeface="Times New Roman" panose="02020603050405020304" pitchFamily="18" charset="0"/>
                <a:cs typeface="Times New Roman" panose="02020603050405020304" pitchFamily="18" charset="0"/>
              </a:rPr>
              <a:t>scapy</a:t>
            </a:r>
            <a:r>
              <a:rPr lang="es-ES" dirty="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958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2159224" y="210840"/>
            <a:ext cx="6984776" cy="830997"/>
          </a:xfrm>
          <a:prstGeom prst="rect">
            <a:avLst/>
          </a:prstGeom>
          <a:noFill/>
        </p:spPr>
        <p:txBody>
          <a:bodyPr wrap="square" rtlCol="0">
            <a:spAutoFit/>
          </a:bodyPr>
          <a:lstStyle/>
          <a:p>
            <a:r>
              <a:rPr lang="es-ES" sz="4800" b="1" dirty="0">
                <a:solidFill>
                  <a:schemeClr val="bg1"/>
                </a:solidFill>
                <a:latin typeface="Times New Roman" panose="02020603050405020304" pitchFamily="18" charset="0"/>
                <a:cs typeface="Times New Roman" panose="02020603050405020304" pitchFamily="18" charset="0"/>
              </a:rPr>
              <a:t>Recomendaciones</a:t>
            </a:r>
          </a:p>
        </p:txBody>
      </p:sp>
      <p:sp>
        <p:nvSpPr>
          <p:cNvPr id="3" name="2 CuadroTexto"/>
          <p:cNvSpPr txBox="1"/>
          <p:nvPr/>
        </p:nvSpPr>
        <p:spPr>
          <a:xfrm>
            <a:off x="503548" y="1772816"/>
            <a:ext cx="8136904" cy="5078313"/>
          </a:xfrm>
          <a:prstGeom prst="rect">
            <a:avLst/>
          </a:prstGeom>
          <a:noFill/>
        </p:spPr>
        <p:txBody>
          <a:bodyPr wrap="square" rtlCol="0">
            <a:spAutoFit/>
          </a:bodyPr>
          <a:lstStyle/>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Los nombres que representan la información acerca de la trama 802.11 son sensibles a mayúsculas y minúsculas por lo que se recomienda utilizar el comando </a:t>
            </a:r>
            <a:r>
              <a:rPr lang="es-ES" dirty="0" err="1">
                <a:latin typeface="Times New Roman" panose="02020603050405020304" pitchFamily="18" charset="0"/>
                <a:cs typeface="Times New Roman" panose="02020603050405020304" pitchFamily="18" charset="0"/>
              </a:rPr>
              <a:t>ls</a:t>
            </a:r>
            <a:r>
              <a:rPr lang="es-ES" dirty="0">
                <a:latin typeface="Times New Roman" panose="02020603050405020304" pitchFamily="18" charset="0"/>
                <a:cs typeface="Times New Roman" panose="02020603050405020304" pitchFamily="18" charset="0"/>
              </a:rPr>
              <a:t>() ya que este lista el nombre exacto de las capas. </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Es recomendable trabajar en un entorno virtual en Python para contar con versiones de paquetes y módulos específicos para el proyecto. Además, esto facilita crear un archivo con los nombres de las dependencias cuando se necesite compartir el proyecto.</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Se puede leer los comentarios dentro de la librería “</a:t>
            </a:r>
            <a:r>
              <a:rPr lang="es-ES" dirty="0" err="1">
                <a:latin typeface="Times New Roman" panose="02020603050405020304" pitchFamily="18" charset="0"/>
                <a:cs typeface="Times New Roman" panose="02020603050405020304" pitchFamily="18" charset="0"/>
              </a:rPr>
              <a:t>airpcap.h</a:t>
            </a:r>
            <a:r>
              <a:rPr lang="es-ES" dirty="0">
                <a:latin typeface="Times New Roman" panose="02020603050405020304" pitchFamily="18" charset="0"/>
                <a:cs typeface="Times New Roman" panose="02020603050405020304" pitchFamily="18" charset="0"/>
              </a:rPr>
              <a:t>” ya que aquí se especifica qué tipo de datos se recibe como parámetro, valores de retorno y el propósito de cada función. </a:t>
            </a:r>
          </a:p>
          <a:p>
            <a:pPr marL="285750" indent="-285750" algn="just">
              <a:buFont typeface="Arial" panose="020B0604020202020204" pitchFamily="34" charset="0"/>
              <a:buChar char="•"/>
            </a:pPr>
            <a:endParaRPr lang="es-E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dirty="0">
                <a:latin typeface="Times New Roman" panose="02020603050405020304" pitchFamily="18" charset="0"/>
                <a:cs typeface="Times New Roman" panose="02020603050405020304" pitchFamily="18" charset="0"/>
              </a:rPr>
              <a:t>Para comprobar la comunicación se puede encender varios diodos led del adaptador de red </a:t>
            </a:r>
            <a:r>
              <a:rPr lang="es-ES" dirty="0" err="1">
                <a:latin typeface="Times New Roman" panose="02020603050405020304" pitchFamily="18" charset="0"/>
                <a:cs typeface="Times New Roman" panose="02020603050405020304" pitchFamily="18" charset="0"/>
              </a:rPr>
              <a:t>Airpcap</a:t>
            </a:r>
            <a:r>
              <a:rPr lang="es-ES" dirty="0">
                <a:latin typeface="Times New Roman" panose="02020603050405020304" pitchFamily="18" charset="0"/>
                <a:cs typeface="Times New Roman" panose="02020603050405020304" pitchFamily="18" charset="0"/>
              </a:rPr>
              <a:t>, o imprimir en pantalla el valor retornado al abrir una conexión ya que un valor igual a cero representa falso y 1 verdadero en el lenguaje C.</a:t>
            </a:r>
          </a:p>
          <a:p>
            <a:pPr marL="285750" indent="-285750" algn="just">
              <a:buFont typeface="Arial" panose="020B0604020202020204" pitchFamily="34" charset="0"/>
              <a:buChar char="•"/>
            </a:pPr>
            <a:endParaRPr lang="es-EC"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57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1916832"/>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107504" y="2060848"/>
            <a:ext cx="8856984" cy="830997"/>
          </a:xfrm>
          <a:prstGeom prst="rect">
            <a:avLst/>
          </a:prstGeom>
          <a:noFill/>
        </p:spPr>
        <p:txBody>
          <a:bodyPr wrap="square" rtlCol="0">
            <a:spAutoFit/>
          </a:bodyPr>
          <a:lstStyle/>
          <a:p>
            <a:pPr algn="ctr"/>
            <a:r>
              <a:rPr lang="es-ES" sz="4800" b="1">
                <a:solidFill>
                  <a:schemeClr val="bg1"/>
                </a:solidFill>
                <a:latin typeface="Times New Roman" panose="02020603050405020304" pitchFamily="18" charset="0"/>
                <a:cs typeface="Times New Roman" panose="02020603050405020304" pitchFamily="18" charset="0"/>
              </a:rPr>
              <a:t>GRACIAS</a:t>
            </a:r>
            <a:endParaRPr lang="es-ES" sz="4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31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Fundamentación teórica</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8" name="4 Imagen"/>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Lst>
          </a:blip>
          <a:srcRect t="3409" b="14773"/>
          <a:stretch>
            <a:fillRect/>
          </a:stretch>
        </p:blipFill>
        <p:spPr bwMode="auto">
          <a:xfrm>
            <a:off x="1187624" y="2204864"/>
            <a:ext cx="7344816" cy="3024336"/>
          </a:xfrm>
          <a:prstGeom prst="rect">
            <a:avLst/>
          </a:prstGeom>
          <a:noFill/>
          <a:ln w="9525">
            <a:noFill/>
            <a:miter lim="800000"/>
            <a:headEnd/>
            <a:tailEnd/>
          </a:ln>
        </p:spPr>
      </p:pic>
      <p:sp>
        <p:nvSpPr>
          <p:cNvPr id="19" name="6 CuadroTexto"/>
          <p:cNvSpPr txBox="1"/>
          <p:nvPr/>
        </p:nvSpPr>
        <p:spPr>
          <a:xfrm>
            <a:off x="0" y="1125390"/>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IEEE 802.11</a:t>
            </a:r>
          </a:p>
        </p:txBody>
      </p:sp>
    </p:spTree>
    <p:extLst>
      <p:ext uri="{BB962C8B-B14F-4D97-AF65-F5344CB8AC3E}">
        <p14:creationId xmlns:p14="http://schemas.microsoft.com/office/powerpoint/2010/main" val="268384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Fundamentación teórica</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Tipos de tramas</a:t>
            </a:r>
          </a:p>
        </p:txBody>
      </p:sp>
      <p:graphicFrame>
        <p:nvGraphicFramePr>
          <p:cNvPr id="6" name="Tabla 5">
            <a:extLst>
              <a:ext uri="{FF2B5EF4-FFF2-40B4-BE49-F238E27FC236}">
                <a16:creationId xmlns:a16="http://schemas.microsoft.com/office/drawing/2014/main" id="{1AD40DA5-13EB-4C4A-9B61-C34DD2A2E449}"/>
              </a:ext>
            </a:extLst>
          </p:cNvPr>
          <p:cNvGraphicFramePr>
            <a:graphicFrameLocks noGrp="1"/>
          </p:cNvGraphicFramePr>
          <p:nvPr>
            <p:extLst>
              <p:ext uri="{D42A27DB-BD31-4B8C-83A1-F6EECF244321}">
                <p14:modId xmlns:p14="http://schemas.microsoft.com/office/powerpoint/2010/main" val="2107339303"/>
              </p:ext>
            </p:extLst>
          </p:nvPr>
        </p:nvGraphicFramePr>
        <p:xfrm>
          <a:off x="2159732" y="1964964"/>
          <a:ext cx="4824536" cy="4488372"/>
        </p:xfrm>
        <a:graphic>
          <a:graphicData uri="http://schemas.openxmlformats.org/drawingml/2006/table">
            <a:tbl>
              <a:tblPr>
                <a:tableStyleId>{5C22544A-7EE6-4342-B048-85BDC9FD1C3A}</a:tableStyleId>
              </a:tblPr>
              <a:tblGrid>
                <a:gridCol w="2976096">
                  <a:extLst>
                    <a:ext uri="{9D8B030D-6E8A-4147-A177-3AD203B41FA5}">
                      <a16:colId xmlns:a16="http://schemas.microsoft.com/office/drawing/2014/main" val="2910751824"/>
                    </a:ext>
                  </a:extLst>
                </a:gridCol>
                <a:gridCol w="708786">
                  <a:extLst>
                    <a:ext uri="{9D8B030D-6E8A-4147-A177-3AD203B41FA5}">
                      <a16:colId xmlns:a16="http://schemas.microsoft.com/office/drawing/2014/main" val="4009933551"/>
                    </a:ext>
                  </a:extLst>
                </a:gridCol>
                <a:gridCol w="1139654">
                  <a:extLst>
                    <a:ext uri="{9D8B030D-6E8A-4147-A177-3AD203B41FA5}">
                      <a16:colId xmlns:a16="http://schemas.microsoft.com/office/drawing/2014/main" val="786969268"/>
                    </a:ext>
                  </a:extLst>
                </a:gridCol>
              </a:tblGrid>
              <a:tr h="374031">
                <a:tc>
                  <a:txBody>
                    <a:bodyPr/>
                    <a:lstStyle/>
                    <a:p>
                      <a:pPr algn="ctr">
                        <a:lnSpc>
                          <a:spcPct val="150000"/>
                        </a:lnSpc>
                        <a:spcBef>
                          <a:spcPts val="500"/>
                        </a:spcBef>
                      </a:pPr>
                      <a:r>
                        <a:rPr lang="es-EC" sz="1800">
                          <a:effectLst/>
                        </a:rPr>
                        <a:t>Trama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Tipo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Subtipo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0274886"/>
                  </a:ext>
                </a:extLst>
              </a:tr>
              <a:tr h="374031">
                <a:tc>
                  <a:txBody>
                    <a:bodyPr/>
                    <a:lstStyle/>
                    <a:p>
                      <a:pPr algn="ctr">
                        <a:lnSpc>
                          <a:spcPct val="150000"/>
                        </a:lnSpc>
                        <a:spcBef>
                          <a:spcPts val="500"/>
                        </a:spcBef>
                      </a:pPr>
                      <a:r>
                        <a:rPr lang="es-EC" sz="1800">
                          <a:effectLst/>
                        </a:rPr>
                        <a:t>Association Response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9530509"/>
                  </a:ext>
                </a:extLst>
              </a:tr>
              <a:tr h="374031">
                <a:tc>
                  <a:txBody>
                    <a:bodyPr/>
                    <a:lstStyle/>
                    <a:p>
                      <a:pPr algn="ctr">
                        <a:lnSpc>
                          <a:spcPct val="150000"/>
                        </a:lnSpc>
                        <a:spcBef>
                          <a:spcPts val="500"/>
                        </a:spcBef>
                      </a:pPr>
                      <a:r>
                        <a:rPr lang="es-EC" sz="1800">
                          <a:effectLst/>
                        </a:rPr>
                        <a:t>Reassociation Request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2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0744170"/>
                  </a:ext>
                </a:extLst>
              </a:tr>
              <a:tr h="374031">
                <a:tc>
                  <a:txBody>
                    <a:bodyPr/>
                    <a:lstStyle/>
                    <a:p>
                      <a:pPr algn="ctr">
                        <a:lnSpc>
                          <a:spcPct val="150000"/>
                        </a:lnSpc>
                        <a:spcBef>
                          <a:spcPts val="500"/>
                        </a:spcBef>
                      </a:pPr>
                      <a:r>
                        <a:rPr lang="es-EC" sz="1800">
                          <a:effectLst/>
                        </a:rPr>
                        <a:t>Reassociation Response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3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9030151"/>
                  </a:ext>
                </a:extLst>
              </a:tr>
              <a:tr h="374031">
                <a:tc>
                  <a:txBody>
                    <a:bodyPr/>
                    <a:lstStyle/>
                    <a:p>
                      <a:pPr algn="ctr">
                        <a:lnSpc>
                          <a:spcPct val="150000"/>
                        </a:lnSpc>
                        <a:spcBef>
                          <a:spcPts val="500"/>
                        </a:spcBef>
                      </a:pPr>
                      <a:r>
                        <a:rPr lang="es-EC" sz="1800">
                          <a:effectLst/>
                        </a:rPr>
                        <a:t>Probe Request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4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69687376"/>
                  </a:ext>
                </a:extLst>
              </a:tr>
              <a:tr h="374031">
                <a:tc>
                  <a:txBody>
                    <a:bodyPr/>
                    <a:lstStyle/>
                    <a:p>
                      <a:pPr algn="ctr">
                        <a:lnSpc>
                          <a:spcPct val="150000"/>
                        </a:lnSpc>
                        <a:spcBef>
                          <a:spcPts val="500"/>
                        </a:spcBef>
                      </a:pPr>
                      <a:r>
                        <a:rPr lang="es-EC" sz="1800">
                          <a:effectLst/>
                        </a:rPr>
                        <a:t>Probe Response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5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5157274"/>
                  </a:ext>
                </a:extLst>
              </a:tr>
              <a:tr h="374031">
                <a:tc>
                  <a:txBody>
                    <a:bodyPr/>
                    <a:lstStyle/>
                    <a:p>
                      <a:pPr algn="ctr">
                        <a:lnSpc>
                          <a:spcPct val="150000"/>
                        </a:lnSpc>
                        <a:spcBef>
                          <a:spcPts val="500"/>
                        </a:spcBef>
                      </a:pPr>
                      <a:r>
                        <a:rPr lang="es-EC" sz="1800">
                          <a:effectLst/>
                        </a:rPr>
                        <a:t>Association Request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7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6517430"/>
                  </a:ext>
                </a:extLst>
              </a:tr>
              <a:tr h="374031">
                <a:tc>
                  <a:txBody>
                    <a:bodyPr/>
                    <a:lstStyle/>
                    <a:p>
                      <a:pPr algn="ctr">
                        <a:lnSpc>
                          <a:spcPct val="150000"/>
                        </a:lnSpc>
                        <a:spcBef>
                          <a:spcPts val="500"/>
                        </a:spcBef>
                      </a:pPr>
                      <a:r>
                        <a:rPr lang="es-EC" sz="1800">
                          <a:effectLst/>
                        </a:rPr>
                        <a:t>Beacon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8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184390"/>
                  </a:ext>
                </a:extLst>
              </a:tr>
              <a:tr h="374031">
                <a:tc>
                  <a:txBody>
                    <a:bodyPr/>
                    <a:lstStyle/>
                    <a:p>
                      <a:pPr algn="ctr">
                        <a:lnSpc>
                          <a:spcPct val="150000"/>
                        </a:lnSpc>
                        <a:spcBef>
                          <a:spcPts val="500"/>
                        </a:spcBef>
                      </a:pPr>
                      <a:r>
                        <a:rPr lang="es-EC" sz="1800">
                          <a:effectLst/>
                        </a:rPr>
                        <a:t>Authentication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0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2500921"/>
                  </a:ext>
                </a:extLst>
              </a:tr>
              <a:tr h="374031">
                <a:tc>
                  <a:txBody>
                    <a:bodyPr/>
                    <a:lstStyle/>
                    <a:p>
                      <a:pPr algn="ctr">
                        <a:lnSpc>
                          <a:spcPct val="150000"/>
                        </a:lnSpc>
                        <a:spcBef>
                          <a:spcPts val="500"/>
                        </a:spcBef>
                      </a:pPr>
                      <a:r>
                        <a:rPr lang="es-EC" sz="1800">
                          <a:effectLst/>
                        </a:rPr>
                        <a:t>RTS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6296692"/>
                  </a:ext>
                </a:extLst>
              </a:tr>
              <a:tr h="374031">
                <a:tc>
                  <a:txBody>
                    <a:bodyPr/>
                    <a:lstStyle/>
                    <a:p>
                      <a:pPr algn="ctr">
                        <a:lnSpc>
                          <a:spcPct val="150000"/>
                        </a:lnSpc>
                        <a:spcBef>
                          <a:spcPts val="500"/>
                        </a:spcBef>
                      </a:pPr>
                      <a:r>
                        <a:rPr lang="es-EC" sz="1800">
                          <a:effectLst/>
                        </a:rPr>
                        <a:t>CTS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12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5027911"/>
                  </a:ext>
                </a:extLst>
              </a:tr>
              <a:tr h="374031">
                <a:tc>
                  <a:txBody>
                    <a:bodyPr/>
                    <a:lstStyle/>
                    <a:p>
                      <a:pPr algn="ctr">
                        <a:lnSpc>
                          <a:spcPct val="150000"/>
                        </a:lnSpc>
                        <a:spcBef>
                          <a:spcPts val="500"/>
                        </a:spcBef>
                      </a:pPr>
                      <a:r>
                        <a:rPr lang="es-EC" sz="1800">
                          <a:effectLst/>
                        </a:rPr>
                        <a:t>ACK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a:effectLst/>
                        </a:rPr>
                        <a:t>1 </a:t>
                      </a:r>
                      <a:endParaRPr lang="es-EC"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Bef>
                          <a:spcPts val="500"/>
                        </a:spcBef>
                      </a:pPr>
                      <a:r>
                        <a:rPr lang="es-EC" sz="1800" dirty="0">
                          <a:effectLst/>
                        </a:rPr>
                        <a:t>13 </a:t>
                      </a:r>
                      <a:endParaRPr lang="es-EC"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3751255"/>
                  </a:ext>
                </a:extLst>
              </a:tr>
            </a:tbl>
          </a:graphicData>
        </a:graphic>
      </p:graphicFrame>
    </p:spTree>
    <p:extLst>
      <p:ext uri="{BB962C8B-B14F-4D97-AF65-F5344CB8AC3E}">
        <p14:creationId xmlns:p14="http://schemas.microsoft.com/office/powerpoint/2010/main" val="380210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Fundamentación teórica</a:t>
            </a:r>
          </a:p>
        </p:txBody>
      </p:sp>
      <p:sp>
        <p:nvSpPr>
          <p:cNvPr id="3" name="Rectangle 2"/>
          <p:cNvSpPr>
            <a:spLocks noChangeArrowheads="1"/>
          </p:cNvSpPr>
          <p:nvPr/>
        </p:nvSpPr>
        <p:spPr bwMode="auto">
          <a:xfrm>
            <a:off x="216024" y="12197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Analizadores de Paquetes de Redes Inalámbricas en el Mercado</a:t>
            </a:r>
          </a:p>
        </p:txBody>
      </p:sp>
      <p:sp>
        <p:nvSpPr>
          <p:cNvPr id="14" name="AutoShape 2" descr="Kismet Free Download (2020 Latest) - #1 Best WiFi Hacking &amp; Sniffer Tool -  Secured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6" name="Rectángulo 15">
            <a:extLst>
              <a:ext uri="{FF2B5EF4-FFF2-40B4-BE49-F238E27FC236}">
                <a16:creationId xmlns:a16="http://schemas.microsoft.com/office/drawing/2014/main" id="{7815C608-9270-4AB0-86B6-0A36491B5107}"/>
              </a:ext>
            </a:extLst>
          </p:cNvPr>
          <p:cNvSpPr/>
          <p:nvPr/>
        </p:nvSpPr>
        <p:spPr>
          <a:xfrm>
            <a:off x="899592" y="2060848"/>
            <a:ext cx="7164796" cy="923330"/>
          </a:xfrm>
          <a:prstGeom prst="rect">
            <a:avLst/>
          </a:prstGeom>
        </p:spPr>
        <p:txBody>
          <a:bodyPr wrap="square">
            <a:spAutoFit/>
          </a:bodyPr>
          <a:lstStyle/>
          <a:p>
            <a:pPr algn="just"/>
            <a:r>
              <a:rPr lang="es-EC" dirty="0"/>
              <a:t>En el mercado existe software libre como software de paga que permite analizar el tráfico dentro de las redes cercanas a las que se tenga acceso de los cuales podemos mencionar los siguientes:</a:t>
            </a:r>
          </a:p>
        </p:txBody>
      </p:sp>
      <p:sp>
        <p:nvSpPr>
          <p:cNvPr id="17" name="Rectángulo 16">
            <a:extLst>
              <a:ext uri="{FF2B5EF4-FFF2-40B4-BE49-F238E27FC236}">
                <a16:creationId xmlns:a16="http://schemas.microsoft.com/office/drawing/2014/main" id="{D2D33603-0376-4223-8915-379DD5F1B55E}"/>
              </a:ext>
            </a:extLst>
          </p:cNvPr>
          <p:cNvSpPr/>
          <p:nvPr/>
        </p:nvSpPr>
        <p:spPr>
          <a:xfrm>
            <a:off x="1594976" y="3273658"/>
            <a:ext cx="5785336" cy="1200329"/>
          </a:xfrm>
          <a:prstGeom prst="rect">
            <a:avLst/>
          </a:prstGeom>
        </p:spPr>
        <p:txBody>
          <a:bodyPr wrap="square">
            <a:spAutoFit/>
          </a:bodyPr>
          <a:lstStyle/>
          <a:p>
            <a:pPr marL="285750" indent="-285750" algn="just">
              <a:buFont typeface="Arial" panose="020B0604020202020204" pitchFamily="34" charset="0"/>
              <a:buChar char="•"/>
            </a:pPr>
            <a:r>
              <a:rPr lang="es-EC" dirty="0"/>
              <a:t>Wireshark</a:t>
            </a:r>
          </a:p>
          <a:p>
            <a:pPr marL="285750" indent="-285750" algn="just">
              <a:buFont typeface="Arial" panose="020B0604020202020204" pitchFamily="34" charset="0"/>
              <a:buChar char="•"/>
            </a:pPr>
            <a:r>
              <a:rPr lang="es-EC" dirty="0" err="1"/>
              <a:t>Tshark</a:t>
            </a:r>
            <a:endParaRPr lang="es-EC" dirty="0"/>
          </a:p>
          <a:p>
            <a:pPr marL="285750" indent="-285750" algn="just">
              <a:buFont typeface="Arial" panose="020B0604020202020204" pitchFamily="34" charset="0"/>
              <a:buChar char="•"/>
            </a:pPr>
            <a:r>
              <a:rPr lang="es-EC" dirty="0"/>
              <a:t>Microsoft </a:t>
            </a:r>
            <a:r>
              <a:rPr lang="es-EC" dirty="0" err="1"/>
              <a:t>Message</a:t>
            </a:r>
            <a:r>
              <a:rPr lang="es-EC" dirty="0"/>
              <a:t> </a:t>
            </a:r>
            <a:r>
              <a:rPr lang="es-EC" dirty="0" err="1"/>
              <a:t>Analyzer</a:t>
            </a:r>
            <a:endParaRPr lang="es-EC" dirty="0"/>
          </a:p>
          <a:p>
            <a:pPr marL="285750" indent="-285750" algn="just">
              <a:buFont typeface="Arial" panose="020B0604020202020204" pitchFamily="34" charset="0"/>
              <a:buChar char="•"/>
            </a:pPr>
            <a:r>
              <a:rPr lang="es-EC" dirty="0" err="1"/>
              <a:t>Tcpdump</a:t>
            </a:r>
            <a:endParaRPr lang="es-EC" dirty="0"/>
          </a:p>
        </p:txBody>
      </p:sp>
    </p:spTree>
    <p:extLst>
      <p:ext uri="{BB962C8B-B14F-4D97-AF65-F5344CB8AC3E}">
        <p14:creationId xmlns:p14="http://schemas.microsoft.com/office/powerpoint/2010/main" val="121353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Fundamentación teórica</a:t>
            </a:r>
          </a:p>
        </p:txBody>
      </p:sp>
      <p:sp>
        <p:nvSpPr>
          <p:cNvPr id="3" name="Rectangle 2"/>
          <p:cNvSpPr>
            <a:spLocks noChangeArrowheads="1"/>
          </p:cNvSpPr>
          <p:nvPr/>
        </p:nvSpPr>
        <p:spPr bwMode="auto">
          <a:xfrm>
            <a:off x="216024" y="12197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Solapamiento de canales a 2.4 GHz</a:t>
            </a:r>
          </a:p>
        </p:txBody>
      </p:sp>
      <p:sp>
        <p:nvSpPr>
          <p:cNvPr id="14" name="AutoShape 2" descr="Kismet Free Download (2020 Latest) - #1 Best WiFi Hacking &amp; Sniffer Tool -  Secured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9" name="Imagen 8">
            <a:extLst>
              <a:ext uri="{FF2B5EF4-FFF2-40B4-BE49-F238E27FC236}">
                <a16:creationId xmlns:a16="http://schemas.microsoft.com/office/drawing/2014/main" id="{16479003-B3BC-4F6D-A3EE-CA5DED0E9CAF}"/>
              </a:ext>
            </a:extLst>
          </p:cNvPr>
          <p:cNvPicPr/>
          <p:nvPr/>
        </p:nvPicPr>
        <p:blipFill>
          <a:blip r:embed="rId3"/>
          <a:stretch>
            <a:fillRect/>
          </a:stretch>
        </p:blipFill>
        <p:spPr>
          <a:xfrm>
            <a:off x="2090737" y="1964964"/>
            <a:ext cx="4962525" cy="4495800"/>
          </a:xfrm>
          <a:prstGeom prst="rect">
            <a:avLst/>
          </a:prstGeom>
        </p:spPr>
      </p:pic>
    </p:spTree>
    <p:extLst>
      <p:ext uri="{BB962C8B-B14F-4D97-AF65-F5344CB8AC3E}">
        <p14:creationId xmlns:p14="http://schemas.microsoft.com/office/powerpoint/2010/main" val="164620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0" y="-3554"/>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Fundamentación teórica</a:t>
            </a:r>
          </a:p>
        </p:txBody>
      </p:sp>
      <p:sp>
        <p:nvSpPr>
          <p:cNvPr id="3" name="Rectangle 2"/>
          <p:cNvSpPr>
            <a:spLocks noChangeArrowheads="1"/>
          </p:cNvSpPr>
          <p:nvPr/>
        </p:nvSpPr>
        <p:spPr bwMode="auto">
          <a:xfrm>
            <a:off x="216024" y="12197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Solapamiento de canales a 5 GHz</a:t>
            </a:r>
          </a:p>
        </p:txBody>
      </p:sp>
      <p:sp>
        <p:nvSpPr>
          <p:cNvPr id="14" name="AutoShape 2" descr="Kismet Free Download (2020 Latest) - #1 Best WiFi Hacking &amp; Sniffer Tool -  Secured Yo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8" name="Imagen 7">
            <a:extLst>
              <a:ext uri="{FF2B5EF4-FFF2-40B4-BE49-F238E27FC236}">
                <a16:creationId xmlns:a16="http://schemas.microsoft.com/office/drawing/2014/main" id="{67334A27-95BF-40E4-9935-7E1060F2B259}"/>
              </a:ext>
            </a:extLst>
          </p:cNvPr>
          <p:cNvPicPr/>
          <p:nvPr/>
        </p:nvPicPr>
        <p:blipFill rotWithShape="1">
          <a:blip r:embed="rId3">
            <a:extLst>
              <a:ext uri="{28A0092B-C50C-407E-A947-70E740481C1C}">
                <a14:useLocalDpi xmlns:a14="http://schemas.microsoft.com/office/drawing/2010/main" val="0"/>
              </a:ext>
            </a:extLst>
          </a:blip>
          <a:srcRect l="7366" t="15862" r="4051" b="18251"/>
          <a:stretch/>
        </p:blipFill>
        <p:spPr bwMode="auto">
          <a:xfrm>
            <a:off x="971600" y="2420888"/>
            <a:ext cx="7200800" cy="343925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5833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A0CA17-B735-4AD8-97BC-B6DC046182AC}"/>
              </a:ext>
            </a:extLst>
          </p:cNvPr>
          <p:cNvSpPr txBox="1"/>
          <p:nvPr/>
        </p:nvSpPr>
        <p:spPr>
          <a:xfrm>
            <a:off x="-9128" y="15675"/>
            <a:ext cx="9144000" cy="1200329"/>
          </a:xfrm>
          <a:prstGeom prst="rect">
            <a:avLst/>
          </a:prstGeom>
          <a:gradFill flip="none" rotWithShape="1">
            <a:gsLst>
              <a:gs pos="0">
                <a:srgbClr val="00703C"/>
              </a:gs>
              <a:gs pos="100000">
                <a:srgbClr val="00964F"/>
              </a:gs>
              <a:gs pos="100000">
                <a:schemeClr val="bg1"/>
              </a:gs>
              <a:gs pos="100000">
                <a:schemeClr val="bg1"/>
              </a:gs>
            </a:gsLst>
            <a:lin ang="10800000" scaled="1"/>
            <a:tileRect/>
          </a:gradFill>
        </p:spPr>
        <p:txBody>
          <a:bodyPr wrap="square" rtlCol="0">
            <a:spAutoFit/>
          </a:bodyPr>
          <a:lstStyle/>
          <a:p>
            <a:br>
              <a:rPr lang="es-ES" dirty="0"/>
            </a:br>
            <a:br>
              <a:rPr lang="es-ES" dirty="0"/>
            </a:br>
            <a:br>
              <a:rPr lang="es-ES" dirty="0"/>
            </a:br>
            <a:endParaRPr lang="es-ES" dirty="0"/>
          </a:p>
        </p:txBody>
      </p:sp>
      <p:sp>
        <p:nvSpPr>
          <p:cNvPr id="2" name="1 CuadroTexto"/>
          <p:cNvSpPr txBox="1"/>
          <p:nvPr/>
        </p:nvSpPr>
        <p:spPr>
          <a:xfrm>
            <a:off x="0" y="181111"/>
            <a:ext cx="9144000" cy="830997"/>
          </a:xfrm>
          <a:prstGeom prst="rect">
            <a:avLst/>
          </a:prstGeom>
          <a:noFill/>
        </p:spPr>
        <p:txBody>
          <a:bodyPr wrap="square" rtlCol="0">
            <a:spAutoFit/>
          </a:bodyPr>
          <a:lstStyle/>
          <a:p>
            <a:pPr algn="ctr"/>
            <a:r>
              <a:rPr lang="es-ES" sz="4800" b="1" dirty="0">
                <a:solidFill>
                  <a:schemeClr val="bg1"/>
                </a:solidFill>
                <a:latin typeface="Times New Roman" panose="02020603050405020304" pitchFamily="18" charset="0"/>
                <a:cs typeface="Times New Roman" panose="02020603050405020304" pitchFamily="18" charset="0"/>
              </a:rPr>
              <a:t>Metodología</a:t>
            </a:r>
          </a:p>
        </p:txBody>
      </p:sp>
      <p:sp>
        <p:nvSpPr>
          <p:cNvPr id="8" name="6 CuadroTexto"/>
          <p:cNvSpPr txBox="1"/>
          <p:nvPr/>
        </p:nvSpPr>
        <p:spPr>
          <a:xfrm>
            <a:off x="0" y="1350037"/>
            <a:ext cx="9144000" cy="461665"/>
          </a:xfrm>
          <a:prstGeom prst="rect">
            <a:avLst/>
          </a:prstGeom>
          <a:noFill/>
        </p:spPr>
        <p:txBody>
          <a:bodyPr wrap="square" rtlCol="0">
            <a:spAutoFit/>
          </a:bodyPr>
          <a:lstStyle/>
          <a:p>
            <a:pPr algn="ctr"/>
            <a:r>
              <a:rPr lang="es-ES" sz="2400" b="1" dirty="0">
                <a:latin typeface="Times New Roman" panose="02020603050405020304" pitchFamily="18" charset="0"/>
                <a:cs typeface="Times New Roman" panose="02020603050405020304" pitchFamily="18" charset="0"/>
              </a:rPr>
              <a:t>Software usado</a:t>
            </a:r>
          </a:p>
        </p:txBody>
      </p:sp>
      <p:pic>
        <p:nvPicPr>
          <p:cNvPr id="3074" name="Picture 2" descr="Acrylic WiFi : Análisis de este monitor de redes inalámbricas Wi-Fi">
            <a:extLst>
              <a:ext uri="{FF2B5EF4-FFF2-40B4-BE49-F238E27FC236}">
                <a16:creationId xmlns:a16="http://schemas.microsoft.com/office/drawing/2014/main" id="{B58E52A4-2878-408D-A5DA-BBBF85C67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962050"/>
            <a:ext cx="2520280" cy="98435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odo lo que necesitas para aprender PYTHON ya 🔥">
            <a:extLst>
              <a:ext uri="{FF2B5EF4-FFF2-40B4-BE49-F238E27FC236}">
                <a16:creationId xmlns:a16="http://schemas.microsoft.com/office/drawing/2014/main" id="{F4CCBA23-40E6-44AD-B4D2-01874A3526D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443" y="3022131"/>
            <a:ext cx="1862763" cy="116422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QL BÁSICO: CONCEPTOS BÁSICOS. SQL (Structured Query Language) o en… | by  Wilber Ccori huaman | Medium">
            <a:extLst>
              <a:ext uri="{FF2B5EF4-FFF2-40B4-BE49-F238E27FC236}">
                <a16:creationId xmlns:a16="http://schemas.microsoft.com/office/drawing/2014/main" id="{3388D893-4493-40FA-B899-D8EABA9F77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740" y="4173385"/>
            <a:ext cx="2646045" cy="1253465"/>
          </a:xfrm>
          <a:prstGeom prst="rect">
            <a:avLst/>
          </a:prstGeom>
          <a:noFill/>
          <a:extLst>
            <a:ext uri="{909E8E84-426E-40DD-AFC4-6F175D3DCCD1}">
              <a14:hiddenFill xmlns:a14="http://schemas.microsoft.com/office/drawing/2010/main">
                <a:solidFill>
                  <a:srgbClr val="FFFFFF"/>
                </a:solidFill>
              </a14:hiddenFill>
            </a:ext>
          </a:extLst>
        </p:spPr>
      </p:pic>
      <p:sp>
        <p:nvSpPr>
          <p:cNvPr id="19" name="Rectángulo 18">
            <a:extLst>
              <a:ext uri="{FF2B5EF4-FFF2-40B4-BE49-F238E27FC236}">
                <a16:creationId xmlns:a16="http://schemas.microsoft.com/office/drawing/2014/main" id="{74E14CC9-892D-400E-8D8E-523F2CD0E0AC}"/>
              </a:ext>
            </a:extLst>
          </p:cNvPr>
          <p:cNvSpPr/>
          <p:nvPr/>
        </p:nvSpPr>
        <p:spPr>
          <a:xfrm>
            <a:off x="5076056" y="2270587"/>
            <a:ext cx="2442201" cy="307777"/>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Driver de </a:t>
            </a:r>
            <a:r>
              <a:rPr lang="es-ES" sz="1400" dirty="0" err="1">
                <a:latin typeface="Times New Roman" panose="02020603050405020304" pitchFamily="18" charset="0"/>
                <a:ea typeface="Times New Roman" panose="02020603050405020304" pitchFamily="18" charset="0"/>
                <a:cs typeface="Times New Roman" panose="02020603050405020304" pitchFamily="18" charset="0"/>
              </a:rPr>
              <a:t>Acrylic</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1400" dirty="0" err="1">
                <a:latin typeface="Times New Roman" panose="02020603050405020304" pitchFamily="18" charset="0"/>
                <a:ea typeface="Times New Roman" panose="02020603050405020304" pitchFamily="18" charset="0"/>
                <a:cs typeface="Times New Roman" panose="02020603050405020304" pitchFamily="18" charset="0"/>
              </a:rPr>
              <a:t>WiFi</a:t>
            </a:r>
            <a:endParaRPr lang="es-EC" sz="1400" dirty="0">
              <a:latin typeface="Times New Roman" panose="02020603050405020304" pitchFamily="18" charset="0"/>
              <a:cs typeface="Times New Roman" panose="02020603050405020304" pitchFamily="18" charset="0"/>
            </a:endParaRPr>
          </a:p>
        </p:txBody>
      </p:sp>
      <p:sp>
        <p:nvSpPr>
          <p:cNvPr id="20" name="Rectángulo 19">
            <a:extLst>
              <a:ext uri="{FF2B5EF4-FFF2-40B4-BE49-F238E27FC236}">
                <a16:creationId xmlns:a16="http://schemas.microsoft.com/office/drawing/2014/main" id="{2227877A-C355-4B58-8302-B322CF599CC7}"/>
              </a:ext>
            </a:extLst>
          </p:cNvPr>
          <p:cNvSpPr/>
          <p:nvPr/>
        </p:nvSpPr>
        <p:spPr>
          <a:xfrm>
            <a:off x="5076055" y="3521759"/>
            <a:ext cx="2442201" cy="307777"/>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Python</a:t>
            </a:r>
            <a:endParaRPr lang="es-EC" sz="1400" dirty="0">
              <a:latin typeface="Times New Roman" panose="02020603050405020304" pitchFamily="18" charset="0"/>
              <a:cs typeface="Times New Roman" panose="02020603050405020304" pitchFamily="18" charset="0"/>
            </a:endParaRPr>
          </a:p>
        </p:txBody>
      </p:sp>
      <p:sp>
        <p:nvSpPr>
          <p:cNvPr id="21" name="Rectángulo 20">
            <a:extLst>
              <a:ext uri="{FF2B5EF4-FFF2-40B4-BE49-F238E27FC236}">
                <a16:creationId xmlns:a16="http://schemas.microsoft.com/office/drawing/2014/main" id="{4AEF0B01-8479-43E1-B4AF-5C16BD153D35}"/>
              </a:ext>
            </a:extLst>
          </p:cNvPr>
          <p:cNvSpPr/>
          <p:nvPr/>
        </p:nvSpPr>
        <p:spPr>
          <a:xfrm>
            <a:off x="5091658" y="4629130"/>
            <a:ext cx="2442201" cy="307777"/>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Base de datos</a:t>
            </a:r>
            <a:endParaRPr lang="es-EC" sz="1400" dirty="0">
              <a:latin typeface="Times New Roman" panose="02020603050405020304" pitchFamily="18" charset="0"/>
              <a:cs typeface="Times New Roman" panose="02020603050405020304" pitchFamily="18" charset="0"/>
            </a:endParaRPr>
          </a:p>
        </p:txBody>
      </p:sp>
      <p:pic>
        <p:nvPicPr>
          <p:cNvPr id="3080" name="Picture 8" descr="Wireshark 3.0.7, llega a solucionar errores de seguridad | Desde Linux">
            <a:extLst>
              <a:ext uri="{FF2B5EF4-FFF2-40B4-BE49-F238E27FC236}">
                <a16:creationId xmlns:a16="http://schemas.microsoft.com/office/drawing/2014/main" id="{C3A5A1B6-37A6-4AAE-B676-5DB2FAB35F7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0371" y="5507963"/>
            <a:ext cx="2522906" cy="782276"/>
          </a:xfrm>
          <a:prstGeom prst="rect">
            <a:avLst/>
          </a:prstGeom>
          <a:noFill/>
          <a:extLst>
            <a:ext uri="{909E8E84-426E-40DD-AFC4-6F175D3DCCD1}">
              <a14:hiddenFill xmlns:a14="http://schemas.microsoft.com/office/drawing/2010/main">
                <a:solidFill>
                  <a:srgbClr val="FFFFFF"/>
                </a:solidFill>
              </a14:hiddenFill>
            </a:ext>
          </a:extLst>
        </p:spPr>
      </p:pic>
      <p:sp>
        <p:nvSpPr>
          <p:cNvPr id="22" name="Rectángulo 21">
            <a:extLst>
              <a:ext uri="{FF2B5EF4-FFF2-40B4-BE49-F238E27FC236}">
                <a16:creationId xmlns:a16="http://schemas.microsoft.com/office/drawing/2014/main" id="{8CDA4D3C-32B0-479B-85C3-8D620B58A512}"/>
              </a:ext>
            </a:extLst>
          </p:cNvPr>
          <p:cNvSpPr/>
          <p:nvPr/>
        </p:nvSpPr>
        <p:spPr>
          <a:xfrm>
            <a:off x="5076054" y="5726413"/>
            <a:ext cx="2442201" cy="307777"/>
          </a:xfrm>
          <a:prstGeom prst="rect">
            <a:avLst/>
          </a:prstGeom>
        </p:spPr>
        <p:txBody>
          <a:bodyPr wrap="square">
            <a:spAutoFit/>
          </a:bodyPr>
          <a:lstStyle/>
          <a:p>
            <a:pPr algn="ctr"/>
            <a:r>
              <a:rPr lang="es-ES" sz="1400" dirty="0">
                <a:latin typeface="Times New Roman" panose="02020603050405020304" pitchFamily="18" charset="0"/>
                <a:ea typeface="Times New Roman" panose="02020603050405020304" pitchFamily="18" charset="0"/>
                <a:cs typeface="Times New Roman" panose="02020603050405020304" pitchFamily="18" charset="0"/>
              </a:rPr>
              <a:t>Wireshark</a:t>
            </a:r>
            <a:endParaRPr lang="es-EC"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0178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14805</TotalTime>
  <Words>1611</Words>
  <Application>Microsoft Office PowerPoint</Application>
  <PresentationFormat>Presentación en pantalla (4:3)</PresentationFormat>
  <Paragraphs>313</Paragraphs>
  <Slides>32</Slides>
  <Notes>31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Esteban Francisco Otáñez Rodríguez</dc:creator>
  <cp:lastModifiedBy>Esteban Francisco Otáñez Rodríguez</cp:lastModifiedBy>
  <cp:revision>350</cp:revision>
  <dcterms:created xsi:type="dcterms:W3CDTF">2019-06-18T23:15:41Z</dcterms:created>
  <dcterms:modified xsi:type="dcterms:W3CDTF">2021-03-22T05:22:43Z</dcterms:modified>
</cp:coreProperties>
</file>