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3" r:id="rId4"/>
    <p:sldId id="264" r:id="rId5"/>
    <p:sldId id="289" r:id="rId6"/>
    <p:sldId id="265" r:id="rId7"/>
    <p:sldId id="266" r:id="rId8"/>
    <p:sldId id="267" r:id="rId9"/>
    <p:sldId id="269" r:id="rId10"/>
    <p:sldId id="268" r:id="rId11"/>
    <p:sldId id="285" r:id="rId12"/>
    <p:sldId id="276" r:id="rId13"/>
    <p:sldId id="277" r:id="rId14"/>
    <p:sldId id="278" r:id="rId15"/>
    <p:sldId id="270" r:id="rId16"/>
    <p:sldId id="288" r:id="rId17"/>
    <p:sldId id="286" r:id="rId18"/>
    <p:sldId id="290" r:id="rId19"/>
    <p:sldId id="291" r:id="rId20"/>
    <p:sldId id="292" r:id="rId21"/>
    <p:sldId id="293" r:id="rId22"/>
    <p:sldId id="275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3BA0B-23CE-4BA7-A60D-9F4F44E1EEB3}" v="3" dt="2020-02-06T22:40:24.6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0" d="100"/>
          <a:sy n="70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3569927f84c98b9/Te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3569927f84c98b9/Te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3569927f84c98b9/Te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_mis\Downloads\stat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23569927f84c98b9/Te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2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b="1"/>
              <a:t>Producción de aguacate en Ecuador, Colombia y Perú período 2010-2019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2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crecimiento nacional prod.'!$A$42</c:f>
              <c:strCache>
                <c:ptCount val="1"/>
                <c:pt idx="0">
                  <c:v>Produccion Ecuador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'% crecimiento nacional prod.'!$B$41:$K$41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'% crecimiento nacional prod.'!$B$42:$K$42</c:f>
              <c:numCache>
                <c:formatCode>0.000</c:formatCode>
                <c:ptCount val="10"/>
                <c:pt idx="0">
                  <c:v>29</c:v>
                </c:pt>
                <c:pt idx="1">
                  <c:v>27</c:v>
                </c:pt>
                <c:pt idx="2">
                  <c:v>28.6</c:v>
                </c:pt>
                <c:pt idx="3">
                  <c:v>27</c:v>
                </c:pt>
                <c:pt idx="4">
                  <c:v>30</c:v>
                </c:pt>
                <c:pt idx="5">
                  <c:v>24.247</c:v>
                </c:pt>
                <c:pt idx="6">
                  <c:v>16.117999999999999</c:v>
                </c:pt>
                <c:pt idx="7">
                  <c:v>20.995000000000001</c:v>
                </c:pt>
                <c:pt idx="8">
                  <c:v>18.231999999999999</c:v>
                </c:pt>
                <c:pt idx="9">
                  <c:v>17.177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99-4E5E-AB17-23088350D979}"/>
            </c:ext>
          </c:extLst>
        </c:ser>
        <c:ser>
          <c:idx val="1"/>
          <c:order val="1"/>
          <c:tx>
            <c:strRef>
              <c:f>'% crecimiento nacional prod.'!$A$43</c:f>
              <c:strCache>
                <c:ptCount val="1"/>
                <c:pt idx="0">
                  <c:v>Produccion Colombia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'% crecimiento nacional prod.'!$B$41:$K$41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'% crecimiento nacional prod.'!$B$43:$K$43</c:f>
              <c:numCache>
                <c:formatCode>0.000</c:formatCode>
                <c:ptCount val="10"/>
                <c:pt idx="0">
                  <c:v>205.44300000000001</c:v>
                </c:pt>
                <c:pt idx="1">
                  <c:v>215.089</c:v>
                </c:pt>
                <c:pt idx="2">
                  <c:v>255.38399999999999</c:v>
                </c:pt>
                <c:pt idx="3">
                  <c:v>294.99700000000001</c:v>
                </c:pt>
                <c:pt idx="4">
                  <c:v>288.73899999999998</c:v>
                </c:pt>
                <c:pt idx="5">
                  <c:v>309.85199999999998</c:v>
                </c:pt>
                <c:pt idx="6">
                  <c:v>249.38900000000001</c:v>
                </c:pt>
                <c:pt idx="7">
                  <c:v>314.27499999999998</c:v>
                </c:pt>
                <c:pt idx="8">
                  <c:v>326.666</c:v>
                </c:pt>
                <c:pt idx="9">
                  <c:v>338.75780555555559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99-4E5E-AB17-23088350D979}"/>
            </c:ext>
          </c:extLst>
        </c:ser>
        <c:ser>
          <c:idx val="2"/>
          <c:order val="2"/>
          <c:tx>
            <c:strRef>
              <c:f>'% crecimiento nacional prod.'!$A$44</c:f>
              <c:strCache>
                <c:ptCount val="1"/>
                <c:pt idx="0">
                  <c:v>Produccion Peru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'% crecimiento nacional prod.'!$B$41:$K$41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'% crecimiento nacional prod.'!$B$44:$K$44</c:f>
              <c:numCache>
                <c:formatCode>0.000</c:formatCode>
                <c:ptCount val="10"/>
                <c:pt idx="0">
                  <c:v>184.36</c:v>
                </c:pt>
                <c:pt idx="1">
                  <c:v>213.66200000000001</c:v>
                </c:pt>
                <c:pt idx="2">
                  <c:v>268.52499999999998</c:v>
                </c:pt>
                <c:pt idx="3">
                  <c:v>288.387</c:v>
                </c:pt>
                <c:pt idx="4">
                  <c:v>349.31700000000001</c:v>
                </c:pt>
                <c:pt idx="5">
                  <c:v>367.11</c:v>
                </c:pt>
                <c:pt idx="6">
                  <c:v>455.39400000000001</c:v>
                </c:pt>
                <c:pt idx="7">
                  <c:v>466.75799999999998</c:v>
                </c:pt>
                <c:pt idx="8">
                  <c:v>504.517</c:v>
                </c:pt>
                <c:pt idx="9">
                  <c:v>551.92399999999998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99-4E5E-AB17-23088350D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972112"/>
        <c:axId val="362981360"/>
      </c:barChart>
      <c:lineChart>
        <c:grouping val="standard"/>
        <c:varyColors val="0"/>
        <c:ser>
          <c:idx val="3"/>
          <c:order val="3"/>
          <c:tx>
            <c:strRef>
              <c:f>'% crecimiento nacional prod.'!$A$45</c:f>
              <c:strCache>
                <c:ptCount val="1"/>
                <c:pt idx="0">
                  <c:v>Crecimiento Produccion Ecuador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'% crecimiento nacional prod.'!$B$41:$K$41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'% crecimiento nacional prod.'!$B$45:$K$45</c:f>
              <c:numCache>
                <c:formatCode>0.00%</c:formatCode>
                <c:ptCount val="10"/>
                <c:pt idx="0">
                  <c:v>3.5714285714285712E-2</c:v>
                </c:pt>
                <c:pt idx="1">
                  <c:v>-6.8965517241379309E-2</c:v>
                </c:pt>
                <c:pt idx="2">
                  <c:v>5.925925925925931E-2</c:v>
                </c:pt>
                <c:pt idx="3">
                  <c:v>-5.5944055944055993E-2</c:v>
                </c:pt>
                <c:pt idx="4">
                  <c:v>0.1111111111111111</c:v>
                </c:pt>
                <c:pt idx="5">
                  <c:v>-0.19176666666666667</c:v>
                </c:pt>
                <c:pt idx="6">
                  <c:v>-0.335257970058152</c:v>
                </c:pt>
                <c:pt idx="7">
                  <c:v>0.30258096538031998</c:v>
                </c:pt>
                <c:pt idx="8">
                  <c:v>-9.9099999999999994E-2</c:v>
                </c:pt>
                <c:pt idx="9">
                  <c:v>-7.5800000000000006E-2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D199-4E5E-AB17-23088350D979}"/>
            </c:ext>
          </c:extLst>
        </c:ser>
        <c:ser>
          <c:idx val="4"/>
          <c:order val="4"/>
          <c:tx>
            <c:strRef>
              <c:f>'% crecimiento nacional prod.'!$A$46</c:f>
              <c:strCache>
                <c:ptCount val="1"/>
                <c:pt idx="0">
                  <c:v>Crecimiento Produccion Colombia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'% crecimiento nacional prod.'!$B$41:$K$41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'% crecimiento nacional prod.'!$B$46:$K$46</c:f>
              <c:numCache>
                <c:formatCode>0.00%</c:formatCode>
                <c:ptCount val="10"/>
                <c:pt idx="0">
                  <c:v>8.6833237228150256E-2</c:v>
                </c:pt>
                <c:pt idx="1">
                  <c:v>4.6952195986234554E-2</c:v>
                </c:pt>
                <c:pt idx="2">
                  <c:v>0.18734105416827448</c:v>
                </c:pt>
                <c:pt idx="3">
                  <c:v>0.15511151834100817</c:v>
                </c:pt>
                <c:pt idx="4">
                  <c:v>-2.1213775055339675E-2</c:v>
                </c:pt>
                <c:pt idx="5">
                  <c:v>7.3121400295768843E-2</c:v>
                </c:pt>
                <c:pt idx="6">
                  <c:v>-0.19513509675587046</c:v>
                </c:pt>
                <c:pt idx="7">
                  <c:v>0.2601798796258053</c:v>
                </c:pt>
                <c:pt idx="8">
                  <c:v>3.9427253201813763E-2</c:v>
                </c:pt>
                <c:pt idx="9">
                  <c:v>3.7015806834980056E-2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D199-4E5E-AB17-23088350D979}"/>
            </c:ext>
          </c:extLst>
        </c:ser>
        <c:ser>
          <c:idx val="5"/>
          <c:order val="5"/>
          <c:tx>
            <c:strRef>
              <c:f>'% crecimiento nacional prod.'!$A$47</c:f>
              <c:strCache>
                <c:ptCount val="1"/>
                <c:pt idx="0">
                  <c:v>Crecimiento Produccion Peru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'% crecimiento nacional prod.'!$B$41:$K$41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'% crecimiento nacional prod.'!$B$47:$K$47</c:f>
              <c:numCache>
                <c:formatCode>0.00%</c:formatCode>
                <c:ptCount val="10"/>
                <c:pt idx="0">
                  <c:v>0.17117174348060873</c:v>
                </c:pt>
                <c:pt idx="1">
                  <c:v>0.15893903232805376</c:v>
                </c:pt>
                <c:pt idx="2">
                  <c:v>0.25677471894861964</c:v>
                </c:pt>
                <c:pt idx="3">
                  <c:v>7.396704217484415E-2</c:v>
                </c:pt>
                <c:pt idx="4">
                  <c:v>0.2112785943887901</c:v>
                </c:pt>
                <c:pt idx="5">
                  <c:v>5.0936541880297857E-2</c:v>
                </c:pt>
                <c:pt idx="6">
                  <c:v>0.24048377870393067</c:v>
                </c:pt>
                <c:pt idx="7">
                  <c:v>2.4954215470559506E-2</c:v>
                </c:pt>
                <c:pt idx="8">
                  <c:v>8.0896310293556872E-2</c:v>
                </c:pt>
                <c:pt idx="9">
                  <c:v>9.3965119113924772E-2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D199-4E5E-AB17-23088350D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2972656"/>
        <c:axId val="362980272"/>
      </c:lineChart>
      <c:catAx>
        <c:axId val="3629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81360"/>
        <c:crosses val="autoZero"/>
        <c:auto val="1"/>
        <c:lblAlgn val="ctr"/>
        <c:lblOffset val="100"/>
        <c:noMultiLvlLbl val="0"/>
      </c:catAx>
      <c:valAx>
        <c:axId val="3629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72112"/>
        <c:crosses val="autoZero"/>
        <c:crossBetween val="between"/>
      </c:valAx>
      <c:valAx>
        <c:axId val="362980272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72656"/>
        <c:crosses val="max"/>
        <c:crossBetween val="between"/>
      </c:valAx>
      <c:catAx>
        <c:axId val="3629726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2980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b="1"/>
              <a:t>Importaci</a:t>
            </a:r>
            <a:r>
              <a:rPr lang="en-US" b="1"/>
              <a:t>ón</a:t>
            </a:r>
            <a:r>
              <a:rPr lang="es-EC" b="1"/>
              <a:t> de aguacates frescos o secos por la Union Europea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77542599928867"/>
          <c:y val="0.11859933759622894"/>
          <c:w val="0.83217204708076309"/>
          <c:h val="0.80942169122401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'% crecimiento M ue'!$C$35</c:f>
              <c:strCache>
                <c:ptCount val="1"/>
                <c:pt idx="0">
                  <c:v>Unión Europea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'% crecimiento M ue'!$D$34:$M$34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'% crecimiento M ue'!$D$35:$M$35</c:f>
              <c:numCache>
                <c:formatCode>General</c:formatCode>
                <c:ptCount val="10"/>
                <c:pt idx="0">
                  <c:v>345679</c:v>
                </c:pt>
                <c:pt idx="1">
                  <c:v>340960</c:v>
                </c:pt>
                <c:pt idx="2">
                  <c:v>363741</c:v>
                </c:pt>
                <c:pt idx="3">
                  <c:v>307520</c:v>
                </c:pt>
                <c:pt idx="4">
                  <c:v>506480</c:v>
                </c:pt>
                <c:pt idx="5">
                  <c:v>590264</c:v>
                </c:pt>
                <c:pt idx="6">
                  <c:v>704046</c:v>
                </c:pt>
                <c:pt idx="7">
                  <c:v>845002</c:v>
                </c:pt>
                <c:pt idx="8">
                  <c:v>1030320</c:v>
                </c:pt>
                <c:pt idx="9">
                  <c:v>1056571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83-4AF8-B484-9E4D1957A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975376"/>
        <c:axId val="362980816"/>
      </c:barChart>
      <c:catAx>
        <c:axId val="36297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80816"/>
        <c:crosses val="autoZero"/>
        <c:auto val="1"/>
        <c:lblAlgn val="ctr"/>
        <c:lblOffset val="100"/>
        <c:noMultiLvlLbl val="0"/>
      </c:catAx>
      <c:valAx>
        <c:axId val="36298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7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b="1"/>
              <a:t>Importación de aguacates frescos o secos en toneladas por la Unión Europea en el año 2019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'M ue 2018'!$G$2:$G$29</c:f>
              <c:strCache>
                <c:ptCount val="28"/>
                <c:pt idx="0">
                  <c:v>Países Bajos</c:v>
                </c:pt>
                <c:pt idx="1">
                  <c:v>Francia</c:v>
                </c:pt>
                <c:pt idx="2">
                  <c:v>España</c:v>
                </c:pt>
                <c:pt idx="3">
                  <c:v>Reino Unido</c:v>
                </c:pt>
                <c:pt idx="4">
                  <c:v>Alemania</c:v>
                </c:pt>
                <c:pt idx="5">
                  <c:v>Bélgica</c:v>
                </c:pt>
                <c:pt idx="6">
                  <c:v>Italia</c:v>
                </c:pt>
                <c:pt idx="7">
                  <c:v>Polonia</c:v>
                </c:pt>
                <c:pt idx="8">
                  <c:v>Suecia</c:v>
                </c:pt>
                <c:pt idx="9">
                  <c:v>Dinamarca</c:v>
                </c:pt>
                <c:pt idx="10">
                  <c:v>Austria</c:v>
                </c:pt>
                <c:pt idx="11">
                  <c:v>Portugal</c:v>
                </c:pt>
                <c:pt idx="12">
                  <c:v>Rumanía</c:v>
                </c:pt>
                <c:pt idx="13">
                  <c:v>Finlandia</c:v>
                </c:pt>
                <c:pt idx="14">
                  <c:v>Irlanda</c:v>
                </c:pt>
                <c:pt idx="15">
                  <c:v>Lituania</c:v>
                </c:pt>
                <c:pt idx="16">
                  <c:v>Chéquia</c:v>
                </c:pt>
                <c:pt idx="17">
                  <c:v>Hungría</c:v>
                </c:pt>
                <c:pt idx="18">
                  <c:v>Eslovenia</c:v>
                </c:pt>
                <c:pt idx="19">
                  <c:v>Letonia</c:v>
                </c:pt>
                <c:pt idx="20">
                  <c:v>Eslovaquia</c:v>
                </c:pt>
                <c:pt idx="21">
                  <c:v>Grecia</c:v>
                </c:pt>
                <c:pt idx="22">
                  <c:v>Bulgaria</c:v>
                </c:pt>
                <c:pt idx="23">
                  <c:v>Luxemburgo</c:v>
                </c:pt>
                <c:pt idx="24">
                  <c:v>Estonia</c:v>
                </c:pt>
                <c:pt idx="25">
                  <c:v>Croacia</c:v>
                </c:pt>
                <c:pt idx="26">
                  <c:v>Chipre</c:v>
                </c:pt>
                <c:pt idx="27">
                  <c:v>Malta</c:v>
                </c:pt>
              </c:strCache>
            </c:strRef>
          </c:cat>
          <c:val>
            <c:numRef>
              <c:f>'M ue 2018'!$H$2:$H$29</c:f>
              <c:numCache>
                <c:formatCode>General</c:formatCode>
                <c:ptCount val="28"/>
                <c:pt idx="0">
                  <c:v>348883</c:v>
                </c:pt>
                <c:pt idx="1">
                  <c:v>164970</c:v>
                </c:pt>
                <c:pt idx="2">
                  <c:v>136013</c:v>
                </c:pt>
                <c:pt idx="3">
                  <c:v>116304</c:v>
                </c:pt>
                <c:pt idx="4">
                  <c:v>91323</c:v>
                </c:pt>
                <c:pt idx="5">
                  <c:v>31806</c:v>
                </c:pt>
                <c:pt idx="6">
                  <c:v>25510</c:v>
                </c:pt>
                <c:pt idx="7">
                  <c:v>22492</c:v>
                </c:pt>
                <c:pt idx="8">
                  <c:v>19993</c:v>
                </c:pt>
                <c:pt idx="9">
                  <c:v>19871</c:v>
                </c:pt>
                <c:pt idx="10">
                  <c:v>10586</c:v>
                </c:pt>
                <c:pt idx="11">
                  <c:v>9060</c:v>
                </c:pt>
                <c:pt idx="12">
                  <c:v>7960</c:v>
                </c:pt>
                <c:pt idx="13">
                  <c:v>7767</c:v>
                </c:pt>
                <c:pt idx="14">
                  <c:v>6743</c:v>
                </c:pt>
                <c:pt idx="15">
                  <c:v>5269</c:v>
                </c:pt>
                <c:pt idx="16">
                  <c:v>5150</c:v>
                </c:pt>
                <c:pt idx="17">
                  <c:v>4713</c:v>
                </c:pt>
                <c:pt idx="18">
                  <c:v>3823</c:v>
                </c:pt>
                <c:pt idx="19">
                  <c:v>3568</c:v>
                </c:pt>
                <c:pt idx="20">
                  <c:v>3120</c:v>
                </c:pt>
                <c:pt idx="21">
                  <c:v>2968</c:v>
                </c:pt>
                <c:pt idx="22">
                  <c:v>2290</c:v>
                </c:pt>
                <c:pt idx="23">
                  <c:v>2234</c:v>
                </c:pt>
                <c:pt idx="24">
                  <c:v>1634</c:v>
                </c:pt>
                <c:pt idx="25">
                  <c:v>1406</c:v>
                </c:pt>
                <c:pt idx="26">
                  <c:v>591</c:v>
                </c:pt>
                <c:pt idx="27">
                  <c:v>524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2967760"/>
        <c:axId val="362979184"/>
      </c:barChart>
      <c:catAx>
        <c:axId val="3629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79184"/>
        <c:crosses val="autoZero"/>
        <c:auto val="1"/>
        <c:lblAlgn val="ctr"/>
        <c:lblOffset val="100"/>
        <c:noMultiLvlLbl val="0"/>
      </c:catAx>
      <c:valAx>
        <c:axId val="36297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6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s-EC" b="1"/>
              <a:t>Principales países de exportadores de aguacates frescos o secos con destino a la Unión Europea durante el año 2019</a:t>
            </a:r>
            <a:endParaRPr lang="en-US" b="1"/>
          </a:p>
        </c:rich>
      </c:tx>
      <c:layout>
        <c:manualLayout>
          <c:xMode val="edge"/>
          <c:yMode val="edge"/>
          <c:x val="0.12880842165519027"/>
          <c:y val="1.9907100199071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4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'[stat (2).xlsx]Extra-EU'!$I$8:$I$25</c:f>
              <c:strCache>
                <c:ptCount val="18"/>
                <c:pt idx="0">
                  <c:v>Perú</c:v>
                </c:pt>
                <c:pt idx="1">
                  <c:v>Chile</c:v>
                </c:pt>
                <c:pt idx="2">
                  <c:v>México</c:v>
                </c:pt>
                <c:pt idx="3">
                  <c:v>Israel</c:v>
                </c:pt>
                <c:pt idx="4">
                  <c:v>Sudáfrica</c:v>
                </c:pt>
                <c:pt idx="5">
                  <c:v>Colombia</c:v>
                </c:pt>
                <c:pt idx="6">
                  <c:v>Kenia</c:v>
                </c:pt>
                <c:pt idx="7">
                  <c:v>Marruecos</c:v>
                </c:pt>
                <c:pt idx="8">
                  <c:v>República Dominicana</c:v>
                </c:pt>
                <c:pt idx="9">
                  <c:v>Brasil</c:v>
                </c:pt>
                <c:pt idx="10">
                  <c:v>Tanzania</c:v>
                </c:pt>
                <c:pt idx="11">
                  <c:v>Zimbabwe</c:v>
                </c:pt>
                <c:pt idx="12">
                  <c:v>Guatemala</c:v>
                </c:pt>
                <c:pt idx="13">
                  <c:v>Mozambique</c:v>
                </c:pt>
                <c:pt idx="14">
                  <c:v>Uganda</c:v>
                </c:pt>
                <c:pt idx="15">
                  <c:v>Swazilandia</c:v>
                </c:pt>
                <c:pt idx="16">
                  <c:v>Ecuador</c:v>
                </c:pt>
                <c:pt idx="17">
                  <c:v>Otros</c:v>
                </c:pt>
              </c:strCache>
            </c:strRef>
          </c:cat>
          <c:val>
            <c:numRef>
              <c:f>'[stat (2).xlsx]Extra-EU'!$J$8:$J$25</c:f>
              <c:numCache>
                <c:formatCode>0.00%</c:formatCode>
                <c:ptCount val="18"/>
                <c:pt idx="0">
                  <c:v>0.30360417711164472</c:v>
                </c:pt>
                <c:pt idx="1">
                  <c:v>0.16539897617225638</c:v>
                </c:pt>
                <c:pt idx="2">
                  <c:v>0.13624594295062933</c:v>
                </c:pt>
                <c:pt idx="3">
                  <c:v>8.9293017916985518E-2</c:v>
                </c:pt>
                <c:pt idx="4">
                  <c:v>8.3698907565242633E-2</c:v>
                </c:pt>
                <c:pt idx="5">
                  <c:v>7.5655724727550999E-2</c:v>
                </c:pt>
                <c:pt idx="6">
                  <c:v>5.8606222128400665E-2</c:v>
                </c:pt>
                <c:pt idx="7">
                  <c:v>2.8331728105127053E-2</c:v>
                </c:pt>
                <c:pt idx="8">
                  <c:v>2.0425429453518749E-2</c:v>
                </c:pt>
                <c:pt idx="9">
                  <c:v>1.345752961975882E-2</c:v>
                </c:pt>
                <c:pt idx="10">
                  <c:v>1.0899609467767897E-2</c:v>
                </c:pt>
                <c:pt idx="11">
                  <c:v>6.3708868775892548E-3</c:v>
                </c:pt>
                <c:pt idx="12">
                  <c:v>3.2258490117951289E-3</c:v>
                </c:pt>
                <c:pt idx="13">
                  <c:v>1.6079768847138297E-3</c:v>
                </c:pt>
                <c:pt idx="14">
                  <c:v>8.5923687890862078E-4</c:v>
                </c:pt>
                <c:pt idx="15">
                  <c:v>5.5248436551705944E-4</c:v>
                </c:pt>
                <c:pt idx="16">
                  <c:v>3.8096683114758424E-4</c:v>
                </c:pt>
                <c:pt idx="17">
                  <c:v>1.3853339314457609E-3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2977008"/>
        <c:axId val="362979728"/>
      </c:barChart>
      <c:catAx>
        <c:axId val="362977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79728"/>
        <c:crosses val="autoZero"/>
        <c:auto val="1"/>
        <c:lblAlgn val="ctr"/>
        <c:lblOffset val="100"/>
        <c:noMultiLvlLbl val="0"/>
      </c:catAx>
      <c:valAx>
        <c:axId val="362979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Porcentaje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2977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'totales '!$AH$2:$AH$3</c:f>
              <c:strCache>
                <c:ptCount val="2"/>
                <c:pt idx="0">
                  <c:v>Mundo </c:v>
                </c:pt>
                <c:pt idx="1">
                  <c:v>Colombia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'totales '!$AG$4:$AG$13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'totales '!$AH$4:$AH$13</c:f>
              <c:numCache>
                <c:formatCode>General</c:formatCode>
                <c:ptCount val="10"/>
                <c:pt idx="0">
                  <c:v>108</c:v>
                </c:pt>
                <c:pt idx="1">
                  <c:v>172</c:v>
                </c:pt>
                <c:pt idx="2">
                  <c:v>11</c:v>
                </c:pt>
                <c:pt idx="3">
                  <c:v>1179</c:v>
                </c:pt>
                <c:pt idx="4">
                  <c:v>3573</c:v>
                </c:pt>
                <c:pt idx="5">
                  <c:v>10279</c:v>
                </c:pt>
                <c:pt idx="6">
                  <c:v>35040</c:v>
                </c:pt>
                <c:pt idx="7">
                  <c:v>52948</c:v>
                </c:pt>
                <c:pt idx="8">
                  <c:v>62732</c:v>
                </c:pt>
                <c:pt idx="9">
                  <c:v>89053</c:v>
                </c:pt>
              </c:numCache>
            </c:numRef>
          </c:val>
        </c:ser>
        <c:ser>
          <c:idx val="1"/>
          <c:order val="1"/>
          <c:tx>
            <c:strRef>
              <c:f>'totales '!$AI$2:$AI$3</c:f>
              <c:strCache>
                <c:ptCount val="2"/>
                <c:pt idx="0">
                  <c:v>Mundo </c:v>
                </c:pt>
                <c:pt idx="1">
                  <c:v>Ecuador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'totales '!$AG$4:$AG$13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'totales '!$AI$4:$AI$13</c:f>
              <c:numCache>
                <c:formatCode>General</c:formatCode>
                <c:ptCount val="10"/>
                <c:pt idx="0">
                  <c:v>519</c:v>
                </c:pt>
                <c:pt idx="1">
                  <c:v>459</c:v>
                </c:pt>
                <c:pt idx="2">
                  <c:v>384</c:v>
                </c:pt>
                <c:pt idx="3">
                  <c:v>238</c:v>
                </c:pt>
                <c:pt idx="4">
                  <c:v>186</c:v>
                </c:pt>
                <c:pt idx="5">
                  <c:v>71</c:v>
                </c:pt>
                <c:pt idx="6">
                  <c:v>15</c:v>
                </c:pt>
                <c:pt idx="7">
                  <c:v>202</c:v>
                </c:pt>
                <c:pt idx="8">
                  <c:v>170</c:v>
                </c:pt>
                <c:pt idx="9">
                  <c:v>3553</c:v>
                </c:pt>
              </c:numCache>
            </c:numRef>
          </c:val>
        </c:ser>
        <c:ser>
          <c:idx val="2"/>
          <c:order val="2"/>
          <c:tx>
            <c:strRef>
              <c:f>'totales '!$AJ$2:$AJ$3</c:f>
              <c:strCache>
                <c:ptCount val="2"/>
                <c:pt idx="0">
                  <c:v>Mundo </c:v>
                </c:pt>
                <c:pt idx="1">
                  <c:v>Perú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'totales '!$AG$4:$AG$13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'totales '!$AJ$4:$AJ$13</c:f>
              <c:numCache>
                <c:formatCode>General</c:formatCode>
                <c:ptCount val="10"/>
                <c:pt idx="0">
                  <c:v>85035</c:v>
                </c:pt>
                <c:pt idx="1">
                  <c:v>161219</c:v>
                </c:pt>
                <c:pt idx="2">
                  <c:v>135520</c:v>
                </c:pt>
                <c:pt idx="3">
                  <c:v>184034</c:v>
                </c:pt>
                <c:pt idx="4">
                  <c:v>300111</c:v>
                </c:pt>
                <c:pt idx="5">
                  <c:v>306269</c:v>
                </c:pt>
                <c:pt idx="6">
                  <c:v>396888</c:v>
                </c:pt>
                <c:pt idx="7">
                  <c:v>580399</c:v>
                </c:pt>
                <c:pt idx="8">
                  <c:v>722310</c:v>
                </c:pt>
                <c:pt idx="9">
                  <c:v>751330</c:v>
                </c:pt>
              </c:numCache>
            </c:numRef>
          </c:val>
        </c:ser>
        <c:ser>
          <c:idx val="3"/>
          <c:order val="3"/>
          <c:tx>
            <c:strRef>
              <c:f>'totales '!$AK$2:$AK$3</c:f>
              <c:strCache>
                <c:ptCount val="2"/>
                <c:pt idx="0">
                  <c:v>UE</c:v>
                </c:pt>
                <c:pt idx="1">
                  <c:v>Colombia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'totales '!$AG$4:$AG$13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'totales '!$AK$4:$AK$13</c:f>
              <c:numCache>
                <c:formatCode>General</c:formatCode>
                <c:ptCount val="10"/>
                <c:pt idx="0">
                  <c:v>97</c:v>
                </c:pt>
                <c:pt idx="1">
                  <c:v>158</c:v>
                </c:pt>
                <c:pt idx="2">
                  <c:v>0</c:v>
                </c:pt>
                <c:pt idx="3">
                  <c:v>1119</c:v>
                </c:pt>
                <c:pt idx="4">
                  <c:v>3526</c:v>
                </c:pt>
                <c:pt idx="5">
                  <c:v>10221</c:v>
                </c:pt>
                <c:pt idx="6">
                  <c:v>34576</c:v>
                </c:pt>
                <c:pt idx="7">
                  <c:v>52258</c:v>
                </c:pt>
                <c:pt idx="8">
                  <c:v>60571</c:v>
                </c:pt>
                <c:pt idx="9">
                  <c:v>81098</c:v>
                </c:pt>
              </c:numCache>
            </c:numRef>
          </c:val>
        </c:ser>
        <c:ser>
          <c:idx val="4"/>
          <c:order val="4"/>
          <c:tx>
            <c:strRef>
              <c:f>'totales '!$AL$2:$AL$3</c:f>
              <c:strCache>
                <c:ptCount val="2"/>
                <c:pt idx="0">
                  <c:v>UE</c:v>
                </c:pt>
                <c:pt idx="1">
                  <c:v>Ecuador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'totales '!$AG$4:$AG$13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'totales '!$AL$4:$AL$13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1</c:v>
                </c:pt>
                <c:pt idx="7">
                  <c:v>164</c:v>
                </c:pt>
                <c:pt idx="8">
                  <c:v>147</c:v>
                </c:pt>
                <c:pt idx="9">
                  <c:v>570</c:v>
                </c:pt>
              </c:numCache>
            </c:numRef>
          </c:val>
        </c:ser>
        <c:ser>
          <c:idx val="5"/>
          <c:order val="5"/>
          <c:tx>
            <c:strRef>
              <c:f>'totales '!$AM$2:$AM$3</c:f>
              <c:strCache>
                <c:ptCount val="2"/>
                <c:pt idx="0">
                  <c:v>UE</c:v>
                </c:pt>
                <c:pt idx="1">
                  <c:v>Perú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'totales '!$AG$4:$AG$13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'totales '!$AM$4:$AM$13</c:f>
              <c:numCache>
                <c:formatCode>General</c:formatCode>
                <c:ptCount val="10"/>
                <c:pt idx="0">
                  <c:v>80555</c:v>
                </c:pt>
                <c:pt idx="1">
                  <c:v>126870</c:v>
                </c:pt>
                <c:pt idx="2">
                  <c:v>103949</c:v>
                </c:pt>
                <c:pt idx="3">
                  <c:v>137675</c:v>
                </c:pt>
                <c:pt idx="4">
                  <c:v>164911</c:v>
                </c:pt>
                <c:pt idx="5">
                  <c:v>201191</c:v>
                </c:pt>
                <c:pt idx="6">
                  <c:v>287922</c:v>
                </c:pt>
                <c:pt idx="7">
                  <c:v>355553</c:v>
                </c:pt>
                <c:pt idx="8">
                  <c:v>445245</c:v>
                </c:pt>
                <c:pt idx="9">
                  <c:v>326251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358448"/>
        <c:axId val="449358992"/>
      </c:barChart>
      <c:catAx>
        <c:axId val="449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9358992"/>
        <c:crosses val="autoZero"/>
        <c:auto val="1"/>
        <c:lblAlgn val="ctr"/>
        <c:lblOffset val="100"/>
        <c:noMultiLvlLbl val="0"/>
      </c:catAx>
      <c:valAx>
        <c:axId val="44935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4935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45784-4391-4F0A-90AD-36585108DCFB}" type="doc">
      <dgm:prSet loTypeId="urn:microsoft.com/office/officeart/2005/8/layout/radial2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185B7B-AF1B-4AE4-847E-4908EF8E584F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Enfoque del estudio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27642-CCB5-4624-A353-43CF8EC3AA46}" type="parTrans" cxnId="{50C76343-56F3-4FCC-9FFC-FADC2366D57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01B31-6574-48EE-AEC0-9940665D439A}" type="sibTrans" cxnId="{50C76343-56F3-4FCC-9FFC-FADC2366D57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DE6B6-A7B3-4045-BA12-CE54697D02EC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3508AD-AE1D-4760-BEB2-0FC809255AAD}" type="parTrans" cxnId="{63EB7AA4-D1DE-4A01-B294-06C8A0E397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A6376-1649-4FC0-961B-70D6F1CC9F1F}" type="sibTrans" cxnId="{63EB7AA4-D1DE-4A01-B294-06C8A0E3979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03E52C-7CB9-4612-936A-1DAA7B0022B3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Alcance del estudio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4D96D-A06B-4E3A-B25E-34C67D8E3827}" type="parTrans" cxnId="{8C51EEDB-ACA5-43FE-BCA5-40F74FD1425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F6E07-4A05-4535-BF65-C9C256EC86AF}" type="sibTrans" cxnId="{8C51EEDB-ACA5-43FE-BCA5-40F74FD1425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42462-D722-413A-806B-E30D675DFE3D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Explicativo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E810D-D3A3-4892-BA98-C74C92C65451}" type="parTrans" cxnId="{2E7E69DC-959E-4B06-8FA8-22354971AC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7C94D2-3E7B-4F13-B66E-5A2FCC230A10}" type="sibTrans" cxnId="{2E7E69DC-959E-4B06-8FA8-22354971AC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DF43D-C2CC-4BD7-B458-DDB8F506228B}">
      <dgm:prSet phldrT="[Texto]"/>
      <dgm:spPr/>
      <dgm:t>
        <a:bodyPr/>
        <a:lstStyle/>
        <a:p>
          <a:r>
            <a:rPr lang="es-EC" b="0" dirty="0">
              <a:latin typeface="Times New Roman" panose="02020603050405020304" pitchFamily="18" charset="0"/>
              <a:cs typeface="Times New Roman" panose="02020603050405020304" pitchFamily="18" charset="0"/>
            </a:rPr>
            <a:t>Descriptivo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26FFD-22A2-4C01-BEF5-D5B56A94E2F2}" type="parTrans" cxnId="{EAF0E508-C534-4BDB-B595-BF88D55CC5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7F6FF1-6F35-484E-AF29-D436FE1088DE}" type="sibTrans" cxnId="{EAF0E508-C534-4BDB-B595-BF88D55CC5B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914A36-966B-4A8C-8DB8-62372419BFEE}">
      <dgm:prSet phldrT="[Texto]"/>
      <dgm:spPr/>
      <dgm:t>
        <a:bodyPr/>
        <a:lstStyle/>
        <a:p>
          <a:r>
            <a:rPr lang="es-EC" b="1" dirty="0">
              <a:latin typeface="Times New Roman" panose="02020603050405020304" pitchFamily="18" charset="0"/>
              <a:cs typeface="Times New Roman" panose="02020603050405020304" pitchFamily="18" charset="0"/>
            </a:rPr>
            <a:t>Diseño del estudio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DD4049-F644-48E4-8D8E-5CF1027C7C4C}" type="parTrans" cxnId="{B1A33F40-CC88-4D94-9952-61B50760F61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C620F-AF10-462A-9C40-6C966829C70B}" type="sibTrans" cxnId="{B1A33F40-CC88-4D94-9952-61B50760F61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8EBB80-C0EF-4A32-90F9-BB612DA94C8B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No experimental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AC546E-0C85-4C7B-A858-722817DB0470}" type="parTrans" cxnId="{F6DF80C4-E058-4264-B3C3-D8EC4E38105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F2B27D-5D60-46A3-B07C-5616A711B74D}" type="sibTrans" cxnId="{F6DF80C4-E058-4264-B3C3-D8EC4E38105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3BFC6-2BB6-4C7E-90D9-EE57B5BD7F26}">
      <dgm:prSet phldrT="[Texto]"/>
      <dgm:spPr/>
      <dgm:t>
        <a:bodyPr/>
        <a:lstStyle/>
        <a:p>
          <a:r>
            <a:rPr lang="es-EC" b="0" dirty="0">
              <a:latin typeface="Times New Roman" panose="02020603050405020304" pitchFamily="18" charset="0"/>
              <a:cs typeface="Times New Roman" panose="02020603050405020304" pitchFamily="18" charset="0"/>
            </a:rPr>
            <a:t>Correlacional</a:t>
          </a:r>
          <a:endParaRPr lang="en-US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12C4A-050F-4880-AC05-3F599C3F5803}" type="parTrans" cxnId="{B5CD6DBE-2135-4BBC-B037-B1ECDECBB4E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131CD-F187-4903-AA95-47A42D1EAF88}" type="sibTrans" cxnId="{B5CD6DBE-2135-4BBC-B037-B1ECDECBB4E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66537A-8C06-4240-803E-B1E5AC5AD8AD}" type="pres">
      <dgm:prSet presAssocID="{09145784-4391-4F0A-90AD-36585108DCF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DA717A-1495-4773-A078-35D573C3AB79}" type="pres">
      <dgm:prSet presAssocID="{09145784-4391-4F0A-90AD-36585108DCFB}" presName="cycle" presStyleCnt="0"/>
      <dgm:spPr/>
    </dgm:pt>
    <dgm:pt modelId="{10845B68-6EB4-4435-BF95-4151048CD21D}" type="pres">
      <dgm:prSet presAssocID="{09145784-4391-4F0A-90AD-36585108DCFB}" presName="centerShape" presStyleCnt="0"/>
      <dgm:spPr/>
    </dgm:pt>
    <dgm:pt modelId="{CA3672DB-D203-4C68-BEB3-5FE0DE64E10E}" type="pres">
      <dgm:prSet presAssocID="{09145784-4391-4F0A-90AD-36585108DCFB}" presName="connSite" presStyleLbl="node1" presStyleIdx="0" presStyleCnt="4"/>
      <dgm:spPr/>
    </dgm:pt>
    <dgm:pt modelId="{3D4B1357-D54F-4492-971E-539AA4082B9B}" type="pres">
      <dgm:prSet presAssocID="{09145784-4391-4F0A-90AD-36585108DCFB}" presName="visible" presStyleLbl="node1" presStyleIdx="0" presStyleCnt="4" custScaleX="153018" custScaleY="96096" custLinFactNeighborX="-23636" custLinFactNeighborY="12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CD7AA9A-7AD0-4888-A1E3-5ECDC03EEA6F}" type="pres">
      <dgm:prSet presAssocID="{A4127642-CCB5-4624-A353-43CF8EC3AA46}" presName="Name25" presStyleLbl="parChTrans1D1" presStyleIdx="0" presStyleCnt="3"/>
      <dgm:spPr/>
      <dgm:t>
        <a:bodyPr/>
        <a:lstStyle/>
        <a:p>
          <a:endParaRPr lang="es-EC"/>
        </a:p>
      </dgm:t>
    </dgm:pt>
    <dgm:pt modelId="{69785C71-9F54-4721-A9AE-15D8BA072EBD}" type="pres">
      <dgm:prSet presAssocID="{8A185B7B-AF1B-4AE4-847E-4908EF8E584F}" presName="node" presStyleCnt="0"/>
      <dgm:spPr/>
    </dgm:pt>
    <dgm:pt modelId="{A117BB64-1F59-4868-810C-64EE010B1080}" type="pres">
      <dgm:prSet presAssocID="{8A185B7B-AF1B-4AE4-847E-4908EF8E584F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2FFFD5-D0CA-4EF7-A92F-788A2707666F}" type="pres">
      <dgm:prSet presAssocID="{8A185B7B-AF1B-4AE4-847E-4908EF8E584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AC516F-89C4-4941-93A7-82D6B54FC429}" type="pres">
      <dgm:prSet presAssocID="{4D64D96D-A06B-4E3A-B25E-34C67D8E3827}" presName="Name25" presStyleLbl="parChTrans1D1" presStyleIdx="1" presStyleCnt="3"/>
      <dgm:spPr/>
      <dgm:t>
        <a:bodyPr/>
        <a:lstStyle/>
        <a:p>
          <a:endParaRPr lang="es-EC"/>
        </a:p>
      </dgm:t>
    </dgm:pt>
    <dgm:pt modelId="{FD316915-17E3-461A-AAC7-DCBE3C5E90C5}" type="pres">
      <dgm:prSet presAssocID="{9A03E52C-7CB9-4612-936A-1DAA7B0022B3}" presName="node" presStyleCnt="0"/>
      <dgm:spPr/>
    </dgm:pt>
    <dgm:pt modelId="{27A645BF-A0D4-4430-82DB-028DB62F83F0}" type="pres">
      <dgm:prSet presAssocID="{9A03E52C-7CB9-4612-936A-1DAA7B0022B3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B8C91F-260D-4A8D-8735-C5C68C29C811}" type="pres">
      <dgm:prSet presAssocID="{9A03E52C-7CB9-4612-936A-1DAA7B0022B3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A09A97-E2B6-4465-87AB-A263B35AE1E3}" type="pres">
      <dgm:prSet presAssocID="{F9DD4049-F644-48E4-8D8E-5CF1027C7C4C}" presName="Name25" presStyleLbl="parChTrans1D1" presStyleIdx="2" presStyleCnt="3"/>
      <dgm:spPr/>
      <dgm:t>
        <a:bodyPr/>
        <a:lstStyle/>
        <a:p>
          <a:endParaRPr lang="es-EC"/>
        </a:p>
      </dgm:t>
    </dgm:pt>
    <dgm:pt modelId="{DE210A7A-7E55-4033-8504-E100D8C9A41C}" type="pres">
      <dgm:prSet presAssocID="{08914A36-966B-4A8C-8DB8-62372419BFEE}" presName="node" presStyleCnt="0"/>
      <dgm:spPr/>
    </dgm:pt>
    <dgm:pt modelId="{B04EA19E-91D9-4EE2-AFFE-505C66A10D02}" type="pres">
      <dgm:prSet presAssocID="{08914A36-966B-4A8C-8DB8-62372419BFE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742800-80EF-4358-8047-142C2359DB0E}" type="pres">
      <dgm:prSet presAssocID="{08914A36-966B-4A8C-8DB8-62372419BFE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67BB36-6E1A-4EA5-83CA-7CD58BD278EA}" type="presOf" srcId="{09145784-4391-4F0A-90AD-36585108DCFB}" destId="{0D66537A-8C06-4240-803E-B1E5AC5AD8AD}" srcOrd="0" destOrd="0" presId="urn:microsoft.com/office/officeart/2005/8/layout/radial2"/>
    <dgm:cxn modelId="{EBB18218-7D21-45A0-A39D-463B1246491F}" type="presOf" srcId="{89FDF43D-C2CC-4BD7-B458-DDB8F506228B}" destId="{F1B8C91F-260D-4A8D-8735-C5C68C29C811}" srcOrd="0" destOrd="1" presId="urn:microsoft.com/office/officeart/2005/8/layout/radial2"/>
    <dgm:cxn modelId="{7FD393DB-5374-4550-8115-A7431E91A8AB}" type="presOf" srcId="{8A185B7B-AF1B-4AE4-847E-4908EF8E584F}" destId="{A117BB64-1F59-4868-810C-64EE010B1080}" srcOrd="0" destOrd="0" presId="urn:microsoft.com/office/officeart/2005/8/layout/radial2"/>
    <dgm:cxn modelId="{8EA9D700-A77B-44BD-BB74-AF45FC0D5221}" type="presOf" srcId="{F9DD4049-F644-48E4-8D8E-5CF1027C7C4C}" destId="{99A09A97-E2B6-4465-87AB-A263B35AE1E3}" srcOrd="0" destOrd="0" presId="urn:microsoft.com/office/officeart/2005/8/layout/radial2"/>
    <dgm:cxn modelId="{EAF0E508-C534-4BDB-B595-BF88D55CC5BA}" srcId="{9A03E52C-7CB9-4612-936A-1DAA7B0022B3}" destId="{89FDF43D-C2CC-4BD7-B458-DDB8F506228B}" srcOrd="1" destOrd="0" parTransId="{70626FFD-22A2-4C01-BEF5-D5B56A94E2F2}" sibTransId="{967F6FF1-6F35-484E-AF29-D436FE1088DE}"/>
    <dgm:cxn modelId="{8F9C97EB-9B6A-4397-9BBD-F5AD8583D3DE}" type="presOf" srcId="{4D64D96D-A06B-4E3A-B25E-34C67D8E3827}" destId="{41AC516F-89C4-4941-93A7-82D6B54FC429}" srcOrd="0" destOrd="0" presId="urn:microsoft.com/office/officeart/2005/8/layout/radial2"/>
    <dgm:cxn modelId="{2E7E69DC-959E-4B06-8FA8-22354971ACB4}" srcId="{9A03E52C-7CB9-4612-936A-1DAA7B0022B3}" destId="{C7F42462-D722-413A-806B-E30D675DFE3D}" srcOrd="0" destOrd="0" parTransId="{B13E810D-D3A3-4892-BA98-C74C92C65451}" sibTransId="{E07C94D2-3E7B-4F13-B66E-5A2FCC230A10}"/>
    <dgm:cxn modelId="{EA7452D6-9251-4707-8553-4B8C5DAD38E0}" type="presOf" srcId="{C7F42462-D722-413A-806B-E30D675DFE3D}" destId="{F1B8C91F-260D-4A8D-8735-C5C68C29C811}" srcOrd="0" destOrd="0" presId="urn:microsoft.com/office/officeart/2005/8/layout/radial2"/>
    <dgm:cxn modelId="{4C19D0FF-E434-446B-8152-C9F93C8CE0E6}" type="presOf" srcId="{E58EBB80-C0EF-4A32-90F9-BB612DA94C8B}" destId="{82742800-80EF-4358-8047-142C2359DB0E}" srcOrd="0" destOrd="0" presId="urn:microsoft.com/office/officeart/2005/8/layout/radial2"/>
    <dgm:cxn modelId="{8C51EEDB-ACA5-43FE-BCA5-40F74FD1425E}" srcId="{09145784-4391-4F0A-90AD-36585108DCFB}" destId="{9A03E52C-7CB9-4612-936A-1DAA7B0022B3}" srcOrd="1" destOrd="0" parTransId="{4D64D96D-A06B-4E3A-B25E-34C67D8E3827}" sibTransId="{2F5F6E07-4A05-4535-BF65-C9C256EC86AF}"/>
    <dgm:cxn modelId="{63EB7AA4-D1DE-4A01-B294-06C8A0E39799}" srcId="{8A185B7B-AF1B-4AE4-847E-4908EF8E584F}" destId="{B58DE6B6-A7B3-4045-BA12-CE54697D02EC}" srcOrd="0" destOrd="0" parTransId="{113508AD-AE1D-4760-BEB2-0FC809255AAD}" sibTransId="{488A6376-1649-4FC0-961B-70D6F1CC9F1F}"/>
    <dgm:cxn modelId="{50C76343-56F3-4FCC-9FFC-FADC2366D57F}" srcId="{09145784-4391-4F0A-90AD-36585108DCFB}" destId="{8A185B7B-AF1B-4AE4-847E-4908EF8E584F}" srcOrd="0" destOrd="0" parTransId="{A4127642-CCB5-4624-A353-43CF8EC3AA46}" sibTransId="{A8501B31-6574-48EE-AEC0-9940665D439A}"/>
    <dgm:cxn modelId="{830A6040-6254-4512-BA6E-DE85B2B678B8}" type="presOf" srcId="{08914A36-966B-4A8C-8DB8-62372419BFEE}" destId="{B04EA19E-91D9-4EE2-AFFE-505C66A10D02}" srcOrd="0" destOrd="0" presId="urn:microsoft.com/office/officeart/2005/8/layout/radial2"/>
    <dgm:cxn modelId="{F6DF80C4-E058-4264-B3C3-D8EC4E381052}" srcId="{08914A36-966B-4A8C-8DB8-62372419BFEE}" destId="{E58EBB80-C0EF-4A32-90F9-BB612DA94C8B}" srcOrd="0" destOrd="0" parTransId="{AEAC546E-0C85-4C7B-A858-722817DB0470}" sibTransId="{FFF2B27D-5D60-46A3-B07C-5616A711B74D}"/>
    <dgm:cxn modelId="{5E8ACD25-EEDB-4831-ACAB-2DC98B2A8711}" type="presOf" srcId="{A4127642-CCB5-4624-A353-43CF8EC3AA46}" destId="{6CD7AA9A-7AD0-4888-A1E3-5ECDC03EEA6F}" srcOrd="0" destOrd="0" presId="urn:microsoft.com/office/officeart/2005/8/layout/radial2"/>
    <dgm:cxn modelId="{B5CD6DBE-2135-4BBC-B037-B1ECDECBB4EA}" srcId="{9A03E52C-7CB9-4612-936A-1DAA7B0022B3}" destId="{7C03BFC6-2BB6-4C7E-90D9-EE57B5BD7F26}" srcOrd="2" destOrd="0" parTransId="{ABD12C4A-050F-4880-AC05-3F599C3F5803}" sibTransId="{E9E131CD-F187-4903-AA95-47A42D1EAF88}"/>
    <dgm:cxn modelId="{B1A33F40-CC88-4D94-9952-61B50760F61F}" srcId="{09145784-4391-4F0A-90AD-36585108DCFB}" destId="{08914A36-966B-4A8C-8DB8-62372419BFEE}" srcOrd="2" destOrd="0" parTransId="{F9DD4049-F644-48E4-8D8E-5CF1027C7C4C}" sibTransId="{8A9C620F-AF10-462A-9C40-6C966829C70B}"/>
    <dgm:cxn modelId="{7968C375-0236-4546-A939-A24C88509DD4}" type="presOf" srcId="{7C03BFC6-2BB6-4C7E-90D9-EE57B5BD7F26}" destId="{F1B8C91F-260D-4A8D-8735-C5C68C29C811}" srcOrd="0" destOrd="2" presId="urn:microsoft.com/office/officeart/2005/8/layout/radial2"/>
    <dgm:cxn modelId="{83EC7219-FFFF-48D9-B65F-E3B284803AFB}" type="presOf" srcId="{B58DE6B6-A7B3-4045-BA12-CE54697D02EC}" destId="{9A2FFFD5-D0CA-4EF7-A92F-788A2707666F}" srcOrd="0" destOrd="0" presId="urn:microsoft.com/office/officeart/2005/8/layout/radial2"/>
    <dgm:cxn modelId="{FEDA5A02-1FBA-4A96-AFE7-D3941407D75C}" type="presOf" srcId="{9A03E52C-7CB9-4612-936A-1DAA7B0022B3}" destId="{27A645BF-A0D4-4430-82DB-028DB62F83F0}" srcOrd="0" destOrd="0" presId="urn:microsoft.com/office/officeart/2005/8/layout/radial2"/>
    <dgm:cxn modelId="{4A9CE9CD-6AAD-410B-9DF2-6574CFA2904D}" type="presParOf" srcId="{0D66537A-8C06-4240-803E-B1E5AC5AD8AD}" destId="{24DA717A-1495-4773-A078-35D573C3AB79}" srcOrd="0" destOrd="0" presId="urn:microsoft.com/office/officeart/2005/8/layout/radial2"/>
    <dgm:cxn modelId="{71B9F7E9-AAFC-495B-B8C9-BAB79BBBABE3}" type="presParOf" srcId="{24DA717A-1495-4773-A078-35D573C3AB79}" destId="{10845B68-6EB4-4435-BF95-4151048CD21D}" srcOrd="0" destOrd="0" presId="urn:microsoft.com/office/officeart/2005/8/layout/radial2"/>
    <dgm:cxn modelId="{E85CA185-B06D-4157-B768-5CB0D9A60430}" type="presParOf" srcId="{10845B68-6EB4-4435-BF95-4151048CD21D}" destId="{CA3672DB-D203-4C68-BEB3-5FE0DE64E10E}" srcOrd="0" destOrd="0" presId="urn:microsoft.com/office/officeart/2005/8/layout/radial2"/>
    <dgm:cxn modelId="{62C4FAF7-49D1-48A7-8B73-8D5EB09E0036}" type="presParOf" srcId="{10845B68-6EB4-4435-BF95-4151048CD21D}" destId="{3D4B1357-D54F-4492-971E-539AA4082B9B}" srcOrd="1" destOrd="0" presId="urn:microsoft.com/office/officeart/2005/8/layout/radial2"/>
    <dgm:cxn modelId="{A3DEC93A-CA65-400B-8918-D4696696C432}" type="presParOf" srcId="{24DA717A-1495-4773-A078-35D573C3AB79}" destId="{6CD7AA9A-7AD0-4888-A1E3-5ECDC03EEA6F}" srcOrd="1" destOrd="0" presId="urn:microsoft.com/office/officeart/2005/8/layout/radial2"/>
    <dgm:cxn modelId="{AEB44C43-CBCE-46B3-AAE4-CC46CA711EA8}" type="presParOf" srcId="{24DA717A-1495-4773-A078-35D573C3AB79}" destId="{69785C71-9F54-4721-A9AE-15D8BA072EBD}" srcOrd="2" destOrd="0" presId="urn:microsoft.com/office/officeart/2005/8/layout/radial2"/>
    <dgm:cxn modelId="{63C3F028-49CD-4F3D-B2A8-5414C60947BE}" type="presParOf" srcId="{69785C71-9F54-4721-A9AE-15D8BA072EBD}" destId="{A117BB64-1F59-4868-810C-64EE010B1080}" srcOrd="0" destOrd="0" presId="urn:microsoft.com/office/officeart/2005/8/layout/radial2"/>
    <dgm:cxn modelId="{3CEDE191-8824-4E01-8FAD-67BE76B2B3C0}" type="presParOf" srcId="{69785C71-9F54-4721-A9AE-15D8BA072EBD}" destId="{9A2FFFD5-D0CA-4EF7-A92F-788A2707666F}" srcOrd="1" destOrd="0" presId="urn:microsoft.com/office/officeart/2005/8/layout/radial2"/>
    <dgm:cxn modelId="{CA9918E7-51DF-4003-BC51-390AAEF1B55E}" type="presParOf" srcId="{24DA717A-1495-4773-A078-35D573C3AB79}" destId="{41AC516F-89C4-4941-93A7-82D6B54FC429}" srcOrd="3" destOrd="0" presId="urn:microsoft.com/office/officeart/2005/8/layout/radial2"/>
    <dgm:cxn modelId="{2EEB698D-DF2F-4D8E-BD99-55644756C730}" type="presParOf" srcId="{24DA717A-1495-4773-A078-35D573C3AB79}" destId="{FD316915-17E3-461A-AAC7-DCBE3C5E90C5}" srcOrd="4" destOrd="0" presId="urn:microsoft.com/office/officeart/2005/8/layout/radial2"/>
    <dgm:cxn modelId="{10C8426C-2953-43E0-9D32-633EE6A45774}" type="presParOf" srcId="{FD316915-17E3-461A-AAC7-DCBE3C5E90C5}" destId="{27A645BF-A0D4-4430-82DB-028DB62F83F0}" srcOrd="0" destOrd="0" presId="urn:microsoft.com/office/officeart/2005/8/layout/radial2"/>
    <dgm:cxn modelId="{56419188-7967-450D-A62A-EE02AF9B511B}" type="presParOf" srcId="{FD316915-17E3-461A-AAC7-DCBE3C5E90C5}" destId="{F1B8C91F-260D-4A8D-8735-C5C68C29C811}" srcOrd="1" destOrd="0" presId="urn:microsoft.com/office/officeart/2005/8/layout/radial2"/>
    <dgm:cxn modelId="{C52321F6-0313-4842-B233-EE44AD139358}" type="presParOf" srcId="{24DA717A-1495-4773-A078-35D573C3AB79}" destId="{99A09A97-E2B6-4465-87AB-A263B35AE1E3}" srcOrd="5" destOrd="0" presId="urn:microsoft.com/office/officeart/2005/8/layout/radial2"/>
    <dgm:cxn modelId="{617F8F0C-DAF8-466B-8F64-AAA8046CC391}" type="presParOf" srcId="{24DA717A-1495-4773-A078-35D573C3AB79}" destId="{DE210A7A-7E55-4033-8504-E100D8C9A41C}" srcOrd="6" destOrd="0" presId="urn:microsoft.com/office/officeart/2005/8/layout/radial2"/>
    <dgm:cxn modelId="{11E94041-9187-446D-897C-9F14C6638B98}" type="presParOf" srcId="{DE210A7A-7E55-4033-8504-E100D8C9A41C}" destId="{B04EA19E-91D9-4EE2-AFFE-505C66A10D02}" srcOrd="0" destOrd="0" presId="urn:microsoft.com/office/officeart/2005/8/layout/radial2"/>
    <dgm:cxn modelId="{FC86377F-2495-466C-8BEE-0DF0E2ED9523}" type="presParOf" srcId="{DE210A7A-7E55-4033-8504-E100D8C9A41C}" destId="{82742800-80EF-4358-8047-142C2359DB0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C71D7C-0EB3-4346-ACD2-9B316F2FCB14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980BBFD-C9F0-4870-B670-EFA9B2F26806}">
      <dgm:prSet phldrT="[Texto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Sección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II</a:t>
          </a:r>
        </a:p>
      </dgm:t>
    </dgm:pt>
    <dgm:pt modelId="{7A50D70C-3543-4332-ABBC-9DBCAC3E06FC}" type="parTrans" cxnId="{0A0E32F7-D003-41A4-BF54-1108478C69D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E7C41B-39CD-4C07-A047-25932C8493A3}" type="sibTrans" cxnId="{0A0E32F7-D003-41A4-BF54-1108478C69D6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8B5E9-44CD-4315-B823-3BFD4D085451}">
      <dgm:prSet phldrT="[Texto]"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Capítulo 8 </a:t>
          </a:r>
        </a:p>
      </dgm:t>
    </dgm:pt>
    <dgm:pt modelId="{1F3B8C9A-E553-4450-94BB-6237D761DB22}" type="parTrans" cxnId="{3C5206F3-6787-4F01-B85F-82ED448A201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773B1-5139-4CF5-8D02-FC7479E6161B}" type="sibTrans" cxnId="{3C5206F3-6787-4F01-B85F-82ED448A2015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2B41DD-2900-4B0B-98B6-7E873021547D}">
      <dgm:prSet phldrT="[Texto]"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Partida del Sistema Armonizado 08.04</a:t>
          </a:r>
        </a:p>
      </dgm:t>
    </dgm:pt>
    <dgm:pt modelId="{25FD8F34-3831-4342-970F-7AFE0A01AE48}" type="parTrans" cxnId="{C2861955-D3DD-4DD0-85D5-DAA56B682DC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C75DA-58BC-418B-AF11-4DDDA673C9B1}" type="sibTrans" cxnId="{C2861955-D3DD-4DD0-85D5-DAA56B682DC0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4C1275-6033-4C65-8A1C-FEA359D70B02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Productos del reino vegetal </a:t>
          </a:r>
        </a:p>
      </dgm:t>
    </dgm:pt>
    <dgm:pt modelId="{0A1AD220-91E4-4CC5-9705-ABE499FFF5A0}" type="parTrans" cxnId="{CC158B6D-9EE5-46B3-AA3B-9A427F7B917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B9CD0-3ADF-4C2A-A284-E41E7A3C351F}" type="sibTrans" cxnId="{CC158B6D-9EE5-46B3-AA3B-9A427F7B9173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39C14A-9DEC-47EF-97E4-145F5F985FF1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Dátiles, higos, piñas (ananás), aguacates (paltas), guayabas, mangos y mangostanes frescos o secos </a:t>
          </a:r>
        </a:p>
      </dgm:t>
    </dgm:pt>
    <dgm:pt modelId="{549A9946-AA63-4E92-AB23-D806DCEE0B69}" type="parTrans" cxnId="{DB4C562F-35E8-4B29-B2B9-26EBF183ABF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E3DA37-EECF-4506-BB5F-862A27D7F4F9}" type="sibTrans" cxnId="{DB4C562F-35E8-4B29-B2B9-26EBF183ABF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FC625-5493-47B1-A5C7-2C7003C2F63B}">
      <dgm:prSet custT="1"/>
      <dgm:spPr/>
      <dgm:t>
        <a:bodyPr/>
        <a:lstStyle/>
        <a:p>
          <a:r>
            <a:rPr lang="en-US" sz="1800">
              <a:latin typeface="Times New Roman" panose="02020603050405020304" pitchFamily="18" charset="0"/>
              <a:cs typeface="Times New Roman" panose="02020603050405020304" pitchFamily="18" charset="0"/>
            </a:rPr>
            <a:t>Frutas y frutos comestibles; cortezas de agrios (cítricos), melones o sandías</a:t>
          </a:r>
        </a:p>
      </dgm:t>
    </dgm:pt>
    <dgm:pt modelId="{F03171EB-BAAD-416F-B15B-EEA2FFE94E93}" type="parTrans" cxnId="{DFCAEC4F-6550-4968-B53A-8C057D522BC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59DB8-8D20-4660-9C36-C68BB493AB8F}" type="sibTrans" cxnId="{DFCAEC4F-6550-4968-B53A-8C057D522BC4}">
      <dgm:prSet/>
      <dgm:spPr/>
      <dgm:t>
        <a:bodyPr/>
        <a:lstStyle/>
        <a:p>
          <a:endParaRPr lang="en-US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8499B0-70F5-4741-9379-D6F24EAFBFF6}">
      <dgm:prSet phldrT="[Texto]" custT="1"/>
      <dgm:spPr/>
      <dgm:t>
        <a:bodyPr/>
        <a:lstStyle/>
        <a:p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Partida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del Sistema </a:t>
          </a:r>
          <a:r>
            <a:rPr lang="en-US" sz="18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Armonizado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0804.40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C66326-8D0E-4454-B834-FAC819F276AF}" type="parTrans" cxnId="{7056D307-90B4-4B13-9A28-B9F7A83CFE12}">
      <dgm:prSet/>
      <dgm:spPr/>
      <dgm:t>
        <a:bodyPr/>
        <a:lstStyle/>
        <a:p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15C8E-B79B-4B16-8316-E8A1476C6AAC}" type="sibTrans" cxnId="{7056D307-90B4-4B13-9A28-B9F7A83CFE12}">
      <dgm:prSet/>
      <dgm:spPr/>
      <dgm:t>
        <a:bodyPr/>
        <a:lstStyle/>
        <a:p>
          <a:endParaRPr lang="es-EC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2DC218-0EDF-4654-A23A-91C6A7D0D8A2}">
      <dgm:prSet custT="1"/>
      <dgm:spPr/>
      <dgm:t>
        <a:bodyPr/>
        <a:lstStyle/>
        <a:p>
          <a:r>
            <a:rPr lang="es-EC" sz="18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Aguacates "paltas", frescos o secos</a:t>
          </a:r>
          <a:endParaRPr lang="es-EC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1AF7-5E4B-435B-842C-BFF02739546F}" type="parTrans" cxnId="{586ABC87-5440-4597-829B-E3F5ED5ABF9D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80804-5F49-4659-ABB6-10E1921D5676}" type="sibTrans" cxnId="{586ABC87-5440-4597-829B-E3F5ED5ABF9D}">
      <dgm:prSet/>
      <dgm:spPr/>
      <dgm:t>
        <a:bodyPr/>
        <a:lstStyle/>
        <a:p>
          <a:endParaRPr lang="en-US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440F7-A8E8-404E-A00D-4D5D89CD3B26}" type="pres">
      <dgm:prSet presAssocID="{9EC71D7C-0EB3-4346-ACD2-9B316F2FCB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F72E9E0-F12C-4C6D-B4BB-FC7CD3957C6B}" type="pres">
      <dgm:prSet presAssocID="{9980BBFD-C9F0-4870-B670-EFA9B2F26806}" presName="parentLin" presStyleCnt="0"/>
      <dgm:spPr/>
    </dgm:pt>
    <dgm:pt modelId="{4DAD6AF5-0027-4546-A03D-73C254ADD1F5}" type="pres">
      <dgm:prSet presAssocID="{9980BBFD-C9F0-4870-B670-EFA9B2F26806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E0E3DD26-C970-4BFE-9DA3-108B4AC8624F}" type="pres">
      <dgm:prSet presAssocID="{9980BBFD-C9F0-4870-B670-EFA9B2F2680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A08719-8001-4223-AFFA-67F01537F958}" type="pres">
      <dgm:prSet presAssocID="{9980BBFD-C9F0-4870-B670-EFA9B2F26806}" presName="negativeSpace" presStyleCnt="0"/>
      <dgm:spPr/>
    </dgm:pt>
    <dgm:pt modelId="{9FC552DB-0573-4E9D-AECD-70077D7BC37C}" type="pres">
      <dgm:prSet presAssocID="{9980BBFD-C9F0-4870-B670-EFA9B2F2680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FD82DF-459D-4B49-87B9-D6010EAB6A57}" type="pres">
      <dgm:prSet presAssocID="{8CE7C41B-39CD-4C07-A047-25932C8493A3}" presName="spaceBetweenRectangles" presStyleCnt="0"/>
      <dgm:spPr/>
    </dgm:pt>
    <dgm:pt modelId="{000E932B-819D-4092-B2E9-09C0EBC54B05}" type="pres">
      <dgm:prSet presAssocID="{F708B5E9-44CD-4315-B823-3BFD4D085451}" presName="parentLin" presStyleCnt="0"/>
      <dgm:spPr/>
    </dgm:pt>
    <dgm:pt modelId="{FB1F70E1-7DD5-4CD0-A33D-6562CDA4B739}" type="pres">
      <dgm:prSet presAssocID="{F708B5E9-44CD-4315-B823-3BFD4D085451}" presName="parentLeftMargin" presStyleLbl="node1" presStyleIdx="0" presStyleCnt="4"/>
      <dgm:spPr/>
      <dgm:t>
        <a:bodyPr/>
        <a:lstStyle/>
        <a:p>
          <a:endParaRPr lang="es-EC"/>
        </a:p>
      </dgm:t>
    </dgm:pt>
    <dgm:pt modelId="{A286C513-20B2-49D4-917D-4A7BF7272D44}" type="pres">
      <dgm:prSet presAssocID="{F708B5E9-44CD-4315-B823-3BFD4D08545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95DFCD-4F88-4129-88F4-5D62A5AFDAFE}" type="pres">
      <dgm:prSet presAssocID="{F708B5E9-44CD-4315-B823-3BFD4D085451}" presName="negativeSpace" presStyleCnt="0"/>
      <dgm:spPr/>
    </dgm:pt>
    <dgm:pt modelId="{0044B71F-C97E-4556-A7FA-412470023DED}" type="pres">
      <dgm:prSet presAssocID="{F708B5E9-44CD-4315-B823-3BFD4D085451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980E6-30C7-4F10-A45B-9A980F2EFFC4}" type="pres">
      <dgm:prSet presAssocID="{257773B1-5139-4CF5-8D02-FC7479E6161B}" presName="spaceBetweenRectangles" presStyleCnt="0"/>
      <dgm:spPr/>
    </dgm:pt>
    <dgm:pt modelId="{636D25B4-7600-486F-986C-21BB5CB75899}" type="pres">
      <dgm:prSet presAssocID="{642B41DD-2900-4B0B-98B6-7E873021547D}" presName="parentLin" presStyleCnt="0"/>
      <dgm:spPr/>
    </dgm:pt>
    <dgm:pt modelId="{5D79316C-964E-4627-971F-8129E929A655}" type="pres">
      <dgm:prSet presAssocID="{642B41DD-2900-4B0B-98B6-7E873021547D}" presName="parentLeftMargin" presStyleLbl="node1" presStyleIdx="1" presStyleCnt="4"/>
      <dgm:spPr/>
      <dgm:t>
        <a:bodyPr/>
        <a:lstStyle/>
        <a:p>
          <a:endParaRPr lang="es-EC"/>
        </a:p>
      </dgm:t>
    </dgm:pt>
    <dgm:pt modelId="{A7801109-43F7-4161-9FEB-25AFDF095AA9}" type="pres">
      <dgm:prSet presAssocID="{642B41DD-2900-4B0B-98B6-7E87302154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79BC23-6524-4E9E-B022-CB300EF5F7C6}" type="pres">
      <dgm:prSet presAssocID="{642B41DD-2900-4B0B-98B6-7E873021547D}" presName="negativeSpace" presStyleCnt="0"/>
      <dgm:spPr/>
    </dgm:pt>
    <dgm:pt modelId="{09B937A4-CB3C-4893-9226-55945447C205}" type="pres">
      <dgm:prSet presAssocID="{642B41DD-2900-4B0B-98B6-7E873021547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0F3461-AC69-4E31-A089-9A704CF04839}" type="pres">
      <dgm:prSet presAssocID="{F84C75DA-58BC-418B-AF11-4DDDA673C9B1}" presName="spaceBetweenRectangles" presStyleCnt="0"/>
      <dgm:spPr/>
    </dgm:pt>
    <dgm:pt modelId="{2C96B7EC-E3EC-4400-BF9A-8C57AB6E39A2}" type="pres">
      <dgm:prSet presAssocID="{CF8499B0-70F5-4741-9379-D6F24EAFBFF6}" presName="parentLin" presStyleCnt="0"/>
      <dgm:spPr/>
    </dgm:pt>
    <dgm:pt modelId="{8382AC45-07E3-47CA-988D-8C63503CEEA5}" type="pres">
      <dgm:prSet presAssocID="{CF8499B0-70F5-4741-9379-D6F24EAFBFF6}" presName="parentLeftMargin" presStyleLbl="node1" presStyleIdx="2" presStyleCnt="4"/>
      <dgm:spPr/>
      <dgm:t>
        <a:bodyPr/>
        <a:lstStyle/>
        <a:p>
          <a:endParaRPr lang="es-EC"/>
        </a:p>
      </dgm:t>
    </dgm:pt>
    <dgm:pt modelId="{8FB3FD01-4A7C-4F1A-A55F-10FAB39ADC84}" type="pres">
      <dgm:prSet presAssocID="{CF8499B0-70F5-4741-9379-D6F24EAFBF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DB4E4F-E007-4E85-9687-4184195EDD1B}" type="pres">
      <dgm:prSet presAssocID="{CF8499B0-70F5-4741-9379-D6F24EAFBFF6}" presName="negativeSpace" presStyleCnt="0"/>
      <dgm:spPr/>
    </dgm:pt>
    <dgm:pt modelId="{0340FE0D-6ADB-4B78-B6BA-B1DED20654E1}" type="pres">
      <dgm:prSet presAssocID="{CF8499B0-70F5-4741-9379-D6F24EAFBFF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56D307-90B4-4B13-9A28-B9F7A83CFE12}" srcId="{9EC71D7C-0EB3-4346-ACD2-9B316F2FCB14}" destId="{CF8499B0-70F5-4741-9379-D6F24EAFBFF6}" srcOrd="3" destOrd="0" parTransId="{7CC66326-8D0E-4454-B834-FAC819F276AF}" sibTransId="{DCE15C8E-B79B-4B16-8316-E8A1476C6AAC}"/>
    <dgm:cxn modelId="{D5BF4BFB-2A79-4158-ACC5-50E2FDA5131E}" type="presOf" srcId="{904C1275-6033-4C65-8A1C-FEA359D70B02}" destId="{9FC552DB-0573-4E9D-AECD-70077D7BC37C}" srcOrd="0" destOrd="0" presId="urn:microsoft.com/office/officeart/2005/8/layout/list1"/>
    <dgm:cxn modelId="{D052EAD1-7086-4840-AEE5-EB9B86376E0C}" type="presOf" srcId="{642B41DD-2900-4B0B-98B6-7E873021547D}" destId="{5D79316C-964E-4627-971F-8129E929A655}" srcOrd="0" destOrd="0" presId="urn:microsoft.com/office/officeart/2005/8/layout/list1"/>
    <dgm:cxn modelId="{D7B44F45-D681-41A1-BE68-2C0E4C47A44F}" type="presOf" srcId="{9E2DC218-0EDF-4654-A23A-91C6A7D0D8A2}" destId="{0340FE0D-6ADB-4B78-B6BA-B1DED20654E1}" srcOrd="0" destOrd="0" presId="urn:microsoft.com/office/officeart/2005/8/layout/list1"/>
    <dgm:cxn modelId="{770AAF6A-2B5D-44A7-9176-D2707DA7E89D}" type="presOf" srcId="{F708B5E9-44CD-4315-B823-3BFD4D085451}" destId="{FB1F70E1-7DD5-4CD0-A33D-6562CDA4B739}" srcOrd="0" destOrd="0" presId="urn:microsoft.com/office/officeart/2005/8/layout/list1"/>
    <dgm:cxn modelId="{D3AE7D32-71F7-49C7-BD2F-9C0089E6C62E}" type="presOf" srcId="{9980BBFD-C9F0-4870-B670-EFA9B2F26806}" destId="{4DAD6AF5-0027-4546-A03D-73C254ADD1F5}" srcOrd="0" destOrd="0" presId="urn:microsoft.com/office/officeart/2005/8/layout/list1"/>
    <dgm:cxn modelId="{586ABC87-5440-4597-829B-E3F5ED5ABF9D}" srcId="{CF8499B0-70F5-4741-9379-D6F24EAFBFF6}" destId="{9E2DC218-0EDF-4654-A23A-91C6A7D0D8A2}" srcOrd="0" destOrd="0" parTransId="{5C621AF7-5E4B-435B-842C-BFF02739546F}" sibTransId="{3C580804-5F49-4659-ABB6-10E1921D5676}"/>
    <dgm:cxn modelId="{F4A6E3AC-978B-487C-BD2F-37C7E6312468}" type="presOf" srcId="{9EC71D7C-0EB3-4346-ACD2-9B316F2FCB14}" destId="{D45440F7-A8E8-404E-A00D-4D5D89CD3B26}" srcOrd="0" destOrd="0" presId="urn:microsoft.com/office/officeart/2005/8/layout/list1"/>
    <dgm:cxn modelId="{CC158B6D-9EE5-46B3-AA3B-9A427F7B9173}" srcId="{9980BBFD-C9F0-4870-B670-EFA9B2F26806}" destId="{904C1275-6033-4C65-8A1C-FEA359D70B02}" srcOrd="0" destOrd="0" parTransId="{0A1AD220-91E4-4CC5-9705-ABE499FFF5A0}" sibTransId="{6ECB9CD0-3ADF-4C2A-A284-E41E7A3C351F}"/>
    <dgm:cxn modelId="{7BECE24F-F0E7-42BA-B933-4C9B46883AE5}" type="presOf" srcId="{FBDFC625-5493-47B1-A5C7-2C7003C2F63B}" destId="{0044B71F-C97E-4556-A7FA-412470023DED}" srcOrd="0" destOrd="0" presId="urn:microsoft.com/office/officeart/2005/8/layout/list1"/>
    <dgm:cxn modelId="{D183CD4A-D5FE-44B4-8037-C49E7A84579D}" type="presOf" srcId="{CF8499B0-70F5-4741-9379-D6F24EAFBFF6}" destId="{8382AC45-07E3-47CA-988D-8C63503CEEA5}" srcOrd="0" destOrd="0" presId="urn:microsoft.com/office/officeart/2005/8/layout/list1"/>
    <dgm:cxn modelId="{C2861955-D3DD-4DD0-85D5-DAA56B682DC0}" srcId="{9EC71D7C-0EB3-4346-ACD2-9B316F2FCB14}" destId="{642B41DD-2900-4B0B-98B6-7E873021547D}" srcOrd="2" destOrd="0" parTransId="{25FD8F34-3831-4342-970F-7AFE0A01AE48}" sibTransId="{F84C75DA-58BC-418B-AF11-4DDDA673C9B1}"/>
    <dgm:cxn modelId="{0A0E32F7-D003-41A4-BF54-1108478C69D6}" srcId="{9EC71D7C-0EB3-4346-ACD2-9B316F2FCB14}" destId="{9980BBFD-C9F0-4870-B670-EFA9B2F26806}" srcOrd="0" destOrd="0" parTransId="{7A50D70C-3543-4332-ABBC-9DBCAC3E06FC}" sibTransId="{8CE7C41B-39CD-4C07-A047-25932C8493A3}"/>
    <dgm:cxn modelId="{3C5206F3-6787-4F01-B85F-82ED448A2015}" srcId="{9EC71D7C-0EB3-4346-ACD2-9B316F2FCB14}" destId="{F708B5E9-44CD-4315-B823-3BFD4D085451}" srcOrd="1" destOrd="0" parTransId="{1F3B8C9A-E553-4450-94BB-6237D761DB22}" sibTransId="{257773B1-5139-4CF5-8D02-FC7479E6161B}"/>
    <dgm:cxn modelId="{2F4584A6-F472-4698-9025-D84BD128EE4E}" type="presOf" srcId="{642B41DD-2900-4B0B-98B6-7E873021547D}" destId="{A7801109-43F7-4161-9FEB-25AFDF095AA9}" srcOrd="1" destOrd="0" presId="urn:microsoft.com/office/officeart/2005/8/layout/list1"/>
    <dgm:cxn modelId="{592B4DF7-F54D-4B65-8CD6-E67386D4787D}" type="presOf" srcId="{CA39C14A-9DEC-47EF-97E4-145F5F985FF1}" destId="{09B937A4-CB3C-4893-9226-55945447C205}" srcOrd="0" destOrd="0" presId="urn:microsoft.com/office/officeart/2005/8/layout/list1"/>
    <dgm:cxn modelId="{7CDB8FFD-83F8-461F-A9CB-1A9FAA0B3C0D}" type="presOf" srcId="{CF8499B0-70F5-4741-9379-D6F24EAFBFF6}" destId="{8FB3FD01-4A7C-4F1A-A55F-10FAB39ADC84}" srcOrd="1" destOrd="0" presId="urn:microsoft.com/office/officeart/2005/8/layout/list1"/>
    <dgm:cxn modelId="{DFCAEC4F-6550-4968-B53A-8C057D522BC4}" srcId="{F708B5E9-44CD-4315-B823-3BFD4D085451}" destId="{FBDFC625-5493-47B1-A5C7-2C7003C2F63B}" srcOrd="0" destOrd="0" parTransId="{F03171EB-BAAD-416F-B15B-EEA2FFE94E93}" sibTransId="{E5759DB8-8D20-4660-9C36-C68BB493AB8F}"/>
    <dgm:cxn modelId="{F41A9055-9587-4C01-B908-4A2391644AA5}" type="presOf" srcId="{9980BBFD-C9F0-4870-B670-EFA9B2F26806}" destId="{E0E3DD26-C970-4BFE-9DA3-108B4AC8624F}" srcOrd="1" destOrd="0" presId="urn:microsoft.com/office/officeart/2005/8/layout/list1"/>
    <dgm:cxn modelId="{DB4C562F-35E8-4B29-B2B9-26EBF183ABF4}" srcId="{642B41DD-2900-4B0B-98B6-7E873021547D}" destId="{CA39C14A-9DEC-47EF-97E4-145F5F985FF1}" srcOrd="0" destOrd="0" parTransId="{549A9946-AA63-4E92-AB23-D806DCEE0B69}" sibTransId="{A3E3DA37-EECF-4506-BB5F-862A27D7F4F9}"/>
    <dgm:cxn modelId="{21C3F0EF-0917-41D1-862C-2A5BAA3E79FE}" type="presOf" srcId="{F708B5E9-44CD-4315-B823-3BFD4D085451}" destId="{A286C513-20B2-49D4-917D-4A7BF7272D44}" srcOrd="1" destOrd="0" presId="urn:microsoft.com/office/officeart/2005/8/layout/list1"/>
    <dgm:cxn modelId="{00C29810-A7DD-42A6-8961-E9815AF02F6F}" type="presParOf" srcId="{D45440F7-A8E8-404E-A00D-4D5D89CD3B26}" destId="{3F72E9E0-F12C-4C6D-B4BB-FC7CD3957C6B}" srcOrd="0" destOrd="0" presId="urn:microsoft.com/office/officeart/2005/8/layout/list1"/>
    <dgm:cxn modelId="{247C7469-C4D2-41A9-8C66-4BECFD884ACA}" type="presParOf" srcId="{3F72E9E0-F12C-4C6D-B4BB-FC7CD3957C6B}" destId="{4DAD6AF5-0027-4546-A03D-73C254ADD1F5}" srcOrd="0" destOrd="0" presId="urn:microsoft.com/office/officeart/2005/8/layout/list1"/>
    <dgm:cxn modelId="{4081447B-1D95-441E-AD86-2CFAC9DCE756}" type="presParOf" srcId="{3F72E9E0-F12C-4C6D-B4BB-FC7CD3957C6B}" destId="{E0E3DD26-C970-4BFE-9DA3-108B4AC8624F}" srcOrd="1" destOrd="0" presId="urn:microsoft.com/office/officeart/2005/8/layout/list1"/>
    <dgm:cxn modelId="{20A70CA5-DC3E-49E7-B72E-15C252FD3B59}" type="presParOf" srcId="{D45440F7-A8E8-404E-A00D-4D5D89CD3B26}" destId="{36A08719-8001-4223-AFFA-67F01537F958}" srcOrd="1" destOrd="0" presId="urn:microsoft.com/office/officeart/2005/8/layout/list1"/>
    <dgm:cxn modelId="{E3A236AB-B4DF-4DEB-8555-DE1D582801AD}" type="presParOf" srcId="{D45440F7-A8E8-404E-A00D-4D5D89CD3B26}" destId="{9FC552DB-0573-4E9D-AECD-70077D7BC37C}" srcOrd="2" destOrd="0" presId="urn:microsoft.com/office/officeart/2005/8/layout/list1"/>
    <dgm:cxn modelId="{F5DC3482-2E83-45C1-A2EF-913DACE4E268}" type="presParOf" srcId="{D45440F7-A8E8-404E-A00D-4D5D89CD3B26}" destId="{8FFD82DF-459D-4B49-87B9-D6010EAB6A57}" srcOrd="3" destOrd="0" presId="urn:microsoft.com/office/officeart/2005/8/layout/list1"/>
    <dgm:cxn modelId="{77FE335A-98DD-4B62-AAB4-32C2EF6AB4EF}" type="presParOf" srcId="{D45440F7-A8E8-404E-A00D-4D5D89CD3B26}" destId="{000E932B-819D-4092-B2E9-09C0EBC54B05}" srcOrd="4" destOrd="0" presId="urn:microsoft.com/office/officeart/2005/8/layout/list1"/>
    <dgm:cxn modelId="{C1AA7B53-29A6-4F8F-97BE-25382CD1F633}" type="presParOf" srcId="{000E932B-819D-4092-B2E9-09C0EBC54B05}" destId="{FB1F70E1-7DD5-4CD0-A33D-6562CDA4B739}" srcOrd="0" destOrd="0" presId="urn:microsoft.com/office/officeart/2005/8/layout/list1"/>
    <dgm:cxn modelId="{50860009-4195-462D-B87D-580DED8FA300}" type="presParOf" srcId="{000E932B-819D-4092-B2E9-09C0EBC54B05}" destId="{A286C513-20B2-49D4-917D-4A7BF7272D44}" srcOrd="1" destOrd="0" presId="urn:microsoft.com/office/officeart/2005/8/layout/list1"/>
    <dgm:cxn modelId="{CD22299F-121E-4F99-8630-DD55B1913FBC}" type="presParOf" srcId="{D45440F7-A8E8-404E-A00D-4D5D89CD3B26}" destId="{F695DFCD-4F88-4129-88F4-5D62A5AFDAFE}" srcOrd="5" destOrd="0" presId="urn:microsoft.com/office/officeart/2005/8/layout/list1"/>
    <dgm:cxn modelId="{26F95D2F-11A6-4DAA-856D-3FA7252D0549}" type="presParOf" srcId="{D45440F7-A8E8-404E-A00D-4D5D89CD3B26}" destId="{0044B71F-C97E-4556-A7FA-412470023DED}" srcOrd="6" destOrd="0" presId="urn:microsoft.com/office/officeart/2005/8/layout/list1"/>
    <dgm:cxn modelId="{044D7729-FD75-4DF8-AB09-81948414A268}" type="presParOf" srcId="{D45440F7-A8E8-404E-A00D-4D5D89CD3B26}" destId="{388980E6-30C7-4F10-A45B-9A980F2EFFC4}" srcOrd="7" destOrd="0" presId="urn:microsoft.com/office/officeart/2005/8/layout/list1"/>
    <dgm:cxn modelId="{4EEF5C77-B78A-47EA-97B7-B6055258F6CE}" type="presParOf" srcId="{D45440F7-A8E8-404E-A00D-4D5D89CD3B26}" destId="{636D25B4-7600-486F-986C-21BB5CB75899}" srcOrd="8" destOrd="0" presId="urn:microsoft.com/office/officeart/2005/8/layout/list1"/>
    <dgm:cxn modelId="{68D731B6-117D-4F7A-8C81-BD25DF417150}" type="presParOf" srcId="{636D25B4-7600-486F-986C-21BB5CB75899}" destId="{5D79316C-964E-4627-971F-8129E929A655}" srcOrd="0" destOrd="0" presId="urn:microsoft.com/office/officeart/2005/8/layout/list1"/>
    <dgm:cxn modelId="{99FD76FE-1581-40AB-AF2E-D72E772D5A41}" type="presParOf" srcId="{636D25B4-7600-486F-986C-21BB5CB75899}" destId="{A7801109-43F7-4161-9FEB-25AFDF095AA9}" srcOrd="1" destOrd="0" presId="urn:microsoft.com/office/officeart/2005/8/layout/list1"/>
    <dgm:cxn modelId="{5703EA5E-11C5-4361-9CF3-2A867DC80CFB}" type="presParOf" srcId="{D45440F7-A8E8-404E-A00D-4D5D89CD3B26}" destId="{7079BC23-6524-4E9E-B022-CB300EF5F7C6}" srcOrd="9" destOrd="0" presId="urn:microsoft.com/office/officeart/2005/8/layout/list1"/>
    <dgm:cxn modelId="{77211F2D-60DE-4898-A8BB-7456C1AAD0C8}" type="presParOf" srcId="{D45440F7-A8E8-404E-A00D-4D5D89CD3B26}" destId="{09B937A4-CB3C-4893-9226-55945447C205}" srcOrd="10" destOrd="0" presId="urn:microsoft.com/office/officeart/2005/8/layout/list1"/>
    <dgm:cxn modelId="{B3F98CA6-5767-47A9-8941-B4AECD2C174F}" type="presParOf" srcId="{D45440F7-A8E8-404E-A00D-4D5D89CD3B26}" destId="{C00F3461-AC69-4E31-A089-9A704CF04839}" srcOrd="11" destOrd="0" presId="urn:microsoft.com/office/officeart/2005/8/layout/list1"/>
    <dgm:cxn modelId="{703724FD-F9FA-4913-B984-7A2A9A048FF9}" type="presParOf" srcId="{D45440F7-A8E8-404E-A00D-4D5D89CD3B26}" destId="{2C96B7EC-E3EC-4400-BF9A-8C57AB6E39A2}" srcOrd="12" destOrd="0" presId="urn:microsoft.com/office/officeart/2005/8/layout/list1"/>
    <dgm:cxn modelId="{F48B5FBF-D2FF-48E0-83C4-75CC39F7F0E5}" type="presParOf" srcId="{2C96B7EC-E3EC-4400-BF9A-8C57AB6E39A2}" destId="{8382AC45-07E3-47CA-988D-8C63503CEEA5}" srcOrd="0" destOrd="0" presId="urn:microsoft.com/office/officeart/2005/8/layout/list1"/>
    <dgm:cxn modelId="{08E852AA-0FA5-4D70-A217-635C18652687}" type="presParOf" srcId="{2C96B7EC-E3EC-4400-BF9A-8C57AB6E39A2}" destId="{8FB3FD01-4A7C-4F1A-A55F-10FAB39ADC84}" srcOrd="1" destOrd="0" presId="urn:microsoft.com/office/officeart/2005/8/layout/list1"/>
    <dgm:cxn modelId="{5A2049E4-3FE5-4002-8E80-A8ABF624A403}" type="presParOf" srcId="{D45440F7-A8E8-404E-A00D-4D5D89CD3B26}" destId="{C3DB4E4F-E007-4E85-9687-4184195EDD1B}" srcOrd="13" destOrd="0" presId="urn:microsoft.com/office/officeart/2005/8/layout/list1"/>
    <dgm:cxn modelId="{6D309259-57EF-46E7-8BB7-C759BA0AC6E8}" type="presParOf" srcId="{D45440F7-A8E8-404E-A00D-4D5D89CD3B26}" destId="{0340FE0D-6ADB-4B78-B6BA-B1DED20654E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0F6793-9F44-4AAB-A8F3-7253FA4C8861}" type="doc">
      <dgm:prSet loTypeId="urn:microsoft.com/office/officeart/2005/8/layout/arrow2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9DAA82-951A-4215-B88B-9276D84CB470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Los representantes de Colombia, Perú y la Unión Europea se reunieron en Bruselas el 26 de junio de 2012 para suscribir el Acuerdo Comercial</a:t>
          </a:r>
          <a:endParaRPr lang="en-US" sz="1800" dirty="0"/>
        </a:p>
      </dgm:t>
    </dgm:pt>
    <dgm:pt modelId="{019AC039-3F42-4363-B765-9CFAC5665B42}" type="parTrans" cxnId="{885A4987-BCC1-4004-A5C2-E2BACDF4B8CF}">
      <dgm:prSet/>
      <dgm:spPr/>
      <dgm:t>
        <a:bodyPr/>
        <a:lstStyle/>
        <a:p>
          <a:endParaRPr lang="en-US" sz="2400"/>
        </a:p>
      </dgm:t>
    </dgm:pt>
    <dgm:pt modelId="{3829C711-E884-4BEA-92DD-37D5215D2C61}" type="sibTrans" cxnId="{885A4987-BCC1-4004-A5C2-E2BACDF4B8CF}">
      <dgm:prSet/>
      <dgm:spPr/>
      <dgm:t>
        <a:bodyPr/>
        <a:lstStyle/>
        <a:p>
          <a:endParaRPr lang="en-US" sz="2400"/>
        </a:p>
      </dgm:t>
    </dgm:pt>
    <dgm:pt modelId="{FE02FB48-E6C2-41F2-8395-3032B3D12379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Entró en vigencia entre el bloque europeo y Perú desde el 1 de marzo de 2013 y entre la Unión Europea y Colombia a partir del 1 de agosto de 2013.</a:t>
          </a:r>
          <a:endParaRPr lang="en-US" sz="1800" dirty="0"/>
        </a:p>
      </dgm:t>
    </dgm:pt>
    <dgm:pt modelId="{6C980E7A-9B67-4DF9-A4B8-97F6274F6AC0}" type="parTrans" cxnId="{5B0086B0-51F5-456F-95FF-B67728C7775A}">
      <dgm:prSet/>
      <dgm:spPr/>
      <dgm:t>
        <a:bodyPr/>
        <a:lstStyle/>
        <a:p>
          <a:endParaRPr lang="en-US" sz="2400"/>
        </a:p>
      </dgm:t>
    </dgm:pt>
    <dgm:pt modelId="{5E2257E6-DE99-4674-8720-527325BE01A7}" type="sibTrans" cxnId="{5B0086B0-51F5-456F-95FF-B67728C7775A}">
      <dgm:prSet/>
      <dgm:spPr/>
      <dgm:t>
        <a:bodyPr/>
        <a:lstStyle/>
        <a:p>
          <a:endParaRPr lang="en-US" sz="2400"/>
        </a:p>
      </dgm:t>
    </dgm:pt>
    <dgm:pt modelId="{14F27E31-CE57-4147-89A3-FAC7D6184828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Las negociaciones en un inicio entre UE y Colombia, Ecuador y Perú, empezaron en enero de 2009</a:t>
          </a:r>
          <a:endParaRPr lang="en-US" sz="1800" dirty="0"/>
        </a:p>
      </dgm:t>
    </dgm:pt>
    <dgm:pt modelId="{809CCF7E-A0A4-48FD-8CE3-5572EB38A964}" type="sibTrans" cxnId="{B70301AA-26F1-4594-A310-167345E8C0D6}">
      <dgm:prSet/>
      <dgm:spPr/>
      <dgm:t>
        <a:bodyPr/>
        <a:lstStyle/>
        <a:p>
          <a:endParaRPr lang="en-US" sz="2400"/>
        </a:p>
      </dgm:t>
    </dgm:pt>
    <dgm:pt modelId="{1EEFB1E4-B557-4D68-818C-059530F7BFD9}" type="parTrans" cxnId="{B70301AA-26F1-4594-A310-167345E8C0D6}">
      <dgm:prSet/>
      <dgm:spPr/>
      <dgm:t>
        <a:bodyPr/>
        <a:lstStyle/>
        <a:p>
          <a:endParaRPr lang="en-US" sz="2400"/>
        </a:p>
      </dgm:t>
    </dgm:pt>
    <dgm:pt modelId="{AAA2DE8B-7322-4527-8356-6E00A5A49580}">
      <dgm:prSet phldrT="[Texto]" custT="1"/>
      <dgm:spPr/>
      <dgm:t>
        <a:bodyPr/>
        <a:lstStyle/>
        <a:p>
          <a:r>
            <a:rPr lang="es-EC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Se da apertura a que las partes extiendan su mercado, generando nuevas oportunidades para la inversión y facilitación del comercio. </a:t>
          </a:r>
          <a:endParaRPr lang="en-US" sz="1800" dirty="0"/>
        </a:p>
      </dgm:t>
    </dgm:pt>
    <dgm:pt modelId="{0DA33D50-88D9-4572-B367-9586DCB68AC0}" type="parTrans" cxnId="{4ECF1638-1107-48EA-8A76-14F78BEA290B}">
      <dgm:prSet/>
      <dgm:spPr/>
      <dgm:t>
        <a:bodyPr/>
        <a:lstStyle/>
        <a:p>
          <a:endParaRPr lang="en-US" sz="2400"/>
        </a:p>
      </dgm:t>
    </dgm:pt>
    <dgm:pt modelId="{2F6045D8-CE06-4819-A782-E000366B8CA2}" type="sibTrans" cxnId="{4ECF1638-1107-48EA-8A76-14F78BEA290B}">
      <dgm:prSet/>
      <dgm:spPr/>
      <dgm:t>
        <a:bodyPr/>
        <a:lstStyle/>
        <a:p>
          <a:endParaRPr lang="en-US" sz="2400"/>
        </a:p>
      </dgm:t>
    </dgm:pt>
    <dgm:pt modelId="{305D4754-BDD8-47EE-B400-11D8279E4130}" type="pres">
      <dgm:prSet presAssocID="{3C0F6793-9F44-4AAB-A8F3-7253FA4C886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747F57-83A7-48EC-A8F8-5B5E385DBF5A}" type="pres">
      <dgm:prSet presAssocID="{3C0F6793-9F44-4AAB-A8F3-7253FA4C8861}" presName="arrow" presStyleLbl="bgShp" presStyleIdx="0" presStyleCnt="1" custLinFactNeighborX="-8508" custLinFactNeighborY="13612"/>
      <dgm:spPr/>
    </dgm:pt>
    <dgm:pt modelId="{1FA8456B-BCA1-4E65-AAB0-529F9CD2CFFC}" type="pres">
      <dgm:prSet presAssocID="{3C0F6793-9F44-4AAB-A8F3-7253FA4C8861}" presName="arrowDiagram4" presStyleCnt="0"/>
      <dgm:spPr/>
    </dgm:pt>
    <dgm:pt modelId="{0779B4F0-D8FB-4887-97B2-0D2840B57391}" type="pres">
      <dgm:prSet presAssocID="{14F27E31-CE57-4147-89A3-FAC7D6184828}" presName="bullet4a" presStyleLbl="node1" presStyleIdx="0" presStyleCnt="4"/>
      <dgm:spPr/>
    </dgm:pt>
    <dgm:pt modelId="{E71740AA-969B-4114-A0EA-89DBD5D23E93}" type="pres">
      <dgm:prSet presAssocID="{14F27E31-CE57-4147-89A3-FAC7D6184828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4D0A71-3968-41EB-95F7-52BB4951317F}" type="pres">
      <dgm:prSet presAssocID="{549DAA82-951A-4215-B88B-9276D84CB470}" presName="bullet4b" presStyleLbl="node1" presStyleIdx="1" presStyleCnt="4"/>
      <dgm:spPr/>
    </dgm:pt>
    <dgm:pt modelId="{0E79DB9C-D599-4FEF-BF20-29256672EAE0}" type="pres">
      <dgm:prSet presAssocID="{549DAA82-951A-4215-B88B-9276D84CB470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057B9F-C652-4375-9C34-1F1ED6F111F6}" type="pres">
      <dgm:prSet presAssocID="{FE02FB48-E6C2-41F2-8395-3032B3D12379}" presName="bullet4c" presStyleLbl="node1" presStyleIdx="2" presStyleCnt="4"/>
      <dgm:spPr/>
    </dgm:pt>
    <dgm:pt modelId="{7373004D-3D64-41A5-883B-8D32BC98ADFE}" type="pres">
      <dgm:prSet presAssocID="{FE02FB48-E6C2-41F2-8395-3032B3D1237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559BEB-1553-4AF5-BDD0-C8203C88A2D0}" type="pres">
      <dgm:prSet presAssocID="{AAA2DE8B-7322-4527-8356-6E00A5A49580}" presName="bullet4d" presStyleLbl="node1" presStyleIdx="3" presStyleCnt="4"/>
      <dgm:spPr/>
    </dgm:pt>
    <dgm:pt modelId="{BF282789-28CC-432B-9EBD-65A472E3BF2F}" type="pres">
      <dgm:prSet presAssocID="{AAA2DE8B-7322-4527-8356-6E00A5A49580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1F5FA5-EBB9-4D4B-A0AC-36341B072741}" type="presOf" srcId="{FE02FB48-E6C2-41F2-8395-3032B3D12379}" destId="{7373004D-3D64-41A5-883B-8D32BC98ADFE}" srcOrd="0" destOrd="0" presId="urn:microsoft.com/office/officeart/2005/8/layout/arrow2"/>
    <dgm:cxn modelId="{4ECF1638-1107-48EA-8A76-14F78BEA290B}" srcId="{3C0F6793-9F44-4AAB-A8F3-7253FA4C8861}" destId="{AAA2DE8B-7322-4527-8356-6E00A5A49580}" srcOrd="3" destOrd="0" parTransId="{0DA33D50-88D9-4572-B367-9586DCB68AC0}" sibTransId="{2F6045D8-CE06-4819-A782-E000366B8CA2}"/>
    <dgm:cxn modelId="{885A4987-BCC1-4004-A5C2-E2BACDF4B8CF}" srcId="{3C0F6793-9F44-4AAB-A8F3-7253FA4C8861}" destId="{549DAA82-951A-4215-B88B-9276D84CB470}" srcOrd="1" destOrd="0" parTransId="{019AC039-3F42-4363-B765-9CFAC5665B42}" sibTransId="{3829C711-E884-4BEA-92DD-37D5215D2C61}"/>
    <dgm:cxn modelId="{B70301AA-26F1-4594-A310-167345E8C0D6}" srcId="{3C0F6793-9F44-4AAB-A8F3-7253FA4C8861}" destId="{14F27E31-CE57-4147-89A3-FAC7D6184828}" srcOrd="0" destOrd="0" parTransId="{1EEFB1E4-B557-4D68-818C-059530F7BFD9}" sibTransId="{809CCF7E-A0A4-48FD-8CE3-5572EB38A964}"/>
    <dgm:cxn modelId="{F4D48EEA-8CA8-4AD0-9624-67739FFF5890}" type="presOf" srcId="{549DAA82-951A-4215-B88B-9276D84CB470}" destId="{0E79DB9C-D599-4FEF-BF20-29256672EAE0}" srcOrd="0" destOrd="0" presId="urn:microsoft.com/office/officeart/2005/8/layout/arrow2"/>
    <dgm:cxn modelId="{72D9E977-F9AA-427F-9404-BCE662A2547C}" type="presOf" srcId="{3C0F6793-9F44-4AAB-A8F3-7253FA4C8861}" destId="{305D4754-BDD8-47EE-B400-11D8279E4130}" srcOrd="0" destOrd="0" presId="urn:microsoft.com/office/officeart/2005/8/layout/arrow2"/>
    <dgm:cxn modelId="{5B0086B0-51F5-456F-95FF-B67728C7775A}" srcId="{3C0F6793-9F44-4AAB-A8F3-7253FA4C8861}" destId="{FE02FB48-E6C2-41F2-8395-3032B3D12379}" srcOrd="2" destOrd="0" parTransId="{6C980E7A-9B67-4DF9-A4B8-97F6274F6AC0}" sibTransId="{5E2257E6-DE99-4674-8720-527325BE01A7}"/>
    <dgm:cxn modelId="{43DFC43D-210A-4C81-B253-4FB901837257}" type="presOf" srcId="{AAA2DE8B-7322-4527-8356-6E00A5A49580}" destId="{BF282789-28CC-432B-9EBD-65A472E3BF2F}" srcOrd="0" destOrd="0" presId="urn:microsoft.com/office/officeart/2005/8/layout/arrow2"/>
    <dgm:cxn modelId="{5CB2D06C-FD5E-4C46-BE88-3957152D7F3D}" type="presOf" srcId="{14F27E31-CE57-4147-89A3-FAC7D6184828}" destId="{E71740AA-969B-4114-A0EA-89DBD5D23E93}" srcOrd="0" destOrd="0" presId="urn:microsoft.com/office/officeart/2005/8/layout/arrow2"/>
    <dgm:cxn modelId="{C70A286D-7F7F-47FF-B1E5-93A9842D7C9F}" type="presParOf" srcId="{305D4754-BDD8-47EE-B400-11D8279E4130}" destId="{A2747F57-83A7-48EC-A8F8-5B5E385DBF5A}" srcOrd="0" destOrd="0" presId="urn:microsoft.com/office/officeart/2005/8/layout/arrow2"/>
    <dgm:cxn modelId="{3238CCD9-DD0D-4348-8FE0-FA3FBAFDBCCC}" type="presParOf" srcId="{305D4754-BDD8-47EE-B400-11D8279E4130}" destId="{1FA8456B-BCA1-4E65-AAB0-529F9CD2CFFC}" srcOrd="1" destOrd="0" presId="urn:microsoft.com/office/officeart/2005/8/layout/arrow2"/>
    <dgm:cxn modelId="{4A60E02D-E94E-4C79-9513-2946829AF291}" type="presParOf" srcId="{1FA8456B-BCA1-4E65-AAB0-529F9CD2CFFC}" destId="{0779B4F0-D8FB-4887-97B2-0D2840B57391}" srcOrd="0" destOrd="0" presId="urn:microsoft.com/office/officeart/2005/8/layout/arrow2"/>
    <dgm:cxn modelId="{568ABE7D-AA84-42CE-B549-7D9624CC4C50}" type="presParOf" srcId="{1FA8456B-BCA1-4E65-AAB0-529F9CD2CFFC}" destId="{E71740AA-969B-4114-A0EA-89DBD5D23E93}" srcOrd="1" destOrd="0" presId="urn:microsoft.com/office/officeart/2005/8/layout/arrow2"/>
    <dgm:cxn modelId="{43AC99EF-9D25-451B-B520-349326A92910}" type="presParOf" srcId="{1FA8456B-BCA1-4E65-AAB0-529F9CD2CFFC}" destId="{B44D0A71-3968-41EB-95F7-52BB4951317F}" srcOrd="2" destOrd="0" presId="urn:microsoft.com/office/officeart/2005/8/layout/arrow2"/>
    <dgm:cxn modelId="{525B0CEC-62B8-4DDC-B216-A6BAD0FBF831}" type="presParOf" srcId="{1FA8456B-BCA1-4E65-AAB0-529F9CD2CFFC}" destId="{0E79DB9C-D599-4FEF-BF20-29256672EAE0}" srcOrd="3" destOrd="0" presId="urn:microsoft.com/office/officeart/2005/8/layout/arrow2"/>
    <dgm:cxn modelId="{E3B2482D-6678-4C2B-B931-9C80EF8AE534}" type="presParOf" srcId="{1FA8456B-BCA1-4E65-AAB0-529F9CD2CFFC}" destId="{99057B9F-C652-4375-9C34-1F1ED6F111F6}" srcOrd="4" destOrd="0" presId="urn:microsoft.com/office/officeart/2005/8/layout/arrow2"/>
    <dgm:cxn modelId="{6C301BDE-786A-48A8-88DE-AF53D31D6F9F}" type="presParOf" srcId="{1FA8456B-BCA1-4E65-AAB0-529F9CD2CFFC}" destId="{7373004D-3D64-41A5-883B-8D32BC98ADFE}" srcOrd="5" destOrd="0" presId="urn:microsoft.com/office/officeart/2005/8/layout/arrow2"/>
    <dgm:cxn modelId="{0FB57198-7BA4-4E52-8547-002909F3F5D0}" type="presParOf" srcId="{1FA8456B-BCA1-4E65-AAB0-529F9CD2CFFC}" destId="{5D559BEB-1553-4AF5-BDD0-C8203C88A2D0}" srcOrd="6" destOrd="0" presId="urn:microsoft.com/office/officeart/2005/8/layout/arrow2"/>
    <dgm:cxn modelId="{9722C81E-8D65-44DA-90F5-20E9369234F0}" type="presParOf" srcId="{1FA8456B-BCA1-4E65-AAB0-529F9CD2CFFC}" destId="{BF282789-28CC-432B-9EBD-65A472E3BF2F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3BF629-A2EF-4339-99D0-E08EC756E301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89B9AB-EB4C-4A10-8E62-A35A9BC25F92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producido con productos naturales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338EC9-25C3-45CF-B769-8CC410C9F733}" type="parTrans" cxnId="{CA4FFAEF-E05A-46D4-845A-8DF64175F58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7660E-3A91-4B16-8B09-7F897CD7CD45}" type="sibTrans" cxnId="{CA4FFAEF-E05A-46D4-845A-8DF64175F58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FA70A6-98C7-4A07-A41E-53E05CED9678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conservar la biodiversidad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56DE6A-8EB2-41EC-BC0B-B9488D9D594C}" type="parTrans" cxnId="{97889319-5274-4A25-A5E8-74CB815DF46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A4A72-4C07-4203-B867-CC7DF22405F8}" type="sibTrans" cxnId="{97889319-5274-4A25-A5E8-74CB815DF46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FC01D-9321-4636-A9E5-9E762DE610C1}">
      <dgm:prSet phldrT="[Texto]"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uso responsable de energía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2AFE9-AB08-4A98-A736-D762BFAEE7B7}" type="parTrans" cxnId="{A341A35D-43D2-423B-91B0-B988EC4AC2A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2E35D-1C9B-43DA-AB9B-156422740318}" type="sibTrans" cxnId="{A341A35D-43D2-423B-91B0-B988EC4AC2A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EEF0D-8846-4B3A-A1E9-F1F10ABDBA76}">
      <dgm:prSet/>
      <dgm:spPr/>
      <dgm:t>
        <a:bodyPr/>
        <a:lstStyle/>
        <a:p>
          <a:r>
            <a:rPr lang="es-EC">
              <a:latin typeface="Times New Roman" panose="02020603050405020304" pitchFamily="18" charset="0"/>
              <a:cs typeface="Times New Roman" panose="02020603050405020304" pitchFamily="18" charset="0"/>
            </a:rPr>
            <a:t>utilizar el agua conscientemente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EFECA-13F1-48B0-978E-B5978A56299B}" type="parTrans" cxnId="{B4CCDFF5-4307-4478-B7AA-FE39075A1D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01ECF-3183-4126-BB83-1932E75012E8}" type="sibTrans" cxnId="{B4CCDFF5-4307-4478-B7AA-FE39075A1D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02D2E-B917-4803-B1BA-A8861F80D22F}">
      <dgm:prSet/>
      <dgm:spPr/>
      <dgm:t>
        <a:bodyPr/>
        <a:lstStyle/>
        <a:p>
          <a:r>
            <a:rPr lang="es-EC" dirty="0">
              <a:latin typeface="Times New Roman" panose="02020603050405020304" pitchFamily="18" charset="0"/>
              <a:cs typeface="Times New Roman" panose="02020603050405020304" pitchFamily="18" charset="0"/>
            </a:rPr>
            <a:t>mantener o mejorar la fertilidad del suelo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52ADDE-568A-443A-94B3-64CAF37E8AE8}" type="parTrans" cxnId="{CAEA8A55-69B7-420D-9BCB-625090904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58CB44-1F85-4E15-8A20-189B885EDE4C}" type="sibTrans" cxnId="{CAEA8A55-69B7-420D-9BCB-625090904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82046-2AE4-48AF-BEAC-DB95049E2F36}" type="pres">
      <dgm:prSet presAssocID="{343BF629-A2EF-4339-99D0-E08EC756E30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5938AA-7F3C-4461-BBA4-A968FDD2C654}" type="pres">
      <dgm:prSet presAssocID="{F989B9AB-EB4C-4A10-8E62-A35A9BC25F92}" presName="composite" presStyleCnt="0"/>
      <dgm:spPr/>
    </dgm:pt>
    <dgm:pt modelId="{28DA5EB9-6EC6-4A93-AD35-61D5BE046BBC}" type="pres">
      <dgm:prSet presAssocID="{F989B9AB-EB4C-4A10-8E62-A35A9BC25F92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38DBF6-2FDF-4CBF-92CD-4CEB199DF052}" type="pres">
      <dgm:prSet presAssocID="{F989B9AB-EB4C-4A10-8E62-A35A9BC25F92}" presName="rect2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DA57FCD-4FD7-4188-B1AF-4BADA0176E89}" type="pres">
      <dgm:prSet presAssocID="{C6A7660E-3A91-4B16-8B09-7F897CD7CD45}" presName="sibTrans" presStyleCnt="0"/>
      <dgm:spPr/>
    </dgm:pt>
    <dgm:pt modelId="{88858208-A4BE-413A-B00F-EE0987070647}" type="pres">
      <dgm:prSet presAssocID="{DCFA70A6-98C7-4A07-A41E-53E05CED9678}" presName="composite" presStyleCnt="0"/>
      <dgm:spPr/>
    </dgm:pt>
    <dgm:pt modelId="{8BF55D30-4823-4702-87F2-472088E3D5BE}" type="pres">
      <dgm:prSet presAssocID="{DCFA70A6-98C7-4A07-A41E-53E05CED9678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AD0A53-B6C0-492E-A96A-4A55E4AA4220}" type="pres">
      <dgm:prSet presAssocID="{DCFA70A6-98C7-4A07-A41E-53E05CED9678}" presName="rect2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3DA86BA-D3EB-46C0-BDD0-3D5A42EE6E00}" type="pres">
      <dgm:prSet presAssocID="{BA8A4A72-4C07-4203-B867-CC7DF22405F8}" presName="sibTrans" presStyleCnt="0"/>
      <dgm:spPr/>
    </dgm:pt>
    <dgm:pt modelId="{45CD5AFD-9BF6-46FA-B6CD-670BB6A76FA2}" type="pres">
      <dgm:prSet presAssocID="{179EEF0D-8846-4B3A-A1E9-F1F10ABDBA76}" presName="composite" presStyleCnt="0"/>
      <dgm:spPr/>
    </dgm:pt>
    <dgm:pt modelId="{1870E685-D734-412E-BA67-0E0A10A5D5C7}" type="pres">
      <dgm:prSet presAssocID="{179EEF0D-8846-4B3A-A1E9-F1F10ABDBA76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FB3E4B-5902-4F54-AECF-38A42FD83C86}" type="pres">
      <dgm:prSet presAssocID="{179EEF0D-8846-4B3A-A1E9-F1F10ABDBA76}" presName="rect2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BF33AF9-AF4C-438D-979C-0C434EF2853A}" type="pres">
      <dgm:prSet presAssocID="{AB501ECF-3183-4126-BB83-1932E75012E8}" presName="sibTrans" presStyleCnt="0"/>
      <dgm:spPr/>
    </dgm:pt>
    <dgm:pt modelId="{36C82350-24C4-4E4C-9944-BD14DFAAE0B4}" type="pres">
      <dgm:prSet presAssocID="{EA4FC01D-9321-4636-A9E5-9E762DE610C1}" presName="composite" presStyleCnt="0"/>
      <dgm:spPr/>
    </dgm:pt>
    <dgm:pt modelId="{D3984674-1FDA-4775-B08F-55817A7E7044}" type="pres">
      <dgm:prSet presAssocID="{EA4FC01D-9321-4636-A9E5-9E762DE610C1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859367-452A-43B6-8EA2-2EB78DB8A2F7}" type="pres">
      <dgm:prSet presAssocID="{EA4FC01D-9321-4636-A9E5-9E762DE610C1}" presName="rect2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AD20C0F-6805-492E-B792-ECD0B17AE625}" type="pres">
      <dgm:prSet presAssocID="{7F62E35D-1C9B-43DA-AB9B-156422740318}" presName="sibTrans" presStyleCnt="0"/>
      <dgm:spPr/>
    </dgm:pt>
    <dgm:pt modelId="{E304A43A-2369-4DB9-BCE4-98568C700DF7}" type="pres">
      <dgm:prSet presAssocID="{87802D2E-B917-4803-B1BA-A8861F80D22F}" presName="composite" presStyleCnt="0"/>
      <dgm:spPr/>
    </dgm:pt>
    <dgm:pt modelId="{A9B733C7-D563-47F0-96C4-50E0B05918F3}" type="pres">
      <dgm:prSet presAssocID="{87802D2E-B917-4803-B1BA-A8861F80D22F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505B5A-3382-4903-AA31-D3950BFB7ACA}" type="pres">
      <dgm:prSet presAssocID="{87802D2E-B917-4803-B1BA-A8861F80D22F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A254CA4A-B230-4226-9FCA-AC831B76411B}" type="presOf" srcId="{343BF629-A2EF-4339-99D0-E08EC756E301}" destId="{27782046-2AE4-48AF-BEAC-DB95049E2F36}" srcOrd="0" destOrd="0" presId="urn:microsoft.com/office/officeart/2008/layout/PictureStrips"/>
    <dgm:cxn modelId="{86600A6F-0783-4896-8717-6AA948C4D4A1}" type="presOf" srcId="{EA4FC01D-9321-4636-A9E5-9E762DE610C1}" destId="{D3984674-1FDA-4775-B08F-55817A7E7044}" srcOrd="0" destOrd="0" presId="urn:microsoft.com/office/officeart/2008/layout/PictureStrips"/>
    <dgm:cxn modelId="{A341A35D-43D2-423B-91B0-B988EC4AC2AE}" srcId="{343BF629-A2EF-4339-99D0-E08EC756E301}" destId="{EA4FC01D-9321-4636-A9E5-9E762DE610C1}" srcOrd="3" destOrd="0" parTransId="{90F2AFE9-AB08-4A98-A736-D762BFAEE7B7}" sibTransId="{7F62E35D-1C9B-43DA-AB9B-156422740318}"/>
    <dgm:cxn modelId="{97889319-5274-4A25-A5E8-74CB815DF468}" srcId="{343BF629-A2EF-4339-99D0-E08EC756E301}" destId="{DCFA70A6-98C7-4A07-A41E-53E05CED9678}" srcOrd="1" destOrd="0" parTransId="{7D56DE6A-8EB2-41EC-BC0B-B9488D9D594C}" sibTransId="{BA8A4A72-4C07-4203-B867-CC7DF22405F8}"/>
    <dgm:cxn modelId="{C73008E3-D993-4622-AD64-DB140F05DC53}" type="presOf" srcId="{F989B9AB-EB4C-4A10-8E62-A35A9BC25F92}" destId="{28DA5EB9-6EC6-4A93-AD35-61D5BE046BBC}" srcOrd="0" destOrd="0" presId="urn:microsoft.com/office/officeart/2008/layout/PictureStrips"/>
    <dgm:cxn modelId="{F207A6C6-A95C-4937-B0ED-F88F98EC715F}" type="presOf" srcId="{DCFA70A6-98C7-4A07-A41E-53E05CED9678}" destId="{8BF55D30-4823-4702-87F2-472088E3D5BE}" srcOrd="0" destOrd="0" presId="urn:microsoft.com/office/officeart/2008/layout/PictureStrips"/>
    <dgm:cxn modelId="{E4DED9C1-9D58-490A-980A-3AC371B14A7F}" type="presOf" srcId="{87802D2E-B917-4803-B1BA-A8861F80D22F}" destId="{A9B733C7-D563-47F0-96C4-50E0B05918F3}" srcOrd="0" destOrd="0" presId="urn:microsoft.com/office/officeart/2008/layout/PictureStrips"/>
    <dgm:cxn modelId="{CA4FFAEF-E05A-46D4-845A-8DF64175F58B}" srcId="{343BF629-A2EF-4339-99D0-E08EC756E301}" destId="{F989B9AB-EB4C-4A10-8E62-A35A9BC25F92}" srcOrd="0" destOrd="0" parTransId="{D2338EC9-25C3-45CF-B769-8CC410C9F733}" sibTransId="{C6A7660E-3A91-4B16-8B09-7F897CD7CD45}"/>
    <dgm:cxn modelId="{CAEA8A55-69B7-420D-9BCB-6250909041D3}" srcId="{343BF629-A2EF-4339-99D0-E08EC756E301}" destId="{87802D2E-B917-4803-B1BA-A8861F80D22F}" srcOrd="4" destOrd="0" parTransId="{3052ADDE-568A-443A-94B3-64CAF37E8AE8}" sibTransId="{0558CB44-1F85-4E15-8A20-189B885EDE4C}"/>
    <dgm:cxn modelId="{B4CCDFF5-4307-4478-B7AA-FE39075A1D77}" srcId="{343BF629-A2EF-4339-99D0-E08EC756E301}" destId="{179EEF0D-8846-4B3A-A1E9-F1F10ABDBA76}" srcOrd="2" destOrd="0" parTransId="{28CEFECA-13F1-48B0-978E-B5978A56299B}" sibTransId="{AB501ECF-3183-4126-BB83-1932E75012E8}"/>
    <dgm:cxn modelId="{C6657C5A-067E-4616-AD9F-1B2552DB6A82}" type="presOf" srcId="{179EEF0D-8846-4B3A-A1E9-F1F10ABDBA76}" destId="{1870E685-D734-412E-BA67-0E0A10A5D5C7}" srcOrd="0" destOrd="0" presId="urn:microsoft.com/office/officeart/2008/layout/PictureStrips"/>
    <dgm:cxn modelId="{9B9FC51E-AAC2-468C-9BD3-DBB87027B3A7}" type="presParOf" srcId="{27782046-2AE4-48AF-BEAC-DB95049E2F36}" destId="{D25938AA-7F3C-4461-BBA4-A968FDD2C654}" srcOrd="0" destOrd="0" presId="urn:microsoft.com/office/officeart/2008/layout/PictureStrips"/>
    <dgm:cxn modelId="{F82E58DD-C377-45E4-A07A-EBCCBB15520A}" type="presParOf" srcId="{D25938AA-7F3C-4461-BBA4-A968FDD2C654}" destId="{28DA5EB9-6EC6-4A93-AD35-61D5BE046BBC}" srcOrd="0" destOrd="0" presId="urn:microsoft.com/office/officeart/2008/layout/PictureStrips"/>
    <dgm:cxn modelId="{FA98B339-F239-491D-8C0D-D355174F7F00}" type="presParOf" srcId="{D25938AA-7F3C-4461-BBA4-A968FDD2C654}" destId="{6938DBF6-2FDF-4CBF-92CD-4CEB199DF052}" srcOrd="1" destOrd="0" presId="urn:microsoft.com/office/officeart/2008/layout/PictureStrips"/>
    <dgm:cxn modelId="{08BBC9E8-7CEC-41C9-8E63-451C321AF744}" type="presParOf" srcId="{27782046-2AE4-48AF-BEAC-DB95049E2F36}" destId="{ADA57FCD-4FD7-4188-B1AF-4BADA0176E89}" srcOrd="1" destOrd="0" presId="urn:microsoft.com/office/officeart/2008/layout/PictureStrips"/>
    <dgm:cxn modelId="{97BAE6CA-7F6C-42D8-83D5-DCD09A8FDD43}" type="presParOf" srcId="{27782046-2AE4-48AF-BEAC-DB95049E2F36}" destId="{88858208-A4BE-413A-B00F-EE0987070647}" srcOrd="2" destOrd="0" presId="urn:microsoft.com/office/officeart/2008/layout/PictureStrips"/>
    <dgm:cxn modelId="{8898C9FE-9377-4824-B7FF-1D0510C4AAA7}" type="presParOf" srcId="{88858208-A4BE-413A-B00F-EE0987070647}" destId="{8BF55D30-4823-4702-87F2-472088E3D5BE}" srcOrd="0" destOrd="0" presId="urn:microsoft.com/office/officeart/2008/layout/PictureStrips"/>
    <dgm:cxn modelId="{1E858948-DE10-41E3-94C2-13B554EAE3DA}" type="presParOf" srcId="{88858208-A4BE-413A-B00F-EE0987070647}" destId="{80AD0A53-B6C0-492E-A96A-4A55E4AA4220}" srcOrd="1" destOrd="0" presId="urn:microsoft.com/office/officeart/2008/layout/PictureStrips"/>
    <dgm:cxn modelId="{D8433ED0-1989-4BA4-AFE7-F25D1EC60F49}" type="presParOf" srcId="{27782046-2AE4-48AF-BEAC-DB95049E2F36}" destId="{13DA86BA-D3EB-46C0-BDD0-3D5A42EE6E00}" srcOrd="3" destOrd="0" presId="urn:microsoft.com/office/officeart/2008/layout/PictureStrips"/>
    <dgm:cxn modelId="{22F9DEFB-2A3A-4E4D-91B2-3293D307F0E9}" type="presParOf" srcId="{27782046-2AE4-48AF-BEAC-DB95049E2F36}" destId="{45CD5AFD-9BF6-46FA-B6CD-670BB6A76FA2}" srcOrd="4" destOrd="0" presId="urn:microsoft.com/office/officeart/2008/layout/PictureStrips"/>
    <dgm:cxn modelId="{B013D394-FA3B-4A53-A5B3-DE5F02ED5BBF}" type="presParOf" srcId="{45CD5AFD-9BF6-46FA-B6CD-670BB6A76FA2}" destId="{1870E685-D734-412E-BA67-0E0A10A5D5C7}" srcOrd="0" destOrd="0" presId="urn:microsoft.com/office/officeart/2008/layout/PictureStrips"/>
    <dgm:cxn modelId="{203D3D1C-ED75-49A5-9939-EF145554679E}" type="presParOf" srcId="{45CD5AFD-9BF6-46FA-B6CD-670BB6A76FA2}" destId="{6DFB3E4B-5902-4F54-AECF-38A42FD83C86}" srcOrd="1" destOrd="0" presId="urn:microsoft.com/office/officeart/2008/layout/PictureStrips"/>
    <dgm:cxn modelId="{0E0AF440-F344-4155-B310-1505D25966E5}" type="presParOf" srcId="{27782046-2AE4-48AF-BEAC-DB95049E2F36}" destId="{CBF33AF9-AF4C-438D-979C-0C434EF2853A}" srcOrd="5" destOrd="0" presId="urn:microsoft.com/office/officeart/2008/layout/PictureStrips"/>
    <dgm:cxn modelId="{B464D57B-476F-44A7-90C8-E7979100DEDA}" type="presParOf" srcId="{27782046-2AE4-48AF-BEAC-DB95049E2F36}" destId="{36C82350-24C4-4E4C-9944-BD14DFAAE0B4}" srcOrd="6" destOrd="0" presId="urn:microsoft.com/office/officeart/2008/layout/PictureStrips"/>
    <dgm:cxn modelId="{8DD1587C-CECF-4614-ABB4-92518DBDE1D4}" type="presParOf" srcId="{36C82350-24C4-4E4C-9944-BD14DFAAE0B4}" destId="{D3984674-1FDA-4775-B08F-55817A7E7044}" srcOrd="0" destOrd="0" presId="urn:microsoft.com/office/officeart/2008/layout/PictureStrips"/>
    <dgm:cxn modelId="{97370724-1988-4A1B-9278-3E691350BF37}" type="presParOf" srcId="{36C82350-24C4-4E4C-9944-BD14DFAAE0B4}" destId="{08859367-452A-43B6-8EA2-2EB78DB8A2F7}" srcOrd="1" destOrd="0" presId="urn:microsoft.com/office/officeart/2008/layout/PictureStrips"/>
    <dgm:cxn modelId="{E8BCC36A-1110-4212-A172-17AC3BA576DA}" type="presParOf" srcId="{27782046-2AE4-48AF-BEAC-DB95049E2F36}" destId="{7AD20C0F-6805-492E-B792-ECD0B17AE625}" srcOrd="7" destOrd="0" presId="urn:microsoft.com/office/officeart/2008/layout/PictureStrips"/>
    <dgm:cxn modelId="{B0F8D1A7-8688-4876-AC97-3B396586D61B}" type="presParOf" srcId="{27782046-2AE4-48AF-BEAC-DB95049E2F36}" destId="{E304A43A-2369-4DB9-BCE4-98568C700DF7}" srcOrd="8" destOrd="0" presId="urn:microsoft.com/office/officeart/2008/layout/PictureStrips"/>
    <dgm:cxn modelId="{242C4374-A620-4FB2-A87F-26043CFF1BBD}" type="presParOf" srcId="{E304A43A-2369-4DB9-BCE4-98568C700DF7}" destId="{A9B733C7-D563-47F0-96C4-50E0B05918F3}" srcOrd="0" destOrd="0" presId="urn:microsoft.com/office/officeart/2008/layout/PictureStrips"/>
    <dgm:cxn modelId="{5880E4CB-724E-4EAE-B4E3-D354EE0BA674}" type="presParOf" srcId="{E304A43A-2369-4DB9-BCE4-98568C700DF7}" destId="{2F505B5A-3382-4903-AA31-D3950BFB7A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592DBC-5C58-4E90-B279-23DA3FADD4D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1E584F-45C9-43D2-AE71-3A4AA630BA1A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Diferencia en ofertas exportables</a:t>
          </a:r>
          <a:endParaRPr lang="en-US" sz="1800" dirty="0"/>
        </a:p>
      </dgm:t>
    </dgm:pt>
    <dgm:pt modelId="{A16BDC23-663F-4AA4-92E2-465D0C3997AB}" type="parTrans" cxnId="{64F0CBAA-ADA9-4591-A1A0-5B85CF043191}">
      <dgm:prSet/>
      <dgm:spPr/>
      <dgm:t>
        <a:bodyPr/>
        <a:lstStyle/>
        <a:p>
          <a:endParaRPr lang="en-US" sz="1800"/>
        </a:p>
      </dgm:t>
    </dgm:pt>
    <dgm:pt modelId="{B05B5892-5B6B-4B1F-8652-85069E4B17F7}" type="sibTrans" cxnId="{64F0CBAA-ADA9-4591-A1A0-5B85CF043191}">
      <dgm:prSet/>
      <dgm:spPr/>
      <dgm:t>
        <a:bodyPr/>
        <a:lstStyle/>
        <a:p>
          <a:endParaRPr lang="en-US" sz="1800"/>
        </a:p>
      </dgm:t>
    </dgm:pt>
    <dgm:pt modelId="{CE6FD4D5-F796-481D-B00C-7585EA0F07F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Perú es el mayor exportador valor ha exportado con un total de 1,781.073.000 dólares americanos</a:t>
          </a:r>
          <a:endParaRPr lang="en-US" sz="1800" dirty="0"/>
        </a:p>
      </dgm:t>
    </dgm:pt>
    <dgm:pt modelId="{1B539536-BD89-4173-95DB-293D9C8B2466}" type="parTrans" cxnId="{DAFE3718-555D-42B3-8259-190C5E669D77}">
      <dgm:prSet/>
      <dgm:spPr/>
      <dgm:t>
        <a:bodyPr/>
        <a:lstStyle/>
        <a:p>
          <a:endParaRPr lang="en-US" sz="1800"/>
        </a:p>
      </dgm:t>
    </dgm:pt>
    <dgm:pt modelId="{72083BF7-544D-4074-9F8B-064546D5FCA5}" type="sibTrans" cxnId="{DAFE3718-555D-42B3-8259-190C5E669D77}">
      <dgm:prSet/>
      <dgm:spPr/>
      <dgm:t>
        <a:bodyPr/>
        <a:lstStyle/>
        <a:p>
          <a:endParaRPr lang="en-US" sz="1800"/>
        </a:p>
      </dgm:t>
    </dgm:pt>
    <dgm:pt modelId="{67855F45-CC0C-472A-9E21-2D88190F9B04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Entrada en vigencia del Acuerdo Comercial </a:t>
          </a:r>
          <a:endParaRPr lang="en-US" sz="1800" dirty="0"/>
        </a:p>
      </dgm:t>
    </dgm:pt>
    <dgm:pt modelId="{EC76509D-C31F-4F27-832B-E2C937E2D3D9}" type="parTrans" cxnId="{7A5F7EF2-FAB8-48CA-8D41-6864C885559B}">
      <dgm:prSet/>
      <dgm:spPr/>
      <dgm:t>
        <a:bodyPr/>
        <a:lstStyle/>
        <a:p>
          <a:endParaRPr lang="en-US" sz="1800"/>
        </a:p>
      </dgm:t>
    </dgm:pt>
    <dgm:pt modelId="{5E4C4D07-8609-428C-89F5-30FC3C7783A5}" type="sibTrans" cxnId="{7A5F7EF2-FAB8-48CA-8D41-6864C885559B}">
      <dgm:prSet/>
      <dgm:spPr/>
      <dgm:t>
        <a:bodyPr/>
        <a:lstStyle/>
        <a:p>
          <a:endParaRPr lang="en-US" sz="1800"/>
        </a:p>
      </dgm:t>
    </dgm:pt>
    <dgm:pt modelId="{5E738092-DE53-4EAF-A94B-B9BC5FC2BB76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Colombia y Perú en el año 2013 </a:t>
          </a:r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hasta el año 2019, el 95,51% y 59,20% respectivamente del total de las exportaciones de aguacate fueron destinadas ala UE</a:t>
          </a:r>
          <a:endParaRPr lang="en-US" sz="1800" dirty="0"/>
        </a:p>
      </dgm:t>
    </dgm:pt>
    <dgm:pt modelId="{F4360AC9-27F8-49F5-B4C8-4C9536BCEFE3}" type="parTrans" cxnId="{61245FC1-A87A-4A26-90FE-308669215AE1}">
      <dgm:prSet/>
      <dgm:spPr/>
      <dgm:t>
        <a:bodyPr/>
        <a:lstStyle/>
        <a:p>
          <a:endParaRPr lang="en-US" sz="1800"/>
        </a:p>
      </dgm:t>
    </dgm:pt>
    <dgm:pt modelId="{50A94196-58C1-476A-B6E4-0F7D85C840E5}" type="sibTrans" cxnId="{61245FC1-A87A-4A26-90FE-308669215AE1}">
      <dgm:prSet/>
      <dgm:spPr/>
      <dgm:t>
        <a:bodyPr/>
        <a:lstStyle/>
        <a:p>
          <a:endParaRPr lang="en-US" sz="1800"/>
        </a:p>
      </dgm:t>
    </dgm:pt>
    <dgm:pt modelId="{63392A06-9FE2-4921-9030-E538BD3D3758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Colombia presenta una exportación total de 242.250.000  dólares</a:t>
          </a:r>
          <a:endParaRPr lang="en-US" sz="1800" dirty="0"/>
        </a:p>
      </dgm:t>
    </dgm:pt>
    <dgm:pt modelId="{FCFEEEAC-F790-4290-BEB1-87421E79DD2B}" type="parTrans" cxnId="{940B1C98-3D64-456C-B691-91E23B97C0F7}">
      <dgm:prSet/>
      <dgm:spPr/>
      <dgm:t>
        <a:bodyPr/>
        <a:lstStyle/>
        <a:p>
          <a:endParaRPr lang="en-US" sz="1800"/>
        </a:p>
      </dgm:t>
    </dgm:pt>
    <dgm:pt modelId="{011E00C7-D58D-418F-957E-62D9BFAB274E}" type="sibTrans" cxnId="{940B1C98-3D64-456C-B691-91E23B97C0F7}">
      <dgm:prSet/>
      <dgm:spPr/>
      <dgm:t>
        <a:bodyPr/>
        <a:lstStyle/>
        <a:p>
          <a:endParaRPr lang="en-US" sz="1800"/>
        </a:p>
      </dgm:t>
    </dgm:pt>
    <dgm:pt modelId="{B7C1D3AA-E883-4300-8DE1-A834630A3E97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Ecuador presenta una exportación total de 888.000 dólares americanos</a:t>
          </a:r>
          <a:endParaRPr lang="en-US" sz="1800" dirty="0"/>
        </a:p>
      </dgm:t>
    </dgm:pt>
    <dgm:pt modelId="{E948EAC2-5446-4BF0-BD79-D85C23740C94}" type="parTrans" cxnId="{D733BB90-B888-4F68-A35C-06E32430F950}">
      <dgm:prSet/>
      <dgm:spPr/>
      <dgm:t>
        <a:bodyPr/>
        <a:lstStyle/>
        <a:p>
          <a:endParaRPr lang="en-US" sz="1800"/>
        </a:p>
      </dgm:t>
    </dgm:pt>
    <dgm:pt modelId="{12017204-677D-415D-84AC-5DACA0B0E096}" type="sibTrans" cxnId="{D733BB90-B888-4F68-A35C-06E32430F950}">
      <dgm:prSet/>
      <dgm:spPr/>
      <dgm:t>
        <a:bodyPr/>
        <a:lstStyle/>
        <a:p>
          <a:endParaRPr lang="en-US" sz="1800"/>
        </a:p>
      </dgm:t>
    </dgm:pt>
    <dgm:pt modelId="{649DEF9C-3F84-4B3A-8F82-1928CC16B300}">
      <dgm:prSet phldrT="[Texto]"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Ecuador en el año 2017 hasta el 2019, el 22,45% de sus exportaciones totales han sido destinadas a este mercado.</a:t>
          </a:r>
          <a:endParaRPr lang="en-US" sz="1800" dirty="0"/>
        </a:p>
      </dgm:t>
    </dgm:pt>
    <dgm:pt modelId="{BF2686E0-57D4-4A85-ABF2-D19501AA6DA9}" type="parTrans" cxnId="{6D9C7020-361B-4164-AFCF-48AE7725F637}">
      <dgm:prSet/>
      <dgm:spPr/>
      <dgm:t>
        <a:bodyPr/>
        <a:lstStyle/>
        <a:p>
          <a:endParaRPr lang="en-US" sz="1800"/>
        </a:p>
      </dgm:t>
    </dgm:pt>
    <dgm:pt modelId="{49428ACB-5912-460C-AE09-F5091FAF021D}" type="sibTrans" cxnId="{6D9C7020-361B-4164-AFCF-48AE7725F637}">
      <dgm:prSet/>
      <dgm:spPr/>
      <dgm:t>
        <a:bodyPr/>
        <a:lstStyle/>
        <a:p>
          <a:endParaRPr lang="en-US" sz="1800"/>
        </a:p>
      </dgm:t>
    </dgm:pt>
    <dgm:pt modelId="{4176321F-B17B-4171-8781-B3AC3EE678DD}">
      <dgm:prSet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Unión Europea presentan un crecimiento constante en importaciones </a:t>
          </a:r>
          <a:endParaRPr lang="en-US" sz="1800" dirty="0"/>
        </a:p>
      </dgm:t>
    </dgm:pt>
    <dgm:pt modelId="{F4C4239D-EF3D-4666-96EA-66FE486B8338}" type="parTrans" cxnId="{2512F20D-A7C4-48A2-8F03-017B4A6F5C48}">
      <dgm:prSet/>
      <dgm:spPr/>
      <dgm:t>
        <a:bodyPr/>
        <a:lstStyle/>
        <a:p>
          <a:endParaRPr lang="en-US" sz="1800"/>
        </a:p>
      </dgm:t>
    </dgm:pt>
    <dgm:pt modelId="{A7EC0535-1BD3-46C3-B014-4640394A75DE}" type="sibTrans" cxnId="{2512F20D-A7C4-48A2-8F03-017B4A6F5C48}">
      <dgm:prSet/>
      <dgm:spPr/>
      <dgm:t>
        <a:bodyPr/>
        <a:lstStyle/>
        <a:p>
          <a:endParaRPr lang="en-US" sz="1800"/>
        </a:p>
      </dgm:t>
    </dgm:pt>
    <dgm:pt modelId="{04BA2091-3079-49CB-8DFC-FE299989B59A}">
      <dgm:prSet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Mayores importadores Países Bajos, Francia, España, Reino Unido y Alemania.</a:t>
          </a:r>
          <a:endParaRPr lang="en-US" sz="1800" dirty="0"/>
        </a:p>
      </dgm:t>
    </dgm:pt>
    <dgm:pt modelId="{54832210-3BE1-43D5-A008-93D3A4A870D6}" type="parTrans" cxnId="{9562BA50-E1A6-4D41-9BD4-476D18D9D7AD}">
      <dgm:prSet/>
      <dgm:spPr/>
      <dgm:t>
        <a:bodyPr/>
        <a:lstStyle/>
        <a:p>
          <a:endParaRPr lang="en-US" sz="1800"/>
        </a:p>
      </dgm:t>
    </dgm:pt>
    <dgm:pt modelId="{146E21B3-E1A1-4DC8-8354-B4603DC7CAA6}" type="sibTrans" cxnId="{9562BA50-E1A6-4D41-9BD4-476D18D9D7AD}">
      <dgm:prSet/>
      <dgm:spPr/>
      <dgm:t>
        <a:bodyPr/>
        <a:lstStyle/>
        <a:p>
          <a:endParaRPr lang="en-US" sz="1800"/>
        </a:p>
      </dgm:t>
    </dgm:pt>
    <dgm:pt modelId="{6E467D10-2F75-4598-9B30-B684642F7704}">
      <dgm:prSet custT="1"/>
      <dgm:spPr/>
      <dgm:t>
        <a:bodyPr/>
        <a:lstStyle/>
        <a:p>
          <a:r>
            <a:rPr lang="es-E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Sus principales proveedores no miembros del bloque europeo son: Perú, México, Sudáfrica, Kenia, y República Dominicana.</a:t>
          </a:r>
          <a:endParaRPr lang="en-US" sz="1800" dirty="0"/>
        </a:p>
      </dgm:t>
    </dgm:pt>
    <dgm:pt modelId="{3E62E21B-ECBC-4D29-B3E9-901178510B70}" type="parTrans" cxnId="{EC14B6EE-4832-4498-8C83-1ADCBEC63D95}">
      <dgm:prSet/>
      <dgm:spPr/>
      <dgm:t>
        <a:bodyPr/>
        <a:lstStyle/>
        <a:p>
          <a:endParaRPr lang="en-US" sz="1800"/>
        </a:p>
      </dgm:t>
    </dgm:pt>
    <dgm:pt modelId="{0C6A9BE4-6AC4-435D-B438-F48753F68AA7}" type="sibTrans" cxnId="{EC14B6EE-4832-4498-8C83-1ADCBEC63D95}">
      <dgm:prSet/>
      <dgm:spPr/>
      <dgm:t>
        <a:bodyPr/>
        <a:lstStyle/>
        <a:p>
          <a:endParaRPr lang="en-US" sz="1800"/>
        </a:p>
      </dgm:t>
    </dgm:pt>
    <dgm:pt modelId="{D30B5AB2-3F4B-4A7D-83AC-C30273EB757E}" type="pres">
      <dgm:prSet presAssocID="{5D592DBC-5C58-4E90-B279-23DA3FADD4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9E2645-A0AC-4BDB-ADB1-A9B5A28DA8B8}" type="pres">
      <dgm:prSet presAssocID="{5B1E584F-45C9-43D2-AE71-3A4AA630BA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FC369-EE87-4F20-8409-3A2C3856233C}" type="pres">
      <dgm:prSet presAssocID="{5B1E584F-45C9-43D2-AE71-3A4AA630BA1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93B07-B68A-43A2-B550-E5F5F8916BC4}" type="pres">
      <dgm:prSet presAssocID="{67855F45-CC0C-472A-9E21-2D88190F9B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397BD-DDD4-4DCD-85B1-5D83509858B5}" type="pres">
      <dgm:prSet presAssocID="{67855F45-CC0C-472A-9E21-2D88190F9B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3F0CB-F4C1-4D8A-85F6-D4ADECD5B25F}" type="pres">
      <dgm:prSet presAssocID="{4176321F-B17B-4171-8781-B3AC3EE678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E82C1-C7B0-4A8B-B53C-ABB9DDA37A4F}" type="pres">
      <dgm:prSet presAssocID="{4176321F-B17B-4171-8781-B3AC3EE678DD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14B6EE-4832-4498-8C83-1ADCBEC63D95}" srcId="{4176321F-B17B-4171-8781-B3AC3EE678DD}" destId="{6E467D10-2F75-4598-9B30-B684642F7704}" srcOrd="1" destOrd="0" parTransId="{3E62E21B-ECBC-4D29-B3E9-901178510B70}" sibTransId="{0C6A9BE4-6AC4-435D-B438-F48753F68AA7}"/>
    <dgm:cxn modelId="{7F205878-6537-4E23-BA34-E98C4EFA1C92}" type="presOf" srcId="{5B1E584F-45C9-43D2-AE71-3A4AA630BA1A}" destId="{F59E2645-A0AC-4BDB-ADB1-A9B5A28DA8B8}" srcOrd="0" destOrd="0" presId="urn:microsoft.com/office/officeart/2005/8/layout/vList2"/>
    <dgm:cxn modelId="{88301F64-F9BE-46DC-93A0-0465CC26E6CE}" type="presOf" srcId="{67855F45-CC0C-472A-9E21-2D88190F9B04}" destId="{04393B07-B68A-43A2-B550-E5F5F8916BC4}" srcOrd="0" destOrd="0" presId="urn:microsoft.com/office/officeart/2005/8/layout/vList2"/>
    <dgm:cxn modelId="{DAFE3718-555D-42B3-8259-190C5E669D77}" srcId="{5B1E584F-45C9-43D2-AE71-3A4AA630BA1A}" destId="{CE6FD4D5-F796-481D-B00C-7585EA0F07F3}" srcOrd="0" destOrd="0" parTransId="{1B539536-BD89-4173-95DB-293D9C8B2466}" sibTransId="{72083BF7-544D-4074-9F8B-064546D5FCA5}"/>
    <dgm:cxn modelId="{CD6CC0DF-307B-4F62-9715-E33A70460D5B}" type="presOf" srcId="{04BA2091-3079-49CB-8DFC-FE299989B59A}" destId="{519E82C1-C7B0-4A8B-B53C-ABB9DDA37A4F}" srcOrd="0" destOrd="0" presId="urn:microsoft.com/office/officeart/2005/8/layout/vList2"/>
    <dgm:cxn modelId="{64F0CBAA-ADA9-4591-A1A0-5B85CF043191}" srcId="{5D592DBC-5C58-4E90-B279-23DA3FADD4DB}" destId="{5B1E584F-45C9-43D2-AE71-3A4AA630BA1A}" srcOrd="0" destOrd="0" parTransId="{A16BDC23-663F-4AA4-92E2-465D0C3997AB}" sibTransId="{B05B5892-5B6B-4B1F-8652-85069E4B17F7}"/>
    <dgm:cxn modelId="{41E5BF57-CED6-48B7-A8A7-DD7BDA12513A}" type="presOf" srcId="{6E467D10-2F75-4598-9B30-B684642F7704}" destId="{519E82C1-C7B0-4A8B-B53C-ABB9DDA37A4F}" srcOrd="0" destOrd="1" presId="urn:microsoft.com/office/officeart/2005/8/layout/vList2"/>
    <dgm:cxn modelId="{61245FC1-A87A-4A26-90FE-308669215AE1}" srcId="{67855F45-CC0C-472A-9E21-2D88190F9B04}" destId="{5E738092-DE53-4EAF-A94B-B9BC5FC2BB76}" srcOrd="0" destOrd="0" parTransId="{F4360AC9-27F8-49F5-B4C8-4C9536BCEFE3}" sibTransId="{50A94196-58C1-476A-B6E4-0F7D85C840E5}"/>
    <dgm:cxn modelId="{1B308C13-283C-42EC-B819-3B365AF0FD51}" type="presOf" srcId="{649DEF9C-3F84-4B3A-8F82-1928CC16B300}" destId="{A22397BD-DDD4-4DCD-85B1-5D83509858B5}" srcOrd="0" destOrd="1" presId="urn:microsoft.com/office/officeart/2005/8/layout/vList2"/>
    <dgm:cxn modelId="{D733BB90-B888-4F68-A35C-06E32430F950}" srcId="{5B1E584F-45C9-43D2-AE71-3A4AA630BA1A}" destId="{B7C1D3AA-E883-4300-8DE1-A834630A3E97}" srcOrd="2" destOrd="0" parTransId="{E948EAC2-5446-4BF0-BD79-D85C23740C94}" sibTransId="{12017204-677D-415D-84AC-5DACA0B0E096}"/>
    <dgm:cxn modelId="{DE31DEEF-CA03-47C6-A498-6F81C625CBE8}" type="presOf" srcId="{63392A06-9FE2-4921-9030-E538BD3D3758}" destId="{8ACFC369-EE87-4F20-8409-3A2C3856233C}" srcOrd="0" destOrd="1" presId="urn:microsoft.com/office/officeart/2005/8/layout/vList2"/>
    <dgm:cxn modelId="{BAF70F79-64E5-4502-B637-9FAFB3F46354}" type="presOf" srcId="{B7C1D3AA-E883-4300-8DE1-A834630A3E97}" destId="{8ACFC369-EE87-4F20-8409-3A2C3856233C}" srcOrd="0" destOrd="2" presId="urn:microsoft.com/office/officeart/2005/8/layout/vList2"/>
    <dgm:cxn modelId="{8C5AF572-110C-4179-B57C-609D42C69A09}" type="presOf" srcId="{CE6FD4D5-F796-481D-B00C-7585EA0F07F3}" destId="{8ACFC369-EE87-4F20-8409-3A2C3856233C}" srcOrd="0" destOrd="0" presId="urn:microsoft.com/office/officeart/2005/8/layout/vList2"/>
    <dgm:cxn modelId="{9562BA50-E1A6-4D41-9BD4-476D18D9D7AD}" srcId="{4176321F-B17B-4171-8781-B3AC3EE678DD}" destId="{04BA2091-3079-49CB-8DFC-FE299989B59A}" srcOrd="0" destOrd="0" parTransId="{54832210-3BE1-43D5-A008-93D3A4A870D6}" sibTransId="{146E21B3-E1A1-4DC8-8354-B4603DC7CAA6}"/>
    <dgm:cxn modelId="{940B1C98-3D64-456C-B691-91E23B97C0F7}" srcId="{5B1E584F-45C9-43D2-AE71-3A4AA630BA1A}" destId="{63392A06-9FE2-4921-9030-E538BD3D3758}" srcOrd="1" destOrd="0" parTransId="{FCFEEEAC-F790-4290-BEB1-87421E79DD2B}" sibTransId="{011E00C7-D58D-418F-957E-62D9BFAB274E}"/>
    <dgm:cxn modelId="{6D9C7020-361B-4164-AFCF-48AE7725F637}" srcId="{67855F45-CC0C-472A-9E21-2D88190F9B04}" destId="{649DEF9C-3F84-4B3A-8F82-1928CC16B300}" srcOrd="1" destOrd="0" parTransId="{BF2686E0-57D4-4A85-ABF2-D19501AA6DA9}" sibTransId="{49428ACB-5912-460C-AE09-F5091FAF021D}"/>
    <dgm:cxn modelId="{83872FD0-FE5A-450B-BEA9-7F0C837D7BAF}" type="presOf" srcId="{4176321F-B17B-4171-8781-B3AC3EE678DD}" destId="{3D23F0CB-F4C1-4D8A-85F6-D4ADECD5B25F}" srcOrd="0" destOrd="0" presId="urn:microsoft.com/office/officeart/2005/8/layout/vList2"/>
    <dgm:cxn modelId="{3274A807-5D90-4CA5-873F-02D15E0032C5}" type="presOf" srcId="{5D592DBC-5C58-4E90-B279-23DA3FADD4DB}" destId="{D30B5AB2-3F4B-4A7D-83AC-C30273EB757E}" srcOrd="0" destOrd="0" presId="urn:microsoft.com/office/officeart/2005/8/layout/vList2"/>
    <dgm:cxn modelId="{2512F20D-A7C4-48A2-8F03-017B4A6F5C48}" srcId="{5D592DBC-5C58-4E90-B279-23DA3FADD4DB}" destId="{4176321F-B17B-4171-8781-B3AC3EE678DD}" srcOrd="2" destOrd="0" parTransId="{F4C4239D-EF3D-4666-96EA-66FE486B8338}" sibTransId="{A7EC0535-1BD3-46C3-B014-4640394A75DE}"/>
    <dgm:cxn modelId="{632ED6FF-A35D-493E-BD42-C0209F9C813E}" type="presOf" srcId="{5E738092-DE53-4EAF-A94B-B9BC5FC2BB76}" destId="{A22397BD-DDD4-4DCD-85B1-5D83509858B5}" srcOrd="0" destOrd="0" presId="urn:microsoft.com/office/officeart/2005/8/layout/vList2"/>
    <dgm:cxn modelId="{7A5F7EF2-FAB8-48CA-8D41-6864C885559B}" srcId="{5D592DBC-5C58-4E90-B279-23DA3FADD4DB}" destId="{67855F45-CC0C-472A-9E21-2D88190F9B04}" srcOrd="1" destOrd="0" parTransId="{EC76509D-C31F-4F27-832B-E2C937E2D3D9}" sibTransId="{5E4C4D07-8609-428C-89F5-30FC3C7783A5}"/>
    <dgm:cxn modelId="{A25CDDBC-CBFD-4CB3-9356-F5845A75F009}" type="presParOf" srcId="{D30B5AB2-3F4B-4A7D-83AC-C30273EB757E}" destId="{F59E2645-A0AC-4BDB-ADB1-A9B5A28DA8B8}" srcOrd="0" destOrd="0" presId="urn:microsoft.com/office/officeart/2005/8/layout/vList2"/>
    <dgm:cxn modelId="{6E518055-21C7-4FA0-A122-E96C732CF47D}" type="presParOf" srcId="{D30B5AB2-3F4B-4A7D-83AC-C30273EB757E}" destId="{8ACFC369-EE87-4F20-8409-3A2C3856233C}" srcOrd="1" destOrd="0" presId="urn:microsoft.com/office/officeart/2005/8/layout/vList2"/>
    <dgm:cxn modelId="{0F4946CC-B559-4791-BB83-AE6FF8FBE43C}" type="presParOf" srcId="{D30B5AB2-3F4B-4A7D-83AC-C30273EB757E}" destId="{04393B07-B68A-43A2-B550-E5F5F8916BC4}" srcOrd="2" destOrd="0" presId="urn:microsoft.com/office/officeart/2005/8/layout/vList2"/>
    <dgm:cxn modelId="{0E88882C-170F-4B58-805D-4EA1BF2EFC07}" type="presParOf" srcId="{D30B5AB2-3F4B-4A7D-83AC-C30273EB757E}" destId="{A22397BD-DDD4-4DCD-85B1-5D83509858B5}" srcOrd="3" destOrd="0" presId="urn:microsoft.com/office/officeart/2005/8/layout/vList2"/>
    <dgm:cxn modelId="{B2DD4A6C-0AB2-4E63-8A25-0B558EB49569}" type="presParOf" srcId="{D30B5AB2-3F4B-4A7D-83AC-C30273EB757E}" destId="{3D23F0CB-F4C1-4D8A-85F6-D4ADECD5B25F}" srcOrd="4" destOrd="0" presId="urn:microsoft.com/office/officeart/2005/8/layout/vList2"/>
    <dgm:cxn modelId="{543D93E6-CC0B-4C1C-B8AC-9C9AAE251528}" type="presParOf" srcId="{D30B5AB2-3F4B-4A7D-83AC-C30273EB757E}" destId="{519E82C1-C7B0-4A8B-B53C-ABB9DDA37A4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592DBC-5C58-4E90-B279-23DA3FADD4D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1E584F-45C9-43D2-AE71-3A4AA630BA1A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Beneficios del Acuerdo Comercial Multipartes </a:t>
          </a:r>
          <a:endParaRPr lang="en-US" sz="1800" dirty="0"/>
        </a:p>
      </dgm:t>
    </dgm:pt>
    <dgm:pt modelId="{A16BDC23-663F-4AA4-92E2-465D0C3997AB}" type="parTrans" cxnId="{64F0CBAA-ADA9-4591-A1A0-5B85CF043191}">
      <dgm:prSet/>
      <dgm:spPr/>
      <dgm:t>
        <a:bodyPr/>
        <a:lstStyle/>
        <a:p>
          <a:endParaRPr lang="en-US" sz="1800"/>
        </a:p>
      </dgm:t>
    </dgm:pt>
    <dgm:pt modelId="{B05B5892-5B6B-4B1F-8652-85069E4B17F7}" type="sibTrans" cxnId="{64F0CBAA-ADA9-4591-A1A0-5B85CF043191}">
      <dgm:prSet/>
      <dgm:spPr/>
      <dgm:t>
        <a:bodyPr/>
        <a:lstStyle/>
        <a:p>
          <a:endParaRPr lang="en-US" sz="1800"/>
        </a:p>
      </dgm:t>
    </dgm:pt>
    <dgm:pt modelId="{CE6FD4D5-F796-481D-B00C-7585EA0F07F3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Perú, Colombia y Ecuador, presentan beneficios entre los cuales destacan la tarifa arancelaria del 0% para el ingreso del aguacate al mercado europeo</a:t>
          </a:r>
          <a:endParaRPr lang="en-US" sz="1800" dirty="0"/>
        </a:p>
      </dgm:t>
    </dgm:pt>
    <dgm:pt modelId="{1B539536-BD89-4173-95DB-293D9C8B2466}" type="parTrans" cxnId="{DAFE3718-555D-42B3-8259-190C5E669D77}">
      <dgm:prSet/>
      <dgm:spPr/>
      <dgm:t>
        <a:bodyPr/>
        <a:lstStyle/>
        <a:p>
          <a:endParaRPr lang="en-US" sz="1800"/>
        </a:p>
      </dgm:t>
    </dgm:pt>
    <dgm:pt modelId="{72083BF7-544D-4074-9F8B-064546D5FCA5}" type="sibTrans" cxnId="{DAFE3718-555D-42B3-8259-190C5E669D77}">
      <dgm:prSet/>
      <dgm:spPr/>
      <dgm:t>
        <a:bodyPr/>
        <a:lstStyle/>
        <a:p>
          <a:endParaRPr lang="en-US" sz="1800"/>
        </a:p>
      </dgm:t>
    </dgm:pt>
    <dgm:pt modelId="{67855F45-CC0C-472A-9E21-2D88190F9B04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Estrategias para potencializar las exportaciones </a:t>
          </a:r>
          <a:endParaRPr lang="en-US" sz="1800" dirty="0"/>
        </a:p>
      </dgm:t>
    </dgm:pt>
    <dgm:pt modelId="{EC76509D-C31F-4F27-832B-E2C937E2D3D9}" type="parTrans" cxnId="{7A5F7EF2-FAB8-48CA-8D41-6864C885559B}">
      <dgm:prSet/>
      <dgm:spPr/>
      <dgm:t>
        <a:bodyPr/>
        <a:lstStyle/>
        <a:p>
          <a:endParaRPr lang="en-US" sz="1800"/>
        </a:p>
      </dgm:t>
    </dgm:pt>
    <dgm:pt modelId="{5E4C4D07-8609-428C-89F5-30FC3C7783A5}" type="sibTrans" cxnId="{7A5F7EF2-FAB8-48CA-8D41-6864C885559B}">
      <dgm:prSet/>
      <dgm:spPr/>
      <dgm:t>
        <a:bodyPr/>
        <a:lstStyle/>
        <a:p>
          <a:endParaRPr lang="en-US" sz="1800"/>
        </a:p>
      </dgm:t>
    </dgm:pt>
    <dgm:pt modelId="{5E738092-DE53-4EAF-A94B-B9BC5FC2BB76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Capacitaciones</a:t>
          </a:r>
          <a:endParaRPr lang="en-US" sz="1800" dirty="0"/>
        </a:p>
      </dgm:t>
    </dgm:pt>
    <dgm:pt modelId="{F4360AC9-27F8-49F5-B4C8-4C9536BCEFE3}" type="parTrans" cxnId="{61245FC1-A87A-4A26-90FE-308669215AE1}">
      <dgm:prSet/>
      <dgm:spPr/>
      <dgm:t>
        <a:bodyPr/>
        <a:lstStyle/>
        <a:p>
          <a:endParaRPr lang="en-US" sz="1800"/>
        </a:p>
      </dgm:t>
    </dgm:pt>
    <dgm:pt modelId="{50A94196-58C1-476A-B6E4-0F7D85C840E5}" type="sibTrans" cxnId="{61245FC1-A87A-4A26-90FE-308669215AE1}">
      <dgm:prSet/>
      <dgm:spPr/>
      <dgm:t>
        <a:bodyPr/>
        <a:lstStyle/>
        <a:p>
          <a:endParaRPr lang="en-US" sz="1800"/>
        </a:p>
      </dgm:t>
    </dgm:pt>
    <dgm:pt modelId="{4176321F-B17B-4171-8781-B3AC3EE678DD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Demanda insatisfecha en la Unión Europea por productos orgánicos </a:t>
          </a:r>
          <a:endParaRPr lang="en-US" sz="1800" dirty="0"/>
        </a:p>
      </dgm:t>
    </dgm:pt>
    <dgm:pt modelId="{F4C4239D-EF3D-4666-96EA-66FE486B8338}" type="parTrans" cxnId="{2512F20D-A7C4-48A2-8F03-017B4A6F5C48}">
      <dgm:prSet/>
      <dgm:spPr/>
      <dgm:t>
        <a:bodyPr/>
        <a:lstStyle/>
        <a:p>
          <a:endParaRPr lang="en-US" sz="1800"/>
        </a:p>
      </dgm:t>
    </dgm:pt>
    <dgm:pt modelId="{A7EC0535-1BD3-46C3-B014-4640394A75DE}" type="sibTrans" cxnId="{2512F20D-A7C4-48A2-8F03-017B4A6F5C48}">
      <dgm:prSet/>
      <dgm:spPr/>
      <dgm:t>
        <a:bodyPr/>
        <a:lstStyle/>
        <a:p>
          <a:endParaRPr lang="en-US" sz="1800"/>
        </a:p>
      </dgm:t>
    </dgm:pt>
    <dgm:pt modelId="{04BA2091-3079-49CB-8DFC-FE299989B59A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Incremento del 5,6% anual en áreas orgánicas a partir del año 2012 al 2017</a:t>
          </a:r>
          <a:endParaRPr lang="en-US" sz="1800" dirty="0"/>
        </a:p>
      </dgm:t>
    </dgm:pt>
    <dgm:pt modelId="{54832210-3BE1-43D5-A008-93D3A4A870D6}" type="parTrans" cxnId="{9562BA50-E1A6-4D41-9BD4-476D18D9D7AD}">
      <dgm:prSet/>
      <dgm:spPr/>
      <dgm:t>
        <a:bodyPr/>
        <a:lstStyle/>
        <a:p>
          <a:endParaRPr lang="en-US" sz="1800"/>
        </a:p>
      </dgm:t>
    </dgm:pt>
    <dgm:pt modelId="{146E21B3-E1A1-4DC8-8354-B4603DC7CAA6}" type="sibTrans" cxnId="{9562BA50-E1A6-4D41-9BD4-476D18D9D7AD}">
      <dgm:prSet/>
      <dgm:spPr/>
      <dgm:t>
        <a:bodyPr/>
        <a:lstStyle/>
        <a:p>
          <a:endParaRPr lang="en-US" sz="1800"/>
        </a:p>
      </dgm:t>
    </dgm:pt>
    <dgm:pt modelId="{7994F494-7D84-4DB4-8FD8-B7A382AE4D8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Acceso a un mercado de gran tamaño</a:t>
          </a:r>
          <a:endParaRPr lang="en-US" sz="1800" dirty="0"/>
        </a:p>
      </dgm:t>
    </dgm:pt>
    <dgm:pt modelId="{A5398DB4-B30F-4A93-9507-6E89EE02B9CC}" type="parTrans" cxnId="{632285EA-4D82-402E-8C6D-67E0BF4BFE1F}">
      <dgm:prSet/>
      <dgm:spPr/>
      <dgm:t>
        <a:bodyPr/>
        <a:lstStyle/>
        <a:p>
          <a:endParaRPr lang="en-US"/>
        </a:p>
      </dgm:t>
    </dgm:pt>
    <dgm:pt modelId="{C928C1A2-261D-4CDA-B141-FD0B9FEB14FE}" type="sibTrans" cxnId="{632285EA-4D82-402E-8C6D-67E0BF4BFE1F}">
      <dgm:prSet/>
      <dgm:spPr/>
      <dgm:t>
        <a:bodyPr/>
        <a:lstStyle/>
        <a:p>
          <a:endParaRPr lang="en-US"/>
        </a:p>
      </dgm:t>
    </dgm:pt>
    <dgm:pt modelId="{7A1CE9F4-2AC0-4564-9F1E-48F4273F1BB7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Estabilidad comercial.</a:t>
          </a:r>
          <a:endParaRPr lang="en-US" sz="1800" dirty="0"/>
        </a:p>
      </dgm:t>
    </dgm:pt>
    <dgm:pt modelId="{69E82CDD-DC20-419F-AFAF-FAE2BE7A7663}" type="parTrans" cxnId="{0EFCA3C5-29E3-465B-9702-52ADA4010CEE}">
      <dgm:prSet/>
      <dgm:spPr/>
      <dgm:t>
        <a:bodyPr/>
        <a:lstStyle/>
        <a:p>
          <a:endParaRPr lang="en-US"/>
        </a:p>
      </dgm:t>
    </dgm:pt>
    <dgm:pt modelId="{6C4D953C-3378-4827-829B-069E61403ABF}" type="sibTrans" cxnId="{0EFCA3C5-29E3-465B-9702-52ADA4010CEE}">
      <dgm:prSet/>
      <dgm:spPr/>
      <dgm:t>
        <a:bodyPr/>
        <a:lstStyle/>
        <a:p>
          <a:endParaRPr lang="en-US"/>
        </a:p>
      </dgm:t>
    </dgm:pt>
    <dgm:pt modelId="{EB477F09-BC7E-4589-8B01-566AD85EA0F9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Creación de centros de acopio</a:t>
          </a:r>
          <a:endParaRPr lang="en-US" sz="1800" dirty="0"/>
        </a:p>
      </dgm:t>
    </dgm:pt>
    <dgm:pt modelId="{F610C459-8B19-4F5E-8D66-64C3CE39144E}" type="parTrans" cxnId="{07AE9097-6116-422A-B3FE-EEA98A770AC2}">
      <dgm:prSet/>
      <dgm:spPr/>
      <dgm:t>
        <a:bodyPr/>
        <a:lstStyle/>
        <a:p>
          <a:endParaRPr lang="en-US"/>
        </a:p>
      </dgm:t>
    </dgm:pt>
    <dgm:pt modelId="{4EEB1725-B61A-46AB-BAB8-C35FD16DDC0B}" type="sibTrans" cxnId="{07AE9097-6116-422A-B3FE-EEA98A770AC2}">
      <dgm:prSet/>
      <dgm:spPr/>
      <dgm:t>
        <a:bodyPr/>
        <a:lstStyle/>
        <a:p>
          <a:endParaRPr lang="en-US"/>
        </a:p>
      </dgm:t>
    </dgm:pt>
    <dgm:pt modelId="{726ECA61-6EEF-4743-8A92-532DB30C4C21}">
      <dgm:prSet phldrT="[Texto]"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Campañas a nivel nacional para que la ciudadanía obtenga conocimiento de los beneficios nutricionales y comerciales </a:t>
          </a:r>
          <a:endParaRPr lang="en-US" sz="1800" dirty="0"/>
        </a:p>
      </dgm:t>
    </dgm:pt>
    <dgm:pt modelId="{5C3D7D14-4F94-42D5-B01B-BBECDB726BCB}" type="parTrans" cxnId="{C1946E24-BFDA-45C0-89EB-AA666F86C7E3}">
      <dgm:prSet/>
      <dgm:spPr/>
      <dgm:t>
        <a:bodyPr/>
        <a:lstStyle/>
        <a:p>
          <a:endParaRPr lang="en-US"/>
        </a:p>
      </dgm:t>
    </dgm:pt>
    <dgm:pt modelId="{8BD2430C-2EAE-4B87-88D6-421E2B13300F}" type="sibTrans" cxnId="{C1946E24-BFDA-45C0-89EB-AA666F86C7E3}">
      <dgm:prSet/>
      <dgm:spPr/>
      <dgm:t>
        <a:bodyPr/>
        <a:lstStyle/>
        <a:p>
          <a:endParaRPr lang="en-US"/>
        </a:p>
      </dgm:t>
    </dgm:pt>
    <dgm:pt modelId="{B2075BDD-0525-4BC0-A690-2315CE132C6F}">
      <dgm:prSet custT="1"/>
      <dgm:spPr/>
      <dgm:t>
        <a:bodyPr/>
        <a:lstStyle/>
        <a:p>
          <a:r>
            <a:rPr lang="es-EC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Ecuador es proveedor con una participación del 8,5%.</a:t>
          </a:r>
          <a:endParaRPr lang="en-US" sz="1800" dirty="0"/>
        </a:p>
      </dgm:t>
    </dgm:pt>
    <dgm:pt modelId="{CC0701D7-050F-41EC-A69F-0B54DF9BCADD}" type="parTrans" cxnId="{EDEBA25F-11D8-4FEE-9B27-B48C6632C692}">
      <dgm:prSet/>
      <dgm:spPr/>
      <dgm:t>
        <a:bodyPr/>
        <a:lstStyle/>
        <a:p>
          <a:endParaRPr lang="en-US"/>
        </a:p>
      </dgm:t>
    </dgm:pt>
    <dgm:pt modelId="{14286A82-B752-4DF7-900D-8310EACFA074}" type="sibTrans" cxnId="{EDEBA25F-11D8-4FEE-9B27-B48C6632C692}">
      <dgm:prSet/>
      <dgm:spPr/>
      <dgm:t>
        <a:bodyPr/>
        <a:lstStyle/>
        <a:p>
          <a:endParaRPr lang="en-US"/>
        </a:p>
      </dgm:t>
    </dgm:pt>
    <dgm:pt modelId="{D30B5AB2-3F4B-4A7D-83AC-C30273EB757E}" type="pres">
      <dgm:prSet presAssocID="{5D592DBC-5C58-4E90-B279-23DA3FADD4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9E2645-A0AC-4BDB-ADB1-A9B5A28DA8B8}" type="pres">
      <dgm:prSet presAssocID="{5B1E584F-45C9-43D2-AE71-3A4AA630BA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FC369-EE87-4F20-8409-3A2C3856233C}" type="pres">
      <dgm:prSet presAssocID="{5B1E584F-45C9-43D2-AE71-3A4AA630BA1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93B07-B68A-43A2-B550-E5F5F8916BC4}" type="pres">
      <dgm:prSet presAssocID="{67855F45-CC0C-472A-9E21-2D88190F9B0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397BD-DDD4-4DCD-85B1-5D83509858B5}" type="pres">
      <dgm:prSet presAssocID="{67855F45-CC0C-472A-9E21-2D88190F9B04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3F0CB-F4C1-4D8A-85F6-D4ADECD5B25F}" type="pres">
      <dgm:prSet presAssocID="{4176321F-B17B-4171-8781-B3AC3EE678D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E82C1-C7B0-4A8B-B53C-ABB9DDA37A4F}" type="pres">
      <dgm:prSet presAssocID="{4176321F-B17B-4171-8781-B3AC3EE678DD}" presName="childText" presStyleLbl="revTx" presStyleIdx="2" presStyleCnt="3" custLinFactNeighborY="16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AE9097-6116-422A-B3FE-EEA98A770AC2}" srcId="{67855F45-CC0C-472A-9E21-2D88190F9B04}" destId="{EB477F09-BC7E-4589-8B01-566AD85EA0F9}" srcOrd="1" destOrd="0" parTransId="{F610C459-8B19-4F5E-8D66-64C3CE39144E}" sibTransId="{4EEB1725-B61A-46AB-BAB8-C35FD16DDC0B}"/>
    <dgm:cxn modelId="{64F0CBAA-ADA9-4591-A1A0-5B85CF043191}" srcId="{5D592DBC-5C58-4E90-B279-23DA3FADD4DB}" destId="{5B1E584F-45C9-43D2-AE71-3A4AA630BA1A}" srcOrd="0" destOrd="0" parTransId="{A16BDC23-663F-4AA4-92E2-465D0C3997AB}" sibTransId="{B05B5892-5B6B-4B1F-8652-85069E4B17F7}"/>
    <dgm:cxn modelId="{632285EA-4D82-402E-8C6D-67E0BF4BFE1F}" srcId="{5B1E584F-45C9-43D2-AE71-3A4AA630BA1A}" destId="{7994F494-7D84-4DB4-8FD8-B7A382AE4D81}" srcOrd="1" destOrd="0" parTransId="{A5398DB4-B30F-4A93-9507-6E89EE02B9CC}" sibTransId="{C928C1A2-261D-4CDA-B141-FD0B9FEB14FE}"/>
    <dgm:cxn modelId="{E41EF1AC-ADAD-45F6-89E8-9927DE59A2B2}" type="presOf" srcId="{726ECA61-6EEF-4743-8A92-532DB30C4C21}" destId="{A22397BD-DDD4-4DCD-85B1-5D83509858B5}" srcOrd="0" destOrd="2" presId="urn:microsoft.com/office/officeart/2005/8/layout/vList2"/>
    <dgm:cxn modelId="{BE838A61-28A5-4F7C-92B1-33DA321B5BCF}" type="presOf" srcId="{CE6FD4D5-F796-481D-B00C-7585EA0F07F3}" destId="{8ACFC369-EE87-4F20-8409-3A2C3856233C}" srcOrd="0" destOrd="0" presId="urn:microsoft.com/office/officeart/2005/8/layout/vList2"/>
    <dgm:cxn modelId="{9562BA50-E1A6-4D41-9BD4-476D18D9D7AD}" srcId="{4176321F-B17B-4171-8781-B3AC3EE678DD}" destId="{04BA2091-3079-49CB-8DFC-FE299989B59A}" srcOrd="0" destOrd="0" parTransId="{54832210-3BE1-43D5-A008-93D3A4A870D6}" sibTransId="{146E21B3-E1A1-4DC8-8354-B4603DC7CAA6}"/>
    <dgm:cxn modelId="{EF3B09D5-D1D7-4F4F-88E1-FBDEB2403E5B}" type="presOf" srcId="{B2075BDD-0525-4BC0-A690-2315CE132C6F}" destId="{519E82C1-C7B0-4A8B-B53C-ABB9DDA37A4F}" srcOrd="0" destOrd="1" presId="urn:microsoft.com/office/officeart/2005/8/layout/vList2"/>
    <dgm:cxn modelId="{7A5F7EF2-FAB8-48CA-8D41-6864C885559B}" srcId="{5D592DBC-5C58-4E90-B279-23DA3FADD4DB}" destId="{67855F45-CC0C-472A-9E21-2D88190F9B04}" srcOrd="1" destOrd="0" parTransId="{EC76509D-C31F-4F27-832B-E2C937E2D3D9}" sibTransId="{5E4C4D07-8609-428C-89F5-30FC3C7783A5}"/>
    <dgm:cxn modelId="{5AFE939F-BE5E-4A8B-BFD8-090EB769FB0F}" type="presOf" srcId="{04BA2091-3079-49CB-8DFC-FE299989B59A}" destId="{519E82C1-C7B0-4A8B-B53C-ABB9DDA37A4F}" srcOrd="0" destOrd="0" presId="urn:microsoft.com/office/officeart/2005/8/layout/vList2"/>
    <dgm:cxn modelId="{61245FC1-A87A-4A26-90FE-308669215AE1}" srcId="{67855F45-CC0C-472A-9E21-2D88190F9B04}" destId="{5E738092-DE53-4EAF-A94B-B9BC5FC2BB76}" srcOrd="0" destOrd="0" parTransId="{F4360AC9-27F8-49F5-B4C8-4C9536BCEFE3}" sibTransId="{50A94196-58C1-476A-B6E4-0F7D85C840E5}"/>
    <dgm:cxn modelId="{806DE368-D265-42EA-9B44-3090D6CF6103}" type="presOf" srcId="{5B1E584F-45C9-43D2-AE71-3A4AA630BA1A}" destId="{F59E2645-A0AC-4BDB-ADB1-A9B5A28DA8B8}" srcOrd="0" destOrd="0" presId="urn:microsoft.com/office/officeart/2005/8/layout/vList2"/>
    <dgm:cxn modelId="{C1946E24-BFDA-45C0-89EB-AA666F86C7E3}" srcId="{67855F45-CC0C-472A-9E21-2D88190F9B04}" destId="{726ECA61-6EEF-4743-8A92-532DB30C4C21}" srcOrd="2" destOrd="0" parTransId="{5C3D7D14-4F94-42D5-B01B-BBECDB726BCB}" sibTransId="{8BD2430C-2EAE-4B87-88D6-421E2B13300F}"/>
    <dgm:cxn modelId="{EDEBA25F-11D8-4FEE-9B27-B48C6632C692}" srcId="{4176321F-B17B-4171-8781-B3AC3EE678DD}" destId="{B2075BDD-0525-4BC0-A690-2315CE132C6F}" srcOrd="1" destOrd="0" parTransId="{CC0701D7-050F-41EC-A69F-0B54DF9BCADD}" sibTransId="{14286A82-B752-4DF7-900D-8310EACFA074}"/>
    <dgm:cxn modelId="{0EFCA3C5-29E3-465B-9702-52ADA4010CEE}" srcId="{5B1E584F-45C9-43D2-AE71-3A4AA630BA1A}" destId="{7A1CE9F4-2AC0-4564-9F1E-48F4273F1BB7}" srcOrd="2" destOrd="0" parTransId="{69E82CDD-DC20-419F-AFAF-FAE2BE7A7663}" sibTransId="{6C4D953C-3378-4827-829B-069E61403ABF}"/>
    <dgm:cxn modelId="{064D5566-6B57-480B-9A44-C0710C5538E7}" type="presOf" srcId="{EB477F09-BC7E-4589-8B01-566AD85EA0F9}" destId="{A22397BD-DDD4-4DCD-85B1-5D83509858B5}" srcOrd="0" destOrd="1" presId="urn:microsoft.com/office/officeart/2005/8/layout/vList2"/>
    <dgm:cxn modelId="{99B2123E-79BA-4DAA-8E18-DB8B033C7E0C}" type="presOf" srcId="{5E738092-DE53-4EAF-A94B-B9BC5FC2BB76}" destId="{A22397BD-DDD4-4DCD-85B1-5D83509858B5}" srcOrd="0" destOrd="0" presId="urn:microsoft.com/office/officeart/2005/8/layout/vList2"/>
    <dgm:cxn modelId="{34333852-9F59-4005-A94F-78376EC8DA50}" type="presOf" srcId="{4176321F-B17B-4171-8781-B3AC3EE678DD}" destId="{3D23F0CB-F4C1-4D8A-85F6-D4ADECD5B25F}" srcOrd="0" destOrd="0" presId="urn:microsoft.com/office/officeart/2005/8/layout/vList2"/>
    <dgm:cxn modelId="{2512F20D-A7C4-48A2-8F03-017B4A6F5C48}" srcId="{5D592DBC-5C58-4E90-B279-23DA3FADD4DB}" destId="{4176321F-B17B-4171-8781-B3AC3EE678DD}" srcOrd="2" destOrd="0" parTransId="{F4C4239D-EF3D-4666-96EA-66FE486B8338}" sibTransId="{A7EC0535-1BD3-46C3-B014-4640394A75DE}"/>
    <dgm:cxn modelId="{DAFE3718-555D-42B3-8259-190C5E669D77}" srcId="{5B1E584F-45C9-43D2-AE71-3A4AA630BA1A}" destId="{CE6FD4D5-F796-481D-B00C-7585EA0F07F3}" srcOrd="0" destOrd="0" parTransId="{1B539536-BD89-4173-95DB-293D9C8B2466}" sibTransId="{72083BF7-544D-4074-9F8B-064546D5FCA5}"/>
    <dgm:cxn modelId="{C180A215-FEC4-425A-82D3-3858C31F8997}" type="presOf" srcId="{7A1CE9F4-2AC0-4564-9F1E-48F4273F1BB7}" destId="{8ACFC369-EE87-4F20-8409-3A2C3856233C}" srcOrd="0" destOrd="2" presId="urn:microsoft.com/office/officeart/2005/8/layout/vList2"/>
    <dgm:cxn modelId="{273E4ADB-6406-4AFD-A5AE-2B6386C3EE0B}" type="presOf" srcId="{7994F494-7D84-4DB4-8FD8-B7A382AE4D81}" destId="{8ACFC369-EE87-4F20-8409-3A2C3856233C}" srcOrd="0" destOrd="1" presId="urn:microsoft.com/office/officeart/2005/8/layout/vList2"/>
    <dgm:cxn modelId="{6FE946B8-61EE-4007-A72B-4A135DC55ED2}" type="presOf" srcId="{5D592DBC-5C58-4E90-B279-23DA3FADD4DB}" destId="{D30B5AB2-3F4B-4A7D-83AC-C30273EB757E}" srcOrd="0" destOrd="0" presId="urn:microsoft.com/office/officeart/2005/8/layout/vList2"/>
    <dgm:cxn modelId="{53966624-671A-4A93-B87C-0A3A1D88F64F}" type="presOf" srcId="{67855F45-CC0C-472A-9E21-2D88190F9B04}" destId="{04393B07-B68A-43A2-B550-E5F5F8916BC4}" srcOrd="0" destOrd="0" presId="urn:microsoft.com/office/officeart/2005/8/layout/vList2"/>
    <dgm:cxn modelId="{01F878D7-5587-41AD-92F3-A1EA0CFB2CAE}" type="presParOf" srcId="{D30B5AB2-3F4B-4A7D-83AC-C30273EB757E}" destId="{F59E2645-A0AC-4BDB-ADB1-A9B5A28DA8B8}" srcOrd="0" destOrd="0" presId="urn:microsoft.com/office/officeart/2005/8/layout/vList2"/>
    <dgm:cxn modelId="{C36672D5-7B10-4F6D-BB8A-96CFAE74240D}" type="presParOf" srcId="{D30B5AB2-3F4B-4A7D-83AC-C30273EB757E}" destId="{8ACFC369-EE87-4F20-8409-3A2C3856233C}" srcOrd="1" destOrd="0" presId="urn:microsoft.com/office/officeart/2005/8/layout/vList2"/>
    <dgm:cxn modelId="{BFA8492F-BFB3-456E-BB02-9C8ACDDBC6C4}" type="presParOf" srcId="{D30B5AB2-3F4B-4A7D-83AC-C30273EB757E}" destId="{04393B07-B68A-43A2-B550-E5F5F8916BC4}" srcOrd="2" destOrd="0" presId="urn:microsoft.com/office/officeart/2005/8/layout/vList2"/>
    <dgm:cxn modelId="{5CC7A256-2CB4-4B99-93D6-60914B895B9D}" type="presParOf" srcId="{D30B5AB2-3F4B-4A7D-83AC-C30273EB757E}" destId="{A22397BD-DDD4-4DCD-85B1-5D83509858B5}" srcOrd="3" destOrd="0" presId="urn:microsoft.com/office/officeart/2005/8/layout/vList2"/>
    <dgm:cxn modelId="{0A50C500-3ACB-4EB2-8DD2-537760CD5A03}" type="presParOf" srcId="{D30B5AB2-3F4B-4A7D-83AC-C30273EB757E}" destId="{3D23F0CB-F4C1-4D8A-85F6-D4ADECD5B25F}" srcOrd="4" destOrd="0" presId="urn:microsoft.com/office/officeart/2005/8/layout/vList2"/>
    <dgm:cxn modelId="{B3F6299A-704E-4F97-A2D0-8702A82463D6}" type="presParOf" srcId="{D30B5AB2-3F4B-4A7D-83AC-C30273EB757E}" destId="{519E82C1-C7B0-4A8B-B53C-ABB9DDA37A4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360E89-F677-40B3-9705-D78F937C56AE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62E454-96FF-4450-87C3-4EE0EC287902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 del sector aguacatero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2661B-DFE5-4574-862A-B3C2D95C9AD4}" type="parTrans" cxnId="{6AB916F8-8495-4524-982E-81217651913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B4864-406F-4BAB-B072-050EF91EF8B2}" type="sibTrans" cxnId="{6AB916F8-8495-4524-982E-81217651913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A1048-2CFE-46A7-927C-F9A3BD196569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que Ecuador realice un estudio del sector aguacatero de sus países vecinos e identifique las estrategias empleadas para adecuarlas y que puedan ser aplicadas al país.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74F585-F76F-47E6-BFA1-4B040DE0DDA8}" type="parTrans" cxnId="{67A4E113-8D08-481C-B04D-4B3EA82B3E5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3B0F46-63A0-41EE-8A00-DD66E441AAAA}" type="sibTrans" cxnId="{67A4E113-8D08-481C-B04D-4B3EA82B3E5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9E8E0-6E29-46D0-A2DB-42146D256A26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Socios comerciales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47CFC4-62F7-4580-9138-D44C403DCBEF}" type="parTrans" cxnId="{E80645BC-4238-479C-ABEC-9CAC159E1B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C049AA-AB26-4923-BF1F-8C88B92C8B1F}" type="sibTrans" cxnId="{E80645BC-4238-479C-ABEC-9CAC159E1B3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102AA-61E5-4865-A02F-EFCDBDDBFD45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a Ecuador mantener a sus socios comerciales en los principales países importadores de aguacate dentro de la Unión Europea como lo son Países Bajos y España, ya que son fuertes centros logísticos del bloque.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685CF9-0E41-45EA-B60D-F99CB4E6E154}" type="parTrans" cxnId="{9C7C3967-6CA9-469E-966E-7C3ADFD3328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286A0-F5E7-4D4A-8FEC-B6B9ABF53989}" type="sibTrans" cxnId="{9C7C3967-6CA9-469E-966E-7C3ADFD3328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D13E5-EE7F-477B-80F2-ED2AE8E1A009}">
      <dgm:prSet phldrT="[Texto]" custT="1"/>
      <dgm:spPr/>
      <dgm:t>
        <a:bodyPr/>
        <a:lstStyle/>
        <a:p>
          <a:r>
            <a:rPr lang="es-E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Acuerdo Comercial Multipartes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D64CB-DDED-46D0-BE9C-5A23C0542CF3}" type="parTrans" cxnId="{DD5E8770-DEBA-4A43-B48C-1CAFEC796ED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1A161-BE5A-4793-BCAA-7FCB99ADF449}" type="sibTrans" cxnId="{DD5E8770-DEBA-4A43-B48C-1CAFEC796ED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A778F6-76B7-4982-9D5A-44B3BA4A028C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explotar al máximo las oportunidades de crecer en volúmenes de exportación. Sin embargo Colombia, Perú y Ecuador deben continuar realizando estudios de mercado para poder identificar mercados potenciales</a:t>
          </a:r>
          <a:r>
            <a:rPr lang="es-ES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95D52C-5D25-433D-B4BC-928BCD82E370}" type="parTrans" cxnId="{513ABE32-382F-4B60-AECA-EEBBE6AD8C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92E966-0F91-47CF-B9F7-0A3460AF7810}" type="sibTrans" cxnId="{513ABE32-382F-4B60-AECA-EEBBE6AD8CC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AEB93A-F1F1-4502-BD40-5B5FDE5E675D}" type="pres">
      <dgm:prSet presAssocID="{0F360E89-F677-40B3-9705-D78F937C56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6D59DC-1F99-40D4-A8BC-315B3F991819}" type="pres">
      <dgm:prSet presAssocID="{CB62E454-96FF-4450-87C3-4EE0EC287902}" presName="linNode" presStyleCnt="0"/>
      <dgm:spPr/>
    </dgm:pt>
    <dgm:pt modelId="{FC4B802B-90D8-4390-AD2C-F579FA252ECB}" type="pres">
      <dgm:prSet presAssocID="{CB62E454-96FF-4450-87C3-4EE0EC28790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98FCD-C6D3-4C7A-992C-DB1A9D62789A}" type="pres">
      <dgm:prSet presAssocID="{CB62E454-96FF-4450-87C3-4EE0EC28790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C689A-D505-4A53-B5ED-FC8BCED20E15}" type="pres">
      <dgm:prSet presAssocID="{DAAB4864-406F-4BAB-B072-050EF91EF8B2}" presName="sp" presStyleCnt="0"/>
      <dgm:spPr/>
    </dgm:pt>
    <dgm:pt modelId="{DA525F40-56BF-460B-A4E4-9FCDED8696F6}" type="pres">
      <dgm:prSet presAssocID="{68B9E8E0-6E29-46D0-A2DB-42146D256A26}" presName="linNode" presStyleCnt="0"/>
      <dgm:spPr/>
    </dgm:pt>
    <dgm:pt modelId="{A6CF09B9-071A-4435-813D-6C59B1B3CD88}" type="pres">
      <dgm:prSet presAssocID="{68B9E8E0-6E29-46D0-A2DB-42146D256A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05013-3B55-472C-A012-2DE396A50C51}" type="pres">
      <dgm:prSet presAssocID="{68B9E8E0-6E29-46D0-A2DB-42146D256A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FF0845-0BF0-4FED-9325-1C3AD087B291}" type="pres">
      <dgm:prSet presAssocID="{AFC049AA-AB26-4923-BF1F-8C88B92C8B1F}" presName="sp" presStyleCnt="0"/>
      <dgm:spPr/>
    </dgm:pt>
    <dgm:pt modelId="{7E8BC294-F526-439D-8E3A-C1096B520E9B}" type="pres">
      <dgm:prSet presAssocID="{D30D13E5-EE7F-477B-80F2-ED2AE8E1A009}" presName="linNode" presStyleCnt="0"/>
      <dgm:spPr/>
    </dgm:pt>
    <dgm:pt modelId="{B22EC09F-C92A-4264-9A2B-BEC9F633BF1D}" type="pres">
      <dgm:prSet presAssocID="{D30D13E5-EE7F-477B-80F2-ED2AE8E1A00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A4B3F-DD9F-4831-9E2E-6BB057CBD0F5}" type="pres">
      <dgm:prSet presAssocID="{D30D13E5-EE7F-477B-80F2-ED2AE8E1A00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A4E113-8D08-481C-B04D-4B3EA82B3E57}" srcId="{CB62E454-96FF-4450-87C3-4EE0EC287902}" destId="{A4FA1048-2CFE-46A7-927C-F9A3BD196569}" srcOrd="0" destOrd="0" parTransId="{8774F585-F76F-47E6-BFA1-4B040DE0DDA8}" sibTransId="{503B0F46-63A0-41EE-8A00-DD66E441AAAA}"/>
    <dgm:cxn modelId="{411B33DA-7EBB-4001-BD50-55AE7A9B8DA5}" type="presOf" srcId="{D30D13E5-EE7F-477B-80F2-ED2AE8E1A009}" destId="{B22EC09F-C92A-4264-9A2B-BEC9F633BF1D}" srcOrd="0" destOrd="0" presId="urn:microsoft.com/office/officeart/2005/8/layout/vList5"/>
    <dgm:cxn modelId="{F87E3EEC-3A68-4169-B697-853957221CF1}" type="presOf" srcId="{CB62E454-96FF-4450-87C3-4EE0EC287902}" destId="{FC4B802B-90D8-4390-AD2C-F579FA252ECB}" srcOrd="0" destOrd="0" presId="urn:microsoft.com/office/officeart/2005/8/layout/vList5"/>
    <dgm:cxn modelId="{6AB916F8-8495-4524-982E-812176519132}" srcId="{0F360E89-F677-40B3-9705-D78F937C56AE}" destId="{CB62E454-96FF-4450-87C3-4EE0EC287902}" srcOrd="0" destOrd="0" parTransId="{2402661B-DFE5-4574-862A-B3C2D95C9AD4}" sibTransId="{DAAB4864-406F-4BAB-B072-050EF91EF8B2}"/>
    <dgm:cxn modelId="{9C7C3967-6CA9-469E-966E-7C3ADFD33285}" srcId="{68B9E8E0-6E29-46D0-A2DB-42146D256A26}" destId="{54F102AA-61E5-4865-A02F-EFCDBDDBFD45}" srcOrd="0" destOrd="0" parTransId="{31685CF9-0E41-45EA-B60D-F99CB4E6E154}" sibTransId="{E9D286A0-F5E7-4D4A-8FEC-B6B9ABF53989}"/>
    <dgm:cxn modelId="{4053953C-5AAB-4194-AFF5-BC77B4BE1418}" type="presOf" srcId="{0F360E89-F677-40B3-9705-D78F937C56AE}" destId="{C5AEB93A-F1F1-4502-BD40-5B5FDE5E675D}" srcOrd="0" destOrd="0" presId="urn:microsoft.com/office/officeart/2005/8/layout/vList5"/>
    <dgm:cxn modelId="{FF36FD6F-D0FD-4840-A89E-184995C48D93}" type="presOf" srcId="{A4FA1048-2CFE-46A7-927C-F9A3BD196569}" destId="{3F898FCD-C6D3-4C7A-992C-DB1A9D62789A}" srcOrd="0" destOrd="0" presId="urn:microsoft.com/office/officeart/2005/8/layout/vList5"/>
    <dgm:cxn modelId="{99527EE0-B41B-4E5F-9CE6-63DBB55BA8E9}" type="presOf" srcId="{53A778F6-76B7-4982-9D5A-44B3BA4A028C}" destId="{877A4B3F-DD9F-4831-9E2E-6BB057CBD0F5}" srcOrd="0" destOrd="0" presId="urn:microsoft.com/office/officeart/2005/8/layout/vList5"/>
    <dgm:cxn modelId="{7D1787D5-B8DF-462A-BC1D-AE176B5FADCC}" type="presOf" srcId="{54F102AA-61E5-4865-A02F-EFCDBDDBFD45}" destId="{B2F05013-3B55-472C-A012-2DE396A50C51}" srcOrd="0" destOrd="0" presId="urn:microsoft.com/office/officeart/2005/8/layout/vList5"/>
    <dgm:cxn modelId="{E80645BC-4238-479C-ABEC-9CAC159E1B38}" srcId="{0F360E89-F677-40B3-9705-D78F937C56AE}" destId="{68B9E8E0-6E29-46D0-A2DB-42146D256A26}" srcOrd="1" destOrd="0" parTransId="{AE47CFC4-62F7-4580-9138-D44C403DCBEF}" sibTransId="{AFC049AA-AB26-4923-BF1F-8C88B92C8B1F}"/>
    <dgm:cxn modelId="{D09CC453-9293-409C-A87B-8A5D2619824C}" type="presOf" srcId="{68B9E8E0-6E29-46D0-A2DB-42146D256A26}" destId="{A6CF09B9-071A-4435-813D-6C59B1B3CD88}" srcOrd="0" destOrd="0" presId="urn:microsoft.com/office/officeart/2005/8/layout/vList5"/>
    <dgm:cxn modelId="{513ABE32-382F-4B60-AECA-EEBBE6AD8CC3}" srcId="{D30D13E5-EE7F-477B-80F2-ED2AE8E1A009}" destId="{53A778F6-76B7-4982-9D5A-44B3BA4A028C}" srcOrd="0" destOrd="0" parTransId="{4C95D52C-5D25-433D-B4BC-928BCD82E370}" sibTransId="{4C92E966-0F91-47CF-B9F7-0A3460AF7810}"/>
    <dgm:cxn modelId="{DD5E8770-DEBA-4A43-B48C-1CAFEC796ED2}" srcId="{0F360E89-F677-40B3-9705-D78F937C56AE}" destId="{D30D13E5-EE7F-477B-80F2-ED2AE8E1A009}" srcOrd="2" destOrd="0" parTransId="{A78D64CB-DDED-46D0-BE9C-5A23C0542CF3}" sibTransId="{F251A161-BE5A-4793-BCAA-7FCB99ADF449}"/>
    <dgm:cxn modelId="{00740D59-9CF9-471D-A6D3-1F951C9141AE}" type="presParOf" srcId="{C5AEB93A-F1F1-4502-BD40-5B5FDE5E675D}" destId="{1A6D59DC-1F99-40D4-A8BC-315B3F991819}" srcOrd="0" destOrd="0" presId="urn:microsoft.com/office/officeart/2005/8/layout/vList5"/>
    <dgm:cxn modelId="{05A3DE9C-7E17-4380-B43E-83F287824D4A}" type="presParOf" srcId="{1A6D59DC-1F99-40D4-A8BC-315B3F991819}" destId="{FC4B802B-90D8-4390-AD2C-F579FA252ECB}" srcOrd="0" destOrd="0" presId="urn:microsoft.com/office/officeart/2005/8/layout/vList5"/>
    <dgm:cxn modelId="{25A94F18-6265-4F25-9C96-4D76FC82AE7F}" type="presParOf" srcId="{1A6D59DC-1F99-40D4-A8BC-315B3F991819}" destId="{3F898FCD-C6D3-4C7A-992C-DB1A9D62789A}" srcOrd="1" destOrd="0" presId="urn:microsoft.com/office/officeart/2005/8/layout/vList5"/>
    <dgm:cxn modelId="{D59EFCF5-06C2-49B7-B106-CAB0C5898864}" type="presParOf" srcId="{C5AEB93A-F1F1-4502-BD40-5B5FDE5E675D}" destId="{A54C689A-D505-4A53-B5ED-FC8BCED20E15}" srcOrd="1" destOrd="0" presId="urn:microsoft.com/office/officeart/2005/8/layout/vList5"/>
    <dgm:cxn modelId="{614F2208-4958-459A-BFC4-CFD2ACB94878}" type="presParOf" srcId="{C5AEB93A-F1F1-4502-BD40-5B5FDE5E675D}" destId="{DA525F40-56BF-460B-A4E4-9FCDED8696F6}" srcOrd="2" destOrd="0" presId="urn:microsoft.com/office/officeart/2005/8/layout/vList5"/>
    <dgm:cxn modelId="{2254648F-6198-4DD5-A9A8-CF113F29AB54}" type="presParOf" srcId="{DA525F40-56BF-460B-A4E4-9FCDED8696F6}" destId="{A6CF09B9-071A-4435-813D-6C59B1B3CD88}" srcOrd="0" destOrd="0" presId="urn:microsoft.com/office/officeart/2005/8/layout/vList5"/>
    <dgm:cxn modelId="{D21A9EEE-B937-46CC-B78F-9F0836F4A5F2}" type="presParOf" srcId="{DA525F40-56BF-460B-A4E4-9FCDED8696F6}" destId="{B2F05013-3B55-472C-A012-2DE396A50C51}" srcOrd="1" destOrd="0" presId="urn:microsoft.com/office/officeart/2005/8/layout/vList5"/>
    <dgm:cxn modelId="{38C04EF4-C100-4A92-A09C-A1505BDC86CE}" type="presParOf" srcId="{C5AEB93A-F1F1-4502-BD40-5B5FDE5E675D}" destId="{0FFF0845-0BF0-4FED-9325-1C3AD087B291}" srcOrd="3" destOrd="0" presId="urn:microsoft.com/office/officeart/2005/8/layout/vList5"/>
    <dgm:cxn modelId="{19AFBCE2-A0DB-44EB-805B-20F1816845B0}" type="presParOf" srcId="{C5AEB93A-F1F1-4502-BD40-5B5FDE5E675D}" destId="{7E8BC294-F526-439D-8E3A-C1096B520E9B}" srcOrd="4" destOrd="0" presId="urn:microsoft.com/office/officeart/2005/8/layout/vList5"/>
    <dgm:cxn modelId="{580944EB-EBD8-4C11-A382-84EB4AB79D3E}" type="presParOf" srcId="{7E8BC294-F526-439D-8E3A-C1096B520E9B}" destId="{B22EC09F-C92A-4264-9A2B-BEC9F633BF1D}" srcOrd="0" destOrd="0" presId="urn:microsoft.com/office/officeart/2005/8/layout/vList5"/>
    <dgm:cxn modelId="{4FE9D09B-0D7A-4A32-B371-746D8673A9B5}" type="presParOf" srcId="{7E8BC294-F526-439D-8E3A-C1096B520E9B}" destId="{877A4B3F-DD9F-4831-9E2E-6BB057CBD0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E002B6-2574-41FD-B62F-7BEED52685DA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4FD731-064F-4CCD-B2B7-7F6EB21A2EA3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Capacitaciones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157BCD-1DEC-4EF9-84BD-86B26F8BB6B2}" type="parTrans" cxnId="{BBBEE2A9-200C-44BF-ACE8-2DF9AE86135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DABF7-E126-49AA-A0E4-9C40CDFB554C}" type="sibTrans" cxnId="{BBBEE2A9-200C-44BF-ACE8-2DF9AE86135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96A9C-A8B9-4EF1-8164-BA6B5DA62D3B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que las mismas sean dirigidas no únicamente a las personas involucradas en el sector aguacatero, sino que sea socializado con personas interesadas en incursionar en esta área y adicionalmente con estudiantes que estén cursando carreras afines.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436E0F-66AC-445E-A641-7A2231E7A75F}" type="parTrans" cxnId="{355449E1-2B5B-4770-A190-1A7E116A417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8CCC9-1401-40EB-ACC4-06FD136B6FA7}" type="sibTrans" cxnId="{355449E1-2B5B-4770-A190-1A7E116A4175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D577F1-842B-45CD-BAE0-5254E8DE1E4A}">
      <dgm:prSet phldrT="[Texto]" custT="1"/>
      <dgm:spPr/>
      <dgm:t>
        <a:bodyPr/>
        <a:lstStyle/>
        <a:p>
          <a:r>
            <a:rPr lang="es-EC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Productos orgánicos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E7AD7-204A-48F1-AB8F-A4ECA0C35D51}" type="parTrans" cxnId="{19A1632A-34F0-4E41-A6B5-869A89AA2FB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D36995-CA22-4C7F-AD53-BD618A4740EA}" type="sibTrans" cxnId="{19A1632A-34F0-4E41-A6B5-869A89AA2FB2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B11152-8A6E-414F-8DB4-B741C81DD97D}">
      <dgm:prSet phldrT="[Texto]"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que exista una mayor información para productores y potenciales productores de aguacate tanto en plataformas digitales de los ministerios encargados del sector como en las respectivas capacitaciones.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1ACB0-6F3D-4B23-8BE6-B807BD59C2A6}" type="parTrans" cxnId="{7E4C509F-19FA-4A37-A7A5-FFB0188D262F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48B5D-78A2-498B-8D10-5AC51C0A5A24}" type="sibTrans" cxnId="{7E4C509F-19FA-4A37-A7A5-FFB0188D262F}">
      <dgm:prSet/>
      <dgm:spPr/>
      <dgm:t>
        <a:bodyPr/>
        <a:lstStyle/>
        <a:p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51797-FD82-4479-BDAB-6F17673A4B8E}" type="pres">
      <dgm:prSet presAssocID="{C8E002B6-2574-41FD-B62F-7BEED52685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791C16-4E89-4280-823B-AE4F25885DE2}" type="pres">
      <dgm:prSet presAssocID="{104FD731-064F-4CCD-B2B7-7F6EB21A2EA3}" presName="linNode" presStyleCnt="0"/>
      <dgm:spPr/>
    </dgm:pt>
    <dgm:pt modelId="{559C604C-6D4E-428C-93C1-754321960497}" type="pres">
      <dgm:prSet presAssocID="{104FD731-064F-4CCD-B2B7-7F6EB21A2EA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8BAB2-751D-493F-8618-74D4622CE85C}" type="pres">
      <dgm:prSet presAssocID="{104FD731-064F-4CCD-B2B7-7F6EB21A2EA3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784C06-5E90-4EB3-9CE8-9F44779F6DF3}" type="pres">
      <dgm:prSet presAssocID="{37CDABF7-E126-49AA-A0E4-9C40CDFB554C}" presName="sp" presStyleCnt="0"/>
      <dgm:spPr/>
    </dgm:pt>
    <dgm:pt modelId="{180C82ED-6980-407D-8CA6-EC1A4DDA2B9D}" type="pres">
      <dgm:prSet presAssocID="{87D577F1-842B-45CD-BAE0-5254E8DE1E4A}" presName="linNode" presStyleCnt="0"/>
      <dgm:spPr/>
    </dgm:pt>
    <dgm:pt modelId="{3FF3714C-6AB4-4600-99ED-EF490FC1086E}" type="pres">
      <dgm:prSet presAssocID="{87D577F1-842B-45CD-BAE0-5254E8DE1E4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149E6-5C4B-475B-AC02-696BB12D6ACA}" type="pres">
      <dgm:prSet presAssocID="{87D577F1-842B-45CD-BAE0-5254E8DE1E4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35090B-9283-448F-8834-CDFEA9737160}" type="presOf" srcId="{AE296A9C-A8B9-4EF1-8164-BA6B5DA62D3B}" destId="{9758BAB2-751D-493F-8618-74D4622CE85C}" srcOrd="0" destOrd="0" presId="urn:microsoft.com/office/officeart/2005/8/layout/vList5"/>
    <dgm:cxn modelId="{BBBEE2A9-200C-44BF-ACE8-2DF9AE861352}" srcId="{C8E002B6-2574-41FD-B62F-7BEED52685DA}" destId="{104FD731-064F-4CCD-B2B7-7F6EB21A2EA3}" srcOrd="0" destOrd="0" parTransId="{A0157BCD-1DEC-4EF9-84BD-86B26F8BB6B2}" sibTransId="{37CDABF7-E126-49AA-A0E4-9C40CDFB554C}"/>
    <dgm:cxn modelId="{98B45376-5AF2-4138-8AD4-13F7B1259C35}" type="presOf" srcId="{7BB11152-8A6E-414F-8DB4-B741C81DD97D}" destId="{8C2149E6-5C4B-475B-AC02-696BB12D6ACA}" srcOrd="0" destOrd="0" presId="urn:microsoft.com/office/officeart/2005/8/layout/vList5"/>
    <dgm:cxn modelId="{CD864795-DEF5-4C21-BD7C-FB440389C4D3}" type="presOf" srcId="{104FD731-064F-4CCD-B2B7-7F6EB21A2EA3}" destId="{559C604C-6D4E-428C-93C1-754321960497}" srcOrd="0" destOrd="0" presId="urn:microsoft.com/office/officeart/2005/8/layout/vList5"/>
    <dgm:cxn modelId="{63C0AE88-4550-4562-9848-B459F87A29CB}" type="presOf" srcId="{C8E002B6-2574-41FD-B62F-7BEED52685DA}" destId="{F3251797-FD82-4479-BDAB-6F17673A4B8E}" srcOrd="0" destOrd="0" presId="urn:microsoft.com/office/officeart/2005/8/layout/vList5"/>
    <dgm:cxn modelId="{7E4C509F-19FA-4A37-A7A5-FFB0188D262F}" srcId="{87D577F1-842B-45CD-BAE0-5254E8DE1E4A}" destId="{7BB11152-8A6E-414F-8DB4-B741C81DD97D}" srcOrd="0" destOrd="0" parTransId="{4EF1ACB0-6F3D-4B23-8BE6-B807BD59C2A6}" sibTransId="{2F248B5D-78A2-498B-8D10-5AC51C0A5A24}"/>
    <dgm:cxn modelId="{19A1632A-34F0-4E41-A6B5-869A89AA2FB2}" srcId="{C8E002B6-2574-41FD-B62F-7BEED52685DA}" destId="{87D577F1-842B-45CD-BAE0-5254E8DE1E4A}" srcOrd="1" destOrd="0" parTransId="{915E7AD7-204A-48F1-AB8F-A4ECA0C35D51}" sibTransId="{2BD36995-CA22-4C7F-AD53-BD618A4740EA}"/>
    <dgm:cxn modelId="{DB281EB4-D5E9-431C-A4C5-E2B363005653}" type="presOf" srcId="{87D577F1-842B-45CD-BAE0-5254E8DE1E4A}" destId="{3FF3714C-6AB4-4600-99ED-EF490FC1086E}" srcOrd="0" destOrd="0" presId="urn:microsoft.com/office/officeart/2005/8/layout/vList5"/>
    <dgm:cxn modelId="{355449E1-2B5B-4770-A190-1A7E116A4175}" srcId="{104FD731-064F-4CCD-B2B7-7F6EB21A2EA3}" destId="{AE296A9C-A8B9-4EF1-8164-BA6B5DA62D3B}" srcOrd="0" destOrd="0" parTransId="{CF436E0F-66AC-445E-A641-7A2231E7A75F}" sibTransId="{AE78CCC9-1401-40EB-ACC4-06FD136B6FA7}"/>
    <dgm:cxn modelId="{B3A24DEB-14AB-47DE-80BF-D10DAEEDFF40}" type="presParOf" srcId="{F3251797-FD82-4479-BDAB-6F17673A4B8E}" destId="{A8791C16-4E89-4280-823B-AE4F25885DE2}" srcOrd="0" destOrd="0" presId="urn:microsoft.com/office/officeart/2005/8/layout/vList5"/>
    <dgm:cxn modelId="{87133AA0-B101-4580-9E8C-FC38BAEBF480}" type="presParOf" srcId="{A8791C16-4E89-4280-823B-AE4F25885DE2}" destId="{559C604C-6D4E-428C-93C1-754321960497}" srcOrd="0" destOrd="0" presId="urn:microsoft.com/office/officeart/2005/8/layout/vList5"/>
    <dgm:cxn modelId="{EE6A2F93-E3B3-459F-B8B9-B69AD84428E7}" type="presParOf" srcId="{A8791C16-4E89-4280-823B-AE4F25885DE2}" destId="{9758BAB2-751D-493F-8618-74D4622CE85C}" srcOrd="1" destOrd="0" presId="urn:microsoft.com/office/officeart/2005/8/layout/vList5"/>
    <dgm:cxn modelId="{ADAF36D4-1399-4343-BE4A-EE8C186883AE}" type="presParOf" srcId="{F3251797-FD82-4479-BDAB-6F17673A4B8E}" destId="{A2784C06-5E90-4EB3-9CE8-9F44779F6DF3}" srcOrd="1" destOrd="0" presId="urn:microsoft.com/office/officeart/2005/8/layout/vList5"/>
    <dgm:cxn modelId="{EAA83ABF-85DC-4C34-A34F-6C268F5507A1}" type="presParOf" srcId="{F3251797-FD82-4479-BDAB-6F17673A4B8E}" destId="{180C82ED-6980-407D-8CA6-EC1A4DDA2B9D}" srcOrd="2" destOrd="0" presId="urn:microsoft.com/office/officeart/2005/8/layout/vList5"/>
    <dgm:cxn modelId="{E7D8F68D-C6A5-43AE-9667-4EF68FD84AA5}" type="presParOf" srcId="{180C82ED-6980-407D-8CA6-EC1A4DDA2B9D}" destId="{3FF3714C-6AB4-4600-99ED-EF490FC1086E}" srcOrd="0" destOrd="0" presId="urn:microsoft.com/office/officeart/2005/8/layout/vList5"/>
    <dgm:cxn modelId="{1371D595-2DD3-4E3F-A0F2-C656C371FD2F}" type="presParOf" srcId="{180C82ED-6980-407D-8CA6-EC1A4DDA2B9D}" destId="{8C2149E6-5C4B-475B-AC02-696BB12D6A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C7131-F327-4998-B580-8F802CACA291}" type="datetimeFigureOut">
              <a:rPr lang="es-EC" smtClean="0"/>
              <a:t>9/9/2020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B721A-B6AF-4034-B352-A408F74D892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945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B721A-B6AF-4034-B352-A408F74D892E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100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09/09/2020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0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0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7951" y="2000815"/>
            <a:ext cx="10145917" cy="4499573"/>
          </a:xfrm>
        </p:spPr>
        <p:txBody>
          <a:bodyPr>
            <a:noAutofit/>
          </a:bodyPr>
          <a:lstStyle/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Económicas, Administrativas y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Comercio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Comercio Exterior y  Negociación Internacional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Tema: Análisis Comparativo de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Exportaciones de Aguacate entre los Países Miembros del Acuerdo Comercial Multipartes Hacia </a:t>
            </a:r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Unión Europea Durante el Periodo 2014-2019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Autoras: Mayorga Gamboa, Kathleen Michelle</a:t>
            </a:r>
            <a:b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Villegas Carrillo, Ana Estefania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Miño Villareal, Carlos Oswaldo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C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353535"/>
            <a:ext cx="5459240" cy="1409945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85060" y="6684560"/>
            <a:ext cx="11770242" cy="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12651" y="6536181"/>
            <a:ext cx="11451266" cy="0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473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drap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6281035" y="3295665"/>
            <a:ext cx="5358809" cy="310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/>
          <p:cNvSpPr/>
          <p:nvPr/>
        </p:nvSpPr>
        <p:spPr>
          <a:xfrm>
            <a:off x="5372769" y="422683"/>
            <a:ext cx="5358809" cy="31047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50335" y="561315"/>
            <a:ext cx="3932237" cy="1600200"/>
          </a:xfrm>
        </p:spPr>
        <p:txBody>
          <a:bodyPr>
            <a:noAutofit/>
          </a:bodyPr>
          <a:lstStyle/>
          <a:p>
            <a:pPr lvl="1" algn="ctr"/>
            <a:r>
              <a:rPr lang="es-EC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Adhesión de Ecuador al Acuerdo Comercial entre Colombia y el Perú, por una parte, y la Unión Europea y sus estados miembros, por otra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848256" y="2469333"/>
            <a:ext cx="3932237" cy="438866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11 de Noviembre del 2016 el Vicepresidente firma la adhesión de Ecuador al Acuerdo Comercial en la sede del Consejo de la Unión Europea en Bruselas y el 1 de enero de Enero del 2017 entra en vigencia el acuerdo.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Antes de que Ecuador firmara el Acuerdo Comercial, formaba parte del Sistema Generalizado de Preferencias (SGP+)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C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Ecuador firma acuerdo comercial multipartes con la Unión Europea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395" y="712382"/>
            <a:ext cx="4545558" cy="252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irma de acuerdo comercial entre la union europea y ecu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39" y="3527390"/>
            <a:ext cx="4876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066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8260" y="0"/>
            <a:ext cx="4315950" cy="1844801"/>
          </a:xfrm>
        </p:spPr>
        <p:txBody>
          <a:bodyPr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 del Acuerdo Comercial Multipartes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9232332" y="2578227"/>
            <a:ext cx="2648470" cy="857174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Práctica de comercio justo y desarrollo sostenible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03278" y="4938462"/>
            <a:ext cx="3242930" cy="14141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Cooperación en aspectos como, competitividad, facilitación del comercio y la transferencia de tecnología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23539" y="2570333"/>
            <a:ext cx="2626242" cy="93566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Aguacate cuenta con la ventaja de una liberalización arancelaria.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076053" y="4738774"/>
            <a:ext cx="2961029" cy="14247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Apertura a un mercado de gran tamaño alto poder adquisitivo y la posibilidad de atraer inversión extranjera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Image result for union europ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220" y="1581012"/>
            <a:ext cx="902345" cy="765173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aguac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49" y="1399618"/>
            <a:ext cx="876237" cy="87623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 recto 25"/>
          <p:cNvCxnSpPr/>
          <p:nvPr/>
        </p:nvCxnSpPr>
        <p:spPr>
          <a:xfrm flipH="1">
            <a:off x="1720898" y="1963599"/>
            <a:ext cx="1046798" cy="606734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342" name="Picture 6" descr="Image result for comerc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00" y="3800478"/>
            <a:ext cx="956481" cy="89277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ector recto 36"/>
          <p:cNvCxnSpPr/>
          <p:nvPr/>
        </p:nvCxnSpPr>
        <p:spPr>
          <a:xfrm flipH="1">
            <a:off x="1407629" y="4326194"/>
            <a:ext cx="986050" cy="5939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ector recto 38"/>
          <p:cNvCxnSpPr/>
          <p:nvPr/>
        </p:nvCxnSpPr>
        <p:spPr>
          <a:xfrm>
            <a:off x="9915134" y="1976341"/>
            <a:ext cx="950149" cy="59399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40"/>
          <p:cNvCxnSpPr/>
          <p:nvPr/>
        </p:nvCxnSpPr>
        <p:spPr>
          <a:xfrm>
            <a:off x="10390209" y="4120877"/>
            <a:ext cx="950149" cy="59399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344" name="Picture 8" descr="Image result for comercio jus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613" y="3731762"/>
            <a:ext cx="956102" cy="800517"/>
          </a:xfrm>
          <a:prstGeom prst="ellipse">
            <a:avLst/>
          </a:prstGeom>
          <a:ln w="285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6"/>
          <a:srcRect l="28365" t="9930" r="19590" b="11266"/>
          <a:stretch/>
        </p:blipFill>
        <p:spPr>
          <a:xfrm>
            <a:off x="4121831" y="1815908"/>
            <a:ext cx="4494372" cy="43476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8299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xdr="http://schemas.openxmlformats.org/drawingml/2006/spreadsheetDrawing" xmlns:a16="http://schemas.microsoft.com/office/drawing/2014/main" xmlns="" xmlns:lc="http://schemas.openxmlformats.org/drawingml/2006/lockedCanvas" id="{00000000-0008-0000-04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528912"/>
              </p:ext>
            </p:extLst>
          </p:nvPr>
        </p:nvGraphicFramePr>
        <p:xfrm>
          <a:off x="1382340" y="1144898"/>
          <a:ext cx="9413396" cy="520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6601" y="144039"/>
            <a:ext cx="10515600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Demanda de aguacate en la Unión Europea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5087810" y="6348072"/>
            <a:ext cx="36680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Fuente: (International </a:t>
            </a:r>
            <a:r>
              <a:rPr lang="es-EC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Trade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Center, 2018)</a:t>
            </a:r>
            <a:endParaRPr lang="en-US" sz="1600" dirty="0"/>
          </a:p>
        </p:txBody>
      </p:sp>
      <p:sp>
        <p:nvSpPr>
          <p:cNvPr id="2" name="CuadroTexto 1"/>
          <p:cNvSpPr txBox="1"/>
          <p:nvPr/>
        </p:nvSpPr>
        <p:spPr>
          <a:xfrm>
            <a:off x="3547726" y="4287879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1.37%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396596" y="4203240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6.68%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5087810" y="4541794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15.46%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749973" y="3460332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16.54%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929476" y="3746182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64.70%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471140" y="3075584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19.28%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272084" y="2597119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20.02%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9073187" y="1949377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21.93%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9884839" y="1934039"/>
            <a:ext cx="967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2.55%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11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501751663"/>
              </p:ext>
            </p:extLst>
          </p:nvPr>
        </p:nvGraphicFramePr>
        <p:xfrm>
          <a:off x="680484" y="1453502"/>
          <a:ext cx="10823946" cy="4444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96572" y="205360"/>
            <a:ext cx="10515600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Demanda de aguacate en la Unión Europea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4504461" y="6288146"/>
            <a:ext cx="32681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Fuente: (International </a:t>
            </a:r>
            <a:r>
              <a:rPr lang="es-EC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Trade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Center, 2018) </a:t>
            </a:r>
            <a:endParaRPr lang="en-US" sz="1400" dirty="0"/>
          </a:p>
        </p:txBody>
      </p:sp>
      <p:pic>
        <p:nvPicPr>
          <p:cNvPr id="4100" name="Picture 4" descr="Bandera de los Países Baj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17" y="2362338"/>
            <a:ext cx="688444" cy="45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/>
          <p:cNvCxnSpPr/>
          <p:nvPr/>
        </p:nvCxnSpPr>
        <p:spPr>
          <a:xfrm flipV="1">
            <a:off x="1837853" y="2591246"/>
            <a:ext cx="1846907" cy="514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635718" y="2172553"/>
            <a:ext cx="5051490" cy="14307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 importante en la logística de las importaciones del continente europeo. Alrededor del 21% de las importaciones son destinadas al consumo local, el valor restante es reexportado hacia otros países.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43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85306" y="61709"/>
            <a:ext cx="10515600" cy="1325563"/>
          </a:xfrm>
        </p:spPr>
        <p:txBody>
          <a:bodyPr/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Demanda de aguacate en la Unión Europea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8" name="Rectángulo 7"/>
          <p:cNvSpPr/>
          <p:nvPr/>
        </p:nvSpPr>
        <p:spPr>
          <a:xfrm>
            <a:off x="4009673" y="6391571"/>
            <a:ext cx="3066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Fuente:  (</a:t>
            </a:r>
            <a:r>
              <a:rPr lang="es-EC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European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C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Commission</a:t>
            </a:r>
            <a:r>
              <a:rPr lang="es-EC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, 2020)</a:t>
            </a:r>
            <a:endParaRPr lang="en-US" sz="1400" dirty="0"/>
          </a:p>
        </p:txBody>
      </p:sp>
      <p:pic>
        <p:nvPicPr>
          <p:cNvPr id="9" name="Picture 2" descr="Image result for ecuad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480" y="3989342"/>
            <a:ext cx="845405" cy="5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olombia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18" y="3029554"/>
            <a:ext cx="871767" cy="5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peru fla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118" y="2069911"/>
            <a:ext cx="871767" cy="58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10611885" y="2069911"/>
            <a:ext cx="1392273" cy="5810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Lugar: 1</a:t>
            </a:r>
          </a:p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30,36%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611885" y="3012125"/>
            <a:ext cx="1392273" cy="5810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Lugar: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7,57%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0611885" y="3989342"/>
            <a:ext cx="1392273" cy="58103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Lugar: </a:t>
            </a:r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s-EC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C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0,04%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616133795"/>
              </p:ext>
            </p:extLst>
          </p:nvPr>
        </p:nvGraphicFramePr>
        <p:xfrm>
          <a:off x="93921" y="908437"/>
          <a:ext cx="9475382" cy="560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8397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035120"/>
              </p:ext>
            </p:extLst>
          </p:nvPr>
        </p:nvGraphicFramePr>
        <p:xfrm>
          <a:off x="212653" y="1884323"/>
          <a:ext cx="5237299" cy="4428414"/>
        </p:xfrm>
        <a:graphic>
          <a:graphicData uri="http://schemas.openxmlformats.org/drawingml/2006/table">
            <a:tbl>
              <a:tblPr firstRow="1" firstCol="1" bandRow="1"/>
              <a:tblGrid>
                <a:gridCol w="546440"/>
                <a:gridCol w="884240"/>
                <a:gridCol w="850155"/>
                <a:gridCol w="714607"/>
                <a:gridCol w="787248"/>
                <a:gridCol w="740002"/>
                <a:gridCol w="714607"/>
              </a:tblGrid>
              <a:tr h="375289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MUNDO 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5289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Colombia 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Ecuador 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Colombia 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Ecuador 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375289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85.035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80.555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780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161.219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126.870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780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135.520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103.949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780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184.034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137.675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780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3.573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300.111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3.526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164.911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780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10.279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306.269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10.221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201.191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5289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35.040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396.888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34.576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287.922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2780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52.948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580.399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52.258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355.553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5289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62.732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722.310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60.571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445.245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5289"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89.053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3553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751.330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81.098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570</a:t>
                      </a:r>
                      <a:endParaRPr lang="en-US" sz="105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399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326.251</a:t>
                      </a:r>
                      <a:endParaRPr lang="en-US" sz="105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632" y="39915"/>
            <a:ext cx="11273875" cy="1325563"/>
          </a:xfrm>
        </p:spPr>
        <p:txBody>
          <a:bodyPr>
            <a:norm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Comparación de exportaciones de Colombia, Ecuador y Perú hacia el mundo y la UE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96814" y="1042313"/>
            <a:ext cx="10891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Exportaciones totales de la subpartida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0804.40 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</a:rPr>
              <a:t>Aguacates "paltas", frescos o secos desde Colombia, Ecuador y Perú  hacia el  mundo y hacia la Unión Europea en miles de dólares americanos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1695256" y="6383189"/>
            <a:ext cx="2799292" cy="4090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  <a:tabLst>
                <a:tab pos="485140" algn="ctr"/>
              </a:tabLs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(International </a:t>
            </a:r>
            <a:r>
              <a:rPr lang="es-EC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</a:t>
            </a: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Center, 2018)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529252187"/>
              </p:ext>
            </p:extLst>
          </p:nvPr>
        </p:nvGraphicFramePr>
        <p:xfrm>
          <a:off x="6178313" y="1935026"/>
          <a:ext cx="5768340" cy="4379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ángulo 19"/>
          <p:cNvSpPr/>
          <p:nvPr/>
        </p:nvSpPr>
        <p:spPr>
          <a:xfrm>
            <a:off x="3877340" y="2443649"/>
            <a:ext cx="617208" cy="39395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89.81%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91.86%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0.00%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94.91%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98.68%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99.44%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98.68%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98.70%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96.56%</a:t>
            </a:r>
          </a:p>
          <a:p>
            <a:pPr algn="ctr"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91.07%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4621620" y="4367253"/>
            <a:ext cx="617208" cy="2015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8.45%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6.67%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81.19%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86.47%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16.04%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5443489" y="2443649"/>
            <a:ext cx="598967" cy="39395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94.73%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78.69%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76.70%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74.81%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54.95%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65.69%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72.54%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61.26%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61.64%</a:t>
            </a:r>
          </a:p>
          <a:p>
            <a:pPr>
              <a:lnSpc>
                <a:spcPct val="25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43.42%</a:t>
            </a:r>
          </a:p>
        </p:txBody>
      </p:sp>
    </p:spTree>
    <p:extLst>
      <p:ext uri="{BB962C8B-B14F-4D97-AF65-F5344CB8AC3E}">
        <p14:creationId xmlns:p14="http://schemas.microsoft.com/office/powerpoint/2010/main" val="65631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Tendencia de Productos Orgánicos en la Unión Europea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20849896"/>
              </p:ext>
            </p:extLst>
          </p:nvPr>
        </p:nvGraphicFramePr>
        <p:xfrm>
          <a:off x="-267581" y="1475672"/>
          <a:ext cx="4205838" cy="4943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errar llave 5"/>
          <p:cNvSpPr/>
          <p:nvPr/>
        </p:nvSpPr>
        <p:spPr>
          <a:xfrm>
            <a:off x="3358835" y="2082297"/>
            <a:ext cx="642796" cy="384772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lamada con línea 2 (borde y barra de énfasis) 7"/>
          <p:cNvSpPr/>
          <p:nvPr/>
        </p:nvSpPr>
        <p:spPr>
          <a:xfrm>
            <a:off x="6586680" y="2986488"/>
            <a:ext cx="4322746" cy="1640987"/>
          </a:xfrm>
          <a:prstGeom prst="accentBorderCallout2">
            <a:avLst>
              <a:gd name="adj1" fmla="val 60128"/>
              <a:gd name="adj2" fmla="val -8702"/>
              <a:gd name="adj3" fmla="val 60128"/>
              <a:gd name="adj4" fmla="val -12974"/>
              <a:gd name="adj5" fmla="val 60448"/>
              <a:gd name="adj6" fmla="val -2078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 mercados más grandes para comercializar productos orgánicos en la Unión Europea son los de Alemania y Francia. 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lamada con línea 2 (borde y barra de énfasis) 9"/>
          <p:cNvSpPr/>
          <p:nvPr/>
        </p:nvSpPr>
        <p:spPr>
          <a:xfrm>
            <a:off x="6586680" y="1557196"/>
            <a:ext cx="4322746" cy="1213164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5485"/>
              <a:gd name="adj6" fmla="val -174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la UE se presenta un incremento promedio de 5,6% anual en áreas orgánicas a partir del año 2012 al 2017</a:t>
            </a:r>
          </a:p>
        </p:txBody>
      </p:sp>
      <p:sp>
        <p:nvSpPr>
          <p:cNvPr id="11" name="Llamada con línea 2 (borde y barra de énfasis) 10"/>
          <p:cNvSpPr/>
          <p:nvPr/>
        </p:nvSpPr>
        <p:spPr>
          <a:xfrm>
            <a:off x="6586680" y="4843603"/>
            <a:ext cx="4322746" cy="169299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4769"/>
              <a:gd name="adj6" fmla="val -1679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mayor proveedor de productos orgánicos es China con una participación del 12,7%, seguido de Ecuador con un 8.5%. </a:t>
            </a:r>
          </a:p>
        </p:txBody>
      </p:sp>
      <p:pic>
        <p:nvPicPr>
          <p:cNvPr id="1028" name="Picture 4" descr="Organic Market | Free Vectors, Stock Photos &amp; PS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27" y="0"/>
            <a:ext cx="1475273" cy="14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4285307" y="3616859"/>
            <a:ext cx="1674892" cy="7785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Orgánico</a:t>
            </a:r>
          </a:p>
        </p:txBody>
      </p:sp>
    </p:spTree>
    <p:extLst>
      <p:ext uri="{BB962C8B-B14F-4D97-AF65-F5344CB8AC3E}">
        <p14:creationId xmlns:p14="http://schemas.microsoft.com/office/powerpoint/2010/main" val="3854093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EC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para potencializar exportaciones ecuatorianas de aguacate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Image result for strategy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441" y="1709234"/>
            <a:ext cx="9835117" cy="51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877531" y="2824455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Capacitaciones</a:t>
            </a:r>
            <a:endParaRPr lang="en-US" dirty="0"/>
          </a:p>
        </p:txBody>
      </p:sp>
      <p:sp>
        <p:nvSpPr>
          <p:cNvPr id="5" name="Rectángulo 4"/>
          <p:cNvSpPr/>
          <p:nvPr/>
        </p:nvSpPr>
        <p:spPr>
          <a:xfrm>
            <a:off x="4006294" y="2500637"/>
            <a:ext cx="1993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Campañas sobre beneficios comerciales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546067" y="2500637"/>
            <a:ext cx="20373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Campañas sobre beneficios nutricionales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9129724" y="2411771"/>
            <a:ext cx="108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Centros de acopio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5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70440306"/>
              </p:ext>
            </p:extLst>
          </p:nvPr>
        </p:nvGraphicFramePr>
        <p:xfrm>
          <a:off x="4874787" y="715224"/>
          <a:ext cx="7084841" cy="557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nd writing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4857"/>
            <a:ext cx="3870395" cy="32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70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</a:t>
            </a:r>
            <a:endParaRPr lang="en-U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2436826"/>
              </p:ext>
            </p:extLst>
          </p:nvPr>
        </p:nvGraphicFramePr>
        <p:xfrm>
          <a:off x="4708595" y="838047"/>
          <a:ext cx="7084841" cy="5576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mage result for hand writing 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3911"/>
            <a:ext cx="3870395" cy="32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9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mage result for GOAL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581"/>
            <a:ext cx="5869172" cy="44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550193" y="1541721"/>
            <a:ext cx="5559055" cy="45507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un análisis comparativo</a:t>
            </a:r>
            <a:r>
              <a:rPr lang="es-EC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exportaciones de aguacate entre los países miembros del</a:t>
            </a:r>
            <a:r>
              <a:rPr lang="es-EC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Acuerdo Comercial Multipartes hacia la Unión Europea durante el periodo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2014-2019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la evolución de las exportaciones de aguacate de Ecuador, Colombia y Perú hacia la Unión Europea durante el periodo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los beneficios que brinda el Acuerdo Comercial Multipartes entre los países firmantes del mismo.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Establecer estrategias para poder potencializar las exportaciones de aguacate de Ecuador.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564717" y="345558"/>
            <a:ext cx="3530009" cy="6911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654946" y="1318435"/>
            <a:ext cx="1945758" cy="5103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</a:t>
            </a:r>
            <a:endParaRPr lang="en-U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654946" y="3195082"/>
            <a:ext cx="1945758" cy="5103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Específicos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21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93757" y="292697"/>
            <a:ext cx="10515600" cy="1325563"/>
          </a:xfrm>
        </p:spPr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ide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97" y="2218100"/>
            <a:ext cx="3815370" cy="286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128492603"/>
              </p:ext>
            </p:extLst>
          </p:nvPr>
        </p:nvGraphicFramePr>
        <p:xfrm>
          <a:off x="4762124" y="1412341"/>
          <a:ext cx="7016434" cy="5314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3732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ide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" y="1876214"/>
            <a:ext cx="4331573" cy="32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31541282"/>
              </p:ext>
            </p:extLst>
          </p:nvPr>
        </p:nvGraphicFramePr>
        <p:xfrm>
          <a:off x="4888870" y="1482458"/>
          <a:ext cx="6556721" cy="516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7222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5000">
              <a:schemeClr val="accent6">
                <a:lumMod val="20000"/>
                <a:lumOff val="80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21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35369" y="2512225"/>
            <a:ext cx="835719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345435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88267" cy="1325563"/>
          </a:xfrm>
        </p:spPr>
        <p:txBody>
          <a:bodyPr/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0899944"/>
              </p:ext>
            </p:extLst>
          </p:nvPr>
        </p:nvGraphicFramePr>
        <p:xfrm>
          <a:off x="482600" y="762000"/>
          <a:ext cx="11413067" cy="529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465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29658"/>
            <a:ext cx="10515600" cy="1325563"/>
          </a:xfrm>
        </p:spPr>
        <p:txBody>
          <a:bodyPr>
            <a:normAutofit/>
          </a:bodyPr>
          <a:lstStyle/>
          <a:p>
            <a:r>
              <a:rPr lang="es-EC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PRELIMINAR</a:t>
            </a: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s-EC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</a:t>
            </a:r>
            <a:r>
              <a:rPr lang="es-EC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 partida arancelaria del aguacate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23068463"/>
              </p:ext>
            </p:extLst>
          </p:nvPr>
        </p:nvGraphicFramePr>
        <p:xfrm>
          <a:off x="1524001" y="1706409"/>
          <a:ext cx="8551332" cy="4042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3302000" y="57220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Descripción de la sub partida arancelaria del aguacate</a:t>
            </a:r>
            <a: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s-EC" sz="1600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Fuente: (Comité de Comercio Exterior, 2012)</a:t>
            </a:r>
            <a:endParaRPr lang="en-US" sz="1600" dirty="0"/>
          </a:p>
        </p:txBody>
      </p:sp>
      <p:pic>
        <p:nvPicPr>
          <p:cNvPr id="4098" name="Picture 2" descr="Image result for avocad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079" y="20372"/>
            <a:ext cx="2616200" cy="174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46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886" y="-16650"/>
            <a:ext cx="10515600" cy="1325563"/>
          </a:xfrm>
        </p:spPr>
        <p:txBody>
          <a:bodyPr>
            <a:norm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Aguacate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Gráfico 4"/>
          <p:cNvGraphicFramePr/>
          <p:nvPr>
            <p:extLst>
              <p:ext uri="{D42A27DB-BD31-4B8C-83A1-F6EECF244321}">
                <p14:modId xmlns:p14="http://schemas.microsoft.com/office/powerpoint/2010/main" val="1690283227"/>
              </p:ext>
            </p:extLst>
          </p:nvPr>
        </p:nvGraphicFramePr>
        <p:xfrm>
          <a:off x="470780" y="1075274"/>
          <a:ext cx="7733062" cy="548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ángulo redondeado 9"/>
          <p:cNvSpPr/>
          <p:nvPr/>
        </p:nvSpPr>
        <p:spPr>
          <a:xfrm>
            <a:off x="8728943" y="1269086"/>
            <a:ext cx="2652018" cy="9899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Perú: 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crecimiento constante 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producción</a:t>
            </a:r>
          </a:p>
        </p:txBody>
      </p:sp>
      <p:sp>
        <p:nvSpPr>
          <p:cNvPr id="7" name="Rectángulo redondeado 12"/>
          <p:cNvSpPr/>
          <p:nvPr/>
        </p:nvSpPr>
        <p:spPr>
          <a:xfrm>
            <a:off x="8728943" y="2737429"/>
            <a:ext cx="2652018" cy="10820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Colombia y Ecuador en 2017 presentan el mayor porcentaje de crecimiento anual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redondeado 15"/>
          <p:cNvSpPr/>
          <p:nvPr/>
        </p:nvSpPr>
        <p:spPr>
          <a:xfrm>
            <a:off x="8728943" y="4199083"/>
            <a:ext cx="2652018" cy="98994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Ecuador: cifras pequeñas, sin patrón en línea de crecimiento</a:t>
            </a:r>
          </a:p>
        </p:txBody>
      </p:sp>
    </p:spTree>
    <p:extLst>
      <p:ext uri="{BB962C8B-B14F-4D97-AF65-F5344CB8AC3E}">
        <p14:creationId xmlns:p14="http://schemas.microsoft.com/office/powerpoint/2010/main" val="379245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530" y="345541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Exportación de aguacate hacia el mundo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ecu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54" y="1083335"/>
            <a:ext cx="1086416" cy="72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redondeado 3"/>
          <p:cNvSpPr/>
          <p:nvPr/>
        </p:nvSpPr>
        <p:spPr>
          <a:xfrm>
            <a:off x="2190307" y="1132005"/>
            <a:ext cx="1137370" cy="6073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Ecuador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07211"/>
              </p:ext>
            </p:extLst>
          </p:nvPr>
        </p:nvGraphicFramePr>
        <p:xfrm>
          <a:off x="922293" y="2015572"/>
          <a:ext cx="9323533" cy="4411666"/>
        </p:xfrm>
        <a:graphic>
          <a:graphicData uri="http://schemas.openxmlformats.org/drawingml/2006/table">
            <a:tbl>
              <a:tblPr firstRow="1" firstCol="1" bandRow="1"/>
              <a:tblGrid>
                <a:gridCol w="17302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593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59329"/>
              </a:tblGrid>
              <a:tr h="295248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ECUADOR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 DESTINO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C" sz="1200" b="1" kern="1200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553</a:t>
                      </a:r>
                      <a:endParaRPr lang="es-EC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2.780</a:t>
                      </a:r>
                      <a:endParaRPr lang="es-EC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s-EC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Kong, China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Singapur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Emiratos Árabes Unidos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s-EC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Curaçao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7399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9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Antillas Holandesas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0</a:t>
                      </a:r>
                      <a:endParaRPr lang="es-EC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77836" y="6142534"/>
            <a:ext cx="2824941" cy="567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(International Trade Center, 2018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26500" y="1126764"/>
            <a:ext cx="70228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Exportación de la subpartida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0804.40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Aguacates "paltas", frescos o secos desde Ecuador al Mundo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en miles de dólares americanos</a:t>
            </a:r>
            <a:endParaRPr lang="es-EC" sz="1600" dirty="0"/>
          </a:p>
        </p:txBody>
      </p:sp>
      <p:sp>
        <p:nvSpPr>
          <p:cNvPr id="9" name="Rectángulo 8"/>
          <p:cNvSpPr/>
          <p:nvPr/>
        </p:nvSpPr>
        <p:spPr>
          <a:xfrm>
            <a:off x="923454" y="2615288"/>
            <a:ext cx="9322372" cy="199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923453" y="2899084"/>
            <a:ext cx="9322373" cy="2134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Rectángulo 11"/>
          <p:cNvSpPr/>
          <p:nvPr/>
        </p:nvSpPr>
        <p:spPr>
          <a:xfrm>
            <a:off x="923453" y="3197257"/>
            <a:ext cx="9322373" cy="1990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Rectángulo 12"/>
          <p:cNvSpPr/>
          <p:nvPr/>
        </p:nvSpPr>
        <p:spPr>
          <a:xfrm>
            <a:off x="922293" y="3476121"/>
            <a:ext cx="9323533" cy="1963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 descr="Bandera de EspaÃ±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20" y="2464937"/>
            <a:ext cx="1013987" cy="73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Bandera de los PaÃ­ses Bajos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821" y="3712778"/>
            <a:ext cx="1013987" cy="608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Bandera de Itali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143" y="4843979"/>
            <a:ext cx="1013987" cy="6889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/>
          <p:cNvSpPr/>
          <p:nvPr/>
        </p:nvSpPr>
        <p:spPr>
          <a:xfrm>
            <a:off x="10551812" y="2280624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0551812" y="3557219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551812" y="4699123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480201" y="3129032"/>
            <a:ext cx="585199" cy="252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742</a:t>
            </a:r>
            <a:endParaRPr lang="es-EC" dirty="0"/>
          </a:p>
        </p:txBody>
      </p:sp>
      <p:sp>
        <p:nvSpPr>
          <p:cNvPr id="20" name="Rectángulo 19"/>
          <p:cNvSpPr/>
          <p:nvPr/>
        </p:nvSpPr>
        <p:spPr>
          <a:xfrm>
            <a:off x="11480202" y="4252469"/>
            <a:ext cx="585199" cy="252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140</a:t>
            </a:r>
            <a:endParaRPr lang="es-EC" dirty="0"/>
          </a:p>
        </p:txBody>
      </p:sp>
      <p:sp>
        <p:nvSpPr>
          <p:cNvPr id="21" name="Rectángulo 20"/>
          <p:cNvSpPr/>
          <p:nvPr/>
        </p:nvSpPr>
        <p:spPr>
          <a:xfrm>
            <a:off x="11480203" y="5406626"/>
            <a:ext cx="585199" cy="2525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6</a:t>
            </a:r>
            <a:endParaRPr lang="es-EC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275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530" y="345541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Exportación de aguacate hacia el mundo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190307" y="1132005"/>
            <a:ext cx="1254642" cy="6073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Colombia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Image result for colombia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4" y="1087404"/>
            <a:ext cx="1086416" cy="72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743460" y="1147884"/>
            <a:ext cx="70747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Principales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12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destinos de exportación de la subpartida </a:t>
            </a:r>
            <a:r>
              <a:rPr lang="es-EC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0804.40 </a:t>
            </a:r>
            <a:r>
              <a:rPr lang="es-EC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Aguacates "paltas", frescos o secos desde Colombia </a:t>
            </a:r>
            <a:r>
              <a:rPr lang="es-EC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en miles de dólares americanos</a:t>
            </a:r>
            <a:endParaRPr lang="es-EC" sz="1600" dirty="0"/>
          </a:p>
        </p:txBody>
      </p:sp>
      <p:sp>
        <p:nvSpPr>
          <p:cNvPr id="7" name="Rectángulo 6"/>
          <p:cNvSpPr/>
          <p:nvPr/>
        </p:nvSpPr>
        <p:spPr>
          <a:xfrm>
            <a:off x="591561" y="6362508"/>
            <a:ext cx="2824941" cy="567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(International Trade Center, 2018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Bandera de los PaÃ­ses Baj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41" y="2385816"/>
            <a:ext cx="959378" cy="64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Bandera del Reino Unid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40" y="3586826"/>
            <a:ext cx="959378" cy="641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Bandera de EspaÃ±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39" y="4687186"/>
            <a:ext cx="959379" cy="64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Bandera de Franci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9439" y="5847350"/>
            <a:ext cx="959379" cy="63946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16"/>
          <p:cNvSpPr/>
          <p:nvPr/>
        </p:nvSpPr>
        <p:spPr>
          <a:xfrm>
            <a:off x="10319110" y="2247677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0319109" y="3428628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10319109" y="4503659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319109" y="5702494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11171672" y="2964292"/>
            <a:ext cx="1020327" cy="2457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115.825</a:t>
            </a:r>
            <a:endParaRPr lang="es-EC" dirty="0"/>
          </a:p>
        </p:txBody>
      </p:sp>
      <p:sp>
        <p:nvSpPr>
          <p:cNvPr id="22" name="Rectángulo 21"/>
          <p:cNvSpPr/>
          <p:nvPr/>
        </p:nvSpPr>
        <p:spPr>
          <a:xfrm>
            <a:off x="11171672" y="4132182"/>
            <a:ext cx="826712" cy="279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58.058</a:t>
            </a:r>
            <a:endParaRPr lang="es-EC" dirty="0"/>
          </a:p>
        </p:txBody>
      </p:sp>
      <p:sp>
        <p:nvSpPr>
          <p:cNvPr id="23" name="Rectángulo 22"/>
          <p:cNvSpPr/>
          <p:nvPr/>
        </p:nvSpPr>
        <p:spPr>
          <a:xfrm>
            <a:off x="11171672" y="5272476"/>
            <a:ext cx="826712" cy="279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42.846</a:t>
            </a:r>
            <a:endParaRPr lang="es-EC" dirty="0"/>
          </a:p>
        </p:txBody>
      </p:sp>
      <p:sp>
        <p:nvSpPr>
          <p:cNvPr id="24" name="Rectángulo 23"/>
          <p:cNvSpPr/>
          <p:nvPr/>
        </p:nvSpPr>
        <p:spPr>
          <a:xfrm>
            <a:off x="11171672" y="6375041"/>
            <a:ext cx="715528" cy="2566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9.967</a:t>
            </a:r>
            <a:endParaRPr lang="es-EC" dirty="0"/>
          </a:p>
        </p:txBody>
      </p:sp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814073"/>
              </p:ext>
            </p:extLst>
          </p:nvPr>
        </p:nvGraphicFramePr>
        <p:xfrm>
          <a:off x="591562" y="1887337"/>
          <a:ext cx="9502679" cy="4400524"/>
        </p:xfrm>
        <a:graphic>
          <a:graphicData uri="http://schemas.openxmlformats.org/drawingml/2006/table">
            <a:tbl>
              <a:tblPr firstRow="1" firstCol="1" bandRow="1"/>
              <a:tblGrid>
                <a:gridCol w="1019453"/>
                <a:gridCol w="708306"/>
                <a:gridCol w="863880"/>
                <a:gridCol w="863880"/>
                <a:gridCol w="863880"/>
                <a:gridCol w="863880"/>
                <a:gridCol w="863880"/>
                <a:gridCol w="863880"/>
                <a:gridCol w="863880"/>
                <a:gridCol w="863880"/>
                <a:gridCol w="863880"/>
              </a:tblGrid>
              <a:tr h="32203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 destino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72C4"/>
                    </a:solidFill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2.852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14.582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18.872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29.655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42.329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Reino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Unido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2.430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9.479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14.149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12.493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11.629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11.627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11.397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2.730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2.551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2.510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1.409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Bélgica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3.782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6.372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3.528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Alemania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Panamá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3.528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Costa Rica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06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Italia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612277" y="2552175"/>
            <a:ext cx="9461247" cy="2030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612277" y="2867558"/>
            <a:ext cx="9461247" cy="2077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591561" y="3196947"/>
            <a:ext cx="9461248" cy="222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591561" y="3508934"/>
            <a:ext cx="9461248" cy="222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12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3530" y="345541"/>
            <a:ext cx="10515600" cy="1325563"/>
          </a:xfrm>
        </p:spPr>
        <p:txBody>
          <a:bodyPr>
            <a:normAutofit/>
          </a:bodyPr>
          <a:lstStyle/>
          <a:p>
            <a:pPr lvl="1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Exportación de aguacate hacia el mundo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190307" y="1132005"/>
            <a:ext cx="1137370" cy="60735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Perú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e result for peru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95" y="1083335"/>
            <a:ext cx="1286540" cy="85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476847" y="1083335"/>
            <a:ext cx="7191511" cy="65602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Principales 12  destinos de exportación de la subpartida 080440 Aguacates "paltas", frescos o secos desde Perú en miles de dólares americanos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32995" y="6290729"/>
            <a:ext cx="2824941" cy="567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C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Fuente: (International Trade Center, 2018</a:t>
            </a: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Bandera de los PaÃ­ses Bajo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967" y="2366362"/>
            <a:ext cx="959378" cy="64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Bandera de Franc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967" y="5848972"/>
            <a:ext cx="959379" cy="639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Bandera de EspaÃ±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12" y="3581390"/>
            <a:ext cx="959379" cy="64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Bandera del Reino Unid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911" y="4767594"/>
            <a:ext cx="959378" cy="6411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9840585" y="2181038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9840584" y="3380345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9840584" y="4519451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840582" y="5656880"/>
            <a:ext cx="280657" cy="28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0847456" y="2906156"/>
            <a:ext cx="1127651" cy="3019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1’355.438</a:t>
            </a:r>
            <a:endParaRPr lang="es-EC" dirty="0"/>
          </a:p>
        </p:txBody>
      </p:sp>
      <p:sp>
        <p:nvSpPr>
          <p:cNvPr id="21" name="Rectángulo 20"/>
          <p:cNvSpPr/>
          <p:nvPr/>
        </p:nvSpPr>
        <p:spPr>
          <a:xfrm>
            <a:off x="10847456" y="4116644"/>
            <a:ext cx="1017870" cy="2974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627.839</a:t>
            </a:r>
            <a:endParaRPr lang="es-EC" dirty="0"/>
          </a:p>
        </p:txBody>
      </p:sp>
      <p:sp>
        <p:nvSpPr>
          <p:cNvPr id="22" name="Rectángulo 21"/>
          <p:cNvSpPr/>
          <p:nvPr/>
        </p:nvSpPr>
        <p:spPr>
          <a:xfrm>
            <a:off x="10847456" y="5322093"/>
            <a:ext cx="1017870" cy="2787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313.584</a:t>
            </a:r>
            <a:endParaRPr lang="es-EC" dirty="0"/>
          </a:p>
        </p:txBody>
      </p:sp>
      <p:sp>
        <p:nvSpPr>
          <p:cNvPr id="24" name="Rectángulo 23"/>
          <p:cNvSpPr/>
          <p:nvPr/>
        </p:nvSpPr>
        <p:spPr>
          <a:xfrm>
            <a:off x="10847456" y="6403472"/>
            <a:ext cx="910955" cy="2770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18.956 </a:t>
            </a:r>
            <a:endParaRPr lang="es-EC" dirty="0"/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45346"/>
              </p:ext>
            </p:extLst>
          </p:nvPr>
        </p:nvGraphicFramePr>
        <p:xfrm>
          <a:off x="332971" y="2057882"/>
          <a:ext cx="9377698" cy="4484120"/>
        </p:xfrm>
        <a:graphic>
          <a:graphicData uri="http://schemas.openxmlformats.org/drawingml/2006/table">
            <a:tbl>
              <a:tblPr/>
              <a:tblGrid>
                <a:gridCol w="852518"/>
                <a:gridCol w="852518"/>
                <a:gridCol w="852518"/>
                <a:gridCol w="852518"/>
                <a:gridCol w="852518"/>
                <a:gridCol w="852518"/>
                <a:gridCol w="852518"/>
                <a:gridCol w="852518"/>
                <a:gridCol w="852518"/>
                <a:gridCol w="852518"/>
                <a:gridCol w="852518"/>
              </a:tblGrid>
              <a:tr h="32875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PERÚ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 destino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C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</a:tr>
              <a:tr h="3175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Países Bajos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38.897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74.381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57.849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84.513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96.581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117.599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163.402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206.002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266.829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249.385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7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Estados Unidos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23.484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25.880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39.272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120.965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83.134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74.919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175.181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175.641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231.706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España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27.808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37.828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33.439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38.374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47.689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50.471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78.130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88.964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110.396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114.740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Reino Unido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6.175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10.715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9.165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10.502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18.685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31.914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44.231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58.050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65.372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58.775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3.325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13.380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10.028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34.195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26.338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13.442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30.111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25.684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Canadá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2.403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5.682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3.297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4.685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7.445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3.703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5.156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164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Kong, China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2.106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4.622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12.465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8.872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9.248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13.532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12.393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6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Costa Rica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3.191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7.271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6.938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3.029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3.491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30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1.107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1.827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3.141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8.475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332971" y="2737645"/>
            <a:ext cx="9377698" cy="268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Rectángulo 8"/>
          <p:cNvSpPr/>
          <p:nvPr/>
        </p:nvSpPr>
        <p:spPr>
          <a:xfrm>
            <a:off x="332971" y="3015142"/>
            <a:ext cx="9377698" cy="3781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332971" y="3456253"/>
            <a:ext cx="9377698" cy="211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/>
          <p:cNvSpPr/>
          <p:nvPr/>
        </p:nvSpPr>
        <p:spPr>
          <a:xfrm>
            <a:off x="332971" y="3728567"/>
            <a:ext cx="9377698" cy="2656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0637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cuerdo de Libre Comercio entre la UEy Colombia y Perú.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79" y="169172"/>
            <a:ext cx="11686953" cy="65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8200" y="708821"/>
            <a:ext cx="4467131" cy="1325563"/>
          </a:xfrm>
        </p:spPr>
        <p:txBody>
          <a:bodyPr>
            <a:noAutofit/>
          </a:bodyPr>
          <a:lstStyle/>
          <a:p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Acuerdo Comercial entre Colombia y el Perú, por una parte, y la Unión Europea y sus estados miembros, por otra.</a:t>
            </a:r>
            <a:endParaRPr lang="en-US" sz="2400" dirty="0"/>
          </a:p>
        </p:txBody>
      </p:sp>
      <p:graphicFrame>
        <p:nvGraphicFramePr>
          <p:cNvPr id="5" name="Marcador de posición de imagen 4"/>
          <p:cNvGraphicFramePr>
            <a:graphicFrameLocks noGrp="1"/>
          </p:cNvGraphicFramePr>
          <p:nvPr>
            <p:ph type="pic" idx="4294967295"/>
            <p:extLst>
              <p:ext uri="{D42A27DB-BD31-4B8C-83A1-F6EECF244321}">
                <p14:modId xmlns:p14="http://schemas.microsoft.com/office/powerpoint/2010/main" val="527730966"/>
              </p:ext>
            </p:extLst>
          </p:nvPr>
        </p:nvGraphicFramePr>
        <p:xfrm>
          <a:off x="-265814" y="275498"/>
          <a:ext cx="13641571" cy="6252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2444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0.7|0.4|0.3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3|0.4|1.5|0.3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.2|0.2|0.1|0.1|0.1|0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23027</TotalTime>
  <Words>1967</Words>
  <Application>Microsoft Office PowerPoint</Application>
  <PresentationFormat>Panorámica</PresentationFormat>
  <Paragraphs>715</Paragraphs>
  <Slides>22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Metodología</vt:lpstr>
      <vt:lpstr>INFORMACIÓN PRELIMINAR       Sub partida arancelaria del aguacate</vt:lpstr>
      <vt:lpstr>Producción de Aguacate</vt:lpstr>
      <vt:lpstr>Exportación de aguacate hacia el mundo  </vt:lpstr>
      <vt:lpstr>Exportación de aguacate hacia el mundo  </vt:lpstr>
      <vt:lpstr>Exportación de aguacate hacia el mundo  </vt:lpstr>
      <vt:lpstr>Acuerdo Comercial entre Colombia y el Perú, por una parte, y la Unión Europea y sus estados miembros, por otra.</vt:lpstr>
      <vt:lpstr>Adhesión de Ecuador al Acuerdo Comercial entre Colombia y el Perú, por una parte, y la Unión Europea y sus estados miembros, por otra</vt:lpstr>
      <vt:lpstr>Beneficios del Acuerdo Comercial Multipartes </vt:lpstr>
      <vt:lpstr>Demanda de aguacate en la Unión Europea </vt:lpstr>
      <vt:lpstr>Demanda de aguacate en la Unión Europea </vt:lpstr>
      <vt:lpstr>Demanda de aguacate en la Unión Europea </vt:lpstr>
      <vt:lpstr>Comparación de exportaciones de Colombia, Ecuador y Perú hacia el mundo y la UE</vt:lpstr>
      <vt:lpstr>Tendencia de Productos Orgánicos en la Unión Europea</vt:lpstr>
      <vt:lpstr>Estrategias para potencializar exportaciones ecuatorianas de aguacate</vt:lpstr>
      <vt:lpstr>Conclusiones </vt:lpstr>
      <vt:lpstr>Conclusiones </vt:lpstr>
      <vt:lpstr>Recomendaciones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Mayorga</dc:creator>
  <cp:lastModifiedBy>Michelle Mayorga</cp:lastModifiedBy>
  <cp:revision>156</cp:revision>
  <dcterms:created xsi:type="dcterms:W3CDTF">2020-02-06T22:39:23Z</dcterms:created>
  <dcterms:modified xsi:type="dcterms:W3CDTF">2020-09-09T17:25:45Z</dcterms:modified>
</cp:coreProperties>
</file>