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4"/>
  </p:sldMasterIdLst>
  <p:notesMasterIdLst>
    <p:notesMasterId r:id="rId33"/>
  </p:notesMasterIdLst>
  <p:handoutMasterIdLst>
    <p:handoutMasterId r:id="rId34"/>
  </p:handoutMasterIdLst>
  <p:sldIdLst>
    <p:sldId id="290" r:id="rId5"/>
    <p:sldId id="296" r:id="rId6"/>
    <p:sldId id="295" r:id="rId7"/>
    <p:sldId id="319" r:id="rId8"/>
    <p:sldId id="297" r:id="rId9"/>
    <p:sldId id="314" r:id="rId10"/>
    <p:sldId id="291" r:id="rId11"/>
    <p:sldId id="272" r:id="rId12"/>
    <p:sldId id="299" r:id="rId13"/>
    <p:sldId id="301" r:id="rId14"/>
    <p:sldId id="316" r:id="rId15"/>
    <p:sldId id="315" r:id="rId16"/>
    <p:sldId id="317" r:id="rId17"/>
    <p:sldId id="321" r:id="rId18"/>
    <p:sldId id="313" r:id="rId19"/>
    <p:sldId id="306" r:id="rId20"/>
    <p:sldId id="307" r:id="rId21"/>
    <p:sldId id="308" r:id="rId22"/>
    <p:sldId id="309" r:id="rId23"/>
    <p:sldId id="323" r:id="rId24"/>
    <p:sldId id="310" r:id="rId25"/>
    <p:sldId id="311" r:id="rId26"/>
    <p:sldId id="284" r:id="rId27"/>
    <p:sldId id="324" r:id="rId28"/>
    <p:sldId id="325" r:id="rId29"/>
    <p:sldId id="326" r:id="rId30"/>
    <p:sldId id="292" r:id="rId31"/>
    <p:sldId id="289" r:id="rId32"/>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9393"/>
    <a:srgbClr val="008888"/>
    <a:srgbClr val="01040C"/>
    <a:srgbClr val="0E3B6C"/>
    <a:srgbClr val="007474"/>
    <a:srgbClr val="030812"/>
    <a:srgbClr val="008B8B"/>
    <a:srgbClr val="007B7B"/>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6395" autoAdjust="0"/>
  </p:normalViewPr>
  <p:slideViewPr>
    <p:cSldViewPr>
      <p:cViewPr varScale="1">
        <p:scale>
          <a:sx n="88" d="100"/>
          <a:sy n="88" d="100"/>
        </p:scale>
        <p:origin x="312" y="62"/>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478"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8B7AC-C255-43E6-9BE5-7486ACED77E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AC505C1-DD2A-4BA1-8C44-3AA5CE731E06}">
      <dgm:prSet phldrT="[Texto]"/>
      <dgm:spPr>
        <a:solidFill>
          <a:srgbClr val="009393">
            <a:alpha val="50000"/>
          </a:srgbClr>
        </a:solidFill>
        <a:ln>
          <a:noFill/>
        </a:ln>
      </dgm:spPr>
      <dgm:t>
        <a:bodyPr/>
        <a:lstStyle/>
        <a:p>
          <a:r>
            <a:rPr lang="es-EC" dirty="0"/>
            <a:t>1</a:t>
          </a:r>
        </a:p>
      </dgm:t>
    </dgm:pt>
    <dgm:pt modelId="{2943B27E-5904-4DC1-9A6A-BB412B56343D}" type="parTrans" cxnId="{8E5779BA-A725-4F4B-B4D9-93099F1A71E1}">
      <dgm:prSet/>
      <dgm:spPr/>
      <dgm:t>
        <a:bodyPr/>
        <a:lstStyle/>
        <a:p>
          <a:endParaRPr lang="es-EC"/>
        </a:p>
      </dgm:t>
    </dgm:pt>
    <dgm:pt modelId="{D0191802-CEB4-4DEC-9D6D-109F9748D5D0}" type="sibTrans" cxnId="{8E5779BA-A725-4F4B-B4D9-93099F1A71E1}">
      <dgm:prSet/>
      <dgm:spPr/>
      <dgm:t>
        <a:bodyPr/>
        <a:lstStyle/>
        <a:p>
          <a:endParaRPr lang="es-EC"/>
        </a:p>
      </dgm:t>
    </dgm:pt>
    <dgm:pt modelId="{39E39034-00D3-41A0-B1BD-15390270F711}">
      <dgm:prSet phldrT="[Texto]" custT="1"/>
      <dgm:spPr>
        <a:solidFill>
          <a:schemeClr val="lt1">
            <a:hueOff val="0"/>
            <a:satOff val="0"/>
            <a:lumOff val="0"/>
            <a:alpha val="80000"/>
          </a:schemeClr>
        </a:solidFill>
        <a:ln>
          <a:noFill/>
        </a:ln>
      </dgm:spPr>
      <dgm:t>
        <a:bodyPr/>
        <a:lstStyle/>
        <a:p>
          <a:pPr>
            <a:buFont typeface="Times New Roman" panose="02020603050405020304" pitchFamily="18" charset="0"/>
            <a:buChar char="-"/>
          </a:pPr>
          <a:r>
            <a:rPr lang="es-EC" sz="2000" dirty="0" smtClean="0"/>
            <a:t>Se obtiene el archivo .HDF, que contiene la información AOD de MODIS, considerando el período de tiempo 11:45 a 11:50.</a:t>
          </a:r>
          <a:endParaRPr lang="es-EC" sz="2000" dirty="0"/>
        </a:p>
      </dgm:t>
    </dgm:pt>
    <dgm:pt modelId="{275CEC7B-14AA-489F-BDC4-80F2A3379000}" type="parTrans" cxnId="{AC702315-B46F-42E8-A37A-60D8958C4D31}">
      <dgm:prSet/>
      <dgm:spPr/>
      <dgm:t>
        <a:bodyPr/>
        <a:lstStyle/>
        <a:p>
          <a:endParaRPr lang="es-EC"/>
        </a:p>
      </dgm:t>
    </dgm:pt>
    <dgm:pt modelId="{AE44189A-9C29-4F0F-94AD-F7AE9F33C0F9}" type="sibTrans" cxnId="{AC702315-B46F-42E8-A37A-60D8958C4D31}">
      <dgm:prSet/>
      <dgm:spPr/>
      <dgm:t>
        <a:bodyPr/>
        <a:lstStyle/>
        <a:p>
          <a:endParaRPr lang="es-EC"/>
        </a:p>
      </dgm:t>
    </dgm:pt>
    <dgm:pt modelId="{23561E55-F9AD-4178-8F72-5C709632B885}">
      <dgm:prSet phldrT="[Texto]"/>
      <dgm:spPr>
        <a:solidFill>
          <a:srgbClr val="009393">
            <a:alpha val="50000"/>
          </a:srgbClr>
        </a:solidFill>
        <a:ln>
          <a:noFill/>
        </a:ln>
      </dgm:spPr>
      <dgm:t>
        <a:bodyPr/>
        <a:lstStyle/>
        <a:p>
          <a:r>
            <a:rPr lang="es-EC" dirty="0"/>
            <a:t>2</a:t>
          </a:r>
        </a:p>
      </dgm:t>
    </dgm:pt>
    <dgm:pt modelId="{D29A6C2F-E603-49FF-BC24-0BF27AA05C03}" type="parTrans" cxnId="{9219EA4C-378A-481A-9FE3-966B09398D6C}">
      <dgm:prSet/>
      <dgm:spPr/>
      <dgm:t>
        <a:bodyPr/>
        <a:lstStyle/>
        <a:p>
          <a:endParaRPr lang="es-EC"/>
        </a:p>
      </dgm:t>
    </dgm:pt>
    <dgm:pt modelId="{980E27AA-1E61-40E0-B41B-296BF1A84000}" type="sibTrans" cxnId="{9219EA4C-378A-481A-9FE3-966B09398D6C}">
      <dgm:prSet/>
      <dgm:spPr/>
      <dgm:t>
        <a:bodyPr/>
        <a:lstStyle/>
        <a:p>
          <a:endParaRPr lang="es-EC"/>
        </a:p>
      </dgm:t>
    </dgm:pt>
    <dgm:pt modelId="{ABFC0EC3-CAA7-4FC0-9C01-4F624969CFA7}">
      <dgm:prSet phldrT="[Texto]" custT="1"/>
      <dgm:spPr>
        <a:solidFill>
          <a:schemeClr val="lt1">
            <a:hueOff val="0"/>
            <a:satOff val="0"/>
            <a:lumOff val="0"/>
            <a:alpha val="80000"/>
          </a:schemeClr>
        </a:solidFill>
        <a:ln>
          <a:noFill/>
        </a:ln>
      </dgm:spPr>
      <dgm:t>
        <a:bodyPr/>
        <a:lstStyle/>
        <a:p>
          <a:pPr>
            <a:buFont typeface="Times New Roman" panose="02020603050405020304" pitchFamily="18" charset="0"/>
            <a:buChar char="-"/>
          </a:pPr>
          <a:r>
            <a:rPr lang="es-EC" sz="2000" dirty="0" smtClean="0"/>
            <a:t>Se </a:t>
          </a:r>
          <a:r>
            <a:rPr lang="es-EC" sz="2000" dirty="0"/>
            <a:t>extrajo la información de AERONET comprendida en el periodo de tiempo entre 11:30 y 12:30 aproximadamente para cada medidor.</a:t>
          </a:r>
        </a:p>
      </dgm:t>
    </dgm:pt>
    <dgm:pt modelId="{D2CE7E14-D980-4AC9-B1C0-974CDB2B7C72}" type="parTrans" cxnId="{761C1D68-9E33-43B6-9B9D-48197BDDAC54}">
      <dgm:prSet/>
      <dgm:spPr/>
      <dgm:t>
        <a:bodyPr/>
        <a:lstStyle/>
        <a:p>
          <a:endParaRPr lang="es-EC"/>
        </a:p>
      </dgm:t>
    </dgm:pt>
    <dgm:pt modelId="{8CF907C3-EA09-41B8-9DAA-F69626C91973}" type="sibTrans" cxnId="{761C1D68-9E33-43B6-9B9D-48197BDDAC54}">
      <dgm:prSet/>
      <dgm:spPr/>
      <dgm:t>
        <a:bodyPr/>
        <a:lstStyle/>
        <a:p>
          <a:endParaRPr lang="es-EC"/>
        </a:p>
      </dgm:t>
    </dgm:pt>
    <dgm:pt modelId="{859C7E2A-A8FA-42AF-9652-C7505C4804D8}" type="pres">
      <dgm:prSet presAssocID="{8198B7AC-C255-43E6-9BE5-7486ACED77E4}" presName="linearFlow" presStyleCnt="0">
        <dgm:presLayoutVars>
          <dgm:dir/>
          <dgm:animLvl val="lvl"/>
          <dgm:resizeHandles val="exact"/>
        </dgm:presLayoutVars>
      </dgm:prSet>
      <dgm:spPr/>
      <dgm:t>
        <a:bodyPr/>
        <a:lstStyle/>
        <a:p>
          <a:endParaRPr lang="es-EC"/>
        </a:p>
      </dgm:t>
    </dgm:pt>
    <dgm:pt modelId="{BEBE91C7-9BC5-4EAF-B7C1-B88424708884}" type="pres">
      <dgm:prSet presAssocID="{1AC505C1-DD2A-4BA1-8C44-3AA5CE731E06}" presName="composite" presStyleCnt="0"/>
      <dgm:spPr/>
    </dgm:pt>
    <dgm:pt modelId="{B097D081-10D1-4AB3-8DF0-B320D564AD90}" type="pres">
      <dgm:prSet presAssocID="{1AC505C1-DD2A-4BA1-8C44-3AA5CE731E06}" presName="parentText" presStyleLbl="alignNode1" presStyleIdx="0" presStyleCnt="2">
        <dgm:presLayoutVars>
          <dgm:chMax val="1"/>
          <dgm:bulletEnabled val="1"/>
        </dgm:presLayoutVars>
      </dgm:prSet>
      <dgm:spPr/>
      <dgm:t>
        <a:bodyPr/>
        <a:lstStyle/>
        <a:p>
          <a:endParaRPr lang="es-EC"/>
        </a:p>
      </dgm:t>
    </dgm:pt>
    <dgm:pt modelId="{AB0DB82B-AF06-403D-8CDC-D73695C82514}" type="pres">
      <dgm:prSet presAssocID="{1AC505C1-DD2A-4BA1-8C44-3AA5CE731E06}" presName="descendantText" presStyleLbl="alignAcc1" presStyleIdx="0" presStyleCnt="2" custLinFactNeighborX="768" custLinFactNeighborY="-113">
        <dgm:presLayoutVars>
          <dgm:bulletEnabled val="1"/>
        </dgm:presLayoutVars>
      </dgm:prSet>
      <dgm:spPr/>
      <dgm:t>
        <a:bodyPr/>
        <a:lstStyle/>
        <a:p>
          <a:endParaRPr lang="es-EC"/>
        </a:p>
      </dgm:t>
    </dgm:pt>
    <dgm:pt modelId="{9A25F183-07E9-41E2-BE23-E96D94CF6C5B}" type="pres">
      <dgm:prSet presAssocID="{D0191802-CEB4-4DEC-9D6D-109F9748D5D0}" presName="sp" presStyleCnt="0"/>
      <dgm:spPr/>
    </dgm:pt>
    <dgm:pt modelId="{B5CDAA00-07E7-4F1F-91DF-BE7A3345E933}" type="pres">
      <dgm:prSet presAssocID="{23561E55-F9AD-4178-8F72-5C709632B885}" presName="composite" presStyleCnt="0"/>
      <dgm:spPr/>
    </dgm:pt>
    <dgm:pt modelId="{E5357267-A219-4643-BCF8-B9996E5D12E0}" type="pres">
      <dgm:prSet presAssocID="{23561E55-F9AD-4178-8F72-5C709632B885}" presName="parentText" presStyleLbl="alignNode1" presStyleIdx="1" presStyleCnt="2" custLinFactNeighborX="0" custLinFactNeighborY="-10547">
        <dgm:presLayoutVars>
          <dgm:chMax val="1"/>
          <dgm:bulletEnabled val="1"/>
        </dgm:presLayoutVars>
      </dgm:prSet>
      <dgm:spPr/>
      <dgm:t>
        <a:bodyPr/>
        <a:lstStyle/>
        <a:p>
          <a:endParaRPr lang="es-EC"/>
        </a:p>
      </dgm:t>
    </dgm:pt>
    <dgm:pt modelId="{03D7A3DA-768A-4981-8A79-963C595CC1B4}" type="pres">
      <dgm:prSet presAssocID="{23561E55-F9AD-4178-8F72-5C709632B885}" presName="descendantText" presStyleLbl="alignAcc1" presStyleIdx="1" presStyleCnt="2" custLinFactNeighborX="0" custLinFactNeighborY="-10491">
        <dgm:presLayoutVars>
          <dgm:bulletEnabled val="1"/>
        </dgm:presLayoutVars>
      </dgm:prSet>
      <dgm:spPr/>
      <dgm:t>
        <a:bodyPr/>
        <a:lstStyle/>
        <a:p>
          <a:endParaRPr lang="es-EC"/>
        </a:p>
      </dgm:t>
    </dgm:pt>
  </dgm:ptLst>
  <dgm:cxnLst>
    <dgm:cxn modelId="{59CF0E68-F8FC-455C-8757-53FF146BC52E}" type="presOf" srcId="{1AC505C1-DD2A-4BA1-8C44-3AA5CE731E06}" destId="{B097D081-10D1-4AB3-8DF0-B320D564AD90}" srcOrd="0" destOrd="0" presId="urn:microsoft.com/office/officeart/2005/8/layout/chevron2"/>
    <dgm:cxn modelId="{761C1D68-9E33-43B6-9B9D-48197BDDAC54}" srcId="{23561E55-F9AD-4178-8F72-5C709632B885}" destId="{ABFC0EC3-CAA7-4FC0-9C01-4F624969CFA7}" srcOrd="0" destOrd="0" parTransId="{D2CE7E14-D980-4AC9-B1C0-974CDB2B7C72}" sibTransId="{8CF907C3-EA09-41B8-9DAA-F69626C91973}"/>
    <dgm:cxn modelId="{DFA339FC-1C1D-49BA-A788-189797128841}" type="presOf" srcId="{39E39034-00D3-41A0-B1BD-15390270F711}" destId="{AB0DB82B-AF06-403D-8CDC-D73695C82514}" srcOrd="0" destOrd="0" presId="urn:microsoft.com/office/officeart/2005/8/layout/chevron2"/>
    <dgm:cxn modelId="{F0DD028B-7A96-427A-B72B-C717452679C4}" type="presOf" srcId="{ABFC0EC3-CAA7-4FC0-9C01-4F624969CFA7}" destId="{03D7A3DA-768A-4981-8A79-963C595CC1B4}" srcOrd="0" destOrd="0" presId="urn:microsoft.com/office/officeart/2005/8/layout/chevron2"/>
    <dgm:cxn modelId="{8E5779BA-A725-4F4B-B4D9-93099F1A71E1}" srcId="{8198B7AC-C255-43E6-9BE5-7486ACED77E4}" destId="{1AC505C1-DD2A-4BA1-8C44-3AA5CE731E06}" srcOrd="0" destOrd="0" parTransId="{2943B27E-5904-4DC1-9A6A-BB412B56343D}" sibTransId="{D0191802-CEB4-4DEC-9D6D-109F9748D5D0}"/>
    <dgm:cxn modelId="{9219EA4C-378A-481A-9FE3-966B09398D6C}" srcId="{8198B7AC-C255-43E6-9BE5-7486ACED77E4}" destId="{23561E55-F9AD-4178-8F72-5C709632B885}" srcOrd="1" destOrd="0" parTransId="{D29A6C2F-E603-49FF-BC24-0BF27AA05C03}" sibTransId="{980E27AA-1E61-40E0-B41B-296BF1A84000}"/>
    <dgm:cxn modelId="{F69299A0-9EE4-463C-B3C0-FB74C38CFE37}" type="presOf" srcId="{8198B7AC-C255-43E6-9BE5-7486ACED77E4}" destId="{859C7E2A-A8FA-42AF-9652-C7505C4804D8}" srcOrd="0" destOrd="0" presId="urn:microsoft.com/office/officeart/2005/8/layout/chevron2"/>
    <dgm:cxn modelId="{1DA5136E-E472-4B37-B751-5C2370B7C7A7}" type="presOf" srcId="{23561E55-F9AD-4178-8F72-5C709632B885}" destId="{E5357267-A219-4643-BCF8-B9996E5D12E0}" srcOrd="0" destOrd="0" presId="urn:microsoft.com/office/officeart/2005/8/layout/chevron2"/>
    <dgm:cxn modelId="{AC702315-B46F-42E8-A37A-60D8958C4D31}" srcId="{1AC505C1-DD2A-4BA1-8C44-3AA5CE731E06}" destId="{39E39034-00D3-41A0-B1BD-15390270F711}" srcOrd="0" destOrd="0" parTransId="{275CEC7B-14AA-489F-BDC4-80F2A3379000}" sibTransId="{AE44189A-9C29-4F0F-94AD-F7AE9F33C0F9}"/>
    <dgm:cxn modelId="{D6BA07C8-BAE7-490B-B829-350A83A5F5E9}" type="presParOf" srcId="{859C7E2A-A8FA-42AF-9652-C7505C4804D8}" destId="{BEBE91C7-9BC5-4EAF-B7C1-B88424708884}" srcOrd="0" destOrd="0" presId="urn:microsoft.com/office/officeart/2005/8/layout/chevron2"/>
    <dgm:cxn modelId="{24663A2A-C85D-4D9F-91EF-A972036727B4}" type="presParOf" srcId="{BEBE91C7-9BC5-4EAF-B7C1-B88424708884}" destId="{B097D081-10D1-4AB3-8DF0-B320D564AD90}" srcOrd="0" destOrd="0" presId="urn:microsoft.com/office/officeart/2005/8/layout/chevron2"/>
    <dgm:cxn modelId="{3D245484-F3C1-41B4-9690-9FCCD7A399EE}" type="presParOf" srcId="{BEBE91C7-9BC5-4EAF-B7C1-B88424708884}" destId="{AB0DB82B-AF06-403D-8CDC-D73695C82514}" srcOrd="1" destOrd="0" presId="urn:microsoft.com/office/officeart/2005/8/layout/chevron2"/>
    <dgm:cxn modelId="{7E83544E-02BF-41B2-BC22-BB3D5FB5200F}" type="presParOf" srcId="{859C7E2A-A8FA-42AF-9652-C7505C4804D8}" destId="{9A25F183-07E9-41E2-BE23-E96D94CF6C5B}" srcOrd="1" destOrd="0" presId="urn:microsoft.com/office/officeart/2005/8/layout/chevron2"/>
    <dgm:cxn modelId="{636AD19A-9680-4554-9EAF-7FB6A27194BA}" type="presParOf" srcId="{859C7E2A-A8FA-42AF-9652-C7505C4804D8}" destId="{B5CDAA00-07E7-4F1F-91DF-BE7A3345E933}" srcOrd="2" destOrd="0" presId="urn:microsoft.com/office/officeart/2005/8/layout/chevron2"/>
    <dgm:cxn modelId="{9FE42AB2-9C19-4701-8095-470676B08D1E}" type="presParOf" srcId="{B5CDAA00-07E7-4F1F-91DF-BE7A3345E933}" destId="{E5357267-A219-4643-BCF8-B9996E5D12E0}" srcOrd="0" destOrd="0" presId="urn:microsoft.com/office/officeart/2005/8/layout/chevron2"/>
    <dgm:cxn modelId="{8CACB58F-2FDD-4EC3-8394-68B4595A0E1A}" type="presParOf" srcId="{B5CDAA00-07E7-4F1F-91DF-BE7A3345E933}" destId="{03D7A3DA-768A-4981-8A79-963C595CC1B4}"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8B7AC-C255-43E6-9BE5-7486ACED77E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AC505C1-DD2A-4BA1-8C44-3AA5CE731E06}">
      <dgm:prSet phldrT="[Texto]"/>
      <dgm:spPr>
        <a:solidFill>
          <a:srgbClr val="009393">
            <a:alpha val="50000"/>
          </a:srgbClr>
        </a:solidFill>
        <a:ln>
          <a:noFill/>
        </a:ln>
      </dgm:spPr>
      <dgm:t>
        <a:bodyPr/>
        <a:lstStyle/>
        <a:p>
          <a:r>
            <a:rPr lang="es-EC" dirty="0"/>
            <a:t>3</a:t>
          </a:r>
        </a:p>
      </dgm:t>
    </dgm:pt>
    <dgm:pt modelId="{2943B27E-5904-4DC1-9A6A-BB412B56343D}" type="parTrans" cxnId="{8E5779BA-A725-4F4B-B4D9-93099F1A71E1}">
      <dgm:prSet/>
      <dgm:spPr/>
      <dgm:t>
        <a:bodyPr/>
        <a:lstStyle/>
        <a:p>
          <a:endParaRPr lang="es-EC"/>
        </a:p>
      </dgm:t>
    </dgm:pt>
    <dgm:pt modelId="{D0191802-CEB4-4DEC-9D6D-109F9748D5D0}" type="sibTrans" cxnId="{8E5779BA-A725-4F4B-B4D9-93099F1A71E1}">
      <dgm:prSet/>
      <dgm:spPr/>
      <dgm:t>
        <a:bodyPr/>
        <a:lstStyle/>
        <a:p>
          <a:endParaRPr lang="es-EC"/>
        </a:p>
      </dgm:t>
    </dgm:pt>
    <dgm:pt modelId="{39E39034-00D3-41A0-B1BD-15390270F711}">
      <dgm:prSet phldrT="[Texto]" custT="1"/>
      <dgm:spPr>
        <a:solidFill>
          <a:schemeClr val="lt1">
            <a:hueOff val="0"/>
            <a:satOff val="0"/>
            <a:lumOff val="0"/>
            <a:alpha val="80000"/>
          </a:schemeClr>
        </a:solidFill>
        <a:ln>
          <a:noFill/>
        </a:ln>
      </dgm:spPr>
      <dgm:t>
        <a:bodyPr/>
        <a:lstStyle/>
        <a:p>
          <a:pPr>
            <a:buFont typeface="Times New Roman" panose="02020603050405020304" pitchFamily="18" charset="0"/>
            <a:buChar char="-"/>
          </a:pPr>
          <a:r>
            <a:rPr lang="es-EC" sz="2000" dirty="0"/>
            <a:t>Organizando la información obtenida de cada medidor, extrayendo las mediciones de las longitudes de onda (1020, 870, 675, 500 y 440</a:t>
          </a:r>
          <a:r>
            <a:rPr lang="es-EC" sz="2000" dirty="0" smtClean="0"/>
            <a:t>), </a:t>
          </a:r>
          <a:r>
            <a:rPr lang="es-EC" sz="2000" dirty="0"/>
            <a:t>mediante regresión lineal se obtuvo la longitud de onda a 550 nm deseada.</a:t>
          </a:r>
        </a:p>
      </dgm:t>
    </dgm:pt>
    <dgm:pt modelId="{275CEC7B-14AA-489F-BDC4-80F2A3379000}" type="parTrans" cxnId="{AC702315-B46F-42E8-A37A-60D8958C4D31}">
      <dgm:prSet/>
      <dgm:spPr/>
      <dgm:t>
        <a:bodyPr/>
        <a:lstStyle/>
        <a:p>
          <a:endParaRPr lang="es-EC"/>
        </a:p>
      </dgm:t>
    </dgm:pt>
    <dgm:pt modelId="{AE44189A-9C29-4F0F-94AD-F7AE9F33C0F9}" type="sibTrans" cxnId="{AC702315-B46F-42E8-A37A-60D8958C4D31}">
      <dgm:prSet/>
      <dgm:spPr/>
      <dgm:t>
        <a:bodyPr/>
        <a:lstStyle/>
        <a:p>
          <a:endParaRPr lang="es-EC"/>
        </a:p>
      </dgm:t>
    </dgm:pt>
    <dgm:pt modelId="{ABFC0EC3-CAA7-4FC0-9C01-4F624969CFA7}">
      <dgm:prSet phldrT="[Texto]" custT="1"/>
      <dgm:spPr>
        <a:solidFill>
          <a:schemeClr val="lt1">
            <a:hueOff val="0"/>
            <a:satOff val="0"/>
            <a:lumOff val="0"/>
            <a:alpha val="80000"/>
          </a:schemeClr>
        </a:solidFill>
        <a:ln>
          <a:noFill/>
        </a:ln>
      </dgm:spPr>
      <dgm:t>
        <a:bodyPr/>
        <a:lstStyle/>
        <a:p>
          <a:pPr>
            <a:buFont typeface="Times New Roman" panose="02020603050405020304" pitchFamily="18" charset="0"/>
            <a:buChar char="-"/>
          </a:pPr>
          <a:r>
            <a:rPr lang="es-EC" sz="2000" dirty="0" smtClean="0"/>
            <a:t>Se obtienen los promedios de AOD de MODIS, mediante las coordenadas geográficas de los promedios de AOD de AERONET obtenidas anteriormente a 550nm.</a:t>
          </a:r>
          <a:endParaRPr lang="es-EC" sz="2000" dirty="0"/>
        </a:p>
      </dgm:t>
    </dgm:pt>
    <dgm:pt modelId="{D2CE7E14-D980-4AC9-B1C0-974CDB2B7C72}" type="parTrans" cxnId="{761C1D68-9E33-43B6-9B9D-48197BDDAC54}">
      <dgm:prSet/>
      <dgm:spPr/>
      <dgm:t>
        <a:bodyPr/>
        <a:lstStyle/>
        <a:p>
          <a:endParaRPr lang="es-EC"/>
        </a:p>
      </dgm:t>
    </dgm:pt>
    <dgm:pt modelId="{8CF907C3-EA09-41B8-9DAA-F69626C91973}" type="sibTrans" cxnId="{761C1D68-9E33-43B6-9B9D-48197BDDAC54}">
      <dgm:prSet/>
      <dgm:spPr/>
      <dgm:t>
        <a:bodyPr/>
        <a:lstStyle/>
        <a:p>
          <a:endParaRPr lang="es-EC"/>
        </a:p>
      </dgm:t>
    </dgm:pt>
    <dgm:pt modelId="{23561E55-F9AD-4178-8F72-5C709632B885}">
      <dgm:prSet phldrT="[Texto]"/>
      <dgm:spPr>
        <a:solidFill>
          <a:srgbClr val="009393">
            <a:alpha val="50000"/>
          </a:srgbClr>
        </a:solidFill>
        <a:ln>
          <a:noFill/>
        </a:ln>
      </dgm:spPr>
      <dgm:t>
        <a:bodyPr/>
        <a:lstStyle/>
        <a:p>
          <a:r>
            <a:rPr lang="es-EC" dirty="0"/>
            <a:t>4</a:t>
          </a:r>
        </a:p>
      </dgm:t>
    </dgm:pt>
    <dgm:pt modelId="{980E27AA-1E61-40E0-B41B-296BF1A84000}" type="sibTrans" cxnId="{9219EA4C-378A-481A-9FE3-966B09398D6C}">
      <dgm:prSet/>
      <dgm:spPr/>
      <dgm:t>
        <a:bodyPr/>
        <a:lstStyle/>
        <a:p>
          <a:endParaRPr lang="es-EC"/>
        </a:p>
      </dgm:t>
    </dgm:pt>
    <dgm:pt modelId="{D29A6C2F-E603-49FF-BC24-0BF27AA05C03}" type="parTrans" cxnId="{9219EA4C-378A-481A-9FE3-966B09398D6C}">
      <dgm:prSet/>
      <dgm:spPr/>
      <dgm:t>
        <a:bodyPr/>
        <a:lstStyle/>
        <a:p>
          <a:endParaRPr lang="es-EC"/>
        </a:p>
      </dgm:t>
    </dgm:pt>
    <dgm:pt modelId="{859C7E2A-A8FA-42AF-9652-C7505C4804D8}" type="pres">
      <dgm:prSet presAssocID="{8198B7AC-C255-43E6-9BE5-7486ACED77E4}" presName="linearFlow" presStyleCnt="0">
        <dgm:presLayoutVars>
          <dgm:dir/>
          <dgm:animLvl val="lvl"/>
          <dgm:resizeHandles val="exact"/>
        </dgm:presLayoutVars>
      </dgm:prSet>
      <dgm:spPr/>
      <dgm:t>
        <a:bodyPr/>
        <a:lstStyle/>
        <a:p>
          <a:endParaRPr lang="es-EC"/>
        </a:p>
      </dgm:t>
    </dgm:pt>
    <dgm:pt modelId="{BEBE91C7-9BC5-4EAF-B7C1-B88424708884}" type="pres">
      <dgm:prSet presAssocID="{1AC505C1-DD2A-4BA1-8C44-3AA5CE731E06}" presName="composite" presStyleCnt="0"/>
      <dgm:spPr/>
    </dgm:pt>
    <dgm:pt modelId="{B097D081-10D1-4AB3-8DF0-B320D564AD90}" type="pres">
      <dgm:prSet presAssocID="{1AC505C1-DD2A-4BA1-8C44-3AA5CE731E06}" presName="parentText" presStyleLbl="alignNode1" presStyleIdx="0" presStyleCnt="2" custLinFactNeighborX="0" custLinFactNeighborY="-7318">
        <dgm:presLayoutVars>
          <dgm:chMax val="1"/>
          <dgm:bulletEnabled val="1"/>
        </dgm:presLayoutVars>
      </dgm:prSet>
      <dgm:spPr/>
      <dgm:t>
        <a:bodyPr/>
        <a:lstStyle/>
        <a:p>
          <a:endParaRPr lang="es-EC"/>
        </a:p>
      </dgm:t>
    </dgm:pt>
    <dgm:pt modelId="{AB0DB82B-AF06-403D-8CDC-D73695C82514}" type="pres">
      <dgm:prSet presAssocID="{1AC505C1-DD2A-4BA1-8C44-3AA5CE731E06}" presName="descendantText" presStyleLbl="alignAcc1" presStyleIdx="0" presStyleCnt="2">
        <dgm:presLayoutVars>
          <dgm:bulletEnabled val="1"/>
        </dgm:presLayoutVars>
      </dgm:prSet>
      <dgm:spPr/>
      <dgm:t>
        <a:bodyPr/>
        <a:lstStyle/>
        <a:p>
          <a:endParaRPr lang="es-EC"/>
        </a:p>
      </dgm:t>
    </dgm:pt>
    <dgm:pt modelId="{9A25F183-07E9-41E2-BE23-E96D94CF6C5B}" type="pres">
      <dgm:prSet presAssocID="{D0191802-CEB4-4DEC-9D6D-109F9748D5D0}" presName="sp" presStyleCnt="0"/>
      <dgm:spPr/>
    </dgm:pt>
    <dgm:pt modelId="{B5CDAA00-07E7-4F1F-91DF-BE7A3345E933}" type="pres">
      <dgm:prSet presAssocID="{23561E55-F9AD-4178-8F72-5C709632B885}" presName="composite" presStyleCnt="0"/>
      <dgm:spPr/>
    </dgm:pt>
    <dgm:pt modelId="{E5357267-A219-4643-BCF8-B9996E5D12E0}" type="pres">
      <dgm:prSet presAssocID="{23561E55-F9AD-4178-8F72-5C709632B885}" presName="parentText" presStyleLbl="alignNode1" presStyleIdx="1" presStyleCnt="2" custLinFactNeighborX="0" custLinFactNeighborY="-9692">
        <dgm:presLayoutVars>
          <dgm:chMax val="1"/>
          <dgm:bulletEnabled val="1"/>
        </dgm:presLayoutVars>
      </dgm:prSet>
      <dgm:spPr/>
      <dgm:t>
        <a:bodyPr/>
        <a:lstStyle/>
        <a:p>
          <a:endParaRPr lang="es-EC"/>
        </a:p>
      </dgm:t>
    </dgm:pt>
    <dgm:pt modelId="{03D7A3DA-768A-4981-8A79-963C595CC1B4}" type="pres">
      <dgm:prSet presAssocID="{23561E55-F9AD-4178-8F72-5C709632B885}" presName="descendantText" presStyleLbl="alignAcc1" presStyleIdx="1" presStyleCnt="2" custLinFactNeighborY="-15902">
        <dgm:presLayoutVars>
          <dgm:bulletEnabled val="1"/>
        </dgm:presLayoutVars>
      </dgm:prSet>
      <dgm:spPr/>
      <dgm:t>
        <a:bodyPr/>
        <a:lstStyle/>
        <a:p>
          <a:endParaRPr lang="es-EC"/>
        </a:p>
      </dgm:t>
    </dgm:pt>
  </dgm:ptLst>
  <dgm:cxnLst>
    <dgm:cxn modelId="{59CF0E68-F8FC-455C-8757-53FF146BC52E}" type="presOf" srcId="{1AC505C1-DD2A-4BA1-8C44-3AA5CE731E06}" destId="{B097D081-10D1-4AB3-8DF0-B320D564AD90}" srcOrd="0" destOrd="0" presId="urn:microsoft.com/office/officeart/2005/8/layout/chevron2"/>
    <dgm:cxn modelId="{761C1D68-9E33-43B6-9B9D-48197BDDAC54}" srcId="{23561E55-F9AD-4178-8F72-5C709632B885}" destId="{ABFC0EC3-CAA7-4FC0-9C01-4F624969CFA7}" srcOrd="0" destOrd="0" parTransId="{D2CE7E14-D980-4AC9-B1C0-974CDB2B7C72}" sibTransId="{8CF907C3-EA09-41B8-9DAA-F69626C91973}"/>
    <dgm:cxn modelId="{DFA339FC-1C1D-49BA-A788-189797128841}" type="presOf" srcId="{39E39034-00D3-41A0-B1BD-15390270F711}" destId="{AB0DB82B-AF06-403D-8CDC-D73695C82514}" srcOrd="0" destOrd="0" presId="urn:microsoft.com/office/officeart/2005/8/layout/chevron2"/>
    <dgm:cxn modelId="{F0DD028B-7A96-427A-B72B-C717452679C4}" type="presOf" srcId="{ABFC0EC3-CAA7-4FC0-9C01-4F624969CFA7}" destId="{03D7A3DA-768A-4981-8A79-963C595CC1B4}" srcOrd="0" destOrd="0" presId="urn:microsoft.com/office/officeart/2005/8/layout/chevron2"/>
    <dgm:cxn modelId="{8E5779BA-A725-4F4B-B4D9-93099F1A71E1}" srcId="{8198B7AC-C255-43E6-9BE5-7486ACED77E4}" destId="{1AC505C1-DD2A-4BA1-8C44-3AA5CE731E06}" srcOrd="0" destOrd="0" parTransId="{2943B27E-5904-4DC1-9A6A-BB412B56343D}" sibTransId="{D0191802-CEB4-4DEC-9D6D-109F9748D5D0}"/>
    <dgm:cxn modelId="{9219EA4C-378A-481A-9FE3-966B09398D6C}" srcId="{8198B7AC-C255-43E6-9BE5-7486ACED77E4}" destId="{23561E55-F9AD-4178-8F72-5C709632B885}" srcOrd="1" destOrd="0" parTransId="{D29A6C2F-E603-49FF-BC24-0BF27AA05C03}" sibTransId="{980E27AA-1E61-40E0-B41B-296BF1A84000}"/>
    <dgm:cxn modelId="{F69299A0-9EE4-463C-B3C0-FB74C38CFE37}" type="presOf" srcId="{8198B7AC-C255-43E6-9BE5-7486ACED77E4}" destId="{859C7E2A-A8FA-42AF-9652-C7505C4804D8}" srcOrd="0" destOrd="0" presId="urn:microsoft.com/office/officeart/2005/8/layout/chevron2"/>
    <dgm:cxn modelId="{1DA5136E-E472-4B37-B751-5C2370B7C7A7}" type="presOf" srcId="{23561E55-F9AD-4178-8F72-5C709632B885}" destId="{E5357267-A219-4643-BCF8-B9996E5D12E0}" srcOrd="0" destOrd="0" presId="urn:microsoft.com/office/officeart/2005/8/layout/chevron2"/>
    <dgm:cxn modelId="{AC702315-B46F-42E8-A37A-60D8958C4D31}" srcId="{1AC505C1-DD2A-4BA1-8C44-3AA5CE731E06}" destId="{39E39034-00D3-41A0-B1BD-15390270F711}" srcOrd="0" destOrd="0" parTransId="{275CEC7B-14AA-489F-BDC4-80F2A3379000}" sibTransId="{AE44189A-9C29-4F0F-94AD-F7AE9F33C0F9}"/>
    <dgm:cxn modelId="{D6BA07C8-BAE7-490B-B829-350A83A5F5E9}" type="presParOf" srcId="{859C7E2A-A8FA-42AF-9652-C7505C4804D8}" destId="{BEBE91C7-9BC5-4EAF-B7C1-B88424708884}" srcOrd="0" destOrd="0" presId="urn:microsoft.com/office/officeart/2005/8/layout/chevron2"/>
    <dgm:cxn modelId="{24663A2A-C85D-4D9F-91EF-A972036727B4}" type="presParOf" srcId="{BEBE91C7-9BC5-4EAF-B7C1-B88424708884}" destId="{B097D081-10D1-4AB3-8DF0-B320D564AD90}" srcOrd="0" destOrd="0" presId="urn:microsoft.com/office/officeart/2005/8/layout/chevron2"/>
    <dgm:cxn modelId="{3D245484-F3C1-41B4-9690-9FCCD7A399EE}" type="presParOf" srcId="{BEBE91C7-9BC5-4EAF-B7C1-B88424708884}" destId="{AB0DB82B-AF06-403D-8CDC-D73695C82514}" srcOrd="1" destOrd="0" presId="urn:microsoft.com/office/officeart/2005/8/layout/chevron2"/>
    <dgm:cxn modelId="{7E83544E-02BF-41B2-BC22-BB3D5FB5200F}" type="presParOf" srcId="{859C7E2A-A8FA-42AF-9652-C7505C4804D8}" destId="{9A25F183-07E9-41E2-BE23-E96D94CF6C5B}" srcOrd="1" destOrd="0" presId="urn:microsoft.com/office/officeart/2005/8/layout/chevron2"/>
    <dgm:cxn modelId="{636AD19A-9680-4554-9EAF-7FB6A27194BA}" type="presParOf" srcId="{859C7E2A-A8FA-42AF-9652-C7505C4804D8}" destId="{B5CDAA00-07E7-4F1F-91DF-BE7A3345E933}" srcOrd="2" destOrd="0" presId="urn:microsoft.com/office/officeart/2005/8/layout/chevron2"/>
    <dgm:cxn modelId="{9FE42AB2-9C19-4701-8095-470676B08D1E}" type="presParOf" srcId="{B5CDAA00-07E7-4F1F-91DF-BE7A3345E933}" destId="{E5357267-A219-4643-BCF8-B9996E5D12E0}" srcOrd="0" destOrd="0" presId="urn:microsoft.com/office/officeart/2005/8/layout/chevron2"/>
    <dgm:cxn modelId="{8CACB58F-2FDD-4EC3-8394-68B4595A0E1A}" type="presParOf" srcId="{B5CDAA00-07E7-4F1F-91DF-BE7A3345E933}" destId="{03D7A3DA-768A-4981-8A79-963C595CC1B4}" srcOrd="1" destOrd="0" presId="urn:microsoft.com/office/officeart/2005/8/layout/chevron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A3B95-A393-48F4-B74E-5AE5509506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4AD329A6-0297-478C-99B7-3493F94D8D46}">
      <dgm:prSet phldrT="[Texto]"/>
      <dgm:spPr>
        <a:solidFill>
          <a:srgbClr val="009393">
            <a:alpha val="50000"/>
          </a:srgbClr>
        </a:solidFill>
        <a:ln>
          <a:noFill/>
        </a:ln>
      </dgm:spPr>
      <dgm:t>
        <a:bodyPr/>
        <a:lstStyle/>
        <a:p>
          <a:r>
            <a:rPr lang="es-EC" dirty="0" smtClean="0"/>
            <a:t>Descargar datos AOD (MODIS), AOD (AERONET) y PM2.5</a:t>
          </a:r>
          <a:endParaRPr lang="es-EC" dirty="0"/>
        </a:p>
      </dgm:t>
    </dgm:pt>
    <dgm:pt modelId="{0B37260E-ADC9-4D79-B1B6-B6338DAD561D}" type="parTrans" cxnId="{029F10D5-3B78-4E62-BB4A-449534619673}">
      <dgm:prSet/>
      <dgm:spPr/>
      <dgm:t>
        <a:bodyPr/>
        <a:lstStyle/>
        <a:p>
          <a:endParaRPr lang="es-EC"/>
        </a:p>
      </dgm:t>
    </dgm:pt>
    <dgm:pt modelId="{AAD476DC-95A9-47BE-A118-BE72DF00DB6F}" type="sibTrans" cxnId="{029F10D5-3B78-4E62-BB4A-449534619673}">
      <dgm:prSet/>
      <dgm:spPr>
        <a:ln>
          <a:solidFill>
            <a:schemeClr val="tx2">
              <a:lumMod val="60000"/>
              <a:lumOff val="40000"/>
            </a:schemeClr>
          </a:solidFill>
        </a:ln>
      </dgm:spPr>
      <dgm:t>
        <a:bodyPr/>
        <a:lstStyle/>
        <a:p>
          <a:endParaRPr lang="es-EC"/>
        </a:p>
      </dgm:t>
    </dgm:pt>
    <dgm:pt modelId="{E9B2B336-E311-4F31-BF0C-671A5BC649F8}">
      <dgm:prSet phldrT="[Texto]"/>
      <dgm:spPr>
        <a:solidFill>
          <a:srgbClr val="009393">
            <a:alpha val="50000"/>
          </a:srgbClr>
        </a:solidFill>
        <a:ln>
          <a:noFill/>
        </a:ln>
      </dgm:spPr>
      <dgm:t>
        <a:bodyPr/>
        <a:lstStyle/>
        <a:p>
          <a:r>
            <a:rPr lang="es-EC" dirty="0" smtClean="0"/>
            <a:t>Validación espacio temporal entre AOD de MODIS y AERONET</a:t>
          </a:r>
          <a:endParaRPr lang="es-EC" dirty="0"/>
        </a:p>
      </dgm:t>
    </dgm:pt>
    <dgm:pt modelId="{7D802E4F-9063-42C8-BC16-A8C0779D9A17}" type="parTrans" cxnId="{C4364D4E-6016-46B9-B8E7-C39C00462B02}">
      <dgm:prSet/>
      <dgm:spPr/>
      <dgm:t>
        <a:bodyPr/>
        <a:lstStyle/>
        <a:p>
          <a:endParaRPr lang="es-EC"/>
        </a:p>
      </dgm:t>
    </dgm:pt>
    <dgm:pt modelId="{A2C7E27D-2BF8-4951-B4D1-163CF16B0E4D}" type="sibTrans" cxnId="{C4364D4E-6016-46B9-B8E7-C39C00462B02}">
      <dgm:prSet/>
      <dgm:spPr/>
      <dgm:t>
        <a:bodyPr/>
        <a:lstStyle/>
        <a:p>
          <a:endParaRPr lang="es-EC"/>
        </a:p>
      </dgm:t>
    </dgm:pt>
    <dgm:pt modelId="{B8F9739F-4D14-4A3D-81E5-6564A1B576C1}">
      <dgm:prSet phldrT="[Texto]"/>
      <dgm:spPr>
        <a:solidFill>
          <a:srgbClr val="009393">
            <a:alpha val="50000"/>
          </a:srgbClr>
        </a:solidFill>
        <a:ln>
          <a:noFill/>
        </a:ln>
      </dgm:spPr>
      <dgm:t>
        <a:bodyPr/>
        <a:lstStyle/>
        <a:p>
          <a:r>
            <a:rPr lang="es-EC" dirty="0" smtClean="0"/>
            <a:t>Regresión Lineal entre AOD (MODIS) vs PM2.5</a:t>
          </a:r>
          <a:endParaRPr lang="es-EC" dirty="0"/>
        </a:p>
      </dgm:t>
    </dgm:pt>
    <dgm:pt modelId="{4E64A516-BCC1-4B0C-A1E3-A2EC54D6C62A}" type="parTrans" cxnId="{20821843-7919-483D-AED7-03437CE2A988}">
      <dgm:prSet/>
      <dgm:spPr/>
      <dgm:t>
        <a:bodyPr/>
        <a:lstStyle/>
        <a:p>
          <a:endParaRPr lang="es-EC"/>
        </a:p>
      </dgm:t>
    </dgm:pt>
    <dgm:pt modelId="{D00C75D9-733A-4A49-8FEC-21AC88BE3394}" type="sibTrans" cxnId="{20821843-7919-483D-AED7-03437CE2A988}">
      <dgm:prSet/>
      <dgm:spPr/>
      <dgm:t>
        <a:bodyPr/>
        <a:lstStyle/>
        <a:p>
          <a:endParaRPr lang="es-EC"/>
        </a:p>
      </dgm:t>
    </dgm:pt>
    <dgm:pt modelId="{06A8DDD3-5027-49D5-9711-49314036D08F}">
      <dgm:prSet phldrT="[Texto]"/>
      <dgm:spPr>
        <a:solidFill>
          <a:srgbClr val="009393">
            <a:alpha val="50000"/>
          </a:srgbClr>
        </a:solidFill>
        <a:ln>
          <a:noFill/>
        </a:ln>
      </dgm:spPr>
      <dgm:t>
        <a:bodyPr/>
        <a:lstStyle/>
        <a:p>
          <a:r>
            <a:rPr lang="es-EC" dirty="0" smtClean="0"/>
            <a:t>Correlación de datos entre AOD (MODIS) y PM2.5</a:t>
          </a:r>
          <a:endParaRPr lang="es-EC" dirty="0"/>
        </a:p>
      </dgm:t>
    </dgm:pt>
    <dgm:pt modelId="{A4B9EF86-9589-4D49-ABA5-0C1E7A5C1F87}" type="parTrans" cxnId="{5CEC027D-9ED1-4B63-8B31-B4047445284D}">
      <dgm:prSet/>
      <dgm:spPr/>
      <dgm:t>
        <a:bodyPr/>
        <a:lstStyle/>
        <a:p>
          <a:endParaRPr lang="es-EC"/>
        </a:p>
      </dgm:t>
    </dgm:pt>
    <dgm:pt modelId="{8D53E176-8605-4C1C-B17D-221BE195E278}" type="sibTrans" cxnId="{5CEC027D-9ED1-4B63-8B31-B4047445284D}">
      <dgm:prSet/>
      <dgm:spPr/>
      <dgm:t>
        <a:bodyPr/>
        <a:lstStyle/>
        <a:p>
          <a:endParaRPr lang="es-EC"/>
        </a:p>
      </dgm:t>
    </dgm:pt>
    <dgm:pt modelId="{213B5924-9598-4F1C-82DB-3F14858964B7}">
      <dgm:prSet phldrT="[Texto]"/>
      <dgm:spPr>
        <a:solidFill>
          <a:srgbClr val="009393">
            <a:alpha val="50000"/>
          </a:srgbClr>
        </a:solidFill>
        <a:ln>
          <a:noFill/>
        </a:ln>
      </dgm:spPr>
      <dgm:t>
        <a:bodyPr/>
        <a:lstStyle/>
        <a:p>
          <a:r>
            <a:rPr lang="es-EC" dirty="0" smtClean="0"/>
            <a:t>Modelización </a:t>
          </a:r>
          <a:r>
            <a:rPr lang="es-EC" dirty="0" err="1" smtClean="0"/>
            <a:t>geoestadística</a:t>
          </a:r>
          <a:r>
            <a:rPr lang="es-EC" dirty="0" smtClean="0"/>
            <a:t> de los residuos</a:t>
          </a:r>
          <a:endParaRPr lang="es-EC" dirty="0"/>
        </a:p>
      </dgm:t>
    </dgm:pt>
    <dgm:pt modelId="{F5930691-E59C-4677-AB8A-50F92DD92F21}" type="parTrans" cxnId="{D15B26D4-65BE-48E7-977A-3F523CE1D37D}">
      <dgm:prSet/>
      <dgm:spPr/>
      <dgm:t>
        <a:bodyPr/>
        <a:lstStyle/>
        <a:p>
          <a:endParaRPr lang="es-EC"/>
        </a:p>
      </dgm:t>
    </dgm:pt>
    <dgm:pt modelId="{4E489C33-4E2E-4322-8F13-DEAADD1C3BB0}" type="sibTrans" cxnId="{D15B26D4-65BE-48E7-977A-3F523CE1D37D}">
      <dgm:prSet/>
      <dgm:spPr/>
      <dgm:t>
        <a:bodyPr/>
        <a:lstStyle/>
        <a:p>
          <a:endParaRPr lang="es-EC"/>
        </a:p>
      </dgm:t>
    </dgm:pt>
    <dgm:pt modelId="{356AEF74-3912-4B1E-BF41-2A9658AEE80D}">
      <dgm:prSet phldrT="[Texto]"/>
      <dgm:spPr>
        <a:solidFill>
          <a:srgbClr val="009393">
            <a:alpha val="50000"/>
          </a:srgbClr>
        </a:solidFill>
        <a:ln>
          <a:noFill/>
        </a:ln>
      </dgm:spPr>
      <dgm:t>
        <a:bodyPr/>
        <a:lstStyle/>
        <a:p>
          <a:r>
            <a:rPr lang="es-EC" dirty="0" smtClean="0"/>
            <a:t>Predicción espacial de PM2.5, basado en datos AOD satelital.</a:t>
          </a:r>
          <a:endParaRPr lang="es-EC" dirty="0"/>
        </a:p>
      </dgm:t>
    </dgm:pt>
    <dgm:pt modelId="{495BF8A1-59EB-4769-8659-3070BB30B114}" type="parTrans" cxnId="{EECD3EBF-1120-4EAD-BA8F-5DC75FB6AC6A}">
      <dgm:prSet/>
      <dgm:spPr/>
      <dgm:t>
        <a:bodyPr/>
        <a:lstStyle/>
        <a:p>
          <a:endParaRPr lang="es-EC"/>
        </a:p>
      </dgm:t>
    </dgm:pt>
    <dgm:pt modelId="{042F855F-B830-4D16-8032-D49E12369DA4}" type="sibTrans" cxnId="{EECD3EBF-1120-4EAD-BA8F-5DC75FB6AC6A}">
      <dgm:prSet/>
      <dgm:spPr/>
      <dgm:t>
        <a:bodyPr/>
        <a:lstStyle/>
        <a:p>
          <a:endParaRPr lang="es-EC"/>
        </a:p>
      </dgm:t>
    </dgm:pt>
    <dgm:pt modelId="{40ACF7E7-2701-4DEA-83FA-0A73990B6D67}" type="pres">
      <dgm:prSet presAssocID="{83CA3B95-A393-48F4-B74E-5AE550950642}" presName="Name0" presStyleCnt="0">
        <dgm:presLayoutVars>
          <dgm:chMax val="7"/>
          <dgm:chPref val="7"/>
          <dgm:dir/>
        </dgm:presLayoutVars>
      </dgm:prSet>
      <dgm:spPr/>
      <dgm:t>
        <a:bodyPr/>
        <a:lstStyle/>
        <a:p>
          <a:endParaRPr lang="es-EC"/>
        </a:p>
      </dgm:t>
    </dgm:pt>
    <dgm:pt modelId="{F2C86489-E2C5-4A31-A868-3AB3D441CA81}" type="pres">
      <dgm:prSet presAssocID="{83CA3B95-A393-48F4-B74E-5AE550950642}" presName="Name1" presStyleCnt="0"/>
      <dgm:spPr/>
    </dgm:pt>
    <dgm:pt modelId="{979DB40A-955A-48FF-9DA8-43AF822E8DA0}" type="pres">
      <dgm:prSet presAssocID="{83CA3B95-A393-48F4-B74E-5AE550950642}" presName="cycle" presStyleCnt="0"/>
      <dgm:spPr/>
    </dgm:pt>
    <dgm:pt modelId="{8D1B607E-D775-4810-A75A-1D1BB0FDB3C0}" type="pres">
      <dgm:prSet presAssocID="{83CA3B95-A393-48F4-B74E-5AE550950642}" presName="srcNode" presStyleLbl="node1" presStyleIdx="0" presStyleCnt="6"/>
      <dgm:spPr/>
    </dgm:pt>
    <dgm:pt modelId="{DB49C9F9-4128-434E-9327-899CB3364540}" type="pres">
      <dgm:prSet presAssocID="{83CA3B95-A393-48F4-B74E-5AE550950642}" presName="conn" presStyleLbl="parChTrans1D2" presStyleIdx="0" presStyleCnt="1"/>
      <dgm:spPr/>
      <dgm:t>
        <a:bodyPr/>
        <a:lstStyle/>
        <a:p>
          <a:endParaRPr lang="es-EC"/>
        </a:p>
      </dgm:t>
    </dgm:pt>
    <dgm:pt modelId="{1AB83024-6829-4512-BAAF-EE8462B92D28}" type="pres">
      <dgm:prSet presAssocID="{83CA3B95-A393-48F4-B74E-5AE550950642}" presName="extraNode" presStyleLbl="node1" presStyleIdx="0" presStyleCnt="6"/>
      <dgm:spPr/>
    </dgm:pt>
    <dgm:pt modelId="{DDDE0FF9-2460-4223-95D9-F59CF583FE60}" type="pres">
      <dgm:prSet presAssocID="{83CA3B95-A393-48F4-B74E-5AE550950642}" presName="dstNode" presStyleLbl="node1" presStyleIdx="0" presStyleCnt="6"/>
      <dgm:spPr/>
    </dgm:pt>
    <dgm:pt modelId="{2C4A1DC7-AE6A-43EC-8F91-802B7E94D3EA}" type="pres">
      <dgm:prSet presAssocID="{4AD329A6-0297-478C-99B7-3493F94D8D46}" presName="text_1" presStyleLbl="node1" presStyleIdx="0" presStyleCnt="6">
        <dgm:presLayoutVars>
          <dgm:bulletEnabled val="1"/>
        </dgm:presLayoutVars>
      </dgm:prSet>
      <dgm:spPr/>
      <dgm:t>
        <a:bodyPr/>
        <a:lstStyle/>
        <a:p>
          <a:endParaRPr lang="es-EC"/>
        </a:p>
      </dgm:t>
    </dgm:pt>
    <dgm:pt modelId="{4C35F993-A634-4193-860D-86A0CD2D8AFB}" type="pres">
      <dgm:prSet presAssocID="{4AD329A6-0297-478C-99B7-3493F94D8D46}" presName="accent_1" presStyleCnt="0"/>
      <dgm:spPr/>
    </dgm:pt>
    <dgm:pt modelId="{248DB597-D2C2-473A-BE51-5C9E91746392}" type="pres">
      <dgm:prSet presAssocID="{4AD329A6-0297-478C-99B7-3493F94D8D46}" presName="accentRepeatNode" presStyleLbl="solidFgAcc1" presStyleIdx="0" presStyleCnt="6"/>
      <dgm:spPr>
        <a:ln>
          <a:solidFill>
            <a:srgbClr val="009393"/>
          </a:solidFill>
        </a:ln>
      </dgm:spPr>
    </dgm:pt>
    <dgm:pt modelId="{2B0592FF-7B5F-49E7-8D32-239A40725AF2}" type="pres">
      <dgm:prSet presAssocID="{E9B2B336-E311-4F31-BF0C-671A5BC649F8}" presName="text_2" presStyleLbl="node1" presStyleIdx="1" presStyleCnt="6">
        <dgm:presLayoutVars>
          <dgm:bulletEnabled val="1"/>
        </dgm:presLayoutVars>
      </dgm:prSet>
      <dgm:spPr/>
      <dgm:t>
        <a:bodyPr/>
        <a:lstStyle/>
        <a:p>
          <a:endParaRPr lang="es-EC"/>
        </a:p>
      </dgm:t>
    </dgm:pt>
    <dgm:pt modelId="{25E09E42-E18C-4428-B5F5-73740EEE2C4B}" type="pres">
      <dgm:prSet presAssocID="{E9B2B336-E311-4F31-BF0C-671A5BC649F8}" presName="accent_2" presStyleCnt="0"/>
      <dgm:spPr/>
    </dgm:pt>
    <dgm:pt modelId="{F889325B-CBF5-4849-BBCF-93B296713398}" type="pres">
      <dgm:prSet presAssocID="{E9B2B336-E311-4F31-BF0C-671A5BC649F8}" presName="accentRepeatNode" presStyleLbl="solidFgAcc1" presStyleIdx="1" presStyleCnt="6"/>
      <dgm:spPr>
        <a:ln>
          <a:solidFill>
            <a:srgbClr val="009393"/>
          </a:solidFill>
        </a:ln>
      </dgm:spPr>
    </dgm:pt>
    <dgm:pt modelId="{FA4FF807-7507-4B60-8100-BD9EBEF16EF4}" type="pres">
      <dgm:prSet presAssocID="{B8F9739F-4D14-4A3D-81E5-6564A1B576C1}" presName="text_3" presStyleLbl="node1" presStyleIdx="2" presStyleCnt="6">
        <dgm:presLayoutVars>
          <dgm:bulletEnabled val="1"/>
        </dgm:presLayoutVars>
      </dgm:prSet>
      <dgm:spPr/>
      <dgm:t>
        <a:bodyPr/>
        <a:lstStyle/>
        <a:p>
          <a:endParaRPr lang="es-EC"/>
        </a:p>
      </dgm:t>
    </dgm:pt>
    <dgm:pt modelId="{70D25677-6F4E-49AE-AE84-E1F60BAF76C5}" type="pres">
      <dgm:prSet presAssocID="{B8F9739F-4D14-4A3D-81E5-6564A1B576C1}" presName="accent_3" presStyleCnt="0"/>
      <dgm:spPr/>
    </dgm:pt>
    <dgm:pt modelId="{10A4A290-7631-41DF-B613-F3DE17779DA5}" type="pres">
      <dgm:prSet presAssocID="{B8F9739F-4D14-4A3D-81E5-6564A1B576C1}" presName="accentRepeatNode" presStyleLbl="solidFgAcc1" presStyleIdx="2" presStyleCnt="6"/>
      <dgm:spPr>
        <a:ln>
          <a:solidFill>
            <a:srgbClr val="009393"/>
          </a:solidFill>
        </a:ln>
      </dgm:spPr>
    </dgm:pt>
    <dgm:pt modelId="{D5465263-3444-4ED6-9AB7-BC144DFEF733}" type="pres">
      <dgm:prSet presAssocID="{06A8DDD3-5027-49D5-9711-49314036D08F}" presName="text_4" presStyleLbl="node1" presStyleIdx="3" presStyleCnt="6">
        <dgm:presLayoutVars>
          <dgm:bulletEnabled val="1"/>
        </dgm:presLayoutVars>
      </dgm:prSet>
      <dgm:spPr/>
      <dgm:t>
        <a:bodyPr/>
        <a:lstStyle/>
        <a:p>
          <a:endParaRPr lang="es-EC"/>
        </a:p>
      </dgm:t>
    </dgm:pt>
    <dgm:pt modelId="{18523A58-E1BF-4AF6-99F6-9C1EA6072262}" type="pres">
      <dgm:prSet presAssocID="{06A8DDD3-5027-49D5-9711-49314036D08F}" presName="accent_4" presStyleCnt="0"/>
      <dgm:spPr/>
    </dgm:pt>
    <dgm:pt modelId="{B1B047BE-99C5-43E8-9465-7753CE4BD230}" type="pres">
      <dgm:prSet presAssocID="{06A8DDD3-5027-49D5-9711-49314036D08F}" presName="accentRepeatNode" presStyleLbl="solidFgAcc1" presStyleIdx="3" presStyleCnt="6"/>
      <dgm:spPr>
        <a:ln>
          <a:solidFill>
            <a:srgbClr val="009393"/>
          </a:solidFill>
        </a:ln>
      </dgm:spPr>
    </dgm:pt>
    <dgm:pt modelId="{581B5652-2D6E-41A0-A03E-05549712E483}" type="pres">
      <dgm:prSet presAssocID="{213B5924-9598-4F1C-82DB-3F14858964B7}" presName="text_5" presStyleLbl="node1" presStyleIdx="4" presStyleCnt="6">
        <dgm:presLayoutVars>
          <dgm:bulletEnabled val="1"/>
        </dgm:presLayoutVars>
      </dgm:prSet>
      <dgm:spPr/>
      <dgm:t>
        <a:bodyPr/>
        <a:lstStyle/>
        <a:p>
          <a:endParaRPr lang="es-EC"/>
        </a:p>
      </dgm:t>
    </dgm:pt>
    <dgm:pt modelId="{0FBC8931-F2B4-43F1-82AB-3F87FCE85194}" type="pres">
      <dgm:prSet presAssocID="{213B5924-9598-4F1C-82DB-3F14858964B7}" presName="accent_5" presStyleCnt="0"/>
      <dgm:spPr/>
    </dgm:pt>
    <dgm:pt modelId="{0B834C26-646D-47DD-88A1-0D478827C3C8}" type="pres">
      <dgm:prSet presAssocID="{213B5924-9598-4F1C-82DB-3F14858964B7}" presName="accentRepeatNode" presStyleLbl="solidFgAcc1" presStyleIdx="4" presStyleCnt="6"/>
      <dgm:spPr>
        <a:ln>
          <a:solidFill>
            <a:srgbClr val="009393"/>
          </a:solidFill>
        </a:ln>
      </dgm:spPr>
    </dgm:pt>
    <dgm:pt modelId="{3C5D8BC9-A2A9-40E7-922F-AEE02EF32027}" type="pres">
      <dgm:prSet presAssocID="{356AEF74-3912-4B1E-BF41-2A9658AEE80D}" presName="text_6" presStyleLbl="node1" presStyleIdx="5" presStyleCnt="6">
        <dgm:presLayoutVars>
          <dgm:bulletEnabled val="1"/>
        </dgm:presLayoutVars>
      </dgm:prSet>
      <dgm:spPr/>
      <dgm:t>
        <a:bodyPr/>
        <a:lstStyle/>
        <a:p>
          <a:endParaRPr lang="es-EC"/>
        </a:p>
      </dgm:t>
    </dgm:pt>
    <dgm:pt modelId="{FF02F259-BD79-4CFF-A4CA-35F383037832}" type="pres">
      <dgm:prSet presAssocID="{356AEF74-3912-4B1E-BF41-2A9658AEE80D}" presName="accent_6" presStyleCnt="0"/>
      <dgm:spPr/>
    </dgm:pt>
    <dgm:pt modelId="{B0F5622D-F5E2-4CCC-A917-583CA8030A77}" type="pres">
      <dgm:prSet presAssocID="{356AEF74-3912-4B1E-BF41-2A9658AEE80D}" presName="accentRepeatNode" presStyleLbl="solidFgAcc1" presStyleIdx="5" presStyleCnt="6"/>
      <dgm:spPr>
        <a:ln>
          <a:solidFill>
            <a:srgbClr val="009393"/>
          </a:solidFill>
        </a:ln>
      </dgm:spPr>
    </dgm:pt>
  </dgm:ptLst>
  <dgm:cxnLst>
    <dgm:cxn modelId="{5051E1AA-BE3D-4939-8AD7-F29F4B99B456}" type="presOf" srcId="{B8F9739F-4D14-4A3D-81E5-6564A1B576C1}" destId="{FA4FF807-7507-4B60-8100-BD9EBEF16EF4}" srcOrd="0" destOrd="0" presId="urn:microsoft.com/office/officeart/2008/layout/VerticalCurvedList"/>
    <dgm:cxn modelId="{1F2FBF95-B094-404D-AC34-FDF1930D3650}" type="presOf" srcId="{E9B2B336-E311-4F31-BF0C-671A5BC649F8}" destId="{2B0592FF-7B5F-49E7-8D32-239A40725AF2}" srcOrd="0" destOrd="0" presId="urn:microsoft.com/office/officeart/2008/layout/VerticalCurvedList"/>
    <dgm:cxn modelId="{6F711F23-6264-47FC-A4CF-37ED8C2163A2}" type="presOf" srcId="{4AD329A6-0297-478C-99B7-3493F94D8D46}" destId="{2C4A1DC7-AE6A-43EC-8F91-802B7E94D3EA}" srcOrd="0" destOrd="0" presId="urn:microsoft.com/office/officeart/2008/layout/VerticalCurvedList"/>
    <dgm:cxn modelId="{EECD3EBF-1120-4EAD-BA8F-5DC75FB6AC6A}" srcId="{83CA3B95-A393-48F4-B74E-5AE550950642}" destId="{356AEF74-3912-4B1E-BF41-2A9658AEE80D}" srcOrd="5" destOrd="0" parTransId="{495BF8A1-59EB-4769-8659-3070BB30B114}" sibTransId="{042F855F-B830-4D16-8032-D49E12369DA4}"/>
    <dgm:cxn modelId="{FB447489-B862-485E-BDDB-BC17B7EFDD02}" type="presOf" srcId="{83CA3B95-A393-48F4-B74E-5AE550950642}" destId="{40ACF7E7-2701-4DEA-83FA-0A73990B6D67}" srcOrd="0" destOrd="0" presId="urn:microsoft.com/office/officeart/2008/layout/VerticalCurvedList"/>
    <dgm:cxn modelId="{921515CB-9773-4E2E-8281-31F81CE49208}" type="presOf" srcId="{213B5924-9598-4F1C-82DB-3F14858964B7}" destId="{581B5652-2D6E-41A0-A03E-05549712E483}" srcOrd="0" destOrd="0" presId="urn:microsoft.com/office/officeart/2008/layout/VerticalCurvedList"/>
    <dgm:cxn modelId="{20821843-7919-483D-AED7-03437CE2A988}" srcId="{83CA3B95-A393-48F4-B74E-5AE550950642}" destId="{B8F9739F-4D14-4A3D-81E5-6564A1B576C1}" srcOrd="2" destOrd="0" parTransId="{4E64A516-BCC1-4B0C-A1E3-A2EC54D6C62A}" sibTransId="{D00C75D9-733A-4A49-8FEC-21AC88BE3394}"/>
    <dgm:cxn modelId="{C39B89A5-7782-4DA3-A830-904DAAF1EC63}" type="presOf" srcId="{356AEF74-3912-4B1E-BF41-2A9658AEE80D}" destId="{3C5D8BC9-A2A9-40E7-922F-AEE02EF32027}" srcOrd="0" destOrd="0" presId="urn:microsoft.com/office/officeart/2008/layout/VerticalCurvedList"/>
    <dgm:cxn modelId="{029F10D5-3B78-4E62-BB4A-449534619673}" srcId="{83CA3B95-A393-48F4-B74E-5AE550950642}" destId="{4AD329A6-0297-478C-99B7-3493F94D8D46}" srcOrd="0" destOrd="0" parTransId="{0B37260E-ADC9-4D79-B1B6-B6338DAD561D}" sibTransId="{AAD476DC-95A9-47BE-A118-BE72DF00DB6F}"/>
    <dgm:cxn modelId="{5CEC027D-9ED1-4B63-8B31-B4047445284D}" srcId="{83CA3B95-A393-48F4-B74E-5AE550950642}" destId="{06A8DDD3-5027-49D5-9711-49314036D08F}" srcOrd="3" destOrd="0" parTransId="{A4B9EF86-9589-4D49-ABA5-0C1E7A5C1F87}" sibTransId="{8D53E176-8605-4C1C-B17D-221BE195E278}"/>
    <dgm:cxn modelId="{D15B26D4-65BE-48E7-977A-3F523CE1D37D}" srcId="{83CA3B95-A393-48F4-B74E-5AE550950642}" destId="{213B5924-9598-4F1C-82DB-3F14858964B7}" srcOrd="4" destOrd="0" parTransId="{F5930691-E59C-4677-AB8A-50F92DD92F21}" sibTransId="{4E489C33-4E2E-4322-8F13-DEAADD1C3BB0}"/>
    <dgm:cxn modelId="{C4364D4E-6016-46B9-B8E7-C39C00462B02}" srcId="{83CA3B95-A393-48F4-B74E-5AE550950642}" destId="{E9B2B336-E311-4F31-BF0C-671A5BC649F8}" srcOrd="1" destOrd="0" parTransId="{7D802E4F-9063-42C8-BC16-A8C0779D9A17}" sibTransId="{A2C7E27D-2BF8-4951-B4D1-163CF16B0E4D}"/>
    <dgm:cxn modelId="{AA810BAE-2816-42D7-AA8D-44A357381C5D}" type="presOf" srcId="{AAD476DC-95A9-47BE-A118-BE72DF00DB6F}" destId="{DB49C9F9-4128-434E-9327-899CB3364540}" srcOrd="0" destOrd="0" presId="urn:microsoft.com/office/officeart/2008/layout/VerticalCurvedList"/>
    <dgm:cxn modelId="{DA79D2D8-72AB-4420-AAC2-51BCC47CF28F}" type="presOf" srcId="{06A8DDD3-5027-49D5-9711-49314036D08F}" destId="{D5465263-3444-4ED6-9AB7-BC144DFEF733}" srcOrd="0" destOrd="0" presId="urn:microsoft.com/office/officeart/2008/layout/VerticalCurvedList"/>
    <dgm:cxn modelId="{D3D36B9B-F32E-42FC-9111-50E0D488D326}" type="presParOf" srcId="{40ACF7E7-2701-4DEA-83FA-0A73990B6D67}" destId="{F2C86489-E2C5-4A31-A868-3AB3D441CA81}" srcOrd="0" destOrd="0" presId="urn:microsoft.com/office/officeart/2008/layout/VerticalCurvedList"/>
    <dgm:cxn modelId="{631C561F-EE25-4319-8E5D-F5F6522067BE}" type="presParOf" srcId="{F2C86489-E2C5-4A31-A868-3AB3D441CA81}" destId="{979DB40A-955A-48FF-9DA8-43AF822E8DA0}" srcOrd="0" destOrd="0" presId="urn:microsoft.com/office/officeart/2008/layout/VerticalCurvedList"/>
    <dgm:cxn modelId="{37828C02-5A76-45A3-BDC8-7E55F94643FE}" type="presParOf" srcId="{979DB40A-955A-48FF-9DA8-43AF822E8DA0}" destId="{8D1B607E-D775-4810-A75A-1D1BB0FDB3C0}" srcOrd="0" destOrd="0" presId="urn:microsoft.com/office/officeart/2008/layout/VerticalCurvedList"/>
    <dgm:cxn modelId="{AB337B13-5D46-4763-815B-B62C9D371D1E}" type="presParOf" srcId="{979DB40A-955A-48FF-9DA8-43AF822E8DA0}" destId="{DB49C9F9-4128-434E-9327-899CB3364540}" srcOrd="1" destOrd="0" presId="urn:microsoft.com/office/officeart/2008/layout/VerticalCurvedList"/>
    <dgm:cxn modelId="{065B146E-E1F0-4F04-95F7-B0BEAD5D3152}" type="presParOf" srcId="{979DB40A-955A-48FF-9DA8-43AF822E8DA0}" destId="{1AB83024-6829-4512-BAAF-EE8462B92D28}" srcOrd="2" destOrd="0" presId="urn:microsoft.com/office/officeart/2008/layout/VerticalCurvedList"/>
    <dgm:cxn modelId="{C03F1C6A-0EC0-4CF1-BF2E-6D1BFC7D519F}" type="presParOf" srcId="{979DB40A-955A-48FF-9DA8-43AF822E8DA0}" destId="{DDDE0FF9-2460-4223-95D9-F59CF583FE60}" srcOrd="3" destOrd="0" presId="urn:microsoft.com/office/officeart/2008/layout/VerticalCurvedList"/>
    <dgm:cxn modelId="{AFE4BF13-C0AC-49A7-A4F1-0D9FF866EA22}" type="presParOf" srcId="{F2C86489-E2C5-4A31-A868-3AB3D441CA81}" destId="{2C4A1DC7-AE6A-43EC-8F91-802B7E94D3EA}" srcOrd="1" destOrd="0" presId="urn:microsoft.com/office/officeart/2008/layout/VerticalCurvedList"/>
    <dgm:cxn modelId="{F2889A44-9943-47E0-B75E-CEDBB2FDD292}" type="presParOf" srcId="{F2C86489-E2C5-4A31-A868-3AB3D441CA81}" destId="{4C35F993-A634-4193-860D-86A0CD2D8AFB}" srcOrd="2" destOrd="0" presId="urn:microsoft.com/office/officeart/2008/layout/VerticalCurvedList"/>
    <dgm:cxn modelId="{6A816146-5413-45A6-BC76-AF796ECB8355}" type="presParOf" srcId="{4C35F993-A634-4193-860D-86A0CD2D8AFB}" destId="{248DB597-D2C2-473A-BE51-5C9E91746392}" srcOrd="0" destOrd="0" presId="urn:microsoft.com/office/officeart/2008/layout/VerticalCurvedList"/>
    <dgm:cxn modelId="{8475579F-1BDA-4BA8-8E29-F11AD288D046}" type="presParOf" srcId="{F2C86489-E2C5-4A31-A868-3AB3D441CA81}" destId="{2B0592FF-7B5F-49E7-8D32-239A40725AF2}" srcOrd="3" destOrd="0" presId="urn:microsoft.com/office/officeart/2008/layout/VerticalCurvedList"/>
    <dgm:cxn modelId="{BC67F41D-C63D-42CC-99AB-C0CE9EFB1310}" type="presParOf" srcId="{F2C86489-E2C5-4A31-A868-3AB3D441CA81}" destId="{25E09E42-E18C-4428-B5F5-73740EEE2C4B}" srcOrd="4" destOrd="0" presId="urn:microsoft.com/office/officeart/2008/layout/VerticalCurvedList"/>
    <dgm:cxn modelId="{A2384706-1EFF-4ABA-9143-901F2A884BAC}" type="presParOf" srcId="{25E09E42-E18C-4428-B5F5-73740EEE2C4B}" destId="{F889325B-CBF5-4849-BBCF-93B296713398}" srcOrd="0" destOrd="0" presId="urn:microsoft.com/office/officeart/2008/layout/VerticalCurvedList"/>
    <dgm:cxn modelId="{708B7EBA-C23D-4B88-BB5A-014AF27F660D}" type="presParOf" srcId="{F2C86489-E2C5-4A31-A868-3AB3D441CA81}" destId="{FA4FF807-7507-4B60-8100-BD9EBEF16EF4}" srcOrd="5" destOrd="0" presId="urn:microsoft.com/office/officeart/2008/layout/VerticalCurvedList"/>
    <dgm:cxn modelId="{9DC804A0-4E53-41BA-B424-58E9AFA05802}" type="presParOf" srcId="{F2C86489-E2C5-4A31-A868-3AB3D441CA81}" destId="{70D25677-6F4E-49AE-AE84-E1F60BAF76C5}" srcOrd="6" destOrd="0" presId="urn:microsoft.com/office/officeart/2008/layout/VerticalCurvedList"/>
    <dgm:cxn modelId="{94AA468A-454E-4FA0-8F94-FAC189AA1DCA}" type="presParOf" srcId="{70D25677-6F4E-49AE-AE84-E1F60BAF76C5}" destId="{10A4A290-7631-41DF-B613-F3DE17779DA5}" srcOrd="0" destOrd="0" presId="urn:microsoft.com/office/officeart/2008/layout/VerticalCurvedList"/>
    <dgm:cxn modelId="{40717B2E-0D78-420D-BD11-63EC712617B7}" type="presParOf" srcId="{F2C86489-E2C5-4A31-A868-3AB3D441CA81}" destId="{D5465263-3444-4ED6-9AB7-BC144DFEF733}" srcOrd="7" destOrd="0" presId="urn:microsoft.com/office/officeart/2008/layout/VerticalCurvedList"/>
    <dgm:cxn modelId="{08B86C57-FFF6-416C-AA55-D1D66EC235EA}" type="presParOf" srcId="{F2C86489-E2C5-4A31-A868-3AB3D441CA81}" destId="{18523A58-E1BF-4AF6-99F6-9C1EA6072262}" srcOrd="8" destOrd="0" presId="urn:microsoft.com/office/officeart/2008/layout/VerticalCurvedList"/>
    <dgm:cxn modelId="{D06D5A43-F885-4AAD-975C-887DF2C79B3A}" type="presParOf" srcId="{18523A58-E1BF-4AF6-99F6-9C1EA6072262}" destId="{B1B047BE-99C5-43E8-9465-7753CE4BD230}" srcOrd="0" destOrd="0" presId="urn:microsoft.com/office/officeart/2008/layout/VerticalCurvedList"/>
    <dgm:cxn modelId="{2EFC84E0-8430-4DC8-8236-1BDEC9518246}" type="presParOf" srcId="{F2C86489-E2C5-4A31-A868-3AB3D441CA81}" destId="{581B5652-2D6E-41A0-A03E-05549712E483}" srcOrd="9" destOrd="0" presId="urn:microsoft.com/office/officeart/2008/layout/VerticalCurvedList"/>
    <dgm:cxn modelId="{DD4D8C89-A4CE-4495-B3FC-2CA6072A7F1B}" type="presParOf" srcId="{F2C86489-E2C5-4A31-A868-3AB3D441CA81}" destId="{0FBC8931-F2B4-43F1-82AB-3F87FCE85194}" srcOrd="10" destOrd="0" presId="urn:microsoft.com/office/officeart/2008/layout/VerticalCurvedList"/>
    <dgm:cxn modelId="{C0A80781-10AF-4E0F-8203-6D21634FB9DB}" type="presParOf" srcId="{0FBC8931-F2B4-43F1-82AB-3F87FCE85194}" destId="{0B834C26-646D-47DD-88A1-0D478827C3C8}" srcOrd="0" destOrd="0" presId="urn:microsoft.com/office/officeart/2008/layout/VerticalCurvedList"/>
    <dgm:cxn modelId="{F98D5FB8-F145-4F2B-B43D-9E4B1332A8E9}" type="presParOf" srcId="{F2C86489-E2C5-4A31-A868-3AB3D441CA81}" destId="{3C5D8BC9-A2A9-40E7-922F-AEE02EF32027}" srcOrd="11" destOrd="0" presId="urn:microsoft.com/office/officeart/2008/layout/VerticalCurvedList"/>
    <dgm:cxn modelId="{F07080DB-5930-45D3-B6E0-FABBEDB4CCCF}" type="presParOf" srcId="{F2C86489-E2C5-4A31-A868-3AB3D441CA81}" destId="{FF02F259-BD79-4CFF-A4CA-35F383037832}" srcOrd="12" destOrd="0" presId="urn:microsoft.com/office/officeart/2008/layout/VerticalCurvedList"/>
    <dgm:cxn modelId="{4FA799A1-BD9C-4EAC-8C6D-3F5D89A82363}" type="presParOf" srcId="{FF02F259-BD79-4CFF-A4CA-35F383037832}" destId="{B0F5622D-F5E2-4CCC-A917-583CA8030A77}"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7D081-10D1-4AB3-8DF0-B320D564AD90}">
      <dsp:nvSpPr>
        <dsp:cNvPr id="0" name=""/>
        <dsp:cNvSpPr/>
      </dsp:nvSpPr>
      <dsp:spPr>
        <a:xfrm rot="5400000">
          <a:off x="-289764" y="291185"/>
          <a:ext cx="1931763" cy="1352234"/>
        </a:xfrm>
        <a:prstGeom prst="chevron">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a:t>1</a:t>
          </a:r>
        </a:p>
      </dsp:txBody>
      <dsp:txXfrm rot="-5400000">
        <a:off x="1" y="677537"/>
        <a:ext cx="1352234" cy="579529"/>
      </dsp:txXfrm>
    </dsp:sp>
    <dsp:sp modelId="{AB0DB82B-AF06-403D-8CDC-D73695C82514}">
      <dsp:nvSpPr>
        <dsp:cNvPr id="0" name=""/>
        <dsp:cNvSpPr/>
      </dsp:nvSpPr>
      <dsp:spPr>
        <a:xfrm rot="5400000">
          <a:off x="5412890" y="-4060653"/>
          <a:ext cx="1255646" cy="9376957"/>
        </a:xfrm>
        <a:prstGeom prst="round2SameRect">
          <a:avLst/>
        </a:prstGeom>
        <a:solidFill>
          <a:schemeClr val="lt1">
            <a:hueOff val="0"/>
            <a:satOff val="0"/>
            <a:lumOff val="0"/>
            <a:alpha val="80000"/>
          </a:schemeClr>
        </a:solidFill>
        <a:ln w="25400" cap="flat" cmpd="sng" algn="ctr">
          <a:noFill/>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Times New Roman" panose="02020603050405020304" pitchFamily="18" charset="0"/>
            <a:buChar char="••"/>
          </a:pPr>
          <a:r>
            <a:rPr lang="es-EC" sz="2000" kern="1200" dirty="0" smtClean="0"/>
            <a:t>Se obtiene el archivo .HDF, que contiene la información AOD de MODIS, considerando el período de tiempo 11:45 a 11:50.</a:t>
          </a:r>
          <a:endParaRPr lang="es-EC" sz="2000" kern="1200" dirty="0"/>
        </a:p>
      </dsp:txBody>
      <dsp:txXfrm rot="-5400000">
        <a:off x="1352235" y="61298"/>
        <a:ext cx="9315661" cy="1133054"/>
      </dsp:txXfrm>
    </dsp:sp>
    <dsp:sp modelId="{E5357267-A219-4643-BCF8-B9996E5D12E0}">
      <dsp:nvSpPr>
        <dsp:cNvPr id="0" name=""/>
        <dsp:cNvSpPr/>
      </dsp:nvSpPr>
      <dsp:spPr>
        <a:xfrm rot="5400000">
          <a:off x="-289764" y="1729917"/>
          <a:ext cx="1931763" cy="1352234"/>
        </a:xfrm>
        <a:prstGeom prst="chevron">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a:t>2</a:t>
          </a:r>
        </a:p>
      </dsp:txBody>
      <dsp:txXfrm rot="-5400000">
        <a:off x="1" y="2116269"/>
        <a:ext cx="1352234" cy="579529"/>
      </dsp:txXfrm>
    </dsp:sp>
    <dsp:sp modelId="{03D7A3DA-768A-4981-8A79-963C595CC1B4}">
      <dsp:nvSpPr>
        <dsp:cNvPr id="0" name=""/>
        <dsp:cNvSpPr/>
      </dsp:nvSpPr>
      <dsp:spPr>
        <a:xfrm rot="5400000">
          <a:off x="5412890" y="-2548489"/>
          <a:ext cx="1255646" cy="9376957"/>
        </a:xfrm>
        <a:prstGeom prst="round2SameRect">
          <a:avLst/>
        </a:prstGeom>
        <a:solidFill>
          <a:schemeClr val="lt1">
            <a:hueOff val="0"/>
            <a:satOff val="0"/>
            <a:lumOff val="0"/>
            <a:alpha val="80000"/>
          </a:schemeClr>
        </a:solidFill>
        <a:ln w="25400" cap="flat" cmpd="sng" algn="ctr">
          <a:noFill/>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Times New Roman" panose="02020603050405020304" pitchFamily="18" charset="0"/>
            <a:buChar char="••"/>
          </a:pPr>
          <a:r>
            <a:rPr lang="es-EC" sz="2000" kern="1200" dirty="0" smtClean="0"/>
            <a:t>Se </a:t>
          </a:r>
          <a:r>
            <a:rPr lang="es-EC" sz="2000" kern="1200" dirty="0"/>
            <a:t>extrajo la información de AERONET comprendida en el periodo de tiempo entre 11:30 y 12:30 aproximadamente para cada medidor.</a:t>
          </a:r>
        </a:p>
      </dsp:txBody>
      <dsp:txXfrm rot="-5400000">
        <a:off x="1352235" y="1573462"/>
        <a:ext cx="9315661" cy="1133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7D081-10D1-4AB3-8DF0-B320D564AD90}">
      <dsp:nvSpPr>
        <dsp:cNvPr id="0" name=""/>
        <dsp:cNvSpPr/>
      </dsp:nvSpPr>
      <dsp:spPr>
        <a:xfrm rot="5400000">
          <a:off x="-289764" y="289764"/>
          <a:ext cx="1931763" cy="1352234"/>
        </a:xfrm>
        <a:prstGeom prst="chevron">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a:t>3</a:t>
          </a:r>
        </a:p>
      </dsp:txBody>
      <dsp:txXfrm rot="-5400000">
        <a:off x="1" y="676116"/>
        <a:ext cx="1352234" cy="579529"/>
      </dsp:txXfrm>
    </dsp:sp>
    <dsp:sp modelId="{AB0DB82B-AF06-403D-8CDC-D73695C82514}">
      <dsp:nvSpPr>
        <dsp:cNvPr id="0" name=""/>
        <dsp:cNvSpPr/>
      </dsp:nvSpPr>
      <dsp:spPr>
        <a:xfrm rot="5400000">
          <a:off x="5412890" y="-4059234"/>
          <a:ext cx="1255646" cy="9376957"/>
        </a:xfrm>
        <a:prstGeom prst="round2SameRect">
          <a:avLst/>
        </a:prstGeom>
        <a:solidFill>
          <a:schemeClr val="lt1">
            <a:hueOff val="0"/>
            <a:satOff val="0"/>
            <a:lumOff val="0"/>
            <a:alpha val="80000"/>
          </a:schemeClr>
        </a:solidFill>
        <a:ln w="25400" cap="flat" cmpd="sng" algn="ctr">
          <a:noFill/>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Times New Roman" panose="02020603050405020304" pitchFamily="18" charset="0"/>
            <a:buChar char="••"/>
          </a:pPr>
          <a:r>
            <a:rPr lang="es-EC" sz="2000" kern="1200" dirty="0"/>
            <a:t>Organizando la información obtenida de cada medidor, extrayendo las mediciones de las longitudes de onda (1020, 870, 675, 500 y 440</a:t>
          </a:r>
          <a:r>
            <a:rPr lang="es-EC" sz="2000" kern="1200" dirty="0" smtClean="0"/>
            <a:t>), </a:t>
          </a:r>
          <a:r>
            <a:rPr lang="es-EC" sz="2000" kern="1200" dirty="0"/>
            <a:t>mediante regresión lineal se obtuvo la longitud de onda a 550 nm deseada.</a:t>
          </a:r>
        </a:p>
      </dsp:txBody>
      <dsp:txXfrm rot="-5400000">
        <a:off x="1352235" y="62717"/>
        <a:ext cx="9315661" cy="1133054"/>
      </dsp:txXfrm>
    </dsp:sp>
    <dsp:sp modelId="{E5357267-A219-4643-BCF8-B9996E5D12E0}">
      <dsp:nvSpPr>
        <dsp:cNvPr id="0" name=""/>
        <dsp:cNvSpPr/>
      </dsp:nvSpPr>
      <dsp:spPr>
        <a:xfrm rot="5400000">
          <a:off x="-289764" y="1746434"/>
          <a:ext cx="1931763" cy="1352234"/>
        </a:xfrm>
        <a:prstGeom prst="chevron">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a:t>4</a:t>
          </a:r>
        </a:p>
      </dsp:txBody>
      <dsp:txXfrm rot="-5400000">
        <a:off x="1" y="2132786"/>
        <a:ext cx="1352234" cy="579529"/>
      </dsp:txXfrm>
    </dsp:sp>
    <dsp:sp modelId="{03D7A3DA-768A-4981-8A79-963C595CC1B4}">
      <dsp:nvSpPr>
        <dsp:cNvPr id="0" name=""/>
        <dsp:cNvSpPr/>
      </dsp:nvSpPr>
      <dsp:spPr>
        <a:xfrm rot="5400000">
          <a:off x="5412890" y="-2616432"/>
          <a:ext cx="1255646" cy="9376957"/>
        </a:xfrm>
        <a:prstGeom prst="round2SameRect">
          <a:avLst/>
        </a:prstGeom>
        <a:solidFill>
          <a:schemeClr val="lt1">
            <a:hueOff val="0"/>
            <a:satOff val="0"/>
            <a:lumOff val="0"/>
            <a:alpha val="80000"/>
          </a:schemeClr>
        </a:solidFill>
        <a:ln w="25400" cap="flat" cmpd="sng" algn="ctr">
          <a:noFill/>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Times New Roman" panose="02020603050405020304" pitchFamily="18" charset="0"/>
            <a:buChar char="••"/>
          </a:pPr>
          <a:r>
            <a:rPr lang="es-EC" sz="2000" kern="1200" dirty="0" smtClean="0"/>
            <a:t>Se obtienen los promedios de AOD de MODIS, mediante las coordenadas geográficas de los promedios de AOD de AERONET obtenidas anteriormente a 550nm.</a:t>
          </a:r>
          <a:endParaRPr lang="es-EC" sz="2000" kern="1200" dirty="0"/>
        </a:p>
      </dsp:txBody>
      <dsp:txXfrm rot="-5400000">
        <a:off x="1352235" y="1505519"/>
        <a:ext cx="9315661" cy="1133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C9F9-4128-434E-9327-899CB3364540}">
      <dsp:nvSpPr>
        <dsp:cNvPr id="0" name=""/>
        <dsp:cNvSpPr/>
      </dsp:nvSpPr>
      <dsp:spPr>
        <a:xfrm>
          <a:off x="-7166526" y="-1095568"/>
          <a:ext cx="8529326" cy="8529326"/>
        </a:xfrm>
        <a:prstGeom prst="blockArc">
          <a:avLst>
            <a:gd name="adj1" fmla="val 18900000"/>
            <a:gd name="adj2" fmla="val 2700000"/>
            <a:gd name="adj3" fmla="val 253"/>
          </a:avLst>
        </a:prstGeom>
        <a:noFill/>
        <a:ln w="25400" cap="flat" cmpd="sng" algn="ctr">
          <a:solidFill>
            <a:schemeClr val="tx2">
              <a:lumMod val="60000"/>
              <a:lumOff val="40000"/>
            </a:schemeClr>
          </a:solidFill>
          <a:miter lim="800000"/>
        </a:ln>
        <a:effectLst/>
      </dsp:spPr>
      <dsp:style>
        <a:lnRef idx="2">
          <a:scrgbClr r="0" g="0" b="0"/>
        </a:lnRef>
        <a:fillRef idx="0">
          <a:scrgbClr r="0" g="0" b="0"/>
        </a:fillRef>
        <a:effectRef idx="0">
          <a:scrgbClr r="0" g="0" b="0"/>
        </a:effectRef>
        <a:fontRef idx="minor"/>
      </dsp:style>
    </dsp:sp>
    <dsp:sp modelId="{2C4A1DC7-AE6A-43EC-8F91-802B7E94D3EA}">
      <dsp:nvSpPr>
        <dsp:cNvPr id="0" name=""/>
        <dsp:cNvSpPr/>
      </dsp:nvSpPr>
      <dsp:spPr>
        <a:xfrm>
          <a:off x="507372" y="333769"/>
          <a:ext cx="7528191"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Descargar datos AOD (MODIS), AOD (AERONET) y PM2.5</a:t>
          </a:r>
          <a:endParaRPr lang="es-EC" sz="2000" kern="1200" dirty="0"/>
        </a:p>
      </dsp:txBody>
      <dsp:txXfrm>
        <a:off x="507372" y="333769"/>
        <a:ext cx="7528191" cy="667284"/>
      </dsp:txXfrm>
    </dsp:sp>
    <dsp:sp modelId="{248DB597-D2C2-473A-BE51-5C9E91746392}">
      <dsp:nvSpPr>
        <dsp:cNvPr id="0" name=""/>
        <dsp:cNvSpPr/>
      </dsp:nvSpPr>
      <dsp:spPr>
        <a:xfrm>
          <a:off x="90319" y="250358"/>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 modelId="{2B0592FF-7B5F-49E7-8D32-239A40725AF2}">
      <dsp:nvSpPr>
        <dsp:cNvPr id="0" name=""/>
        <dsp:cNvSpPr/>
      </dsp:nvSpPr>
      <dsp:spPr>
        <a:xfrm>
          <a:off x="1056259" y="1334569"/>
          <a:ext cx="6979304"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Validación espacio temporal entre AOD de MODIS y AERONET</a:t>
          </a:r>
          <a:endParaRPr lang="es-EC" sz="2000" kern="1200" dirty="0"/>
        </a:p>
      </dsp:txBody>
      <dsp:txXfrm>
        <a:off x="1056259" y="1334569"/>
        <a:ext cx="6979304" cy="667284"/>
      </dsp:txXfrm>
    </dsp:sp>
    <dsp:sp modelId="{F889325B-CBF5-4849-BBCF-93B296713398}">
      <dsp:nvSpPr>
        <dsp:cNvPr id="0" name=""/>
        <dsp:cNvSpPr/>
      </dsp:nvSpPr>
      <dsp:spPr>
        <a:xfrm>
          <a:off x="639206" y="1251158"/>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 modelId="{FA4FF807-7507-4B60-8100-BD9EBEF16EF4}">
      <dsp:nvSpPr>
        <dsp:cNvPr id="0" name=""/>
        <dsp:cNvSpPr/>
      </dsp:nvSpPr>
      <dsp:spPr>
        <a:xfrm>
          <a:off x="1307251" y="2335369"/>
          <a:ext cx="6728312"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Regresión Lineal entre AOD (MODIS) vs PM2.5</a:t>
          </a:r>
          <a:endParaRPr lang="es-EC" sz="2000" kern="1200" dirty="0"/>
        </a:p>
      </dsp:txBody>
      <dsp:txXfrm>
        <a:off x="1307251" y="2335369"/>
        <a:ext cx="6728312" cy="667284"/>
      </dsp:txXfrm>
    </dsp:sp>
    <dsp:sp modelId="{10A4A290-7631-41DF-B613-F3DE17779DA5}">
      <dsp:nvSpPr>
        <dsp:cNvPr id="0" name=""/>
        <dsp:cNvSpPr/>
      </dsp:nvSpPr>
      <dsp:spPr>
        <a:xfrm>
          <a:off x="890198" y="2251958"/>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 modelId="{D5465263-3444-4ED6-9AB7-BC144DFEF733}">
      <dsp:nvSpPr>
        <dsp:cNvPr id="0" name=""/>
        <dsp:cNvSpPr/>
      </dsp:nvSpPr>
      <dsp:spPr>
        <a:xfrm>
          <a:off x="1307251" y="3335535"/>
          <a:ext cx="6728312"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Correlación de datos entre AOD (MODIS) y PM2.5</a:t>
          </a:r>
          <a:endParaRPr lang="es-EC" sz="2000" kern="1200" dirty="0"/>
        </a:p>
      </dsp:txBody>
      <dsp:txXfrm>
        <a:off x="1307251" y="3335535"/>
        <a:ext cx="6728312" cy="667284"/>
      </dsp:txXfrm>
    </dsp:sp>
    <dsp:sp modelId="{B1B047BE-99C5-43E8-9465-7753CE4BD230}">
      <dsp:nvSpPr>
        <dsp:cNvPr id="0" name=""/>
        <dsp:cNvSpPr/>
      </dsp:nvSpPr>
      <dsp:spPr>
        <a:xfrm>
          <a:off x="890198" y="3252124"/>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 modelId="{581B5652-2D6E-41A0-A03E-05549712E483}">
      <dsp:nvSpPr>
        <dsp:cNvPr id="0" name=""/>
        <dsp:cNvSpPr/>
      </dsp:nvSpPr>
      <dsp:spPr>
        <a:xfrm>
          <a:off x="1056259" y="4336335"/>
          <a:ext cx="6979304"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Modelización </a:t>
          </a:r>
          <a:r>
            <a:rPr lang="es-EC" sz="2000" kern="1200" dirty="0" err="1" smtClean="0"/>
            <a:t>geoestadística</a:t>
          </a:r>
          <a:r>
            <a:rPr lang="es-EC" sz="2000" kern="1200" dirty="0" smtClean="0"/>
            <a:t> de los residuos</a:t>
          </a:r>
          <a:endParaRPr lang="es-EC" sz="2000" kern="1200" dirty="0"/>
        </a:p>
      </dsp:txBody>
      <dsp:txXfrm>
        <a:off x="1056259" y="4336335"/>
        <a:ext cx="6979304" cy="667284"/>
      </dsp:txXfrm>
    </dsp:sp>
    <dsp:sp modelId="{0B834C26-646D-47DD-88A1-0D478827C3C8}">
      <dsp:nvSpPr>
        <dsp:cNvPr id="0" name=""/>
        <dsp:cNvSpPr/>
      </dsp:nvSpPr>
      <dsp:spPr>
        <a:xfrm>
          <a:off x="639206" y="4252924"/>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 modelId="{3C5D8BC9-A2A9-40E7-922F-AEE02EF32027}">
      <dsp:nvSpPr>
        <dsp:cNvPr id="0" name=""/>
        <dsp:cNvSpPr/>
      </dsp:nvSpPr>
      <dsp:spPr>
        <a:xfrm>
          <a:off x="507372" y="5337135"/>
          <a:ext cx="7528191" cy="667284"/>
        </a:xfrm>
        <a:prstGeom prst="rect">
          <a:avLst/>
        </a:prstGeom>
        <a:solidFill>
          <a:srgbClr val="009393">
            <a:alpha val="50000"/>
          </a:srgbClr>
        </a:solidFill>
        <a:ln w="2540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57"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Predicción espacial de PM2.5, basado en datos AOD satelital.</a:t>
          </a:r>
          <a:endParaRPr lang="es-EC" sz="2000" kern="1200" dirty="0"/>
        </a:p>
      </dsp:txBody>
      <dsp:txXfrm>
        <a:off x="507372" y="5337135"/>
        <a:ext cx="7528191" cy="667284"/>
      </dsp:txXfrm>
    </dsp:sp>
    <dsp:sp modelId="{B0F5622D-F5E2-4CCC-A917-583CA8030A77}">
      <dsp:nvSpPr>
        <dsp:cNvPr id="0" name=""/>
        <dsp:cNvSpPr/>
      </dsp:nvSpPr>
      <dsp:spPr>
        <a:xfrm>
          <a:off x="90319" y="5253724"/>
          <a:ext cx="834105" cy="834105"/>
        </a:xfrm>
        <a:prstGeom prst="ellipse">
          <a:avLst/>
        </a:prstGeom>
        <a:solidFill>
          <a:schemeClr val="lt1">
            <a:hueOff val="0"/>
            <a:satOff val="0"/>
            <a:lumOff val="0"/>
            <a:alphaOff val="0"/>
          </a:schemeClr>
        </a:solidFill>
        <a:ln w="25400" cap="flat" cmpd="sng" algn="ctr">
          <a:solidFill>
            <a:srgbClr val="009393"/>
          </a:solidFill>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8F1D84B-F747-4821-8617-FBD61E8F4308}" type="datetime1">
              <a:rPr lang="es-ES" smtClean="0"/>
              <a:pPr algn="r" rtl="0"/>
              <a:t>14/09/2020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s-ES" smtClean="0"/>
              <a:pPr algn="r" rtl="0"/>
              <a:t>‹Nº›</a:t>
            </a:fld>
            <a:endParaRPr lang="es-ES"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A87C823-BB9F-45DA-99AB-416A32E1B948}" type="datetime1">
              <a:rPr lang="es-ES" noProof="0" smtClean="0"/>
              <a:pPr/>
              <a:t>14/09/2020</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s-ES" noProof="0" smtClean="0"/>
              <a:pPr/>
              <a:t>‹Nº›</a:t>
            </a:fld>
            <a:endParaRPr lang="es-ES" noProof="0"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7516443" y="4145281"/>
            <a:ext cx="4686117"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8916" y="6057149"/>
            <a:ext cx="5498726"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ctrTitle"/>
          </p:nvPr>
        </p:nvSpPr>
        <p:spPr>
          <a:xfrm>
            <a:off x="1625176" y="584200"/>
            <a:ext cx="8735325" cy="2000251"/>
          </a:xfrm>
        </p:spPr>
        <p:txBody>
          <a:bodyPr rtlCol="0">
            <a:normAutofit/>
          </a:bodyPr>
          <a:lstStyle>
            <a:lvl1pPr algn="l" rtl="0">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fld id="{A042E67D-14C0-4ED9-A218-9C14494A6A84}" type="datetime1">
              <a:rPr lang="es-ES" noProof="0" smtClean="0"/>
              <a:pPr/>
              <a:t>14/09/2020</a:t>
            </a:fld>
            <a:endParaRPr lang="es-ES" noProof="0" dirty="0"/>
          </a:p>
        </p:txBody>
      </p:sp>
      <p:sp>
        <p:nvSpPr>
          <p:cNvPr id="23" name="Marcador de posición de pie de página 22"/>
          <p:cNvSpPr>
            <a:spLocks noGrp="1"/>
          </p:cNvSpPr>
          <p:nvPr>
            <p:ph type="ftr" sz="quarter" idx="11"/>
          </p:nvPr>
        </p:nvSpPr>
        <p:spPr/>
        <p:txBody>
          <a:bodyPr rtlCol="0"/>
          <a:lstStyle/>
          <a:p>
            <a:pPr rtl="0"/>
            <a:endParaRPr lang="es-ES" noProof="0" dirty="0"/>
          </a:p>
        </p:txBody>
      </p:sp>
      <p:sp>
        <p:nvSpPr>
          <p:cNvPr id="24" name="Marcador de posición de número de diapositiva 23"/>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40A1DB83-C382-4684-8887-65A03EA4FFF0}" type="datetime1">
              <a:rPr lang="es-ES" noProof="0" smtClean="0"/>
              <a:pPr/>
              <a:t>14/09/2020</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584200"/>
            <a:ext cx="2742486" cy="55880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C60E81D3-9B82-44CA-B1F9-FCEFDC87935B}" type="datetime1">
              <a:rPr lang="es-ES" noProof="0" smtClean="0"/>
              <a:pPr/>
              <a:t>14/09/2020</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2E48AAE-5AE8-418A-A225-B506C222F2F9}" type="datetime1">
              <a:rPr lang="es-ES" noProof="0" smtClean="0"/>
              <a:pPr/>
              <a:t>14/09/2020</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7516443" y="4145281"/>
            <a:ext cx="4686117"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AA1D35CA-82F5-4AD4-B9EC-66E805B73542}" type="datetime1">
              <a:rPr lang="es-ES" noProof="0" smtClean="0"/>
              <a:pPr/>
              <a:t>14/09/2020</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34CCE92-710B-4678-B1B1-EFCAA5CDF075}" type="datetime1">
              <a:rPr lang="es-ES" noProof="0" smtClean="0"/>
              <a:pPr/>
              <a:t>14/09/2020</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83FB0F2C-25D9-4D7E-B43A-29A2E16C960D}" type="datetime1">
              <a:rPr lang="es-ES" noProof="0" smtClean="0"/>
              <a:pPr/>
              <a:t>14/09/2020</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FD34687D-B11B-47A5-95F6-B79DA932A6DF}" type="datetime1">
              <a:rPr lang="es-ES" noProof="0" smtClean="0"/>
              <a:pPr/>
              <a:t>14/09/2020</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93C656DE-1E46-4450-9484-A739B4FADFBC}" type="datetime1">
              <a:rPr lang="es-ES" noProof="0" smtClean="0"/>
              <a:pPr/>
              <a:t>14/09/2020</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el estilo de texto del patrón</a:t>
            </a:r>
          </a:p>
        </p:txBody>
      </p:sp>
      <p:sp>
        <p:nvSpPr>
          <p:cNvPr id="3" name="Marcador de posición de contenido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EA77F8B-D469-4ECD-B91E-3B01AD692331}" type="datetime1">
              <a:rPr lang="es-ES" noProof="0" smtClean="0"/>
              <a:pPr/>
              <a:t>14/09/2020</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el estilo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49BA7B1C-709E-4257-93A5-EC2F0807D42F}" type="datetime1">
              <a:rPr lang="es-ES" noProof="0" smtClean="0"/>
              <a:pPr/>
              <a:t>14/09/2020</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pPr rtl="0"/>
              <a:t>‹Nº›</a:t>
            </a:fld>
            <a:endParaRPr lang="es-ES" noProof="0"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2000" b="-32000"/>
          </a:stretch>
        </a:blipFill>
        <a:effectLst/>
      </p:bgPr>
    </p:bg>
    <p:spTree>
      <p:nvGrpSpPr>
        <p:cNvPr id="1" name=""/>
        <p:cNvGrpSpPr/>
        <p:nvPr/>
      </p:nvGrpSpPr>
      <p:grpSpPr>
        <a:xfrm>
          <a:off x="0" y="0"/>
          <a:ext cx="0" cy="0"/>
          <a:chOff x="0" y="0"/>
          <a:chExt cx="0" cy="0"/>
        </a:xfrm>
      </p:grpSpPr>
      <p:grpSp>
        <p:nvGrpSpPr>
          <p:cNvPr id="15" name="líneas a la izquierda"/>
          <p:cNvGrpSpPr/>
          <p:nvPr/>
        </p:nvGrpSpPr>
        <p:grpSpPr>
          <a:xfrm>
            <a:off x="-15870" y="-3174"/>
            <a:ext cx="819993"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35C83AD5-F5AF-4BDC-901E-85A05CCFFAAA}" type="datetime1">
              <a:rPr lang="es-ES" noProof="0" smtClean="0"/>
              <a:pPr/>
              <a:t>14/09/2020</a:t>
            </a:fld>
            <a:endParaRPr lang="es-ES" noProof="0" dirty="0"/>
          </a:p>
        </p:txBody>
      </p:sp>
      <p:sp>
        <p:nvSpPr>
          <p:cNvPr id="5" name="Marcador de posición de pie de página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podaac.jpl.nasa.gov/TERR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k-air.defra.gov.uk/" TargetMode="Externa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http://podaac.jpl.nasa.gov/TERRA" TargetMode="External"/><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5860" y="1700808"/>
            <a:ext cx="9865096" cy="2386978"/>
          </a:xfrm>
        </p:spPr>
        <p:txBody>
          <a:bodyPr>
            <a:noAutofit/>
          </a:bodyPr>
          <a:lstStyle/>
          <a:p>
            <a:r>
              <a:rPr lang="es-ES" sz="3599" b="1" dirty="0" smtClean="0"/>
              <a:t>“</a:t>
            </a:r>
            <a:r>
              <a:rPr lang="es-EC" sz="3600" b="1" dirty="0"/>
              <a:t>Modelamiento paramétrico de PM2.5 en el aire por medio de mediciones satelitales de aerosoles (AOD) utilizando técnicas </a:t>
            </a:r>
            <a:r>
              <a:rPr lang="es-EC" sz="3600" b="1" dirty="0" err="1"/>
              <a:t>geoestadísticas</a:t>
            </a:r>
            <a:r>
              <a:rPr lang="es-ES" sz="3599" b="1" dirty="0" smtClean="0"/>
              <a:t>”</a:t>
            </a:r>
            <a:endParaRPr lang="en-US" sz="3599" dirty="0"/>
          </a:p>
        </p:txBody>
      </p:sp>
      <p:sp>
        <p:nvSpPr>
          <p:cNvPr id="3" name="Subtitle 2"/>
          <p:cNvSpPr>
            <a:spLocks noGrp="1"/>
          </p:cNvSpPr>
          <p:nvPr>
            <p:ph type="subTitle" idx="1"/>
          </p:nvPr>
        </p:nvSpPr>
        <p:spPr>
          <a:xfrm>
            <a:off x="1125860" y="4653136"/>
            <a:ext cx="8789286" cy="1655331"/>
          </a:xfrm>
        </p:spPr>
        <p:txBody>
          <a:bodyPr/>
          <a:lstStyle/>
          <a:p>
            <a:r>
              <a:rPr lang="es-EC" dirty="0">
                <a:solidFill>
                  <a:schemeClr val="tx1"/>
                </a:solidFill>
              </a:rPr>
              <a:t>VICENTE PAÚL GARCÍA MANCERO</a:t>
            </a:r>
          </a:p>
          <a:p>
            <a:r>
              <a:rPr lang="es-EC" sz="1600" dirty="0" smtClean="0">
                <a:solidFill>
                  <a:schemeClr val="tx1"/>
                </a:solidFill>
              </a:rPr>
              <a:t>SEPTIEMBRE, 2020</a:t>
            </a:r>
            <a:endParaRPr lang="es-EC" sz="1600" dirty="0">
              <a:solidFill>
                <a:schemeClr val="tx1"/>
              </a:solidFill>
            </a:endParaRPr>
          </a:p>
        </p:txBody>
      </p:sp>
      <p:sp>
        <p:nvSpPr>
          <p:cNvPr id="4" name="AutoShape 2" descr="Resultado de imagen para logo de l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logo de la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522" y="367585"/>
            <a:ext cx="3977771" cy="124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90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F39D87-8C7B-47F0-B06A-CB27D2C09726}"/>
              </a:ext>
            </a:extLst>
          </p:cNvPr>
          <p:cNvSpPr/>
          <p:nvPr/>
        </p:nvSpPr>
        <p:spPr>
          <a:xfrm>
            <a:off x="2998068" y="260648"/>
            <a:ext cx="2232248" cy="2448272"/>
          </a:xfrm>
          <a:prstGeom prst="rect">
            <a:avLst/>
          </a:prstGeom>
          <a:solidFill>
            <a:schemeClr val="tx1">
              <a:lumMod val="95000"/>
              <a:alpha val="3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pic>
        <p:nvPicPr>
          <p:cNvPr id="6" name="Imagen 5">
            <a:extLst>
              <a:ext uri="{FF2B5EF4-FFF2-40B4-BE49-F238E27FC236}">
                <a16:creationId xmlns:a16="http://schemas.microsoft.com/office/drawing/2014/main" id="{E4F2F945-1143-45A5-BFE5-3E81DB0F7CD1}"/>
              </a:ext>
            </a:extLst>
          </p:cNvPr>
          <p:cNvPicPr>
            <a:picLocks noChangeAspect="1"/>
          </p:cNvPicPr>
          <p:nvPr/>
        </p:nvPicPr>
        <p:blipFill>
          <a:blip r:embed="rId2"/>
          <a:stretch>
            <a:fillRect/>
          </a:stretch>
        </p:blipFill>
        <p:spPr>
          <a:xfrm>
            <a:off x="3862164" y="1196752"/>
            <a:ext cx="5452790" cy="4792209"/>
          </a:xfrm>
          <a:prstGeom prst="rect">
            <a:avLst/>
          </a:prstGeom>
          <a:ln>
            <a:noFill/>
          </a:ln>
          <a:effectLst>
            <a:softEdge rad="112500"/>
          </a:effectLst>
        </p:spPr>
      </p:pic>
      <p:pic>
        <p:nvPicPr>
          <p:cNvPr id="4" name="Marcador de contenido 5" descr="Imagen que contiene accesorio, paraguas, colorido, pequeño&#10;&#10;Descripción generada automáticamente">
            <a:extLst>
              <a:ext uri="{FF2B5EF4-FFF2-40B4-BE49-F238E27FC236}">
                <a16:creationId xmlns:a16="http://schemas.microsoft.com/office/drawing/2014/main" id="{C229FE88-3426-47C1-8BF3-6373B3561DE6}"/>
              </a:ext>
            </a:extLst>
          </p:cNvPr>
          <p:cNvPicPr>
            <a:picLocks noChangeAspect="1"/>
          </p:cNvPicPr>
          <p:nvPr/>
        </p:nvPicPr>
        <p:blipFill rotWithShape="1">
          <a:blip r:embed="rId3">
            <a:duotone>
              <a:schemeClr val="bg2">
                <a:shade val="45000"/>
                <a:satMod val="135000"/>
              </a:schemeClr>
              <a:prstClr val="white"/>
            </a:duotone>
            <a:alphaModFix amt="50000"/>
            <a:extLst>
              <a:ext uri="{837473B0-CC2E-450A-ABE3-18F120FF3D39}">
                <a1611:picAttrSrcUrl xmlns:a1611="http://schemas.microsoft.com/office/drawing/2016/11/main" xmlns="" r:id="rId4"/>
              </a:ext>
            </a:extLst>
          </a:blip>
          <a:srcRect t="10888" r="1" b="1"/>
          <a:stretch/>
        </p:blipFill>
        <p:spPr>
          <a:xfrm>
            <a:off x="3142084" y="404664"/>
            <a:ext cx="1872208" cy="2105178"/>
          </a:xfrm>
          <a:prstGeom prst="rect">
            <a:avLst/>
          </a:prstGeom>
          <a:ln>
            <a:noFill/>
          </a:ln>
        </p:spPr>
      </p:pic>
    </p:spTree>
    <p:extLst>
      <p:ext uri="{BB962C8B-B14F-4D97-AF65-F5344CB8AC3E}">
        <p14:creationId xmlns:p14="http://schemas.microsoft.com/office/powerpoint/2010/main" val="20078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7891C-8065-403C-BC18-F3E45645393B}"/>
              </a:ext>
            </a:extLst>
          </p:cNvPr>
          <p:cNvSpPr txBox="1">
            <a:spLocks/>
          </p:cNvSpPr>
          <p:nvPr/>
        </p:nvSpPr>
        <p:spPr>
          <a:xfrm>
            <a:off x="981844" y="4653136"/>
            <a:ext cx="9318879" cy="2059055"/>
          </a:xfrm>
          <a:prstGeom prst="rect">
            <a:avLst/>
          </a:prstGeom>
          <a:solidFill>
            <a:schemeClr val="bg1">
              <a:alpha val="50000"/>
            </a:schemeClr>
          </a:solidFill>
          <a:ln>
            <a:solidFill>
              <a:srgbClr val="030812"/>
            </a:solidFill>
          </a:ln>
          <a:effectLst>
            <a:softEdge rad="127000"/>
          </a:effectLst>
        </p:spPr>
        <p:txBody>
          <a:bodyPr>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C" dirty="0" smtClean="0"/>
              <a:t>Validación espacio temporal de datos aerosoles satelitales y en tierra</a:t>
            </a:r>
            <a:endParaRPr lang="es-EC" b="1" dirty="0">
              <a:solidFill>
                <a:srgbClr val="009999"/>
              </a:solidFill>
            </a:endParaRPr>
          </a:p>
        </p:txBody>
      </p:sp>
    </p:spTree>
    <p:extLst>
      <p:ext uri="{BB962C8B-B14F-4D97-AF65-F5344CB8AC3E}">
        <p14:creationId xmlns:p14="http://schemas.microsoft.com/office/powerpoint/2010/main" val="8466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BE51938-A527-46B7-818A-57A2EF3FD562}"/>
              </a:ext>
            </a:extLst>
          </p:cNvPr>
          <p:cNvSpPr/>
          <p:nvPr/>
        </p:nvSpPr>
        <p:spPr>
          <a:xfrm>
            <a:off x="981844" y="188640"/>
            <a:ext cx="11206981" cy="6480720"/>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grpSp>
        <p:nvGrpSpPr>
          <p:cNvPr id="2" name="Grupo 1">
            <a:extLst>
              <a:ext uri="{FF2B5EF4-FFF2-40B4-BE49-F238E27FC236}">
                <a16:creationId xmlns:a16="http://schemas.microsoft.com/office/drawing/2014/main" id="{4242198A-94CC-4176-BEDA-9BD96B532451}"/>
              </a:ext>
            </a:extLst>
          </p:cNvPr>
          <p:cNvGrpSpPr/>
          <p:nvPr/>
        </p:nvGrpSpPr>
        <p:grpSpPr>
          <a:xfrm>
            <a:off x="1053852" y="404664"/>
            <a:ext cx="10729192" cy="6504344"/>
            <a:chOff x="1125860" y="188640"/>
            <a:chExt cx="10729192" cy="6504344"/>
          </a:xfrm>
        </p:grpSpPr>
        <p:graphicFrame>
          <p:nvGraphicFramePr>
            <p:cNvPr id="4" name="Diagrama 3">
              <a:extLst>
                <a:ext uri="{FF2B5EF4-FFF2-40B4-BE49-F238E27FC236}">
                  <a16:creationId xmlns:a16="http://schemas.microsoft.com/office/drawing/2014/main" id="{426F1A84-1EE1-47E9-9DA6-F9F50E4722E2}"/>
                </a:ext>
              </a:extLst>
            </p:cNvPr>
            <p:cNvGraphicFramePr/>
            <p:nvPr>
              <p:extLst>
                <p:ext uri="{D42A27DB-BD31-4B8C-83A1-F6EECF244321}">
                  <p14:modId xmlns:p14="http://schemas.microsoft.com/office/powerpoint/2010/main" val="494218197"/>
                </p:ext>
              </p:extLst>
            </p:nvPr>
          </p:nvGraphicFramePr>
          <p:xfrm>
            <a:off x="1125860" y="188640"/>
            <a:ext cx="10729192" cy="357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E1253C71-BFE8-4A66-917F-1AE7CC5D273C}"/>
                </a:ext>
              </a:extLst>
            </p:cNvPr>
            <p:cNvGraphicFramePr/>
            <p:nvPr>
              <p:extLst>
                <p:ext uri="{D42A27DB-BD31-4B8C-83A1-F6EECF244321}">
                  <p14:modId xmlns:p14="http://schemas.microsoft.com/office/powerpoint/2010/main" val="2048569972"/>
                </p:ext>
              </p:extLst>
            </p:nvPr>
          </p:nvGraphicFramePr>
          <p:xfrm>
            <a:off x="1125860" y="3115903"/>
            <a:ext cx="10729192" cy="35770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1872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282E52A-75E8-49F0-83D5-B197DC0A99CA}"/>
              </a:ext>
            </a:extLst>
          </p:cNvPr>
          <p:cNvSpPr/>
          <p:nvPr/>
        </p:nvSpPr>
        <p:spPr>
          <a:xfrm>
            <a:off x="1269875" y="980728"/>
            <a:ext cx="4824537" cy="4896544"/>
          </a:xfrm>
          <a:prstGeom prst="rect">
            <a:avLst/>
          </a:prstGeom>
          <a:solidFill>
            <a:schemeClr val="bg1">
              <a:alpha val="63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p>
        </p:txBody>
      </p:sp>
      <p:graphicFrame>
        <p:nvGraphicFramePr>
          <p:cNvPr id="4" name="Tabla 3">
            <a:extLst>
              <a:ext uri="{FF2B5EF4-FFF2-40B4-BE49-F238E27FC236}">
                <a16:creationId xmlns:a16="http://schemas.microsoft.com/office/drawing/2014/main" id="{B3998A6B-B8C5-4A3B-97C0-78CDDADCE627}"/>
              </a:ext>
            </a:extLst>
          </p:cNvPr>
          <p:cNvGraphicFramePr>
            <a:graphicFrameLocks noGrp="1"/>
          </p:cNvGraphicFramePr>
          <p:nvPr>
            <p:extLst/>
          </p:nvPr>
        </p:nvGraphicFramePr>
        <p:xfrm>
          <a:off x="1586395" y="1243076"/>
          <a:ext cx="4191496" cy="4384707"/>
        </p:xfrm>
        <a:graphic>
          <a:graphicData uri="http://schemas.openxmlformats.org/drawingml/2006/table">
            <a:tbl>
              <a:tblPr firstRow="1" firstCol="1" bandRow="1">
                <a:tableStyleId>{5C22544A-7EE6-4342-B048-85BDC9FD1C3A}</a:tableStyleId>
              </a:tblPr>
              <a:tblGrid>
                <a:gridCol w="1708023">
                  <a:extLst>
                    <a:ext uri="{9D8B030D-6E8A-4147-A177-3AD203B41FA5}">
                      <a16:colId xmlns:a16="http://schemas.microsoft.com/office/drawing/2014/main" val="2910425489"/>
                    </a:ext>
                  </a:extLst>
                </a:gridCol>
                <a:gridCol w="2483473">
                  <a:extLst>
                    <a:ext uri="{9D8B030D-6E8A-4147-A177-3AD203B41FA5}">
                      <a16:colId xmlns:a16="http://schemas.microsoft.com/office/drawing/2014/main" val="680053189"/>
                    </a:ext>
                  </a:extLst>
                </a:gridCol>
              </a:tblGrid>
              <a:tr h="358971">
                <a:tc gridSpan="2">
                  <a:txBody>
                    <a:bodyPr/>
                    <a:lstStyle/>
                    <a:p>
                      <a:pPr algn="ctr">
                        <a:lnSpc>
                          <a:spcPct val="115000"/>
                        </a:lnSpc>
                      </a:pPr>
                      <a:r>
                        <a:rPr lang="es-EC" sz="2000" dirty="0">
                          <a:effectLst/>
                        </a:rPr>
                        <a:t>PROMEDIO AOD</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hMerge="1">
                  <a:txBody>
                    <a:bodyPr/>
                    <a:lstStyle/>
                    <a:p>
                      <a:endParaRPr lang="es-EC"/>
                    </a:p>
                  </a:txBody>
                  <a:tcPr/>
                </a:tc>
                <a:extLst>
                  <a:ext uri="{0D108BD9-81ED-4DB2-BD59-A6C34878D82A}">
                    <a16:rowId xmlns:a16="http://schemas.microsoft.com/office/drawing/2014/main" val="2358873664"/>
                  </a:ext>
                </a:extLst>
              </a:tr>
              <a:tr h="358971">
                <a:tc>
                  <a:txBody>
                    <a:bodyPr/>
                    <a:lstStyle/>
                    <a:p>
                      <a:pPr algn="r">
                        <a:lnSpc>
                          <a:spcPct val="115000"/>
                        </a:lnSpc>
                      </a:pPr>
                      <a:r>
                        <a:rPr lang="es-EC" sz="2000" dirty="0">
                          <a:effectLst/>
                        </a:rPr>
                        <a:t>AERONET</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MODIS</a:t>
                      </a:r>
                      <a:endParaRPr lang="es-EC" sz="2000" dirty="0">
                        <a:effectLst/>
                        <a:latin typeface="Calibri" panose="020F0502020204030204" pitchFamily="34" charset="0"/>
                        <a:cs typeface="Times New Roman" panose="02020603050405020304" pitchFamily="18" charset="0"/>
                      </a:endParaRPr>
                    </a:p>
                  </a:txBody>
                  <a:tcPr marL="44438" marR="44438" marT="0" marB="0" anchor="b"/>
                </a:tc>
                <a:extLst>
                  <a:ext uri="{0D108BD9-81ED-4DB2-BD59-A6C34878D82A}">
                    <a16:rowId xmlns:a16="http://schemas.microsoft.com/office/drawing/2014/main" val="1442182962"/>
                  </a:ext>
                </a:extLst>
              </a:tr>
              <a:tr h="623970">
                <a:tc>
                  <a:txBody>
                    <a:bodyPr/>
                    <a:lstStyle/>
                    <a:p>
                      <a:pPr algn="r">
                        <a:lnSpc>
                          <a:spcPct val="115000"/>
                        </a:lnSpc>
                      </a:pPr>
                      <a:r>
                        <a:rPr lang="es-EC" sz="2000" dirty="0">
                          <a:effectLst/>
                        </a:rPr>
                        <a:t>0,09553333</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0,0697083</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1190859678"/>
                  </a:ext>
                </a:extLst>
              </a:tr>
              <a:tr h="358971">
                <a:tc>
                  <a:txBody>
                    <a:bodyPr/>
                    <a:lstStyle/>
                    <a:p>
                      <a:pPr algn="r">
                        <a:lnSpc>
                          <a:spcPct val="115000"/>
                        </a:lnSpc>
                      </a:pPr>
                      <a:r>
                        <a:rPr lang="es-EC" sz="2000" dirty="0">
                          <a:effectLst/>
                        </a:rPr>
                        <a:t>0,09975</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0,08036</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2215228157"/>
                  </a:ext>
                </a:extLst>
              </a:tr>
              <a:tr h="358971">
                <a:tc>
                  <a:txBody>
                    <a:bodyPr/>
                    <a:lstStyle/>
                    <a:p>
                      <a:pPr algn="r">
                        <a:lnSpc>
                          <a:spcPct val="115000"/>
                        </a:lnSpc>
                      </a:pPr>
                      <a:r>
                        <a:rPr lang="es-EC" sz="2000" dirty="0">
                          <a:effectLst/>
                        </a:rPr>
                        <a:t>0,2888</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a:t>
                      </a:r>
                      <a:endParaRPr lang="es-EC" sz="2000" dirty="0">
                        <a:effectLst/>
                        <a:latin typeface="Calibri" panose="020F0502020204030204" pitchFamily="34" charset="0"/>
                        <a:cs typeface="Times New Roman" panose="02020603050405020304" pitchFamily="18" charset="0"/>
                      </a:endParaRPr>
                    </a:p>
                  </a:txBody>
                  <a:tcPr marL="44438" marR="44438" marT="0" marB="0" anchor="b"/>
                </a:tc>
                <a:extLst>
                  <a:ext uri="{0D108BD9-81ED-4DB2-BD59-A6C34878D82A}">
                    <a16:rowId xmlns:a16="http://schemas.microsoft.com/office/drawing/2014/main" val="2391804888"/>
                  </a:ext>
                </a:extLst>
              </a:tr>
              <a:tr h="358971">
                <a:tc>
                  <a:txBody>
                    <a:bodyPr/>
                    <a:lstStyle/>
                    <a:p>
                      <a:pPr algn="r">
                        <a:lnSpc>
                          <a:spcPct val="115000"/>
                        </a:lnSpc>
                      </a:pPr>
                      <a:r>
                        <a:rPr lang="es-EC" sz="2000" dirty="0">
                          <a:effectLst/>
                        </a:rPr>
                        <a:t>0,3436</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a:t>
                      </a:r>
                      <a:endParaRPr lang="es-EC" sz="2000" dirty="0">
                        <a:effectLst/>
                        <a:latin typeface="Calibri" panose="020F0502020204030204" pitchFamily="34" charset="0"/>
                        <a:cs typeface="Times New Roman" panose="02020603050405020304" pitchFamily="18" charset="0"/>
                      </a:endParaRPr>
                    </a:p>
                  </a:txBody>
                  <a:tcPr marL="44438" marR="44438" marT="0" marB="0" anchor="b"/>
                </a:tc>
                <a:extLst>
                  <a:ext uri="{0D108BD9-81ED-4DB2-BD59-A6C34878D82A}">
                    <a16:rowId xmlns:a16="http://schemas.microsoft.com/office/drawing/2014/main" val="299381506"/>
                  </a:ext>
                </a:extLst>
              </a:tr>
              <a:tr h="623970">
                <a:tc>
                  <a:txBody>
                    <a:bodyPr/>
                    <a:lstStyle/>
                    <a:p>
                      <a:pPr algn="r">
                        <a:lnSpc>
                          <a:spcPct val="115000"/>
                        </a:lnSpc>
                      </a:pPr>
                      <a:r>
                        <a:rPr lang="es-EC" sz="2000" dirty="0">
                          <a:effectLst/>
                        </a:rPr>
                        <a:t>0,05506667</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0,1585714</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1598834381"/>
                  </a:ext>
                </a:extLst>
              </a:tr>
              <a:tr h="623970">
                <a:tc>
                  <a:txBody>
                    <a:bodyPr/>
                    <a:lstStyle/>
                    <a:p>
                      <a:pPr algn="r">
                        <a:lnSpc>
                          <a:spcPct val="115000"/>
                        </a:lnSpc>
                      </a:pPr>
                      <a:r>
                        <a:rPr lang="es-EC" sz="2000" dirty="0">
                          <a:effectLst/>
                        </a:rPr>
                        <a:t>0,15433333</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0,1916667</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3561026187"/>
                  </a:ext>
                </a:extLst>
              </a:tr>
              <a:tr h="358971">
                <a:tc>
                  <a:txBody>
                    <a:bodyPr/>
                    <a:lstStyle/>
                    <a:p>
                      <a:pPr algn="r">
                        <a:lnSpc>
                          <a:spcPct val="115000"/>
                        </a:lnSpc>
                      </a:pPr>
                      <a:r>
                        <a:rPr lang="es-EC" sz="2000" dirty="0">
                          <a:effectLst/>
                        </a:rPr>
                        <a:t>0,0234</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0,22875</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3858972633"/>
                  </a:ext>
                </a:extLst>
              </a:tr>
              <a:tr h="358971">
                <a:tc>
                  <a:txBody>
                    <a:bodyPr/>
                    <a:lstStyle/>
                    <a:p>
                      <a:pPr algn="r">
                        <a:lnSpc>
                          <a:spcPct val="115000"/>
                        </a:lnSpc>
                      </a:pPr>
                      <a:r>
                        <a:rPr lang="es-EC" sz="2000" dirty="0">
                          <a:effectLst/>
                        </a:rPr>
                        <a:t>0,0593</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a:effectLst/>
                        </a:rPr>
                        <a:t>0,152</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758177360"/>
                  </a:ext>
                </a:extLst>
              </a:tr>
            </a:tbl>
          </a:graphicData>
        </a:graphic>
      </p:graphicFrame>
      <p:sp>
        <p:nvSpPr>
          <p:cNvPr id="5" name="Rectángulo 4">
            <a:extLst>
              <a:ext uri="{FF2B5EF4-FFF2-40B4-BE49-F238E27FC236}">
                <a16:creationId xmlns:a16="http://schemas.microsoft.com/office/drawing/2014/main" id="{AAD90F8D-5AB5-4B13-9459-2FC2F136B074}"/>
              </a:ext>
            </a:extLst>
          </p:cNvPr>
          <p:cNvSpPr/>
          <p:nvPr/>
        </p:nvSpPr>
        <p:spPr>
          <a:xfrm>
            <a:off x="6742484" y="0"/>
            <a:ext cx="5446341" cy="6858000"/>
          </a:xfrm>
          <a:prstGeom prst="rect">
            <a:avLst/>
          </a:prstGeom>
          <a:solidFill>
            <a:schemeClr val="tx1">
              <a:alpha val="63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p>
        </p:txBody>
      </p:sp>
      <p:sp>
        <p:nvSpPr>
          <p:cNvPr id="2" name="Rectángulo 1">
            <a:extLst>
              <a:ext uri="{FF2B5EF4-FFF2-40B4-BE49-F238E27FC236}">
                <a16:creationId xmlns:a16="http://schemas.microsoft.com/office/drawing/2014/main" id="{DD7C8C7E-700D-4238-A6C9-A69F6618B43D}"/>
              </a:ext>
            </a:extLst>
          </p:cNvPr>
          <p:cNvSpPr/>
          <p:nvPr/>
        </p:nvSpPr>
        <p:spPr>
          <a:xfrm>
            <a:off x="7161398" y="434609"/>
            <a:ext cx="4752528" cy="6001643"/>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600" dirty="0"/>
          </a:p>
          <a:p>
            <a:pPr algn="ctr"/>
            <a:r>
              <a:rPr lang="es-EC" sz="2600" dirty="0"/>
              <a:t>Mediante el procedimiento de mínimos cuadrados se obtuvo la ecuación de la recta y = 0,5909x + 0,1928; Obteniendo una correlación de + 0,80062476, definiéndose como una correlación fuerte de datos AOD de AERONET y MODIS. Por tanto la información del satélite MODIS para la fecha 26 de febrero de 2019 resulta confiable para el desarrollo del modelamiento matemático.  </a:t>
            </a:r>
          </a:p>
          <a:p>
            <a:pPr algn="ctr"/>
            <a:endParaRPr lang="es-EC" sz="2600" dirty="0"/>
          </a:p>
        </p:txBody>
      </p:sp>
    </p:spTree>
    <p:extLst>
      <p:ext uri="{BB962C8B-B14F-4D97-AF65-F5344CB8AC3E}">
        <p14:creationId xmlns:p14="http://schemas.microsoft.com/office/powerpoint/2010/main" val="22699357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81844" y="4797152"/>
            <a:ext cx="7435267" cy="999232"/>
          </a:xfrm>
          <a:prstGeom prst="rect">
            <a:avLst/>
          </a:prstGeom>
        </p:spPr>
        <p:txBody>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C" b="1" smtClean="0"/>
              <a:t>Regresión lineal de PM2.5 vs AOD</a:t>
            </a:r>
            <a:endParaRPr lang="es-EC" b="1" dirty="0"/>
          </a:p>
        </p:txBody>
      </p:sp>
    </p:spTree>
    <p:extLst>
      <p:ext uri="{BB962C8B-B14F-4D97-AF65-F5344CB8AC3E}">
        <p14:creationId xmlns:p14="http://schemas.microsoft.com/office/powerpoint/2010/main" val="12976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981BEE9-C496-4063-8750-3C55FD2DD762}"/>
              </a:ext>
            </a:extLst>
          </p:cNvPr>
          <p:cNvSpPr/>
          <p:nvPr/>
        </p:nvSpPr>
        <p:spPr>
          <a:xfrm>
            <a:off x="1218882" y="188640"/>
            <a:ext cx="10873208" cy="6408712"/>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4" name="3 Marcador de texto"/>
          <p:cNvSpPr>
            <a:spLocks noGrp="1"/>
          </p:cNvSpPr>
          <p:nvPr>
            <p:ph type="body" sz="half" idx="2"/>
          </p:nvPr>
        </p:nvSpPr>
        <p:spPr>
          <a:xfrm>
            <a:off x="1053852" y="1726232"/>
            <a:ext cx="4198850" cy="2926904"/>
          </a:xfrm>
        </p:spPr>
        <p:txBody>
          <a:bodyPr>
            <a:normAutofit/>
          </a:bodyPr>
          <a:lstStyle/>
          <a:p>
            <a:pPr marL="285664" indent="-285664">
              <a:buFont typeface="Arial" panose="020B0604020202020204" pitchFamily="34" charset="0"/>
              <a:buChar char="•"/>
            </a:pPr>
            <a:r>
              <a:rPr lang="es-EC" sz="2400" dirty="0"/>
              <a:t>Obtención del promedio de los 25 pixeles AOD más cercanos a los datos </a:t>
            </a:r>
            <a:r>
              <a:rPr lang="es-EC" sz="2400" dirty="0" smtClean="0"/>
              <a:t>PM2.5</a:t>
            </a:r>
          </a:p>
          <a:p>
            <a:pPr marL="285664" indent="-285664">
              <a:buFont typeface="Arial" panose="020B0604020202020204" pitchFamily="34" charset="0"/>
              <a:buChar char="•"/>
            </a:pPr>
            <a:r>
              <a:rPr lang="es-EC" sz="2400" dirty="0"/>
              <a:t>Se obtienen las gráficas de la zona geográfica</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0193" y="1268760"/>
            <a:ext cx="4072281" cy="476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965" y="332656"/>
            <a:ext cx="2066387" cy="167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echa: doblada hacia arriba 4">
            <a:extLst>
              <a:ext uri="{FF2B5EF4-FFF2-40B4-BE49-F238E27FC236}">
                <a16:creationId xmlns:a16="http://schemas.microsoft.com/office/drawing/2014/main" id="{675D1EA7-D7F5-4B22-8EEF-55398480D0FE}"/>
              </a:ext>
            </a:extLst>
          </p:cNvPr>
          <p:cNvSpPr/>
          <p:nvPr/>
        </p:nvSpPr>
        <p:spPr>
          <a:xfrm>
            <a:off x="9783796" y="2276872"/>
            <a:ext cx="1078983" cy="864096"/>
          </a:xfrm>
          <a:prstGeom prst="bentUpArrow">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Tree>
    <p:extLst>
      <p:ext uri="{BB962C8B-B14F-4D97-AF65-F5344CB8AC3E}">
        <p14:creationId xmlns:p14="http://schemas.microsoft.com/office/powerpoint/2010/main" val="188058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76424" y="921318"/>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599118" y="116632"/>
            <a:ext cx="6183925" cy="6564991"/>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7035" y="921318"/>
            <a:ext cx="3623706" cy="1184470"/>
          </a:xfrm>
          <a:solidFill>
            <a:schemeClr val="bg1">
              <a:alpha val="50000"/>
            </a:schemeClr>
          </a:solidFill>
          <a:ln>
            <a:solidFill>
              <a:srgbClr val="030812"/>
            </a:solidFill>
          </a:ln>
          <a:effectLst>
            <a:softEdge rad="127000"/>
          </a:effectLst>
        </p:spPr>
        <p:txBody>
          <a:bodyPr>
            <a:normAutofit/>
          </a:bodyPr>
          <a:lstStyle/>
          <a:p>
            <a:pPr algn="ctr"/>
            <a:r>
              <a:rPr lang="es-EC" b="1" dirty="0" smtClean="0"/>
              <a:t>datos PM2.5</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657108" y="2649714"/>
            <a:ext cx="3855033" cy="1426784"/>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r>
              <a:rPr lang="es-EC" dirty="0" smtClean="0"/>
              <a:t>Ubicación </a:t>
            </a:r>
            <a:r>
              <a:rPr lang="es-EC" dirty="0"/>
              <a:t>geográfica de los datos </a:t>
            </a:r>
            <a:r>
              <a:rPr lang="es-EC" dirty="0" smtClean="0"/>
              <a:t>PM2.5.</a:t>
            </a: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621804" y="4037055"/>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pic>
        <p:nvPicPr>
          <p:cNvPr id="12" name="Imagen 11"/>
          <p:cNvPicPr/>
          <p:nvPr/>
        </p:nvPicPr>
        <p:blipFill>
          <a:blip r:embed="rId5"/>
          <a:stretch>
            <a:fillRect/>
          </a:stretch>
        </p:blipFill>
        <p:spPr>
          <a:xfrm>
            <a:off x="5779545" y="258290"/>
            <a:ext cx="6209665" cy="6209665"/>
          </a:xfrm>
          <a:prstGeom prst="rect">
            <a:avLst/>
          </a:prstGeom>
          <a:ln>
            <a:solidFill>
              <a:schemeClr val="tx1"/>
            </a:solidFill>
          </a:ln>
        </p:spPr>
      </p:pic>
    </p:spTree>
    <p:extLst>
      <p:ext uri="{BB962C8B-B14F-4D97-AF65-F5344CB8AC3E}">
        <p14:creationId xmlns:p14="http://schemas.microsoft.com/office/powerpoint/2010/main" val="2059155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76424" y="921318"/>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441352" y="44625"/>
            <a:ext cx="6341691" cy="6552728"/>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7035" y="921318"/>
            <a:ext cx="3623706" cy="1184470"/>
          </a:xfrm>
          <a:solidFill>
            <a:schemeClr val="bg1">
              <a:alpha val="50000"/>
            </a:schemeClr>
          </a:solidFill>
          <a:ln>
            <a:solidFill>
              <a:srgbClr val="030812"/>
            </a:solidFill>
          </a:ln>
          <a:effectLst>
            <a:softEdge rad="127000"/>
          </a:effectLst>
        </p:spPr>
        <p:txBody>
          <a:bodyPr>
            <a:normAutofit/>
          </a:bodyPr>
          <a:lstStyle/>
          <a:p>
            <a:pPr algn="ctr"/>
            <a:r>
              <a:rPr lang="es-EC" b="1" dirty="0" smtClean="0"/>
              <a:t>AOD </a:t>
            </a:r>
            <a:r>
              <a:rPr lang="es-EC" b="1" dirty="0"/>
              <a:t>del MODIS</a:t>
            </a:r>
            <a:r>
              <a:rPr lang="es-EC" dirty="0"/>
              <a:t> </a:t>
            </a:r>
            <a:r>
              <a:rPr lang="es-EC" dirty="0" smtClean="0"/>
              <a:t>y </a:t>
            </a:r>
            <a:r>
              <a:rPr lang="es-EC" b="1" dirty="0" smtClean="0"/>
              <a:t>pm2.5</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657108" y="2649714"/>
            <a:ext cx="3855033" cy="1426784"/>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r>
              <a:rPr lang="es-EC" dirty="0" smtClean="0"/>
              <a:t>El </a:t>
            </a:r>
            <a:r>
              <a:rPr lang="es-EC" dirty="0"/>
              <a:t>conjunto de datos tanto de AOD del MODIS como PM2.5</a:t>
            </a: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621804" y="4037055"/>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pic>
        <p:nvPicPr>
          <p:cNvPr id="11" name="Imagen 10"/>
          <p:cNvPicPr/>
          <p:nvPr/>
        </p:nvPicPr>
        <p:blipFill>
          <a:blip r:embed="rId5"/>
          <a:stretch>
            <a:fillRect/>
          </a:stretch>
        </p:blipFill>
        <p:spPr>
          <a:xfrm>
            <a:off x="5854055" y="338770"/>
            <a:ext cx="5905312" cy="6048672"/>
          </a:xfrm>
          <a:prstGeom prst="rect">
            <a:avLst/>
          </a:prstGeom>
          <a:ln>
            <a:solidFill>
              <a:schemeClr val="tx1"/>
            </a:solidFill>
          </a:ln>
        </p:spPr>
      </p:pic>
    </p:spTree>
    <p:extLst>
      <p:ext uri="{BB962C8B-B14F-4D97-AF65-F5344CB8AC3E}">
        <p14:creationId xmlns:p14="http://schemas.microsoft.com/office/powerpoint/2010/main" val="1973424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76424" y="921318"/>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441352" y="44625"/>
            <a:ext cx="6341691" cy="6552728"/>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7035" y="921318"/>
            <a:ext cx="3623706" cy="1184470"/>
          </a:xfrm>
          <a:solidFill>
            <a:schemeClr val="bg1">
              <a:alpha val="50000"/>
            </a:schemeClr>
          </a:solidFill>
          <a:ln>
            <a:solidFill>
              <a:srgbClr val="030812"/>
            </a:solidFill>
          </a:ln>
          <a:effectLst>
            <a:softEdge rad="127000"/>
          </a:effectLst>
        </p:spPr>
        <p:txBody>
          <a:bodyPr>
            <a:normAutofit/>
          </a:bodyPr>
          <a:lstStyle/>
          <a:p>
            <a:pPr algn="ctr"/>
            <a:r>
              <a:rPr lang="es-EC" b="1" dirty="0"/>
              <a:t>AOD más cercanos a PM2.5</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657108" y="2649714"/>
            <a:ext cx="3855033" cy="1426784"/>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r>
              <a:rPr lang="es-EC" dirty="0" smtClean="0"/>
              <a:t>Datos mas cercanos de AOD a los de PM2.5</a:t>
            </a: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621804" y="4037055"/>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pic>
        <p:nvPicPr>
          <p:cNvPr id="12" name="Imagen 11"/>
          <p:cNvPicPr/>
          <p:nvPr/>
        </p:nvPicPr>
        <p:blipFill>
          <a:blip r:embed="rId5"/>
          <a:stretch>
            <a:fillRect/>
          </a:stretch>
        </p:blipFill>
        <p:spPr>
          <a:xfrm>
            <a:off x="5878388" y="296653"/>
            <a:ext cx="6048672" cy="6048672"/>
          </a:xfrm>
          <a:prstGeom prst="rect">
            <a:avLst/>
          </a:prstGeom>
          <a:ln>
            <a:solidFill>
              <a:schemeClr val="tx1"/>
            </a:solidFill>
          </a:ln>
        </p:spPr>
      </p:pic>
    </p:spTree>
    <p:extLst>
      <p:ext uri="{BB962C8B-B14F-4D97-AF65-F5344CB8AC3E}">
        <p14:creationId xmlns:p14="http://schemas.microsoft.com/office/powerpoint/2010/main" val="1230733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76424" y="921318"/>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441352" y="44625"/>
            <a:ext cx="6341691" cy="6552728"/>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7035" y="921318"/>
            <a:ext cx="3623706" cy="1184470"/>
          </a:xfrm>
          <a:solidFill>
            <a:schemeClr val="bg1">
              <a:alpha val="50000"/>
            </a:schemeClr>
          </a:solidFill>
          <a:ln>
            <a:solidFill>
              <a:srgbClr val="030812"/>
            </a:solidFill>
          </a:ln>
          <a:effectLst>
            <a:softEdge rad="127000"/>
          </a:effectLst>
        </p:spPr>
        <p:txBody>
          <a:bodyPr>
            <a:normAutofit/>
          </a:bodyPr>
          <a:lstStyle/>
          <a:p>
            <a:pPr algn="ctr"/>
            <a:r>
              <a:rPr lang="es-EC" b="1" dirty="0" smtClean="0"/>
              <a:t>Rejilla de 5x5 pixeles </a:t>
            </a:r>
            <a:r>
              <a:rPr lang="es-EC" b="1" dirty="0" err="1" smtClean="0"/>
              <a:t>aod</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657108" y="2649714"/>
            <a:ext cx="3855033" cy="1426784"/>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r>
              <a:rPr lang="es-EC" dirty="0"/>
              <a:t>Se obtiene el promedio de los 25 pixeles AOD que se encuentran alrededor del más cercano a PM2.5</a:t>
            </a: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621804" y="4037055"/>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pic>
        <p:nvPicPr>
          <p:cNvPr id="11" name="Imagen 10"/>
          <p:cNvPicPr/>
          <p:nvPr/>
        </p:nvPicPr>
        <p:blipFill>
          <a:blip r:embed="rId5"/>
          <a:stretch>
            <a:fillRect/>
          </a:stretch>
        </p:blipFill>
        <p:spPr>
          <a:xfrm>
            <a:off x="5807778" y="404664"/>
            <a:ext cx="6119282" cy="5938412"/>
          </a:xfrm>
          <a:prstGeom prst="rect">
            <a:avLst/>
          </a:prstGeom>
          <a:ln>
            <a:solidFill>
              <a:schemeClr val="tx1"/>
            </a:solidFill>
          </a:ln>
        </p:spPr>
      </p:pic>
    </p:spTree>
    <p:extLst>
      <p:ext uri="{BB962C8B-B14F-4D97-AF65-F5344CB8AC3E}">
        <p14:creationId xmlns:p14="http://schemas.microsoft.com/office/powerpoint/2010/main" val="239126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PROBLEMA</a:t>
            </a:r>
            <a:endParaRPr lang="en-US" dirty="0"/>
          </a:p>
        </p:txBody>
      </p:sp>
      <p:sp>
        <p:nvSpPr>
          <p:cNvPr id="3" name="Marcador de contenido 2"/>
          <p:cNvSpPr>
            <a:spLocks noGrp="1"/>
          </p:cNvSpPr>
          <p:nvPr>
            <p:ph idx="1"/>
          </p:nvPr>
        </p:nvSpPr>
        <p:spPr/>
        <p:txBody>
          <a:bodyPr>
            <a:normAutofit fontScale="92500" lnSpcReduction="10000"/>
          </a:bodyPr>
          <a:lstStyle/>
          <a:p>
            <a:pPr algn="just"/>
            <a:r>
              <a:rPr lang="es-EC" dirty="0" smtClean="0"/>
              <a:t>Existe 3.7 </a:t>
            </a:r>
            <a:r>
              <a:rPr lang="es-EC" dirty="0"/>
              <a:t>millones de muertes prematuras, relacionadas con la contaminación del aire, </a:t>
            </a:r>
            <a:r>
              <a:rPr lang="es-EC" dirty="0" smtClean="0"/>
              <a:t>que se </a:t>
            </a:r>
            <a:r>
              <a:rPr lang="es-EC" dirty="0"/>
              <a:t>produjeron en todo el mundo en el año </a:t>
            </a:r>
            <a:r>
              <a:rPr lang="es-EC" dirty="0" smtClean="0"/>
              <a:t>2012. </a:t>
            </a:r>
          </a:p>
          <a:p>
            <a:pPr algn="just"/>
            <a:r>
              <a:rPr lang="es-EC" dirty="0" smtClean="0"/>
              <a:t>Incluyen </a:t>
            </a:r>
            <a:r>
              <a:rPr lang="es-EC" dirty="0"/>
              <a:t>partículas, ozono, dióxido de nitrógeno, dióxido de azufre y otros </a:t>
            </a:r>
            <a:r>
              <a:rPr lang="es-EC" dirty="0" smtClean="0"/>
              <a:t>contaminantes. Partículas </a:t>
            </a:r>
            <a:r>
              <a:rPr lang="es-EC" dirty="0"/>
              <a:t>finas con diámetros aerodinámicos menores de 2,5 </a:t>
            </a:r>
            <a:r>
              <a:rPr lang="es-EC" dirty="0" err="1" smtClean="0"/>
              <a:t>μm</a:t>
            </a:r>
            <a:r>
              <a:rPr lang="es-EC" dirty="0" smtClean="0"/>
              <a:t>.</a:t>
            </a:r>
          </a:p>
          <a:p>
            <a:pPr algn="just"/>
            <a:r>
              <a:rPr lang="es-EC" dirty="0" smtClean="0"/>
              <a:t>La </a:t>
            </a:r>
            <a:r>
              <a:rPr lang="es-EC" dirty="0"/>
              <a:t>presencia de PM 2.5 en el organismo puede causar enfermedades cardiovasculares graves, enfermedades respiratorias e incluso el cáncer de pulmón. </a:t>
            </a:r>
            <a:endParaRPr lang="es-EC" dirty="0" smtClean="0"/>
          </a:p>
          <a:p>
            <a:pPr algn="just"/>
            <a:r>
              <a:rPr lang="es-EC" dirty="0" smtClean="0"/>
              <a:t>Estas partículas </a:t>
            </a:r>
            <a:r>
              <a:rPr lang="es-EC" dirty="0" err="1" smtClean="0"/>
              <a:t>jugan</a:t>
            </a:r>
            <a:r>
              <a:rPr lang="es-EC" dirty="0" smtClean="0"/>
              <a:t> </a:t>
            </a:r>
            <a:r>
              <a:rPr lang="es-EC" dirty="0"/>
              <a:t>un papel </a:t>
            </a:r>
            <a:r>
              <a:rPr lang="es-EC" dirty="0" smtClean="0"/>
              <a:t>muy importante </a:t>
            </a:r>
            <a:r>
              <a:rPr lang="es-EC" dirty="0"/>
              <a:t>en el ámbito de la contaminación del aire y la salud (</a:t>
            </a:r>
            <a:r>
              <a:rPr lang="es-EC" dirty="0" err="1"/>
              <a:t>Chu</a:t>
            </a:r>
            <a:r>
              <a:rPr lang="es-EC" dirty="0"/>
              <a:t>, 2016).</a:t>
            </a:r>
            <a:endParaRPr lang="en-US" dirty="0"/>
          </a:p>
          <a:p>
            <a:endParaRPr lang="en-US" dirty="0"/>
          </a:p>
        </p:txBody>
      </p:sp>
    </p:spTree>
    <p:extLst>
      <p:ext uri="{BB962C8B-B14F-4D97-AF65-F5344CB8AC3E}">
        <p14:creationId xmlns:p14="http://schemas.microsoft.com/office/powerpoint/2010/main" val="126131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282E52A-75E8-49F0-83D5-B197DC0A99CA}"/>
              </a:ext>
            </a:extLst>
          </p:cNvPr>
          <p:cNvSpPr/>
          <p:nvPr/>
        </p:nvSpPr>
        <p:spPr>
          <a:xfrm>
            <a:off x="1269875" y="980728"/>
            <a:ext cx="4824537" cy="4896544"/>
          </a:xfrm>
          <a:prstGeom prst="rect">
            <a:avLst/>
          </a:prstGeom>
          <a:solidFill>
            <a:schemeClr val="bg1">
              <a:alpha val="63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p>
        </p:txBody>
      </p:sp>
      <p:graphicFrame>
        <p:nvGraphicFramePr>
          <p:cNvPr id="4" name="Tabla 3">
            <a:extLst>
              <a:ext uri="{FF2B5EF4-FFF2-40B4-BE49-F238E27FC236}">
                <a16:creationId xmlns:a16="http://schemas.microsoft.com/office/drawing/2014/main" id="{B3998A6B-B8C5-4A3B-97C0-78CDDADCE627}"/>
              </a:ext>
            </a:extLst>
          </p:cNvPr>
          <p:cNvGraphicFramePr>
            <a:graphicFrameLocks noGrp="1"/>
          </p:cNvGraphicFramePr>
          <p:nvPr>
            <p:extLst>
              <p:ext uri="{D42A27DB-BD31-4B8C-83A1-F6EECF244321}">
                <p14:modId xmlns:p14="http://schemas.microsoft.com/office/powerpoint/2010/main" val="3845715486"/>
              </p:ext>
            </p:extLst>
          </p:nvPr>
        </p:nvGraphicFramePr>
        <p:xfrm>
          <a:off x="1586395" y="1243076"/>
          <a:ext cx="4191496" cy="4384707"/>
        </p:xfrm>
        <a:graphic>
          <a:graphicData uri="http://schemas.openxmlformats.org/drawingml/2006/table">
            <a:tbl>
              <a:tblPr firstRow="1" firstCol="1" bandRow="1">
                <a:tableStyleId>{5C22544A-7EE6-4342-B048-85BDC9FD1C3A}</a:tableStyleId>
              </a:tblPr>
              <a:tblGrid>
                <a:gridCol w="1708023">
                  <a:extLst>
                    <a:ext uri="{9D8B030D-6E8A-4147-A177-3AD203B41FA5}">
                      <a16:colId xmlns:a16="http://schemas.microsoft.com/office/drawing/2014/main" val="2910425489"/>
                    </a:ext>
                  </a:extLst>
                </a:gridCol>
                <a:gridCol w="2483473">
                  <a:extLst>
                    <a:ext uri="{9D8B030D-6E8A-4147-A177-3AD203B41FA5}">
                      <a16:colId xmlns:a16="http://schemas.microsoft.com/office/drawing/2014/main" val="680053189"/>
                    </a:ext>
                  </a:extLst>
                </a:gridCol>
              </a:tblGrid>
              <a:tr h="358971">
                <a:tc gridSpan="2">
                  <a:txBody>
                    <a:bodyPr/>
                    <a:lstStyle/>
                    <a:p>
                      <a:pPr algn="ctr">
                        <a:lnSpc>
                          <a:spcPct val="115000"/>
                        </a:lnSpc>
                      </a:pPr>
                      <a:r>
                        <a:rPr lang="es-EC" sz="2000" dirty="0" smtClean="0">
                          <a:effectLst/>
                        </a:rPr>
                        <a:t>PROMEDIO</a:t>
                      </a:r>
                      <a:r>
                        <a:rPr lang="es-EC" sz="2000" baseline="0" dirty="0" smtClean="0">
                          <a:effectLst/>
                        </a:rPr>
                        <a:t>S</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hMerge="1">
                  <a:txBody>
                    <a:bodyPr/>
                    <a:lstStyle/>
                    <a:p>
                      <a:endParaRPr lang="es-EC"/>
                    </a:p>
                  </a:txBody>
                  <a:tcPr/>
                </a:tc>
                <a:extLst>
                  <a:ext uri="{0D108BD9-81ED-4DB2-BD59-A6C34878D82A}">
                    <a16:rowId xmlns:a16="http://schemas.microsoft.com/office/drawing/2014/main" val="2358873664"/>
                  </a:ext>
                </a:extLst>
              </a:tr>
              <a:tr h="358971">
                <a:tc>
                  <a:txBody>
                    <a:bodyPr/>
                    <a:lstStyle/>
                    <a:p>
                      <a:pPr algn="r">
                        <a:lnSpc>
                          <a:spcPct val="115000"/>
                        </a:lnSpc>
                      </a:pPr>
                      <a:r>
                        <a:rPr lang="es-EC" sz="2000" dirty="0" smtClean="0">
                          <a:effectLst/>
                        </a:rPr>
                        <a:t>AOD</a:t>
                      </a:r>
                      <a:r>
                        <a:rPr lang="es-EC" sz="2000" baseline="0" dirty="0" smtClean="0">
                          <a:effectLst/>
                        </a:rPr>
                        <a:t> MODIS</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r>
                        <a:rPr lang="es-EC" sz="2000" dirty="0" smtClean="0">
                          <a:effectLst/>
                        </a:rPr>
                        <a:t>PM2.5</a:t>
                      </a:r>
                      <a:endParaRPr lang="es-EC" sz="2000" dirty="0">
                        <a:effectLst/>
                        <a:latin typeface="Calibri" panose="020F0502020204030204" pitchFamily="34" charset="0"/>
                        <a:cs typeface="Times New Roman" panose="02020603050405020304" pitchFamily="18" charset="0"/>
                      </a:endParaRPr>
                    </a:p>
                  </a:txBody>
                  <a:tcPr marL="44438" marR="44438" marT="0" marB="0" anchor="b"/>
                </a:tc>
                <a:extLst>
                  <a:ext uri="{0D108BD9-81ED-4DB2-BD59-A6C34878D82A}">
                    <a16:rowId xmlns:a16="http://schemas.microsoft.com/office/drawing/2014/main" val="1442182962"/>
                  </a:ext>
                </a:extLst>
              </a:tr>
              <a:tr h="3666765">
                <a:tc>
                  <a:txBody>
                    <a:bodyPr/>
                    <a:lstStyle/>
                    <a:p>
                      <a:pPr algn="r">
                        <a:lnSpc>
                          <a:spcPct val="115000"/>
                        </a:lnSpc>
                      </a:pPr>
                      <a:r>
                        <a:rPr lang="es-EC" sz="2000" dirty="0" smtClean="0">
                          <a:effectLst/>
                          <a:latin typeface="Calibri" panose="020F0502020204030204" pitchFamily="34" charset="0"/>
                          <a:cs typeface="Times New Roman" panose="02020603050405020304" pitchFamily="18" charset="0"/>
                        </a:rPr>
                        <a:t>Obtienen los promedios de los 25 datos que rodean al dato AOD más cercano al PM2.5</a:t>
                      </a:r>
                      <a:endParaRPr lang="es-EC" sz="2000" dirty="0">
                        <a:effectLst/>
                        <a:latin typeface="Calibri" panose="020F0502020204030204" pitchFamily="34" charset="0"/>
                        <a:cs typeface="Times New Roman" panose="02020603050405020304" pitchFamily="18" charset="0"/>
                      </a:endParaRPr>
                    </a:p>
                  </a:txBody>
                  <a:tcPr marL="44438" marR="44438" marT="0" marB="0" anchor="b"/>
                </a:tc>
                <a:tc>
                  <a:txBody>
                    <a:bodyPr/>
                    <a:lstStyle/>
                    <a:p>
                      <a:pPr algn="r">
                        <a:lnSpc>
                          <a:spcPct val="115000"/>
                        </a:lnSpc>
                      </a:pPr>
                      <a:endParaRPr lang="es-EC" sz="2000" dirty="0" smtClean="0">
                        <a:effectLst/>
                        <a:latin typeface="Calibri" panose="020F0502020204030204" pitchFamily="34" charset="0"/>
                        <a:cs typeface="Times New Roman" panose="02020603050405020304" pitchFamily="18" charset="0"/>
                      </a:endParaRPr>
                    </a:p>
                    <a:p>
                      <a:pPr algn="r">
                        <a:lnSpc>
                          <a:spcPct val="115000"/>
                        </a:lnSpc>
                      </a:pPr>
                      <a:endParaRPr lang="es-EC" sz="2000" dirty="0" smtClean="0">
                        <a:effectLst/>
                        <a:latin typeface="Calibri" panose="020F0502020204030204" pitchFamily="34" charset="0"/>
                        <a:cs typeface="Times New Roman" panose="02020603050405020304" pitchFamily="18" charset="0"/>
                      </a:endParaRPr>
                    </a:p>
                    <a:p>
                      <a:pPr algn="r">
                        <a:lnSpc>
                          <a:spcPct val="115000"/>
                        </a:lnSpc>
                      </a:pPr>
                      <a:endParaRPr lang="es-EC" sz="2000" dirty="0" smtClean="0">
                        <a:effectLst/>
                        <a:latin typeface="Calibri" panose="020F0502020204030204" pitchFamily="34" charset="0"/>
                        <a:cs typeface="Times New Roman" panose="02020603050405020304" pitchFamily="18" charset="0"/>
                      </a:endParaRPr>
                    </a:p>
                    <a:p>
                      <a:pPr algn="r">
                        <a:lnSpc>
                          <a:spcPct val="115000"/>
                        </a:lnSpc>
                      </a:pPr>
                      <a:endParaRPr lang="es-EC" sz="2000" dirty="0" smtClean="0">
                        <a:effectLst/>
                        <a:latin typeface="Calibri" panose="020F0502020204030204" pitchFamily="34" charset="0"/>
                        <a:cs typeface="Times New Roman" panose="02020603050405020304" pitchFamily="18" charset="0"/>
                      </a:endParaRPr>
                    </a:p>
                    <a:p>
                      <a:pPr algn="r">
                        <a:lnSpc>
                          <a:spcPct val="115000"/>
                        </a:lnSpc>
                      </a:pPr>
                      <a:r>
                        <a:rPr lang="es-EC" sz="2000" dirty="0" smtClean="0">
                          <a:effectLst/>
                          <a:latin typeface="Calibri" panose="020F0502020204030204" pitchFamily="34" charset="0"/>
                          <a:cs typeface="Times New Roman" panose="02020603050405020304" pitchFamily="18" charset="0"/>
                        </a:rPr>
                        <a:t>Obtienen</a:t>
                      </a:r>
                      <a:r>
                        <a:rPr lang="es-EC" sz="2000" baseline="0" dirty="0" smtClean="0">
                          <a:effectLst/>
                          <a:latin typeface="Calibri" panose="020F0502020204030204" pitchFamily="34" charset="0"/>
                          <a:cs typeface="Times New Roman" panose="02020603050405020304" pitchFamily="18" charset="0"/>
                        </a:rPr>
                        <a:t> los promedios de los datos descargados a las 11, 12 y 13 horas del 26 de febrero de 2019</a:t>
                      </a:r>
                      <a:endParaRPr lang="es-EC" sz="2000" dirty="0">
                        <a:effectLst/>
                        <a:latin typeface="Calibri" panose="020F0502020204030204" pitchFamily="34" charset="0"/>
                        <a:cs typeface="Times New Roman" panose="02020603050405020304" pitchFamily="18" charset="0"/>
                      </a:endParaRPr>
                    </a:p>
                  </a:txBody>
                  <a:tcPr marL="44438" marR="44438" marT="0" marB="0" anchor="ctr"/>
                </a:tc>
                <a:extLst>
                  <a:ext uri="{0D108BD9-81ED-4DB2-BD59-A6C34878D82A}">
                    <a16:rowId xmlns:a16="http://schemas.microsoft.com/office/drawing/2014/main" val="1190859678"/>
                  </a:ext>
                </a:extLst>
              </a:tr>
            </a:tbl>
          </a:graphicData>
        </a:graphic>
      </p:graphicFrame>
      <p:sp>
        <p:nvSpPr>
          <p:cNvPr id="5" name="Rectángulo 4">
            <a:extLst>
              <a:ext uri="{FF2B5EF4-FFF2-40B4-BE49-F238E27FC236}">
                <a16:creationId xmlns:a16="http://schemas.microsoft.com/office/drawing/2014/main" id="{AAD90F8D-5AB5-4B13-9459-2FC2F136B074}"/>
              </a:ext>
            </a:extLst>
          </p:cNvPr>
          <p:cNvSpPr/>
          <p:nvPr/>
        </p:nvSpPr>
        <p:spPr>
          <a:xfrm>
            <a:off x="6742484" y="0"/>
            <a:ext cx="5446341" cy="6858000"/>
          </a:xfrm>
          <a:prstGeom prst="rect">
            <a:avLst/>
          </a:prstGeom>
          <a:solidFill>
            <a:schemeClr val="tx1">
              <a:alpha val="63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dirty="0"/>
          </a:p>
        </p:txBody>
      </p:sp>
      <p:sp>
        <p:nvSpPr>
          <p:cNvPr id="2" name="Rectángulo 1">
            <a:extLst>
              <a:ext uri="{FF2B5EF4-FFF2-40B4-BE49-F238E27FC236}">
                <a16:creationId xmlns:a16="http://schemas.microsoft.com/office/drawing/2014/main" id="{DD7C8C7E-700D-4238-A6C9-A69F6618B43D}"/>
              </a:ext>
            </a:extLst>
          </p:cNvPr>
          <p:cNvSpPr/>
          <p:nvPr/>
        </p:nvSpPr>
        <p:spPr>
          <a:xfrm>
            <a:off x="7161398" y="434609"/>
            <a:ext cx="4752528" cy="6001643"/>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600" dirty="0"/>
          </a:p>
          <a:p>
            <a:pPr algn="ctr"/>
            <a:r>
              <a:rPr lang="es-EC" sz="2600" dirty="0"/>
              <a:t>Mediante el procedimiento de mínimos </a:t>
            </a:r>
            <a:r>
              <a:rPr lang="es-EC" sz="2600" dirty="0" smtClean="0"/>
              <a:t>cuadrados, se obtuvo una </a:t>
            </a:r>
            <a:r>
              <a:rPr lang="es-EC" sz="2600" dirty="0"/>
              <a:t>correlación de + </a:t>
            </a:r>
            <a:r>
              <a:rPr lang="es-EC" sz="2800" dirty="0"/>
              <a:t>0,0003702</a:t>
            </a:r>
            <a:r>
              <a:rPr lang="es-EC" sz="2600" dirty="0" smtClean="0"/>
              <a:t>, entre AOD (MODIS) y PM2.5 </a:t>
            </a:r>
            <a:r>
              <a:rPr lang="es-EC" sz="2600" dirty="0"/>
              <a:t>definiéndose como una correlación </a:t>
            </a:r>
            <a:r>
              <a:rPr lang="es-EC" sz="2600" dirty="0" smtClean="0"/>
              <a:t>débil, debido a la naturaleza de los datos PM2.5, ya que son influenciados por factores climáticos etc. </a:t>
            </a:r>
            <a:endParaRPr lang="es-EC" sz="2600" dirty="0"/>
          </a:p>
          <a:p>
            <a:pPr algn="ctr"/>
            <a:endParaRPr lang="es-EC" sz="2600" dirty="0"/>
          </a:p>
        </p:txBody>
      </p:sp>
    </p:spTree>
    <p:extLst>
      <p:ext uri="{BB962C8B-B14F-4D97-AF65-F5344CB8AC3E}">
        <p14:creationId xmlns:p14="http://schemas.microsoft.com/office/powerpoint/2010/main" val="1272435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76424" y="921318"/>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441352" y="44625"/>
            <a:ext cx="6341691" cy="6552728"/>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7035" y="921318"/>
            <a:ext cx="3623706" cy="1184470"/>
          </a:xfrm>
          <a:solidFill>
            <a:schemeClr val="bg1">
              <a:alpha val="50000"/>
            </a:schemeClr>
          </a:solidFill>
          <a:ln>
            <a:solidFill>
              <a:srgbClr val="030812"/>
            </a:solidFill>
          </a:ln>
          <a:effectLst>
            <a:softEdge rad="127000"/>
          </a:effectLst>
        </p:spPr>
        <p:txBody>
          <a:bodyPr>
            <a:normAutofit fontScale="90000"/>
          </a:bodyPr>
          <a:lstStyle/>
          <a:p>
            <a:pPr algn="ctr"/>
            <a:r>
              <a:rPr lang="es-EC" b="1" dirty="0" smtClean="0"/>
              <a:t>Modelización </a:t>
            </a:r>
            <a:r>
              <a:rPr lang="es-EC" b="1" dirty="0" err="1" smtClean="0"/>
              <a:t>geoestadistica</a:t>
            </a:r>
            <a:r>
              <a:rPr lang="es-EC" b="1" dirty="0" smtClean="0"/>
              <a:t> de residuos</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725682" y="2125878"/>
            <a:ext cx="3855033" cy="3967418"/>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r>
              <a:rPr lang="es-EC" dirty="0" smtClean="0"/>
              <a:t>Una vez estimada la regresión entre PM2.5 y AOD se obtuvieron los residuos correspondientes, y a partir de los mismos se estimó su dependencia espacial.</a:t>
            </a:r>
          </a:p>
          <a:p>
            <a:pPr marL="285664" indent="-285664">
              <a:buFont typeface="Arial" panose="020B0604020202020204" pitchFamily="34" charset="0"/>
              <a:buChar char="•"/>
            </a:pPr>
            <a:r>
              <a:rPr lang="es-EC" dirty="0"/>
              <a:t>S</a:t>
            </a:r>
            <a:r>
              <a:rPr lang="es-EC" dirty="0" smtClean="0"/>
              <a:t>e </a:t>
            </a:r>
            <a:r>
              <a:rPr lang="es-EC" dirty="0"/>
              <a:t>utiliza el </a:t>
            </a:r>
            <a:r>
              <a:rPr lang="es-EC" dirty="0" err="1"/>
              <a:t>variograma</a:t>
            </a:r>
            <a:r>
              <a:rPr lang="es-EC" dirty="0"/>
              <a:t> ya que expone información más </a:t>
            </a:r>
            <a:r>
              <a:rPr lang="es-EC" dirty="0" smtClean="0"/>
              <a:t>general</a:t>
            </a:r>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n-US" dirty="0"/>
          </a:p>
          <a:p>
            <a:pPr marL="285664" indent="-285664">
              <a:buFont typeface="Arial" panose="020B0604020202020204" pitchFamily="34" charset="0"/>
              <a:buChar char="•"/>
            </a:pP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261764" y="5533227"/>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pic>
        <p:nvPicPr>
          <p:cNvPr id="12" name="Imagen 11"/>
          <p:cNvPicPr/>
          <p:nvPr/>
        </p:nvPicPr>
        <p:blipFill>
          <a:blip r:embed="rId5"/>
          <a:stretch>
            <a:fillRect/>
          </a:stretch>
        </p:blipFill>
        <p:spPr>
          <a:xfrm>
            <a:off x="5815921" y="332656"/>
            <a:ext cx="6037733" cy="5964741"/>
          </a:xfrm>
          <a:prstGeom prst="rect">
            <a:avLst/>
          </a:prstGeom>
          <a:ln>
            <a:solidFill>
              <a:schemeClr val="tx1"/>
            </a:solidFill>
          </a:ln>
        </p:spPr>
      </p:pic>
    </p:spTree>
    <p:extLst>
      <p:ext uri="{BB962C8B-B14F-4D97-AF65-F5344CB8AC3E}">
        <p14:creationId xmlns:p14="http://schemas.microsoft.com/office/powerpoint/2010/main" val="2722616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14057" y="213161"/>
            <a:ext cx="3846271"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975479" y="1052735"/>
            <a:ext cx="3927041" cy="4536505"/>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50626" y="836712"/>
            <a:ext cx="3623706" cy="1184470"/>
          </a:xfrm>
          <a:solidFill>
            <a:schemeClr val="bg1">
              <a:alpha val="50000"/>
            </a:schemeClr>
          </a:solidFill>
          <a:ln>
            <a:solidFill>
              <a:srgbClr val="030812"/>
            </a:solidFill>
          </a:ln>
          <a:effectLst>
            <a:softEdge rad="127000"/>
          </a:effectLst>
        </p:spPr>
        <p:txBody>
          <a:bodyPr>
            <a:normAutofit fontScale="90000"/>
          </a:bodyPr>
          <a:lstStyle/>
          <a:p>
            <a:pPr algn="ctr"/>
            <a:r>
              <a:rPr lang="es-EC" b="1" dirty="0" smtClean="0"/>
              <a:t>Predicción espacial de pm2.5 basado en </a:t>
            </a:r>
            <a:r>
              <a:rPr lang="es-EC" b="1" dirty="0" err="1" smtClean="0"/>
              <a:t>aod</a:t>
            </a:r>
            <a:endParaRPr lang="es-EC" b="1" dirty="0">
              <a:solidFill>
                <a:srgbClr val="009999"/>
              </a:solidFill>
            </a:endParaRPr>
          </a:p>
        </p:txBody>
      </p:sp>
      <mc:AlternateContent xmlns:mc="http://schemas.openxmlformats.org/markup-compatibility/2006" xmlns:a14="http://schemas.microsoft.com/office/drawing/2010/main">
        <mc:Choice Requires="a14">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669708" y="2204864"/>
                <a:ext cx="3855033" cy="3744416"/>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endParaRPr lang="es-EC" dirty="0"/>
              </a:p>
              <a:p>
                <a:pPr marL="285664" indent="-285664">
                  <a:buFont typeface="Arial" panose="020B0604020202020204" pitchFamily="34" charset="0"/>
                  <a:buChar char="•"/>
                </a:pPr>
                <a:r>
                  <a:rPr lang="es-EC" dirty="0" smtClean="0"/>
                  <a:t>Se consideró </a:t>
                </a:r>
                <a:r>
                  <a:rPr lang="es-EC" dirty="0" err="1"/>
                  <a:t>Kriging</a:t>
                </a:r>
                <a:r>
                  <a:rPr lang="es-EC" dirty="0"/>
                  <a:t> Simple</a:t>
                </a:r>
                <a:r>
                  <a:rPr lang="es-EC" dirty="0" smtClean="0"/>
                  <a:t>.</a:t>
                </a:r>
              </a:p>
              <a:p>
                <a:pPr algn="ctr"/>
                <a14:m>
                  <m:oMath xmlns:m="http://schemas.openxmlformats.org/officeDocument/2006/math">
                    <m:r>
                      <a:rPr lang="es-EC" i="1">
                        <a:latin typeface="Cambria Math" panose="02040503050406030204" pitchFamily="18" charset="0"/>
                      </a:rPr>
                      <m:t>𝑌</m:t>
                    </m:r>
                    <m:d>
                      <m:dPr>
                        <m:ctrlPr>
                          <a:rPr lang="en-US" i="1">
                            <a:latin typeface="Cambria Math" panose="02040503050406030204" pitchFamily="18" charset="0"/>
                          </a:rPr>
                        </m:ctrlPr>
                      </m:dPr>
                      <m:e>
                        <m:r>
                          <a:rPr lang="es-EC" i="1">
                            <a:latin typeface="Cambria Math" panose="02040503050406030204" pitchFamily="18" charset="0"/>
                          </a:rPr>
                          <m:t>𝑥</m:t>
                        </m:r>
                      </m:e>
                    </m:d>
                    <m:r>
                      <a:rPr lang="es-EC" i="1">
                        <a:latin typeface="Cambria Math" panose="02040503050406030204" pitchFamily="18" charset="0"/>
                      </a:rPr>
                      <m:t>=</m:t>
                    </m:r>
                    <m:r>
                      <a:rPr lang="es-EC" i="1">
                        <a:latin typeface="Cambria Math" panose="02040503050406030204" pitchFamily="18" charset="0"/>
                      </a:rPr>
                      <m:t>𝑢</m:t>
                    </m:r>
                    <m:d>
                      <m:dPr>
                        <m:ctrlPr>
                          <a:rPr lang="en-US" i="1">
                            <a:latin typeface="Cambria Math" panose="02040503050406030204" pitchFamily="18" charset="0"/>
                          </a:rPr>
                        </m:ctrlPr>
                      </m:dPr>
                      <m:e>
                        <m:r>
                          <a:rPr lang="es-EC" i="1">
                            <a:latin typeface="Cambria Math" panose="02040503050406030204" pitchFamily="18" charset="0"/>
                          </a:rPr>
                          <m:t>𝑥</m:t>
                        </m:r>
                      </m:e>
                    </m:d>
                    <m:r>
                      <a:rPr lang="es-EC" i="1">
                        <a:latin typeface="Cambria Math" panose="02040503050406030204" pitchFamily="18" charset="0"/>
                      </a:rPr>
                      <m:t>+</m:t>
                    </m:r>
                    <m:r>
                      <a:rPr lang="es-EC" i="1">
                        <a:latin typeface="Cambria Math" panose="02040503050406030204" pitchFamily="18" charset="0"/>
                      </a:rPr>
                      <m:t>𝜀</m:t>
                    </m:r>
                    <m:r>
                      <a:rPr lang="es-EC" i="1">
                        <a:latin typeface="Cambria Math" panose="02040503050406030204" pitchFamily="18" charset="0"/>
                      </a:rPr>
                      <m:t>(</m:t>
                    </m:r>
                    <m:r>
                      <a:rPr lang="es-EC" i="1">
                        <a:latin typeface="Cambria Math" panose="02040503050406030204" pitchFamily="18" charset="0"/>
                      </a:rPr>
                      <m:t>𝑥</m:t>
                    </m:r>
                    <m:r>
                      <a:rPr lang="es-EC" i="1">
                        <a:latin typeface="Cambria Math" panose="02040503050406030204" pitchFamily="18" charset="0"/>
                      </a:rPr>
                      <m:t>)</m:t>
                    </m:r>
                  </m:oMath>
                </a14:m>
                <a:r>
                  <a:rPr lang="es-EC" dirty="0"/>
                  <a:t>    </a:t>
                </a:r>
                <a:endParaRPr lang="en-US" dirty="0"/>
              </a:p>
              <a:p>
                <a:pPr marL="285664" indent="-285664">
                  <a:buFont typeface="Arial" panose="020B0604020202020204" pitchFamily="34" charset="0"/>
                  <a:buChar char="•"/>
                </a:pPr>
                <a:r>
                  <a:rPr lang="es-EC" dirty="0" smtClean="0"/>
                  <a:t>Sustituyendo la regresión lineal se obtuvo la expresión:</a:t>
                </a:r>
              </a:p>
              <a:p>
                <a:endParaRPr lang="en-US" i="1" dirty="0" smtClean="0"/>
              </a:p>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s-EC" i="1">
                                  <a:latin typeface="Cambria Math" panose="02040503050406030204" pitchFamily="18" charset="0"/>
                                </a:rPr>
                                <m:t>𝑌</m:t>
                              </m:r>
                            </m:e>
                          </m:acc>
                        </m:e>
                        <m:sub>
                          <m:r>
                            <a:rPr lang="es-EC" i="1">
                              <a:latin typeface="Cambria Math" panose="02040503050406030204" pitchFamily="18" charset="0"/>
                            </a:rPr>
                            <m:t>𝑃𝑀</m:t>
                          </m:r>
                          <m:r>
                            <a:rPr lang="es-EC" i="1">
                              <a:latin typeface="Cambria Math" panose="02040503050406030204" pitchFamily="18" charset="0"/>
                            </a:rPr>
                            <m:t>2.5</m:t>
                          </m:r>
                        </m:sub>
                      </m:sSub>
                      <m:r>
                        <a:rPr lang="es-EC" i="1">
                          <a:latin typeface="Cambria Math" panose="02040503050406030204" pitchFamily="18" charset="0"/>
                        </a:rPr>
                        <m:t>(</m:t>
                      </m:r>
                      <m:r>
                        <a:rPr lang="es-EC" i="1">
                          <a:latin typeface="Cambria Math" panose="02040503050406030204" pitchFamily="18" charset="0"/>
                        </a:rPr>
                        <m:t>𝑥</m:t>
                      </m:r>
                      <m:r>
                        <a:rPr lang="es-EC"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s-EC" i="1">
                                  <a:latin typeface="Cambria Math" panose="02040503050406030204" pitchFamily="18" charset="0"/>
                                </a:rPr>
                                <m:t>𝛽</m:t>
                              </m:r>
                            </m:e>
                          </m:acc>
                        </m:e>
                        <m:sub>
                          <m:r>
                            <a:rPr lang="es-EC" i="1">
                              <a:latin typeface="Cambria Math" panose="02040503050406030204" pitchFamily="18" charset="0"/>
                            </a:rPr>
                            <m:t>0</m:t>
                          </m:r>
                        </m:sub>
                      </m:sSub>
                      <m:r>
                        <a:rPr lang="es-EC"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s-EC" i="1">
                                  <a:latin typeface="Cambria Math" panose="02040503050406030204" pitchFamily="18" charset="0"/>
                                </a:rPr>
                                <m:t>𝛽</m:t>
                              </m:r>
                            </m:e>
                          </m:acc>
                        </m:e>
                        <m:sub>
                          <m:r>
                            <a:rPr lang="es-EC" i="1">
                              <a:latin typeface="Cambria Math" panose="02040503050406030204" pitchFamily="18" charset="0"/>
                            </a:rPr>
                            <m:t>1</m:t>
                          </m:r>
                        </m:sub>
                      </m:sSub>
                      <m:r>
                        <a:rPr lang="es-EC" i="1">
                          <a:latin typeface="Cambria Math" panose="02040503050406030204" pitchFamily="18" charset="0"/>
                        </a:rPr>
                        <m:t>𝐴𝑂𝐷</m:t>
                      </m:r>
                      <m:r>
                        <a:rPr lang="es-EC" i="1">
                          <a:latin typeface="Cambria Math" panose="02040503050406030204" pitchFamily="18" charset="0"/>
                        </a:rPr>
                        <m:t>+</m:t>
                      </m:r>
                      <m:acc>
                        <m:accPr>
                          <m:chr m:val="̂"/>
                          <m:ctrlPr>
                            <a:rPr lang="en-US" i="1">
                              <a:latin typeface="Cambria Math" panose="02040503050406030204" pitchFamily="18" charset="0"/>
                            </a:rPr>
                          </m:ctrlPr>
                        </m:accPr>
                        <m:e>
                          <m:r>
                            <a:rPr lang="es-EC" i="1">
                              <a:latin typeface="Cambria Math" panose="02040503050406030204" pitchFamily="18" charset="0"/>
                            </a:rPr>
                            <m:t>𝜀</m:t>
                          </m:r>
                        </m:e>
                      </m:acc>
                    </m:oMath>
                  </m:oMathPara>
                </a14:m>
                <a:endParaRPr lang="en-US" dirty="0"/>
              </a:p>
              <a:p>
                <a:pPr marL="285664" indent="-285664">
                  <a:buFont typeface="Arial" panose="020B0604020202020204" pitchFamily="34" charset="0"/>
                  <a:buChar char="•"/>
                </a:pPr>
                <a:endParaRPr lang="en-US" i="1"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n-US" dirty="0"/>
              </a:p>
              <a:p>
                <a:pPr marL="285664" indent="-285664">
                  <a:buFont typeface="Arial" panose="020B0604020202020204" pitchFamily="34" charset="0"/>
                  <a:buChar char="•"/>
                </a:pPr>
                <a:endParaRPr lang="es-EC" b="1" dirty="0"/>
              </a:p>
            </p:txBody>
          </p:sp>
        </mc:Choice>
        <mc:Fallback xmlns="">
          <p:sp>
            <p:nvSpPr>
              <p:cNvPr id="4" name="Marcador de texto 3">
                <a:extLst>
                  <a:ext uri="{FF2B5EF4-FFF2-40B4-BE49-F238E27FC236}">
                    <a16:creationId xmlns:a16="http://schemas.microsoft.com/office/drawing/2014/main" id="{B05EC1E8-B155-471E-A493-9A88719504C1}"/>
                  </a:ext>
                </a:extLst>
              </p:cNvPr>
              <p:cNvSpPr>
                <a:spLocks noGrp="1" noRot="1" noChangeAspect="1" noMove="1" noResize="1" noEditPoints="1" noAdjustHandles="1" noChangeArrowheads="1" noChangeShapeType="1" noTextEdit="1"/>
              </p:cNvSpPr>
              <p:nvPr>
                <p:ph type="body" sz="half" idx="2"/>
              </p:nvPr>
            </p:nvSpPr>
            <p:spPr>
              <a:xfrm>
                <a:off x="1669708" y="2204864"/>
                <a:ext cx="3855033" cy="3744416"/>
              </a:xfrm>
              <a:blipFill>
                <a:blip r:embed="rId2"/>
                <a:stretch>
                  <a:fillRect l="-473"/>
                </a:stretch>
              </a:blipFill>
              <a:ln>
                <a:solidFill>
                  <a:srgbClr val="030812"/>
                </a:solidFill>
              </a:ln>
              <a:effectLst>
                <a:softEdge rad="127000"/>
              </a:effectLst>
            </p:spPr>
            <p:txBody>
              <a:bodyPr/>
              <a:lstStyle/>
              <a:p>
                <a:r>
                  <a:rPr lang="en-US">
                    <a:noFill/>
                  </a:rPr>
                  <a:t> </a:t>
                </a:r>
              </a:p>
            </p:txBody>
          </p:sp>
        </mc:Fallback>
      </mc:AlternateContent>
      <p:grpSp>
        <p:nvGrpSpPr>
          <p:cNvPr id="15" name="Grupo 14">
            <a:extLst>
              <a:ext uri="{FF2B5EF4-FFF2-40B4-BE49-F238E27FC236}">
                <a16:creationId xmlns:a16="http://schemas.microsoft.com/office/drawing/2014/main" id="{09863D5E-3C35-427B-B03F-F5DA5B2644E9}"/>
              </a:ext>
            </a:extLst>
          </p:cNvPr>
          <p:cNvGrpSpPr/>
          <p:nvPr/>
        </p:nvGrpSpPr>
        <p:grpSpPr>
          <a:xfrm>
            <a:off x="610791" y="5589240"/>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mc:AlternateContent xmlns:mc="http://schemas.openxmlformats.org/markup-compatibility/2006" xmlns:a14="http://schemas.microsoft.com/office/drawing/2010/main">
        <mc:Choice Requires="a14">
          <p:sp>
            <p:nvSpPr>
              <p:cNvPr id="11" name="Marcador de texto 3">
                <a:extLst>
                  <a:ext uri="{FF2B5EF4-FFF2-40B4-BE49-F238E27FC236}">
                    <a16:creationId xmlns:a16="http://schemas.microsoft.com/office/drawing/2014/main" id="{B05EC1E8-B155-471E-A493-9A88719504C1}"/>
                  </a:ext>
                </a:extLst>
              </p:cNvPr>
              <p:cNvSpPr txBox="1">
                <a:spLocks/>
              </p:cNvSpPr>
              <p:nvPr/>
            </p:nvSpPr>
            <p:spPr>
              <a:xfrm>
                <a:off x="5689885" y="1340768"/>
                <a:ext cx="4680520" cy="3744416"/>
              </a:xfrm>
              <a:prstGeom prst="rect">
                <a:avLst/>
              </a:prstGeom>
              <a:solidFill>
                <a:schemeClr val="bg1">
                  <a:alpha val="50000"/>
                </a:schemeClr>
              </a:solidFill>
              <a:ln>
                <a:solidFill>
                  <a:srgbClr val="030812"/>
                </a:solidFill>
              </a:ln>
              <a:effectLst>
                <a:softEdge rad="127000"/>
              </a:effectLst>
            </p:spPr>
            <p:txBody>
              <a:bodyPr vert="horz" lIns="121899" tIns="60949" rIns="121899" bIns="60949" rtlCol="0">
                <a:normAutofit fontScale="92500" lnSpcReduction="10000"/>
              </a:bodyPr>
              <a:lstStyle>
                <a:lvl1pPr marL="0" indent="0" algn="l" defTabSz="1218987" rtl="0" eaLnBrk="1" latinLnBrk="0" hangingPunct="1">
                  <a:lnSpc>
                    <a:spcPct val="90000"/>
                  </a:lnSpc>
                  <a:spcBef>
                    <a:spcPts val="1600"/>
                  </a:spcBef>
                  <a:buClr>
                    <a:schemeClr val="accent1"/>
                  </a:buClr>
                  <a:buSzPct val="10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1200"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1200" kern="1200" baseline="0">
                    <a:solidFill>
                      <a:schemeClr val="tx1"/>
                    </a:solidFill>
                    <a:latin typeface="+mn-lt"/>
                    <a:ea typeface="+mn-ea"/>
                    <a:cs typeface="+mn-cs"/>
                  </a:defRPr>
                </a:lvl9pPr>
              </a:lstStyle>
              <a:p>
                <a:r>
                  <a:rPr lang="es-MX" i="1" dirty="0" smtClean="0"/>
                  <a:t>Siendo:</a:t>
                </a:r>
                <a:endParaRPr lang="en-US" i="1" dirty="0"/>
              </a:p>
              <a:p>
                <a:pPr marL="285664" indent="-285664">
                  <a:buFont typeface="Arial" pitchFamily="34" charset="0"/>
                  <a:buChar char="•"/>
                </a:pP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s-EC" i="1">
                                <a:latin typeface="Cambria Math" panose="02040503050406030204" pitchFamily="18" charset="0"/>
                              </a:rPr>
                              <m:t>𝛽</m:t>
                            </m:r>
                          </m:e>
                        </m:acc>
                      </m:e>
                      <m:sub>
                        <m:r>
                          <a:rPr lang="es-EC" i="1">
                            <a:latin typeface="Cambria Math" panose="02040503050406030204" pitchFamily="18" charset="0"/>
                          </a:rPr>
                          <m:t>1</m:t>
                        </m:r>
                      </m:sub>
                    </m:sSub>
                  </m:oMath>
                </a14:m>
                <a:r>
                  <a:rPr lang="es-EC" dirty="0"/>
                  <a:t> </a:t>
                </a:r>
                <a:r>
                  <a:rPr lang="es-EC" dirty="0" smtClean="0"/>
                  <a:t>=  0,0003702 (correlación PM2.5 </a:t>
                </a:r>
                <a:r>
                  <a:rPr lang="es-EC" dirty="0"/>
                  <a:t>y </a:t>
                </a:r>
                <a:r>
                  <a:rPr lang="es-EC" dirty="0" smtClean="0"/>
                  <a:t>AOD).</a:t>
                </a:r>
              </a:p>
              <a:p>
                <a:pPr marL="285664" indent="-285664">
                  <a:buFont typeface="Arial" pitchFamily="34" charset="0"/>
                  <a:buChar char="•"/>
                </a:pPr>
                <a:endParaRPr lang="en-US" i="1" dirty="0" smtClean="0">
                  <a:latin typeface="Cambria Math" panose="02040503050406030204" pitchFamily="18" charset="0"/>
                </a:endParaRPr>
              </a:p>
              <a:p>
                <a:pPr marL="285664" indent="-285664">
                  <a:buFont typeface="Arial" pitchFamily="34" charset="0"/>
                  <a:buChar char="•"/>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s-EC" i="1">
                                <a:latin typeface="Cambria Math" panose="02040503050406030204" pitchFamily="18" charset="0"/>
                              </a:rPr>
                              <m:t>𝑌</m:t>
                            </m:r>
                          </m:e>
                        </m:acc>
                      </m:e>
                      <m:sub>
                        <m:r>
                          <a:rPr lang="es-EC" i="1">
                            <a:latin typeface="Cambria Math" panose="02040503050406030204" pitchFamily="18" charset="0"/>
                          </a:rPr>
                          <m:t>𝑃𝑀</m:t>
                        </m:r>
                        <m:r>
                          <a:rPr lang="es-EC" i="1">
                            <a:latin typeface="Cambria Math" panose="02040503050406030204" pitchFamily="18" charset="0"/>
                          </a:rPr>
                          <m:t>2.5</m:t>
                        </m:r>
                      </m:sub>
                    </m:sSub>
                    <m:d>
                      <m:dPr>
                        <m:ctrlPr>
                          <a:rPr lang="es-EC" i="1">
                            <a:latin typeface="Cambria Math" panose="02040503050406030204" pitchFamily="18" charset="0"/>
                          </a:rPr>
                        </m:ctrlPr>
                      </m:dPr>
                      <m:e>
                        <m:r>
                          <a:rPr lang="es-EC" i="1">
                            <a:latin typeface="Cambria Math" panose="02040503050406030204" pitchFamily="18" charset="0"/>
                          </a:rPr>
                          <m:t>𝑥</m:t>
                        </m:r>
                      </m:e>
                    </m:d>
                    <m:r>
                      <a:rPr lang="es-MX" i="1" smtClean="0">
                        <a:latin typeface="Cambria Math" panose="02040503050406030204" pitchFamily="18" charset="0"/>
                      </a:rPr>
                      <m:t>;</m:t>
                    </m:r>
                  </m:oMath>
                </a14:m>
                <a:r>
                  <a:rPr lang="es-EC" dirty="0" smtClean="0"/>
                  <a:t>        Conjunto de datos PM2.5</a:t>
                </a:r>
              </a:p>
              <a:p>
                <a:pPr marL="285664" indent="-285664">
                  <a:buFont typeface="Arial" pitchFamily="34" charset="0"/>
                  <a:buChar char="•"/>
                </a:pPr>
                <a:endParaRPr lang="es-EC" i="1" dirty="0" smtClean="0">
                  <a:latin typeface="Cambria Math" panose="02040503050406030204" pitchFamily="18" charset="0"/>
                </a:endParaRPr>
              </a:p>
              <a:p>
                <a:pPr marL="285664" indent="-285664">
                  <a:buFont typeface="Arial" pitchFamily="34" charset="0"/>
                  <a:buChar char="•"/>
                </a:pPr>
                <a14:m>
                  <m:oMath xmlns:m="http://schemas.openxmlformats.org/officeDocument/2006/math">
                    <m:r>
                      <a:rPr lang="es-EC" i="1">
                        <a:latin typeface="Cambria Math" panose="02040503050406030204" pitchFamily="18" charset="0"/>
                      </a:rPr>
                      <m:t>𝐴𝑂𝐷</m:t>
                    </m:r>
                    <m:r>
                      <a:rPr lang="es-MX" smtClean="0">
                        <a:latin typeface="Cambria Math" panose="02040503050406030204" pitchFamily="18" charset="0"/>
                      </a:rPr>
                      <m:t>; </m:t>
                    </m:r>
                  </m:oMath>
                </a14:m>
                <a:r>
                  <a:rPr lang="es-EC" dirty="0" smtClean="0"/>
                  <a:t>                 Datos de MODIS</a:t>
                </a:r>
              </a:p>
              <a:p>
                <a:pPr marL="285664" indent="-285664">
                  <a:buFont typeface="Arial" pitchFamily="34" charset="0"/>
                  <a:buChar char="•"/>
                </a:pPr>
                <a:endParaRPr lang="en-US" i="1" dirty="0" smtClean="0"/>
              </a:p>
              <a:p>
                <a:pPr marL="285664" indent="-285664">
                  <a:buFont typeface="Arial" pitchFamily="34" charset="0"/>
                  <a:buChar char="•"/>
                </a:pPr>
                <a14:m>
                  <m:oMath xmlns:m="http://schemas.openxmlformats.org/officeDocument/2006/math">
                    <m:acc>
                      <m:accPr>
                        <m:chr m:val="̂"/>
                        <m:ctrlPr>
                          <a:rPr lang="en-US" i="1">
                            <a:latin typeface="Cambria Math" panose="02040503050406030204" pitchFamily="18" charset="0"/>
                          </a:rPr>
                        </m:ctrlPr>
                      </m:accPr>
                      <m:e>
                        <m:r>
                          <a:rPr lang="es-EC" i="1">
                            <a:latin typeface="Cambria Math" panose="02040503050406030204" pitchFamily="18" charset="0"/>
                          </a:rPr>
                          <m:t>𝜀</m:t>
                        </m:r>
                      </m:e>
                    </m:acc>
                  </m:oMath>
                </a14:m>
                <a:r>
                  <a:rPr lang="es-EC" dirty="0" smtClean="0"/>
                  <a:t>;                         error </a:t>
                </a:r>
              </a:p>
              <a:p>
                <a:pPr marL="285664" indent="-285664">
                  <a:buFont typeface="Arial" pitchFamily="34" charset="0"/>
                  <a:buChar char="•"/>
                </a:pPr>
                <a:endParaRPr lang="es-EC" dirty="0" smtClean="0"/>
              </a:p>
              <a:p>
                <a:pPr marL="285664" indent="-285664">
                  <a:buFont typeface="Arial" pitchFamily="34" charset="0"/>
                  <a:buChar char="•"/>
                </a:pPr>
                <a:endParaRPr lang="es-EC" dirty="0" smtClean="0"/>
              </a:p>
              <a:p>
                <a:pPr marL="285664" indent="-285664">
                  <a:buFont typeface="Arial" pitchFamily="34" charset="0"/>
                  <a:buChar char="•"/>
                </a:pPr>
                <a:endParaRPr lang="en-US" dirty="0"/>
              </a:p>
              <a:p>
                <a:pPr marL="285664" indent="-285664">
                  <a:buFont typeface="Arial" pitchFamily="34" charset="0"/>
                  <a:buChar char="•"/>
                </a:pPr>
                <a:endParaRPr lang="es-EC" b="1" dirty="0"/>
              </a:p>
            </p:txBody>
          </p:sp>
        </mc:Choice>
        <mc:Fallback xmlns="">
          <p:sp>
            <p:nvSpPr>
              <p:cNvPr id="11" name="Marcador de texto 3">
                <a:extLst>
                  <a:ext uri="{FF2B5EF4-FFF2-40B4-BE49-F238E27FC236}">
                    <a16:creationId xmlns:a16="http://schemas.microsoft.com/office/drawing/2014/main" id="{B05EC1E8-B155-471E-A493-9A88719504C1}"/>
                  </a:ext>
                </a:extLst>
              </p:cNvPr>
              <p:cNvSpPr txBox="1">
                <a:spLocks noRot="1" noChangeAspect="1" noMove="1" noResize="1" noEditPoints="1" noAdjustHandles="1" noChangeArrowheads="1" noChangeShapeType="1" noTextEdit="1"/>
              </p:cNvSpPr>
              <p:nvPr/>
            </p:nvSpPr>
            <p:spPr>
              <a:xfrm>
                <a:off x="5689885" y="1340768"/>
                <a:ext cx="4680520" cy="3744416"/>
              </a:xfrm>
              <a:prstGeom prst="rect">
                <a:avLst/>
              </a:prstGeom>
              <a:blipFill>
                <a:blip r:embed="rId5"/>
                <a:stretch>
                  <a:fillRect l="-390" t="-1623"/>
                </a:stretch>
              </a:blipFill>
              <a:ln>
                <a:solidFill>
                  <a:srgbClr val="030812"/>
                </a:solidFill>
              </a:ln>
              <a:effectLst>
                <a:softEdge rad="127000"/>
              </a:effectLst>
            </p:spPr>
            <p:txBody>
              <a:bodyPr/>
              <a:lstStyle/>
              <a:p>
                <a:r>
                  <a:rPr lang="en-US">
                    <a:noFill/>
                  </a:rPr>
                  <a:t> </a:t>
                </a:r>
              </a:p>
            </p:txBody>
          </p:sp>
        </mc:Fallback>
      </mc:AlternateContent>
    </p:spTree>
    <p:extLst>
      <p:ext uri="{BB962C8B-B14F-4D97-AF65-F5344CB8AC3E}">
        <p14:creationId xmlns:p14="http://schemas.microsoft.com/office/powerpoint/2010/main" val="3491663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5C6FBD-5577-4F32-A8F4-215411273B25}"/>
              </a:ext>
            </a:extLst>
          </p:cNvPr>
          <p:cNvSpPr/>
          <p:nvPr/>
        </p:nvSpPr>
        <p:spPr>
          <a:xfrm>
            <a:off x="981844" y="116632"/>
            <a:ext cx="11206981" cy="6481462"/>
          </a:xfrm>
          <a:prstGeom prst="rect">
            <a:avLst/>
          </a:prstGeom>
          <a:solidFill>
            <a:schemeClr val="bg1">
              <a:alpha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graphicFrame>
        <p:nvGraphicFramePr>
          <p:cNvPr id="8" name="Diagrama 7">
            <a:extLst>
              <a:ext uri="{FF2B5EF4-FFF2-40B4-BE49-F238E27FC236}">
                <a16:creationId xmlns:a16="http://schemas.microsoft.com/office/drawing/2014/main" id="{9BD6BB2D-D490-41F6-9DEB-4C547DBFB8E7}"/>
              </a:ext>
            </a:extLst>
          </p:cNvPr>
          <p:cNvGraphicFramePr/>
          <p:nvPr>
            <p:extLst>
              <p:ext uri="{D42A27DB-BD31-4B8C-83A1-F6EECF244321}">
                <p14:modId xmlns:p14="http://schemas.microsoft.com/office/powerpoint/2010/main" val="2032421855"/>
              </p:ext>
            </p:extLst>
          </p:nvPr>
        </p:nvGraphicFramePr>
        <p:xfrm>
          <a:off x="3934172" y="259905"/>
          <a:ext cx="8125883" cy="633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147" y="1196752"/>
            <a:ext cx="3399722" cy="4608512"/>
          </a:xfrm>
          <a:prstGeom prst="rect">
            <a:avLst/>
          </a:prstGeom>
        </p:spPr>
      </p:pic>
    </p:spTree>
    <p:extLst>
      <p:ext uri="{BB962C8B-B14F-4D97-AF65-F5344CB8AC3E}">
        <p14:creationId xmlns:p14="http://schemas.microsoft.com/office/powerpoint/2010/main" val="3297782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texto 2"/>
          <p:cNvSpPr>
            <a:spLocks noGrp="1"/>
          </p:cNvSpPr>
          <p:nvPr>
            <p:ph type="body" sz="half" idx="2"/>
          </p:nvPr>
        </p:nvSpPr>
        <p:spPr/>
        <p:txBody>
          <a:bodyPr/>
          <a:lstStyle/>
          <a:p>
            <a:endParaRPr lang="en-US"/>
          </a:p>
        </p:txBody>
      </p:sp>
      <p:pic>
        <p:nvPicPr>
          <p:cNvPr id="5" name="Imagen 4"/>
          <p:cNvPicPr/>
          <p:nvPr/>
        </p:nvPicPr>
        <p:blipFill>
          <a:blip r:embed="rId2"/>
          <a:stretch>
            <a:fillRect/>
          </a:stretch>
        </p:blipFill>
        <p:spPr>
          <a:xfrm>
            <a:off x="1218882" y="692696"/>
            <a:ext cx="10132114" cy="5479504"/>
          </a:xfrm>
          <a:prstGeom prst="rect">
            <a:avLst/>
          </a:prstGeom>
          <a:ln>
            <a:solidFill>
              <a:schemeClr val="tx1"/>
            </a:solidFill>
          </a:ln>
        </p:spPr>
      </p:pic>
    </p:spTree>
    <p:extLst>
      <p:ext uri="{BB962C8B-B14F-4D97-AF65-F5344CB8AC3E}">
        <p14:creationId xmlns:p14="http://schemas.microsoft.com/office/powerpoint/2010/main" val="292730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14057" y="213161"/>
            <a:ext cx="9808947"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669708" y="213161"/>
            <a:ext cx="8088202" cy="719597"/>
          </a:xfrm>
          <a:solidFill>
            <a:schemeClr val="bg1">
              <a:alpha val="50000"/>
            </a:schemeClr>
          </a:solidFill>
          <a:ln>
            <a:solidFill>
              <a:srgbClr val="030812"/>
            </a:solidFill>
          </a:ln>
          <a:effectLst>
            <a:softEdge rad="127000"/>
          </a:effectLst>
        </p:spPr>
        <p:txBody>
          <a:bodyPr>
            <a:normAutofit/>
          </a:bodyPr>
          <a:lstStyle/>
          <a:p>
            <a:pPr algn="ctr"/>
            <a:r>
              <a:rPr lang="es-EC" b="1" dirty="0" smtClean="0"/>
              <a:t>CONCLUSIONES</a:t>
            </a:r>
            <a:endParaRPr lang="es-EC" b="1" dirty="0">
              <a:solidFill>
                <a:srgbClr val="009999"/>
              </a:solidFill>
            </a:endParaRPr>
          </a:p>
        </p:txBody>
      </p:sp>
      <mc:AlternateContent xmlns:mc="http://schemas.openxmlformats.org/markup-compatibility/2006" xmlns:a14="http://schemas.microsoft.com/office/drawing/2010/main">
        <mc:Choice Requires="a14">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711919" y="1052736"/>
                <a:ext cx="9825304" cy="5328592"/>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endParaRPr lang="es-EC" dirty="0"/>
              </a:p>
              <a:p>
                <a:pPr lvl="0"/>
                <a:r>
                  <a:rPr lang="es-ES" dirty="0"/>
                  <a:t>Para la predicción espacial de esta investigación, el modelo </a:t>
                </a:r>
                <a:r>
                  <a:rPr lang="es-ES" dirty="0" err="1"/>
                  <a:t>Kriging</a:t>
                </a:r>
                <a:r>
                  <a:rPr lang="es-ES" dirty="0"/>
                  <a:t> simple, constituyó el más adecuado, considerando que la modelización </a:t>
                </a:r>
                <a:r>
                  <a:rPr lang="es-ES" dirty="0" err="1"/>
                  <a:t>geoestadistica</a:t>
                </a:r>
                <a:r>
                  <a:rPr lang="es-ES" dirty="0"/>
                  <a:t> para esta investigación obedece a una dependencia espacial en procesos estacionarios.</a:t>
                </a:r>
                <a:endParaRPr lang="en-US" dirty="0"/>
              </a:p>
              <a:p>
                <a:endParaRPr lang="en-US" dirty="0"/>
              </a:p>
              <a:p>
                <a:pPr lvl="0"/>
                <a:r>
                  <a:rPr lang="es-ES" dirty="0"/>
                  <a:t>La correlación de los datos PM2.5 y AOD resultó baja porque la naturaleza de datos AOD obtenidos presentan mediciones atípicas, seguramente por la influencia de nubosidad ya que el satélite MODIS registra la información mediante señales de radio, lo cual no garantiza que las mediciones sean de la calidad deseada.</a:t>
                </a:r>
                <a:endParaRPr lang="en-US" dirty="0"/>
              </a:p>
              <a:p>
                <a:pPr marL="285664" indent="-285664">
                  <a:buFont typeface="Arial" panose="020B0604020202020204" pitchFamily="34" charset="0"/>
                  <a:buChar char="•"/>
                </a:pPr>
                <a:endParaRPr lang="es-MX" i="1" dirty="0" smtClean="0"/>
              </a:p>
              <a:p>
                <a:pPr lvl="0"/>
                <a:r>
                  <a:rPr lang="es-ES" dirty="0"/>
                  <a:t>El aporte realizado en esta investigación constituye una mejora al modelo descrito por la NASA ya que al aplicar el modelo </a:t>
                </a:r>
                <a:r>
                  <a:rPr lang="es-ES" dirty="0" err="1"/>
                  <a:t>kriging</a:t>
                </a:r>
                <a:r>
                  <a:rPr lang="es-ES" dirty="0"/>
                  <a:t> simple, considera a los residuos identificados como el error </a:t>
                </a:r>
                <a14:m>
                  <m:oMath xmlns:m="http://schemas.openxmlformats.org/officeDocument/2006/math">
                    <m:r>
                      <a:rPr lang="es-ES" i="1">
                        <a:latin typeface="Cambria Math" panose="02040503050406030204" pitchFamily="18" charset="0"/>
                      </a:rPr>
                      <m:t>𝜀</m:t>
                    </m:r>
                    <m:r>
                      <a:rPr lang="es-ES" i="1">
                        <a:latin typeface="Cambria Math" panose="02040503050406030204" pitchFamily="18" charset="0"/>
                      </a:rPr>
                      <m:t>(</m:t>
                    </m:r>
                    <m:r>
                      <a:rPr lang="es-ES" i="1">
                        <a:latin typeface="Cambria Math" panose="02040503050406030204" pitchFamily="18" charset="0"/>
                      </a:rPr>
                      <m:t>𝑥</m:t>
                    </m:r>
                    <m:r>
                      <a:rPr lang="es-ES" i="1">
                        <a:latin typeface="Cambria Math" panose="02040503050406030204" pitchFamily="18" charset="0"/>
                      </a:rPr>
                      <m:t>)</m:t>
                    </m:r>
                  </m:oMath>
                </a14:m>
                <a:r>
                  <a:rPr lang="es-ES" dirty="0"/>
                  <a:t>, como una medición que estima mayor precisión para la predicción de PM2.5.</a:t>
                </a:r>
                <a:endParaRPr lang="en-US" dirty="0"/>
              </a:p>
              <a:p>
                <a:pPr marL="285664" indent="-285664">
                  <a:buFont typeface="Arial" panose="020B0604020202020204" pitchFamily="34" charset="0"/>
                  <a:buChar char="•"/>
                </a:pPr>
                <a:endParaRPr lang="en-US" i="1"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n-US" dirty="0"/>
              </a:p>
              <a:p>
                <a:pPr marL="285664" indent="-285664">
                  <a:buFont typeface="Arial" panose="020B0604020202020204" pitchFamily="34" charset="0"/>
                  <a:buChar char="•"/>
                </a:pPr>
                <a:endParaRPr lang="es-EC" b="1" dirty="0"/>
              </a:p>
            </p:txBody>
          </p:sp>
        </mc:Choice>
        <mc:Fallback xmlns="">
          <p:sp>
            <p:nvSpPr>
              <p:cNvPr id="4" name="Marcador de texto 3">
                <a:extLst>
                  <a:ext uri="{FF2B5EF4-FFF2-40B4-BE49-F238E27FC236}">
                    <a16:creationId xmlns:a16="http://schemas.microsoft.com/office/drawing/2014/main" id="{B05EC1E8-B155-471E-A493-9A88719504C1}"/>
                  </a:ext>
                </a:extLst>
              </p:cNvPr>
              <p:cNvSpPr>
                <a:spLocks noGrp="1" noRot="1" noChangeAspect="1" noMove="1" noResize="1" noEditPoints="1" noAdjustHandles="1" noChangeArrowheads="1" noChangeShapeType="1" noTextEdit="1"/>
              </p:cNvSpPr>
              <p:nvPr>
                <p:ph type="body" sz="half" idx="2"/>
              </p:nvPr>
            </p:nvSpPr>
            <p:spPr>
              <a:xfrm>
                <a:off x="1711919" y="1052736"/>
                <a:ext cx="9825304" cy="5328592"/>
              </a:xfrm>
              <a:blipFill>
                <a:blip r:embed="rId2"/>
                <a:stretch>
                  <a:fillRect l="-310" r="-62"/>
                </a:stretch>
              </a:blipFill>
              <a:ln>
                <a:solidFill>
                  <a:srgbClr val="030812"/>
                </a:solidFill>
              </a:ln>
              <a:effectLst>
                <a:softEdge rad="127000"/>
              </a:effectLst>
            </p:spPr>
            <p:txBody>
              <a:bodyPr/>
              <a:lstStyle/>
              <a:p>
                <a:r>
                  <a:rPr lang="en-US">
                    <a:noFill/>
                  </a:rPr>
                  <a:t> </a:t>
                </a:r>
              </a:p>
            </p:txBody>
          </p:sp>
        </mc:Fallback>
      </mc:AlternateContent>
      <p:grpSp>
        <p:nvGrpSpPr>
          <p:cNvPr id="15" name="Grupo 14">
            <a:extLst>
              <a:ext uri="{FF2B5EF4-FFF2-40B4-BE49-F238E27FC236}">
                <a16:creationId xmlns:a16="http://schemas.microsoft.com/office/drawing/2014/main" id="{09863D5E-3C35-427B-B03F-F5DA5B2644E9}"/>
              </a:ext>
            </a:extLst>
          </p:cNvPr>
          <p:cNvGrpSpPr/>
          <p:nvPr/>
        </p:nvGrpSpPr>
        <p:grpSpPr>
          <a:xfrm>
            <a:off x="610791" y="5589240"/>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spTree>
    <p:extLst>
      <p:ext uri="{BB962C8B-B14F-4D97-AF65-F5344CB8AC3E}">
        <p14:creationId xmlns:p14="http://schemas.microsoft.com/office/powerpoint/2010/main" val="2864919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614057" y="213161"/>
            <a:ext cx="9808947" cy="3149278"/>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669708" y="213161"/>
            <a:ext cx="8088202" cy="719597"/>
          </a:xfrm>
          <a:solidFill>
            <a:schemeClr val="bg1">
              <a:alpha val="50000"/>
            </a:schemeClr>
          </a:solidFill>
          <a:ln>
            <a:solidFill>
              <a:srgbClr val="030812"/>
            </a:solidFill>
          </a:ln>
          <a:effectLst>
            <a:softEdge rad="127000"/>
          </a:effectLst>
        </p:spPr>
        <p:txBody>
          <a:bodyPr>
            <a:normAutofit/>
          </a:bodyPr>
          <a:lstStyle/>
          <a:p>
            <a:pPr algn="ctr"/>
            <a:r>
              <a:rPr lang="es-EC" b="1" dirty="0" smtClean="0"/>
              <a:t>RECOMENDACIONES</a:t>
            </a:r>
            <a:endParaRPr lang="es-EC" b="1" dirty="0">
              <a:solidFill>
                <a:srgbClr val="009999"/>
              </a:solidFill>
            </a:endParaRPr>
          </a:p>
        </p:txBody>
      </p:sp>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711919" y="1052736"/>
            <a:ext cx="9825304" cy="5328592"/>
          </a:xfrm>
          <a:solidFill>
            <a:schemeClr val="bg1">
              <a:alpha val="50000"/>
            </a:schemeClr>
          </a:solidFill>
          <a:ln>
            <a:solidFill>
              <a:srgbClr val="030812"/>
            </a:solidFill>
          </a:ln>
          <a:effectLst>
            <a:softEdge rad="127000"/>
          </a:effectLst>
        </p:spPr>
        <p:txBody>
          <a:bodyPr>
            <a:normAutofit/>
          </a:bodyPr>
          <a:lstStyle/>
          <a:p>
            <a:pPr marL="285664" indent="-285664">
              <a:buFont typeface="Arial" panose="020B0604020202020204" pitchFamily="34" charset="0"/>
              <a:buChar char="•"/>
            </a:pPr>
            <a:endParaRPr lang="es-EC" dirty="0"/>
          </a:p>
          <a:p>
            <a:pPr lvl="0"/>
            <a:r>
              <a:rPr lang="es-ES" dirty="0"/>
              <a:t>Para mejorar la probabilidad de calidad de datos que se obtienen de equipos de medición a nivel terrestre o satelital, es preciso realizar un análisis de eventos climáticos sean naturales o causados por el hombre, para estimar de mejor manera la disponibilidad de la información.</a:t>
            </a:r>
            <a:endParaRPr lang="en-US" dirty="0"/>
          </a:p>
          <a:p>
            <a:endParaRPr lang="en-US" dirty="0"/>
          </a:p>
          <a:p>
            <a:pPr lvl="0"/>
            <a:r>
              <a:rPr lang="es-ES" dirty="0"/>
              <a:t>Los resultados exponen que existe presencia de PM2.5 en zonas que no disponen de medidores terrestres que registren este tipo de información, por tanto, este aporte deber estar al alcance de autoridades locales para toma de decisiones contaminación ambiental.    </a:t>
            </a:r>
            <a:endParaRPr lang="en-US" dirty="0"/>
          </a:p>
          <a:p>
            <a:pPr marL="285664" indent="-285664">
              <a:buFont typeface="Arial" panose="020B0604020202020204" pitchFamily="34" charset="0"/>
              <a:buChar char="•"/>
            </a:pPr>
            <a:endParaRPr lang="es-MX" i="1" dirty="0" smtClean="0"/>
          </a:p>
          <a:p>
            <a:pPr lvl="0"/>
            <a:r>
              <a:rPr lang="es-ES" dirty="0"/>
              <a:t>Para el desarrollo de futuras investigaciones de predicción como fenómenos naturales, atmosféricos, eventos de riesgos que afecten al ser humado, se recomienda considerar como referencia al modelo propuesto en esta investigación.</a:t>
            </a:r>
            <a:endParaRPr lang="en-US" dirty="0"/>
          </a:p>
          <a:p>
            <a:pPr marL="285664" indent="-285664">
              <a:buFont typeface="Arial" panose="020B0604020202020204" pitchFamily="34" charset="0"/>
              <a:buChar char="•"/>
            </a:pPr>
            <a:endParaRPr lang="en-US" i="1"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s-EC" dirty="0" smtClean="0"/>
          </a:p>
          <a:p>
            <a:pPr marL="285664" indent="-285664">
              <a:buFont typeface="Arial" panose="020B0604020202020204" pitchFamily="34" charset="0"/>
              <a:buChar char="•"/>
            </a:pPr>
            <a:endParaRPr lang="en-US" dirty="0"/>
          </a:p>
          <a:p>
            <a:pPr marL="285664" indent="-285664">
              <a:buFont typeface="Arial" panose="020B0604020202020204" pitchFamily="34" charset="0"/>
              <a:buChar char="•"/>
            </a:pPr>
            <a:endParaRPr lang="es-EC" b="1" dirty="0"/>
          </a:p>
        </p:txBody>
      </p:sp>
      <p:grpSp>
        <p:nvGrpSpPr>
          <p:cNvPr id="15" name="Grupo 14">
            <a:extLst>
              <a:ext uri="{FF2B5EF4-FFF2-40B4-BE49-F238E27FC236}">
                <a16:creationId xmlns:a16="http://schemas.microsoft.com/office/drawing/2014/main" id="{09863D5E-3C35-427B-B03F-F5DA5B2644E9}"/>
              </a:ext>
            </a:extLst>
          </p:cNvPr>
          <p:cNvGrpSpPr/>
          <p:nvPr/>
        </p:nvGrpSpPr>
        <p:grpSpPr>
          <a:xfrm>
            <a:off x="610791" y="5589240"/>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spTree>
    <p:extLst>
      <p:ext uri="{BB962C8B-B14F-4D97-AF65-F5344CB8AC3E}">
        <p14:creationId xmlns:p14="http://schemas.microsoft.com/office/powerpoint/2010/main" val="2593346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7BCD15-2512-43EA-A517-E0B87FB23057}"/>
              </a:ext>
            </a:extLst>
          </p:cNvPr>
          <p:cNvSpPr/>
          <p:nvPr/>
        </p:nvSpPr>
        <p:spPr>
          <a:xfrm>
            <a:off x="837828" y="404664"/>
            <a:ext cx="11233248" cy="6048672"/>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pic>
        <p:nvPicPr>
          <p:cNvPr id="5" name="4 Imagen"/>
          <p:cNvPicPr/>
          <p:nvPr/>
        </p:nvPicPr>
        <p:blipFill>
          <a:blip r:embed="rId2">
            <a:extLst>
              <a:ext uri="{28A0092B-C50C-407E-A947-70E740481C1C}">
                <a14:useLocalDpi xmlns:a14="http://schemas.microsoft.com/office/drawing/2010/main" val="0"/>
              </a:ext>
            </a:extLst>
          </a:blip>
          <a:stretch>
            <a:fillRect/>
          </a:stretch>
        </p:blipFill>
        <p:spPr>
          <a:xfrm>
            <a:off x="1125860" y="764704"/>
            <a:ext cx="10585176" cy="5328592"/>
          </a:xfrm>
          <a:prstGeom prst="rect">
            <a:avLst/>
          </a:prstGeom>
          <a:ln>
            <a:solidFill>
              <a:schemeClr val="tx1"/>
            </a:solidFill>
          </a:ln>
          <a:effectLst/>
        </p:spPr>
      </p:pic>
    </p:spTree>
    <p:extLst>
      <p:ext uri="{BB962C8B-B14F-4D97-AF65-F5344CB8AC3E}">
        <p14:creationId xmlns:p14="http://schemas.microsoft.com/office/powerpoint/2010/main" val="256350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63F3309-E4B1-47B8-922B-74AEC281D18A}"/>
              </a:ext>
            </a:extLst>
          </p:cNvPr>
          <p:cNvSpPr/>
          <p:nvPr/>
        </p:nvSpPr>
        <p:spPr>
          <a:xfrm>
            <a:off x="1987360" y="3634522"/>
            <a:ext cx="8214101" cy="1689152"/>
          </a:xfrm>
          <a:prstGeom prst="rect">
            <a:avLst/>
          </a:prstGeom>
          <a:solidFill>
            <a:schemeClr val="bg1">
              <a:alpha val="50000"/>
            </a:schemeClr>
          </a:solidFill>
          <a:ln>
            <a:solidFill>
              <a:srgbClr val="01040C"/>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CuadroTexto 2">
            <a:extLst>
              <a:ext uri="{FF2B5EF4-FFF2-40B4-BE49-F238E27FC236}">
                <a16:creationId xmlns:a16="http://schemas.microsoft.com/office/drawing/2014/main" id="{5AF85C73-3027-49C6-A179-E71426AFEDB0}"/>
              </a:ext>
            </a:extLst>
          </p:cNvPr>
          <p:cNvSpPr txBox="1"/>
          <p:nvPr/>
        </p:nvSpPr>
        <p:spPr>
          <a:xfrm>
            <a:off x="1314778" y="3817551"/>
            <a:ext cx="9559267" cy="1323094"/>
          </a:xfrm>
          <a:prstGeom prst="rect">
            <a:avLst/>
          </a:prstGeom>
          <a:noFill/>
          <a:ln>
            <a:noFill/>
          </a:ln>
        </p:spPr>
        <p:txBody>
          <a:bodyPr wrap="square" rtlCol="0">
            <a:spAutoFit/>
          </a:bodyPr>
          <a:lstStyle/>
          <a:p>
            <a:pPr algn="ctr"/>
            <a:r>
              <a:rPr lang="es-EC" sz="7998" dirty="0"/>
              <a:t>GRACIAS</a:t>
            </a:r>
          </a:p>
        </p:txBody>
      </p:sp>
    </p:spTree>
    <p:extLst>
      <p:ext uri="{BB962C8B-B14F-4D97-AF65-F5344CB8AC3E}">
        <p14:creationId xmlns:p14="http://schemas.microsoft.com/office/powerpoint/2010/main" val="316929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PROPUESTA</a:t>
            </a:r>
            <a:endParaRPr lang="en-US" dirty="0"/>
          </a:p>
        </p:txBody>
      </p:sp>
      <p:sp>
        <p:nvSpPr>
          <p:cNvPr id="3" name="Marcador de contenido 2"/>
          <p:cNvSpPr>
            <a:spLocks noGrp="1"/>
          </p:cNvSpPr>
          <p:nvPr>
            <p:ph idx="1"/>
          </p:nvPr>
        </p:nvSpPr>
        <p:spPr/>
        <p:txBody>
          <a:bodyPr>
            <a:normAutofit fontScale="92500"/>
          </a:bodyPr>
          <a:lstStyle/>
          <a:p>
            <a:pPr algn="just"/>
            <a:r>
              <a:rPr lang="es-EC" dirty="0" smtClean="0"/>
              <a:t>Se </a:t>
            </a:r>
            <a:r>
              <a:rPr lang="es-EC" dirty="0"/>
              <a:t>propone un procedimiento de obtención de datos de PM2.5, </a:t>
            </a:r>
            <a:r>
              <a:rPr lang="es-EC" dirty="0" smtClean="0"/>
              <a:t>utilizando mediciones de </a:t>
            </a:r>
            <a:r>
              <a:rPr lang="es-EC" dirty="0"/>
              <a:t>campo </a:t>
            </a:r>
            <a:r>
              <a:rPr lang="es-EC" dirty="0" smtClean="0"/>
              <a:t>remitidas por </a:t>
            </a:r>
            <a:r>
              <a:rPr lang="es-EC" dirty="0"/>
              <a:t>equipos de monitoreo en tiempo real </a:t>
            </a:r>
            <a:r>
              <a:rPr lang="es-EC" dirty="0" smtClean="0"/>
              <a:t>e información de </a:t>
            </a:r>
            <a:r>
              <a:rPr lang="es-EC" dirty="0"/>
              <a:t>aerosoles a nivel satelital. </a:t>
            </a:r>
            <a:endParaRPr lang="es-EC" dirty="0" smtClean="0"/>
          </a:p>
          <a:p>
            <a:pPr algn="just"/>
            <a:r>
              <a:rPr lang="es-EC" dirty="0" smtClean="0"/>
              <a:t>Validación de datos, y mediante regresión </a:t>
            </a:r>
            <a:r>
              <a:rPr lang="es-EC" dirty="0" err="1"/>
              <a:t>kriging</a:t>
            </a:r>
            <a:r>
              <a:rPr lang="es-EC" dirty="0"/>
              <a:t>, </a:t>
            </a:r>
            <a:r>
              <a:rPr lang="es-EC" dirty="0" smtClean="0"/>
              <a:t>que considera </a:t>
            </a:r>
            <a:r>
              <a:rPr lang="es-EC" dirty="0"/>
              <a:t>la variabilidad espacial para obtener predicciones de PM2.5, basadas en mediciones satelitales de AOD para la región geográfica de interés. </a:t>
            </a:r>
            <a:endParaRPr lang="es-EC" dirty="0" smtClean="0"/>
          </a:p>
          <a:p>
            <a:pPr algn="just"/>
            <a:r>
              <a:rPr lang="es-EC" dirty="0" smtClean="0"/>
              <a:t>Propuesta </a:t>
            </a:r>
            <a:r>
              <a:rPr lang="es-EC" dirty="0"/>
              <a:t>innovadora para el procesamiento de este tipo de información, obteniendo </a:t>
            </a:r>
            <a:r>
              <a:rPr lang="es-EC" dirty="0" smtClean="0"/>
              <a:t>conclusiones </a:t>
            </a:r>
            <a:r>
              <a:rPr lang="es-EC" dirty="0"/>
              <a:t>de predicción que aportan a la solución de problemas reales relacionadas con el medio ambiente y la salud, mejorando la calidad de vida de la población.</a:t>
            </a:r>
            <a:endParaRPr lang="en-US" dirty="0"/>
          </a:p>
          <a:p>
            <a:endParaRPr lang="en-US" dirty="0"/>
          </a:p>
        </p:txBody>
      </p:sp>
    </p:spTree>
    <p:extLst>
      <p:ext uri="{BB962C8B-B14F-4D97-AF65-F5344CB8AC3E}">
        <p14:creationId xmlns:p14="http://schemas.microsoft.com/office/powerpoint/2010/main" val="1534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1053852" y="194996"/>
            <a:ext cx="7848872" cy="4890188"/>
          </a:xfrm>
          <a:prstGeom prst="rect">
            <a:avLst/>
          </a:prstGeom>
          <a:ln>
            <a:noFill/>
          </a:ln>
          <a:effectLst>
            <a:glow rad="228600">
              <a:schemeClr val="accent6">
                <a:satMod val="175000"/>
                <a:alpha val="40000"/>
              </a:schemeClr>
            </a:glow>
          </a:effectLst>
          <a:scene3d>
            <a:camera prst="orthographicFront">
              <a:rot lat="0" lon="0" rev="0"/>
            </a:camera>
            <a:lightRig rig="contrasting" dir="t">
              <a:rot lat="0" lon="0" rev="7800000"/>
            </a:lightRig>
          </a:scene3d>
          <a:sp3d>
            <a:bevelT w="139700" h="139700"/>
          </a:sp3d>
        </p:spPr>
      </p:pic>
      <p:sp>
        <p:nvSpPr>
          <p:cNvPr id="5" name="4 Rectángulo"/>
          <p:cNvSpPr/>
          <p:nvPr/>
        </p:nvSpPr>
        <p:spPr>
          <a:xfrm>
            <a:off x="1053852" y="5301208"/>
            <a:ext cx="7655674" cy="830997"/>
          </a:xfrm>
          <a:prstGeom prst="rect">
            <a:avLst/>
          </a:prstGeom>
        </p:spPr>
        <p:txBody>
          <a:bodyPr wrap="square">
            <a:spAutoFit/>
          </a:bodyPr>
          <a:lstStyle/>
          <a:p>
            <a:r>
              <a:rPr lang="es-EC" b="1" i="1" dirty="0"/>
              <a:t>Figura 1.</a:t>
            </a:r>
            <a:r>
              <a:rPr lang="es-EC" b="1" dirty="0"/>
              <a:t> Comparación de tamaño de las partículas de PM</a:t>
            </a:r>
          </a:p>
          <a:p>
            <a:pPr algn="ctr"/>
            <a:r>
              <a:rPr lang="es-EC" b="1" dirty="0"/>
              <a:t>Fuente: (EPA, 2019)</a:t>
            </a:r>
          </a:p>
        </p:txBody>
      </p:sp>
    </p:spTree>
    <p:extLst>
      <p:ext uri="{BB962C8B-B14F-4D97-AF65-F5344CB8AC3E}">
        <p14:creationId xmlns:p14="http://schemas.microsoft.com/office/powerpoint/2010/main" val="210340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defTabSz="1218987" rtl="0">
              <a:lnSpc>
                <a:spcPct val="90000"/>
              </a:lnSpc>
              <a:spcBef>
                <a:spcPct val="0"/>
              </a:spcBef>
            </a:pPr>
            <a:r>
              <a:rPr lang="es-ES" sz="3600" b="1" dirty="0">
                <a:solidFill>
                  <a:schemeClr val="tx1"/>
                </a:solidFill>
              </a:rPr>
              <a:t>RELACIÓN PM2.5 – AOD</a:t>
            </a:r>
            <a:r>
              <a:rPr lang="en-US" sz="1800" dirty="0"/>
              <a:t/>
            </a:r>
            <a:br>
              <a:rPr lang="en-US" sz="1800" dirty="0"/>
            </a:br>
            <a:r>
              <a:rPr lang="en-US" sz="1600" dirty="0"/>
              <a:t/>
            </a:r>
            <a:br>
              <a:rPr lang="en-US" sz="1600" dirty="0"/>
            </a:br>
            <a:endParaRPr lang="en-US"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normAutofit fontScale="77500" lnSpcReduction="20000"/>
              </a:bodyPr>
              <a:lstStyle/>
              <a:p>
                <a:r>
                  <a:rPr lang="es-EC" dirty="0" smtClean="0"/>
                  <a:t>Relación teórica entre PM2.5 con ciertas variables de datos de aerosoles AOD, puesto que, a nivel satelital se obtiene información de concentraciones de aerosoles, y a nivel de la tierra datos con diámetros de aerosoles, los cuales se correlacionan matemáticamente a través de la siguiente expresión:</a:t>
                </a:r>
                <a:endParaRPr lang="en-US" sz="2400" dirty="0" smtClean="0"/>
              </a:p>
              <a:p>
                <a:pPr marL="0" indent="0">
                  <a:buNone/>
                </a:pPr>
                <a14:m>
                  <m:oMathPara xmlns:m="http://schemas.openxmlformats.org/officeDocument/2006/math">
                    <m:oMathParaPr>
                      <m:jc m:val="center"/>
                    </m:oMathParaPr>
                    <m:oMath xmlns:m="http://schemas.openxmlformats.org/officeDocument/2006/math">
                      <m:r>
                        <a:rPr lang="es-EC" i="1" smtClean="0">
                          <a:latin typeface="Cambria Math" panose="02040503050406030204" pitchFamily="18" charset="0"/>
                        </a:rPr>
                        <m:t>𝐴𝑂𝐷</m:t>
                      </m:r>
                      <m:r>
                        <a:rPr lang="es-EC" i="1" smtClean="0">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𝑃𝑀</m:t>
                          </m:r>
                        </m:e>
                        <m:sub>
                          <m:r>
                            <a:rPr lang="es-EC" i="1">
                              <a:latin typeface="Cambria Math" panose="02040503050406030204" pitchFamily="18" charset="0"/>
                            </a:rPr>
                            <m:t>2.5</m:t>
                          </m:r>
                        </m:sub>
                      </m:sSub>
                      <m:r>
                        <a:rPr lang="es-EC" i="1">
                          <a:latin typeface="Cambria Math" panose="02040503050406030204" pitchFamily="18" charset="0"/>
                        </a:rPr>
                        <m:t>𝐻</m:t>
                      </m:r>
                      <m:r>
                        <a:rPr lang="es-EC" i="1">
                          <a:latin typeface="Cambria Math" panose="02040503050406030204" pitchFamily="18" charset="0"/>
                        </a:rPr>
                        <m:t> </m:t>
                      </m:r>
                      <m:r>
                        <a:rPr lang="es-EC" i="1">
                          <a:latin typeface="Cambria Math" panose="02040503050406030204" pitchFamily="18" charset="0"/>
                        </a:rPr>
                        <m:t>𝑓</m:t>
                      </m:r>
                      <m:d>
                        <m:dPr>
                          <m:ctrlPr>
                            <a:rPr lang="en-US" i="1">
                              <a:latin typeface="Cambria Math" panose="02040503050406030204" pitchFamily="18" charset="0"/>
                            </a:rPr>
                          </m:ctrlPr>
                        </m:dPr>
                        <m:e>
                          <m:r>
                            <a:rPr lang="es-EC" i="1">
                              <a:latin typeface="Cambria Math" panose="02040503050406030204" pitchFamily="18" charset="0"/>
                            </a:rPr>
                            <m:t>𝑅𝐻</m:t>
                          </m:r>
                        </m:e>
                      </m:d>
                      <m:f>
                        <m:fPr>
                          <m:ctrlPr>
                            <a:rPr lang="en-US" i="1">
                              <a:latin typeface="Cambria Math" panose="02040503050406030204" pitchFamily="18" charset="0"/>
                            </a:rPr>
                          </m:ctrlPr>
                        </m:fPr>
                        <m:num>
                          <m:r>
                            <a:rPr lang="es-EC" i="1">
                              <a:latin typeface="Cambria Math" panose="02040503050406030204" pitchFamily="18" charset="0"/>
                            </a:rPr>
                            <m:t>3</m:t>
                          </m:r>
                          <m:sSub>
                            <m:sSubPr>
                              <m:ctrlPr>
                                <a:rPr lang="en-US"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𝑒𝑥𝑡</m:t>
                              </m:r>
                              <m:r>
                                <a:rPr lang="es-EC" i="1">
                                  <a:latin typeface="Cambria Math" panose="02040503050406030204" pitchFamily="18" charset="0"/>
                                </a:rPr>
                                <m:t>,</m:t>
                              </m:r>
                              <m:r>
                                <a:rPr lang="es-EC" i="1">
                                  <a:latin typeface="Cambria Math" panose="02040503050406030204" pitchFamily="18" charset="0"/>
                                </a:rPr>
                                <m:t>𝑑𝑟𝑦</m:t>
                              </m:r>
                            </m:sub>
                          </m:sSub>
                        </m:num>
                        <m:den>
                          <m:r>
                            <a:rPr lang="es-EC" i="1">
                              <a:latin typeface="Cambria Math" panose="02040503050406030204" pitchFamily="18" charset="0"/>
                            </a:rPr>
                            <m:t>4</m:t>
                          </m:r>
                          <m:r>
                            <a:rPr lang="es-EC" i="1">
                              <a:latin typeface="Cambria Math" panose="02040503050406030204" pitchFamily="18" charset="0"/>
                            </a:rPr>
                            <m:t>𝑝</m:t>
                          </m:r>
                          <m:r>
                            <a:rPr lang="es-EC" i="1">
                              <a:latin typeface="Cambria Math" panose="02040503050406030204" pitchFamily="18" charset="0"/>
                            </a:rPr>
                            <m:t> </m:t>
                          </m:r>
                          <m:sSub>
                            <m:sSubPr>
                              <m:ctrlPr>
                                <a:rPr lang="en-US"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𝑒𝑓𝑓</m:t>
                              </m:r>
                            </m:sub>
                          </m:sSub>
                        </m:den>
                      </m:f>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𝑃𝑀</m:t>
                          </m:r>
                        </m:e>
                        <m:sub>
                          <m:r>
                            <a:rPr lang="es-EC" i="1">
                              <a:latin typeface="Cambria Math" panose="02040503050406030204" pitchFamily="18" charset="0"/>
                            </a:rPr>
                            <m:t>2.5</m:t>
                          </m:r>
                        </m:sub>
                      </m:sSub>
                      <m:r>
                        <a:rPr lang="es-EC" i="1">
                          <a:latin typeface="Cambria Math" panose="02040503050406030204" pitchFamily="18" charset="0"/>
                        </a:rPr>
                        <m:t> </m:t>
                      </m:r>
                      <m:r>
                        <a:rPr lang="es-EC" i="1">
                          <a:latin typeface="Cambria Math" panose="02040503050406030204" pitchFamily="18" charset="0"/>
                        </a:rPr>
                        <m:t>𝐻</m:t>
                      </m:r>
                      <m:r>
                        <a:rPr lang="es-EC" i="1">
                          <a:latin typeface="Cambria Math" panose="02040503050406030204" pitchFamily="18" charset="0"/>
                        </a:rPr>
                        <m:t> </m:t>
                      </m:r>
                      <m:r>
                        <a:rPr lang="es-EC" i="1">
                          <a:latin typeface="Cambria Math" panose="02040503050406030204" pitchFamily="18" charset="0"/>
                        </a:rPr>
                        <m:t>𝑆</m:t>
                      </m:r>
                      <m:r>
                        <a:rPr lang="es-EC" i="1">
                          <a:latin typeface="Cambria Math" panose="02040503050406030204" pitchFamily="18" charset="0"/>
                        </a:rPr>
                        <m:t> </m:t>
                      </m:r>
                    </m:oMath>
                  </m:oMathPara>
                </a14:m>
                <a:endParaRPr lang="en-US" sz="2400" dirty="0"/>
              </a:p>
              <a:p>
                <a:r>
                  <a:rPr lang="es-EC" dirty="0" smtClean="0"/>
                  <a:t>Donde</a:t>
                </a:r>
                <a:r>
                  <a:rPr lang="es-EC" dirty="0"/>
                  <a:t>:  </a:t>
                </a:r>
                <a14:m>
                  <m:oMath xmlns:m="http://schemas.openxmlformats.org/officeDocument/2006/math">
                    <m:r>
                      <a:rPr lang="es-EC" i="1">
                        <a:latin typeface="Cambria Math" panose="02040503050406030204" pitchFamily="18" charset="0"/>
                      </a:rPr>
                      <m:t>𝑓</m:t>
                    </m:r>
                    <m:d>
                      <m:dPr>
                        <m:ctrlPr>
                          <a:rPr lang="en-US" i="1">
                            <a:latin typeface="Cambria Math" panose="02040503050406030204" pitchFamily="18" charset="0"/>
                          </a:rPr>
                        </m:ctrlPr>
                      </m:dPr>
                      <m:e>
                        <m:r>
                          <m:rPr>
                            <m:sty m:val="p"/>
                          </m:rPr>
                          <a:rPr lang="es-EC">
                            <a:latin typeface="Cambria Math" panose="02040503050406030204" pitchFamily="18" charset="0"/>
                          </a:rPr>
                          <m:t>RH</m:t>
                        </m:r>
                      </m:e>
                    </m:d>
                    <m:r>
                      <a:rPr lang="es-EC" i="1">
                        <a:latin typeface="Cambria Math" panose="02040503050406030204" pitchFamily="18" charset="0"/>
                      </a:rPr>
                      <m:t> </m:t>
                    </m:r>
                  </m:oMath>
                </a14:m>
                <a:r>
                  <a:rPr lang="es-EC" dirty="0"/>
                  <a:t> es la  relación entre ambiente y coeficientes de extinción en seco; </a:t>
                </a:r>
                <a:endParaRPr lang="es-EC" dirty="0" smtClean="0"/>
              </a:p>
              <a:p>
                <a:r>
                  <a:rPr lang="es-EC" i="1" dirty="0" smtClean="0"/>
                  <a:t>p,</a:t>
                </a:r>
                <a:r>
                  <a:rPr lang="es-EC" dirty="0" smtClean="0"/>
                  <a:t> </a:t>
                </a:r>
                <a:r>
                  <a:rPr lang="es-EC" dirty="0"/>
                  <a:t>es la densidad de masa de aerosol </a:t>
                </a:r>
                <a14:m>
                  <m:oMath xmlns:m="http://schemas.openxmlformats.org/officeDocument/2006/math">
                    <m:d>
                      <m:dPr>
                        <m:ctrlPr>
                          <a:rPr lang="en-US" i="1">
                            <a:latin typeface="Cambria Math" panose="02040503050406030204" pitchFamily="18" charset="0"/>
                          </a:rPr>
                        </m:ctrlPr>
                      </m:dPr>
                      <m:e>
                        <m:r>
                          <a:rPr lang="es-EC" i="1">
                            <a:latin typeface="Cambria Math" panose="02040503050406030204" pitchFamily="18" charset="0"/>
                          </a:rPr>
                          <m:t>𝑔</m:t>
                        </m:r>
                        <m:r>
                          <a:rPr lang="es-EC" i="1">
                            <a:latin typeface="Cambria Math" panose="02040503050406030204" pitchFamily="18" charset="0"/>
                          </a:rPr>
                          <m:t>∗</m:t>
                        </m:r>
                        <m:sSup>
                          <m:sSupPr>
                            <m:ctrlPr>
                              <a:rPr lang="en-U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−3</m:t>
                            </m:r>
                          </m:sup>
                        </m:sSup>
                      </m:e>
                    </m:d>
                    <m:r>
                      <a:rPr lang="es-EC" i="1">
                        <a:latin typeface="Cambria Math" panose="02040503050406030204" pitchFamily="18" charset="0"/>
                      </a:rPr>
                      <m:t>; </m:t>
                    </m:r>
                  </m:oMath>
                </a14:m>
                <a:endParaRPr lang="es-MX" i="1" dirty="0" smtClean="0"/>
              </a:p>
              <a:p>
                <a14:m>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𝑒𝑥𝑝</m:t>
                        </m:r>
                        <m:r>
                          <a:rPr lang="es-EC" i="1">
                            <a:latin typeface="Cambria Math" panose="02040503050406030204" pitchFamily="18" charset="0"/>
                          </a:rPr>
                          <m:t>,</m:t>
                        </m:r>
                        <m:r>
                          <a:rPr lang="es-EC" i="1">
                            <a:latin typeface="Cambria Math" panose="02040503050406030204" pitchFamily="18" charset="0"/>
                          </a:rPr>
                          <m:t>𝑑𝑟𝑦</m:t>
                        </m:r>
                      </m:sub>
                    </m:sSub>
                    <m:r>
                      <a:rPr lang="es-MX" b="0" i="1" smtClean="0">
                        <a:latin typeface="Cambria Math" panose="02040503050406030204" pitchFamily="18" charset="0"/>
                      </a:rPr>
                      <m:t>,</m:t>
                    </m:r>
                  </m:oMath>
                </a14:m>
                <a:r>
                  <a:rPr lang="es-EC" dirty="0"/>
                  <a:t> es la eficiencia de </a:t>
                </a:r>
                <a:r>
                  <a:rPr lang="es-EC" dirty="0" smtClean="0"/>
                  <a:t>extinción; </a:t>
                </a:r>
              </a:p>
              <a:p>
                <a14:m>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𝑒𝑓𝑓</m:t>
                        </m:r>
                      </m:sub>
                    </m:sSub>
                  </m:oMath>
                </a14:m>
                <a:r>
                  <a:rPr lang="es-EC" dirty="0" smtClean="0"/>
                  <a:t>, </a:t>
                </a:r>
                <a:r>
                  <a:rPr lang="es-EC" dirty="0"/>
                  <a:t>es la partícula radio efectivo (la relación de la tercera a la segunda momentos de la distribución de tamaño). </a:t>
                </a:r>
                <a:endParaRPr lang="es-EC" dirty="0" smtClean="0"/>
              </a:p>
              <a:p>
                <a:r>
                  <a:rPr lang="es-EC" i="1" dirty="0" smtClean="0"/>
                  <a:t>S,</a:t>
                </a:r>
                <a:r>
                  <a:rPr lang="es-EC" dirty="0" smtClean="0"/>
                  <a:t> </a:t>
                </a:r>
                <a:r>
                  <a:rPr lang="es-EC" dirty="0"/>
                  <a:t>es la específica extinción eficiencia </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r>
                          <a:rPr lang="es-EC" i="1">
                            <a:latin typeface="Cambria Math" panose="02040503050406030204" pitchFamily="18" charset="0"/>
                          </a:rPr>
                          <m:t>∗</m:t>
                        </m:r>
                        <m:sSup>
                          <m:sSupPr>
                            <m:ctrlPr>
                              <a:rPr lang="en-US" i="1">
                                <a:latin typeface="Cambria Math" panose="02040503050406030204" pitchFamily="18" charset="0"/>
                              </a:rPr>
                            </m:ctrlPr>
                          </m:sSupPr>
                          <m:e>
                            <m:r>
                              <a:rPr lang="es-EC" i="1">
                                <a:latin typeface="Cambria Math" panose="02040503050406030204" pitchFamily="18" charset="0"/>
                              </a:rPr>
                              <m:t>𝑔</m:t>
                            </m:r>
                          </m:e>
                          <m:sup>
                            <m:r>
                              <a:rPr lang="es-EC" i="1">
                                <a:latin typeface="Cambria Math" panose="02040503050406030204" pitchFamily="18" charset="0"/>
                              </a:rPr>
                              <m:t>−1</m:t>
                            </m:r>
                          </m:sup>
                        </m:sSup>
                      </m:e>
                    </m:d>
                  </m:oMath>
                </a14:m>
                <a:r>
                  <a:rPr lang="es-EC" dirty="0"/>
                  <a:t> del aerosol en relación humedad ambiente (HR) (Raymond M. </a:t>
                </a:r>
                <a:r>
                  <a:rPr lang="es-EC" dirty="0" err="1"/>
                  <a:t>Holf</a:t>
                </a:r>
                <a:r>
                  <a:rPr lang="es-EC" dirty="0"/>
                  <a:t>, 2009).</a:t>
                </a:r>
                <a:endParaRPr lang="en-US" sz="2400" dirty="0"/>
              </a:p>
              <a:p>
                <a:pPr lvl="1"/>
                <a:endParaRPr lang="en-U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412" t="-2459" r="-353" b="-1776"/>
                </a:stretch>
              </a:blipFill>
            </p:spPr>
            <p:txBody>
              <a:bodyPr/>
              <a:lstStyle/>
              <a:p>
                <a:r>
                  <a:rPr lang="en-US">
                    <a:noFill/>
                  </a:rPr>
                  <a:t> </a:t>
                </a:r>
              </a:p>
            </p:txBody>
          </p:sp>
        </mc:Fallback>
      </mc:AlternateContent>
    </p:spTree>
    <p:extLst>
      <p:ext uri="{BB962C8B-B14F-4D97-AF65-F5344CB8AC3E}">
        <p14:creationId xmlns:p14="http://schemas.microsoft.com/office/powerpoint/2010/main" val="224966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EF3A5D9-F3ED-4249-835D-190F772D2797}"/>
              </a:ext>
            </a:extLst>
          </p:cNvPr>
          <p:cNvSpPr/>
          <p:nvPr/>
        </p:nvSpPr>
        <p:spPr>
          <a:xfrm>
            <a:off x="6881209" y="-27493"/>
            <a:ext cx="5307615"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4" name="Rectángulo 3">
            <a:extLst>
              <a:ext uri="{FF2B5EF4-FFF2-40B4-BE49-F238E27FC236}">
                <a16:creationId xmlns:a16="http://schemas.microsoft.com/office/drawing/2014/main" id="{D1471317-8451-493B-9273-6CCE84C38C25}"/>
              </a:ext>
            </a:extLst>
          </p:cNvPr>
          <p:cNvSpPr/>
          <p:nvPr/>
        </p:nvSpPr>
        <p:spPr>
          <a:xfrm>
            <a:off x="1125860" y="27384"/>
            <a:ext cx="11062965" cy="6858000"/>
          </a:xfrm>
          <a:prstGeom prst="rect">
            <a:avLst/>
          </a:prstGeom>
          <a:solidFill>
            <a:schemeClr val="bg1">
              <a:alpha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50" name="CuadroTexto 49">
            <a:extLst>
              <a:ext uri="{FF2B5EF4-FFF2-40B4-BE49-F238E27FC236}">
                <a16:creationId xmlns:a16="http://schemas.microsoft.com/office/drawing/2014/main" id="{B55D963C-AB96-4CD8-B5D6-2A6750BAC53C}"/>
              </a:ext>
            </a:extLst>
          </p:cNvPr>
          <p:cNvSpPr txBox="1"/>
          <p:nvPr/>
        </p:nvSpPr>
        <p:spPr>
          <a:xfrm>
            <a:off x="1130199" y="836712"/>
            <a:ext cx="4721962" cy="5015476"/>
          </a:xfrm>
          <a:prstGeom prst="rect">
            <a:avLst/>
          </a:prstGeom>
          <a:solidFill>
            <a:srgbClr val="009393">
              <a:alpha val="50000"/>
            </a:srgbClr>
          </a:solidFill>
          <a:ln>
            <a:noFill/>
          </a:ln>
        </p:spPr>
        <p:txBody>
          <a:bodyPr wrap="square" rtlCol="0">
            <a:spAutoFit/>
          </a:bodyPr>
          <a:lstStyle/>
          <a:p>
            <a:r>
              <a:rPr lang="es-EC" sz="3199" dirty="0"/>
              <a:t>Se organizó la </a:t>
            </a:r>
            <a:r>
              <a:rPr lang="es-EC" sz="3199" dirty="0" smtClean="0"/>
              <a:t>información de 11, 12 y 13 horas, </a:t>
            </a:r>
            <a:r>
              <a:rPr lang="es-EC" sz="3199" dirty="0"/>
              <a:t>correspondiente de cada medidor de la plataforma </a:t>
            </a:r>
            <a:r>
              <a:rPr lang="es-EC" sz="3199" dirty="0" err="1"/>
              <a:t>Defra</a:t>
            </a:r>
            <a:r>
              <a:rPr lang="es-EC" sz="3199" dirty="0"/>
              <a:t> del Gobierno de Inglaterra, asignándole el dato PM2.5 y sus coordenadas geográficas.</a:t>
            </a:r>
          </a:p>
          <a:p>
            <a:r>
              <a:rPr lang="es-EC" sz="3199" dirty="0">
                <a:hlinkClick r:id="rId2">
                  <a:extLst>
                    <a:ext uri="{A12FA001-AC4F-418D-AE19-62706E023703}">
                      <ahyp:hlinkClr xmlns:ahyp="http://schemas.microsoft.com/office/drawing/2018/hyperlinkcolor" xmlns="" val="tx"/>
                    </a:ext>
                  </a:extLst>
                </a:hlinkClick>
              </a:rPr>
              <a:t>https://uk-air.defra.gov.uk/</a:t>
            </a:r>
            <a:endParaRPr lang="es-EC" sz="3199" dirty="0"/>
          </a:p>
          <a:p>
            <a:endParaRPr lang="es-EC" sz="3199" b="1" dirty="0"/>
          </a:p>
        </p:txBody>
      </p:sp>
      <p:grpSp>
        <p:nvGrpSpPr>
          <p:cNvPr id="3" name="Grupo 2">
            <a:extLst>
              <a:ext uri="{FF2B5EF4-FFF2-40B4-BE49-F238E27FC236}">
                <a16:creationId xmlns:a16="http://schemas.microsoft.com/office/drawing/2014/main" id="{1013110A-A70E-486C-9865-8DFD61CB24D3}"/>
              </a:ext>
            </a:extLst>
          </p:cNvPr>
          <p:cNvGrpSpPr/>
          <p:nvPr/>
        </p:nvGrpSpPr>
        <p:grpSpPr>
          <a:xfrm>
            <a:off x="7482788" y="174839"/>
            <a:ext cx="4104456" cy="6453336"/>
            <a:chOff x="6937395" y="375799"/>
            <a:chExt cx="2916437" cy="514692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95" y="375799"/>
              <a:ext cx="2916437" cy="8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95" y="1244177"/>
              <a:ext cx="2916437" cy="427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upo 8">
            <a:extLst>
              <a:ext uri="{FF2B5EF4-FFF2-40B4-BE49-F238E27FC236}">
                <a16:creationId xmlns:a16="http://schemas.microsoft.com/office/drawing/2014/main" id="{C6AE0310-D580-459A-9132-BB9F9A908D81}"/>
              </a:ext>
            </a:extLst>
          </p:cNvPr>
          <p:cNvGrpSpPr/>
          <p:nvPr/>
        </p:nvGrpSpPr>
        <p:grpSpPr>
          <a:xfrm>
            <a:off x="45740" y="5359873"/>
            <a:ext cx="1084459" cy="1089845"/>
            <a:chOff x="1483732" y="4726440"/>
            <a:chExt cx="1538839" cy="1429966"/>
          </a:xfrm>
        </p:grpSpPr>
        <p:sp>
          <p:nvSpPr>
            <p:cNvPr id="10" name="Lágrima 9">
              <a:extLst>
                <a:ext uri="{FF2B5EF4-FFF2-40B4-BE49-F238E27FC236}">
                  <a16:creationId xmlns:a16="http://schemas.microsoft.com/office/drawing/2014/main" id="{D100C687-7C2E-4279-B611-EFB6FECA0D61}"/>
                </a:ext>
              </a:extLst>
            </p:cNvPr>
            <p:cNvSpPr/>
            <p:nvPr/>
          </p:nvSpPr>
          <p:spPr>
            <a:xfrm>
              <a:off x="1483732" y="4726440"/>
              <a:ext cx="1538839" cy="1429966"/>
            </a:xfrm>
            <a:prstGeom prst="teardrop">
              <a:avLst/>
            </a:prstGeom>
            <a:solidFill>
              <a:srgbClr val="008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11" name="Gráfico 10" descr="Procesador">
              <a:extLst>
                <a:ext uri="{FF2B5EF4-FFF2-40B4-BE49-F238E27FC236}">
                  <a16:creationId xmlns:a16="http://schemas.microsoft.com/office/drawing/2014/main" id="{D784E291-FB7D-4D1D-82EA-872427B3CE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95952" y="4984223"/>
              <a:ext cx="914400" cy="914400"/>
            </a:xfrm>
            <a:prstGeom prst="rect">
              <a:avLst/>
            </a:prstGeom>
          </p:spPr>
        </p:pic>
      </p:grpSp>
    </p:spTree>
    <p:extLst>
      <p:ext uri="{BB962C8B-B14F-4D97-AF65-F5344CB8AC3E}">
        <p14:creationId xmlns:p14="http://schemas.microsoft.com/office/powerpoint/2010/main" val="2318032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62CD08C-94EC-4334-A574-44D16D766168}"/>
              </a:ext>
            </a:extLst>
          </p:cNvPr>
          <p:cNvSpPr txBox="1">
            <a:spLocks/>
          </p:cNvSpPr>
          <p:nvPr/>
        </p:nvSpPr>
        <p:spPr>
          <a:xfrm>
            <a:off x="5430030" y="473396"/>
            <a:ext cx="6353013" cy="6028582"/>
          </a:xfrm>
          <a:prstGeom prst="rect">
            <a:avLst/>
          </a:prstGeom>
          <a:solidFill>
            <a:schemeClr val="bg1">
              <a:alpha val="50000"/>
            </a:schemeClr>
          </a:solidFill>
          <a:ln>
            <a:solidFill>
              <a:srgbClr val="030812"/>
            </a:solidFill>
          </a:ln>
          <a:effectLst>
            <a:softEdge rad="317500"/>
          </a:effectLst>
        </p:spPr>
        <p:txBody>
          <a:bodyPr vert="horz" lIns="121899" tIns="60949" rIns="121899" bIns="60949" rtlCol="0" anchor="b">
            <a:normAutofit fontScale="97500"/>
          </a:bodyPr>
          <a:lstStyle>
            <a:lvl1pPr algn="l" defTabSz="1218987" rtl="0" eaLnBrk="1" latinLnBrk="0" hangingPunct="1">
              <a:lnSpc>
                <a:spcPct val="90000"/>
              </a:lnSpc>
              <a:spcBef>
                <a:spcPct val="0"/>
              </a:spcBef>
              <a:buNone/>
              <a:defRPr sz="2800" b="0" kern="1200" cap="all" spc="200" baseline="0">
                <a:solidFill>
                  <a:schemeClr val="accent1"/>
                </a:solidFill>
                <a:latin typeface="+mj-lt"/>
                <a:ea typeface="+mj-ea"/>
                <a:cs typeface="+mj-cs"/>
              </a:defRPr>
            </a:lvl1pPr>
          </a:lstStyle>
          <a:p>
            <a:endParaRPr lang="es-EC" b="1" dirty="0">
              <a:solidFill>
                <a:schemeClr val="tx1"/>
              </a:solidFill>
            </a:endParaRPr>
          </a:p>
        </p:txBody>
      </p:sp>
      <p:sp>
        <p:nvSpPr>
          <p:cNvPr id="9" name="Título 1">
            <a:extLst>
              <a:ext uri="{FF2B5EF4-FFF2-40B4-BE49-F238E27FC236}">
                <a16:creationId xmlns:a16="http://schemas.microsoft.com/office/drawing/2014/main" id="{CB4CED6E-A579-460D-9AF5-399D793B2F0A}"/>
              </a:ext>
            </a:extLst>
          </p:cNvPr>
          <p:cNvSpPr txBox="1">
            <a:spLocks/>
          </p:cNvSpPr>
          <p:nvPr/>
        </p:nvSpPr>
        <p:spPr>
          <a:xfrm>
            <a:off x="1108716" y="450030"/>
            <a:ext cx="4062942" cy="6051948"/>
          </a:xfrm>
          <a:prstGeom prst="rect">
            <a:avLst/>
          </a:prstGeom>
          <a:solidFill>
            <a:schemeClr val="bg1">
              <a:alpha val="50000"/>
            </a:schemeClr>
          </a:solidFill>
          <a:ln>
            <a:solidFill>
              <a:srgbClr val="030812"/>
            </a:solidFill>
          </a:ln>
          <a:effectLst>
            <a:softEdge rad="317500"/>
          </a:effectLst>
        </p:spPr>
        <p:txBody>
          <a:bodyPr vert="horz" lIns="121899" tIns="60949" rIns="121899" bIns="60949" rtlCol="0" anchor="b">
            <a:normAutofit fontScale="97500"/>
          </a:bodyPr>
          <a:lstStyle>
            <a:lvl1pPr algn="l" defTabSz="1218987" rtl="0" eaLnBrk="1" latinLnBrk="0" hangingPunct="1">
              <a:lnSpc>
                <a:spcPct val="90000"/>
              </a:lnSpc>
              <a:spcBef>
                <a:spcPct val="0"/>
              </a:spcBef>
              <a:buNone/>
              <a:defRPr sz="2800" b="0" kern="1200" cap="all" spc="200" baseline="0">
                <a:solidFill>
                  <a:schemeClr val="accent1"/>
                </a:solidFill>
                <a:latin typeface="+mj-lt"/>
                <a:ea typeface="+mj-ea"/>
                <a:cs typeface="+mj-cs"/>
              </a:defRPr>
            </a:lvl1pPr>
          </a:lstStyle>
          <a:p>
            <a:endParaRPr lang="es-EC" b="1" dirty="0">
              <a:solidFill>
                <a:schemeClr val="tx1"/>
              </a:solidFill>
            </a:endParaRPr>
          </a:p>
        </p:txBody>
      </p:sp>
      <p:sp>
        <p:nvSpPr>
          <p:cNvPr id="2" name="Título 1">
            <a:extLst>
              <a:ext uri="{FF2B5EF4-FFF2-40B4-BE49-F238E27FC236}">
                <a16:creationId xmlns:a16="http://schemas.microsoft.com/office/drawing/2014/main" id="{4E0563C7-33B0-4232-919E-21FCE787C020}"/>
              </a:ext>
            </a:extLst>
          </p:cNvPr>
          <p:cNvSpPr>
            <a:spLocks noGrp="1"/>
          </p:cNvSpPr>
          <p:nvPr>
            <p:ph type="title"/>
          </p:nvPr>
        </p:nvSpPr>
        <p:spPr>
          <a:xfrm>
            <a:off x="1237902" y="635000"/>
            <a:ext cx="4062942" cy="1071240"/>
          </a:xfrm>
          <a:ln>
            <a:solidFill>
              <a:srgbClr val="009999"/>
            </a:solidFill>
          </a:ln>
        </p:spPr>
        <p:txBody>
          <a:bodyPr/>
          <a:lstStyle/>
          <a:p>
            <a:r>
              <a:rPr lang="es-EC" b="1" dirty="0">
                <a:solidFill>
                  <a:schemeClr val="tx1"/>
                </a:solidFill>
              </a:rPr>
              <a:t>Red de monitoreo </a:t>
            </a:r>
            <a:r>
              <a:rPr lang="es-EC" b="1" dirty="0" err="1">
                <a:solidFill>
                  <a:schemeClr val="tx1"/>
                </a:solidFill>
              </a:rPr>
              <a:t>aeronet</a:t>
            </a:r>
            <a:r>
              <a:rPr lang="es-EC" b="1" dirty="0">
                <a:solidFill>
                  <a:schemeClr val="tx1"/>
                </a:solidFill>
              </a:rPr>
              <a:t> </a:t>
            </a:r>
          </a:p>
        </p:txBody>
      </p:sp>
      <p:sp>
        <p:nvSpPr>
          <p:cNvPr id="3" name="Marcador de texto 2">
            <a:extLst>
              <a:ext uri="{FF2B5EF4-FFF2-40B4-BE49-F238E27FC236}">
                <a16:creationId xmlns:a16="http://schemas.microsoft.com/office/drawing/2014/main" id="{68DE5BF4-0BF1-4E25-A702-54CF7BC9FC2E}"/>
              </a:ext>
            </a:extLst>
          </p:cNvPr>
          <p:cNvSpPr>
            <a:spLocks noGrp="1"/>
          </p:cNvSpPr>
          <p:nvPr>
            <p:ph type="body" sz="half" idx="2"/>
          </p:nvPr>
        </p:nvSpPr>
        <p:spPr>
          <a:xfrm>
            <a:off x="1237902" y="2089165"/>
            <a:ext cx="4062942" cy="483344"/>
          </a:xfrm>
        </p:spPr>
        <p:txBody>
          <a:bodyPr/>
          <a:lstStyle/>
          <a:p>
            <a:r>
              <a:rPr lang="es-EC" dirty="0"/>
              <a:t>Medidor de datos AOD de AERONET</a:t>
            </a:r>
          </a:p>
          <a:p>
            <a:endParaRPr lang="es-EC" dirty="0"/>
          </a:p>
        </p:txBody>
      </p:sp>
      <p:pic>
        <p:nvPicPr>
          <p:cNvPr id="5" name="4 Imagen">
            <a:extLst>
              <a:ext uri="{FF2B5EF4-FFF2-40B4-BE49-F238E27FC236}">
                <a16:creationId xmlns:a16="http://schemas.microsoft.com/office/drawing/2014/main" id="{A3C319C2-C544-453E-A3A8-AE7B786BFA82}"/>
              </a:ext>
            </a:extLst>
          </p:cNvPr>
          <p:cNvPicPr/>
          <p:nvPr/>
        </p:nvPicPr>
        <p:blipFill>
          <a:blip r:embed="rId2">
            <a:extLst>
              <a:ext uri="{28A0092B-C50C-407E-A947-70E740481C1C}">
                <a14:useLocalDpi xmlns:a14="http://schemas.microsoft.com/office/drawing/2010/main" val="0"/>
              </a:ext>
            </a:extLst>
          </a:blip>
          <a:stretch>
            <a:fillRect/>
          </a:stretch>
        </p:blipFill>
        <p:spPr>
          <a:xfrm>
            <a:off x="1237902" y="3139594"/>
            <a:ext cx="3785568" cy="3059390"/>
          </a:xfrm>
          <a:prstGeom prst="rect">
            <a:avLst/>
          </a:prstGeom>
          <a:ln>
            <a:noFill/>
          </a:ln>
          <a:effectLst>
            <a:softEdge rad="127000"/>
          </a:effectLst>
        </p:spPr>
      </p:pic>
      <p:pic>
        <p:nvPicPr>
          <p:cNvPr id="6" name="Picture 2">
            <a:extLst>
              <a:ext uri="{FF2B5EF4-FFF2-40B4-BE49-F238E27FC236}">
                <a16:creationId xmlns:a16="http://schemas.microsoft.com/office/drawing/2014/main" id="{6D915B61-9CB0-48CE-AF1E-145C44A3F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70" y="595412"/>
            <a:ext cx="5889679" cy="2821796"/>
          </a:xfrm>
          <a:prstGeom prst="rect">
            <a:avLst/>
          </a:prstGeom>
          <a:noFill/>
          <a:ln w="12700">
            <a:noFill/>
            <a:miter lim="800000"/>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E192D2C2-597B-4AC1-BBDF-2A68B51CB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214" y="3612951"/>
            <a:ext cx="3902644" cy="272298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2885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86DF57-7FCF-48AF-A1F7-E60A8A572127}"/>
              </a:ext>
            </a:extLst>
          </p:cNvPr>
          <p:cNvSpPr/>
          <p:nvPr/>
        </p:nvSpPr>
        <p:spPr>
          <a:xfrm>
            <a:off x="1744085" y="521071"/>
            <a:ext cx="3630247" cy="4821937"/>
          </a:xfrm>
          <a:prstGeom prst="rect">
            <a:avLst/>
          </a:prstGeom>
          <a:solidFill>
            <a:schemeClr val="bg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10" name="Rectángulo 9">
            <a:extLst>
              <a:ext uri="{FF2B5EF4-FFF2-40B4-BE49-F238E27FC236}">
                <a16:creationId xmlns:a16="http://schemas.microsoft.com/office/drawing/2014/main" id="{F6AB3152-6D4C-4627-BBAC-05CA20885B00}"/>
              </a:ext>
            </a:extLst>
          </p:cNvPr>
          <p:cNvSpPr/>
          <p:nvPr/>
        </p:nvSpPr>
        <p:spPr>
          <a:xfrm>
            <a:off x="5878388" y="416610"/>
            <a:ext cx="5904656" cy="6275780"/>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BA87891C-8065-403C-BC18-F3E45645393B}"/>
              </a:ext>
            </a:extLst>
          </p:cNvPr>
          <p:cNvSpPr>
            <a:spLocks noGrp="1"/>
          </p:cNvSpPr>
          <p:nvPr>
            <p:ph type="title"/>
          </p:nvPr>
        </p:nvSpPr>
        <p:spPr>
          <a:xfrm>
            <a:off x="1744124" y="416610"/>
            <a:ext cx="3855033" cy="2059055"/>
          </a:xfrm>
          <a:solidFill>
            <a:schemeClr val="bg1">
              <a:alpha val="50000"/>
            </a:schemeClr>
          </a:solidFill>
          <a:ln>
            <a:solidFill>
              <a:srgbClr val="030812"/>
            </a:solidFill>
          </a:ln>
          <a:effectLst>
            <a:softEdge rad="127000"/>
          </a:effectLst>
        </p:spPr>
        <p:txBody>
          <a:bodyPr>
            <a:normAutofit fontScale="90000"/>
          </a:bodyPr>
          <a:lstStyle/>
          <a:p>
            <a:r>
              <a:rPr lang="es-EC" b="1" dirty="0">
                <a:solidFill>
                  <a:srgbClr val="009999"/>
                </a:solidFill>
              </a:rPr>
              <a:t>límites de cobertura en latitud y longitud de los medidores DE LA RED AERONET</a:t>
            </a:r>
          </a:p>
        </p:txBody>
      </p:sp>
      <p:graphicFrame>
        <p:nvGraphicFramePr>
          <p:cNvPr id="12" name="Tabla 12">
            <a:extLst>
              <a:ext uri="{FF2B5EF4-FFF2-40B4-BE49-F238E27FC236}">
                <a16:creationId xmlns:a16="http://schemas.microsoft.com/office/drawing/2014/main" id="{B49821AA-53B2-4EF9-9061-BB3EEE5F9C45}"/>
              </a:ext>
            </a:extLst>
          </p:cNvPr>
          <p:cNvGraphicFramePr>
            <a:graphicFrameLocks noGrp="1"/>
          </p:cNvGraphicFramePr>
          <p:nvPr>
            <p:ph idx="1"/>
            <p:extLst>
              <p:ext uri="{D42A27DB-BD31-4B8C-83A1-F6EECF244321}">
                <p14:modId xmlns:p14="http://schemas.microsoft.com/office/powerpoint/2010/main" val="3946237823"/>
              </p:ext>
            </p:extLst>
          </p:nvPr>
        </p:nvGraphicFramePr>
        <p:xfrm>
          <a:off x="6127286" y="521071"/>
          <a:ext cx="5469735" cy="1954594"/>
        </p:xfrm>
        <a:graphic>
          <a:graphicData uri="http://schemas.openxmlformats.org/drawingml/2006/table">
            <a:tbl>
              <a:tblPr firstRow="1" bandRow="1">
                <a:tableStyleId>{7DF18680-E054-41AD-8BC1-D1AEF772440D}</a:tableStyleId>
              </a:tblPr>
              <a:tblGrid>
                <a:gridCol w="1823245">
                  <a:extLst>
                    <a:ext uri="{9D8B030D-6E8A-4147-A177-3AD203B41FA5}">
                      <a16:colId xmlns:a16="http://schemas.microsoft.com/office/drawing/2014/main" val="3946639424"/>
                    </a:ext>
                  </a:extLst>
                </a:gridCol>
                <a:gridCol w="1823245">
                  <a:extLst>
                    <a:ext uri="{9D8B030D-6E8A-4147-A177-3AD203B41FA5}">
                      <a16:colId xmlns:a16="http://schemas.microsoft.com/office/drawing/2014/main" val="3082255297"/>
                    </a:ext>
                  </a:extLst>
                </a:gridCol>
                <a:gridCol w="1823245">
                  <a:extLst>
                    <a:ext uri="{9D8B030D-6E8A-4147-A177-3AD203B41FA5}">
                      <a16:colId xmlns:a16="http://schemas.microsoft.com/office/drawing/2014/main" val="1067809538"/>
                    </a:ext>
                  </a:extLst>
                </a:gridCol>
              </a:tblGrid>
              <a:tr h="960416">
                <a:tc>
                  <a:txBody>
                    <a:bodyPr/>
                    <a:lstStyle/>
                    <a:p>
                      <a:pPr algn="ctr">
                        <a:lnSpc>
                          <a:spcPct val="115000"/>
                        </a:lnSpc>
                        <a:spcAft>
                          <a:spcPts val="1000"/>
                        </a:spcAft>
                      </a:pPr>
                      <a:r>
                        <a:rPr lang="es-EC" sz="2400" dirty="0">
                          <a:solidFill>
                            <a:srgbClr val="009999"/>
                          </a:solidFill>
                          <a:effectLst/>
                          <a:latin typeface="Tw Cen MT" panose="020B0602020104020603" pitchFamily="34" charset="0"/>
                          <a:ea typeface="Calibri" panose="020F0502020204030204" pitchFamily="34" charset="0"/>
                          <a:cs typeface="Times New Roman" panose="02020603050405020304" pitchFamily="18" charset="0"/>
                        </a:rPr>
                        <a:t>Coordenadas</a:t>
                      </a:r>
                    </a:p>
                  </a:txBody>
                  <a:tcPr marL="44438" marR="44438" marT="0" marB="0" anchor="ctr">
                    <a:solidFill>
                      <a:schemeClr val="bg1"/>
                    </a:solidFill>
                  </a:tcPr>
                </a:tc>
                <a:tc>
                  <a:txBody>
                    <a:bodyPr/>
                    <a:lstStyle/>
                    <a:p>
                      <a:pPr algn="ctr">
                        <a:lnSpc>
                          <a:spcPct val="115000"/>
                        </a:lnSpc>
                        <a:spcAft>
                          <a:spcPts val="1000"/>
                        </a:spcAft>
                      </a:pPr>
                      <a:r>
                        <a:rPr lang="es-EC" sz="2400" dirty="0">
                          <a:solidFill>
                            <a:srgbClr val="009999"/>
                          </a:solidFill>
                          <a:effectLst/>
                          <a:latin typeface="Tw Cen MT" panose="020B0602020104020603" pitchFamily="34" charset="0"/>
                          <a:ea typeface="Calibri" panose="020F0502020204030204" pitchFamily="34" charset="0"/>
                          <a:cs typeface="Times New Roman" panose="02020603050405020304" pitchFamily="18" charset="0"/>
                        </a:rPr>
                        <a:t>Longitud</a:t>
                      </a:r>
                    </a:p>
                  </a:txBody>
                  <a:tcPr marL="44438" marR="44438" marT="0" marB="0" anchor="ctr">
                    <a:solidFill>
                      <a:schemeClr val="bg1"/>
                    </a:solidFill>
                  </a:tcPr>
                </a:tc>
                <a:tc>
                  <a:txBody>
                    <a:bodyPr/>
                    <a:lstStyle/>
                    <a:p>
                      <a:pPr algn="ctr">
                        <a:lnSpc>
                          <a:spcPct val="115000"/>
                        </a:lnSpc>
                        <a:spcAft>
                          <a:spcPts val="1000"/>
                        </a:spcAft>
                      </a:pPr>
                      <a:r>
                        <a:rPr lang="es-EC" sz="2400" dirty="0">
                          <a:solidFill>
                            <a:srgbClr val="009999"/>
                          </a:solidFill>
                          <a:effectLst/>
                          <a:latin typeface="Tw Cen MT" panose="020B0602020104020603" pitchFamily="34" charset="0"/>
                          <a:ea typeface="Calibri" panose="020F0502020204030204" pitchFamily="34" charset="0"/>
                          <a:cs typeface="Times New Roman" panose="02020603050405020304" pitchFamily="18" charset="0"/>
                        </a:rPr>
                        <a:t>Latitud</a:t>
                      </a:r>
                    </a:p>
                  </a:txBody>
                  <a:tcPr marL="44438" marR="44438" marT="0" marB="0" anchor="ctr">
                    <a:solidFill>
                      <a:schemeClr val="bg1"/>
                    </a:solidFill>
                  </a:tcPr>
                </a:tc>
                <a:extLst>
                  <a:ext uri="{0D108BD9-81ED-4DB2-BD59-A6C34878D82A}">
                    <a16:rowId xmlns:a16="http://schemas.microsoft.com/office/drawing/2014/main" val="193826212"/>
                  </a:ext>
                </a:extLst>
              </a:tr>
              <a:tr h="497089">
                <a:tc>
                  <a:txBody>
                    <a:bodyPr/>
                    <a:lstStyle/>
                    <a:p>
                      <a:pPr algn="ctr">
                        <a:lnSpc>
                          <a:spcPct val="115000"/>
                        </a:lnSpc>
                        <a:spcAft>
                          <a:spcPts val="1000"/>
                        </a:spcAft>
                      </a:pPr>
                      <a:r>
                        <a:rPr lang="es-EC" sz="2400" dirty="0">
                          <a:solidFill>
                            <a:srgbClr val="009999"/>
                          </a:solidFill>
                          <a:effectLst/>
                          <a:latin typeface="Tw Cen MT" panose="020B0602020104020603" pitchFamily="34" charset="0"/>
                          <a:ea typeface="Calibri" panose="020F0502020204030204" pitchFamily="34" charset="0"/>
                          <a:cs typeface="Times New Roman" panose="02020603050405020304" pitchFamily="18" charset="0"/>
                        </a:rPr>
                        <a:t>Máximo</a:t>
                      </a:r>
                    </a:p>
                  </a:txBody>
                  <a:tcPr marL="44438" marR="44438" marT="0" marB="0" anchor="ctr">
                    <a:solidFill>
                      <a:schemeClr val="bg1"/>
                    </a:solidFill>
                  </a:tcPr>
                </a:tc>
                <a:tc>
                  <a:txBody>
                    <a:bodyPr/>
                    <a:lstStyle/>
                    <a:p>
                      <a:pPr algn="ctr">
                        <a:lnSpc>
                          <a:spcPct val="115000"/>
                        </a:lnSpc>
                        <a:spcAft>
                          <a:spcPts val="1000"/>
                        </a:spcAft>
                      </a:pPr>
                      <a:r>
                        <a:rPr lang="es-EC"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1,30215833</a:t>
                      </a:r>
                    </a:p>
                  </a:txBody>
                  <a:tcPr marL="44438" marR="44438" marT="0" marB="0" anchor="ctr">
                    <a:solidFill>
                      <a:schemeClr val="bg1"/>
                    </a:solidFill>
                  </a:tcPr>
                </a:tc>
                <a:tc>
                  <a:txBody>
                    <a:bodyPr/>
                    <a:lstStyle/>
                    <a:p>
                      <a:pPr algn="ctr">
                        <a:lnSpc>
                          <a:spcPct val="115000"/>
                        </a:lnSpc>
                        <a:spcAft>
                          <a:spcPts val="1000"/>
                        </a:spcAft>
                      </a:pPr>
                      <a:r>
                        <a:rPr lang="es-EC"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56,48245</a:t>
                      </a:r>
                    </a:p>
                  </a:txBody>
                  <a:tcPr marL="44438" marR="44438" marT="0" marB="0" anchor="ctr">
                    <a:solidFill>
                      <a:schemeClr val="bg1"/>
                    </a:solidFill>
                  </a:tcPr>
                </a:tc>
                <a:extLst>
                  <a:ext uri="{0D108BD9-81ED-4DB2-BD59-A6C34878D82A}">
                    <a16:rowId xmlns:a16="http://schemas.microsoft.com/office/drawing/2014/main" val="1662560578"/>
                  </a:ext>
                </a:extLst>
              </a:tr>
              <a:tr h="497089">
                <a:tc>
                  <a:txBody>
                    <a:bodyPr/>
                    <a:lstStyle/>
                    <a:p>
                      <a:pPr algn="ctr">
                        <a:lnSpc>
                          <a:spcPct val="115000"/>
                        </a:lnSpc>
                        <a:spcAft>
                          <a:spcPts val="1000"/>
                        </a:spcAft>
                      </a:pPr>
                      <a:r>
                        <a:rPr lang="es-EC" sz="2400" dirty="0">
                          <a:solidFill>
                            <a:srgbClr val="009999"/>
                          </a:solidFill>
                          <a:effectLst/>
                          <a:latin typeface="Tw Cen MT" panose="020B0602020104020603" pitchFamily="34" charset="0"/>
                          <a:ea typeface="Calibri" panose="020F0502020204030204" pitchFamily="34" charset="0"/>
                          <a:cs typeface="Times New Roman" panose="02020603050405020304" pitchFamily="18" charset="0"/>
                        </a:rPr>
                        <a:t>Mínimo</a:t>
                      </a:r>
                    </a:p>
                  </a:txBody>
                  <a:tcPr marL="44438" marR="44438" marT="0" marB="0" anchor="ctr">
                    <a:solidFill>
                      <a:schemeClr val="bg1"/>
                    </a:solidFill>
                  </a:tcPr>
                </a:tc>
                <a:tc>
                  <a:txBody>
                    <a:bodyPr/>
                    <a:lstStyle/>
                    <a:p>
                      <a:pPr algn="ctr">
                        <a:lnSpc>
                          <a:spcPct val="115000"/>
                        </a:lnSpc>
                        <a:spcAft>
                          <a:spcPts val="1000"/>
                        </a:spcAft>
                      </a:pPr>
                      <a:r>
                        <a:rPr lang="es-EC"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-4,22695</a:t>
                      </a:r>
                    </a:p>
                  </a:txBody>
                  <a:tcPr marL="44438" marR="44438" marT="0" marB="0" anchor="ctr">
                    <a:solidFill>
                      <a:schemeClr val="bg1"/>
                    </a:solidFill>
                  </a:tcPr>
                </a:tc>
                <a:tc>
                  <a:txBody>
                    <a:bodyPr/>
                    <a:lstStyle/>
                    <a:p>
                      <a:pPr algn="ctr">
                        <a:lnSpc>
                          <a:spcPct val="115000"/>
                        </a:lnSpc>
                        <a:spcAft>
                          <a:spcPts val="1000"/>
                        </a:spcAft>
                      </a:pPr>
                      <a:r>
                        <a:rPr lang="es-EC"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50,3754556</a:t>
                      </a:r>
                    </a:p>
                  </a:txBody>
                  <a:tcPr marL="44438" marR="44438" marT="0" marB="0" anchor="ctr">
                    <a:solidFill>
                      <a:schemeClr val="bg1"/>
                    </a:solidFill>
                  </a:tcPr>
                </a:tc>
                <a:extLst>
                  <a:ext uri="{0D108BD9-81ED-4DB2-BD59-A6C34878D82A}">
                    <a16:rowId xmlns:a16="http://schemas.microsoft.com/office/drawing/2014/main" val="682348569"/>
                  </a:ext>
                </a:extLst>
              </a:tr>
            </a:tbl>
          </a:graphicData>
        </a:graphic>
      </p:graphicFrame>
      <p:sp>
        <p:nvSpPr>
          <p:cNvPr id="4" name="Marcador de texto 3">
            <a:extLst>
              <a:ext uri="{FF2B5EF4-FFF2-40B4-BE49-F238E27FC236}">
                <a16:creationId xmlns:a16="http://schemas.microsoft.com/office/drawing/2014/main" id="{B05EC1E8-B155-471E-A493-9A88719504C1}"/>
              </a:ext>
            </a:extLst>
          </p:cNvPr>
          <p:cNvSpPr>
            <a:spLocks noGrp="1"/>
          </p:cNvSpPr>
          <p:nvPr>
            <p:ph type="body" sz="half" idx="2"/>
          </p:nvPr>
        </p:nvSpPr>
        <p:spPr>
          <a:xfrm>
            <a:off x="1744124" y="2788528"/>
            <a:ext cx="3855033" cy="2772958"/>
          </a:xfrm>
          <a:solidFill>
            <a:schemeClr val="bg1">
              <a:alpha val="50000"/>
            </a:schemeClr>
          </a:solidFill>
          <a:ln>
            <a:solidFill>
              <a:srgbClr val="030812"/>
            </a:solidFill>
          </a:ln>
          <a:effectLst>
            <a:softEdge rad="127000"/>
          </a:effectLst>
        </p:spPr>
        <p:txBody>
          <a:bodyPr>
            <a:normAutofit fontScale="92500" lnSpcReduction="10000"/>
          </a:bodyPr>
          <a:lstStyle/>
          <a:p>
            <a:pPr marL="285664" indent="-285664">
              <a:buFont typeface="Arial" panose="020B0604020202020204" pitchFamily="34" charset="0"/>
              <a:buChar char="•"/>
            </a:pPr>
            <a:r>
              <a:rPr lang="es-EC" b="1" dirty="0"/>
              <a:t>Identificar la ubicación geográfica a ser estudiada.</a:t>
            </a:r>
          </a:p>
          <a:p>
            <a:pPr marL="285664" indent="-285664">
              <a:buFont typeface="Arial" panose="020B0604020202020204" pitchFamily="34" charset="0"/>
              <a:buChar char="•"/>
            </a:pPr>
            <a:r>
              <a:rPr lang="es-EC" b="1" dirty="0"/>
              <a:t>Identificar disponibilidad de datos.</a:t>
            </a:r>
          </a:p>
          <a:p>
            <a:pPr marL="285664" indent="-285664">
              <a:buFont typeface="Arial" panose="020B0604020202020204" pitchFamily="34" charset="0"/>
              <a:buChar char="•"/>
            </a:pPr>
            <a:r>
              <a:rPr lang="es-EC" b="1" dirty="0"/>
              <a:t>Identificar una fecha de interés.</a:t>
            </a:r>
          </a:p>
          <a:p>
            <a:pPr marL="285664" indent="-285664">
              <a:buFont typeface="Arial" panose="020B0604020202020204" pitchFamily="34" charset="0"/>
              <a:buChar char="•"/>
            </a:pPr>
            <a:r>
              <a:rPr lang="es-EC" b="1" dirty="0"/>
              <a:t>Segmentar la zona a través de sus coordenadas geográficas máximas y mínimas.   </a:t>
            </a:r>
          </a:p>
          <a:p>
            <a:pPr marL="285664" indent="-285664">
              <a:buFont typeface="Arial" panose="020B0604020202020204" pitchFamily="34" charset="0"/>
              <a:buChar char="•"/>
            </a:pPr>
            <a:endParaRPr lang="es-EC" b="1" dirty="0"/>
          </a:p>
          <a:p>
            <a:pPr marL="285664" indent="-285664">
              <a:buFont typeface="Arial" panose="020B0604020202020204" pitchFamily="34" charset="0"/>
              <a:buChar char="•"/>
            </a:pPr>
            <a:endParaRPr lang="es-EC"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468" y="2645164"/>
            <a:ext cx="4738319" cy="4047226"/>
          </a:xfrm>
          <a:prstGeom prst="rect">
            <a:avLst/>
          </a:prstGeom>
          <a:noFill/>
          <a:ln w="9525">
            <a:no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grpSp>
        <p:nvGrpSpPr>
          <p:cNvPr id="15" name="Grupo 14">
            <a:extLst>
              <a:ext uri="{FF2B5EF4-FFF2-40B4-BE49-F238E27FC236}">
                <a16:creationId xmlns:a16="http://schemas.microsoft.com/office/drawing/2014/main" id="{09863D5E-3C35-427B-B03F-F5DA5B2644E9}"/>
              </a:ext>
            </a:extLst>
          </p:cNvPr>
          <p:cNvGrpSpPr/>
          <p:nvPr/>
        </p:nvGrpSpPr>
        <p:grpSpPr>
          <a:xfrm>
            <a:off x="642957" y="5561486"/>
            <a:ext cx="1101128" cy="1120137"/>
            <a:chOff x="642957" y="5561486"/>
            <a:chExt cx="1101128" cy="1120137"/>
          </a:xfrm>
        </p:grpSpPr>
        <p:sp>
          <p:nvSpPr>
            <p:cNvPr id="8" name="Lágrima 54">
              <a:extLst>
                <a:ext uri="{FF2B5EF4-FFF2-40B4-BE49-F238E27FC236}">
                  <a16:creationId xmlns:a16="http://schemas.microsoft.com/office/drawing/2014/main" id="{4278ECB6-2C1D-4B32-9DEB-CACE6B4A2F74}"/>
                </a:ext>
              </a:extLst>
            </p:cNvPr>
            <p:cNvSpPr/>
            <p:nvPr/>
          </p:nvSpPr>
          <p:spPr>
            <a:xfrm>
              <a:off x="642957" y="5561486"/>
              <a:ext cx="1101128" cy="1120137"/>
            </a:xfrm>
            <a:prstGeom prst="teardrop">
              <a:avLst/>
            </a:prstGeom>
            <a:solidFill>
              <a:srgbClr val="008B8B">
                <a:alpha val="50000"/>
              </a:srgbClr>
            </a:solidFill>
            <a:ln>
              <a:solidFill>
                <a:srgbClr val="02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99"/>
            </a:p>
          </p:txBody>
        </p:sp>
        <p:pic>
          <p:nvPicPr>
            <p:cNvPr id="6" name="Gráfico 5" descr="Satélite">
              <a:extLst>
                <a:ext uri="{FF2B5EF4-FFF2-40B4-BE49-F238E27FC236}">
                  <a16:creationId xmlns:a16="http://schemas.microsoft.com/office/drawing/2014/main" id="{99AFDDC6-0C62-436F-84B0-1C4F7870A3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0311" y="5778344"/>
              <a:ext cx="686419" cy="686419"/>
            </a:xfrm>
            <a:prstGeom prst="rect">
              <a:avLst/>
            </a:prstGeom>
          </p:spPr>
        </p:pic>
      </p:grpSp>
    </p:spTree>
    <p:extLst>
      <p:ext uri="{BB962C8B-B14F-4D97-AF65-F5344CB8AC3E}">
        <p14:creationId xmlns:p14="http://schemas.microsoft.com/office/powerpoint/2010/main" val="2448179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6AB3152-6D4C-4627-BBAC-05CA20885B00}"/>
              </a:ext>
            </a:extLst>
          </p:cNvPr>
          <p:cNvSpPr/>
          <p:nvPr/>
        </p:nvSpPr>
        <p:spPr>
          <a:xfrm>
            <a:off x="5446340" y="260648"/>
            <a:ext cx="6480720" cy="6192688"/>
          </a:xfrm>
          <a:prstGeom prst="rect">
            <a:avLst/>
          </a:prstGeom>
          <a:solidFill>
            <a:schemeClr val="bg1">
              <a:alpha val="48000"/>
            </a:schemeClr>
          </a:solidFill>
          <a:ln>
            <a:solidFill>
              <a:srgbClr val="03081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2" name="Título 1">
            <a:extLst>
              <a:ext uri="{FF2B5EF4-FFF2-40B4-BE49-F238E27FC236}">
                <a16:creationId xmlns:a16="http://schemas.microsoft.com/office/drawing/2014/main" id="{D1885718-5844-4084-8653-FB658933C992}"/>
              </a:ext>
            </a:extLst>
          </p:cNvPr>
          <p:cNvSpPr>
            <a:spLocks noGrp="1"/>
          </p:cNvSpPr>
          <p:nvPr>
            <p:ph type="title"/>
          </p:nvPr>
        </p:nvSpPr>
        <p:spPr>
          <a:xfrm>
            <a:off x="5446340" y="764704"/>
            <a:ext cx="6069382" cy="1060794"/>
          </a:xfrm>
        </p:spPr>
        <p:txBody>
          <a:bodyPr>
            <a:normAutofit/>
          </a:bodyPr>
          <a:lstStyle/>
          <a:p>
            <a:r>
              <a:rPr lang="es-EC" sz="3200" b="1" dirty="0">
                <a:solidFill>
                  <a:schemeClr val="tx1"/>
                </a:solidFill>
              </a:rPr>
              <a:t>plataforma del satélite </a:t>
            </a:r>
            <a:r>
              <a:rPr lang="es-EC" sz="3200" b="1" dirty="0" smtClean="0">
                <a:solidFill>
                  <a:schemeClr val="tx1"/>
                </a:solidFill>
              </a:rPr>
              <a:t>MODIS</a:t>
            </a:r>
            <a:endParaRPr lang="es-EC" sz="3200" b="1" dirty="0">
              <a:solidFill>
                <a:schemeClr val="tx1"/>
              </a:solidFill>
            </a:endParaRPr>
          </a:p>
        </p:txBody>
      </p:sp>
      <p:pic>
        <p:nvPicPr>
          <p:cNvPr id="6" name="Marcador de contenido 5" descr="Imagen que contiene accesorio, paraguas, colorido, pequeño&#10;&#10;Descripción generada automáticamente">
            <a:extLst>
              <a:ext uri="{FF2B5EF4-FFF2-40B4-BE49-F238E27FC236}">
                <a16:creationId xmlns:a16="http://schemas.microsoft.com/office/drawing/2014/main" id="{F4FA4867-D461-4269-8770-C79EAD748718}"/>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929150" y="506804"/>
            <a:ext cx="4373174" cy="5517083"/>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4" name="Marcador de texto 3">
                <a:extLst>
                  <a:ext uri="{FF2B5EF4-FFF2-40B4-BE49-F238E27FC236}">
                    <a16:creationId xmlns:a16="http://schemas.microsoft.com/office/drawing/2014/main" id="{D5B3AF82-A5FE-43FA-950C-F88A7606A46B}"/>
                  </a:ext>
                </a:extLst>
              </p:cNvPr>
              <p:cNvSpPr>
                <a:spLocks noGrp="1"/>
              </p:cNvSpPr>
              <p:nvPr>
                <p:ph type="body" sz="half" idx="2"/>
              </p:nvPr>
            </p:nvSpPr>
            <p:spPr>
              <a:xfrm>
                <a:off x="5374332" y="2202264"/>
                <a:ext cx="6552728" cy="4251072"/>
              </a:xfrm>
            </p:spPr>
            <p:txBody>
              <a:bodyPr>
                <a:normAutofit/>
              </a:bodyPr>
              <a:lstStyle/>
              <a:p>
                <a:pPr marL="285664" indent="-285664">
                  <a:buFont typeface="Wingdings" panose="05000000000000000000" pitchFamily="2" charset="2"/>
                  <a:buChar char="q"/>
                </a:pPr>
                <a:r>
                  <a:rPr lang="es-EC" dirty="0" smtClean="0"/>
                  <a:t>Los </a:t>
                </a:r>
                <a:r>
                  <a:rPr lang="es-EC" dirty="0"/>
                  <a:t>productos MODIS que serán considerados en este proyecto de investigación será el de nivel 2 (MOD</a:t>
                </a:r>
                <a:r>
                  <a:rPr lang="es-EC" dirty="0" smtClean="0"/>
                  <a:t>).</a:t>
                </a:r>
              </a:p>
              <a:p>
                <a:pPr marL="285664" indent="-285664">
                  <a:buFont typeface="Wingdings" panose="05000000000000000000" pitchFamily="2" charset="2"/>
                  <a:buChar char="q"/>
                </a:pPr>
                <a:r>
                  <a:rPr lang="es-EC" dirty="0" smtClean="0"/>
                  <a:t>Tienen </a:t>
                </a:r>
                <a:r>
                  <a:rPr lang="es-EC" dirty="0"/>
                  <a:t>un tamaño de pixel de 10 x 10 </a:t>
                </a:r>
                <a14:m>
                  <m:oMath xmlns:m="http://schemas.openxmlformats.org/officeDocument/2006/math">
                    <m:r>
                      <a:rPr lang="es-EC" i="1">
                        <a:latin typeface="Cambria Math" panose="02040503050406030204" pitchFamily="18" charset="0"/>
                      </a:rPr>
                      <m:t>𝑘</m:t>
                    </m:r>
                    <m:sSup>
                      <m:sSupPr>
                        <m:ctrlPr>
                          <a:rPr lang="en-U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endParaRPr lang="es-MX" dirty="0" smtClean="0"/>
              </a:p>
              <a:p>
                <a:pPr marL="285664" indent="-285664">
                  <a:buFont typeface="Wingdings" panose="05000000000000000000" pitchFamily="2" charset="2"/>
                  <a:buChar char="q"/>
                </a:pPr>
                <a:r>
                  <a:rPr lang="es-ES" dirty="0" smtClean="0"/>
                  <a:t>Formato </a:t>
                </a:r>
                <a:r>
                  <a:rPr lang="es-ES" dirty="0"/>
                  <a:t>de almacenamiento HDF, y</a:t>
                </a:r>
                <a:r>
                  <a:rPr lang="es-ES" b="1" dirty="0"/>
                  <a:t> </a:t>
                </a:r>
                <a:r>
                  <a:rPr lang="es-ES" dirty="0"/>
                  <a:t>cumplen con las siguientes características:</a:t>
                </a:r>
                <a:endParaRPr lang="en-US" dirty="0"/>
              </a:p>
            </p:txBody>
          </p:sp>
        </mc:Choice>
        <mc:Fallback xmlns="">
          <p:sp>
            <p:nvSpPr>
              <p:cNvPr id="4" name="Marcador de texto 3">
                <a:extLst>
                  <a:ext uri="{FF2B5EF4-FFF2-40B4-BE49-F238E27FC236}">
                    <a16:creationId xmlns:a16="http://schemas.microsoft.com/office/drawing/2014/main" id="{D5B3AF82-A5FE-43FA-950C-F88A7606A46B}"/>
                  </a:ext>
                </a:extLst>
              </p:cNvPr>
              <p:cNvSpPr>
                <a:spLocks noGrp="1" noRot="1" noChangeAspect="1" noMove="1" noResize="1" noEditPoints="1" noAdjustHandles="1" noChangeArrowheads="1" noChangeShapeType="1" noTextEdit="1"/>
              </p:cNvSpPr>
              <p:nvPr>
                <p:ph type="body" sz="half" idx="2"/>
              </p:nvPr>
            </p:nvSpPr>
            <p:spPr>
              <a:xfrm>
                <a:off x="5374332" y="2202264"/>
                <a:ext cx="6552728" cy="4251072"/>
              </a:xfrm>
              <a:blipFill>
                <a:blip r:embed="rId4"/>
                <a:stretch>
                  <a:fillRect l="-372" t="-1146"/>
                </a:stretch>
              </a:blipFill>
            </p:spPr>
            <p:txBody>
              <a:bodyPr/>
              <a:lstStyle/>
              <a:p>
                <a:r>
                  <a:rPr lang="en-US">
                    <a:noFill/>
                  </a:rPr>
                  <a:t> </a:t>
                </a:r>
              </a:p>
            </p:txBody>
          </p:sp>
        </mc:Fallback>
      </mc:AlternateContent>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5950396" y="4338226"/>
            <a:ext cx="5605145" cy="1888490"/>
          </a:xfrm>
          <a:prstGeom prst="rect">
            <a:avLst/>
          </a:prstGeom>
          <a:noFill/>
          <a:ln>
            <a:solidFill>
              <a:schemeClr val="tx1"/>
            </a:solidFill>
          </a:ln>
        </p:spPr>
      </p:pic>
    </p:spTree>
    <p:extLst>
      <p:ext uri="{BB962C8B-B14F-4D97-AF65-F5344CB8AC3E}">
        <p14:creationId xmlns:p14="http://schemas.microsoft.com/office/powerpoint/2010/main" val="2830086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f02787990">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60_TF02787990_TF02787990.potx" id="{711CCDD4-BD90-4388-A31E-EA977055FCFF}" vid="{C5F9FE6A-8390-4E5A-B0DB-91EA047CC61C}"/>
    </a:ext>
  </a:extLst>
</a:theme>
</file>

<file path=ppt/theme/theme2.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4873beb7-5857-4685-be1f-d57550cc96cc"/>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2182</TotalTime>
  <Words>1208</Words>
  <Application>Microsoft Office PowerPoint</Application>
  <PresentationFormat>Personalizado</PresentationFormat>
  <Paragraphs>148</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Cambria Math</vt:lpstr>
      <vt:lpstr>Times New Roman</vt:lpstr>
      <vt:lpstr>Tw Cen MT</vt:lpstr>
      <vt:lpstr>Wingdings</vt:lpstr>
      <vt:lpstr>tf02787990</vt:lpstr>
      <vt:lpstr>“Modelamiento paramétrico de PM2.5 en el aire por medio de mediciones satelitales de aerosoles (AOD) utilizando técnicas geoestadísticas”</vt:lpstr>
      <vt:lpstr>PROBLEMA</vt:lpstr>
      <vt:lpstr>PROPUESTA</vt:lpstr>
      <vt:lpstr>Presentación de PowerPoint</vt:lpstr>
      <vt:lpstr>RELACIÓN PM2.5 – AOD  </vt:lpstr>
      <vt:lpstr>Presentación de PowerPoint</vt:lpstr>
      <vt:lpstr>Red de monitoreo aeronet </vt:lpstr>
      <vt:lpstr>límites de cobertura en latitud y longitud de los medidores DE LA RED AERONET</vt:lpstr>
      <vt:lpstr>plataforma del satélite MODIS</vt:lpstr>
      <vt:lpstr>Presentación de PowerPoint</vt:lpstr>
      <vt:lpstr>Presentación de PowerPoint</vt:lpstr>
      <vt:lpstr>Presentación de PowerPoint</vt:lpstr>
      <vt:lpstr>Presentación de PowerPoint</vt:lpstr>
      <vt:lpstr>Presentación de PowerPoint</vt:lpstr>
      <vt:lpstr>Presentación de PowerPoint</vt:lpstr>
      <vt:lpstr>datos PM2.5</vt:lpstr>
      <vt:lpstr>AOD del MODIS y pm2.5</vt:lpstr>
      <vt:lpstr>AOD más cercanos a PM2.5</vt:lpstr>
      <vt:lpstr>Rejilla de 5x5 pixeles aod</vt:lpstr>
      <vt:lpstr>Presentación de PowerPoint</vt:lpstr>
      <vt:lpstr>Modelización geoestadistica de residuos</vt:lpstr>
      <vt:lpstr>Predicción espacial de pm2.5 basado en aod</vt:lpstr>
      <vt:lpstr>Presentación de PowerPoint</vt:lpstr>
      <vt:lpstr>Presentación de PowerPoint</vt:lpstr>
      <vt:lpstr>CONCLUSIONES</vt:lpstr>
      <vt:lpstr>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“Predicción de material particulado (PM2.5) en la atmósfera por medio de mediciones satelitales de aerosoles (AOD) utilizando técnicas geoestadísticas”</dc:title>
  <dc:creator>Pauly Mosquera H.</dc:creator>
  <cp:lastModifiedBy>ME</cp:lastModifiedBy>
  <cp:revision>74</cp:revision>
  <dcterms:created xsi:type="dcterms:W3CDTF">2019-11-07T03:14:20Z</dcterms:created>
  <dcterms:modified xsi:type="dcterms:W3CDTF">2020-09-14T14:49:01Z</dcterms:modified>
</cp:coreProperties>
</file>