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crdownload"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39"/>
  </p:notesMasterIdLst>
  <p:sldIdLst>
    <p:sldId id="256" r:id="rId2"/>
    <p:sldId id="271" r:id="rId3"/>
    <p:sldId id="257" r:id="rId4"/>
    <p:sldId id="258" r:id="rId5"/>
    <p:sldId id="259" r:id="rId6"/>
    <p:sldId id="260" r:id="rId7"/>
    <p:sldId id="276" r:id="rId8"/>
    <p:sldId id="273" r:id="rId9"/>
    <p:sldId id="274" r:id="rId10"/>
    <p:sldId id="296" r:id="rId11"/>
    <p:sldId id="279" r:id="rId12"/>
    <p:sldId id="280" r:id="rId13"/>
    <p:sldId id="297" r:id="rId14"/>
    <p:sldId id="278" r:id="rId15"/>
    <p:sldId id="281" r:id="rId16"/>
    <p:sldId id="262" r:id="rId17"/>
    <p:sldId id="266" r:id="rId18"/>
    <p:sldId id="267" r:id="rId19"/>
    <p:sldId id="298" r:id="rId20"/>
    <p:sldId id="268" r:id="rId21"/>
    <p:sldId id="282" r:id="rId22"/>
    <p:sldId id="284" r:id="rId23"/>
    <p:sldId id="290" r:id="rId24"/>
    <p:sldId id="291" r:id="rId25"/>
    <p:sldId id="292" r:id="rId26"/>
    <p:sldId id="293" r:id="rId27"/>
    <p:sldId id="294" r:id="rId28"/>
    <p:sldId id="295" r:id="rId29"/>
    <p:sldId id="272" r:id="rId30"/>
    <p:sldId id="299" r:id="rId31"/>
    <p:sldId id="300" r:id="rId32"/>
    <p:sldId id="269" r:id="rId33"/>
    <p:sldId id="301" r:id="rId34"/>
    <p:sldId id="270" r:id="rId35"/>
    <p:sldId id="263" r:id="rId36"/>
    <p:sldId id="264" r:id="rId37"/>
    <p:sldId id="302" r:id="rId3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is kmacho" initials="dk" lastIdx="2" clrIdx="0">
    <p:extLst>
      <p:ext uri="{19B8F6BF-5375-455C-9EA6-DF929625EA0E}">
        <p15:presenceInfo xmlns:p15="http://schemas.microsoft.com/office/powerpoint/2012/main" userId="a6a76527e8a617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684" y="1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7T15:19:14.304" idx="1">
    <p:pos x="10" y="10"/>
    <p:text/>
    <p:extLst>
      <p:ext uri="{C676402C-5697-4E1C-873F-D02D1690AC5C}">
        <p15:threadingInfo xmlns:p15="http://schemas.microsoft.com/office/powerpoint/2012/main" timeZoneBias="300"/>
      </p:ext>
    </p:extLst>
  </p:cm>
  <p:cm authorId="1" dt="2021-03-17T15:19:38.425" idx="2">
    <p:pos x="146" y="146"/>
    <p:text>HVJH NN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588F8-F30E-4BB0-B71E-B546568EF5E8}"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es-MX"/>
        </a:p>
      </dgm:t>
    </dgm:pt>
    <dgm:pt modelId="{4C880969-CD28-4153-91DF-17D3BD1FB58C}">
      <dgm:prSet phldrT="[Texto]" custT="1"/>
      <dgm:spPr/>
      <dgm:t>
        <a:bodyPr/>
        <a:lstStyle/>
        <a:p>
          <a:r>
            <a:rPr lang="es-EC" sz="2800" noProof="0" dirty="0" smtClean="0"/>
            <a:t>Introducción</a:t>
          </a:r>
          <a:r>
            <a:rPr lang="en-US" sz="2800" dirty="0" smtClean="0"/>
            <a:t> y </a:t>
          </a:r>
          <a:r>
            <a:rPr lang="es-EC" sz="2800" noProof="0" dirty="0" smtClean="0"/>
            <a:t>justificación</a:t>
          </a:r>
          <a:r>
            <a:rPr lang="en-US" sz="2800" dirty="0" smtClean="0"/>
            <a:t> </a:t>
          </a:r>
          <a:endParaRPr lang="es-MX" sz="2800" dirty="0"/>
        </a:p>
      </dgm:t>
    </dgm:pt>
    <dgm:pt modelId="{1B9903FB-0932-45DC-BB22-059DB2564D43}" type="parTrans" cxnId="{DA797EF9-A561-4481-82E5-9578B6D4B736}">
      <dgm:prSet/>
      <dgm:spPr/>
      <dgm:t>
        <a:bodyPr/>
        <a:lstStyle/>
        <a:p>
          <a:endParaRPr lang="es-MX" sz="2400">
            <a:solidFill>
              <a:schemeClr val="tx1"/>
            </a:solidFill>
          </a:endParaRPr>
        </a:p>
      </dgm:t>
    </dgm:pt>
    <dgm:pt modelId="{3F45512B-DD05-4B40-9501-E7B09F3617D5}" type="sibTrans" cxnId="{DA797EF9-A561-4481-82E5-9578B6D4B736}">
      <dgm:prSet/>
      <dgm:spPr/>
      <dgm:t>
        <a:bodyPr/>
        <a:lstStyle/>
        <a:p>
          <a:endParaRPr lang="es-MX" sz="2400">
            <a:solidFill>
              <a:schemeClr val="tx1"/>
            </a:solidFill>
          </a:endParaRPr>
        </a:p>
      </dgm:t>
    </dgm:pt>
    <dgm:pt modelId="{03707951-41F2-4E85-9161-8DBA7617C69B}">
      <dgm:prSet phldrT="[Texto]" custT="1"/>
      <dgm:spPr/>
      <dgm:t>
        <a:bodyPr/>
        <a:lstStyle/>
        <a:p>
          <a:r>
            <a:rPr lang="es-EC" sz="2800" noProof="0" smtClean="0"/>
            <a:t>Objetivos</a:t>
          </a:r>
          <a:r>
            <a:rPr lang="en-US" sz="2800" smtClean="0"/>
            <a:t> </a:t>
          </a:r>
          <a:endParaRPr lang="es-MX" sz="2800" dirty="0"/>
        </a:p>
      </dgm:t>
    </dgm:pt>
    <dgm:pt modelId="{38E9D5D9-4F45-4928-9133-BBE7349F2CF2}" type="parTrans" cxnId="{91EB2E33-07CC-4D58-BA0B-831A75DC911D}">
      <dgm:prSet/>
      <dgm:spPr/>
      <dgm:t>
        <a:bodyPr/>
        <a:lstStyle/>
        <a:p>
          <a:endParaRPr lang="es-MX" sz="2400">
            <a:solidFill>
              <a:schemeClr val="tx1"/>
            </a:solidFill>
          </a:endParaRPr>
        </a:p>
      </dgm:t>
    </dgm:pt>
    <dgm:pt modelId="{BAD59999-EE4D-4F72-9FC2-054DA8FA2084}" type="sibTrans" cxnId="{91EB2E33-07CC-4D58-BA0B-831A75DC911D}">
      <dgm:prSet/>
      <dgm:spPr/>
      <dgm:t>
        <a:bodyPr/>
        <a:lstStyle/>
        <a:p>
          <a:endParaRPr lang="es-MX" sz="2400">
            <a:solidFill>
              <a:schemeClr val="tx1"/>
            </a:solidFill>
          </a:endParaRPr>
        </a:p>
      </dgm:t>
    </dgm:pt>
    <dgm:pt modelId="{FA827C88-EBE2-44FE-8D05-9FF865CF8B9C}">
      <dgm:prSet phldrT="[Texto]" custT="1"/>
      <dgm:spPr/>
      <dgm:t>
        <a:bodyPr/>
        <a:lstStyle/>
        <a:p>
          <a:r>
            <a:rPr lang="es-MX" sz="2800" smtClean="0"/>
            <a:t>Desarrollo</a:t>
          </a:r>
          <a:endParaRPr lang="es-MX" sz="2800" dirty="0"/>
        </a:p>
      </dgm:t>
    </dgm:pt>
    <dgm:pt modelId="{79D95510-98E0-4F16-8FB5-90C27803D5F4}" type="parTrans" cxnId="{91631C41-65BC-4AC7-B5D2-4847611EB8B7}">
      <dgm:prSet/>
      <dgm:spPr/>
      <dgm:t>
        <a:bodyPr/>
        <a:lstStyle/>
        <a:p>
          <a:endParaRPr lang="es-MX" sz="2400">
            <a:solidFill>
              <a:schemeClr val="tx1"/>
            </a:solidFill>
          </a:endParaRPr>
        </a:p>
      </dgm:t>
    </dgm:pt>
    <dgm:pt modelId="{B42B79D7-344A-43C2-AE36-ED4AF88FACB5}" type="sibTrans" cxnId="{91631C41-65BC-4AC7-B5D2-4847611EB8B7}">
      <dgm:prSet/>
      <dgm:spPr/>
      <dgm:t>
        <a:bodyPr/>
        <a:lstStyle/>
        <a:p>
          <a:endParaRPr lang="es-MX" sz="2400">
            <a:solidFill>
              <a:schemeClr val="tx1"/>
            </a:solidFill>
          </a:endParaRPr>
        </a:p>
      </dgm:t>
    </dgm:pt>
    <dgm:pt modelId="{643955F4-473A-46F0-BCCC-A68685C4FC79}">
      <dgm:prSet phldrT="[Texto]" custT="1"/>
      <dgm:spPr/>
      <dgm:t>
        <a:bodyPr/>
        <a:lstStyle/>
        <a:p>
          <a:r>
            <a:rPr lang="es-EC" sz="2800" noProof="0" smtClean="0"/>
            <a:t>Conclusiones</a:t>
          </a:r>
          <a:r>
            <a:rPr lang="en-US" sz="2800" smtClean="0"/>
            <a:t> </a:t>
          </a:r>
          <a:endParaRPr lang="es-MX" sz="2800" dirty="0"/>
        </a:p>
      </dgm:t>
    </dgm:pt>
    <dgm:pt modelId="{49410B3F-8BB8-44BB-8867-3CCC99CEC571}" type="parTrans" cxnId="{6D2BCB47-E697-423B-B562-28E2F8736124}">
      <dgm:prSet/>
      <dgm:spPr/>
      <dgm:t>
        <a:bodyPr/>
        <a:lstStyle/>
        <a:p>
          <a:endParaRPr lang="es-MX" sz="2400">
            <a:solidFill>
              <a:schemeClr val="tx1"/>
            </a:solidFill>
          </a:endParaRPr>
        </a:p>
      </dgm:t>
    </dgm:pt>
    <dgm:pt modelId="{C4316F66-7106-48B1-8010-5328D6716E0C}" type="sibTrans" cxnId="{6D2BCB47-E697-423B-B562-28E2F8736124}">
      <dgm:prSet/>
      <dgm:spPr/>
      <dgm:t>
        <a:bodyPr/>
        <a:lstStyle/>
        <a:p>
          <a:endParaRPr lang="es-MX" sz="2400">
            <a:solidFill>
              <a:schemeClr val="tx1"/>
            </a:solidFill>
          </a:endParaRPr>
        </a:p>
      </dgm:t>
    </dgm:pt>
    <dgm:pt modelId="{9B696D8B-ADB0-4FF0-A484-1D7363C73B6A}">
      <dgm:prSet phldrT="[Texto]" custT="1"/>
      <dgm:spPr/>
      <dgm:t>
        <a:bodyPr/>
        <a:lstStyle/>
        <a:p>
          <a:r>
            <a:rPr lang="es-MX" sz="2800" smtClean="0"/>
            <a:t>Recomendaciones</a:t>
          </a:r>
          <a:endParaRPr lang="es-MX" sz="2800" dirty="0"/>
        </a:p>
      </dgm:t>
    </dgm:pt>
    <dgm:pt modelId="{02EF04C8-6C81-490C-AC02-3F6ED9FF7A4D}" type="parTrans" cxnId="{02D6877E-99E0-4BF4-9A36-BBD2496F3310}">
      <dgm:prSet/>
      <dgm:spPr/>
      <dgm:t>
        <a:bodyPr/>
        <a:lstStyle/>
        <a:p>
          <a:endParaRPr lang="es-EC" sz="2400">
            <a:solidFill>
              <a:schemeClr val="tx1"/>
            </a:solidFill>
          </a:endParaRPr>
        </a:p>
      </dgm:t>
    </dgm:pt>
    <dgm:pt modelId="{4EE770E9-0967-4853-9B14-7C22643CC409}" type="sibTrans" cxnId="{02D6877E-99E0-4BF4-9A36-BBD2496F3310}">
      <dgm:prSet/>
      <dgm:spPr/>
      <dgm:t>
        <a:bodyPr/>
        <a:lstStyle/>
        <a:p>
          <a:endParaRPr lang="es-EC" sz="2400">
            <a:solidFill>
              <a:schemeClr val="tx1"/>
            </a:solidFill>
          </a:endParaRPr>
        </a:p>
      </dgm:t>
    </dgm:pt>
    <dgm:pt modelId="{147D4F89-0488-4F2C-A2D5-484327A9AA3D}" type="pres">
      <dgm:prSet presAssocID="{0D2588F8-F30E-4BB0-B71E-B546568EF5E8}" presName="linear" presStyleCnt="0">
        <dgm:presLayoutVars>
          <dgm:dir/>
          <dgm:animLvl val="lvl"/>
          <dgm:resizeHandles val="exact"/>
        </dgm:presLayoutVars>
      </dgm:prSet>
      <dgm:spPr/>
      <dgm:t>
        <a:bodyPr/>
        <a:lstStyle/>
        <a:p>
          <a:endParaRPr lang="es-EC"/>
        </a:p>
      </dgm:t>
    </dgm:pt>
    <dgm:pt modelId="{1FFB5236-B240-4582-BDF7-5A4FA9AA460A}" type="pres">
      <dgm:prSet presAssocID="{4C880969-CD28-4153-91DF-17D3BD1FB58C}" presName="parentLin" presStyleCnt="0"/>
      <dgm:spPr/>
    </dgm:pt>
    <dgm:pt modelId="{382DCB95-98DD-4F9F-AB04-F6A6E0626E0F}" type="pres">
      <dgm:prSet presAssocID="{4C880969-CD28-4153-91DF-17D3BD1FB58C}" presName="parentLeftMargin" presStyleLbl="node1" presStyleIdx="0" presStyleCnt="5"/>
      <dgm:spPr/>
      <dgm:t>
        <a:bodyPr/>
        <a:lstStyle/>
        <a:p>
          <a:endParaRPr lang="es-EC"/>
        </a:p>
      </dgm:t>
    </dgm:pt>
    <dgm:pt modelId="{1AC67D1A-014A-4FDA-8215-84D791D5D9C6}" type="pres">
      <dgm:prSet presAssocID="{4C880969-CD28-4153-91DF-17D3BD1FB58C}" presName="parentText" presStyleLbl="node1" presStyleIdx="0" presStyleCnt="5">
        <dgm:presLayoutVars>
          <dgm:chMax val="0"/>
          <dgm:bulletEnabled val="1"/>
        </dgm:presLayoutVars>
      </dgm:prSet>
      <dgm:spPr/>
      <dgm:t>
        <a:bodyPr/>
        <a:lstStyle/>
        <a:p>
          <a:endParaRPr lang="es-MX"/>
        </a:p>
      </dgm:t>
    </dgm:pt>
    <dgm:pt modelId="{A4B1D29A-71D4-4738-847E-393D36457650}" type="pres">
      <dgm:prSet presAssocID="{4C880969-CD28-4153-91DF-17D3BD1FB58C}" presName="negativeSpace" presStyleCnt="0"/>
      <dgm:spPr/>
    </dgm:pt>
    <dgm:pt modelId="{E4966F34-492E-4BF0-AEF8-91444B95C0AB}" type="pres">
      <dgm:prSet presAssocID="{4C880969-CD28-4153-91DF-17D3BD1FB58C}" presName="childText" presStyleLbl="conFgAcc1" presStyleIdx="0" presStyleCnt="5">
        <dgm:presLayoutVars>
          <dgm:bulletEnabled val="1"/>
        </dgm:presLayoutVars>
      </dgm:prSet>
      <dgm:spPr/>
    </dgm:pt>
    <dgm:pt modelId="{90D4ED8B-E338-4DAC-96F5-D256788566C0}" type="pres">
      <dgm:prSet presAssocID="{3F45512B-DD05-4B40-9501-E7B09F3617D5}" presName="spaceBetweenRectangles" presStyleCnt="0"/>
      <dgm:spPr/>
    </dgm:pt>
    <dgm:pt modelId="{516E1195-4C60-4F50-B5A2-C82B92128D76}" type="pres">
      <dgm:prSet presAssocID="{03707951-41F2-4E85-9161-8DBA7617C69B}" presName="parentLin" presStyleCnt="0"/>
      <dgm:spPr/>
    </dgm:pt>
    <dgm:pt modelId="{CAA4E322-41DA-4811-859D-7F9101F28579}" type="pres">
      <dgm:prSet presAssocID="{03707951-41F2-4E85-9161-8DBA7617C69B}" presName="parentLeftMargin" presStyleLbl="node1" presStyleIdx="0" presStyleCnt="5"/>
      <dgm:spPr/>
      <dgm:t>
        <a:bodyPr/>
        <a:lstStyle/>
        <a:p>
          <a:endParaRPr lang="es-EC"/>
        </a:p>
      </dgm:t>
    </dgm:pt>
    <dgm:pt modelId="{D11FCE8F-6049-49C7-B4AE-5D36783938F8}" type="pres">
      <dgm:prSet presAssocID="{03707951-41F2-4E85-9161-8DBA7617C69B}" presName="parentText" presStyleLbl="node1" presStyleIdx="1" presStyleCnt="5">
        <dgm:presLayoutVars>
          <dgm:chMax val="0"/>
          <dgm:bulletEnabled val="1"/>
        </dgm:presLayoutVars>
      </dgm:prSet>
      <dgm:spPr/>
      <dgm:t>
        <a:bodyPr/>
        <a:lstStyle/>
        <a:p>
          <a:endParaRPr lang="es-EC"/>
        </a:p>
      </dgm:t>
    </dgm:pt>
    <dgm:pt modelId="{0B48F077-B636-4875-A4F6-1477DA44F354}" type="pres">
      <dgm:prSet presAssocID="{03707951-41F2-4E85-9161-8DBA7617C69B}" presName="negativeSpace" presStyleCnt="0"/>
      <dgm:spPr/>
    </dgm:pt>
    <dgm:pt modelId="{BB6461B2-03AF-4C59-9575-C390DBADF3D3}" type="pres">
      <dgm:prSet presAssocID="{03707951-41F2-4E85-9161-8DBA7617C69B}" presName="childText" presStyleLbl="conFgAcc1" presStyleIdx="1" presStyleCnt="5">
        <dgm:presLayoutVars>
          <dgm:bulletEnabled val="1"/>
        </dgm:presLayoutVars>
      </dgm:prSet>
      <dgm:spPr/>
    </dgm:pt>
    <dgm:pt modelId="{9E39034B-3D6D-4B62-89CC-DA3187B75A0A}" type="pres">
      <dgm:prSet presAssocID="{BAD59999-EE4D-4F72-9FC2-054DA8FA2084}" presName="spaceBetweenRectangles" presStyleCnt="0"/>
      <dgm:spPr/>
    </dgm:pt>
    <dgm:pt modelId="{4CABEB0E-7938-4F50-8743-FE94BB865AF7}" type="pres">
      <dgm:prSet presAssocID="{FA827C88-EBE2-44FE-8D05-9FF865CF8B9C}" presName="parentLin" presStyleCnt="0"/>
      <dgm:spPr/>
    </dgm:pt>
    <dgm:pt modelId="{88A2F226-1A14-4703-BE50-F5D77098A003}" type="pres">
      <dgm:prSet presAssocID="{FA827C88-EBE2-44FE-8D05-9FF865CF8B9C}" presName="parentLeftMargin" presStyleLbl="node1" presStyleIdx="1" presStyleCnt="5"/>
      <dgm:spPr/>
      <dgm:t>
        <a:bodyPr/>
        <a:lstStyle/>
        <a:p>
          <a:endParaRPr lang="es-EC"/>
        </a:p>
      </dgm:t>
    </dgm:pt>
    <dgm:pt modelId="{3EBBFDB8-90B1-4C1C-8241-6AC4A2765DFC}" type="pres">
      <dgm:prSet presAssocID="{FA827C88-EBE2-44FE-8D05-9FF865CF8B9C}" presName="parentText" presStyleLbl="node1" presStyleIdx="2" presStyleCnt="5">
        <dgm:presLayoutVars>
          <dgm:chMax val="0"/>
          <dgm:bulletEnabled val="1"/>
        </dgm:presLayoutVars>
      </dgm:prSet>
      <dgm:spPr/>
      <dgm:t>
        <a:bodyPr/>
        <a:lstStyle/>
        <a:p>
          <a:endParaRPr lang="es-MX"/>
        </a:p>
      </dgm:t>
    </dgm:pt>
    <dgm:pt modelId="{D84853F2-0C88-4D7A-857F-906479A24A80}" type="pres">
      <dgm:prSet presAssocID="{FA827C88-EBE2-44FE-8D05-9FF865CF8B9C}" presName="negativeSpace" presStyleCnt="0"/>
      <dgm:spPr/>
    </dgm:pt>
    <dgm:pt modelId="{414378F0-640C-4D8C-BBBD-337C37AA2F17}" type="pres">
      <dgm:prSet presAssocID="{FA827C88-EBE2-44FE-8D05-9FF865CF8B9C}" presName="childText" presStyleLbl="conFgAcc1" presStyleIdx="2" presStyleCnt="5">
        <dgm:presLayoutVars>
          <dgm:bulletEnabled val="1"/>
        </dgm:presLayoutVars>
      </dgm:prSet>
      <dgm:spPr/>
      <dgm:t>
        <a:bodyPr/>
        <a:lstStyle/>
        <a:p>
          <a:endParaRPr lang="es-MX"/>
        </a:p>
      </dgm:t>
    </dgm:pt>
    <dgm:pt modelId="{CCA90775-0921-4ECC-830D-0B9035A42922}" type="pres">
      <dgm:prSet presAssocID="{B42B79D7-344A-43C2-AE36-ED4AF88FACB5}" presName="spaceBetweenRectangles" presStyleCnt="0"/>
      <dgm:spPr/>
    </dgm:pt>
    <dgm:pt modelId="{1105732D-A9B3-4E74-8337-27F3E89D73F2}" type="pres">
      <dgm:prSet presAssocID="{643955F4-473A-46F0-BCCC-A68685C4FC79}" presName="parentLin" presStyleCnt="0"/>
      <dgm:spPr/>
    </dgm:pt>
    <dgm:pt modelId="{FAD79DF0-1B77-41D8-AC09-74DEBFEE46AC}" type="pres">
      <dgm:prSet presAssocID="{643955F4-473A-46F0-BCCC-A68685C4FC79}" presName="parentLeftMargin" presStyleLbl="node1" presStyleIdx="2" presStyleCnt="5"/>
      <dgm:spPr/>
      <dgm:t>
        <a:bodyPr/>
        <a:lstStyle/>
        <a:p>
          <a:endParaRPr lang="es-EC"/>
        </a:p>
      </dgm:t>
    </dgm:pt>
    <dgm:pt modelId="{19E4079A-86B2-4C4F-B937-03B7B6C3244A}" type="pres">
      <dgm:prSet presAssocID="{643955F4-473A-46F0-BCCC-A68685C4FC79}" presName="parentText" presStyleLbl="node1" presStyleIdx="3" presStyleCnt="5">
        <dgm:presLayoutVars>
          <dgm:chMax val="0"/>
          <dgm:bulletEnabled val="1"/>
        </dgm:presLayoutVars>
      </dgm:prSet>
      <dgm:spPr/>
      <dgm:t>
        <a:bodyPr/>
        <a:lstStyle/>
        <a:p>
          <a:endParaRPr lang="es-MX"/>
        </a:p>
      </dgm:t>
    </dgm:pt>
    <dgm:pt modelId="{BCD69C26-5F28-4390-8118-92701FE98B43}" type="pres">
      <dgm:prSet presAssocID="{643955F4-473A-46F0-BCCC-A68685C4FC79}" presName="negativeSpace" presStyleCnt="0"/>
      <dgm:spPr/>
    </dgm:pt>
    <dgm:pt modelId="{E0C6D66A-DC5E-42A5-8779-726044151878}" type="pres">
      <dgm:prSet presAssocID="{643955F4-473A-46F0-BCCC-A68685C4FC79}" presName="childText" presStyleLbl="conFgAcc1" presStyleIdx="3" presStyleCnt="5">
        <dgm:presLayoutVars>
          <dgm:bulletEnabled val="1"/>
        </dgm:presLayoutVars>
      </dgm:prSet>
      <dgm:spPr/>
    </dgm:pt>
    <dgm:pt modelId="{B71529E0-2901-4EFE-996E-62681995ABB1}" type="pres">
      <dgm:prSet presAssocID="{C4316F66-7106-48B1-8010-5328D6716E0C}" presName="spaceBetweenRectangles" presStyleCnt="0"/>
      <dgm:spPr/>
    </dgm:pt>
    <dgm:pt modelId="{F07EA332-7200-429D-BF99-5ED7CCD017D4}" type="pres">
      <dgm:prSet presAssocID="{9B696D8B-ADB0-4FF0-A484-1D7363C73B6A}" presName="parentLin" presStyleCnt="0"/>
      <dgm:spPr/>
    </dgm:pt>
    <dgm:pt modelId="{C582C899-8237-4B87-9AC0-B197BBA81A12}" type="pres">
      <dgm:prSet presAssocID="{9B696D8B-ADB0-4FF0-A484-1D7363C73B6A}" presName="parentLeftMargin" presStyleLbl="node1" presStyleIdx="3" presStyleCnt="5"/>
      <dgm:spPr/>
      <dgm:t>
        <a:bodyPr/>
        <a:lstStyle/>
        <a:p>
          <a:endParaRPr lang="es-EC"/>
        </a:p>
      </dgm:t>
    </dgm:pt>
    <dgm:pt modelId="{E42DE2D7-662D-4C6C-8251-274AAB63F7DB}" type="pres">
      <dgm:prSet presAssocID="{9B696D8B-ADB0-4FF0-A484-1D7363C73B6A}" presName="parentText" presStyleLbl="node1" presStyleIdx="4" presStyleCnt="5">
        <dgm:presLayoutVars>
          <dgm:chMax val="0"/>
          <dgm:bulletEnabled val="1"/>
        </dgm:presLayoutVars>
      </dgm:prSet>
      <dgm:spPr/>
      <dgm:t>
        <a:bodyPr/>
        <a:lstStyle/>
        <a:p>
          <a:endParaRPr lang="es-EC"/>
        </a:p>
      </dgm:t>
    </dgm:pt>
    <dgm:pt modelId="{BA53B13C-8E72-44E7-9DFC-38F91A3CF079}" type="pres">
      <dgm:prSet presAssocID="{9B696D8B-ADB0-4FF0-A484-1D7363C73B6A}" presName="negativeSpace" presStyleCnt="0"/>
      <dgm:spPr/>
    </dgm:pt>
    <dgm:pt modelId="{2ABA93F9-03A4-4871-A39C-499226CCD2A4}" type="pres">
      <dgm:prSet presAssocID="{9B696D8B-ADB0-4FF0-A484-1D7363C73B6A}" presName="childText" presStyleLbl="conFgAcc1" presStyleIdx="4" presStyleCnt="5">
        <dgm:presLayoutVars>
          <dgm:bulletEnabled val="1"/>
        </dgm:presLayoutVars>
      </dgm:prSet>
      <dgm:spPr/>
    </dgm:pt>
  </dgm:ptLst>
  <dgm:cxnLst>
    <dgm:cxn modelId="{DA797EF9-A561-4481-82E5-9578B6D4B736}" srcId="{0D2588F8-F30E-4BB0-B71E-B546568EF5E8}" destId="{4C880969-CD28-4153-91DF-17D3BD1FB58C}" srcOrd="0" destOrd="0" parTransId="{1B9903FB-0932-45DC-BB22-059DB2564D43}" sibTransId="{3F45512B-DD05-4B40-9501-E7B09F3617D5}"/>
    <dgm:cxn modelId="{DADF93B3-5093-46D1-94DD-3DF124360817}" type="presOf" srcId="{643955F4-473A-46F0-BCCC-A68685C4FC79}" destId="{19E4079A-86B2-4C4F-B937-03B7B6C3244A}" srcOrd="1" destOrd="0" presId="urn:microsoft.com/office/officeart/2005/8/layout/list1"/>
    <dgm:cxn modelId="{02D6877E-99E0-4BF4-9A36-BBD2496F3310}" srcId="{0D2588F8-F30E-4BB0-B71E-B546568EF5E8}" destId="{9B696D8B-ADB0-4FF0-A484-1D7363C73B6A}" srcOrd="4" destOrd="0" parTransId="{02EF04C8-6C81-490C-AC02-3F6ED9FF7A4D}" sibTransId="{4EE770E9-0967-4853-9B14-7C22643CC409}"/>
    <dgm:cxn modelId="{99A7977F-66AA-4614-951A-02D9A0803072}" type="presOf" srcId="{03707951-41F2-4E85-9161-8DBA7617C69B}" destId="{CAA4E322-41DA-4811-859D-7F9101F28579}" srcOrd="0" destOrd="0" presId="urn:microsoft.com/office/officeart/2005/8/layout/list1"/>
    <dgm:cxn modelId="{C7754D99-70F6-4318-BFA1-70536041EC41}" type="presOf" srcId="{0D2588F8-F30E-4BB0-B71E-B546568EF5E8}" destId="{147D4F89-0488-4F2C-A2D5-484327A9AA3D}" srcOrd="0" destOrd="0" presId="urn:microsoft.com/office/officeart/2005/8/layout/list1"/>
    <dgm:cxn modelId="{ED2B9A74-D6CD-416A-B623-4D92E3C54FF6}" type="presOf" srcId="{03707951-41F2-4E85-9161-8DBA7617C69B}" destId="{D11FCE8F-6049-49C7-B4AE-5D36783938F8}" srcOrd="1" destOrd="0" presId="urn:microsoft.com/office/officeart/2005/8/layout/list1"/>
    <dgm:cxn modelId="{35A1D706-8126-47FD-AF9C-08FF427C5F20}" type="presOf" srcId="{643955F4-473A-46F0-BCCC-A68685C4FC79}" destId="{FAD79DF0-1B77-41D8-AC09-74DEBFEE46AC}" srcOrd="0" destOrd="0" presId="urn:microsoft.com/office/officeart/2005/8/layout/list1"/>
    <dgm:cxn modelId="{91631C41-65BC-4AC7-B5D2-4847611EB8B7}" srcId="{0D2588F8-F30E-4BB0-B71E-B546568EF5E8}" destId="{FA827C88-EBE2-44FE-8D05-9FF865CF8B9C}" srcOrd="2" destOrd="0" parTransId="{79D95510-98E0-4F16-8FB5-90C27803D5F4}" sibTransId="{B42B79D7-344A-43C2-AE36-ED4AF88FACB5}"/>
    <dgm:cxn modelId="{11EAFED1-42D6-4686-BE2B-801CAFC56C45}" type="presOf" srcId="{FA827C88-EBE2-44FE-8D05-9FF865CF8B9C}" destId="{3EBBFDB8-90B1-4C1C-8241-6AC4A2765DFC}" srcOrd="1" destOrd="0" presId="urn:microsoft.com/office/officeart/2005/8/layout/list1"/>
    <dgm:cxn modelId="{0B226971-08BB-4D0C-83B3-255BD472448F}" type="presOf" srcId="{9B696D8B-ADB0-4FF0-A484-1D7363C73B6A}" destId="{E42DE2D7-662D-4C6C-8251-274AAB63F7DB}" srcOrd="1" destOrd="0" presId="urn:microsoft.com/office/officeart/2005/8/layout/list1"/>
    <dgm:cxn modelId="{96A4FB9E-9FA1-448D-A3B6-142C224F0DAA}" type="presOf" srcId="{9B696D8B-ADB0-4FF0-A484-1D7363C73B6A}" destId="{C582C899-8237-4B87-9AC0-B197BBA81A12}" srcOrd="0" destOrd="0" presId="urn:microsoft.com/office/officeart/2005/8/layout/list1"/>
    <dgm:cxn modelId="{46C775A2-DC6B-460C-AD46-A63EBBCD1D8D}" type="presOf" srcId="{FA827C88-EBE2-44FE-8D05-9FF865CF8B9C}" destId="{88A2F226-1A14-4703-BE50-F5D77098A003}" srcOrd="0" destOrd="0" presId="urn:microsoft.com/office/officeart/2005/8/layout/list1"/>
    <dgm:cxn modelId="{8FAE67E4-195B-4202-9004-C808A8E262BF}" type="presOf" srcId="{4C880969-CD28-4153-91DF-17D3BD1FB58C}" destId="{1AC67D1A-014A-4FDA-8215-84D791D5D9C6}" srcOrd="1" destOrd="0" presId="urn:microsoft.com/office/officeart/2005/8/layout/list1"/>
    <dgm:cxn modelId="{6D2BCB47-E697-423B-B562-28E2F8736124}" srcId="{0D2588F8-F30E-4BB0-B71E-B546568EF5E8}" destId="{643955F4-473A-46F0-BCCC-A68685C4FC79}" srcOrd="3" destOrd="0" parTransId="{49410B3F-8BB8-44BB-8867-3CCC99CEC571}" sibTransId="{C4316F66-7106-48B1-8010-5328D6716E0C}"/>
    <dgm:cxn modelId="{52A1D00D-E76A-4058-95C0-A0768C914BCB}" type="presOf" srcId="{4C880969-CD28-4153-91DF-17D3BD1FB58C}" destId="{382DCB95-98DD-4F9F-AB04-F6A6E0626E0F}" srcOrd="0" destOrd="0" presId="urn:microsoft.com/office/officeart/2005/8/layout/list1"/>
    <dgm:cxn modelId="{91EB2E33-07CC-4D58-BA0B-831A75DC911D}" srcId="{0D2588F8-F30E-4BB0-B71E-B546568EF5E8}" destId="{03707951-41F2-4E85-9161-8DBA7617C69B}" srcOrd="1" destOrd="0" parTransId="{38E9D5D9-4F45-4928-9133-BBE7349F2CF2}" sibTransId="{BAD59999-EE4D-4F72-9FC2-054DA8FA2084}"/>
    <dgm:cxn modelId="{78B890A4-10E6-471F-948F-F58401ED51BB}" type="presParOf" srcId="{147D4F89-0488-4F2C-A2D5-484327A9AA3D}" destId="{1FFB5236-B240-4582-BDF7-5A4FA9AA460A}" srcOrd="0" destOrd="0" presId="urn:microsoft.com/office/officeart/2005/8/layout/list1"/>
    <dgm:cxn modelId="{99447FF9-1A51-4A51-81D5-FDF74CF6C76A}" type="presParOf" srcId="{1FFB5236-B240-4582-BDF7-5A4FA9AA460A}" destId="{382DCB95-98DD-4F9F-AB04-F6A6E0626E0F}" srcOrd="0" destOrd="0" presId="urn:microsoft.com/office/officeart/2005/8/layout/list1"/>
    <dgm:cxn modelId="{4EE18508-D0AC-407A-896D-303593975EBE}" type="presParOf" srcId="{1FFB5236-B240-4582-BDF7-5A4FA9AA460A}" destId="{1AC67D1A-014A-4FDA-8215-84D791D5D9C6}" srcOrd="1" destOrd="0" presId="urn:microsoft.com/office/officeart/2005/8/layout/list1"/>
    <dgm:cxn modelId="{6219214F-EC19-4CC4-BB4B-EE5EE3B98860}" type="presParOf" srcId="{147D4F89-0488-4F2C-A2D5-484327A9AA3D}" destId="{A4B1D29A-71D4-4738-847E-393D36457650}" srcOrd="1" destOrd="0" presId="urn:microsoft.com/office/officeart/2005/8/layout/list1"/>
    <dgm:cxn modelId="{3F391FEB-9A00-4D39-AE10-BB9E1D642295}" type="presParOf" srcId="{147D4F89-0488-4F2C-A2D5-484327A9AA3D}" destId="{E4966F34-492E-4BF0-AEF8-91444B95C0AB}" srcOrd="2" destOrd="0" presId="urn:microsoft.com/office/officeart/2005/8/layout/list1"/>
    <dgm:cxn modelId="{B7EC2CAB-ECBF-4374-9409-EF6192E7E988}" type="presParOf" srcId="{147D4F89-0488-4F2C-A2D5-484327A9AA3D}" destId="{90D4ED8B-E338-4DAC-96F5-D256788566C0}" srcOrd="3" destOrd="0" presId="urn:microsoft.com/office/officeart/2005/8/layout/list1"/>
    <dgm:cxn modelId="{60E1B5FC-BF44-4066-A12C-7092E6BA958D}" type="presParOf" srcId="{147D4F89-0488-4F2C-A2D5-484327A9AA3D}" destId="{516E1195-4C60-4F50-B5A2-C82B92128D76}" srcOrd="4" destOrd="0" presId="urn:microsoft.com/office/officeart/2005/8/layout/list1"/>
    <dgm:cxn modelId="{062E916E-7C0B-4193-B4D6-40B5A84B9DC0}" type="presParOf" srcId="{516E1195-4C60-4F50-B5A2-C82B92128D76}" destId="{CAA4E322-41DA-4811-859D-7F9101F28579}" srcOrd="0" destOrd="0" presId="urn:microsoft.com/office/officeart/2005/8/layout/list1"/>
    <dgm:cxn modelId="{00345533-37BE-4F54-912B-988944C6E3E2}" type="presParOf" srcId="{516E1195-4C60-4F50-B5A2-C82B92128D76}" destId="{D11FCE8F-6049-49C7-B4AE-5D36783938F8}" srcOrd="1" destOrd="0" presId="urn:microsoft.com/office/officeart/2005/8/layout/list1"/>
    <dgm:cxn modelId="{7FF18577-EC10-481D-9688-EEED4012B110}" type="presParOf" srcId="{147D4F89-0488-4F2C-A2D5-484327A9AA3D}" destId="{0B48F077-B636-4875-A4F6-1477DA44F354}" srcOrd="5" destOrd="0" presId="urn:microsoft.com/office/officeart/2005/8/layout/list1"/>
    <dgm:cxn modelId="{48789739-7D06-4498-BD73-BBDFA8EFD5C0}" type="presParOf" srcId="{147D4F89-0488-4F2C-A2D5-484327A9AA3D}" destId="{BB6461B2-03AF-4C59-9575-C390DBADF3D3}" srcOrd="6" destOrd="0" presId="urn:microsoft.com/office/officeart/2005/8/layout/list1"/>
    <dgm:cxn modelId="{1780F15F-D7BD-410F-957B-A5140B58BF2E}" type="presParOf" srcId="{147D4F89-0488-4F2C-A2D5-484327A9AA3D}" destId="{9E39034B-3D6D-4B62-89CC-DA3187B75A0A}" srcOrd="7" destOrd="0" presId="urn:microsoft.com/office/officeart/2005/8/layout/list1"/>
    <dgm:cxn modelId="{6F2AEACB-B9F4-4672-9B0D-036E5CA846BC}" type="presParOf" srcId="{147D4F89-0488-4F2C-A2D5-484327A9AA3D}" destId="{4CABEB0E-7938-4F50-8743-FE94BB865AF7}" srcOrd="8" destOrd="0" presId="urn:microsoft.com/office/officeart/2005/8/layout/list1"/>
    <dgm:cxn modelId="{43F95389-2FBC-48F5-A209-0F0D9F614026}" type="presParOf" srcId="{4CABEB0E-7938-4F50-8743-FE94BB865AF7}" destId="{88A2F226-1A14-4703-BE50-F5D77098A003}" srcOrd="0" destOrd="0" presId="urn:microsoft.com/office/officeart/2005/8/layout/list1"/>
    <dgm:cxn modelId="{4F08CDD7-0AA4-49CB-A4CF-65730A383556}" type="presParOf" srcId="{4CABEB0E-7938-4F50-8743-FE94BB865AF7}" destId="{3EBBFDB8-90B1-4C1C-8241-6AC4A2765DFC}" srcOrd="1" destOrd="0" presId="urn:microsoft.com/office/officeart/2005/8/layout/list1"/>
    <dgm:cxn modelId="{9E661CFD-D0D0-4BF0-AFFD-31117E0DFCA9}" type="presParOf" srcId="{147D4F89-0488-4F2C-A2D5-484327A9AA3D}" destId="{D84853F2-0C88-4D7A-857F-906479A24A80}" srcOrd="9" destOrd="0" presId="urn:microsoft.com/office/officeart/2005/8/layout/list1"/>
    <dgm:cxn modelId="{F0117B74-CC7B-4239-99E2-C179B290C197}" type="presParOf" srcId="{147D4F89-0488-4F2C-A2D5-484327A9AA3D}" destId="{414378F0-640C-4D8C-BBBD-337C37AA2F17}" srcOrd="10" destOrd="0" presId="urn:microsoft.com/office/officeart/2005/8/layout/list1"/>
    <dgm:cxn modelId="{8F0FDFB5-4F3E-43F7-9BC6-A5C11BA4F98C}" type="presParOf" srcId="{147D4F89-0488-4F2C-A2D5-484327A9AA3D}" destId="{CCA90775-0921-4ECC-830D-0B9035A42922}" srcOrd="11" destOrd="0" presId="urn:microsoft.com/office/officeart/2005/8/layout/list1"/>
    <dgm:cxn modelId="{789F3476-3F15-4675-9A73-BC428E7B8530}" type="presParOf" srcId="{147D4F89-0488-4F2C-A2D5-484327A9AA3D}" destId="{1105732D-A9B3-4E74-8337-27F3E89D73F2}" srcOrd="12" destOrd="0" presId="urn:microsoft.com/office/officeart/2005/8/layout/list1"/>
    <dgm:cxn modelId="{BDBE021A-4DDC-461A-849D-D699F69999DB}" type="presParOf" srcId="{1105732D-A9B3-4E74-8337-27F3E89D73F2}" destId="{FAD79DF0-1B77-41D8-AC09-74DEBFEE46AC}" srcOrd="0" destOrd="0" presId="urn:microsoft.com/office/officeart/2005/8/layout/list1"/>
    <dgm:cxn modelId="{D13E882E-B67B-4C93-A5DC-8F887C8D9E4D}" type="presParOf" srcId="{1105732D-A9B3-4E74-8337-27F3E89D73F2}" destId="{19E4079A-86B2-4C4F-B937-03B7B6C3244A}" srcOrd="1" destOrd="0" presId="urn:microsoft.com/office/officeart/2005/8/layout/list1"/>
    <dgm:cxn modelId="{827F5C71-D3CC-416B-A844-0AAC822C57F8}" type="presParOf" srcId="{147D4F89-0488-4F2C-A2D5-484327A9AA3D}" destId="{BCD69C26-5F28-4390-8118-92701FE98B43}" srcOrd="13" destOrd="0" presId="urn:microsoft.com/office/officeart/2005/8/layout/list1"/>
    <dgm:cxn modelId="{717A3777-FA08-4EE9-84A7-C3F3EE0B97E5}" type="presParOf" srcId="{147D4F89-0488-4F2C-A2D5-484327A9AA3D}" destId="{E0C6D66A-DC5E-42A5-8779-726044151878}" srcOrd="14" destOrd="0" presId="urn:microsoft.com/office/officeart/2005/8/layout/list1"/>
    <dgm:cxn modelId="{FD32A653-7F6C-486C-B5D7-2A3522565720}" type="presParOf" srcId="{147D4F89-0488-4F2C-A2D5-484327A9AA3D}" destId="{B71529E0-2901-4EFE-996E-62681995ABB1}" srcOrd="15" destOrd="0" presId="urn:microsoft.com/office/officeart/2005/8/layout/list1"/>
    <dgm:cxn modelId="{CC75D179-C11E-4E7E-BDE6-14F127EF802B}" type="presParOf" srcId="{147D4F89-0488-4F2C-A2D5-484327A9AA3D}" destId="{F07EA332-7200-429D-BF99-5ED7CCD017D4}" srcOrd="16" destOrd="0" presId="urn:microsoft.com/office/officeart/2005/8/layout/list1"/>
    <dgm:cxn modelId="{03AA0DA6-AB9B-478D-9AE7-C8FCB216C489}" type="presParOf" srcId="{F07EA332-7200-429D-BF99-5ED7CCD017D4}" destId="{C582C899-8237-4B87-9AC0-B197BBA81A12}" srcOrd="0" destOrd="0" presId="urn:microsoft.com/office/officeart/2005/8/layout/list1"/>
    <dgm:cxn modelId="{54019AD2-824F-4B91-BF2E-52E5009504A3}" type="presParOf" srcId="{F07EA332-7200-429D-BF99-5ED7CCD017D4}" destId="{E42DE2D7-662D-4C6C-8251-274AAB63F7DB}" srcOrd="1" destOrd="0" presId="urn:microsoft.com/office/officeart/2005/8/layout/list1"/>
    <dgm:cxn modelId="{0C4506EC-0675-445C-A364-7102AB762052}" type="presParOf" srcId="{147D4F89-0488-4F2C-A2D5-484327A9AA3D}" destId="{BA53B13C-8E72-44E7-9DFC-38F91A3CF079}" srcOrd="17" destOrd="0" presId="urn:microsoft.com/office/officeart/2005/8/layout/list1"/>
    <dgm:cxn modelId="{25F1921A-DCC4-4013-B0DF-4BC54D365CD7}" type="presParOf" srcId="{147D4F89-0488-4F2C-A2D5-484327A9AA3D}" destId="{2ABA93F9-03A4-4871-A39C-499226CCD2A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77EF3-354D-4725-A525-6BC6331F597A}" type="doc">
      <dgm:prSet loTypeId="urn:microsoft.com/office/officeart/2005/8/layout/cycle8" loCatId="cycle" qsTypeId="urn:microsoft.com/office/officeart/2005/8/quickstyle/simple4" qsCatId="simple" csTypeId="urn:microsoft.com/office/officeart/2005/8/colors/accent2_1" csCatId="accent2" phldr="1"/>
      <dgm:spPr/>
      <dgm:t>
        <a:bodyPr/>
        <a:lstStyle/>
        <a:p>
          <a:endParaRPr lang="es-MX"/>
        </a:p>
      </dgm:t>
    </dgm:pt>
    <dgm:pt modelId="{727C2FFF-E0B5-4E4F-BCE6-8D93A501CCD7}">
      <dgm:prSet phldrT="[Texto]" custT="1"/>
      <dgm:spPr/>
      <dgm:t>
        <a:bodyPr/>
        <a:lstStyle/>
        <a:p>
          <a:pPr algn="ctr"/>
          <a:r>
            <a:rPr lang="en-US" sz="1800" dirty="0" smtClean="0"/>
            <a:t>SIMULACIÓN y  ANÁLISIS</a:t>
          </a:r>
          <a:endParaRPr lang="es-MX" sz="1800" dirty="0"/>
        </a:p>
      </dgm:t>
    </dgm:pt>
    <dgm:pt modelId="{8BFEC512-4EAE-4C7B-8FDE-0050CE08CA97}" type="parTrans" cxnId="{9CB78C6B-4F2D-4CE1-B1C2-556B0C795214}">
      <dgm:prSet/>
      <dgm:spPr/>
      <dgm:t>
        <a:bodyPr/>
        <a:lstStyle/>
        <a:p>
          <a:endParaRPr lang="es-MX"/>
        </a:p>
      </dgm:t>
    </dgm:pt>
    <dgm:pt modelId="{271E8E7B-6744-4DC6-8DE7-9344148DA2D9}" type="sibTrans" cxnId="{9CB78C6B-4F2D-4CE1-B1C2-556B0C795214}">
      <dgm:prSet/>
      <dgm:spPr/>
      <dgm:t>
        <a:bodyPr/>
        <a:lstStyle/>
        <a:p>
          <a:endParaRPr lang="es-MX"/>
        </a:p>
      </dgm:t>
    </dgm:pt>
    <dgm:pt modelId="{506A1F6E-3CB6-47EF-BBD4-6934604C5C28}">
      <dgm:prSet phldrT="[Texto]" custT="1"/>
      <dgm:spPr/>
      <dgm:t>
        <a:bodyPr/>
        <a:lstStyle/>
        <a:p>
          <a:r>
            <a:rPr lang="en-US" sz="1600" dirty="0" smtClean="0"/>
            <a:t>ELECCIÓN DE </a:t>
          </a:r>
          <a:r>
            <a:rPr lang="en-US" sz="1600" dirty="0" smtClean="0"/>
            <a:t>PARÁMETROS</a:t>
          </a:r>
          <a:endParaRPr lang="es-MX" sz="2400" dirty="0"/>
        </a:p>
      </dgm:t>
    </dgm:pt>
    <dgm:pt modelId="{A19D9B46-B1BC-41FA-95A8-B795D2A8400C}" type="parTrans" cxnId="{37A9B6EB-3DF0-4E87-96E1-B8C37BC86E2E}">
      <dgm:prSet/>
      <dgm:spPr/>
      <dgm:t>
        <a:bodyPr/>
        <a:lstStyle/>
        <a:p>
          <a:endParaRPr lang="es-EC"/>
        </a:p>
      </dgm:t>
    </dgm:pt>
    <dgm:pt modelId="{93644243-096D-4D81-B9D4-0AE4D1BAF9BB}" type="sibTrans" cxnId="{37A9B6EB-3DF0-4E87-96E1-B8C37BC86E2E}">
      <dgm:prSet/>
      <dgm:spPr/>
      <dgm:t>
        <a:bodyPr/>
        <a:lstStyle/>
        <a:p>
          <a:endParaRPr lang="es-EC"/>
        </a:p>
      </dgm:t>
    </dgm:pt>
    <dgm:pt modelId="{61A26966-79DB-47E8-A22C-B2AA8255132A}">
      <dgm:prSet phldrT="[Texto]" custT="1"/>
      <dgm:spPr/>
      <dgm:t>
        <a:bodyPr/>
        <a:lstStyle/>
        <a:p>
          <a:pPr algn="ctr"/>
          <a:r>
            <a:rPr lang="en-US" sz="1800" dirty="0" smtClean="0"/>
            <a:t>RESULTADOS </a:t>
          </a:r>
          <a:endParaRPr lang="es-MX" sz="1600" dirty="0"/>
        </a:p>
      </dgm:t>
    </dgm:pt>
    <dgm:pt modelId="{9D6DE8A1-3BA6-4C48-8AF9-618CB9C64731}" type="parTrans" cxnId="{B2ED9D65-1825-4005-9E97-5C01E0BDB036}">
      <dgm:prSet/>
      <dgm:spPr/>
      <dgm:t>
        <a:bodyPr/>
        <a:lstStyle/>
        <a:p>
          <a:endParaRPr lang="es-EC"/>
        </a:p>
      </dgm:t>
    </dgm:pt>
    <dgm:pt modelId="{E576B8FD-4598-4DDA-9502-5089BA6EAB8D}" type="sibTrans" cxnId="{B2ED9D65-1825-4005-9E97-5C01E0BDB036}">
      <dgm:prSet/>
      <dgm:spPr/>
      <dgm:t>
        <a:bodyPr/>
        <a:lstStyle/>
        <a:p>
          <a:endParaRPr lang="es-EC"/>
        </a:p>
      </dgm:t>
    </dgm:pt>
    <dgm:pt modelId="{E53EACC5-3DB1-477C-A3EE-65B3331630FA}" type="pres">
      <dgm:prSet presAssocID="{1E577EF3-354D-4725-A525-6BC6331F597A}" presName="compositeShape" presStyleCnt="0">
        <dgm:presLayoutVars>
          <dgm:chMax val="7"/>
          <dgm:dir/>
          <dgm:resizeHandles val="exact"/>
        </dgm:presLayoutVars>
      </dgm:prSet>
      <dgm:spPr/>
      <dgm:t>
        <a:bodyPr/>
        <a:lstStyle/>
        <a:p>
          <a:endParaRPr lang="es-EC"/>
        </a:p>
      </dgm:t>
    </dgm:pt>
    <dgm:pt modelId="{5B6E2807-6917-4DBE-81CB-0A0AA871563E}" type="pres">
      <dgm:prSet presAssocID="{1E577EF3-354D-4725-A525-6BC6331F597A}" presName="wedge1" presStyleLbl="node1" presStyleIdx="0" presStyleCnt="3"/>
      <dgm:spPr/>
      <dgm:t>
        <a:bodyPr/>
        <a:lstStyle/>
        <a:p>
          <a:endParaRPr lang="es-EC"/>
        </a:p>
      </dgm:t>
    </dgm:pt>
    <dgm:pt modelId="{EEF68468-2AAD-46A2-B7E3-6C455222F2C3}" type="pres">
      <dgm:prSet presAssocID="{1E577EF3-354D-4725-A525-6BC6331F597A}" presName="dummy1a" presStyleCnt="0"/>
      <dgm:spPr/>
    </dgm:pt>
    <dgm:pt modelId="{FFD01FB0-3C77-4A32-A3FF-55876E5661EE}" type="pres">
      <dgm:prSet presAssocID="{1E577EF3-354D-4725-A525-6BC6331F597A}" presName="dummy1b" presStyleCnt="0"/>
      <dgm:spPr/>
    </dgm:pt>
    <dgm:pt modelId="{C5C91C78-F00D-4727-8D82-08C85E1390A9}" type="pres">
      <dgm:prSet presAssocID="{1E577EF3-354D-4725-A525-6BC6331F597A}" presName="wedge1Tx" presStyleLbl="node1" presStyleIdx="0" presStyleCnt="3">
        <dgm:presLayoutVars>
          <dgm:chMax val="0"/>
          <dgm:chPref val="0"/>
          <dgm:bulletEnabled val="1"/>
        </dgm:presLayoutVars>
      </dgm:prSet>
      <dgm:spPr/>
      <dgm:t>
        <a:bodyPr/>
        <a:lstStyle/>
        <a:p>
          <a:endParaRPr lang="es-EC"/>
        </a:p>
      </dgm:t>
    </dgm:pt>
    <dgm:pt modelId="{6BD018CF-6D14-41C0-A88B-16B782850D0E}" type="pres">
      <dgm:prSet presAssocID="{1E577EF3-354D-4725-A525-6BC6331F597A}" presName="wedge2" presStyleLbl="node1" presStyleIdx="1" presStyleCnt="3"/>
      <dgm:spPr/>
      <dgm:t>
        <a:bodyPr/>
        <a:lstStyle/>
        <a:p>
          <a:endParaRPr lang="es-EC"/>
        </a:p>
      </dgm:t>
    </dgm:pt>
    <dgm:pt modelId="{0A321692-2A2E-4C1A-B81F-8DC6343B3583}" type="pres">
      <dgm:prSet presAssocID="{1E577EF3-354D-4725-A525-6BC6331F597A}" presName="dummy2a" presStyleCnt="0"/>
      <dgm:spPr/>
    </dgm:pt>
    <dgm:pt modelId="{7F103396-2FCD-4D4E-AB4A-D569A45519C8}" type="pres">
      <dgm:prSet presAssocID="{1E577EF3-354D-4725-A525-6BC6331F597A}" presName="dummy2b" presStyleCnt="0"/>
      <dgm:spPr/>
    </dgm:pt>
    <dgm:pt modelId="{2A49FA66-94F0-4E16-ACA6-A6148C8764A3}" type="pres">
      <dgm:prSet presAssocID="{1E577EF3-354D-4725-A525-6BC6331F597A}" presName="wedge2Tx" presStyleLbl="node1" presStyleIdx="1" presStyleCnt="3">
        <dgm:presLayoutVars>
          <dgm:chMax val="0"/>
          <dgm:chPref val="0"/>
          <dgm:bulletEnabled val="1"/>
        </dgm:presLayoutVars>
      </dgm:prSet>
      <dgm:spPr/>
      <dgm:t>
        <a:bodyPr/>
        <a:lstStyle/>
        <a:p>
          <a:endParaRPr lang="es-EC"/>
        </a:p>
      </dgm:t>
    </dgm:pt>
    <dgm:pt modelId="{544A3164-3751-4B7E-8964-19B5531A9106}" type="pres">
      <dgm:prSet presAssocID="{1E577EF3-354D-4725-A525-6BC6331F597A}" presName="wedge3" presStyleLbl="node1" presStyleIdx="2" presStyleCnt="3"/>
      <dgm:spPr/>
      <dgm:t>
        <a:bodyPr/>
        <a:lstStyle/>
        <a:p>
          <a:endParaRPr lang="es-EC"/>
        </a:p>
      </dgm:t>
    </dgm:pt>
    <dgm:pt modelId="{E6AAD68B-639E-4A60-9743-6F4BF66346CE}" type="pres">
      <dgm:prSet presAssocID="{1E577EF3-354D-4725-A525-6BC6331F597A}" presName="dummy3a" presStyleCnt="0"/>
      <dgm:spPr/>
    </dgm:pt>
    <dgm:pt modelId="{42765106-9AE7-4AC8-9D4D-19958211DF8F}" type="pres">
      <dgm:prSet presAssocID="{1E577EF3-354D-4725-A525-6BC6331F597A}" presName="dummy3b" presStyleCnt="0"/>
      <dgm:spPr/>
    </dgm:pt>
    <dgm:pt modelId="{503E1985-54C8-432E-84DE-14D341103C25}" type="pres">
      <dgm:prSet presAssocID="{1E577EF3-354D-4725-A525-6BC6331F597A}" presName="wedge3Tx" presStyleLbl="node1" presStyleIdx="2" presStyleCnt="3">
        <dgm:presLayoutVars>
          <dgm:chMax val="0"/>
          <dgm:chPref val="0"/>
          <dgm:bulletEnabled val="1"/>
        </dgm:presLayoutVars>
      </dgm:prSet>
      <dgm:spPr/>
      <dgm:t>
        <a:bodyPr/>
        <a:lstStyle/>
        <a:p>
          <a:endParaRPr lang="es-EC"/>
        </a:p>
      </dgm:t>
    </dgm:pt>
    <dgm:pt modelId="{D2CC4343-8399-440E-9CCD-8E505284EF54}" type="pres">
      <dgm:prSet presAssocID="{93644243-096D-4D81-B9D4-0AE4D1BAF9BB}" presName="arrowWedge1" presStyleLbl="fgSibTrans2D1" presStyleIdx="0" presStyleCnt="3"/>
      <dgm:spPr/>
    </dgm:pt>
    <dgm:pt modelId="{B2675AC1-CFC7-465B-B4B9-18CEF8B98ED7}" type="pres">
      <dgm:prSet presAssocID="{271E8E7B-6744-4DC6-8DE7-9344148DA2D9}" presName="arrowWedge2" presStyleLbl="fgSibTrans2D1" presStyleIdx="1" presStyleCnt="3"/>
      <dgm:spPr/>
    </dgm:pt>
    <dgm:pt modelId="{5BC248E3-B82D-4EB2-A3BB-76715612F2F0}" type="pres">
      <dgm:prSet presAssocID="{E576B8FD-4598-4DDA-9502-5089BA6EAB8D}" presName="arrowWedge3" presStyleLbl="fgSibTrans2D1" presStyleIdx="2" presStyleCnt="3"/>
      <dgm:spPr/>
    </dgm:pt>
  </dgm:ptLst>
  <dgm:cxnLst>
    <dgm:cxn modelId="{9AB710C0-1DE6-45A8-9670-F6F26C506ADE}" type="presOf" srcId="{727C2FFF-E0B5-4E4F-BCE6-8D93A501CCD7}" destId="{6BD018CF-6D14-41C0-A88B-16B782850D0E}" srcOrd="0" destOrd="0" presId="urn:microsoft.com/office/officeart/2005/8/layout/cycle8"/>
    <dgm:cxn modelId="{529FA0AE-E56B-43BA-9B49-336871BF27A2}" type="presOf" srcId="{506A1F6E-3CB6-47EF-BBD4-6934604C5C28}" destId="{C5C91C78-F00D-4727-8D82-08C85E1390A9}" srcOrd="1" destOrd="0" presId="urn:microsoft.com/office/officeart/2005/8/layout/cycle8"/>
    <dgm:cxn modelId="{A9D8324F-9369-4340-AEB1-71F1EB949998}" type="presOf" srcId="{1E577EF3-354D-4725-A525-6BC6331F597A}" destId="{E53EACC5-3DB1-477C-A3EE-65B3331630FA}" srcOrd="0" destOrd="0" presId="urn:microsoft.com/office/officeart/2005/8/layout/cycle8"/>
    <dgm:cxn modelId="{37A9B6EB-3DF0-4E87-96E1-B8C37BC86E2E}" srcId="{1E577EF3-354D-4725-A525-6BC6331F597A}" destId="{506A1F6E-3CB6-47EF-BBD4-6934604C5C28}" srcOrd="0" destOrd="0" parTransId="{A19D9B46-B1BC-41FA-95A8-B795D2A8400C}" sibTransId="{93644243-096D-4D81-B9D4-0AE4D1BAF9BB}"/>
    <dgm:cxn modelId="{A7AC80D0-55E0-4B9A-B970-59F131B90D94}" type="presOf" srcId="{727C2FFF-E0B5-4E4F-BCE6-8D93A501CCD7}" destId="{2A49FA66-94F0-4E16-ACA6-A6148C8764A3}" srcOrd="1" destOrd="0" presId="urn:microsoft.com/office/officeart/2005/8/layout/cycle8"/>
    <dgm:cxn modelId="{663F4C6F-1086-4965-9323-F1AD0740F55D}" type="presOf" srcId="{61A26966-79DB-47E8-A22C-B2AA8255132A}" destId="{544A3164-3751-4B7E-8964-19B5531A9106}" srcOrd="0" destOrd="0" presId="urn:microsoft.com/office/officeart/2005/8/layout/cycle8"/>
    <dgm:cxn modelId="{EA1B6C80-058F-4AE1-AA63-3F50B785E572}" type="presOf" srcId="{61A26966-79DB-47E8-A22C-B2AA8255132A}" destId="{503E1985-54C8-432E-84DE-14D341103C25}" srcOrd="1" destOrd="0" presId="urn:microsoft.com/office/officeart/2005/8/layout/cycle8"/>
    <dgm:cxn modelId="{B2ED9D65-1825-4005-9E97-5C01E0BDB036}" srcId="{1E577EF3-354D-4725-A525-6BC6331F597A}" destId="{61A26966-79DB-47E8-A22C-B2AA8255132A}" srcOrd="2" destOrd="0" parTransId="{9D6DE8A1-3BA6-4C48-8AF9-618CB9C64731}" sibTransId="{E576B8FD-4598-4DDA-9502-5089BA6EAB8D}"/>
    <dgm:cxn modelId="{9CB78C6B-4F2D-4CE1-B1C2-556B0C795214}" srcId="{1E577EF3-354D-4725-A525-6BC6331F597A}" destId="{727C2FFF-E0B5-4E4F-BCE6-8D93A501CCD7}" srcOrd="1" destOrd="0" parTransId="{8BFEC512-4EAE-4C7B-8FDE-0050CE08CA97}" sibTransId="{271E8E7B-6744-4DC6-8DE7-9344148DA2D9}"/>
    <dgm:cxn modelId="{87E4BB44-2CDB-47F1-9FC5-D9F8B7068D52}" type="presOf" srcId="{506A1F6E-3CB6-47EF-BBD4-6934604C5C28}" destId="{5B6E2807-6917-4DBE-81CB-0A0AA871563E}" srcOrd="0" destOrd="0" presId="urn:microsoft.com/office/officeart/2005/8/layout/cycle8"/>
    <dgm:cxn modelId="{5860ECED-DCD1-4631-95EF-D178BD1F8507}" type="presParOf" srcId="{E53EACC5-3DB1-477C-A3EE-65B3331630FA}" destId="{5B6E2807-6917-4DBE-81CB-0A0AA871563E}" srcOrd="0" destOrd="0" presId="urn:microsoft.com/office/officeart/2005/8/layout/cycle8"/>
    <dgm:cxn modelId="{E6937158-3CB7-45A6-BCF9-0AEFD31BB5F0}" type="presParOf" srcId="{E53EACC5-3DB1-477C-A3EE-65B3331630FA}" destId="{EEF68468-2AAD-46A2-B7E3-6C455222F2C3}" srcOrd="1" destOrd="0" presId="urn:microsoft.com/office/officeart/2005/8/layout/cycle8"/>
    <dgm:cxn modelId="{1D9DFDCD-CB09-4A2C-A9AE-6BC4C616E3A4}" type="presParOf" srcId="{E53EACC5-3DB1-477C-A3EE-65B3331630FA}" destId="{FFD01FB0-3C77-4A32-A3FF-55876E5661EE}" srcOrd="2" destOrd="0" presId="urn:microsoft.com/office/officeart/2005/8/layout/cycle8"/>
    <dgm:cxn modelId="{9D9C77FD-9972-4CC4-9703-2DF01240DB65}" type="presParOf" srcId="{E53EACC5-3DB1-477C-A3EE-65B3331630FA}" destId="{C5C91C78-F00D-4727-8D82-08C85E1390A9}" srcOrd="3" destOrd="0" presId="urn:microsoft.com/office/officeart/2005/8/layout/cycle8"/>
    <dgm:cxn modelId="{7A819BBE-870E-46CB-9038-ADA6322991FF}" type="presParOf" srcId="{E53EACC5-3DB1-477C-A3EE-65B3331630FA}" destId="{6BD018CF-6D14-41C0-A88B-16B782850D0E}" srcOrd="4" destOrd="0" presId="urn:microsoft.com/office/officeart/2005/8/layout/cycle8"/>
    <dgm:cxn modelId="{5A20967D-F6E9-4B9E-B4E7-CC7C161DC7D7}" type="presParOf" srcId="{E53EACC5-3DB1-477C-A3EE-65B3331630FA}" destId="{0A321692-2A2E-4C1A-B81F-8DC6343B3583}" srcOrd="5" destOrd="0" presId="urn:microsoft.com/office/officeart/2005/8/layout/cycle8"/>
    <dgm:cxn modelId="{BC7F265E-7A05-40A8-B90F-73B54F62E753}" type="presParOf" srcId="{E53EACC5-3DB1-477C-A3EE-65B3331630FA}" destId="{7F103396-2FCD-4D4E-AB4A-D569A45519C8}" srcOrd="6" destOrd="0" presId="urn:microsoft.com/office/officeart/2005/8/layout/cycle8"/>
    <dgm:cxn modelId="{BDCA7FEB-1051-43D1-B71A-476711BDD088}" type="presParOf" srcId="{E53EACC5-3DB1-477C-A3EE-65B3331630FA}" destId="{2A49FA66-94F0-4E16-ACA6-A6148C8764A3}" srcOrd="7" destOrd="0" presId="urn:microsoft.com/office/officeart/2005/8/layout/cycle8"/>
    <dgm:cxn modelId="{AF2FAFA3-A79F-4C5A-B775-BF25AD27454E}" type="presParOf" srcId="{E53EACC5-3DB1-477C-A3EE-65B3331630FA}" destId="{544A3164-3751-4B7E-8964-19B5531A9106}" srcOrd="8" destOrd="0" presId="urn:microsoft.com/office/officeart/2005/8/layout/cycle8"/>
    <dgm:cxn modelId="{22A6D8DB-59AE-496D-8693-97D501573E7F}" type="presParOf" srcId="{E53EACC5-3DB1-477C-A3EE-65B3331630FA}" destId="{E6AAD68B-639E-4A60-9743-6F4BF66346CE}" srcOrd="9" destOrd="0" presId="urn:microsoft.com/office/officeart/2005/8/layout/cycle8"/>
    <dgm:cxn modelId="{F13C7B91-62F2-45DA-B594-5BF1914FC762}" type="presParOf" srcId="{E53EACC5-3DB1-477C-A3EE-65B3331630FA}" destId="{42765106-9AE7-4AC8-9D4D-19958211DF8F}" srcOrd="10" destOrd="0" presId="urn:microsoft.com/office/officeart/2005/8/layout/cycle8"/>
    <dgm:cxn modelId="{4A94BA18-A14E-49C8-AB66-3CCDFBE3E93F}" type="presParOf" srcId="{E53EACC5-3DB1-477C-A3EE-65B3331630FA}" destId="{503E1985-54C8-432E-84DE-14D341103C25}" srcOrd="11" destOrd="0" presId="urn:microsoft.com/office/officeart/2005/8/layout/cycle8"/>
    <dgm:cxn modelId="{110F9D7E-EB5F-4DFF-BADB-64A06EC24F39}" type="presParOf" srcId="{E53EACC5-3DB1-477C-A3EE-65B3331630FA}" destId="{D2CC4343-8399-440E-9CCD-8E505284EF54}" srcOrd="12" destOrd="0" presId="urn:microsoft.com/office/officeart/2005/8/layout/cycle8"/>
    <dgm:cxn modelId="{967BEB50-8A3F-4530-A0F2-B0B1ACD019E1}" type="presParOf" srcId="{E53EACC5-3DB1-477C-A3EE-65B3331630FA}" destId="{B2675AC1-CFC7-465B-B4B9-18CEF8B98ED7}" srcOrd="13" destOrd="0" presId="urn:microsoft.com/office/officeart/2005/8/layout/cycle8"/>
    <dgm:cxn modelId="{BCECD9C1-0810-4B51-B121-67CF106495B3}" type="presParOf" srcId="{E53EACC5-3DB1-477C-A3EE-65B3331630FA}" destId="{5BC248E3-B82D-4EB2-A3BB-76715612F2F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6BF8F6-1892-405C-A7B6-39C776EDB60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22344874-458A-419E-9CA0-68236BB376F5}">
      <dgm:prSet phldrT="[Texto]"/>
      <dgm:spPr/>
      <dgm:t>
        <a:bodyPr/>
        <a:lstStyle/>
        <a:p>
          <a:r>
            <a:rPr lang="es-EC" dirty="0" smtClean="0"/>
            <a:t>BerTool</a:t>
          </a:r>
          <a:endParaRPr lang="es-EC" dirty="0"/>
        </a:p>
      </dgm:t>
    </dgm:pt>
    <dgm:pt modelId="{9BF8639C-A46E-4A9D-9271-DA6754A07853}" type="parTrans" cxnId="{E09EBF84-485D-4C14-A5E7-2879377B122E}">
      <dgm:prSet/>
      <dgm:spPr/>
      <dgm:t>
        <a:bodyPr/>
        <a:lstStyle/>
        <a:p>
          <a:endParaRPr lang="es-EC"/>
        </a:p>
      </dgm:t>
    </dgm:pt>
    <dgm:pt modelId="{2E003E2C-68B8-4545-B877-4D9EF52D6130}" type="sibTrans" cxnId="{E09EBF84-485D-4C14-A5E7-2879377B122E}">
      <dgm:prSet/>
      <dgm:spPr/>
      <dgm:t>
        <a:bodyPr/>
        <a:lstStyle/>
        <a:p>
          <a:endParaRPr lang="es-EC"/>
        </a:p>
      </dgm:t>
    </dgm:pt>
    <dgm:pt modelId="{BF834F75-18C9-4284-87C3-E82B1FB78514}">
      <dgm:prSet phldrT="[Texto]"/>
      <dgm:spPr/>
      <dgm:t>
        <a:bodyPr/>
        <a:lstStyle/>
        <a:p>
          <a:r>
            <a:rPr lang="es-EC" dirty="0" smtClean="0"/>
            <a:t>Canal Rician</a:t>
          </a:r>
          <a:endParaRPr lang="es-EC" dirty="0"/>
        </a:p>
      </dgm:t>
    </dgm:pt>
    <dgm:pt modelId="{67CC049D-FD8C-4330-954E-BD91B154CA84}" type="parTrans" cxnId="{A9AB03B2-C55B-404A-BC2B-12FB9E489988}">
      <dgm:prSet/>
      <dgm:spPr/>
      <dgm:t>
        <a:bodyPr/>
        <a:lstStyle/>
        <a:p>
          <a:endParaRPr lang="es-EC"/>
        </a:p>
      </dgm:t>
    </dgm:pt>
    <dgm:pt modelId="{50ED9962-9C18-495F-ABF1-F2070BEFBCD6}" type="sibTrans" cxnId="{A9AB03B2-C55B-404A-BC2B-12FB9E489988}">
      <dgm:prSet/>
      <dgm:spPr/>
      <dgm:t>
        <a:bodyPr/>
        <a:lstStyle/>
        <a:p>
          <a:endParaRPr lang="es-EC"/>
        </a:p>
      </dgm:t>
    </dgm:pt>
    <dgm:pt modelId="{120223A5-FE60-4FFE-9F67-325A2EC3FFC8}">
      <dgm:prSet phldrT="[Texto]"/>
      <dgm:spPr/>
      <dgm:t>
        <a:bodyPr/>
        <a:lstStyle/>
        <a:p>
          <a:r>
            <a:rPr lang="es-EC" dirty="0" smtClean="0"/>
            <a:t>16QAM y 64QAM</a:t>
          </a:r>
          <a:endParaRPr lang="es-EC" dirty="0"/>
        </a:p>
      </dgm:t>
    </dgm:pt>
    <dgm:pt modelId="{C8DF839B-31E4-48EA-94D1-EE1095687002}" type="parTrans" cxnId="{D5CB24B9-3569-40C6-9359-005436D39591}">
      <dgm:prSet/>
      <dgm:spPr/>
      <dgm:t>
        <a:bodyPr/>
        <a:lstStyle/>
        <a:p>
          <a:endParaRPr lang="es-EC"/>
        </a:p>
      </dgm:t>
    </dgm:pt>
    <dgm:pt modelId="{EE92EA5B-29AC-4ECC-9BB8-87ABF9FDEADD}" type="sibTrans" cxnId="{D5CB24B9-3569-40C6-9359-005436D39591}">
      <dgm:prSet/>
      <dgm:spPr/>
      <dgm:t>
        <a:bodyPr/>
        <a:lstStyle/>
        <a:p>
          <a:endParaRPr lang="es-EC"/>
        </a:p>
      </dgm:t>
    </dgm:pt>
    <dgm:pt modelId="{22B977D4-4E5A-4684-A5E8-3729AF2AE7CA}">
      <dgm:prSet phldrT="[Texto]"/>
      <dgm:spPr/>
      <dgm:t>
        <a:bodyPr/>
        <a:lstStyle/>
        <a:p>
          <a:r>
            <a:rPr lang="es-EC" dirty="0" smtClean="0"/>
            <a:t>Diversidad de Transmisión 2,MIMO2x2</a:t>
          </a:r>
          <a:endParaRPr lang="es-EC" dirty="0"/>
        </a:p>
      </dgm:t>
    </dgm:pt>
    <dgm:pt modelId="{12FAF097-D296-4747-BD54-C62EF1843FE3}" type="parTrans" cxnId="{FC63B923-E52A-401B-A435-22F3A871CF0F}">
      <dgm:prSet/>
      <dgm:spPr/>
      <dgm:t>
        <a:bodyPr/>
        <a:lstStyle/>
        <a:p>
          <a:endParaRPr lang="es-EC"/>
        </a:p>
      </dgm:t>
    </dgm:pt>
    <dgm:pt modelId="{E9D8DF7E-FDF0-4686-ABE7-8171B38DD3AC}" type="sibTrans" cxnId="{FC63B923-E52A-401B-A435-22F3A871CF0F}">
      <dgm:prSet/>
      <dgm:spPr/>
      <dgm:t>
        <a:bodyPr/>
        <a:lstStyle/>
        <a:p>
          <a:endParaRPr lang="es-EC"/>
        </a:p>
      </dgm:t>
    </dgm:pt>
    <dgm:pt modelId="{B1E68D27-1259-4FDD-97C3-4C01A36384F5}" type="pres">
      <dgm:prSet presAssocID="{396BF8F6-1892-405C-A7B6-39C776EDB606}" presName="linear" presStyleCnt="0">
        <dgm:presLayoutVars>
          <dgm:dir/>
          <dgm:animLvl val="lvl"/>
          <dgm:resizeHandles val="exact"/>
        </dgm:presLayoutVars>
      </dgm:prSet>
      <dgm:spPr/>
    </dgm:pt>
    <dgm:pt modelId="{8588F4FF-B7BE-45EC-8403-3E38159AD27F}" type="pres">
      <dgm:prSet presAssocID="{22344874-458A-419E-9CA0-68236BB376F5}" presName="parentLin" presStyleCnt="0"/>
      <dgm:spPr/>
    </dgm:pt>
    <dgm:pt modelId="{31F92E56-490E-4661-8456-A2D2289009FE}" type="pres">
      <dgm:prSet presAssocID="{22344874-458A-419E-9CA0-68236BB376F5}" presName="parentLeftMargin" presStyleLbl="node1" presStyleIdx="0" presStyleCnt="4"/>
      <dgm:spPr/>
    </dgm:pt>
    <dgm:pt modelId="{5ED32152-C737-4745-B482-CBE350A0660E}" type="pres">
      <dgm:prSet presAssocID="{22344874-458A-419E-9CA0-68236BB376F5}" presName="parentText" presStyleLbl="node1" presStyleIdx="0" presStyleCnt="4">
        <dgm:presLayoutVars>
          <dgm:chMax val="0"/>
          <dgm:bulletEnabled val="1"/>
        </dgm:presLayoutVars>
      </dgm:prSet>
      <dgm:spPr/>
      <dgm:t>
        <a:bodyPr/>
        <a:lstStyle/>
        <a:p>
          <a:endParaRPr lang="es-EC"/>
        </a:p>
      </dgm:t>
    </dgm:pt>
    <dgm:pt modelId="{4D2A8EBE-D5D1-4756-B277-CF20E49505E4}" type="pres">
      <dgm:prSet presAssocID="{22344874-458A-419E-9CA0-68236BB376F5}" presName="negativeSpace" presStyleCnt="0"/>
      <dgm:spPr/>
    </dgm:pt>
    <dgm:pt modelId="{F8730557-0CE2-4506-84E4-D62FCC2A3DA4}" type="pres">
      <dgm:prSet presAssocID="{22344874-458A-419E-9CA0-68236BB376F5}" presName="childText" presStyleLbl="conFgAcc1" presStyleIdx="0" presStyleCnt="4">
        <dgm:presLayoutVars>
          <dgm:bulletEnabled val="1"/>
        </dgm:presLayoutVars>
      </dgm:prSet>
      <dgm:spPr/>
    </dgm:pt>
    <dgm:pt modelId="{7B116E07-2751-4AD5-B6E1-A0D3EE06774F}" type="pres">
      <dgm:prSet presAssocID="{2E003E2C-68B8-4545-B877-4D9EF52D6130}" presName="spaceBetweenRectangles" presStyleCnt="0"/>
      <dgm:spPr/>
    </dgm:pt>
    <dgm:pt modelId="{18A4AE43-EA56-41BA-B479-F955484DD989}" type="pres">
      <dgm:prSet presAssocID="{BF834F75-18C9-4284-87C3-E82B1FB78514}" presName="parentLin" presStyleCnt="0"/>
      <dgm:spPr/>
    </dgm:pt>
    <dgm:pt modelId="{B1AC905B-E767-4310-91B6-C47EF6A7FA5B}" type="pres">
      <dgm:prSet presAssocID="{BF834F75-18C9-4284-87C3-E82B1FB78514}" presName="parentLeftMargin" presStyleLbl="node1" presStyleIdx="0" presStyleCnt="4"/>
      <dgm:spPr/>
    </dgm:pt>
    <dgm:pt modelId="{2C60BBA9-1D3A-4715-AF14-8DFF35D1ACF8}" type="pres">
      <dgm:prSet presAssocID="{BF834F75-18C9-4284-87C3-E82B1FB78514}" presName="parentText" presStyleLbl="node1" presStyleIdx="1" presStyleCnt="4">
        <dgm:presLayoutVars>
          <dgm:chMax val="0"/>
          <dgm:bulletEnabled val="1"/>
        </dgm:presLayoutVars>
      </dgm:prSet>
      <dgm:spPr/>
      <dgm:t>
        <a:bodyPr/>
        <a:lstStyle/>
        <a:p>
          <a:endParaRPr lang="es-EC"/>
        </a:p>
      </dgm:t>
    </dgm:pt>
    <dgm:pt modelId="{682FD83C-DE2A-43AD-A859-3B3F22078E47}" type="pres">
      <dgm:prSet presAssocID="{BF834F75-18C9-4284-87C3-E82B1FB78514}" presName="negativeSpace" presStyleCnt="0"/>
      <dgm:spPr/>
    </dgm:pt>
    <dgm:pt modelId="{CFC060E1-4392-4311-A87B-BA1D974B6A0F}" type="pres">
      <dgm:prSet presAssocID="{BF834F75-18C9-4284-87C3-E82B1FB78514}" presName="childText" presStyleLbl="conFgAcc1" presStyleIdx="1" presStyleCnt="4">
        <dgm:presLayoutVars>
          <dgm:bulletEnabled val="1"/>
        </dgm:presLayoutVars>
      </dgm:prSet>
      <dgm:spPr/>
    </dgm:pt>
    <dgm:pt modelId="{9CE9464A-3AB9-436C-8E5B-E8AFC81FDD57}" type="pres">
      <dgm:prSet presAssocID="{50ED9962-9C18-495F-ABF1-F2070BEFBCD6}" presName="spaceBetweenRectangles" presStyleCnt="0"/>
      <dgm:spPr/>
    </dgm:pt>
    <dgm:pt modelId="{7CE12A5C-AA74-46A4-8CA7-9B9F07EF1050}" type="pres">
      <dgm:prSet presAssocID="{120223A5-FE60-4FFE-9F67-325A2EC3FFC8}" presName="parentLin" presStyleCnt="0"/>
      <dgm:spPr/>
    </dgm:pt>
    <dgm:pt modelId="{D2789AC2-65C8-4DCC-BCEB-02B853FFAF5E}" type="pres">
      <dgm:prSet presAssocID="{120223A5-FE60-4FFE-9F67-325A2EC3FFC8}" presName="parentLeftMargin" presStyleLbl="node1" presStyleIdx="1" presStyleCnt="4"/>
      <dgm:spPr/>
    </dgm:pt>
    <dgm:pt modelId="{754A9449-73AE-432A-B6F0-676E21D3B761}" type="pres">
      <dgm:prSet presAssocID="{120223A5-FE60-4FFE-9F67-325A2EC3FFC8}" presName="parentText" presStyleLbl="node1" presStyleIdx="2" presStyleCnt="4">
        <dgm:presLayoutVars>
          <dgm:chMax val="0"/>
          <dgm:bulletEnabled val="1"/>
        </dgm:presLayoutVars>
      </dgm:prSet>
      <dgm:spPr/>
    </dgm:pt>
    <dgm:pt modelId="{D49C88ED-84B1-4CAF-9E7F-57CEC4E220FB}" type="pres">
      <dgm:prSet presAssocID="{120223A5-FE60-4FFE-9F67-325A2EC3FFC8}" presName="negativeSpace" presStyleCnt="0"/>
      <dgm:spPr/>
    </dgm:pt>
    <dgm:pt modelId="{8A6378AD-7BF9-4239-93AE-15EA46F1CAA9}" type="pres">
      <dgm:prSet presAssocID="{120223A5-FE60-4FFE-9F67-325A2EC3FFC8}" presName="childText" presStyleLbl="conFgAcc1" presStyleIdx="2" presStyleCnt="4">
        <dgm:presLayoutVars>
          <dgm:bulletEnabled val="1"/>
        </dgm:presLayoutVars>
      </dgm:prSet>
      <dgm:spPr/>
    </dgm:pt>
    <dgm:pt modelId="{957F4348-A1D8-400F-8B63-31FFC6AB8408}" type="pres">
      <dgm:prSet presAssocID="{EE92EA5B-29AC-4ECC-9BB8-87ABF9FDEADD}" presName="spaceBetweenRectangles" presStyleCnt="0"/>
      <dgm:spPr/>
    </dgm:pt>
    <dgm:pt modelId="{298F684E-373C-4606-BD1E-F0E25DFD47FC}" type="pres">
      <dgm:prSet presAssocID="{22B977D4-4E5A-4684-A5E8-3729AF2AE7CA}" presName="parentLin" presStyleCnt="0"/>
      <dgm:spPr/>
    </dgm:pt>
    <dgm:pt modelId="{91C211C2-5207-48D4-8098-897F6E0B38E6}" type="pres">
      <dgm:prSet presAssocID="{22B977D4-4E5A-4684-A5E8-3729AF2AE7CA}" presName="parentLeftMargin" presStyleLbl="node1" presStyleIdx="2" presStyleCnt="4"/>
      <dgm:spPr/>
    </dgm:pt>
    <dgm:pt modelId="{CB132B60-5A37-4D8F-9E9A-1DC44E621105}" type="pres">
      <dgm:prSet presAssocID="{22B977D4-4E5A-4684-A5E8-3729AF2AE7CA}" presName="parentText" presStyleLbl="node1" presStyleIdx="3" presStyleCnt="4">
        <dgm:presLayoutVars>
          <dgm:chMax val="0"/>
          <dgm:bulletEnabled val="1"/>
        </dgm:presLayoutVars>
      </dgm:prSet>
      <dgm:spPr/>
      <dgm:t>
        <a:bodyPr/>
        <a:lstStyle/>
        <a:p>
          <a:endParaRPr lang="es-EC"/>
        </a:p>
      </dgm:t>
    </dgm:pt>
    <dgm:pt modelId="{DC719387-1E4E-4C73-822F-032A67D19BDF}" type="pres">
      <dgm:prSet presAssocID="{22B977D4-4E5A-4684-A5E8-3729AF2AE7CA}" presName="negativeSpace" presStyleCnt="0"/>
      <dgm:spPr/>
    </dgm:pt>
    <dgm:pt modelId="{DE3F5A72-87EA-4124-880C-39BAAA14ADAF}" type="pres">
      <dgm:prSet presAssocID="{22B977D4-4E5A-4684-A5E8-3729AF2AE7CA}" presName="childText" presStyleLbl="conFgAcc1" presStyleIdx="3" presStyleCnt="4">
        <dgm:presLayoutVars>
          <dgm:bulletEnabled val="1"/>
        </dgm:presLayoutVars>
      </dgm:prSet>
      <dgm:spPr/>
    </dgm:pt>
  </dgm:ptLst>
  <dgm:cxnLst>
    <dgm:cxn modelId="{5BF0679B-C154-4698-8E39-F67B70C2D5BA}" type="presOf" srcId="{120223A5-FE60-4FFE-9F67-325A2EC3FFC8}" destId="{754A9449-73AE-432A-B6F0-676E21D3B761}" srcOrd="1" destOrd="0" presId="urn:microsoft.com/office/officeart/2005/8/layout/list1"/>
    <dgm:cxn modelId="{AA13A44B-4697-4AEF-8BF5-35F0210F25E6}" type="presOf" srcId="{396BF8F6-1892-405C-A7B6-39C776EDB606}" destId="{B1E68D27-1259-4FDD-97C3-4C01A36384F5}" srcOrd="0" destOrd="0" presId="urn:microsoft.com/office/officeart/2005/8/layout/list1"/>
    <dgm:cxn modelId="{6A4F106C-DC0B-44A2-938A-0D2ABB1EDC9D}" type="presOf" srcId="{BF834F75-18C9-4284-87C3-E82B1FB78514}" destId="{2C60BBA9-1D3A-4715-AF14-8DFF35D1ACF8}" srcOrd="1" destOrd="0" presId="urn:microsoft.com/office/officeart/2005/8/layout/list1"/>
    <dgm:cxn modelId="{E09EBF84-485D-4C14-A5E7-2879377B122E}" srcId="{396BF8F6-1892-405C-A7B6-39C776EDB606}" destId="{22344874-458A-419E-9CA0-68236BB376F5}" srcOrd="0" destOrd="0" parTransId="{9BF8639C-A46E-4A9D-9271-DA6754A07853}" sibTransId="{2E003E2C-68B8-4545-B877-4D9EF52D6130}"/>
    <dgm:cxn modelId="{81F5325E-0ED5-4440-ADCC-1A4BBAD9933A}" type="presOf" srcId="{22B977D4-4E5A-4684-A5E8-3729AF2AE7CA}" destId="{CB132B60-5A37-4D8F-9E9A-1DC44E621105}" srcOrd="1" destOrd="0" presId="urn:microsoft.com/office/officeart/2005/8/layout/list1"/>
    <dgm:cxn modelId="{77F3C0C1-4884-4B30-BA49-1E9F52C714CC}" type="presOf" srcId="{22B977D4-4E5A-4684-A5E8-3729AF2AE7CA}" destId="{91C211C2-5207-48D4-8098-897F6E0B38E6}" srcOrd="0" destOrd="0" presId="urn:microsoft.com/office/officeart/2005/8/layout/list1"/>
    <dgm:cxn modelId="{253419D1-B029-4048-A614-C427ED0033F9}" type="presOf" srcId="{120223A5-FE60-4FFE-9F67-325A2EC3FFC8}" destId="{D2789AC2-65C8-4DCC-BCEB-02B853FFAF5E}" srcOrd="0" destOrd="0" presId="urn:microsoft.com/office/officeart/2005/8/layout/list1"/>
    <dgm:cxn modelId="{FC63B923-E52A-401B-A435-22F3A871CF0F}" srcId="{396BF8F6-1892-405C-A7B6-39C776EDB606}" destId="{22B977D4-4E5A-4684-A5E8-3729AF2AE7CA}" srcOrd="3" destOrd="0" parTransId="{12FAF097-D296-4747-BD54-C62EF1843FE3}" sibTransId="{E9D8DF7E-FDF0-4686-ABE7-8171B38DD3AC}"/>
    <dgm:cxn modelId="{A9AB03B2-C55B-404A-BC2B-12FB9E489988}" srcId="{396BF8F6-1892-405C-A7B6-39C776EDB606}" destId="{BF834F75-18C9-4284-87C3-E82B1FB78514}" srcOrd="1" destOrd="0" parTransId="{67CC049D-FD8C-4330-954E-BD91B154CA84}" sibTransId="{50ED9962-9C18-495F-ABF1-F2070BEFBCD6}"/>
    <dgm:cxn modelId="{99C41691-54AF-42ED-ACB0-9A695AE60CF2}" type="presOf" srcId="{22344874-458A-419E-9CA0-68236BB376F5}" destId="{31F92E56-490E-4661-8456-A2D2289009FE}" srcOrd="0" destOrd="0" presId="urn:microsoft.com/office/officeart/2005/8/layout/list1"/>
    <dgm:cxn modelId="{010B737B-E3BA-4799-BCCB-AB4E00D413E5}" type="presOf" srcId="{BF834F75-18C9-4284-87C3-E82B1FB78514}" destId="{B1AC905B-E767-4310-91B6-C47EF6A7FA5B}" srcOrd="0" destOrd="0" presId="urn:microsoft.com/office/officeart/2005/8/layout/list1"/>
    <dgm:cxn modelId="{62A67D56-80E9-4AEC-9409-DE24CE654B3F}" type="presOf" srcId="{22344874-458A-419E-9CA0-68236BB376F5}" destId="{5ED32152-C737-4745-B482-CBE350A0660E}" srcOrd="1" destOrd="0" presId="urn:microsoft.com/office/officeart/2005/8/layout/list1"/>
    <dgm:cxn modelId="{D5CB24B9-3569-40C6-9359-005436D39591}" srcId="{396BF8F6-1892-405C-A7B6-39C776EDB606}" destId="{120223A5-FE60-4FFE-9F67-325A2EC3FFC8}" srcOrd="2" destOrd="0" parTransId="{C8DF839B-31E4-48EA-94D1-EE1095687002}" sibTransId="{EE92EA5B-29AC-4ECC-9BB8-87ABF9FDEADD}"/>
    <dgm:cxn modelId="{06EC641C-ACBE-4A54-98CD-B3B2ECC9CD74}" type="presParOf" srcId="{B1E68D27-1259-4FDD-97C3-4C01A36384F5}" destId="{8588F4FF-B7BE-45EC-8403-3E38159AD27F}" srcOrd="0" destOrd="0" presId="urn:microsoft.com/office/officeart/2005/8/layout/list1"/>
    <dgm:cxn modelId="{8AA02D91-4B72-44EA-9E8E-3E4613D96C5E}" type="presParOf" srcId="{8588F4FF-B7BE-45EC-8403-3E38159AD27F}" destId="{31F92E56-490E-4661-8456-A2D2289009FE}" srcOrd="0" destOrd="0" presId="urn:microsoft.com/office/officeart/2005/8/layout/list1"/>
    <dgm:cxn modelId="{AADD89C0-52D8-47C2-9BB4-209BD48FA36B}" type="presParOf" srcId="{8588F4FF-B7BE-45EC-8403-3E38159AD27F}" destId="{5ED32152-C737-4745-B482-CBE350A0660E}" srcOrd="1" destOrd="0" presId="urn:microsoft.com/office/officeart/2005/8/layout/list1"/>
    <dgm:cxn modelId="{548B8A2D-7F7D-4DBB-9EE9-0E7070AA4DF8}" type="presParOf" srcId="{B1E68D27-1259-4FDD-97C3-4C01A36384F5}" destId="{4D2A8EBE-D5D1-4756-B277-CF20E49505E4}" srcOrd="1" destOrd="0" presId="urn:microsoft.com/office/officeart/2005/8/layout/list1"/>
    <dgm:cxn modelId="{8424CAA9-6BC1-45BC-8950-D5AEB7AD2DDA}" type="presParOf" srcId="{B1E68D27-1259-4FDD-97C3-4C01A36384F5}" destId="{F8730557-0CE2-4506-84E4-D62FCC2A3DA4}" srcOrd="2" destOrd="0" presId="urn:microsoft.com/office/officeart/2005/8/layout/list1"/>
    <dgm:cxn modelId="{189FA394-D1F2-490F-B890-B8FCCBCF3EC9}" type="presParOf" srcId="{B1E68D27-1259-4FDD-97C3-4C01A36384F5}" destId="{7B116E07-2751-4AD5-B6E1-A0D3EE06774F}" srcOrd="3" destOrd="0" presId="urn:microsoft.com/office/officeart/2005/8/layout/list1"/>
    <dgm:cxn modelId="{656C9373-081E-42E1-8E3E-7E96822609D0}" type="presParOf" srcId="{B1E68D27-1259-4FDD-97C3-4C01A36384F5}" destId="{18A4AE43-EA56-41BA-B479-F955484DD989}" srcOrd="4" destOrd="0" presId="urn:microsoft.com/office/officeart/2005/8/layout/list1"/>
    <dgm:cxn modelId="{D5410FFB-D7F5-4998-BA5F-61E2492C4012}" type="presParOf" srcId="{18A4AE43-EA56-41BA-B479-F955484DD989}" destId="{B1AC905B-E767-4310-91B6-C47EF6A7FA5B}" srcOrd="0" destOrd="0" presId="urn:microsoft.com/office/officeart/2005/8/layout/list1"/>
    <dgm:cxn modelId="{CA9A4874-AFA4-4CFC-B1A0-D94820D77412}" type="presParOf" srcId="{18A4AE43-EA56-41BA-B479-F955484DD989}" destId="{2C60BBA9-1D3A-4715-AF14-8DFF35D1ACF8}" srcOrd="1" destOrd="0" presId="urn:microsoft.com/office/officeart/2005/8/layout/list1"/>
    <dgm:cxn modelId="{06B2B06E-CFBF-40F5-9891-02F07CCF99DD}" type="presParOf" srcId="{B1E68D27-1259-4FDD-97C3-4C01A36384F5}" destId="{682FD83C-DE2A-43AD-A859-3B3F22078E47}" srcOrd="5" destOrd="0" presId="urn:microsoft.com/office/officeart/2005/8/layout/list1"/>
    <dgm:cxn modelId="{FF8D08F5-9E92-49CF-83EF-3D313F06D7B5}" type="presParOf" srcId="{B1E68D27-1259-4FDD-97C3-4C01A36384F5}" destId="{CFC060E1-4392-4311-A87B-BA1D974B6A0F}" srcOrd="6" destOrd="0" presId="urn:microsoft.com/office/officeart/2005/8/layout/list1"/>
    <dgm:cxn modelId="{28BFD4D1-DB56-48CA-A4CF-7828E0BD394F}" type="presParOf" srcId="{B1E68D27-1259-4FDD-97C3-4C01A36384F5}" destId="{9CE9464A-3AB9-436C-8E5B-E8AFC81FDD57}" srcOrd="7" destOrd="0" presId="urn:microsoft.com/office/officeart/2005/8/layout/list1"/>
    <dgm:cxn modelId="{735C130D-29F4-40B4-AFB4-B2EDA6D47208}" type="presParOf" srcId="{B1E68D27-1259-4FDD-97C3-4C01A36384F5}" destId="{7CE12A5C-AA74-46A4-8CA7-9B9F07EF1050}" srcOrd="8" destOrd="0" presId="urn:microsoft.com/office/officeart/2005/8/layout/list1"/>
    <dgm:cxn modelId="{672FAFD8-B320-4DCB-8E53-EBF0BB2F7D32}" type="presParOf" srcId="{7CE12A5C-AA74-46A4-8CA7-9B9F07EF1050}" destId="{D2789AC2-65C8-4DCC-BCEB-02B853FFAF5E}" srcOrd="0" destOrd="0" presId="urn:microsoft.com/office/officeart/2005/8/layout/list1"/>
    <dgm:cxn modelId="{623E8C32-D3E1-4DE9-A4D0-5A7F069D3FB6}" type="presParOf" srcId="{7CE12A5C-AA74-46A4-8CA7-9B9F07EF1050}" destId="{754A9449-73AE-432A-B6F0-676E21D3B761}" srcOrd="1" destOrd="0" presId="urn:microsoft.com/office/officeart/2005/8/layout/list1"/>
    <dgm:cxn modelId="{1522FAA8-D06B-41C3-8F53-5E0BB9CB323D}" type="presParOf" srcId="{B1E68D27-1259-4FDD-97C3-4C01A36384F5}" destId="{D49C88ED-84B1-4CAF-9E7F-57CEC4E220FB}" srcOrd="9" destOrd="0" presId="urn:microsoft.com/office/officeart/2005/8/layout/list1"/>
    <dgm:cxn modelId="{D23E1447-713A-4415-A8CB-CEF6A1C6AFAE}" type="presParOf" srcId="{B1E68D27-1259-4FDD-97C3-4C01A36384F5}" destId="{8A6378AD-7BF9-4239-93AE-15EA46F1CAA9}" srcOrd="10" destOrd="0" presId="urn:microsoft.com/office/officeart/2005/8/layout/list1"/>
    <dgm:cxn modelId="{D7431521-812A-4720-98F4-404B2A5FE228}" type="presParOf" srcId="{B1E68D27-1259-4FDD-97C3-4C01A36384F5}" destId="{957F4348-A1D8-400F-8B63-31FFC6AB8408}" srcOrd="11" destOrd="0" presId="urn:microsoft.com/office/officeart/2005/8/layout/list1"/>
    <dgm:cxn modelId="{2DAB5B70-329C-450B-BB48-7A662A33F415}" type="presParOf" srcId="{B1E68D27-1259-4FDD-97C3-4C01A36384F5}" destId="{298F684E-373C-4606-BD1E-F0E25DFD47FC}" srcOrd="12" destOrd="0" presId="urn:microsoft.com/office/officeart/2005/8/layout/list1"/>
    <dgm:cxn modelId="{3AD922E0-1F62-4286-9D84-27F62943A219}" type="presParOf" srcId="{298F684E-373C-4606-BD1E-F0E25DFD47FC}" destId="{91C211C2-5207-48D4-8098-897F6E0B38E6}" srcOrd="0" destOrd="0" presId="urn:microsoft.com/office/officeart/2005/8/layout/list1"/>
    <dgm:cxn modelId="{1266A6FF-CC32-41A7-BAA0-46D8A0B74911}" type="presParOf" srcId="{298F684E-373C-4606-BD1E-F0E25DFD47FC}" destId="{CB132B60-5A37-4D8F-9E9A-1DC44E621105}" srcOrd="1" destOrd="0" presId="urn:microsoft.com/office/officeart/2005/8/layout/list1"/>
    <dgm:cxn modelId="{C5DF33EA-92DB-4EC6-BE34-ECA2FBD96050}" type="presParOf" srcId="{B1E68D27-1259-4FDD-97C3-4C01A36384F5}" destId="{DC719387-1E4E-4C73-822F-032A67D19BDF}" srcOrd="13" destOrd="0" presId="urn:microsoft.com/office/officeart/2005/8/layout/list1"/>
    <dgm:cxn modelId="{6E1785DB-3852-4E14-BC37-F943431D70DD}" type="presParOf" srcId="{B1E68D27-1259-4FDD-97C3-4C01A36384F5}" destId="{DE3F5A72-87EA-4124-880C-39BAAA14ADA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66F34-492E-4BF0-AEF8-91444B95C0AB}">
      <dsp:nvSpPr>
        <dsp:cNvPr id="0" name=""/>
        <dsp:cNvSpPr/>
      </dsp:nvSpPr>
      <dsp:spPr>
        <a:xfrm>
          <a:off x="0" y="406773"/>
          <a:ext cx="8128000" cy="6048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C67D1A-014A-4FDA-8215-84D791D5D9C6}">
      <dsp:nvSpPr>
        <dsp:cNvPr id="0" name=""/>
        <dsp:cNvSpPr/>
      </dsp:nvSpPr>
      <dsp:spPr>
        <a:xfrm>
          <a:off x="406400" y="52533"/>
          <a:ext cx="5689600" cy="70848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s-EC" sz="2800" kern="1200" noProof="0" dirty="0" smtClean="0"/>
            <a:t>Introducción</a:t>
          </a:r>
          <a:r>
            <a:rPr lang="en-US" sz="2800" kern="1200" dirty="0" smtClean="0"/>
            <a:t> y </a:t>
          </a:r>
          <a:r>
            <a:rPr lang="es-EC" sz="2800" kern="1200" noProof="0" dirty="0" smtClean="0"/>
            <a:t>justificación</a:t>
          </a:r>
          <a:r>
            <a:rPr lang="en-US" sz="2800" kern="1200" dirty="0" smtClean="0"/>
            <a:t> </a:t>
          </a:r>
          <a:endParaRPr lang="es-MX" sz="2800" kern="1200" dirty="0"/>
        </a:p>
      </dsp:txBody>
      <dsp:txXfrm>
        <a:off x="440985" y="87118"/>
        <a:ext cx="5620430" cy="639310"/>
      </dsp:txXfrm>
    </dsp:sp>
    <dsp:sp modelId="{BB6461B2-03AF-4C59-9575-C390DBADF3D3}">
      <dsp:nvSpPr>
        <dsp:cNvPr id="0" name=""/>
        <dsp:cNvSpPr/>
      </dsp:nvSpPr>
      <dsp:spPr>
        <a:xfrm>
          <a:off x="0" y="1495413"/>
          <a:ext cx="8128000" cy="6048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1FCE8F-6049-49C7-B4AE-5D36783938F8}">
      <dsp:nvSpPr>
        <dsp:cNvPr id="0" name=""/>
        <dsp:cNvSpPr/>
      </dsp:nvSpPr>
      <dsp:spPr>
        <a:xfrm>
          <a:off x="406400" y="1141173"/>
          <a:ext cx="5689600" cy="70848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s-EC" sz="2800" kern="1200" noProof="0" smtClean="0"/>
            <a:t>Objetivos</a:t>
          </a:r>
          <a:r>
            <a:rPr lang="en-US" sz="2800" kern="1200" smtClean="0"/>
            <a:t> </a:t>
          </a:r>
          <a:endParaRPr lang="es-MX" sz="2800" kern="1200" dirty="0"/>
        </a:p>
      </dsp:txBody>
      <dsp:txXfrm>
        <a:off x="440985" y="1175758"/>
        <a:ext cx="5620430" cy="639310"/>
      </dsp:txXfrm>
    </dsp:sp>
    <dsp:sp modelId="{414378F0-640C-4D8C-BBBD-337C37AA2F17}">
      <dsp:nvSpPr>
        <dsp:cNvPr id="0" name=""/>
        <dsp:cNvSpPr/>
      </dsp:nvSpPr>
      <dsp:spPr>
        <a:xfrm>
          <a:off x="0" y="2584053"/>
          <a:ext cx="8128000" cy="6048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BBFDB8-90B1-4C1C-8241-6AC4A2765DFC}">
      <dsp:nvSpPr>
        <dsp:cNvPr id="0" name=""/>
        <dsp:cNvSpPr/>
      </dsp:nvSpPr>
      <dsp:spPr>
        <a:xfrm>
          <a:off x="406400" y="2229813"/>
          <a:ext cx="5689600" cy="70848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s-MX" sz="2800" kern="1200" smtClean="0"/>
            <a:t>Desarrollo</a:t>
          </a:r>
          <a:endParaRPr lang="es-MX" sz="2800" kern="1200" dirty="0"/>
        </a:p>
      </dsp:txBody>
      <dsp:txXfrm>
        <a:off x="440985" y="2264398"/>
        <a:ext cx="5620430" cy="639310"/>
      </dsp:txXfrm>
    </dsp:sp>
    <dsp:sp modelId="{E0C6D66A-DC5E-42A5-8779-726044151878}">
      <dsp:nvSpPr>
        <dsp:cNvPr id="0" name=""/>
        <dsp:cNvSpPr/>
      </dsp:nvSpPr>
      <dsp:spPr>
        <a:xfrm>
          <a:off x="0" y="3672693"/>
          <a:ext cx="8128000" cy="6048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E4079A-86B2-4C4F-B937-03B7B6C3244A}">
      <dsp:nvSpPr>
        <dsp:cNvPr id="0" name=""/>
        <dsp:cNvSpPr/>
      </dsp:nvSpPr>
      <dsp:spPr>
        <a:xfrm>
          <a:off x="406400" y="3318453"/>
          <a:ext cx="5689600" cy="70848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s-EC" sz="2800" kern="1200" noProof="0" smtClean="0"/>
            <a:t>Conclusiones</a:t>
          </a:r>
          <a:r>
            <a:rPr lang="en-US" sz="2800" kern="1200" smtClean="0"/>
            <a:t> </a:t>
          </a:r>
          <a:endParaRPr lang="es-MX" sz="2800" kern="1200" dirty="0"/>
        </a:p>
      </dsp:txBody>
      <dsp:txXfrm>
        <a:off x="440985" y="3353038"/>
        <a:ext cx="5620430" cy="639310"/>
      </dsp:txXfrm>
    </dsp:sp>
    <dsp:sp modelId="{2ABA93F9-03A4-4871-A39C-499226CCD2A4}">
      <dsp:nvSpPr>
        <dsp:cNvPr id="0" name=""/>
        <dsp:cNvSpPr/>
      </dsp:nvSpPr>
      <dsp:spPr>
        <a:xfrm>
          <a:off x="0" y="4761333"/>
          <a:ext cx="8128000" cy="604800"/>
        </a:xfrm>
        <a:prstGeom prst="rect">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2DE2D7-662D-4C6C-8251-274AAB63F7DB}">
      <dsp:nvSpPr>
        <dsp:cNvPr id="0" name=""/>
        <dsp:cNvSpPr/>
      </dsp:nvSpPr>
      <dsp:spPr>
        <a:xfrm>
          <a:off x="406400" y="4407093"/>
          <a:ext cx="5689600" cy="70848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s-MX" sz="2800" kern="1200" smtClean="0"/>
            <a:t>Recomendaciones</a:t>
          </a:r>
          <a:endParaRPr lang="es-MX" sz="2800" kern="1200" dirty="0"/>
        </a:p>
      </dsp:txBody>
      <dsp:txXfrm>
        <a:off x="440985" y="4441678"/>
        <a:ext cx="56204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E2807-6917-4DBE-81CB-0A0AA871563E}">
      <dsp:nvSpPr>
        <dsp:cNvPr id="0" name=""/>
        <dsp:cNvSpPr/>
      </dsp:nvSpPr>
      <dsp:spPr>
        <a:xfrm>
          <a:off x="2962042" y="310163"/>
          <a:ext cx="4008270" cy="4008270"/>
        </a:xfrm>
        <a:prstGeom prst="pie">
          <a:avLst>
            <a:gd name="adj1" fmla="val 16200000"/>
            <a:gd name="adj2" fmla="val 180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ELECCIÓN DE </a:t>
          </a:r>
          <a:r>
            <a:rPr lang="en-US" sz="1600" kern="1200" dirty="0" smtClean="0"/>
            <a:t>PARÁMETROS</a:t>
          </a:r>
          <a:endParaRPr lang="es-MX" sz="2400" kern="1200" dirty="0"/>
        </a:p>
      </dsp:txBody>
      <dsp:txXfrm>
        <a:off x="5074496" y="1159535"/>
        <a:ext cx="1431525" cy="1192937"/>
      </dsp:txXfrm>
    </dsp:sp>
    <dsp:sp modelId="{6BD018CF-6D14-41C0-A88B-16B782850D0E}">
      <dsp:nvSpPr>
        <dsp:cNvPr id="0" name=""/>
        <dsp:cNvSpPr/>
      </dsp:nvSpPr>
      <dsp:spPr>
        <a:xfrm>
          <a:off x="2879491" y="453316"/>
          <a:ext cx="4008270" cy="4008270"/>
        </a:xfrm>
        <a:prstGeom prst="pie">
          <a:avLst>
            <a:gd name="adj1" fmla="val 1800000"/>
            <a:gd name="adj2" fmla="val 900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SIMULACIÓN y  ANÁLISIS</a:t>
          </a:r>
          <a:endParaRPr lang="es-MX" sz="1800" kern="1200" dirty="0"/>
        </a:p>
      </dsp:txBody>
      <dsp:txXfrm>
        <a:off x="3833841" y="3053920"/>
        <a:ext cx="2147287" cy="1049785"/>
      </dsp:txXfrm>
    </dsp:sp>
    <dsp:sp modelId="{544A3164-3751-4B7E-8964-19B5531A9106}">
      <dsp:nvSpPr>
        <dsp:cNvPr id="0" name=""/>
        <dsp:cNvSpPr/>
      </dsp:nvSpPr>
      <dsp:spPr>
        <a:xfrm>
          <a:off x="2796940" y="310163"/>
          <a:ext cx="4008270" cy="4008270"/>
        </a:xfrm>
        <a:prstGeom prst="pie">
          <a:avLst>
            <a:gd name="adj1" fmla="val 9000000"/>
            <a:gd name="adj2" fmla="val 16200000"/>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RESULTADOS </a:t>
          </a:r>
          <a:endParaRPr lang="es-MX" sz="1600" kern="1200" dirty="0"/>
        </a:p>
      </dsp:txBody>
      <dsp:txXfrm>
        <a:off x="3261231" y="1159535"/>
        <a:ext cx="1431525" cy="1192937"/>
      </dsp:txXfrm>
    </dsp:sp>
    <dsp:sp modelId="{D2CC4343-8399-440E-9CCD-8E505284EF54}">
      <dsp:nvSpPr>
        <dsp:cNvPr id="0" name=""/>
        <dsp:cNvSpPr/>
      </dsp:nvSpPr>
      <dsp:spPr>
        <a:xfrm>
          <a:off x="2714242" y="62032"/>
          <a:ext cx="4504532" cy="4504532"/>
        </a:xfrm>
        <a:prstGeom prst="circularArrow">
          <a:avLst>
            <a:gd name="adj1" fmla="val 5085"/>
            <a:gd name="adj2" fmla="val 327528"/>
            <a:gd name="adj3" fmla="val 1472472"/>
            <a:gd name="adj4" fmla="val 16199432"/>
            <a:gd name="adj5" fmla="val 5932"/>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2675AC1-CFC7-465B-B4B9-18CEF8B98ED7}">
      <dsp:nvSpPr>
        <dsp:cNvPr id="0" name=""/>
        <dsp:cNvSpPr/>
      </dsp:nvSpPr>
      <dsp:spPr>
        <a:xfrm>
          <a:off x="2631360" y="204931"/>
          <a:ext cx="4504532" cy="4504532"/>
        </a:xfrm>
        <a:prstGeom prst="circularArrow">
          <a:avLst>
            <a:gd name="adj1" fmla="val 5085"/>
            <a:gd name="adj2" fmla="val 327528"/>
            <a:gd name="adj3" fmla="val 8671970"/>
            <a:gd name="adj4" fmla="val 1800502"/>
            <a:gd name="adj5" fmla="val 5932"/>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5BC248E3-B82D-4EB2-A3BB-76715612F2F0}">
      <dsp:nvSpPr>
        <dsp:cNvPr id="0" name=""/>
        <dsp:cNvSpPr/>
      </dsp:nvSpPr>
      <dsp:spPr>
        <a:xfrm>
          <a:off x="2548478" y="62032"/>
          <a:ext cx="4504532" cy="4504532"/>
        </a:xfrm>
        <a:prstGeom prst="circularArrow">
          <a:avLst>
            <a:gd name="adj1" fmla="val 5085"/>
            <a:gd name="adj2" fmla="val 327528"/>
            <a:gd name="adj3" fmla="val 15873039"/>
            <a:gd name="adj4" fmla="val 9000000"/>
            <a:gd name="adj5" fmla="val 5932"/>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30557-0CE2-4506-84E4-D62FCC2A3DA4}">
      <dsp:nvSpPr>
        <dsp:cNvPr id="0" name=""/>
        <dsp:cNvSpPr/>
      </dsp:nvSpPr>
      <dsp:spPr>
        <a:xfrm>
          <a:off x="0" y="538331"/>
          <a:ext cx="434304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32152-C737-4745-B482-CBE350A0660E}">
      <dsp:nvSpPr>
        <dsp:cNvPr id="0" name=""/>
        <dsp:cNvSpPr/>
      </dsp:nvSpPr>
      <dsp:spPr>
        <a:xfrm>
          <a:off x="217152" y="361211"/>
          <a:ext cx="3040129"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0" tIns="0" rIns="114910" bIns="0" numCol="1" spcCol="1270" anchor="ctr" anchorCtr="0">
          <a:noAutofit/>
        </a:bodyPr>
        <a:lstStyle/>
        <a:p>
          <a:pPr lvl="0" algn="l" defTabSz="533400">
            <a:lnSpc>
              <a:spcPct val="90000"/>
            </a:lnSpc>
            <a:spcBef>
              <a:spcPct val="0"/>
            </a:spcBef>
            <a:spcAft>
              <a:spcPct val="35000"/>
            </a:spcAft>
          </a:pPr>
          <a:r>
            <a:rPr lang="es-EC" sz="1200" kern="1200" dirty="0" smtClean="0"/>
            <a:t>BerTool</a:t>
          </a:r>
          <a:endParaRPr lang="es-EC" sz="1200" kern="1200" dirty="0"/>
        </a:p>
      </dsp:txBody>
      <dsp:txXfrm>
        <a:off x="234445" y="378504"/>
        <a:ext cx="3005543" cy="319654"/>
      </dsp:txXfrm>
    </dsp:sp>
    <dsp:sp modelId="{CFC060E1-4392-4311-A87B-BA1D974B6A0F}">
      <dsp:nvSpPr>
        <dsp:cNvPr id="0" name=""/>
        <dsp:cNvSpPr/>
      </dsp:nvSpPr>
      <dsp:spPr>
        <a:xfrm>
          <a:off x="0" y="1082651"/>
          <a:ext cx="4343042" cy="302400"/>
        </a:xfrm>
        <a:prstGeom prst="rect">
          <a:avLst/>
        </a:prstGeom>
        <a:solidFill>
          <a:schemeClr val="lt1">
            <a:alpha val="90000"/>
            <a:hueOff val="0"/>
            <a:satOff val="0"/>
            <a:lumOff val="0"/>
            <a:alphaOff val="0"/>
          </a:schemeClr>
        </a:solidFill>
        <a:ln w="15875" cap="rnd" cmpd="sng" algn="ctr">
          <a:solidFill>
            <a:schemeClr val="accent2">
              <a:hueOff val="296529"/>
              <a:satOff val="-6628"/>
              <a:lumOff val="-6274"/>
              <a:alphaOff val="0"/>
            </a:schemeClr>
          </a:solidFill>
          <a:prstDash val="solid"/>
        </a:ln>
        <a:effectLst/>
      </dsp:spPr>
      <dsp:style>
        <a:lnRef idx="2">
          <a:scrgbClr r="0" g="0" b="0"/>
        </a:lnRef>
        <a:fillRef idx="1">
          <a:scrgbClr r="0" g="0" b="0"/>
        </a:fillRef>
        <a:effectRef idx="0">
          <a:scrgbClr r="0" g="0" b="0"/>
        </a:effectRef>
        <a:fontRef idx="minor"/>
      </dsp:style>
    </dsp:sp>
    <dsp:sp modelId="{2C60BBA9-1D3A-4715-AF14-8DFF35D1ACF8}">
      <dsp:nvSpPr>
        <dsp:cNvPr id="0" name=""/>
        <dsp:cNvSpPr/>
      </dsp:nvSpPr>
      <dsp:spPr>
        <a:xfrm>
          <a:off x="217152" y="905531"/>
          <a:ext cx="3040129" cy="354240"/>
        </a:xfrm>
        <a:prstGeom prst="roundRect">
          <a:avLst/>
        </a:prstGeom>
        <a:solidFill>
          <a:schemeClr val="accent2">
            <a:hueOff val="296529"/>
            <a:satOff val="-6628"/>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0" tIns="0" rIns="114910" bIns="0" numCol="1" spcCol="1270" anchor="ctr" anchorCtr="0">
          <a:noAutofit/>
        </a:bodyPr>
        <a:lstStyle/>
        <a:p>
          <a:pPr lvl="0" algn="l" defTabSz="533400">
            <a:lnSpc>
              <a:spcPct val="90000"/>
            </a:lnSpc>
            <a:spcBef>
              <a:spcPct val="0"/>
            </a:spcBef>
            <a:spcAft>
              <a:spcPct val="35000"/>
            </a:spcAft>
          </a:pPr>
          <a:r>
            <a:rPr lang="es-EC" sz="1200" kern="1200" dirty="0" smtClean="0"/>
            <a:t>Canal Rician</a:t>
          </a:r>
          <a:endParaRPr lang="es-EC" sz="1200" kern="1200" dirty="0"/>
        </a:p>
      </dsp:txBody>
      <dsp:txXfrm>
        <a:off x="234445" y="922824"/>
        <a:ext cx="3005543" cy="319654"/>
      </dsp:txXfrm>
    </dsp:sp>
    <dsp:sp modelId="{8A6378AD-7BF9-4239-93AE-15EA46F1CAA9}">
      <dsp:nvSpPr>
        <dsp:cNvPr id="0" name=""/>
        <dsp:cNvSpPr/>
      </dsp:nvSpPr>
      <dsp:spPr>
        <a:xfrm>
          <a:off x="0" y="1626971"/>
          <a:ext cx="4343042" cy="302400"/>
        </a:xfrm>
        <a:prstGeom prst="rect">
          <a:avLst/>
        </a:prstGeom>
        <a:solidFill>
          <a:schemeClr val="lt1">
            <a:alpha val="90000"/>
            <a:hueOff val="0"/>
            <a:satOff val="0"/>
            <a:lumOff val="0"/>
            <a:alphaOff val="0"/>
          </a:schemeClr>
        </a:solidFill>
        <a:ln w="15875" cap="rnd" cmpd="sng" algn="ctr">
          <a:solidFill>
            <a:schemeClr val="accent2">
              <a:hueOff val="593057"/>
              <a:satOff val="-13255"/>
              <a:lumOff val="-12549"/>
              <a:alphaOff val="0"/>
            </a:schemeClr>
          </a:solidFill>
          <a:prstDash val="solid"/>
        </a:ln>
        <a:effectLst/>
      </dsp:spPr>
      <dsp:style>
        <a:lnRef idx="2">
          <a:scrgbClr r="0" g="0" b="0"/>
        </a:lnRef>
        <a:fillRef idx="1">
          <a:scrgbClr r="0" g="0" b="0"/>
        </a:fillRef>
        <a:effectRef idx="0">
          <a:scrgbClr r="0" g="0" b="0"/>
        </a:effectRef>
        <a:fontRef idx="minor"/>
      </dsp:style>
    </dsp:sp>
    <dsp:sp modelId="{754A9449-73AE-432A-B6F0-676E21D3B761}">
      <dsp:nvSpPr>
        <dsp:cNvPr id="0" name=""/>
        <dsp:cNvSpPr/>
      </dsp:nvSpPr>
      <dsp:spPr>
        <a:xfrm>
          <a:off x="217152" y="1449851"/>
          <a:ext cx="3040129" cy="354240"/>
        </a:xfrm>
        <a:prstGeom prst="roundRect">
          <a:avLst/>
        </a:prstGeom>
        <a:solidFill>
          <a:schemeClr val="accent2">
            <a:hueOff val="593057"/>
            <a:satOff val="-13255"/>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0" tIns="0" rIns="114910" bIns="0" numCol="1" spcCol="1270" anchor="ctr" anchorCtr="0">
          <a:noAutofit/>
        </a:bodyPr>
        <a:lstStyle/>
        <a:p>
          <a:pPr lvl="0" algn="l" defTabSz="533400">
            <a:lnSpc>
              <a:spcPct val="90000"/>
            </a:lnSpc>
            <a:spcBef>
              <a:spcPct val="0"/>
            </a:spcBef>
            <a:spcAft>
              <a:spcPct val="35000"/>
            </a:spcAft>
          </a:pPr>
          <a:r>
            <a:rPr lang="es-EC" sz="1200" kern="1200" dirty="0" smtClean="0"/>
            <a:t>16QAM y 64QAM</a:t>
          </a:r>
          <a:endParaRPr lang="es-EC" sz="1200" kern="1200" dirty="0"/>
        </a:p>
      </dsp:txBody>
      <dsp:txXfrm>
        <a:off x="234445" y="1467144"/>
        <a:ext cx="3005543" cy="319654"/>
      </dsp:txXfrm>
    </dsp:sp>
    <dsp:sp modelId="{DE3F5A72-87EA-4124-880C-39BAAA14ADAF}">
      <dsp:nvSpPr>
        <dsp:cNvPr id="0" name=""/>
        <dsp:cNvSpPr/>
      </dsp:nvSpPr>
      <dsp:spPr>
        <a:xfrm>
          <a:off x="0" y="2171291"/>
          <a:ext cx="4343042" cy="302400"/>
        </a:xfrm>
        <a:prstGeom prst="rect">
          <a:avLst/>
        </a:prstGeom>
        <a:solidFill>
          <a:schemeClr val="lt1">
            <a:alpha val="90000"/>
            <a:hueOff val="0"/>
            <a:satOff val="0"/>
            <a:lumOff val="0"/>
            <a:alphaOff val="0"/>
          </a:schemeClr>
        </a:solidFill>
        <a:ln w="15875" cap="rnd" cmpd="sng" algn="ctr">
          <a:solidFill>
            <a:schemeClr val="accent2">
              <a:hueOff val="889586"/>
              <a:satOff val="-19883"/>
              <a:lumOff val="-18823"/>
              <a:alphaOff val="0"/>
            </a:schemeClr>
          </a:solidFill>
          <a:prstDash val="solid"/>
        </a:ln>
        <a:effectLst/>
      </dsp:spPr>
      <dsp:style>
        <a:lnRef idx="2">
          <a:scrgbClr r="0" g="0" b="0"/>
        </a:lnRef>
        <a:fillRef idx="1">
          <a:scrgbClr r="0" g="0" b="0"/>
        </a:fillRef>
        <a:effectRef idx="0">
          <a:scrgbClr r="0" g="0" b="0"/>
        </a:effectRef>
        <a:fontRef idx="minor"/>
      </dsp:style>
    </dsp:sp>
    <dsp:sp modelId="{CB132B60-5A37-4D8F-9E9A-1DC44E621105}">
      <dsp:nvSpPr>
        <dsp:cNvPr id="0" name=""/>
        <dsp:cNvSpPr/>
      </dsp:nvSpPr>
      <dsp:spPr>
        <a:xfrm>
          <a:off x="217152" y="1994171"/>
          <a:ext cx="3040129" cy="354240"/>
        </a:xfrm>
        <a:prstGeom prst="roundRect">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910" tIns="0" rIns="114910" bIns="0" numCol="1" spcCol="1270" anchor="ctr" anchorCtr="0">
          <a:noAutofit/>
        </a:bodyPr>
        <a:lstStyle/>
        <a:p>
          <a:pPr lvl="0" algn="l" defTabSz="533400">
            <a:lnSpc>
              <a:spcPct val="90000"/>
            </a:lnSpc>
            <a:spcBef>
              <a:spcPct val="0"/>
            </a:spcBef>
            <a:spcAft>
              <a:spcPct val="35000"/>
            </a:spcAft>
          </a:pPr>
          <a:r>
            <a:rPr lang="es-EC" sz="1200" kern="1200" dirty="0" smtClean="0"/>
            <a:t>Diversidad de Transmisión 2,MIMO2x2</a:t>
          </a:r>
          <a:endParaRPr lang="es-EC" sz="1200" kern="1200" dirty="0"/>
        </a:p>
      </dsp:txBody>
      <dsp:txXfrm>
        <a:off x="234445" y="2011464"/>
        <a:ext cx="3005543"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BDAFF-AE0F-4DE2-84FA-EEF29E17434B}" type="datetimeFigureOut">
              <a:rPr lang="es-EC" smtClean="0"/>
              <a:t>22/3/2021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E146D-DB8E-4B56-90C2-A9C8E2D4B9E8}" type="slidenum">
              <a:rPr lang="es-EC" smtClean="0"/>
              <a:t>‹Nº›</a:t>
            </a:fld>
            <a:endParaRPr lang="es-EC"/>
          </a:p>
        </p:txBody>
      </p:sp>
    </p:spTree>
    <p:extLst>
      <p:ext uri="{BB962C8B-B14F-4D97-AF65-F5344CB8AC3E}">
        <p14:creationId xmlns:p14="http://schemas.microsoft.com/office/powerpoint/2010/main" val="69910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28E146D-DB8E-4B56-90C2-A9C8E2D4B9E8}" type="slidenum">
              <a:rPr lang="es-EC" smtClean="0"/>
              <a:t>1</a:t>
            </a:fld>
            <a:endParaRPr lang="es-EC"/>
          </a:p>
        </p:txBody>
      </p:sp>
    </p:spTree>
    <p:extLst>
      <p:ext uri="{BB962C8B-B14F-4D97-AF65-F5344CB8AC3E}">
        <p14:creationId xmlns:p14="http://schemas.microsoft.com/office/powerpoint/2010/main" val="160273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Hoy en día las redes de comunicación inalámbricas, representan un papel muy importante, ya que no solo permiten la trasmisión de voz y datos, si no con frecuencia se utiliza para emitir señales de televisión, de sensores, para domótica y más. (Báez, 2016). Sin duda la comunicación inalámbrica ha permitido que todo el mundo logre mantenerse comunicado a pesar de la emergencia sanitaria que se vive en la actualidad, permitiendo que se continúe con las labores diarias independientemente de la ubicación.</a:t>
            </a:r>
            <a:endParaRPr lang="es-MX"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Es necesario tomar en cuenta que la transmisión y recepción de estas señales son afectadas por diversos factores que impiden su adecuado funcionamiento, como es, la frecuencia de trabajo, la capacidad de la red, la distancia de las antenas de Tx y Rx, los modelos de propagación que se utilizan para la transmisión de la señal y otros.</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Debido a que la comunicación inalámbrica depende de varios parámetros de radio frecuencia, el presente proyecto se enfoca en las condiciones de propagación, tomando en cuenta diferentes modelos de propagación como Cost 231 Hata, Ericsson 9999 y JTG5-6, que permiten identificar cuan eficiente a nivel de tasa de error de bits (BER) es un sistema de comunicación 4G al trabajar con cada uno de los modelos de propagación.</a:t>
            </a:r>
            <a:endParaRPr lang="es-MX"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A28E146D-DB8E-4B56-90C2-A9C8E2D4B9E8}" type="slidenum">
              <a:rPr lang="es-EC" smtClean="0"/>
              <a:t>3</a:t>
            </a:fld>
            <a:endParaRPr lang="es-EC"/>
          </a:p>
        </p:txBody>
      </p:sp>
    </p:spTree>
    <p:extLst>
      <p:ext uri="{BB962C8B-B14F-4D97-AF65-F5344CB8AC3E}">
        <p14:creationId xmlns:p14="http://schemas.microsoft.com/office/powerpoint/2010/main" val="281070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40352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332932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1A225-C17F-478E-92EF-B6D3534FFEC5}"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221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55C1E3B-C38D-4183-A4EE-2F62A3AF6B5F}"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342002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55C1E3B-C38D-4183-A4EE-2F62A3AF6B5F}"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1A225-C17F-478E-92EF-B6D3534FFEC5}"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012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55C1E3B-C38D-4183-A4EE-2F62A3AF6B5F}"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142613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374541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40795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295475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55C1E3B-C38D-4183-A4EE-2F62A3AF6B5F}" type="datetimeFigureOut">
              <a:rPr lang="es-MX" smtClean="0"/>
              <a:t>22/03/2021</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8224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55C1E3B-C38D-4183-A4EE-2F62A3AF6B5F}"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413802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55C1E3B-C38D-4183-A4EE-2F62A3AF6B5F}" type="datetimeFigureOut">
              <a:rPr lang="es-MX" smtClean="0"/>
              <a:t>22/03/2021</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92171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55C1E3B-C38D-4183-A4EE-2F62A3AF6B5F}" type="datetimeFigureOut">
              <a:rPr lang="es-MX" smtClean="0"/>
              <a:t>22/03/2021</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305500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C1E3B-C38D-4183-A4EE-2F62A3AF6B5F}" type="datetimeFigureOut">
              <a:rPr lang="es-MX" smtClean="0"/>
              <a:t>22/03/2021</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15849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55C1E3B-C38D-4183-A4EE-2F62A3AF6B5F}"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23770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55C1E3B-C38D-4183-A4EE-2F62A3AF6B5F}" type="datetimeFigureOut">
              <a:rPr lang="es-MX" smtClean="0"/>
              <a:t>22/03/2021</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81A225-C17F-478E-92EF-B6D3534FFEC5}" type="slidenum">
              <a:rPr lang="es-MX" smtClean="0"/>
              <a:t>‹Nº›</a:t>
            </a:fld>
            <a:endParaRPr lang="es-MX"/>
          </a:p>
        </p:txBody>
      </p:sp>
    </p:spTree>
    <p:extLst>
      <p:ext uri="{BB962C8B-B14F-4D97-AF65-F5344CB8AC3E}">
        <p14:creationId xmlns:p14="http://schemas.microsoft.com/office/powerpoint/2010/main" val="258528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5C1E3B-C38D-4183-A4EE-2F62A3AF6B5F}" type="datetimeFigureOut">
              <a:rPr lang="es-MX" smtClean="0"/>
              <a:t>22/03/2021</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81A225-C17F-478E-92EF-B6D3534FFEC5}" type="slidenum">
              <a:rPr lang="es-MX" smtClean="0"/>
              <a:t>‹Nº›</a:t>
            </a:fld>
            <a:endParaRPr lang="es-MX"/>
          </a:p>
        </p:txBody>
      </p:sp>
    </p:spTree>
    <p:extLst>
      <p:ext uri="{BB962C8B-B14F-4D97-AF65-F5344CB8AC3E}">
        <p14:creationId xmlns:p14="http://schemas.microsoft.com/office/powerpoint/2010/main" val="323248248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crdownload"/><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jpg"/><Relationship Id="rId4" Type="http://schemas.openxmlformats.org/officeDocument/2006/relationships/diagramQuickStyle" Target="../diagrams/quickStyle2.xm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8"/>
          <p:cNvSpPr>
            <a:spLocks noGrp="1"/>
          </p:cNvSpPr>
          <p:nvPr>
            <p:ph type="title"/>
          </p:nvPr>
        </p:nvSpPr>
        <p:spPr>
          <a:xfrm>
            <a:off x="1945269" y="1751380"/>
            <a:ext cx="8821469" cy="2395617"/>
          </a:xfrm>
        </p:spPr>
        <p:txBody>
          <a:bodyPr>
            <a:normAutofit fontScale="90000"/>
          </a:bodyPr>
          <a:lstStyle/>
          <a:p>
            <a:r>
              <a:rPr lang="es-EC" b="1" dirty="0">
                <a:solidFill>
                  <a:schemeClr val="tx1"/>
                </a:solidFill>
              </a:rPr>
              <a:t> </a:t>
            </a:r>
            <a:r>
              <a:rPr lang="es-EC" b="1" dirty="0" smtClean="0">
                <a:solidFill>
                  <a:schemeClr val="tx1"/>
                </a:solidFill>
              </a:rPr>
              <a:t>“ANALISIS </a:t>
            </a:r>
            <a:r>
              <a:rPr lang="es-EC" b="1" dirty="0">
                <a:solidFill>
                  <a:schemeClr val="tx1"/>
                </a:solidFill>
              </a:rPr>
              <a:t>DEL DESEMPEÑO DE MODELOS DE PROPAGACION UTILIZADOS EN </a:t>
            </a:r>
            <a:r>
              <a:rPr lang="es-EC" b="1" dirty="0" smtClean="0">
                <a:solidFill>
                  <a:schemeClr val="tx1"/>
                </a:solidFill>
              </a:rPr>
              <a:t>4G”</a:t>
            </a:r>
            <a:endParaRPr lang="es-MX" dirty="0">
              <a:solidFill>
                <a:schemeClr val="tx1"/>
              </a:solidFill>
            </a:endParaRPr>
          </a:p>
        </p:txBody>
      </p:sp>
      <p:sp>
        <p:nvSpPr>
          <p:cNvPr id="10" name="Marcador de texto 9"/>
          <p:cNvSpPr>
            <a:spLocks noGrp="1"/>
          </p:cNvSpPr>
          <p:nvPr>
            <p:ph type="body" idx="1"/>
          </p:nvPr>
        </p:nvSpPr>
        <p:spPr/>
        <p:txBody>
          <a:bodyPr>
            <a:normAutofit lnSpcReduction="10000"/>
          </a:bodyPr>
          <a:lstStyle/>
          <a:p>
            <a:r>
              <a:rPr lang="es-EC" dirty="0"/>
              <a:t> </a:t>
            </a:r>
            <a:endParaRPr lang="es-MX" dirty="0"/>
          </a:p>
          <a:p>
            <a:r>
              <a:rPr lang="es-EC" b="1" dirty="0"/>
              <a:t>AUTOR: CAMACHO MUNCHA DIANA MARIA</a:t>
            </a:r>
            <a:endParaRPr lang="es-MX" dirty="0"/>
          </a:p>
          <a:p>
            <a:r>
              <a:rPr lang="es-EC" b="1" dirty="0"/>
              <a:t> </a:t>
            </a:r>
          </a:p>
          <a:p>
            <a:r>
              <a:rPr lang="es-EC" b="1" dirty="0" smtClean="0"/>
              <a:t>DIRECTOR: ING. BERNAL OÑATE, CARLOS PAÚL, </a:t>
            </a:r>
            <a:r>
              <a:rPr lang="es-EC" b="1" dirty="0" err="1" smtClean="0"/>
              <a:t>MSc</a:t>
            </a:r>
            <a:r>
              <a:rPr lang="es-EC" b="1" dirty="0" smtClean="0"/>
              <a:t>.</a:t>
            </a:r>
            <a:endParaRPr lang="es-MX" dirty="0"/>
          </a:p>
        </p:txBody>
      </p:sp>
      <p:pic>
        <p:nvPicPr>
          <p:cNvPr id="17" name="Imagen 16"/>
          <p:cNvPicPr/>
          <p:nvPr/>
        </p:nvPicPr>
        <p:blipFill>
          <a:blip r:embed="rId3">
            <a:extLst>
              <a:ext uri="{28A0092B-C50C-407E-A947-70E740481C1C}">
                <a14:useLocalDpi xmlns:a14="http://schemas.microsoft.com/office/drawing/2010/main" val="0"/>
              </a:ext>
            </a:extLst>
          </a:blip>
          <a:stretch>
            <a:fillRect/>
          </a:stretch>
        </p:blipFill>
        <p:spPr>
          <a:xfrm>
            <a:off x="2972336" y="199768"/>
            <a:ext cx="5811055" cy="1551612"/>
          </a:xfrm>
          <a:prstGeom prst="rect">
            <a:avLst/>
          </a:prstGeom>
        </p:spPr>
      </p:pic>
    </p:spTree>
    <p:extLst>
      <p:ext uri="{BB962C8B-B14F-4D97-AF65-F5344CB8AC3E}">
        <p14:creationId xmlns:p14="http://schemas.microsoft.com/office/powerpoint/2010/main" val="191285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011" y="624110"/>
            <a:ext cx="9804601" cy="1280890"/>
          </a:xfrm>
        </p:spPr>
        <p:txBody>
          <a:bodyPr>
            <a:normAutofit/>
          </a:bodyPr>
          <a:lstStyle/>
          <a:p>
            <a:r>
              <a:rPr lang="es-EC" sz="2800" dirty="0"/>
              <a:t>P</a:t>
            </a:r>
            <a:r>
              <a:rPr lang="es-EC" sz="2800" dirty="0" smtClean="0"/>
              <a:t>arámetros del modelo JTG5-6</a:t>
            </a:r>
            <a:endParaRPr lang="es-EC" sz="28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33221486"/>
              </p:ext>
            </p:extLst>
          </p:nvPr>
        </p:nvGraphicFramePr>
        <p:xfrm>
          <a:off x="1499499" y="1264555"/>
          <a:ext cx="8762102" cy="5181600"/>
        </p:xfrm>
        <a:graphic>
          <a:graphicData uri="http://schemas.openxmlformats.org/drawingml/2006/table">
            <a:tbl>
              <a:tblPr firstRow="1" firstCol="1" bandRow="1">
                <a:tableStyleId>{72833802-FEF1-4C79-8D5D-14CF1EAF98D9}</a:tableStyleId>
              </a:tblPr>
              <a:tblGrid>
                <a:gridCol w="4381051"/>
                <a:gridCol w="4381051"/>
              </a:tblGrid>
              <a:tr h="528018">
                <a:tc>
                  <a:txBody>
                    <a:bodyPr/>
                    <a:lstStyle/>
                    <a:p>
                      <a:pPr indent="273685">
                        <a:lnSpc>
                          <a:spcPct val="200000"/>
                        </a:lnSpc>
                        <a:spcAft>
                          <a:spcPts val="0"/>
                        </a:spcAft>
                      </a:pPr>
                      <a:r>
                        <a:rPr lang="es-EC" sz="1800" dirty="0" smtClean="0">
                          <a:effectLst/>
                          <a:latin typeface="+mn-lt"/>
                        </a:rPr>
                        <a:t>PARÁMETROS </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800" dirty="0">
                          <a:effectLst/>
                          <a:latin typeface="+mn-lt"/>
                        </a:rPr>
                        <a:t>VALOR</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r>
              <a:tr h="396874">
                <a:tc>
                  <a:txBody>
                    <a:bodyPr/>
                    <a:lstStyle/>
                    <a:p>
                      <a:pPr indent="273685">
                        <a:lnSpc>
                          <a:spcPct val="200000"/>
                        </a:lnSpc>
                        <a:spcAft>
                          <a:spcPts val="0"/>
                        </a:spcAft>
                      </a:pPr>
                      <a:r>
                        <a:rPr lang="es-EC" sz="1800" dirty="0">
                          <a:effectLst/>
                          <a:latin typeface="+mn-lt"/>
                        </a:rPr>
                        <a:t>Distancia entre el TX y RX[km]</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800" dirty="0" smtClean="0">
                          <a:effectLst/>
                          <a:latin typeface="+mn-lt"/>
                        </a:rPr>
                        <a:t>0.2-1000</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r>
              <a:tr h="347242">
                <a:tc>
                  <a:txBody>
                    <a:bodyPr/>
                    <a:lstStyle/>
                    <a:p>
                      <a:pPr indent="273685">
                        <a:lnSpc>
                          <a:spcPct val="200000"/>
                        </a:lnSpc>
                        <a:spcAft>
                          <a:spcPts val="0"/>
                        </a:spcAft>
                      </a:pPr>
                      <a:r>
                        <a:rPr lang="es-EC" sz="1800" dirty="0">
                          <a:effectLst/>
                          <a:latin typeface="+mn-lt"/>
                        </a:rPr>
                        <a:t>Frecuencia[MHz] </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800" dirty="0" smtClean="0">
                          <a:effectLst/>
                          <a:latin typeface="+mn-lt"/>
                        </a:rPr>
                        <a:t>600-2000</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r>
              <a:tr h="347242">
                <a:tc>
                  <a:txBody>
                    <a:bodyPr/>
                    <a:lstStyle/>
                    <a:p>
                      <a:pPr indent="273685">
                        <a:lnSpc>
                          <a:spcPct val="200000"/>
                        </a:lnSpc>
                        <a:spcAft>
                          <a:spcPts val="0"/>
                        </a:spcAft>
                      </a:pPr>
                      <a:r>
                        <a:rPr lang="es-EC" sz="1800" dirty="0">
                          <a:effectLst/>
                          <a:latin typeface="+mn-lt"/>
                        </a:rPr>
                        <a:t>Altura Tx[m]</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800" dirty="0" smtClean="0">
                          <a:effectLst/>
                          <a:latin typeface="+mn-lt"/>
                          <a:ea typeface="+mn-ea"/>
                          <a:cs typeface="+mn-cs"/>
                        </a:rPr>
                        <a:t>30-200</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r>
              <a:tr h="347242">
                <a:tc>
                  <a:txBody>
                    <a:bodyPr/>
                    <a:lstStyle/>
                    <a:p>
                      <a:pPr indent="273685">
                        <a:lnSpc>
                          <a:spcPct val="200000"/>
                        </a:lnSpc>
                        <a:spcAft>
                          <a:spcPts val="0"/>
                        </a:spcAft>
                      </a:pPr>
                      <a:r>
                        <a:rPr lang="es-EC" sz="1800" dirty="0">
                          <a:effectLst/>
                          <a:latin typeface="+mn-lt"/>
                        </a:rPr>
                        <a:t>Altura Rx[m]</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800" dirty="0" smtClean="0">
                          <a:effectLst/>
                          <a:latin typeface="+mn-lt"/>
                          <a:ea typeface="+mn-ea"/>
                          <a:cs typeface="+mn-cs"/>
                        </a:rPr>
                        <a:t>1.5-10m</a:t>
                      </a:r>
                      <a:endParaRPr lang="es-MX" sz="1800" dirty="0">
                        <a:effectLst/>
                        <a:latin typeface="+mn-lt"/>
                        <a:ea typeface="Calibri" panose="020F0502020204030204" pitchFamily="34" charset="0"/>
                        <a:cs typeface="Times New Roman" panose="02020603050405020304" pitchFamily="18" charset="0"/>
                      </a:endParaRPr>
                    </a:p>
                  </a:txBody>
                  <a:tcPr marL="68580" marR="68580" marT="0" marB="0"/>
                </a:tc>
              </a:tr>
              <a:tr h="372455">
                <a:tc>
                  <a:txBody>
                    <a:bodyPr/>
                    <a:lstStyle/>
                    <a:p>
                      <a:pPr indent="273685">
                        <a:lnSpc>
                          <a:spcPct val="200000"/>
                        </a:lnSpc>
                        <a:spcAft>
                          <a:spcPts val="0"/>
                        </a:spcAft>
                      </a:pPr>
                      <a:r>
                        <a:rPr lang="es-EC" sz="1600" dirty="0" smtClean="0">
                          <a:solidFill>
                            <a:srgbClr val="000000"/>
                          </a:solidFill>
                          <a:effectLst/>
                          <a:latin typeface="+mn-lt"/>
                          <a:ea typeface="Times New Roman" panose="02020603050405020304" pitchFamily="18" charset="0"/>
                          <a:cs typeface="Arial" panose="020B0604020202020204" pitchFamily="34" charset="0"/>
                        </a:rPr>
                        <a:t>Hasta los 40 m </a:t>
                      </a:r>
                      <a:endParaRPr lang="es-MX" sz="1600" dirty="0">
                        <a:effectLst/>
                        <a:latin typeface="+mn-lt"/>
                        <a:ea typeface="Calibri" panose="020F0502020204030204" pitchFamily="34" charset="0"/>
                        <a:cs typeface="Times New Roman" panose="02020603050405020304" pitchFamily="18" charset="0"/>
                      </a:endParaRPr>
                    </a:p>
                  </a:txBody>
                  <a:tcPr marL="59448" marR="59448" marT="0" marB="0" anchor="ctr"/>
                </a:tc>
                <a:tc>
                  <a:txBody>
                    <a:bodyPr/>
                    <a:lstStyle/>
                    <a:p>
                      <a:pPr marL="0" marR="0" lvl="0" indent="273685" algn="l" defTabSz="457200" rtl="0" eaLnBrk="1" fontAlgn="auto" latinLnBrk="0" hangingPunct="1">
                        <a:lnSpc>
                          <a:spcPct val="200000"/>
                        </a:lnSpc>
                        <a:spcBef>
                          <a:spcPts val="0"/>
                        </a:spcBef>
                        <a:spcAft>
                          <a:spcPts val="0"/>
                        </a:spcAft>
                        <a:buClrTx/>
                        <a:buSzTx/>
                        <a:buFontTx/>
                        <a:buNone/>
                        <a:tabLst/>
                        <a:defRPr/>
                      </a:pPr>
                      <a:r>
                        <a:rPr lang="es-EC" sz="1600" b="0" dirty="0" smtClean="0">
                          <a:solidFill>
                            <a:srgbClr val="000000"/>
                          </a:solidFill>
                          <a:effectLst/>
                          <a:latin typeface="+mn-lt"/>
                          <a:ea typeface="Times New Roman" panose="02020603050405020304" pitchFamily="18" charset="0"/>
                          <a:cs typeface="Arial" panose="020B0604020202020204" pitchFamily="34" charset="0"/>
                        </a:rPr>
                        <a:t>Modelo  de espacio libre.</a:t>
                      </a:r>
                    </a:p>
                  </a:txBody>
                  <a:tcPr marL="59448" marR="59448" marT="0" marB="0" anchor="ctr"/>
                </a:tc>
              </a:tr>
              <a:tr h="372455">
                <a:tc>
                  <a:txBody>
                    <a:bodyPr/>
                    <a:lstStyle/>
                    <a:p>
                      <a:pPr indent="273685">
                        <a:lnSpc>
                          <a:spcPct val="200000"/>
                        </a:lnSpc>
                        <a:spcAft>
                          <a:spcPts val="0"/>
                        </a:spcAft>
                      </a:pPr>
                      <a:r>
                        <a:rPr lang="es-EC" sz="1600" dirty="0" smtClean="0">
                          <a:solidFill>
                            <a:srgbClr val="000000"/>
                          </a:solidFill>
                          <a:effectLst/>
                          <a:latin typeface="+mn-lt"/>
                          <a:ea typeface="Calibri" panose="020F0502020204030204" pitchFamily="34" charset="0"/>
                          <a:cs typeface="Arial" panose="020B0604020202020204" pitchFamily="34" charset="0"/>
                        </a:rPr>
                        <a:t>40m-100m</a:t>
                      </a:r>
                      <a:endParaRPr lang="es-MX" sz="1600" dirty="0">
                        <a:effectLst/>
                        <a:latin typeface="+mn-lt"/>
                        <a:ea typeface="Calibri" panose="020F0502020204030204" pitchFamily="34" charset="0"/>
                        <a:cs typeface="Times New Roman" panose="02020603050405020304" pitchFamily="18" charset="0"/>
                      </a:endParaRPr>
                    </a:p>
                  </a:txBody>
                  <a:tcPr marL="59448" marR="59448" marT="0" marB="0" anchor="ctr"/>
                </a:tc>
                <a:tc>
                  <a:txBody>
                    <a:bodyPr/>
                    <a:lstStyle/>
                    <a:p>
                      <a:pPr marL="0" marR="0" lvl="0" indent="273685" algn="l" defTabSz="457200" rtl="0" eaLnBrk="1" fontAlgn="auto" latinLnBrk="0" hangingPunct="1">
                        <a:lnSpc>
                          <a:spcPct val="200000"/>
                        </a:lnSpc>
                        <a:spcBef>
                          <a:spcPts val="0"/>
                        </a:spcBef>
                        <a:spcAft>
                          <a:spcPts val="0"/>
                        </a:spcAft>
                        <a:buClrTx/>
                        <a:buSzTx/>
                        <a:buFontTx/>
                        <a:buNone/>
                        <a:tabLst/>
                        <a:defRPr/>
                      </a:pPr>
                      <a:r>
                        <a:rPr lang="es-EC" sz="1600" b="0" dirty="0" smtClean="0">
                          <a:solidFill>
                            <a:srgbClr val="000000"/>
                          </a:solidFill>
                          <a:effectLst/>
                          <a:latin typeface="+mn-lt"/>
                          <a:ea typeface="Times New Roman" panose="02020603050405020304" pitchFamily="18" charset="0"/>
                          <a:cs typeface="Arial" panose="020B0604020202020204" pitchFamily="34" charset="0"/>
                        </a:rPr>
                        <a:t>Interpolación lineal entre el modelo de espacio libre y el Hata extendido.</a:t>
                      </a:r>
                    </a:p>
                  </a:txBody>
                  <a:tcPr marL="59448" marR="59448" marT="0" marB="0" anchor="ctr"/>
                </a:tc>
              </a:tr>
              <a:tr h="372455">
                <a:tc>
                  <a:txBody>
                    <a:bodyPr/>
                    <a:lstStyle/>
                    <a:p>
                      <a:pPr indent="273685">
                        <a:lnSpc>
                          <a:spcPct val="200000"/>
                        </a:lnSpc>
                        <a:spcAft>
                          <a:spcPts val="0"/>
                        </a:spcAft>
                      </a:pPr>
                      <a:r>
                        <a:rPr lang="es-MX" sz="1600" dirty="0" smtClean="0">
                          <a:effectLst/>
                          <a:latin typeface="+mn-lt"/>
                          <a:ea typeface="Calibri" panose="020F0502020204030204" pitchFamily="34" charset="0"/>
                          <a:cs typeface="Times New Roman" panose="02020603050405020304" pitchFamily="18" charset="0"/>
                        </a:rPr>
                        <a:t>100m-1000m</a:t>
                      </a:r>
                      <a:endParaRPr lang="es-MX" sz="1600" dirty="0">
                        <a:effectLst/>
                        <a:latin typeface="+mn-lt"/>
                        <a:ea typeface="Calibri" panose="020F0502020204030204" pitchFamily="34" charset="0"/>
                        <a:cs typeface="Times New Roman" panose="02020603050405020304" pitchFamily="18" charset="0"/>
                      </a:endParaRPr>
                    </a:p>
                  </a:txBody>
                  <a:tcPr marL="59448" marR="59448" marT="0" marB="0" anchor="ctr"/>
                </a:tc>
                <a:tc>
                  <a:txBody>
                    <a:bodyPr/>
                    <a:lstStyle/>
                    <a:p>
                      <a:pPr marL="0" marR="0" lvl="0" indent="273685" algn="l" defTabSz="457200" rtl="0" eaLnBrk="1" fontAlgn="auto" latinLnBrk="0" hangingPunct="1">
                        <a:lnSpc>
                          <a:spcPct val="200000"/>
                        </a:lnSpc>
                        <a:spcBef>
                          <a:spcPts val="0"/>
                        </a:spcBef>
                        <a:spcAft>
                          <a:spcPts val="0"/>
                        </a:spcAft>
                        <a:buClrTx/>
                        <a:buSzTx/>
                        <a:buFontTx/>
                        <a:buNone/>
                        <a:tabLst/>
                        <a:defRPr/>
                      </a:pPr>
                      <a:r>
                        <a:rPr lang="es-EC" sz="1600" b="0" dirty="0" smtClean="0">
                          <a:solidFill>
                            <a:srgbClr val="000000"/>
                          </a:solidFill>
                          <a:effectLst/>
                          <a:latin typeface="+mn-lt"/>
                          <a:ea typeface="Times New Roman" panose="02020603050405020304" pitchFamily="18" charset="0"/>
                        </a:rPr>
                        <a:t>La interpolación lineal se realiza entre el modelo Hata y el P.1546-4</a:t>
                      </a:r>
                      <a:endParaRPr lang="es-MX" sz="1200" b="0" dirty="0" smtClean="0">
                        <a:effectLst/>
                        <a:latin typeface="+mn-lt"/>
                        <a:ea typeface="Calibri" panose="020F0502020204030204" pitchFamily="34" charset="0"/>
                        <a:cs typeface="Times New Roman" panose="02020603050405020304" pitchFamily="18" charset="0"/>
                      </a:endParaRPr>
                    </a:p>
                  </a:txBody>
                  <a:tcPr marL="59448" marR="59448" marT="0" marB="0" anchor="ctr"/>
                </a:tc>
              </a:tr>
            </a:tbl>
          </a:graphicData>
        </a:graphic>
      </p:graphicFrame>
    </p:spTree>
    <p:extLst>
      <p:ext uri="{BB962C8B-B14F-4D97-AF65-F5344CB8AC3E}">
        <p14:creationId xmlns:p14="http://schemas.microsoft.com/office/powerpoint/2010/main" val="462842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837075" cy="1147540"/>
          </a:xfrm>
        </p:spPr>
        <p:txBody>
          <a:bodyPr>
            <a:normAutofit fontScale="90000"/>
          </a:bodyPr>
          <a:lstStyle/>
          <a:p>
            <a:r>
              <a:rPr lang="es-EC" dirty="0" smtClean="0"/>
              <a:t>Parámetros del equipo Transmisor/receptor</a:t>
            </a:r>
            <a:br>
              <a:rPr lang="es-EC" dirty="0" smtClean="0"/>
            </a:br>
            <a:r>
              <a:rPr lang="es-EC" dirty="0" smtClean="0"/>
              <a:t> Nokia </a:t>
            </a:r>
            <a:r>
              <a:rPr lang="es-EC" dirty="0"/>
              <a:t>AirScale RRH 2T2R B3120W (FHEL)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78813350"/>
              </p:ext>
            </p:extLst>
          </p:nvPr>
        </p:nvGraphicFramePr>
        <p:xfrm>
          <a:off x="1181101" y="1771650"/>
          <a:ext cx="10420348" cy="4876800"/>
        </p:xfrm>
        <a:graphic>
          <a:graphicData uri="http://schemas.openxmlformats.org/drawingml/2006/table">
            <a:tbl>
              <a:tblPr firstRow="1" firstCol="1" bandRow="1">
                <a:tableStyleId>{72833802-FEF1-4C79-8D5D-14CF1EAF98D9}</a:tableStyleId>
              </a:tblPr>
              <a:tblGrid>
                <a:gridCol w="5241524"/>
                <a:gridCol w="2699741"/>
                <a:gridCol w="2479083"/>
              </a:tblGrid>
              <a:tr h="590552">
                <a:tc>
                  <a:txBody>
                    <a:bodyPr/>
                    <a:lstStyle/>
                    <a:p>
                      <a:pPr indent="273685" algn="l">
                        <a:lnSpc>
                          <a:spcPct val="200000"/>
                        </a:lnSpc>
                        <a:spcAft>
                          <a:spcPts val="0"/>
                        </a:spcAft>
                      </a:pPr>
                      <a:r>
                        <a:rPr lang="es-EC" sz="2000" dirty="0">
                          <a:effectLst/>
                        </a:rPr>
                        <a:t>Propiedades</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dirty="0">
                          <a:effectLst/>
                        </a:rPr>
                        <a:t>Valor </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Valores a utilizar</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9782">
                <a:tc>
                  <a:txBody>
                    <a:bodyPr/>
                    <a:lstStyle/>
                    <a:p>
                      <a:pPr indent="273685" algn="l">
                        <a:lnSpc>
                          <a:spcPct val="200000"/>
                        </a:lnSpc>
                        <a:spcAft>
                          <a:spcPts val="0"/>
                        </a:spcAft>
                      </a:pPr>
                      <a:r>
                        <a:rPr lang="es-EC" sz="2000">
                          <a:effectLst/>
                        </a:rPr>
                        <a:t>Potencia de salida </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2x60 W</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2x60W</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96650">
                <a:tc>
                  <a:txBody>
                    <a:bodyPr/>
                    <a:lstStyle/>
                    <a:p>
                      <a:pPr indent="273685" algn="l">
                        <a:lnSpc>
                          <a:spcPct val="200000"/>
                        </a:lnSpc>
                        <a:spcAft>
                          <a:spcPts val="0"/>
                        </a:spcAft>
                      </a:pPr>
                      <a:r>
                        <a:rPr lang="es-EC" sz="2000" dirty="0" smtClean="0">
                          <a:effectLst/>
                        </a:rPr>
                        <a:t>Número </a:t>
                      </a:r>
                      <a:r>
                        <a:rPr lang="es-EC" sz="2000" dirty="0">
                          <a:effectLst/>
                        </a:rPr>
                        <a:t>de transmisores y receptores</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2T2R</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2T2R</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9782">
                <a:tc>
                  <a:txBody>
                    <a:bodyPr/>
                    <a:lstStyle/>
                    <a:p>
                      <a:pPr indent="273685" algn="l">
                        <a:lnSpc>
                          <a:spcPct val="200000"/>
                        </a:lnSpc>
                        <a:spcAft>
                          <a:spcPts val="0"/>
                        </a:spcAft>
                      </a:pPr>
                      <a:r>
                        <a:rPr lang="es-EC" sz="2000" dirty="0">
                          <a:effectLst/>
                        </a:rPr>
                        <a:t>Tecnología que soporta </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FDD-LTE</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FDD-LTE</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9782">
                <a:tc>
                  <a:txBody>
                    <a:bodyPr/>
                    <a:lstStyle/>
                    <a:p>
                      <a:pPr indent="273685" algn="l">
                        <a:lnSpc>
                          <a:spcPct val="200000"/>
                        </a:lnSpc>
                        <a:spcAft>
                          <a:spcPts val="0"/>
                        </a:spcAft>
                      </a:pPr>
                      <a:r>
                        <a:rPr lang="es-EC" sz="2000" dirty="0">
                          <a:effectLst/>
                        </a:rPr>
                        <a:t>Rango de frecuencia TX</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1805-1880 MHz</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1850 MHz</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9782">
                <a:tc>
                  <a:txBody>
                    <a:bodyPr/>
                    <a:lstStyle/>
                    <a:p>
                      <a:pPr indent="273685" algn="l">
                        <a:lnSpc>
                          <a:spcPct val="200000"/>
                        </a:lnSpc>
                        <a:spcAft>
                          <a:spcPts val="0"/>
                        </a:spcAft>
                      </a:pPr>
                      <a:r>
                        <a:rPr lang="es-EC" sz="2000" dirty="0">
                          <a:effectLst/>
                        </a:rPr>
                        <a:t>Rango de frecuencia RX</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1710-1785 MHz</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1750 MHz</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9782">
                <a:tc>
                  <a:txBody>
                    <a:bodyPr/>
                    <a:lstStyle/>
                    <a:p>
                      <a:pPr indent="273685" algn="l">
                        <a:lnSpc>
                          <a:spcPct val="200000"/>
                        </a:lnSpc>
                        <a:spcAft>
                          <a:spcPts val="0"/>
                        </a:spcAft>
                      </a:pPr>
                      <a:r>
                        <a:rPr lang="es-EC" sz="2000">
                          <a:effectLst/>
                        </a:rPr>
                        <a:t>DL Ancho de Banda instantáneo </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75 MHz</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dirty="0" smtClean="0">
                          <a:effectLst/>
                        </a:rPr>
                        <a:t>10 </a:t>
                      </a:r>
                      <a:r>
                        <a:rPr lang="es-EC" sz="2000" dirty="0">
                          <a:effectLst/>
                        </a:rPr>
                        <a:t>MHZ</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9782">
                <a:tc>
                  <a:txBody>
                    <a:bodyPr/>
                    <a:lstStyle/>
                    <a:p>
                      <a:pPr indent="273685" algn="l">
                        <a:lnSpc>
                          <a:spcPct val="200000"/>
                        </a:lnSpc>
                        <a:spcAft>
                          <a:spcPts val="0"/>
                        </a:spcAft>
                      </a:pPr>
                      <a:r>
                        <a:rPr lang="es-EC" sz="2000" dirty="0">
                          <a:effectLst/>
                        </a:rPr>
                        <a:t>UL Ancho de Banda instantáneo</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a:effectLst/>
                        </a:rPr>
                        <a:t>75 MHz </a:t>
                      </a:r>
                      <a:endParaRPr lang="es-MX"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73685" algn="l">
                        <a:lnSpc>
                          <a:spcPct val="200000"/>
                        </a:lnSpc>
                        <a:spcAft>
                          <a:spcPts val="0"/>
                        </a:spcAft>
                      </a:pPr>
                      <a:r>
                        <a:rPr lang="es-EC" sz="2000" dirty="0" smtClean="0">
                          <a:effectLst/>
                        </a:rPr>
                        <a:t>10 MHZ</a:t>
                      </a:r>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8850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Parámetros de la antena</a:t>
            </a:r>
            <a:endParaRPr lang="es-EC" dirty="0"/>
          </a:p>
        </p:txBody>
      </p:sp>
      <p:sp>
        <p:nvSpPr>
          <p:cNvPr id="3" name="Marcador de contenido 2"/>
          <p:cNvSpPr>
            <a:spLocks noGrp="1"/>
          </p:cNvSpPr>
          <p:nvPr>
            <p:ph idx="1"/>
          </p:nvPr>
        </p:nvSpPr>
        <p:spPr/>
        <p:txBody>
          <a:bodyPr/>
          <a:lstStyle/>
          <a:p>
            <a:r>
              <a:rPr lang="es-EC" sz="2800" dirty="0"/>
              <a:t>El modelo de antena que se toma como referencia 2G/3G/4G Wall Mount Gain </a:t>
            </a:r>
            <a:r>
              <a:rPr lang="es-EC" sz="2800" dirty="0" smtClean="0"/>
              <a:t>Mimo </a:t>
            </a:r>
            <a:r>
              <a:rPr lang="es-EC" sz="2800" dirty="0"/>
              <a:t>+ GPS/GNSS </a:t>
            </a:r>
            <a:r>
              <a:rPr lang="es-EC" sz="2800" dirty="0" smtClean="0"/>
              <a:t>, la </a:t>
            </a:r>
            <a:r>
              <a:rPr lang="es-EC" sz="2800" dirty="0"/>
              <a:t>cual presenta los siguientes parámetros</a:t>
            </a:r>
            <a:r>
              <a:rPr lang="es-EC" sz="2800" dirty="0" smtClean="0"/>
              <a:t>:</a:t>
            </a:r>
          </a:p>
          <a:p>
            <a:r>
              <a:rPr lang="es-EC" sz="2800" dirty="0" smtClean="0"/>
              <a:t> </a:t>
            </a:r>
            <a:r>
              <a:rPr lang="es-EC" sz="2800" dirty="0"/>
              <a:t>rango de frecuencia </a:t>
            </a:r>
            <a:r>
              <a:rPr lang="es-EC" sz="2800" dirty="0" smtClean="0"/>
              <a:t>698-960/1710-2700MHz, </a:t>
            </a:r>
          </a:p>
          <a:p>
            <a:r>
              <a:rPr lang="es-EC" sz="2800" dirty="0"/>
              <a:t> </a:t>
            </a:r>
            <a:r>
              <a:rPr lang="es-EC" sz="2800" dirty="0" smtClean="0"/>
              <a:t>la </a:t>
            </a:r>
            <a:r>
              <a:rPr lang="es-EC" sz="2800" dirty="0"/>
              <a:t>ganancia a 1710-2170MHz es de 9dB</a:t>
            </a:r>
            <a:r>
              <a:rPr lang="es-EC" sz="2800" dirty="0" smtClean="0"/>
              <a:t>.</a:t>
            </a:r>
            <a:endParaRPr lang="es-MX" sz="2800" dirty="0"/>
          </a:p>
          <a:p>
            <a:endParaRPr lang="es-EC" dirty="0"/>
          </a:p>
        </p:txBody>
      </p:sp>
    </p:spTree>
    <p:extLst>
      <p:ext uri="{BB962C8B-B14F-4D97-AF65-F5344CB8AC3E}">
        <p14:creationId xmlns:p14="http://schemas.microsoft.com/office/powerpoint/2010/main" val="77499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Parámetros del enlace</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00319802"/>
              </p:ext>
            </p:extLst>
          </p:nvPr>
        </p:nvGraphicFramePr>
        <p:xfrm>
          <a:off x="2592923" y="1905000"/>
          <a:ext cx="7636926" cy="3642468"/>
        </p:xfrm>
        <a:graphic>
          <a:graphicData uri="http://schemas.openxmlformats.org/drawingml/2006/table">
            <a:tbl>
              <a:tblPr firstRow="1" bandRow="1">
                <a:tableStyleId>{72833802-FEF1-4C79-8D5D-14CF1EAF98D9}</a:tableStyleId>
              </a:tblPr>
              <a:tblGrid>
                <a:gridCol w="3818463"/>
                <a:gridCol w="3818463"/>
              </a:tblGrid>
              <a:tr h="472548">
                <a:tc>
                  <a:txBody>
                    <a:bodyPr/>
                    <a:lstStyle/>
                    <a:p>
                      <a:r>
                        <a:rPr lang="es-MX" sz="2000" dirty="0"/>
                        <a:t>Parámetros </a:t>
                      </a:r>
                    </a:p>
                  </a:txBody>
                  <a:tcPr anchor="ctr"/>
                </a:tc>
                <a:tc>
                  <a:txBody>
                    <a:bodyPr/>
                    <a:lstStyle/>
                    <a:p>
                      <a:r>
                        <a:rPr lang="es-MX" sz="2000" dirty="0"/>
                        <a:t>Enlace</a:t>
                      </a:r>
                    </a:p>
                  </a:txBody>
                  <a:tcPr anchor="ctr"/>
                </a:tc>
              </a:tr>
              <a:tr h="263313">
                <a:tc>
                  <a:txBody>
                    <a:bodyPr/>
                    <a:lstStyle/>
                    <a:p>
                      <a:r>
                        <a:rPr lang="es-MX" sz="2000"/>
                        <a:t>Frecuencia de trabajo</a:t>
                      </a:r>
                    </a:p>
                  </a:txBody>
                  <a:tcPr anchor="ctr"/>
                </a:tc>
                <a:tc>
                  <a:txBody>
                    <a:bodyPr/>
                    <a:lstStyle/>
                    <a:p>
                      <a:r>
                        <a:rPr lang="es-MX" sz="2000"/>
                        <a:t>1850[MHz]</a:t>
                      </a:r>
                    </a:p>
                  </a:txBody>
                  <a:tcPr anchor="ctr"/>
                </a:tc>
              </a:tr>
              <a:tr h="263313">
                <a:tc>
                  <a:txBody>
                    <a:bodyPr/>
                    <a:lstStyle/>
                    <a:p>
                      <a:r>
                        <a:rPr lang="es-MX" sz="2000" dirty="0"/>
                        <a:t>Altura de la </a:t>
                      </a:r>
                      <a:r>
                        <a:rPr lang="es-MX" sz="2000" dirty="0" smtClean="0"/>
                        <a:t>estación </a:t>
                      </a:r>
                      <a:r>
                        <a:rPr lang="es-MX" sz="2000" dirty="0"/>
                        <a:t>base Tx</a:t>
                      </a:r>
                    </a:p>
                  </a:txBody>
                  <a:tcPr anchor="ctr"/>
                </a:tc>
                <a:tc>
                  <a:txBody>
                    <a:bodyPr/>
                    <a:lstStyle/>
                    <a:p>
                      <a:r>
                        <a:rPr lang="es-MX" sz="2000" dirty="0"/>
                        <a:t>60[m]</a:t>
                      </a:r>
                    </a:p>
                  </a:txBody>
                  <a:tcPr anchor="ctr"/>
                </a:tc>
              </a:tr>
              <a:tr h="263313">
                <a:tc>
                  <a:txBody>
                    <a:bodyPr/>
                    <a:lstStyle/>
                    <a:p>
                      <a:r>
                        <a:rPr lang="es-MX" sz="2000"/>
                        <a:t>Altura del receptor Rx</a:t>
                      </a:r>
                    </a:p>
                  </a:txBody>
                  <a:tcPr anchor="ctr"/>
                </a:tc>
                <a:tc>
                  <a:txBody>
                    <a:bodyPr/>
                    <a:lstStyle/>
                    <a:p>
                      <a:r>
                        <a:rPr lang="es-MX" sz="2000" dirty="0"/>
                        <a:t>2</a:t>
                      </a:r>
                      <a:r>
                        <a:rPr lang="es-MX" sz="2000" dirty="0" smtClean="0"/>
                        <a:t>[m</a:t>
                      </a:r>
                      <a:r>
                        <a:rPr lang="es-MX" sz="2000" dirty="0"/>
                        <a:t>]</a:t>
                      </a:r>
                    </a:p>
                  </a:txBody>
                  <a:tcPr anchor="ctr"/>
                </a:tc>
              </a:tr>
              <a:tr h="263313">
                <a:tc>
                  <a:txBody>
                    <a:bodyPr/>
                    <a:lstStyle/>
                    <a:p>
                      <a:r>
                        <a:rPr lang="es-MX" sz="2000"/>
                        <a:t>Distancia entre el Tx y Rx</a:t>
                      </a:r>
                    </a:p>
                  </a:txBody>
                  <a:tcPr anchor="ctr"/>
                </a:tc>
                <a:tc>
                  <a:txBody>
                    <a:bodyPr/>
                    <a:lstStyle/>
                    <a:p>
                      <a:r>
                        <a:rPr lang="es-MX" sz="2000" dirty="0" smtClean="0"/>
                        <a:t>200-2000[m</a:t>
                      </a:r>
                      <a:r>
                        <a:rPr lang="es-MX" sz="2000" dirty="0"/>
                        <a:t>]</a:t>
                      </a:r>
                    </a:p>
                  </a:txBody>
                  <a:tcPr anchor="ctr"/>
                </a:tc>
              </a:tr>
              <a:tr h="263313">
                <a:tc>
                  <a:txBody>
                    <a:bodyPr/>
                    <a:lstStyle/>
                    <a:p>
                      <a:r>
                        <a:rPr lang="es-MX" sz="2000" dirty="0"/>
                        <a:t>Ganancia del Tx y Rx</a:t>
                      </a:r>
                    </a:p>
                  </a:txBody>
                  <a:tcPr anchor="ctr"/>
                </a:tc>
                <a:tc>
                  <a:txBody>
                    <a:bodyPr/>
                    <a:lstStyle/>
                    <a:p>
                      <a:r>
                        <a:rPr lang="es-MX" sz="2000"/>
                        <a:t>9[dB]</a:t>
                      </a:r>
                    </a:p>
                  </a:txBody>
                  <a:tcPr anchor="ctr"/>
                </a:tc>
              </a:tr>
              <a:tr h="263313">
                <a:tc>
                  <a:txBody>
                    <a:bodyPr/>
                    <a:lstStyle/>
                    <a:p>
                      <a:r>
                        <a:rPr lang="es-MX" sz="2000" dirty="0" smtClean="0"/>
                        <a:t>Pérdidas </a:t>
                      </a:r>
                      <a:r>
                        <a:rPr lang="es-MX" sz="2000" dirty="0"/>
                        <a:t>en los cables Lr</a:t>
                      </a:r>
                    </a:p>
                  </a:txBody>
                  <a:tcPr anchor="ctr"/>
                </a:tc>
                <a:tc>
                  <a:txBody>
                    <a:bodyPr/>
                    <a:lstStyle/>
                    <a:p>
                      <a:r>
                        <a:rPr lang="es-MX" sz="2000"/>
                        <a:t>0.2[dB]</a:t>
                      </a:r>
                    </a:p>
                  </a:txBody>
                  <a:tcPr anchor="ctr"/>
                </a:tc>
              </a:tr>
              <a:tr h="263313">
                <a:tc>
                  <a:txBody>
                    <a:bodyPr/>
                    <a:lstStyle/>
                    <a:p>
                      <a:r>
                        <a:rPr lang="es-MX" sz="2000" dirty="0"/>
                        <a:t>Potencia de TX</a:t>
                      </a:r>
                    </a:p>
                  </a:txBody>
                  <a:tcPr anchor="ctr"/>
                </a:tc>
                <a:tc>
                  <a:txBody>
                    <a:bodyPr/>
                    <a:lstStyle/>
                    <a:p>
                      <a:r>
                        <a:rPr lang="es-MX" sz="2000" dirty="0"/>
                        <a:t>60[W]</a:t>
                      </a:r>
                    </a:p>
                  </a:txBody>
                  <a:tcPr anchor="ctr"/>
                </a:tc>
              </a:tr>
              <a:tr h="263313">
                <a:tc>
                  <a:txBody>
                    <a:bodyPr/>
                    <a:lstStyle/>
                    <a:p>
                      <a:endParaRPr lang="es-MX" sz="2000" dirty="0"/>
                    </a:p>
                  </a:txBody>
                  <a:tcPr/>
                </a:tc>
                <a:tc>
                  <a:txBody>
                    <a:bodyPr/>
                    <a:lstStyle/>
                    <a:p>
                      <a:endParaRPr lang="es-MX" sz="2000" dirty="0"/>
                    </a:p>
                  </a:txBody>
                  <a:tcPr/>
                </a:tc>
              </a:tr>
            </a:tbl>
          </a:graphicData>
        </a:graphic>
      </p:graphicFrame>
    </p:spTree>
    <p:extLst>
      <p:ext uri="{BB962C8B-B14F-4D97-AF65-F5344CB8AC3E}">
        <p14:creationId xmlns:p14="http://schemas.microsoft.com/office/powerpoint/2010/main" val="253636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Parámetros del sistema 4G</a:t>
            </a: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3624359535"/>
              </p:ext>
            </p:extLst>
          </p:nvPr>
        </p:nvGraphicFramePr>
        <p:xfrm>
          <a:off x="1987010" y="1657350"/>
          <a:ext cx="8719090" cy="4142223"/>
        </p:xfrm>
        <a:graphic>
          <a:graphicData uri="http://schemas.openxmlformats.org/drawingml/2006/table">
            <a:tbl>
              <a:tblPr firstRow="1" bandRow="1">
                <a:tableStyleId>{21E4AEA4-8DFA-4A89-87EB-49C32662AFE0}</a:tableStyleId>
              </a:tblPr>
              <a:tblGrid>
                <a:gridCol w="4359545"/>
                <a:gridCol w="4359545"/>
              </a:tblGrid>
              <a:tr h="411169">
                <a:tc>
                  <a:txBody>
                    <a:bodyPr/>
                    <a:lstStyle/>
                    <a:p>
                      <a:r>
                        <a:rPr lang="es-MX" sz="2000" dirty="0"/>
                        <a:t>Parámetros </a:t>
                      </a:r>
                    </a:p>
                  </a:txBody>
                  <a:tcPr anchor="ctr"/>
                </a:tc>
                <a:tc>
                  <a:txBody>
                    <a:bodyPr/>
                    <a:lstStyle/>
                    <a:p>
                      <a:r>
                        <a:rPr lang="es-MX" sz="2000"/>
                        <a:t>LTE (rel.8)</a:t>
                      </a:r>
                    </a:p>
                  </a:txBody>
                  <a:tcPr anchor="ctr"/>
                </a:tc>
              </a:tr>
              <a:tr h="411169">
                <a:tc>
                  <a:txBody>
                    <a:bodyPr/>
                    <a:lstStyle/>
                    <a:p>
                      <a:r>
                        <a:rPr lang="es-MX" sz="2000" dirty="0"/>
                        <a:t>Esquema de acceso</a:t>
                      </a:r>
                    </a:p>
                  </a:txBody>
                  <a:tcPr anchor="ctr"/>
                </a:tc>
                <a:tc>
                  <a:txBody>
                    <a:bodyPr/>
                    <a:lstStyle/>
                    <a:p>
                      <a:r>
                        <a:rPr lang="es-MX" sz="2000"/>
                        <a:t>UL- SC-FDMA, DL-OFDMA</a:t>
                      </a:r>
                    </a:p>
                  </a:txBody>
                  <a:tcPr anchor="ctr"/>
                </a:tc>
              </a:tr>
              <a:tr h="411169">
                <a:tc>
                  <a:txBody>
                    <a:bodyPr/>
                    <a:lstStyle/>
                    <a:p>
                      <a:r>
                        <a:rPr lang="es-MX" sz="2000" dirty="0"/>
                        <a:t>Ancho de banda</a:t>
                      </a:r>
                    </a:p>
                  </a:txBody>
                  <a:tcPr anchor="ctr"/>
                </a:tc>
                <a:tc>
                  <a:txBody>
                    <a:bodyPr/>
                    <a:lstStyle/>
                    <a:p>
                      <a:r>
                        <a:rPr lang="es-MX" sz="2000"/>
                        <a:t>10 [MHz]</a:t>
                      </a:r>
                    </a:p>
                  </a:txBody>
                  <a:tcPr anchor="ctr"/>
                </a:tc>
              </a:tr>
              <a:tr h="411169">
                <a:tc>
                  <a:txBody>
                    <a:bodyPr/>
                    <a:lstStyle/>
                    <a:p>
                      <a:r>
                        <a:rPr lang="es-MX" sz="2000"/>
                        <a:t>Modulación</a:t>
                      </a:r>
                    </a:p>
                  </a:txBody>
                  <a:tcPr anchor="ctr"/>
                </a:tc>
                <a:tc>
                  <a:txBody>
                    <a:bodyPr/>
                    <a:lstStyle/>
                    <a:p>
                      <a:r>
                        <a:rPr lang="es-MX" sz="2000"/>
                        <a:t>16QAM, 64QAM</a:t>
                      </a:r>
                    </a:p>
                  </a:txBody>
                  <a:tcPr anchor="ctr"/>
                </a:tc>
              </a:tr>
              <a:tr h="411169">
                <a:tc>
                  <a:txBody>
                    <a:bodyPr/>
                    <a:lstStyle/>
                    <a:p>
                      <a:r>
                        <a:rPr lang="es-MX" sz="2000"/>
                        <a:t>Tasa de codificación</a:t>
                      </a:r>
                    </a:p>
                  </a:txBody>
                  <a:tcPr anchor="ctr"/>
                </a:tc>
                <a:tc>
                  <a:txBody>
                    <a:bodyPr/>
                    <a:lstStyle/>
                    <a:p>
                      <a:r>
                        <a:rPr lang="es-MX" sz="2000"/>
                        <a:t>1/3</a:t>
                      </a:r>
                    </a:p>
                  </a:txBody>
                  <a:tcPr anchor="ctr"/>
                </a:tc>
              </a:tr>
              <a:tr h="692669">
                <a:tc>
                  <a:txBody>
                    <a:bodyPr/>
                    <a:lstStyle/>
                    <a:p>
                      <a:r>
                        <a:rPr lang="es-MX" sz="2000"/>
                        <a:t>Tecnología</a:t>
                      </a:r>
                    </a:p>
                  </a:txBody>
                  <a:tcPr anchor="ctr"/>
                </a:tc>
                <a:tc>
                  <a:txBody>
                    <a:bodyPr/>
                    <a:lstStyle/>
                    <a:p>
                      <a:r>
                        <a:rPr lang="es-MX" sz="2000" dirty="0"/>
                        <a:t>MIMO 2x2, </a:t>
                      </a:r>
                      <a:r>
                        <a:rPr lang="es-MX" sz="2000" dirty="0" smtClean="0"/>
                        <a:t>diversidad en el transmisor</a:t>
                      </a:r>
                      <a:endParaRPr lang="es-MX" sz="2000" dirty="0"/>
                    </a:p>
                  </a:txBody>
                  <a:tcPr anchor="ctr"/>
                </a:tc>
              </a:tr>
              <a:tr h="692669">
                <a:tc>
                  <a:txBody>
                    <a:bodyPr/>
                    <a:lstStyle/>
                    <a:p>
                      <a:r>
                        <a:rPr lang="es-MX" sz="2000"/>
                        <a:t>Banda de frecuencia para UL</a:t>
                      </a:r>
                    </a:p>
                  </a:txBody>
                  <a:tcPr anchor="ctr"/>
                </a:tc>
                <a:tc>
                  <a:txBody>
                    <a:bodyPr/>
                    <a:lstStyle/>
                    <a:p>
                      <a:r>
                        <a:rPr lang="es-MX" sz="2000"/>
                        <a:t>1710-1786 [MHz]</a:t>
                      </a:r>
                    </a:p>
                  </a:txBody>
                  <a:tcPr anchor="ctr"/>
                </a:tc>
              </a:tr>
              <a:tr h="692669">
                <a:tc>
                  <a:txBody>
                    <a:bodyPr/>
                    <a:lstStyle/>
                    <a:p>
                      <a:r>
                        <a:rPr lang="es-MX" sz="2000"/>
                        <a:t>Banda de frecuencia para DL</a:t>
                      </a:r>
                    </a:p>
                  </a:txBody>
                  <a:tcPr anchor="ctr"/>
                </a:tc>
                <a:tc>
                  <a:txBody>
                    <a:bodyPr/>
                    <a:lstStyle/>
                    <a:p>
                      <a:r>
                        <a:rPr lang="es-MX" sz="2000" dirty="0"/>
                        <a:t>1805-1880 [MHz]</a:t>
                      </a:r>
                    </a:p>
                  </a:txBody>
                  <a:tcPr anchor="ctr"/>
                </a:tc>
              </a:tr>
            </a:tbl>
          </a:graphicData>
        </a:graphic>
      </p:graphicFrame>
    </p:spTree>
    <p:extLst>
      <p:ext uri="{BB962C8B-B14F-4D97-AF65-F5344CB8AC3E}">
        <p14:creationId xmlns:p14="http://schemas.microsoft.com/office/powerpoint/2010/main" val="4191651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0525" y="2795810"/>
            <a:ext cx="9751475" cy="1280890"/>
          </a:xfrm>
        </p:spPr>
        <p:txBody>
          <a:bodyPr>
            <a:normAutofit/>
          </a:bodyPr>
          <a:lstStyle/>
          <a:p>
            <a:r>
              <a:rPr lang="es-EC" sz="6000" dirty="0" smtClean="0"/>
              <a:t>Simulaciones </a:t>
            </a:r>
            <a:r>
              <a:rPr lang="es-EC" sz="6000" dirty="0"/>
              <a:t>y</a:t>
            </a:r>
            <a:r>
              <a:rPr lang="es-EC" sz="6000" dirty="0" smtClean="0"/>
              <a:t> Análisis </a:t>
            </a:r>
            <a:endParaRPr lang="es-EC" sz="6000" dirty="0"/>
          </a:p>
        </p:txBody>
      </p:sp>
    </p:spTree>
    <p:extLst>
      <p:ext uri="{BB962C8B-B14F-4D97-AF65-F5344CB8AC3E}">
        <p14:creationId xmlns:p14="http://schemas.microsoft.com/office/powerpoint/2010/main" val="41182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Perdidas</a:t>
            </a:r>
            <a:r>
              <a:rPr lang="en-US" dirty="0" smtClean="0"/>
              <a:t> de </a:t>
            </a:r>
            <a:r>
              <a:rPr lang="es-EC" dirty="0" smtClean="0"/>
              <a:t>propagación</a:t>
            </a:r>
            <a:r>
              <a:rPr lang="en-US" dirty="0" smtClean="0"/>
              <a:t> del modelo Cost 231 Hata</a:t>
            </a:r>
            <a:endParaRPr lang="es-MX" dirty="0"/>
          </a:p>
        </p:txBody>
      </p:sp>
      <p:sp>
        <p:nvSpPr>
          <p:cNvPr id="10" name="Título 1"/>
          <p:cNvSpPr txBox="1">
            <a:spLocks/>
          </p:cNvSpPr>
          <p:nvPr/>
        </p:nvSpPr>
        <p:spPr>
          <a:xfrm>
            <a:off x="2013375" y="1584777"/>
            <a:ext cx="8911687" cy="6404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MX" sz="2400" dirty="0">
              <a:solidFill>
                <a:schemeClr val="tx1"/>
              </a:solidFill>
            </a:endParaRPr>
          </a:p>
        </p:txBody>
      </p:sp>
      <p:pic>
        <p:nvPicPr>
          <p:cNvPr id="7" name="Marcador de contenido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6876" y="1904999"/>
            <a:ext cx="5048252" cy="3778250"/>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2764694656"/>
              </p:ext>
            </p:extLst>
          </p:nvPr>
        </p:nvGraphicFramePr>
        <p:xfrm>
          <a:off x="6469218" y="2491195"/>
          <a:ext cx="4421598" cy="1463040"/>
        </p:xfrm>
        <a:graphic>
          <a:graphicData uri="http://schemas.openxmlformats.org/drawingml/2006/table">
            <a:tbl>
              <a:tblPr firstRow="1" bandRow="1">
                <a:tableStyleId>{F5AB1C69-6EDB-4FF4-983F-18BD219EF322}</a:tableStyleId>
              </a:tblPr>
              <a:tblGrid>
                <a:gridCol w="1923885"/>
                <a:gridCol w="2497713"/>
              </a:tblGrid>
              <a:tr h="193493">
                <a:tc>
                  <a:txBody>
                    <a:bodyPr/>
                    <a:lstStyle/>
                    <a:p>
                      <a:r>
                        <a:rPr lang="pt-BR" dirty="0" smtClean="0"/>
                        <a:t>Escenario</a:t>
                      </a:r>
                      <a:endParaRPr lang="es-EC" dirty="0"/>
                    </a:p>
                  </a:txBody>
                  <a:tcPr/>
                </a:tc>
                <a:tc>
                  <a:txBody>
                    <a:bodyPr/>
                    <a:lstStyle/>
                    <a:p>
                      <a:r>
                        <a:rPr lang="pt-BR" dirty="0" smtClean="0"/>
                        <a:t>Pérdida – 1000m</a:t>
                      </a:r>
                      <a:endParaRPr lang="es-EC" dirty="0"/>
                    </a:p>
                  </a:txBody>
                  <a:tcPr/>
                </a:tc>
              </a:tr>
              <a:tr h="193493">
                <a:tc>
                  <a:txBody>
                    <a:bodyPr/>
                    <a:lstStyle/>
                    <a:p>
                      <a:r>
                        <a:rPr lang="pt-BR" baseline="0" dirty="0" smtClean="0"/>
                        <a:t>Urbano</a:t>
                      </a:r>
                      <a:endParaRPr lang="es-EC" baseline="0" dirty="0" smtClean="0"/>
                    </a:p>
                  </a:txBody>
                  <a:tcPr/>
                </a:tc>
                <a:tc>
                  <a:txBody>
                    <a:bodyPr/>
                    <a:lstStyle/>
                    <a:p>
                      <a:r>
                        <a:rPr lang="es-MX" sz="1800" kern="1200" dirty="0" smtClean="0">
                          <a:effectLst/>
                        </a:rPr>
                        <a:t>155dbm</a:t>
                      </a:r>
                      <a:endParaRPr lang="es-EC" dirty="0"/>
                    </a:p>
                  </a:txBody>
                  <a:tcPr/>
                </a:tc>
              </a:tr>
              <a:tr h="193493">
                <a:tc>
                  <a:txBody>
                    <a:bodyPr/>
                    <a:lstStyle/>
                    <a:p>
                      <a:r>
                        <a:rPr lang="pt-BR" dirty="0" smtClean="0"/>
                        <a:t>Suburbano</a:t>
                      </a:r>
                      <a:endParaRPr lang="es-EC" dirty="0"/>
                    </a:p>
                  </a:txBody>
                  <a:tcPr/>
                </a:tc>
                <a:tc>
                  <a:txBody>
                    <a:bodyPr/>
                    <a:lstStyle/>
                    <a:p>
                      <a:r>
                        <a:rPr lang="pt-BR" dirty="0" smtClean="0"/>
                        <a:t>131dbm</a:t>
                      </a:r>
                      <a:endParaRPr lang="es-EC" dirty="0" smtClean="0"/>
                    </a:p>
                  </a:txBody>
                  <a:tcPr/>
                </a:tc>
              </a:tr>
              <a:tr h="193493">
                <a:tc>
                  <a:txBody>
                    <a:bodyPr/>
                    <a:lstStyle/>
                    <a:p>
                      <a:r>
                        <a:rPr lang="pt-BR" dirty="0" smtClean="0"/>
                        <a:t>Rural</a:t>
                      </a:r>
                      <a:endParaRPr lang="es-EC" dirty="0"/>
                    </a:p>
                  </a:txBody>
                  <a:tcPr/>
                </a:tc>
                <a:tc>
                  <a:txBody>
                    <a:bodyPr/>
                    <a:lstStyle/>
                    <a:p>
                      <a:r>
                        <a:rPr lang="pt-BR" dirty="0" smtClean="0"/>
                        <a:t>131dbm</a:t>
                      </a:r>
                      <a:endParaRPr lang="es-EC" dirty="0" smtClean="0"/>
                    </a:p>
                  </a:txBody>
                  <a:tcPr/>
                </a:tc>
              </a:tr>
            </a:tbl>
          </a:graphicData>
        </a:graphic>
      </p:graphicFrame>
    </p:spTree>
    <p:extLst>
      <p:ext uri="{BB962C8B-B14F-4D97-AF65-F5344CB8AC3E}">
        <p14:creationId xmlns:p14="http://schemas.microsoft.com/office/powerpoint/2010/main" val="771291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2592925" y="624110"/>
            <a:ext cx="8911687" cy="1280890"/>
          </a:xfrm>
        </p:spPr>
        <p:txBody>
          <a:bodyPr/>
          <a:lstStyle/>
          <a:p>
            <a:r>
              <a:rPr lang="es-EC" dirty="0" smtClean="0"/>
              <a:t>Perdidas</a:t>
            </a:r>
            <a:r>
              <a:rPr lang="en-US" dirty="0" smtClean="0"/>
              <a:t> de </a:t>
            </a:r>
            <a:r>
              <a:rPr lang="es-EC" dirty="0" smtClean="0"/>
              <a:t>propagación</a:t>
            </a:r>
            <a:r>
              <a:rPr lang="en-US" dirty="0" smtClean="0"/>
              <a:t> del </a:t>
            </a:r>
            <a:r>
              <a:rPr lang="es-EC" dirty="0" smtClean="0"/>
              <a:t>modelo</a:t>
            </a:r>
            <a:r>
              <a:rPr lang="en-US" dirty="0" smtClean="0"/>
              <a:t> Ericsson</a:t>
            </a:r>
            <a:endParaRPr lang="es-MX" dirty="0"/>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3373" y="2030569"/>
            <a:ext cx="5048252" cy="3778250"/>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1957673421"/>
              </p:ext>
            </p:extLst>
          </p:nvPr>
        </p:nvGraphicFramePr>
        <p:xfrm>
          <a:off x="6383777" y="2934832"/>
          <a:ext cx="5374634" cy="1463040"/>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pt-BR" dirty="0" smtClean="0"/>
                        <a:t>Escenario</a:t>
                      </a:r>
                      <a:endParaRPr lang="es-EC" dirty="0"/>
                    </a:p>
                  </a:txBody>
                  <a:tcPr/>
                </a:tc>
                <a:tc>
                  <a:txBody>
                    <a:bodyPr/>
                    <a:lstStyle/>
                    <a:p>
                      <a:r>
                        <a:rPr lang="pt-BR" dirty="0" smtClean="0"/>
                        <a:t>Pérdida – 1000m</a:t>
                      </a:r>
                      <a:endParaRPr lang="es-EC" dirty="0"/>
                    </a:p>
                  </a:txBody>
                  <a:tcPr/>
                </a:tc>
              </a:tr>
              <a:tr h="193493">
                <a:tc>
                  <a:txBody>
                    <a:bodyPr/>
                    <a:lstStyle/>
                    <a:p>
                      <a:r>
                        <a:rPr lang="pt-BR" baseline="0" dirty="0" smtClean="0"/>
                        <a:t>Urbano</a:t>
                      </a:r>
                      <a:endParaRPr lang="es-EC" baseline="0" dirty="0" smtClean="0"/>
                    </a:p>
                  </a:txBody>
                  <a:tcPr/>
                </a:tc>
                <a:tc>
                  <a:txBody>
                    <a:bodyPr/>
                    <a:lstStyle/>
                    <a:p>
                      <a:r>
                        <a:rPr lang="es-MX" sz="1800" kern="1200" dirty="0" smtClean="0">
                          <a:effectLst/>
                        </a:rPr>
                        <a:t>101dbm</a:t>
                      </a:r>
                      <a:endParaRPr lang="es-EC" dirty="0"/>
                    </a:p>
                  </a:txBody>
                  <a:tcPr/>
                </a:tc>
              </a:tr>
              <a:tr h="193493">
                <a:tc>
                  <a:txBody>
                    <a:bodyPr/>
                    <a:lstStyle/>
                    <a:p>
                      <a:r>
                        <a:rPr lang="pt-BR" dirty="0" smtClean="0"/>
                        <a:t>Suburbano</a:t>
                      </a:r>
                      <a:endParaRPr lang="es-EC" dirty="0"/>
                    </a:p>
                  </a:txBody>
                  <a:tcPr/>
                </a:tc>
                <a:tc>
                  <a:txBody>
                    <a:bodyPr/>
                    <a:lstStyle/>
                    <a:p>
                      <a:r>
                        <a:rPr lang="pt-BR" dirty="0" smtClean="0"/>
                        <a:t>110dbm</a:t>
                      </a:r>
                      <a:endParaRPr lang="es-EC" dirty="0" smtClean="0"/>
                    </a:p>
                  </a:txBody>
                  <a:tcPr/>
                </a:tc>
              </a:tr>
              <a:tr h="193493">
                <a:tc>
                  <a:txBody>
                    <a:bodyPr/>
                    <a:lstStyle/>
                    <a:p>
                      <a:r>
                        <a:rPr lang="pt-BR" dirty="0" smtClean="0"/>
                        <a:t>Rural</a:t>
                      </a:r>
                      <a:endParaRPr lang="es-EC" dirty="0"/>
                    </a:p>
                  </a:txBody>
                  <a:tcPr/>
                </a:tc>
                <a:tc>
                  <a:txBody>
                    <a:bodyPr/>
                    <a:lstStyle/>
                    <a:p>
                      <a:r>
                        <a:rPr lang="pt-BR" dirty="0" smtClean="0"/>
                        <a:t>115dbm</a:t>
                      </a:r>
                      <a:endParaRPr lang="es-EC" dirty="0" smtClean="0"/>
                    </a:p>
                  </a:txBody>
                  <a:tcPr/>
                </a:tc>
              </a:tr>
            </a:tbl>
          </a:graphicData>
        </a:graphic>
      </p:graphicFrame>
    </p:spTree>
    <p:extLst>
      <p:ext uri="{BB962C8B-B14F-4D97-AF65-F5344CB8AC3E}">
        <p14:creationId xmlns:p14="http://schemas.microsoft.com/office/powerpoint/2010/main" val="2995633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2592925" y="624110"/>
            <a:ext cx="8911687" cy="1280890"/>
          </a:xfrm>
        </p:spPr>
        <p:txBody>
          <a:bodyPr/>
          <a:lstStyle/>
          <a:p>
            <a:r>
              <a:rPr lang="es-EC" dirty="0" smtClean="0"/>
              <a:t>Perdidas</a:t>
            </a:r>
            <a:r>
              <a:rPr lang="en-US" dirty="0" smtClean="0"/>
              <a:t> de </a:t>
            </a:r>
            <a:r>
              <a:rPr lang="es-EC" dirty="0" smtClean="0"/>
              <a:t>propagación</a:t>
            </a:r>
            <a:r>
              <a:rPr lang="en-US" dirty="0" smtClean="0"/>
              <a:t> del </a:t>
            </a:r>
            <a:r>
              <a:rPr lang="es-EC" dirty="0" smtClean="0"/>
              <a:t>modelo</a:t>
            </a:r>
            <a:r>
              <a:rPr lang="en-US" dirty="0" smtClean="0"/>
              <a:t> JTG5-6</a:t>
            </a:r>
            <a:endParaRPr lang="es-MX" dirty="0"/>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3372" y="2030569"/>
            <a:ext cx="5048252" cy="3778250"/>
          </a:xfrm>
          <a:prstGeom prst="rect">
            <a:avLst/>
          </a:prstGeom>
          <a:noFill/>
          <a:ln>
            <a:noFill/>
          </a:ln>
        </p:spPr>
      </p:pic>
      <p:graphicFrame>
        <p:nvGraphicFramePr>
          <p:cNvPr id="8" name="Tabla 7"/>
          <p:cNvGraphicFramePr>
            <a:graphicFrameLocks noGrp="1"/>
          </p:cNvGraphicFramePr>
          <p:nvPr>
            <p:extLst>
              <p:ext uri="{D42A27DB-BD31-4B8C-83A1-F6EECF244321}">
                <p14:modId xmlns:p14="http://schemas.microsoft.com/office/powerpoint/2010/main" val="1988713917"/>
              </p:ext>
            </p:extLst>
          </p:nvPr>
        </p:nvGraphicFramePr>
        <p:xfrm>
          <a:off x="6383777" y="2934832"/>
          <a:ext cx="5374634" cy="1463040"/>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pt-BR" dirty="0" smtClean="0"/>
                        <a:t>Escenario</a:t>
                      </a:r>
                      <a:endParaRPr lang="es-EC" dirty="0"/>
                    </a:p>
                  </a:txBody>
                  <a:tcPr/>
                </a:tc>
                <a:tc>
                  <a:txBody>
                    <a:bodyPr/>
                    <a:lstStyle/>
                    <a:p>
                      <a:r>
                        <a:rPr lang="pt-BR" dirty="0" smtClean="0"/>
                        <a:t>Pérdida – 1000m</a:t>
                      </a:r>
                      <a:endParaRPr lang="es-EC" dirty="0"/>
                    </a:p>
                  </a:txBody>
                  <a:tcPr/>
                </a:tc>
              </a:tr>
              <a:tr h="193493">
                <a:tc>
                  <a:txBody>
                    <a:bodyPr/>
                    <a:lstStyle/>
                    <a:p>
                      <a:r>
                        <a:rPr lang="pt-BR" baseline="0" dirty="0" smtClean="0"/>
                        <a:t>Urbano</a:t>
                      </a:r>
                      <a:endParaRPr lang="es-EC" baseline="0" dirty="0" smtClean="0"/>
                    </a:p>
                  </a:txBody>
                  <a:tcPr/>
                </a:tc>
                <a:tc>
                  <a:txBody>
                    <a:bodyPr/>
                    <a:lstStyle/>
                    <a:p>
                      <a:r>
                        <a:rPr lang="es-MX" sz="1800" kern="1200" dirty="0" smtClean="0">
                          <a:effectLst/>
                        </a:rPr>
                        <a:t>141dbm</a:t>
                      </a:r>
                      <a:endParaRPr lang="es-EC" dirty="0"/>
                    </a:p>
                  </a:txBody>
                  <a:tcPr/>
                </a:tc>
              </a:tr>
              <a:tr h="193493">
                <a:tc>
                  <a:txBody>
                    <a:bodyPr/>
                    <a:lstStyle/>
                    <a:p>
                      <a:r>
                        <a:rPr lang="pt-BR" dirty="0" smtClean="0"/>
                        <a:t>Suburbano</a:t>
                      </a:r>
                      <a:endParaRPr lang="es-EC" dirty="0"/>
                    </a:p>
                  </a:txBody>
                  <a:tcPr/>
                </a:tc>
                <a:tc>
                  <a:txBody>
                    <a:bodyPr/>
                    <a:lstStyle/>
                    <a:p>
                      <a:r>
                        <a:rPr lang="pt-BR" dirty="0" smtClean="0"/>
                        <a:t>130dbm</a:t>
                      </a:r>
                      <a:endParaRPr lang="es-EC" dirty="0" smtClean="0"/>
                    </a:p>
                  </a:txBody>
                  <a:tcPr/>
                </a:tc>
              </a:tr>
              <a:tr h="193493">
                <a:tc>
                  <a:txBody>
                    <a:bodyPr/>
                    <a:lstStyle/>
                    <a:p>
                      <a:r>
                        <a:rPr lang="pt-BR" dirty="0" smtClean="0"/>
                        <a:t>Rural</a:t>
                      </a:r>
                      <a:endParaRPr lang="es-EC" dirty="0"/>
                    </a:p>
                  </a:txBody>
                  <a:tcPr/>
                </a:tc>
                <a:tc>
                  <a:txBody>
                    <a:bodyPr/>
                    <a:lstStyle/>
                    <a:p>
                      <a:r>
                        <a:rPr lang="pt-BR" dirty="0" smtClean="0"/>
                        <a:t>128dbm</a:t>
                      </a:r>
                      <a:endParaRPr lang="es-EC" dirty="0" smtClean="0"/>
                    </a:p>
                  </a:txBody>
                  <a:tcPr/>
                </a:tc>
              </a:tr>
            </a:tbl>
          </a:graphicData>
        </a:graphic>
      </p:graphicFrame>
    </p:spTree>
    <p:extLst>
      <p:ext uri="{BB962C8B-B14F-4D97-AF65-F5344CB8AC3E}">
        <p14:creationId xmlns:p14="http://schemas.microsoft.com/office/powerpoint/2010/main" val="3712193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Caracterización teórica  </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5192" y="1657082"/>
            <a:ext cx="5048252" cy="3778250"/>
          </a:xfrm>
          <a:prstGeom prst="rect">
            <a:avLst/>
          </a:prstGeom>
          <a:noFill/>
          <a:ln>
            <a:noFill/>
          </a:ln>
        </p:spPr>
      </p:pic>
      <p:graphicFrame>
        <p:nvGraphicFramePr>
          <p:cNvPr id="5" name="Diagrama 4"/>
          <p:cNvGraphicFramePr/>
          <p:nvPr>
            <p:extLst>
              <p:ext uri="{D42A27DB-BD31-4B8C-83A1-F6EECF244321}">
                <p14:modId xmlns:p14="http://schemas.microsoft.com/office/powerpoint/2010/main" val="2570368"/>
              </p:ext>
            </p:extLst>
          </p:nvPr>
        </p:nvGraphicFramePr>
        <p:xfrm>
          <a:off x="7048768" y="1905000"/>
          <a:ext cx="4343042" cy="2834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52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00" y="-38100"/>
            <a:ext cx="2846389" cy="838854"/>
          </a:xfrm>
        </p:spPr>
        <p:txBody>
          <a:bodyPr/>
          <a:lstStyle/>
          <a:p>
            <a:r>
              <a:rPr lang="es-MX" dirty="0"/>
              <a:t>A</a:t>
            </a:r>
            <a:r>
              <a:rPr lang="es-MX" dirty="0" smtClean="0"/>
              <a:t>genda</a:t>
            </a:r>
            <a:endParaRPr lang="es-MX" dirty="0"/>
          </a:p>
        </p:txBody>
      </p:sp>
      <p:sp>
        <p:nvSpPr>
          <p:cNvPr id="3" name="Marcador de texto 2"/>
          <p:cNvSpPr>
            <a:spLocks noGrp="1"/>
          </p:cNvSpPr>
          <p:nvPr>
            <p:ph type="body" idx="1"/>
          </p:nvPr>
        </p:nvSpPr>
        <p:spPr/>
        <p:txBody>
          <a:bodyPr/>
          <a:lstStyle/>
          <a:p>
            <a:endParaRPr lang="es-MX"/>
          </a:p>
        </p:txBody>
      </p:sp>
      <p:graphicFrame>
        <p:nvGraphicFramePr>
          <p:cNvPr id="6" name="Diagrama 5"/>
          <p:cNvGraphicFramePr/>
          <p:nvPr>
            <p:extLst>
              <p:ext uri="{D42A27DB-BD31-4B8C-83A1-F6EECF244321}">
                <p14:modId xmlns:p14="http://schemas.microsoft.com/office/powerpoint/2010/main" val="1042643965"/>
              </p:ext>
            </p:extLst>
          </p:nvPr>
        </p:nvGraphicFramePr>
        <p:xfrm>
          <a:off x="2451100" y="8007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708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Cost 231 Hata - Urbano</a:t>
            </a:r>
            <a:endParaRPr lang="es-EC" dirty="0"/>
          </a:p>
        </p:txBody>
      </p:sp>
      <mc:AlternateContent xmlns:mc="http://schemas.openxmlformats.org/markup-compatibility/2006">
        <mc:Choice xmlns:a14="http://schemas.microsoft.com/office/drawing/2010/main" Requires="a14">
          <p:graphicFrame>
            <p:nvGraphicFramePr>
              <p:cNvPr id="7" name="Tabla 6"/>
              <p:cNvGraphicFramePr>
                <a:graphicFrameLocks noGrp="1"/>
              </p:cNvGraphicFramePr>
              <p:nvPr>
                <p:extLst>
                  <p:ext uri="{D42A27DB-BD31-4B8C-83A1-F6EECF244321}">
                    <p14:modId xmlns:p14="http://schemas.microsoft.com/office/powerpoint/2010/main" val="65914308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&gt;15dB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&gt;15dB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Urbano</a:t>
                          </a:r>
                        </a:p>
                      </a:txBody>
                      <a:tcPr/>
                    </a:tc>
                  </a:tr>
                  <a:tr h="193493">
                    <a:tc>
                      <a:txBody>
                        <a:bodyPr/>
                        <a:lstStyle/>
                        <a:p>
                          <a:r>
                            <a:rPr lang="es-EC" dirty="0" smtClean="0"/>
                            <a:t>Obstáculos</a:t>
                          </a:r>
                          <a:endParaRPr lang="es-EC" dirty="0"/>
                        </a:p>
                      </a:txBody>
                      <a:tcPr/>
                    </a:tc>
                    <a:tc>
                      <a:txBody>
                        <a:bodyPr/>
                        <a:lstStyle/>
                        <a:p>
                          <a:r>
                            <a:rPr lang="es-EC" dirty="0" smtClean="0"/>
                            <a:t>Muchos</a:t>
                          </a:r>
                        </a:p>
                      </a:txBody>
                      <a:tcPr/>
                    </a:tc>
                  </a:tr>
                </a:tbl>
              </a:graphicData>
            </a:graphic>
          </p:graphicFrame>
        </mc:Choice>
        <mc:Fallback>
          <p:graphicFrame>
            <p:nvGraphicFramePr>
              <p:cNvPr id="7" name="Tabla 6"/>
              <p:cNvGraphicFramePr>
                <a:graphicFrameLocks noGrp="1"/>
              </p:cNvGraphicFramePr>
              <p:nvPr>
                <p:extLst>
                  <p:ext uri="{D42A27DB-BD31-4B8C-83A1-F6EECF244321}">
                    <p14:modId xmlns:p14="http://schemas.microsoft.com/office/powerpoint/2010/main" val="65914308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Urbano</a:t>
                          </a:r>
                        </a:p>
                      </a:txBody>
                      <a:tcPr/>
                    </a:tc>
                  </a:tr>
                  <a:tr h="365760">
                    <a:tc>
                      <a:txBody>
                        <a:bodyPr/>
                        <a:lstStyle/>
                        <a:p>
                          <a:r>
                            <a:rPr lang="es-EC" dirty="0" smtClean="0"/>
                            <a:t>Obstáculos</a:t>
                          </a:r>
                          <a:endParaRPr lang="es-EC" dirty="0"/>
                        </a:p>
                      </a:txBody>
                      <a:tcPr/>
                    </a:tc>
                    <a:tc>
                      <a:txBody>
                        <a:bodyPr/>
                        <a:lstStyle/>
                        <a:p>
                          <a:r>
                            <a:rPr lang="es-EC" dirty="0" smtClean="0"/>
                            <a:t>Muchos</a:t>
                          </a:r>
                        </a:p>
                      </a:txBody>
                      <a:tcPr/>
                    </a:tc>
                  </a:tr>
                </a:tbl>
              </a:graphicData>
            </a:graphic>
          </p:graphicFrame>
        </mc:Fallback>
      </mc:AlternateContent>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623777" y="1905000"/>
            <a:ext cx="5760000" cy="4320000"/>
          </a:xfrm>
          <a:prstGeom prst="rect">
            <a:avLst/>
          </a:prstGeom>
          <a:noFill/>
          <a:ln>
            <a:noFill/>
          </a:ln>
        </p:spPr>
      </p:pic>
    </p:spTree>
    <p:extLst>
      <p:ext uri="{BB962C8B-B14F-4D97-AF65-F5344CB8AC3E}">
        <p14:creationId xmlns:p14="http://schemas.microsoft.com/office/powerpoint/2010/main" val="1111849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normAutofit fontScale="90000"/>
          </a:bodyPr>
          <a:lstStyle/>
          <a:p>
            <a:r>
              <a:rPr lang="es-EC" dirty="0" smtClean="0"/>
              <a:t>Desempeño del sistema 4G, con el modelo Cost 231 Hata – Suburbano y Rural</a:t>
            </a:r>
            <a:endParaRPr lang="es-EC" dirty="0"/>
          </a:p>
        </p:txBody>
      </p:sp>
      <mc:AlternateContent xmlns:mc="http://schemas.openxmlformats.org/markup-compatibility/2006">
        <mc:Choice xmlns:a14="http://schemas.microsoft.com/office/drawing/2010/main" Requires="a14">
          <p:graphicFrame>
            <p:nvGraphicFramePr>
              <p:cNvPr id="7" name="Tabla 6"/>
              <p:cNvGraphicFramePr>
                <a:graphicFrameLocks noGrp="1"/>
              </p:cNvGraphicFramePr>
              <p:nvPr>
                <p:extLst>
                  <p:ext uri="{D42A27DB-BD31-4B8C-83A1-F6EECF244321}">
                    <p14:modId xmlns:p14="http://schemas.microsoft.com/office/powerpoint/2010/main" val="2610789823"/>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13,5dB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&gt;15dB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Suburbano/Rural</a:t>
                          </a:r>
                        </a:p>
                      </a:txBody>
                      <a:tcPr/>
                    </a:tc>
                  </a:tr>
                  <a:tr h="193493">
                    <a:tc>
                      <a:txBody>
                        <a:bodyPr/>
                        <a:lstStyle/>
                        <a:p>
                          <a:r>
                            <a:rPr lang="es-EC" dirty="0" smtClean="0"/>
                            <a:t>Obstáculos</a:t>
                          </a:r>
                          <a:endParaRPr lang="es-EC" dirty="0"/>
                        </a:p>
                      </a:txBody>
                      <a:tcPr/>
                    </a:tc>
                    <a:tc>
                      <a:txBody>
                        <a:bodyPr/>
                        <a:lstStyle/>
                        <a:p>
                          <a:r>
                            <a:rPr lang="es-EC" dirty="0" smtClean="0"/>
                            <a:t>Pocos</a:t>
                          </a:r>
                        </a:p>
                      </a:txBody>
                      <a:tcPr/>
                    </a:tc>
                  </a:tr>
                </a:tbl>
              </a:graphicData>
            </a:graphic>
          </p:graphicFrame>
        </mc:Choice>
        <mc:Fallback>
          <p:graphicFrame>
            <p:nvGraphicFramePr>
              <p:cNvPr id="7" name="Tabla 6"/>
              <p:cNvGraphicFramePr>
                <a:graphicFrameLocks noGrp="1"/>
              </p:cNvGraphicFramePr>
              <p:nvPr>
                <p:extLst>
                  <p:ext uri="{D42A27DB-BD31-4B8C-83A1-F6EECF244321}">
                    <p14:modId xmlns:p14="http://schemas.microsoft.com/office/powerpoint/2010/main" val="2610789823"/>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Suburbano/Rural</a:t>
                          </a:r>
                        </a:p>
                      </a:txBody>
                      <a:tcPr/>
                    </a:tc>
                  </a:tr>
                  <a:tr h="365760">
                    <a:tc>
                      <a:txBody>
                        <a:bodyPr/>
                        <a:lstStyle/>
                        <a:p>
                          <a:r>
                            <a:rPr lang="es-EC" dirty="0" smtClean="0"/>
                            <a:t>Obstáculos</a:t>
                          </a:r>
                          <a:endParaRPr lang="es-EC" dirty="0"/>
                        </a:p>
                      </a:txBody>
                      <a:tcPr/>
                    </a:tc>
                    <a:tc>
                      <a:txBody>
                        <a:bodyPr/>
                        <a:lstStyle/>
                        <a:p>
                          <a:r>
                            <a:rPr lang="es-EC" dirty="0" smtClean="0"/>
                            <a:t>Pocos</a:t>
                          </a:r>
                        </a:p>
                      </a:txBody>
                      <a:tcPr/>
                    </a:tc>
                  </a:tr>
                </a:tbl>
              </a:graphicData>
            </a:graphic>
          </p:graphicFrame>
        </mc:Fallback>
      </mc:AlternateContent>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23777" y="1848172"/>
            <a:ext cx="5760000" cy="4320000"/>
          </a:xfrm>
          <a:prstGeom prst="rect">
            <a:avLst/>
          </a:prstGeom>
          <a:noFill/>
          <a:ln>
            <a:noFill/>
          </a:ln>
        </p:spPr>
      </p:pic>
    </p:spTree>
    <p:extLst>
      <p:ext uri="{BB962C8B-B14F-4D97-AF65-F5344CB8AC3E}">
        <p14:creationId xmlns:p14="http://schemas.microsoft.com/office/powerpoint/2010/main" val="3564507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Ericsson - Urbano</a:t>
            </a:r>
            <a:endParaRPr lang="es-EC"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2185579982"/>
                  </p:ext>
                </p:extLst>
              </p:nvPr>
            </p:nvGraphicFramePr>
            <p:xfrm>
              <a:off x="6383777" y="2934832"/>
              <a:ext cx="5374634" cy="2139696"/>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b="0" i="0" kern="1200" smtClean="0">
                                      <a:effectLst/>
                                      <a:latin typeface="Cambria Math" panose="02040503050406030204" pitchFamily="18" charset="0"/>
                                    </a:rPr>
                                    <m:t>2</m:t>
                                  </m:r>
                                </m:sup>
                              </m:sSup>
                            </m:oMath>
                          </a14:m>
                          <a:r>
                            <a:rPr lang="es-EC" dirty="0" smtClean="0"/>
                            <a:t>16QAM, 11,5dB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15,0dB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Urbano</a:t>
                          </a:r>
                        </a:p>
                      </a:txBody>
                      <a:tcPr/>
                    </a:tc>
                  </a:tr>
                  <a:tr h="193493">
                    <a:tc>
                      <a:txBody>
                        <a:bodyPr/>
                        <a:lstStyle/>
                        <a:p>
                          <a:r>
                            <a:rPr lang="es-EC" dirty="0" smtClean="0"/>
                            <a:t>Obstáculos</a:t>
                          </a:r>
                          <a:endParaRPr lang="es-EC" dirty="0"/>
                        </a:p>
                      </a:txBody>
                      <a:tcPr/>
                    </a:tc>
                    <a:tc>
                      <a:txBody>
                        <a:bodyPr/>
                        <a:lstStyle/>
                        <a:p>
                          <a:r>
                            <a:rPr lang="es-EC" dirty="0" smtClean="0"/>
                            <a:t>Muchos</a:t>
                          </a:r>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2185579982"/>
                  </p:ext>
                </p:extLst>
              </p:nvPr>
            </p:nvGraphicFramePr>
            <p:xfrm>
              <a:off x="6383777" y="2934832"/>
              <a:ext cx="5374634" cy="2139696"/>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76656">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8559" r="-1004" b="-176577"/>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Urbano</a:t>
                          </a:r>
                        </a:p>
                      </a:txBody>
                      <a:tcPr/>
                    </a:tc>
                  </a:tr>
                  <a:tr h="365760">
                    <a:tc>
                      <a:txBody>
                        <a:bodyPr/>
                        <a:lstStyle/>
                        <a:p>
                          <a:r>
                            <a:rPr lang="es-EC" dirty="0" smtClean="0"/>
                            <a:t>Obstáculos</a:t>
                          </a:r>
                          <a:endParaRPr lang="es-EC" dirty="0"/>
                        </a:p>
                      </a:txBody>
                      <a:tcPr/>
                    </a:tc>
                    <a:tc>
                      <a:txBody>
                        <a:bodyPr/>
                        <a:lstStyle/>
                        <a:p>
                          <a:r>
                            <a:rPr lang="es-EC" dirty="0" smtClean="0"/>
                            <a:t>Muchos</a:t>
                          </a:r>
                        </a:p>
                      </a:txBody>
                      <a:tcPr/>
                    </a:tc>
                  </a:tr>
                </a:tbl>
              </a:graphicData>
            </a:graphic>
          </p:graphicFrame>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857566" y="1844680"/>
            <a:ext cx="5760000" cy="4320000"/>
          </a:xfrm>
          <a:prstGeom prst="rect">
            <a:avLst/>
          </a:prstGeom>
          <a:noFill/>
          <a:ln>
            <a:noFill/>
          </a:ln>
        </p:spPr>
      </p:pic>
    </p:spTree>
    <p:extLst>
      <p:ext uri="{BB962C8B-B14F-4D97-AF65-F5344CB8AC3E}">
        <p14:creationId xmlns:p14="http://schemas.microsoft.com/office/powerpoint/2010/main" val="3818912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Ericsson - Suburbano</a:t>
            </a:r>
            <a:endParaRPr lang="es-EC" dirty="0"/>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370650115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12,0dB</a:t>
                          </a:r>
                        </a:p>
                        <a:p>
                          <a:r>
                            <a:rPr lang="es-MX" sz="1800" kern="1200" dirty="0" smtClean="0">
                              <a:effectLst/>
                            </a:rPr>
                            <a:t> </a:t>
                          </a:r>
                          <a14:m>
                            <m:oMath xmlns:m="http://schemas.openxmlformats.org/officeDocument/2006/math">
                              <m:sSup>
                                <m:sSupPr>
                                  <m:ctrlPr>
                                    <a:rPr lang="es-MX" sz="1800" kern="1200" smtClean="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&gt;15,0dB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Suburbano</a:t>
                          </a:r>
                        </a:p>
                      </a:txBody>
                      <a:tcPr/>
                    </a:tc>
                  </a:tr>
                  <a:tr h="193493">
                    <a:tc>
                      <a:txBody>
                        <a:bodyPr/>
                        <a:lstStyle/>
                        <a:p>
                          <a:r>
                            <a:rPr lang="es-EC" dirty="0" smtClean="0"/>
                            <a:t>Obstáculos</a:t>
                          </a:r>
                          <a:endParaRPr lang="es-EC" dirty="0"/>
                        </a:p>
                      </a:txBody>
                      <a:tcPr/>
                    </a:tc>
                    <a:tc>
                      <a:txBody>
                        <a:bodyPr/>
                        <a:lstStyle/>
                        <a:p>
                          <a:r>
                            <a:rPr lang="es-EC" dirty="0" smtClean="0"/>
                            <a:t>Pocos</a:t>
                          </a:r>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370650115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Suburbano</a:t>
                          </a:r>
                        </a:p>
                      </a:txBody>
                      <a:tcPr/>
                    </a:tc>
                  </a:tr>
                  <a:tr h="365760">
                    <a:tc>
                      <a:txBody>
                        <a:bodyPr/>
                        <a:lstStyle/>
                        <a:p>
                          <a:r>
                            <a:rPr lang="es-EC" dirty="0" smtClean="0"/>
                            <a:t>Obstáculos</a:t>
                          </a:r>
                          <a:endParaRPr lang="es-EC" dirty="0"/>
                        </a:p>
                      </a:txBody>
                      <a:tcPr/>
                    </a:tc>
                    <a:tc>
                      <a:txBody>
                        <a:bodyPr/>
                        <a:lstStyle/>
                        <a:p>
                          <a:r>
                            <a:rPr lang="es-EC" dirty="0" smtClean="0"/>
                            <a:t>Pocos</a:t>
                          </a:r>
                        </a:p>
                      </a:txBody>
                      <a:tcPr/>
                    </a:tc>
                  </a:tr>
                </a:tbl>
              </a:graphicData>
            </a:graphic>
          </p:graphicFrame>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23777" y="1848172"/>
            <a:ext cx="5760000" cy="4320000"/>
          </a:xfrm>
          <a:prstGeom prst="rect">
            <a:avLst/>
          </a:prstGeom>
          <a:noFill/>
          <a:ln>
            <a:noFill/>
          </a:ln>
        </p:spPr>
      </p:pic>
    </p:spTree>
    <p:extLst>
      <p:ext uri="{BB962C8B-B14F-4D97-AF65-F5344CB8AC3E}">
        <p14:creationId xmlns:p14="http://schemas.microsoft.com/office/powerpoint/2010/main" val="4206460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Ericsson - Rural</a:t>
            </a:r>
            <a:endParaRPr lang="es-EC" dirty="0"/>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4089966507"/>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12,5dB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&gt;15,0dB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Rural</a:t>
                          </a:r>
                        </a:p>
                      </a:txBody>
                      <a:tcPr/>
                    </a:tc>
                  </a:tr>
                  <a:tr h="193493">
                    <a:tc>
                      <a:txBody>
                        <a:bodyPr/>
                        <a:lstStyle/>
                        <a:p>
                          <a:r>
                            <a:rPr lang="es-EC" dirty="0" smtClean="0"/>
                            <a:t>Obstáculos</a:t>
                          </a:r>
                          <a:endParaRPr lang="es-EC" dirty="0"/>
                        </a:p>
                      </a:txBody>
                      <a:tcPr/>
                    </a:tc>
                    <a:tc>
                      <a:txBody>
                        <a:bodyPr/>
                        <a:lstStyle/>
                        <a:p>
                          <a:r>
                            <a:rPr lang="es-EC" dirty="0" smtClean="0"/>
                            <a:t>Muy pocos</a:t>
                          </a:r>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4089966507"/>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Rural</a:t>
                          </a:r>
                        </a:p>
                      </a:txBody>
                      <a:tcPr/>
                    </a:tc>
                  </a:tr>
                  <a:tr h="365760">
                    <a:tc>
                      <a:txBody>
                        <a:bodyPr/>
                        <a:lstStyle/>
                        <a:p>
                          <a:r>
                            <a:rPr lang="es-EC" dirty="0" smtClean="0"/>
                            <a:t>Obstáculos</a:t>
                          </a:r>
                          <a:endParaRPr lang="es-EC" dirty="0"/>
                        </a:p>
                      </a:txBody>
                      <a:tcPr/>
                    </a:tc>
                    <a:tc>
                      <a:txBody>
                        <a:bodyPr/>
                        <a:lstStyle/>
                        <a:p>
                          <a:r>
                            <a:rPr lang="es-EC" dirty="0" smtClean="0"/>
                            <a:t>Muy pocos</a:t>
                          </a:r>
                        </a:p>
                      </a:txBody>
                      <a:tcPr/>
                    </a:tc>
                  </a:tr>
                </a:tbl>
              </a:graphicData>
            </a:graphic>
          </p:graphicFrame>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23777" y="1848172"/>
            <a:ext cx="5760000" cy="4320000"/>
          </a:xfrm>
          <a:prstGeom prst="rect">
            <a:avLst/>
          </a:prstGeom>
          <a:noFill/>
          <a:ln>
            <a:noFill/>
          </a:ln>
        </p:spPr>
      </p:pic>
    </p:spTree>
    <p:extLst>
      <p:ext uri="{BB962C8B-B14F-4D97-AF65-F5344CB8AC3E}">
        <p14:creationId xmlns:p14="http://schemas.microsoft.com/office/powerpoint/2010/main" val="4168499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JTG5-6 ,Urbano</a:t>
            </a:r>
            <a:endParaRPr lang="es-EC"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237650857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15,0dB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a:t>
                          </a:r>
                          <a:r>
                            <a:rPr lang="pt-BR" dirty="0" smtClean="0"/>
                            <a:t>&gt;15,0</a:t>
                          </a:r>
                          <a:r>
                            <a:rPr lang="es-EC" dirty="0" smtClean="0"/>
                            <a:t>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Urbano</a:t>
                          </a:r>
                        </a:p>
                      </a:txBody>
                      <a:tcPr/>
                    </a:tc>
                  </a:tr>
                  <a:tr h="193493">
                    <a:tc>
                      <a:txBody>
                        <a:bodyPr/>
                        <a:lstStyle/>
                        <a:p>
                          <a:r>
                            <a:rPr lang="es-EC" dirty="0" smtClean="0"/>
                            <a:t>Obstáculos</a:t>
                          </a:r>
                          <a:endParaRPr lang="es-EC" dirty="0"/>
                        </a:p>
                      </a:txBody>
                      <a:tcPr/>
                    </a:tc>
                    <a:tc>
                      <a:txBody>
                        <a:bodyPr/>
                        <a:lstStyle/>
                        <a:p>
                          <a:r>
                            <a:rPr lang="pt-BR" dirty="0" err="1" smtClean="0"/>
                            <a:t>Muchos</a:t>
                          </a:r>
                          <a:endParaRPr lang="es-EC" dirty="0" smtClean="0"/>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237650857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Urbano</a:t>
                          </a:r>
                        </a:p>
                      </a:txBody>
                      <a:tcPr/>
                    </a:tc>
                  </a:tr>
                  <a:tr h="365760">
                    <a:tc>
                      <a:txBody>
                        <a:bodyPr/>
                        <a:lstStyle/>
                        <a:p>
                          <a:r>
                            <a:rPr lang="es-EC" dirty="0" smtClean="0"/>
                            <a:t>Obstáculos</a:t>
                          </a:r>
                          <a:endParaRPr lang="es-EC" dirty="0"/>
                        </a:p>
                      </a:txBody>
                      <a:tcPr/>
                    </a:tc>
                    <a:tc>
                      <a:txBody>
                        <a:bodyPr/>
                        <a:lstStyle/>
                        <a:p>
                          <a:r>
                            <a:rPr lang="pt-BR" dirty="0" err="1" smtClean="0"/>
                            <a:t>Muchos</a:t>
                          </a:r>
                          <a:endParaRPr lang="es-EC" dirty="0" smtClean="0"/>
                        </a:p>
                      </a:txBody>
                      <a:tcPr/>
                    </a:tc>
                  </a:tr>
                </a:tbl>
              </a:graphicData>
            </a:graphic>
          </p:graphicFrame>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23777" y="1844092"/>
            <a:ext cx="5760000" cy="4320000"/>
          </a:xfrm>
          <a:prstGeom prst="rect">
            <a:avLst/>
          </a:prstGeom>
          <a:noFill/>
          <a:ln>
            <a:noFill/>
          </a:ln>
        </p:spPr>
      </p:pic>
    </p:spTree>
    <p:extLst>
      <p:ext uri="{BB962C8B-B14F-4D97-AF65-F5344CB8AC3E}">
        <p14:creationId xmlns:p14="http://schemas.microsoft.com/office/powerpoint/2010/main" val="3112405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JTG5-6 ,Suburbano</a:t>
            </a:r>
            <a:endParaRPr lang="es-EC" dirty="0"/>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1056105682"/>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13,0dB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&gt;15,0dB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es-EC" dirty="0" smtClean="0"/>
                            <a:t>Suburbano</a:t>
                          </a:r>
                        </a:p>
                      </a:txBody>
                      <a:tcPr/>
                    </a:tc>
                  </a:tr>
                  <a:tr h="193493">
                    <a:tc>
                      <a:txBody>
                        <a:bodyPr/>
                        <a:lstStyle/>
                        <a:p>
                          <a:r>
                            <a:rPr lang="es-EC" dirty="0" smtClean="0"/>
                            <a:t>Obstáculos</a:t>
                          </a:r>
                          <a:endParaRPr lang="es-EC" dirty="0"/>
                        </a:p>
                      </a:txBody>
                      <a:tcPr/>
                    </a:tc>
                    <a:tc>
                      <a:txBody>
                        <a:bodyPr/>
                        <a:lstStyle/>
                        <a:p>
                          <a:r>
                            <a:rPr lang="es-EC" dirty="0" smtClean="0"/>
                            <a:t>Pocos</a:t>
                          </a:r>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1056105682"/>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es-EC" dirty="0" smtClean="0"/>
                            <a:t>Suburbano</a:t>
                          </a:r>
                        </a:p>
                      </a:txBody>
                      <a:tcPr/>
                    </a:tc>
                  </a:tr>
                  <a:tr h="365760">
                    <a:tc>
                      <a:txBody>
                        <a:bodyPr/>
                        <a:lstStyle/>
                        <a:p>
                          <a:r>
                            <a:rPr lang="es-EC" dirty="0" smtClean="0"/>
                            <a:t>Obstáculos</a:t>
                          </a:r>
                          <a:endParaRPr lang="es-EC" dirty="0"/>
                        </a:p>
                      </a:txBody>
                      <a:tcPr/>
                    </a:tc>
                    <a:tc>
                      <a:txBody>
                        <a:bodyPr/>
                        <a:lstStyle/>
                        <a:p>
                          <a:r>
                            <a:rPr lang="es-EC" dirty="0" smtClean="0"/>
                            <a:t>Pocos</a:t>
                          </a:r>
                        </a:p>
                      </a:txBody>
                      <a:tcPr/>
                    </a:tc>
                  </a:tr>
                </a:tbl>
              </a:graphicData>
            </a:graphic>
          </p:graphicFrame>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838835" y="1848172"/>
            <a:ext cx="5760000" cy="4320000"/>
          </a:xfrm>
          <a:prstGeom prst="rect">
            <a:avLst/>
          </a:prstGeom>
          <a:noFill/>
          <a:ln>
            <a:noFill/>
          </a:ln>
        </p:spPr>
      </p:pic>
    </p:spTree>
    <p:extLst>
      <p:ext uri="{BB962C8B-B14F-4D97-AF65-F5344CB8AC3E}">
        <p14:creationId xmlns:p14="http://schemas.microsoft.com/office/powerpoint/2010/main" val="177449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a:lstStyle/>
          <a:p>
            <a:r>
              <a:rPr lang="es-EC" dirty="0" smtClean="0"/>
              <a:t>Desempeño del sistema 4G, con el modelo JTG5-6 , Rural</a:t>
            </a:r>
            <a:endParaRPr lang="es-EC" dirty="0"/>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217496356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193493">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193493">
                    <a:tc>
                      <a:txBody>
                        <a:bodyPr/>
                        <a:lstStyle/>
                        <a:p>
                          <a:r>
                            <a:rPr lang="es-EC" dirty="0" smtClean="0"/>
                            <a:t>Tasa</a:t>
                          </a:r>
                          <a:r>
                            <a:rPr lang="es-EC" baseline="0" dirty="0" smtClean="0"/>
                            <a:t> de error de bit</a:t>
                          </a:r>
                        </a:p>
                      </a:txBody>
                      <a:tcPr/>
                    </a:tc>
                    <a:tc>
                      <a:txBody>
                        <a:bodyPr/>
                        <a:lstStyle/>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es-EC" sz="1800" kern="1200" smtClean="0">
                                      <a:effectLst/>
                                    </a:rPr>
                                    <m:t>2</m:t>
                                  </m:r>
                                </m:sup>
                              </m:sSup>
                            </m:oMath>
                          </a14:m>
                          <a:r>
                            <a:rPr lang="es-EC" dirty="0" smtClean="0"/>
                            <a:t>16QAM, 14,0dB</a:t>
                          </a:r>
                        </a:p>
                        <a:p>
                          <a:r>
                            <a:rPr lang="es-MX" sz="1800" kern="1200" dirty="0" smtClean="0">
                              <a:effectLst/>
                            </a:rPr>
                            <a:t> </a:t>
                          </a:r>
                          <a14:m>
                            <m:oMath xmlns:m="http://schemas.openxmlformats.org/officeDocument/2006/math">
                              <m:sSup>
                                <m:sSupPr>
                                  <m:ctrlPr>
                                    <a:rPr lang="es-MX" sz="1800" kern="1200">
                                      <a:effectLst/>
                                    </a:rPr>
                                  </m:ctrlPr>
                                </m:sSupPr>
                                <m:e>
                                  <m:r>
                                    <a:rPr lang="es-EC" sz="1800" kern="1200">
                                      <a:effectLst/>
                                    </a:rPr>
                                    <m:t>10</m:t>
                                  </m:r>
                                </m:e>
                                <m:sup>
                                  <m:r>
                                    <a:rPr lang="es-EC" sz="1800" kern="1200">
                                      <a:effectLst/>
                                    </a:rPr>
                                    <m:t>−</m:t>
                                  </m:r>
                                  <m:r>
                                    <a:rPr lang="pt-BR" sz="1800" b="0" i="0" kern="1200" smtClean="0">
                                      <a:effectLst/>
                                      <a:latin typeface="Cambria Math" panose="02040503050406030204" pitchFamily="18" charset="0"/>
                                    </a:rPr>
                                    <m:t>2</m:t>
                                  </m:r>
                                </m:sup>
                              </m:sSup>
                            </m:oMath>
                          </a14:m>
                          <a:r>
                            <a:rPr lang="es-EC" dirty="0" smtClean="0"/>
                            <a:t> 64QAM, &gt;15,0dB</a:t>
                          </a:r>
                          <a:endParaRPr lang="es-EC" dirty="0"/>
                        </a:p>
                      </a:txBody>
                      <a:tcPr/>
                    </a:tc>
                  </a:tr>
                  <a:tr h="193493">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193493">
                    <a:tc>
                      <a:txBody>
                        <a:bodyPr/>
                        <a:lstStyle/>
                        <a:p>
                          <a:r>
                            <a:rPr lang="es-EC" dirty="0" smtClean="0"/>
                            <a:t>Escenario</a:t>
                          </a:r>
                          <a:endParaRPr lang="es-EC" dirty="0"/>
                        </a:p>
                      </a:txBody>
                      <a:tcPr/>
                    </a:tc>
                    <a:tc>
                      <a:txBody>
                        <a:bodyPr/>
                        <a:lstStyle/>
                        <a:p>
                          <a:r>
                            <a:rPr lang="pt-BR" dirty="0" smtClean="0"/>
                            <a:t>Rural</a:t>
                          </a:r>
                          <a:endParaRPr lang="es-EC" dirty="0" smtClean="0"/>
                        </a:p>
                      </a:txBody>
                      <a:tcPr/>
                    </a:tc>
                  </a:tr>
                  <a:tr h="193493">
                    <a:tc>
                      <a:txBody>
                        <a:bodyPr/>
                        <a:lstStyle/>
                        <a:p>
                          <a:r>
                            <a:rPr lang="es-EC" dirty="0" smtClean="0"/>
                            <a:t>Obstáculos</a:t>
                          </a:r>
                          <a:endParaRPr lang="es-EC" dirty="0"/>
                        </a:p>
                      </a:txBody>
                      <a:tcPr/>
                    </a:tc>
                    <a:tc>
                      <a:txBody>
                        <a:bodyPr/>
                        <a:lstStyle/>
                        <a:p>
                          <a:r>
                            <a:rPr lang="es-EC" dirty="0" smtClean="0"/>
                            <a:t>Muy</a:t>
                          </a:r>
                          <a:r>
                            <a:rPr lang="es-EC" baseline="0" dirty="0" smtClean="0"/>
                            <a:t> </a:t>
                          </a:r>
                          <a:r>
                            <a:rPr lang="es-EC" dirty="0" smtClean="0"/>
                            <a:t>Pocos</a:t>
                          </a:r>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2174963566"/>
                  </p:ext>
                </p:extLst>
              </p:nvPr>
            </p:nvGraphicFramePr>
            <p:xfrm>
              <a:off x="6383777" y="2934832"/>
              <a:ext cx="5374634" cy="2146681"/>
            </p:xfrm>
            <a:graphic>
              <a:graphicData uri="http://schemas.openxmlformats.org/drawingml/2006/table">
                <a:tbl>
                  <a:tblPr firstRow="1" bandRow="1">
                    <a:tableStyleId>{F5AB1C69-6EDB-4FF4-983F-18BD219EF322}</a:tableStyleId>
                  </a:tblPr>
                  <a:tblGrid>
                    <a:gridCol w="2338561"/>
                    <a:gridCol w="3036073"/>
                  </a:tblGrid>
                  <a:tr h="365760">
                    <a:tc>
                      <a:txBody>
                        <a:bodyPr/>
                        <a:lstStyle/>
                        <a:p>
                          <a:r>
                            <a:rPr lang="es-EC" dirty="0" smtClean="0"/>
                            <a:t>Parámetros</a:t>
                          </a:r>
                          <a:endParaRPr lang="es-EC" dirty="0"/>
                        </a:p>
                      </a:txBody>
                      <a:tcPr/>
                    </a:tc>
                    <a:tc>
                      <a:txBody>
                        <a:bodyPr/>
                        <a:lstStyle/>
                        <a:p>
                          <a:r>
                            <a:rPr lang="es-EC" dirty="0" smtClean="0"/>
                            <a:t>Valor</a:t>
                          </a:r>
                          <a:r>
                            <a:rPr lang="es-EC" baseline="0" dirty="0" smtClean="0"/>
                            <a:t> Obtenido</a:t>
                          </a:r>
                          <a:endParaRPr lang="es-EC" dirty="0"/>
                        </a:p>
                      </a:txBody>
                      <a:tcPr/>
                    </a:tc>
                  </a:tr>
                  <a:tr h="683641">
                    <a:tc>
                      <a:txBody>
                        <a:bodyPr/>
                        <a:lstStyle/>
                        <a:p>
                          <a:r>
                            <a:rPr lang="es-EC" dirty="0" smtClean="0"/>
                            <a:t>Tasa</a:t>
                          </a:r>
                          <a:r>
                            <a:rPr lang="es-EC" baseline="0" dirty="0" smtClean="0"/>
                            <a:t> de error de bit</a:t>
                          </a:r>
                        </a:p>
                      </a:txBody>
                      <a:tcPr/>
                    </a:tc>
                    <a:tc>
                      <a:txBody>
                        <a:bodyPr/>
                        <a:lstStyle/>
                        <a:p>
                          <a:endParaRPr lang="es-MX"/>
                        </a:p>
                      </a:txBody>
                      <a:tcPr>
                        <a:blipFill rotWithShape="0">
                          <a:blip r:embed="rId2"/>
                          <a:stretch>
                            <a:fillRect l="-77309" t="-57522" r="-1004" b="-173451"/>
                          </a:stretch>
                        </a:blipFill>
                      </a:tcPr>
                    </a:tc>
                  </a:tr>
                  <a:tr h="365760">
                    <a:tc>
                      <a:txBody>
                        <a:bodyPr/>
                        <a:lstStyle/>
                        <a:p>
                          <a:r>
                            <a:rPr lang="es-EC" dirty="0" smtClean="0"/>
                            <a:t>Distancia</a:t>
                          </a:r>
                          <a:r>
                            <a:rPr lang="es-EC" baseline="0" dirty="0" smtClean="0"/>
                            <a:t> Tx y Rx</a:t>
                          </a:r>
                          <a:endParaRPr lang="es-EC" dirty="0"/>
                        </a:p>
                      </a:txBody>
                      <a:tcPr/>
                    </a:tc>
                    <a:tc>
                      <a:txBody>
                        <a:bodyPr/>
                        <a:lstStyle/>
                        <a:p>
                          <a:r>
                            <a:rPr lang="es-EC" dirty="0" smtClean="0"/>
                            <a:t>1000m</a:t>
                          </a:r>
                        </a:p>
                      </a:txBody>
                      <a:tcPr/>
                    </a:tc>
                  </a:tr>
                  <a:tr h="365760">
                    <a:tc>
                      <a:txBody>
                        <a:bodyPr/>
                        <a:lstStyle/>
                        <a:p>
                          <a:r>
                            <a:rPr lang="es-EC" dirty="0" smtClean="0"/>
                            <a:t>Escenario</a:t>
                          </a:r>
                          <a:endParaRPr lang="es-EC" dirty="0"/>
                        </a:p>
                      </a:txBody>
                      <a:tcPr/>
                    </a:tc>
                    <a:tc>
                      <a:txBody>
                        <a:bodyPr/>
                        <a:lstStyle/>
                        <a:p>
                          <a:r>
                            <a:rPr lang="pt-BR" dirty="0" smtClean="0"/>
                            <a:t>Rural</a:t>
                          </a:r>
                          <a:endParaRPr lang="es-EC" dirty="0" smtClean="0"/>
                        </a:p>
                      </a:txBody>
                      <a:tcPr/>
                    </a:tc>
                  </a:tr>
                  <a:tr h="365760">
                    <a:tc>
                      <a:txBody>
                        <a:bodyPr/>
                        <a:lstStyle/>
                        <a:p>
                          <a:r>
                            <a:rPr lang="es-EC" dirty="0" smtClean="0"/>
                            <a:t>Obstáculos</a:t>
                          </a:r>
                          <a:endParaRPr lang="es-EC" dirty="0"/>
                        </a:p>
                      </a:txBody>
                      <a:tcPr/>
                    </a:tc>
                    <a:tc>
                      <a:txBody>
                        <a:bodyPr/>
                        <a:lstStyle/>
                        <a:p>
                          <a:r>
                            <a:rPr lang="es-EC" dirty="0" smtClean="0"/>
                            <a:t>Muy</a:t>
                          </a:r>
                          <a:r>
                            <a:rPr lang="es-EC" baseline="0" dirty="0" smtClean="0"/>
                            <a:t> </a:t>
                          </a:r>
                          <a:r>
                            <a:rPr lang="es-EC" dirty="0" smtClean="0"/>
                            <a:t>Pocos</a:t>
                          </a:r>
                        </a:p>
                      </a:txBody>
                      <a:tcPr/>
                    </a:tc>
                  </a:tr>
                </a:tbl>
              </a:graphicData>
            </a:graphic>
          </p:graphicFrame>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23777" y="1848172"/>
            <a:ext cx="5760000" cy="4320000"/>
          </a:xfrm>
          <a:prstGeom prst="rect">
            <a:avLst/>
          </a:prstGeom>
          <a:noFill/>
          <a:ln>
            <a:noFill/>
          </a:ln>
        </p:spPr>
      </p:pic>
    </p:spTree>
    <p:extLst>
      <p:ext uri="{BB962C8B-B14F-4D97-AF65-F5344CB8AC3E}">
        <p14:creationId xmlns:p14="http://schemas.microsoft.com/office/powerpoint/2010/main" val="653711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3425" y="2662460"/>
            <a:ext cx="8911687" cy="1280890"/>
          </a:xfrm>
        </p:spPr>
        <p:txBody>
          <a:bodyPr>
            <a:normAutofit/>
          </a:bodyPr>
          <a:lstStyle/>
          <a:p>
            <a:r>
              <a:rPr lang="es-EC" sz="6000" dirty="0" smtClean="0"/>
              <a:t>Resultados</a:t>
            </a:r>
            <a:endParaRPr lang="es-EC" sz="6000" dirty="0"/>
          </a:p>
        </p:txBody>
      </p:sp>
    </p:spTree>
    <p:extLst>
      <p:ext uri="{BB962C8B-B14F-4D97-AF65-F5344CB8AC3E}">
        <p14:creationId xmlns:p14="http://schemas.microsoft.com/office/powerpoint/2010/main" val="103469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01943" y="605060"/>
            <a:ext cx="10344150" cy="1280890"/>
          </a:xfrm>
        </p:spPr>
        <p:txBody>
          <a:bodyPr>
            <a:normAutofit fontScale="90000"/>
          </a:bodyPr>
          <a:lstStyle/>
          <a:p>
            <a:r>
              <a:rPr lang="es-EC" dirty="0" smtClean="0"/>
              <a:t>Comportamiento del sistema 4G , en un escenario Urbano con 3 modelos de propagación </a:t>
            </a:r>
            <a:endParaRPr lang="es-EC"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282520894"/>
                  </p:ext>
                </p:extLst>
              </p:nvPr>
            </p:nvGraphicFramePr>
            <p:xfrm>
              <a:off x="5804228" y="226513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544445">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311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r>
                            <a:rPr lang="es-MX" sz="1800" kern="1200" dirty="0" smtClean="0">
                              <a:effectLst/>
                            </a:rPr>
                            <a:t> </a:t>
                          </a:r>
                          <a14:m>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r>
                  <a:tr h="311111">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13dB</a:t>
                          </a:r>
                          <a:endParaRPr lang="es-EC" dirty="0" smtClean="0"/>
                        </a:p>
                      </a:txBody>
                      <a:tcPr/>
                    </a:tc>
                    <a:tc>
                      <a:txBody>
                        <a:bodyPr/>
                        <a:lstStyle/>
                        <a:p>
                          <a:r>
                            <a:rPr lang="pt-BR" dirty="0" smtClean="0"/>
                            <a:t>15dB</a:t>
                          </a:r>
                          <a:endParaRPr lang="es-EC" dirty="0" smtClean="0"/>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282520894"/>
                  </p:ext>
                </p:extLst>
              </p:nvPr>
            </p:nvGraphicFramePr>
            <p:xfrm>
              <a:off x="5804228" y="226513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640080">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endParaRPr lang="es-MX"/>
                        </a:p>
                      </a:txBody>
                      <a:tcPr>
                        <a:blipFill rotWithShape="0">
                          <a:blip r:embed="rId2"/>
                          <a:stretch>
                            <a:fillRect l="-77406" t="-72848" r="-201674" b="-50331"/>
                          </a:stretch>
                        </a:blipFill>
                      </a:tcPr>
                    </a:tc>
                    <a:tc>
                      <a:txBody>
                        <a:bodyPr/>
                        <a:lstStyle/>
                        <a:p>
                          <a:endParaRPr lang="es-MX"/>
                        </a:p>
                      </a:txBody>
                      <a:tcPr>
                        <a:blipFill rotWithShape="0">
                          <a:blip r:embed="rId2"/>
                          <a:stretch>
                            <a:fillRect l="-177406" t="-72848" r="-101674" b="-50331"/>
                          </a:stretch>
                        </a:blipFill>
                      </a:tcPr>
                    </a:tc>
                    <a:tc>
                      <a:txBody>
                        <a:bodyPr/>
                        <a:lstStyle/>
                        <a:p>
                          <a:endParaRPr lang="es-MX"/>
                        </a:p>
                      </a:txBody>
                      <a:tcPr>
                        <a:blipFill rotWithShape="0">
                          <a:blip r:embed="rId2"/>
                          <a:stretch>
                            <a:fillRect l="-277406" t="-72848" r="-1674" b="-50331"/>
                          </a:stretch>
                        </a:blipFill>
                      </a:tcPr>
                    </a:tc>
                  </a:tr>
                  <a:tr h="365760">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13dB</a:t>
                          </a:r>
                          <a:endParaRPr lang="es-EC" dirty="0" smtClean="0"/>
                        </a:p>
                      </a:txBody>
                      <a:tcPr/>
                    </a:tc>
                    <a:tc>
                      <a:txBody>
                        <a:bodyPr/>
                        <a:lstStyle/>
                        <a:p>
                          <a:r>
                            <a:rPr lang="pt-BR" dirty="0" smtClean="0"/>
                            <a:t>15dB</a:t>
                          </a:r>
                          <a:endParaRPr lang="es-EC" dirty="0" smtClean="0"/>
                        </a:p>
                      </a:txBody>
                      <a:tcPr/>
                    </a:tc>
                  </a:tr>
                </a:tbl>
              </a:graphicData>
            </a:graphic>
          </p:graphicFrame>
        </mc:Fallback>
      </mc:AlternateContent>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1615" y="1885950"/>
            <a:ext cx="5760000" cy="4320000"/>
          </a:xfrm>
          <a:prstGeom prst="rect">
            <a:avLst/>
          </a:prstGeom>
          <a:noFill/>
          <a:ln>
            <a:noFill/>
          </a:ln>
        </p:spPr>
      </p:pic>
    </p:spTree>
    <p:extLst>
      <p:ext uri="{BB962C8B-B14F-4D97-AF65-F5344CB8AC3E}">
        <p14:creationId xmlns:p14="http://schemas.microsoft.com/office/powerpoint/2010/main" val="249811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98665" y="2978690"/>
            <a:ext cx="8911687" cy="1280890"/>
          </a:xfrm>
        </p:spPr>
        <p:txBody>
          <a:bodyPr/>
          <a:lstStyle/>
          <a:p>
            <a:r>
              <a:rPr lang="es-MX" b="1" dirty="0" smtClean="0"/>
              <a:t>INTRODUCCI</a:t>
            </a:r>
            <a:r>
              <a:rPr lang="es-EC" b="1" dirty="0"/>
              <a:t>Ó</a:t>
            </a:r>
            <a:r>
              <a:rPr lang="es-MX" b="1" dirty="0" smtClean="0"/>
              <a:t>N </a:t>
            </a:r>
            <a:r>
              <a:rPr lang="es-MX" b="1" dirty="0"/>
              <a:t>Y </a:t>
            </a:r>
            <a:r>
              <a:rPr lang="es-MX" b="1" dirty="0" smtClean="0"/>
              <a:t>JUSTIFICACIÓN</a:t>
            </a:r>
            <a:endParaRPr lang="es-MX" dirty="0"/>
          </a:p>
        </p:txBody>
      </p:sp>
    </p:spTree>
    <p:extLst>
      <p:ext uri="{BB962C8B-B14F-4D97-AF65-F5344CB8AC3E}">
        <p14:creationId xmlns:p14="http://schemas.microsoft.com/office/powerpoint/2010/main" val="3564456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01943" y="605060"/>
            <a:ext cx="10344150" cy="1280890"/>
          </a:xfrm>
        </p:spPr>
        <p:txBody>
          <a:bodyPr>
            <a:normAutofit fontScale="90000"/>
          </a:bodyPr>
          <a:lstStyle/>
          <a:p>
            <a:r>
              <a:rPr lang="es-EC" dirty="0" smtClean="0"/>
              <a:t>Comportamiento del sistema 4G , en un escenario Urbano con 3 modelos de propagación </a:t>
            </a:r>
            <a:endParaRPr lang="es-EC"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208952118"/>
                  </p:ext>
                </p:extLst>
              </p:nvPr>
            </p:nvGraphicFramePr>
            <p:xfrm>
              <a:off x="5804228" y="226513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544445">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311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r>
                            <a:rPr lang="es-MX" sz="1800" kern="1200" dirty="0" smtClean="0">
                              <a:effectLst/>
                            </a:rPr>
                            <a:t> </a:t>
                          </a:r>
                          <a14:m>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r>
                  <a:tr h="311111">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208952118"/>
                  </p:ext>
                </p:extLst>
              </p:nvPr>
            </p:nvGraphicFramePr>
            <p:xfrm>
              <a:off x="5804228" y="226513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640080">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endParaRPr lang="es-MX"/>
                        </a:p>
                      </a:txBody>
                      <a:tcPr>
                        <a:blipFill rotWithShape="0">
                          <a:blip r:embed="rId2"/>
                          <a:stretch>
                            <a:fillRect l="-77406" t="-72848" r="-201674" b="-50331"/>
                          </a:stretch>
                        </a:blipFill>
                      </a:tcPr>
                    </a:tc>
                    <a:tc>
                      <a:txBody>
                        <a:bodyPr/>
                        <a:lstStyle/>
                        <a:p>
                          <a:endParaRPr lang="es-MX"/>
                        </a:p>
                      </a:txBody>
                      <a:tcPr>
                        <a:blipFill rotWithShape="0">
                          <a:blip r:embed="rId2"/>
                          <a:stretch>
                            <a:fillRect l="-177406" t="-72848" r="-101674" b="-50331"/>
                          </a:stretch>
                        </a:blipFill>
                      </a:tcPr>
                    </a:tc>
                    <a:tc>
                      <a:txBody>
                        <a:bodyPr/>
                        <a:lstStyle/>
                        <a:p>
                          <a:endParaRPr lang="es-MX"/>
                        </a:p>
                      </a:txBody>
                      <a:tcPr>
                        <a:blipFill rotWithShape="0">
                          <a:blip r:embed="rId2"/>
                          <a:stretch>
                            <a:fillRect l="-277406" t="-72848" r="-1674" b="-50331"/>
                          </a:stretch>
                        </a:blipFill>
                      </a:tcPr>
                    </a:tc>
                  </a:tr>
                  <a:tr h="365760">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r>
                </a:tbl>
              </a:graphicData>
            </a:graphic>
          </p:graphicFrame>
        </mc:Fallback>
      </mc:AlternateContent>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15008" y="1641408"/>
            <a:ext cx="5289578" cy="4192722"/>
          </a:xfrm>
          <a:prstGeom prst="rect">
            <a:avLst/>
          </a:prstGeom>
          <a:noFill/>
          <a:ln>
            <a:noFill/>
          </a:ln>
        </p:spPr>
      </p:pic>
    </p:spTree>
    <p:extLst>
      <p:ext uri="{BB962C8B-B14F-4D97-AF65-F5344CB8AC3E}">
        <p14:creationId xmlns:p14="http://schemas.microsoft.com/office/powerpoint/2010/main" val="3397526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399" y="1607036"/>
            <a:ext cx="5760000" cy="4320000"/>
          </a:xfrm>
          <a:prstGeom prst="rect">
            <a:avLst/>
          </a:prstGeom>
          <a:noFill/>
          <a:ln>
            <a:noFill/>
          </a:ln>
        </p:spPr>
      </p:pic>
      <p:sp>
        <p:nvSpPr>
          <p:cNvPr id="12" name="Título 2"/>
          <p:cNvSpPr>
            <a:spLocks noGrp="1"/>
          </p:cNvSpPr>
          <p:nvPr>
            <p:ph type="title"/>
          </p:nvPr>
        </p:nvSpPr>
        <p:spPr>
          <a:xfrm>
            <a:off x="1601943" y="605060"/>
            <a:ext cx="10344150" cy="1280890"/>
          </a:xfrm>
        </p:spPr>
        <p:txBody>
          <a:bodyPr>
            <a:normAutofit fontScale="90000"/>
          </a:bodyPr>
          <a:lstStyle/>
          <a:p>
            <a:r>
              <a:rPr lang="es-EC" dirty="0" smtClean="0"/>
              <a:t>Comportamiento del sistema 4G , en un escenario Suburbano con 3 modelos de propagación </a:t>
            </a:r>
            <a:endParaRPr lang="es-EC"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3024359779"/>
                  </p:ext>
                </p:extLst>
              </p:nvPr>
            </p:nvGraphicFramePr>
            <p:xfrm>
              <a:off x="6293626" y="2806916"/>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544445">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311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r>
                            <a:rPr lang="es-MX" sz="1800" kern="1200" dirty="0" smtClean="0">
                              <a:effectLst/>
                            </a:rPr>
                            <a:t> </a:t>
                          </a:r>
                          <a14:m>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r>
                  <a:tr h="311111">
                    <a:tc>
                      <a:txBody>
                        <a:bodyPr/>
                        <a:lstStyle/>
                        <a:p>
                          <a:r>
                            <a:rPr lang="pt-BR" dirty="0" smtClean="0"/>
                            <a:t>SNR</a:t>
                          </a:r>
                          <a:endParaRPr lang="es-EC" dirty="0"/>
                        </a:p>
                      </a:txBody>
                      <a:tcPr/>
                    </a:tc>
                    <a:tc>
                      <a:txBody>
                        <a:bodyPr/>
                        <a:lstStyle/>
                        <a:p>
                          <a:r>
                            <a:rPr lang="pt-BR" dirty="0" smtClean="0"/>
                            <a:t>13dB</a:t>
                          </a:r>
                          <a:endParaRPr lang="es-EC" dirty="0" smtClean="0"/>
                        </a:p>
                      </a:txBody>
                      <a:tcPr/>
                    </a:tc>
                    <a:tc>
                      <a:txBody>
                        <a:bodyPr/>
                        <a:lstStyle/>
                        <a:p>
                          <a:r>
                            <a:rPr lang="pt-BR" dirty="0" smtClean="0"/>
                            <a:t>12,5dB</a:t>
                          </a:r>
                          <a:endParaRPr lang="es-EC" dirty="0" smtClean="0"/>
                        </a:p>
                      </a:txBody>
                      <a:tcPr/>
                    </a:tc>
                    <a:tc>
                      <a:txBody>
                        <a:bodyPr/>
                        <a:lstStyle/>
                        <a:p>
                          <a:r>
                            <a:rPr lang="pt-BR" dirty="0" smtClean="0"/>
                            <a:t>13dB</a:t>
                          </a:r>
                          <a:endParaRPr lang="es-EC" dirty="0" smtClean="0"/>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3024359779"/>
                  </p:ext>
                </p:extLst>
              </p:nvPr>
            </p:nvGraphicFramePr>
            <p:xfrm>
              <a:off x="6293626" y="2806916"/>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640080">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endParaRPr lang="es-MX"/>
                        </a:p>
                      </a:txBody>
                      <a:tcPr>
                        <a:blipFill rotWithShape="0">
                          <a:blip r:embed="rId3"/>
                          <a:stretch>
                            <a:fillRect l="-77083" t="-72848" r="-200833" b="-49669"/>
                          </a:stretch>
                        </a:blipFill>
                      </a:tcPr>
                    </a:tc>
                    <a:tc>
                      <a:txBody>
                        <a:bodyPr/>
                        <a:lstStyle/>
                        <a:p>
                          <a:endParaRPr lang="es-MX"/>
                        </a:p>
                      </a:txBody>
                      <a:tcPr>
                        <a:blipFill rotWithShape="0">
                          <a:blip r:embed="rId3"/>
                          <a:stretch>
                            <a:fillRect l="-177824" t="-72848" r="-101674" b="-49669"/>
                          </a:stretch>
                        </a:blipFill>
                      </a:tcPr>
                    </a:tc>
                    <a:tc>
                      <a:txBody>
                        <a:bodyPr/>
                        <a:lstStyle/>
                        <a:p>
                          <a:endParaRPr lang="es-MX"/>
                        </a:p>
                      </a:txBody>
                      <a:tcPr>
                        <a:blipFill rotWithShape="0">
                          <a:blip r:embed="rId3"/>
                          <a:stretch>
                            <a:fillRect l="-277824" t="-72848" r="-1674" b="-49669"/>
                          </a:stretch>
                        </a:blipFill>
                      </a:tcPr>
                    </a:tc>
                  </a:tr>
                  <a:tr h="365760">
                    <a:tc>
                      <a:txBody>
                        <a:bodyPr/>
                        <a:lstStyle/>
                        <a:p>
                          <a:r>
                            <a:rPr lang="pt-BR" dirty="0" smtClean="0"/>
                            <a:t>SNR</a:t>
                          </a:r>
                          <a:endParaRPr lang="es-EC" dirty="0"/>
                        </a:p>
                      </a:txBody>
                      <a:tcPr/>
                    </a:tc>
                    <a:tc>
                      <a:txBody>
                        <a:bodyPr/>
                        <a:lstStyle/>
                        <a:p>
                          <a:r>
                            <a:rPr lang="pt-BR" dirty="0" smtClean="0"/>
                            <a:t>13dB</a:t>
                          </a:r>
                          <a:endParaRPr lang="es-EC" dirty="0" smtClean="0"/>
                        </a:p>
                      </a:txBody>
                      <a:tcPr/>
                    </a:tc>
                    <a:tc>
                      <a:txBody>
                        <a:bodyPr/>
                        <a:lstStyle/>
                        <a:p>
                          <a:r>
                            <a:rPr lang="pt-BR" dirty="0" smtClean="0"/>
                            <a:t>12,5dB</a:t>
                          </a:r>
                          <a:endParaRPr lang="es-EC" dirty="0" smtClean="0"/>
                        </a:p>
                      </a:txBody>
                      <a:tcPr/>
                    </a:tc>
                    <a:tc>
                      <a:txBody>
                        <a:bodyPr/>
                        <a:lstStyle/>
                        <a:p>
                          <a:r>
                            <a:rPr lang="pt-BR" dirty="0" smtClean="0"/>
                            <a:t>13dB</a:t>
                          </a:r>
                          <a:endParaRPr lang="es-EC" dirty="0" smtClean="0"/>
                        </a:p>
                      </a:txBody>
                      <a:tcPr/>
                    </a:tc>
                  </a:tr>
                </a:tbl>
              </a:graphicData>
            </a:graphic>
          </p:graphicFrame>
        </mc:Fallback>
      </mc:AlternateContent>
    </p:spTree>
    <p:extLst>
      <p:ext uri="{BB962C8B-B14F-4D97-AF65-F5344CB8AC3E}">
        <p14:creationId xmlns:p14="http://schemas.microsoft.com/office/powerpoint/2010/main" val="3039566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2"/>
          <p:cNvSpPr>
            <a:spLocks noGrp="1"/>
          </p:cNvSpPr>
          <p:nvPr>
            <p:ph type="title"/>
          </p:nvPr>
        </p:nvSpPr>
        <p:spPr>
          <a:xfrm>
            <a:off x="1601943" y="605060"/>
            <a:ext cx="10344150" cy="1280890"/>
          </a:xfrm>
        </p:spPr>
        <p:txBody>
          <a:bodyPr>
            <a:normAutofit fontScale="90000"/>
          </a:bodyPr>
          <a:lstStyle/>
          <a:p>
            <a:r>
              <a:rPr lang="es-EC" dirty="0" smtClean="0"/>
              <a:t>Comportamiento del sistema 4G , en un escenario Suburbano con 3 modelos de propagación </a:t>
            </a:r>
            <a:endParaRPr lang="es-EC" dirty="0"/>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886436189"/>
                  </p:ext>
                </p:extLst>
              </p:nvPr>
            </p:nvGraphicFramePr>
            <p:xfrm>
              <a:off x="6254988" y="306229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544445">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311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r>
                            <a:rPr lang="es-MX" sz="1800" kern="1200" dirty="0" smtClean="0">
                              <a:effectLst/>
                            </a:rPr>
                            <a:t> </a:t>
                          </a:r>
                          <a14:m>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r>
                  <a:tr h="311111">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886436189"/>
                  </p:ext>
                </p:extLst>
              </p:nvPr>
            </p:nvGraphicFramePr>
            <p:xfrm>
              <a:off x="6254988" y="306229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640080">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endParaRPr lang="es-MX"/>
                        </a:p>
                      </a:txBody>
                      <a:tcPr>
                        <a:blipFill rotWithShape="0">
                          <a:blip r:embed="rId2"/>
                          <a:stretch>
                            <a:fillRect l="-77406" t="-72848" r="-201674" b="-49669"/>
                          </a:stretch>
                        </a:blipFill>
                      </a:tcPr>
                    </a:tc>
                    <a:tc>
                      <a:txBody>
                        <a:bodyPr/>
                        <a:lstStyle/>
                        <a:p>
                          <a:endParaRPr lang="es-MX"/>
                        </a:p>
                      </a:txBody>
                      <a:tcPr>
                        <a:blipFill rotWithShape="0">
                          <a:blip r:embed="rId2"/>
                          <a:stretch>
                            <a:fillRect l="-177406" t="-72848" r="-101674" b="-49669"/>
                          </a:stretch>
                        </a:blipFill>
                      </a:tcPr>
                    </a:tc>
                    <a:tc>
                      <a:txBody>
                        <a:bodyPr/>
                        <a:lstStyle/>
                        <a:p>
                          <a:endParaRPr lang="es-MX"/>
                        </a:p>
                      </a:txBody>
                      <a:tcPr>
                        <a:blipFill rotWithShape="0">
                          <a:blip r:embed="rId2"/>
                          <a:stretch>
                            <a:fillRect l="-277406" t="-72848" r="-1674" b="-49669"/>
                          </a:stretch>
                        </a:blipFill>
                      </a:tcPr>
                    </a:tc>
                  </a:tr>
                  <a:tr h="365760">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r>
                </a:tbl>
              </a:graphicData>
            </a:graphic>
          </p:graphicFrame>
        </mc:Fallback>
      </mc:AlternateContent>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90195" y="1885950"/>
            <a:ext cx="5760000" cy="4320000"/>
          </a:xfrm>
          <a:prstGeom prst="rect">
            <a:avLst/>
          </a:prstGeom>
          <a:noFill/>
          <a:ln>
            <a:noFill/>
          </a:ln>
        </p:spPr>
      </p:pic>
    </p:spTree>
    <p:extLst>
      <p:ext uri="{BB962C8B-B14F-4D97-AF65-F5344CB8AC3E}">
        <p14:creationId xmlns:p14="http://schemas.microsoft.com/office/powerpoint/2010/main" val="4019094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2"/>
          <p:cNvSpPr>
            <a:spLocks noGrp="1"/>
          </p:cNvSpPr>
          <p:nvPr>
            <p:ph type="title"/>
          </p:nvPr>
        </p:nvSpPr>
        <p:spPr>
          <a:xfrm>
            <a:off x="1601943" y="605060"/>
            <a:ext cx="10344150" cy="1280890"/>
          </a:xfrm>
        </p:spPr>
        <p:txBody>
          <a:bodyPr>
            <a:normAutofit fontScale="90000"/>
          </a:bodyPr>
          <a:lstStyle/>
          <a:p>
            <a:r>
              <a:rPr lang="es-EC" dirty="0" smtClean="0"/>
              <a:t>Comportamiento del sistema 4G , en un escenario rural con 3 modelos de propagación </a:t>
            </a:r>
            <a:endParaRPr lang="es-EC" dirty="0"/>
          </a:p>
        </p:txBody>
      </p:sp>
      <mc:AlternateContent xmlns:mc="http://schemas.openxmlformats.org/markup-compatibility/2006">
        <mc:Choice xmlns:a14="http://schemas.microsoft.com/office/drawing/2010/main" Requires="a14">
          <p:graphicFrame>
            <p:nvGraphicFramePr>
              <p:cNvPr id="5" name="Tabla 4"/>
              <p:cNvGraphicFramePr>
                <a:graphicFrameLocks noGrp="1"/>
              </p:cNvGraphicFramePr>
              <p:nvPr>
                <p:extLst>
                  <p:ext uri="{D42A27DB-BD31-4B8C-83A1-F6EECF244321}">
                    <p14:modId xmlns:p14="http://schemas.microsoft.com/office/powerpoint/2010/main" val="2691920946"/>
                  </p:ext>
                </p:extLst>
              </p:nvPr>
            </p:nvGraphicFramePr>
            <p:xfrm>
              <a:off x="6455548" y="2997896"/>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544445">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311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r>
                            <a:rPr lang="es-MX" sz="1800" kern="1200" dirty="0" smtClean="0">
                              <a:effectLst/>
                            </a:rPr>
                            <a:t> </a:t>
                          </a:r>
                          <a14:m>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r>
                  <a:tr h="311111">
                    <a:tc>
                      <a:txBody>
                        <a:bodyPr/>
                        <a:lstStyle/>
                        <a:p>
                          <a:r>
                            <a:rPr lang="pt-BR" dirty="0" smtClean="0"/>
                            <a:t>SNR</a:t>
                          </a:r>
                          <a:endParaRPr lang="es-EC" dirty="0"/>
                        </a:p>
                      </a:txBody>
                      <a:tcPr/>
                    </a:tc>
                    <a:tc>
                      <a:txBody>
                        <a:bodyPr/>
                        <a:lstStyle/>
                        <a:p>
                          <a:r>
                            <a:rPr lang="pt-BR" dirty="0" smtClean="0"/>
                            <a:t>13,6dB</a:t>
                          </a:r>
                          <a:endParaRPr lang="es-EC" dirty="0" smtClean="0"/>
                        </a:p>
                      </a:txBody>
                      <a:tcPr/>
                    </a:tc>
                    <a:tc>
                      <a:txBody>
                        <a:bodyPr/>
                        <a:lstStyle/>
                        <a:p>
                          <a:r>
                            <a:rPr lang="pt-BR" dirty="0" smtClean="0"/>
                            <a:t>13dB</a:t>
                          </a:r>
                          <a:endParaRPr lang="es-EC" dirty="0" smtClean="0"/>
                        </a:p>
                      </a:txBody>
                      <a:tcPr/>
                    </a:tc>
                    <a:tc>
                      <a:txBody>
                        <a:bodyPr/>
                        <a:lstStyle/>
                        <a:p>
                          <a:r>
                            <a:rPr lang="pt-BR" dirty="0" smtClean="0"/>
                            <a:t>13,7dB</a:t>
                          </a:r>
                          <a:endParaRPr lang="es-EC" dirty="0" smtClean="0"/>
                        </a:p>
                      </a:txBody>
                      <a:tcPr/>
                    </a:tc>
                  </a:tr>
                </a:tbl>
              </a:graphicData>
            </a:graphic>
          </p:graphicFrame>
        </mc:Choice>
        <mc:Fallback>
          <p:graphicFrame>
            <p:nvGraphicFramePr>
              <p:cNvPr id="5" name="Tabla 4"/>
              <p:cNvGraphicFramePr>
                <a:graphicFrameLocks noGrp="1"/>
              </p:cNvGraphicFramePr>
              <p:nvPr>
                <p:extLst>
                  <p:ext uri="{D42A27DB-BD31-4B8C-83A1-F6EECF244321}">
                    <p14:modId xmlns:p14="http://schemas.microsoft.com/office/powerpoint/2010/main" val="2691920946"/>
                  </p:ext>
                </p:extLst>
              </p:nvPr>
            </p:nvGraphicFramePr>
            <p:xfrm>
              <a:off x="6455548" y="2997896"/>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640080">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endParaRPr lang="es-MX"/>
                        </a:p>
                      </a:txBody>
                      <a:tcPr>
                        <a:blipFill rotWithShape="0">
                          <a:blip r:embed="rId2"/>
                          <a:stretch>
                            <a:fillRect l="-77083" t="-72848" r="-200833" b="-50331"/>
                          </a:stretch>
                        </a:blipFill>
                      </a:tcPr>
                    </a:tc>
                    <a:tc>
                      <a:txBody>
                        <a:bodyPr/>
                        <a:lstStyle/>
                        <a:p>
                          <a:endParaRPr lang="es-MX"/>
                        </a:p>
                      </a:txBody>
                      <a:tcPr>
                        <a:blipFill rotWithShape="0">
                          <a:blip r:embed="rId2"/>
                          <a:stretch>
                            <a:fillRect l="-177824" t="-72848" r="-101674" b="-50331"/>
                          </a:stretch>
                        </a:blipFill>
                      </a:tcPr>
                    </a:tc>
                    <a:tc>
                      <a:txBody>
                        <a:bodyPr/>
                        <a:lstStyle/>
                        <a:p>
                          <a:endParaRPr lang="es-MX"/>
                        </a:p>
                      </a:txBody>
                      <a:tcPr>
                        <a:blipFill rotWithShape="0">
                          <a:blip r:embed="rId2"/>
                          <a:stretch>
                            <a:fillRect l="-277824" t="-72848" r="-1674" b="-50331"/>
                          </a:stretch>
                        </a:blipFill>
                      </a:tcPr>
                    </a:tc>
                  </a:tr>
                  <a:tr h="365760">
                    <a:tc>
                      <a:txBody>
                        <a:bodyPr/>
                        <a:lstStyle/>
                        <a:p>
                          <a:r>
                            <a:rPr lang="pt-BR" dirty="0" smtClean="0"/>
                            <a:t>SNR</a:t>
                          </a:r>
                          <a:endParaRPr lang="es-EC" dirty="0"/>
                        </a:p>
                      </a:txBody>
                      <a:tcPr/>
                    </a:tc>
                    <a:tc>
                      <a:txBody>
                        <a:bodyPr/>
                        <a:lstStyle/>
                        <a:p>
                          <a:r>
                            <a:rPr lang="pt-BR" dirty="0" smtClean="0"/>
                            <a:t>13,6dB</a:t>
                          </a:r>
                          <a:endParaRPr lang="es-EC" dirty="0" smtClean="0"/>
                        </a:p>
                      </a:txBody>
                      <a:tcPr/>
                    </a:tc>
                    <a:tc>
                      <a:txBody>
                        <a:bodyPr/>
                        <a:lstStyle/>
                        <a:p>
                          <a:r>
                            <a:rPr lang="pt-BR" dirty="0" smtClean="0"/>
                            <a:t>13dB</a:t>
                          </a:r>
                          <a:endParaRPr lang="es-EC" dirty="0" smtClean="0"/>
                        </a:p>
                      </a:txBody>
                      <a:tcPr/>
                    </a:tc>
                    <a:tc>
                      <a:txBody>
                        <a:bodyPr/>
                        <a:lstStyle/>
                        <a:p>
                          <a:r>
                            <a:rPr lang="pt-BR" dirty="0" smtClean="0"/>
                            <a:t>13,7dB</a:t>
                          </a:r>
                          <a:endParaRPr lang="es-EC" dirty="0" smtClean="0"/>
                        </a:p>
                      </a:txBody>
                      <a:tcPr/>
                    </a:tc>
                  </a:tr>
                </a:tbl>
              </a:graphicData>
            </a:graphic>
          </p:graphicFrame>
        </mc:Fallback>
      </mc:AlternateContent>
      <p:pic>
        <p:nvPicPr>
          <p:cNvPr id="10" name="Marcador de contenido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4018" y="1798016"/>
            <a:ext cx="5760000" cy="4320000"/>
          </a:xfrm>
          <a:prstGeom prst="rect">
            <a:avLst/>
          </a:prstGeom>
          <a:noFill/>
          <a:ln>
            <a:noFill/>
          </a:ln>
        </p:spPr>
      </p:pic>
    </p:spTree>
    <p:extLst>
      <p:ext uri="{BB962C8B-B14F-4D97-AF65-F5344CB8AC3E}">
        <p14:creationId xmlns:p14="http://schemas.microsoft.com/office/powerpoint/2010/main" val="3076330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2"/>
          <p:cNvSpPr>
            <a:spLocks noGrp="1"/>
          </p:cNvSpPr>
          <p:nvPr>
            <p:ph type="title"/>
          </p:nvPr>
        </p:nvSpPr>
        <p:spPr>
          <a:xfrm>
            <a:off x="1601943" y="605060"/>
            <a:ext cx="10344150" cy="1280890"/>
          </a:xfrm>
        </p:spPr>
        <p:txBody>
          <a:bodyPr>
            <a:normAutofit fontScale="90000"/>
          </a:bodyPr>
          <a:lstStyle/>
          <a:p>
            <a:r>
              <a:rPr lang="es-EC" dirty="0" smtClean="0"/>
              <a:t>Comportamiento del sistema 4G , en un escenario rural con 3 modelos de propagación </a:t>
            </a:r>
            <a:endParaRPr lang="es-EC" dirty="0"/>
          </a:p>
        </p:txBody>
      </p:sp>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2441880772"/>
                  </p:ext>
                </p:extLst>
              </p:nvPr>
            </p:nvGraphicFramePr>
            <p:xfrm>
              <a:off x="6254988" y="306229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544445">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3111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r>
                            <a:rPr lang="es-MX" sz="1800" kern="1200" dirty="0" smtClean="0">
                              <a:effectLst/>
                            </a:rPr>
                            <a:t> </a:t>
                          </a:r>
                          <a14:m>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c>
                      <a:txBody>
                        <a:bodyPr/>
                        <a:lstStyle/>
                        <a:p>
                          <a14:m>
                            <m:oMathPara xmlns:m="http://schemas.openxmlformats.org/officeDocument/2006/math">
                              <m:oMathParaPr>
                                <m:jc m:val="centerGroup"/>
                              </m:oMathParaPr>
                              <m:oMath xmlns:m="http://schemas.openxmlformats.org/officeDocument/2006/math">
                                <m:sSup>
                                  <m:sSupPr>
                                    <m:ctrlPr>
                                      <a:rPr lang="es-MX" sz="1800" i="1" kern="1200" smtClean="0">
                                        <a:effectLst/>
                                        <a:latin typeface="Cambria Math" panose="02040503050406030204" pitchFamily="18" charset="0"/>
                                      </a:rPr>
                                    </m:ctrlPr>
                                  </m:sSupPr>
                                  <m:e>
                                    <m:r>
                                      <a:rPr lang="es-EC" sz="1800" kern="1200">
                                        <a:effectLst/>
                                        <a:latin typeface="Cambria Math" panose="02040503050406030204" pitchFamily="18" charset="0"/>
                                      </a:rPr>
                                      <m:t>10</m:t>
                                    </m:r>
                                  </m:e>
                                  <m:sup>
                                    <m:r>
                                      <a:rPr lang="es-EC" sz="1800" kern="1200">
                                        <a:effectLst/>
                                        <a:latin typeface="Cambria Math" panose="02040503050406030204" pitchFamily="18" charset="0"/>
                                      </a:rPr>
                                      <m:t>−</m:t>
                                    </m:r>
                                    <m:r>
                                      <a:rPr lang="es-EC" sz="1800" kern="1200" smtClean="0">
                                        <a:effectLst/>
                                        <a:latin typeface="Cambria Math" panose="02040503050406030204" pitchFamily="18" charset="0"/>
                                      </a:rPr>
                                      <m:t>2</m:t>
                                    </m:r>
                                  </m:sup>
                                </m:sSup>
                              </m:oMath>
                            </m:oMathPara>
                          </a14:m>
                          <a:endParaRPr lang="es-EC" dirty="0"/>
                        </a:p>
                      </a:txBody>
                      <a:tcPr/>
                    </a:tc>
                  </a:tr>
                  <a:tr h="311111">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2441880772"/>
                  </p:ext>
                </p:extLst>
              </p:nvPr>
            </p:nvGraphicFramePr>
            <p:xfrm>
              <a:off x="6254988" y="3062291"/>
              <a:ext cx="5490545" cy="1920240"/>
            </p:xfrm>
            <a:graphic>
              <a:graphicData uri="http://schemas.openxmlformats.org/drawingml/2006/table">
                <a:tbl>
                  <a:tblPr firstRow="1" bandRow="1">
                    <a:tableStyleId>{F5AB1C69-6EDB-4FF4-983F-18BD219EF322}</a:tableStyleId>
                  </a:tblPr>
                  <a:tblGrid>
                    <a:gridCol w="1121711"/>
                    <a:gridCol w="1456278"/>
                    <a:gridCol w="1456278"/>
                    <a:gridCol w="1456278"/>
                  </a:tblGrid>
                  <a:tr h="640080">
                    <a:tc>
                      <a:txBody>
                        <a:bodyPr/>
                        <a:lstStyle/>
                        <a:p>
                          <a:endParaRPr lang="es-EC" dirty="0"/>
                        </a:p>
                      </a:txBody>
                      <a:tcPr/>
                    </a:tc>
                    <a:tc>
                      <a:txBody>
                        <a:bodyPr/>
                        <a:lstStyle/>
                        <a:p>
                          <a:r>
                            <a:rPr lang="pt-BR" dirty="0" smtClean="0"/>
                            <a:t>Cost 231 Hata</a:t>
                          </a:r>
                          <a:endParaRPr lang="es-EC" dirty="0"/>
                        </a:p>
                      </a:txBody>
                      <a:tcPr/>
                    </a:tc>
                    <a:tc>
                      <a:txBody>
                        <a:bodyPr/>
                        <a:lstStyle/>
                        <a:p>
                          <a:r>
                            <a:rPr lang="pt-BR" dirty="0" smtClean="0"/>
                            <a:t>Ericsson</a:t>
                          </a:r>
                          <a:endParaRPr lang="es-EC" dirty="0"/>
                        </a:p>
                      </a:txBody>
                      <a:tcPr/>
                    </a:tc>
                    <a:tc>
                      <a:txBody>
                        <a:bodyPr/>
                        <a:lstStyle/>
                        <a:p>
                          <a:r>
                            <a:rPr lang="pt-BR" dirty="0" smtClean="0"/>
                            <a:t>JTG5-6</a:t>
                          </a:r>
                          <a:endParaRPr lang="es-EC" dirty="0"/>
                        </a:p>
                      </a:txBody>
                      <a:tcPr/>
                    </a:tc>
                  </a:tr>
                  <a:tr h="91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err="1" smtClean="0"/>
                            <a:t>Tasa</a:t>
                          </a:r>
                          <a:r>
                            <a:rPr lang="pt-BR" baseline="0" dirty="0" smtClean="0"/>
                            <a:t> de Bits de </a:t>
                          </a:r>
                          <a:r>
                            <a:rPr lang="pt-BR" baseline="0" dirty="0" err="1" smtClean="0"/>
                            <a:t>error</a:t>
                          </a:r>
                          <a:endParaRPr lang="es-EC" dirty="0" smtClean="0"/>
                        </a:p>
                      </a:txBody>
                      <a:tcPr/>
                    </a:tc>
                    <a:tc>
                      <a:txBody>
                        <a:bodyPr/>
                        <a:lstStyle/>
                        <a:p>
                          <a:endParaRPr lang="es-MX"/>
                        </a:p>
                      </a:txBody>
                      <a:tcPr>
                        <a:blipFill rotWithShape="0">
                          <a:blip r:embed="rId2"/>
                          <a:stretch>
                            <a:fillRect l="-77406" t="-72848" r="-201674" b="-49669"/>
                          </a:stretch>
                        </a:blipFill>
                      </a:tcPr>
                    </a:tc>
                    <a:tc>
                      <a:txBody>
                        <a:bodyPr/>
                        <a:lstStyle/>
                        <a:p>
                          <a:endParaRPr lang="es-MX"/>
                        </a:p>
                      </a:txBody>
                      <a:tcPr>
                        <a:blipFill rotWithShape="0">
                          <a:blip r:embed="rId2"/>
                          <a:stretch>
                            <a:fillRect l="-177406" t="-72848" r="-101674" b="-49669"/>
                          </a:stretch>
                        </a:blipFill>
                      </a:tcPr>
                    </a:tc>
                    <a:tc>
                      <a:txBody>
                        <a:bodyPr/>
                        <a:lstStyle/>
                        <a:p>
                          <a:endParaRPr lang="es-MX"/>
                        </a:p>
                      </a:txBody>
                      <a:tcPr>
                        <a:blipFill rotWithShape="0">
                          <a:blip r:embed="rId2"/>
                          <a:stretch>
                            <a:fillRect l="-277406" t="-72848" r="-1674" b="-49669"/>
                          </a:stretch>
                        </a:blipFill>
                      </a:tcPr>
                    </a:tc>
                  </a:tr>
                  <a:tr h="365760">
                    <a:tc>
                      <a:txBody>
                        <a:bodyPr/>
                        <a:lstStyle/>
                        <a:p>
                          <a:r>
                            <a:rPr lang="pt-BR" dirty="0" smtClean="0"/>
                            <a:t>SNR</a:t>
                          </a:r>
                          <a:endParaRPr lang="es-EC" dirty="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c>
                      <a:txBody>
                        <a:bodyPr/>
                        <a:lstStyle/>
                        <a:p>
                          <a:r>
                            <a:rPr lang="pt-BR" dirty="0" smtClean="0"/>
                            <a:t>&gt;15dB</a:t>
                          </a:r>
                          <a:endParaRPr lang="es-EC" dirty="0" smtClean="0"/>
                        </a:p>
                      </a:txBody>
                      <a:tcPr/>
                    </a:tc>
                  </a:tr>
                </a:tbl>
              </a:graphicData>
            </a:graphic>
          </p:graphicFrame>
        </mc:Fallback>
      </mc:AlternateContent>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728486" y="1862411"/>
            <a:ext cx="5760000" cy="4320000"/>
          </a:xfrm>
          <a:prstGeom prst="rect">
            <a:avLst/>
          </a:prstGeom>
          <a:noFill/>
          <a:ln>
            <a:noFill/>
          </a:ln>
        </p:spPr>
      </p:pic>
    </p:spTree>
    <p:extLst>
      <p:ext uri="{BB962C8B-B14F-4D97-AF65-F5344CB8AC3E}">
        <p14:creationId xmlns:p14="http://schemas.microsoft.com/office/powerpoint/2010/main" val="2326280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CONCLUSIONES</a:t>
            </a:r>
            <a:endParaRPr lang="es-MX" dirty="0"/>
          </a:p>
        </p:txBody>
      </p:sp>
      <p:sp>
        <p:nvSpPr>
          <p:cNvPr id="3" name="Marcador de contenido 2"/>
          <p:cNvSpPr>
            <a:spLocks noGrp="1"/>
          </p:cNvSpPr>
          <p:nvPr>
            <p:ph idx="1"/>
          </p:nvPr>
        </p:nvSpPr>
        <p:spPr>
          <a:xfrm>
            <a:off x="1676400" y="1524000"/>
            <a:ext cx="9828212" cy="4387222"/>
          </a:xfrm>
        </p:spPr>
        <p:txBody>
          <a:bodyPr>
            <a:normAutofit fontScale="92500" lnSpcReduction="20000"/>
          </a:bodyPr>
          <a:lstStyle/>
          <a:p>
            <a:pPr lvl="0"/>
            <a:r>
              <a:rPr lang="es-EC" dirty="0"/>
              <a:t>Lo primero que se determina de cada modelo de propagación es la perdida que estos presentan en cada uno de los escenarios, urbano, suburbano y rural a una distancia entre el Tx y Rx de 200m-2000m, tomando en </a:t>
            </a:r>
            <a:r>
              <a:rPr lang="es-EC" dirty="0" smtClean="0"/>
              <a:t>cuenta las diapositivas </a:t>
            </a:r>
            <a:r>
              <a:rPr lang="es-EC" dirty="0" smtClean="0"/>
              <a:t>16,17, 18, </a:t>
            </a:r>
            <a:r>
              <a:rPr lang="es-EC" dirty="0"/>
              <a:t>se establece que para escenarios urbanos, suburbanos y rurales el modelo que presenta menos perdidas de propagación es el modelo Ericsson, </a:t>
            </a:r>
            <a:endParaRPr lang="es-MX" dirty="0"/>
          </a:p>
          <a:p>
            <a:pPr lvl="0"/>
            <a:r>
              <a:rPr lang="es-EC" dirty="0"/>
              <a:t>Se determina que para escenarios urbanos el modelo del propagación que permite, que el sistema 4G tenga el mejor desempeño utilizando una modulación de 16QAM, y una distancia entre el Tx y Rx de 1000m, es el modelo Ericsson como se puede observar en la </a:t>
            </a:r>
            <a:r>
              <a:rPr lang="es-EC" dirty="0" smtClean="0"/>
              <a:t>diapositiva 29</a:t>
            </a:r>
            <a:r>
              <a:rPr lang="es-EC" dirty="0" smtClean="0"/>
              <a:t>.</a:t>
            </a:r>
            <a:endParaRPr lang="es-MX" dirty="0"/>
          </a:p>
          <a:p>
            <a:pPr lvl="0"/>
            <a:r>
              <a:rPr lang="es-EC" dirty="0"/>
              <a:t>Luego de realizar el análisis del desempeño del sistema 4G para los diferentes modelos de propagación con un escenario suburbano, una modulación 16QAM y la distancia entre el Tx y Rx de 200m-2000m, se determina que el modelo Ericsson es el adecuado para el sistema 4G, ya que con este escenario la curva del BER vs SNR, tiene un comportamiento similar al teórico establecido en este </a:t>
            </a:r>
            <a:r>
              <a:rPr lang="es-EC" dirty="0" smtClean="0"/>
              <a:t>trabajo.</a:t>
            </a:r>
            <a:endParaRPr lang="es-MX" dirty="0"/>
          </a:p>
          <a:p>
            <a:pPr lvl="0"/>
            <a:r>
              <a:rPr lang="es-EC" dirty="0"/>
              <a:t>Al recopilar los resultados de cada uno de los modelos de propagación en un escenario rural, con una modulación 16QAM y una distancia entre el Tx y Rx de 200m-2000m, se puede identificar que el modelo JTG5-6 y Ericsson son los más adecuados para que el sistema 4G presente el mejor desempeño</a:t>
            </a:r>
            <a:r>
              <a:rPr lang="es-EC" dirty="0" smtClean="0"/>
              <a:t>.</a:t>
            </a:r>
            <a:endParaRPr lang="es-MX" dirty="0"/>
          </a:p>
        </p:txBody>
      </p:sp>
    </p:spTree>
    <p:extLst>
      <p:ext uri="{BB962C8B-B14F-4D97-AF65-F5344CB8AC3E}">
        <p14:creationId xmlns:p14="http://schemas.microsoft.com/office/powerpoint/2010/main" val="1035852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RECOMENDACIONES</a:t>
            </a:r>
            <a:endParaRPr lang="es-MX" dirty="0"/>
          </a:p>
        </p:txBody>
      </p:sp>
      <p:sp>
        <p:nvSpPr>
          <p:cNvPr id="3" name="Marcador de contenido 2"/>
          <p:cNvSpPr>
            <a:spLocks noGrp="1"/>
          </p:cNvSpPr>
          <p:nvPr>
            <p:ph idx="1"/>
          </p:nvPr>
        </p:nvSpPr>
        <p:spPr>
          <a:xfrm>
            <a:off x="1600200" y="1847850"/>
            <a:ext cx="9904412" cy="4006222"/>
          </a:xfrm>
        </p:spPr>
        <p:txBody>
          <a:bodyPr/>
          <a:lstStyle/>
          <a:p>
            <a:r>
              <a:rPr lang="es-EC" dirty="0"/>
              <a:t>Al determinar el comportamiento de todos los modelos de propagación se recomienda, emplear el modelo Ericsson 9999, para obtener una planificación de red 4G satisfactorio. </a:t>
            </a:r>
            <a:endParaRPr lang="es-MX" dirty="0"/>
          </a:p>
          <a:p>
            <a:endParaRPr lang="es-MX" dirty="0"/>
          </a:p>
          <a:p>
            <a:endParaRPr lang="es-MX" dirty="0"/>
          </a:p>
        </p:txBody>
      </p:sp>
    </p:spTree>
    <p:extLst>
      <p:ext uri="{BB962C8B-B14F-4D97-AF65-F5344CB8AC3E}">
        <p14:creationId xmlns:p14="http://schemas.microsoft.com/office/powerpoint/2010/main" val="1279947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3987" y="2753160"/>
            <a:ext cx="8911687" cy="1280890"/>
          </a:xfrm>
        </p:spPr>
        <p:txBody>
          <a:bodyPr/>
          <a:lstStyle/>
          <a:p>
            <a:r>
              <a:rPr lang="en-US" dirty="0" smtClean="0"/>
              <a:t>GRACIAS</a:t>
            </a:r>
            <a:endParaRPr lang="es-EC" dirty="0"/>
          </a:p>
        </p:txBody>
      </p:sp>
    </p:spTree>
    <p:extLst>
      <p:ext uri="{BB962C8B-B14F-4D97-AF65-F5344CB8AC3E}">
        <p14:creationId xmlns:p14="http://schemas.microsoft.com/office/powerpoint/2010/main" val="189618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OBJETIVO GENERAL</a:t>
            </a:r>
            <a:endParaRPr lang="es-MX" dirty="0"/>
          </a:p>
        </p:txBody>
      </p:sp>
      <p:sp>
        <p:nvSpPr>
          <p:cNvPr id="3" name="Marcador de contenido 2"/>
          <p:cNvSpPr>
            <a:spLocks noGrp="1"/>
          </p:cNvSpPr>
          <p:nvPr>
            <p:ph idx="1"/>
          </p:nvPr>
        </p:nvSpPr>
        <p:spPr/>
        <p:txBody>
          <a:bodyPr/>
          <a:lstStyle/>
          <a:p>
            <a:r>
              <a:rPr lang="es-EC" sz="3200" dirty="0"/>
              <a:t>Analizar el rendimiento de los modelos de propagación empíricos mayormente utilizados en 4G con respecto a modelos de propagación recientemente propuestos. </a:t>
            </a:r>
            <a:endParaRPr lang="es-MX" sz="3200" dirty="0"/>
          </a:p>
          <a:p>
            <a:endParaRPr lang="es-MX" dirty="0"/>
          </a:p>
        </p:txBody>
      </p:sp>
    </p:spTree>
    <p:extLst>
      <p:ext uri="{BB962C8B-B14F-4D97-AF65-F5344CB8AC3E}">
        <p14:creationId xmlns:p14="http://schemas.microsoft.com/office/powerpoint/2010/main" val="2660504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OBJETIVOS </a:t>
            </a:r>
            <a:r>
              <a:rPr lang="es-MX" b="1" dirty="0" smtClean="0"/>
              <a:t>ESPECÍFICOS</a:t>
            </a:r>
            <a:endParaRPr lang="es-MX" dirty="0"/>
          </a:p>
        </p:txBody>
      </p:sp>
      <p:sp>
        <p:nvSpPr>
          <p:cNvPr id="3" name="Marcador de contenido 2"/>
          <p:cNvSpPr>
            <a:spLocks noGrp="1"/>
          </p:cNvSpPr>
          <p:nvPr>
            <p:ph idx="1"/>
          </p:nvPr>
        </p:nvSpPr>
        <p:spPr>
          <a:xfrm>
            <a:off x="1712912" y="1905000"/>
            <a:ext cx="8915400" cy="3777622"/>
          </a:xfrm>
        </p:spPr>
        <p:txBody>
          <a:bodyPr>
            <a:noAutofit/>
          </a:bodyPr>
          <a:lstStyle/>
          <a:p>
            <a:pPr lvl="0"/>
            <a:r>
              <a:rPr lang="es-EC" sz="1900" dirty="0"/>
              <a:t>Investigar el desempeño de los modelos de propagación Cost 231 Hata, Ericsson y JTG5- 6 para 4G. </a:t>
            </a:r>
            <a:endParaRPr lang="es-MX" sz="1900" dirty="0"/>
          </a:p>
          <a:p>
            <a:pPr lvl="0"/>
            <a:r>
              <a:rPr lang="es-EC" sz="1900" dirty="0"/>
              <a:t>Determinar los parámetros a utilizar en cada modelo de propagación que afectaran el comportamiento del canal de comunicaciones. </a:t>
            </a:r>
            <a:endParaRPr lang="es-MX" sz="1900" dirty="0"/>
          </a:p>
          <a:p>
            <a:pPr lvl="0"/>
            <a:r>
              <a:rPr lang="es-EC" sz="1900" dirty="0"/>
              <a:t>Analizar el comportamiento de cada uno de los modelos de propagación para un mismo escenario con el fin de encontrar el modelo que presente menor pérdida de datos al obtener la gráfica del BER en función de SNR.</a:t>
            </a:r>
            <a:endParaRPr lang="es-MX" sz="1900" dirty="0"/>
          </a:p>
          <a:p>
            <a:pPr lvl="0"/>
            <a:r>
              <a:rPr lang="es-EC" sz="1900" dirty="0"/>
              <a:t>Determinar los resultados con más relevación, que permitan identificar si los modelos actuales presentan menores pérdidas con respecto a los modelos comúnmente utilizados. </a:t>
            </a:r>
            <a:endParaRPr lang="es-MX" sz="1900" dirty="0"/>
          </a:p>
          <a:p>
            <a:pPr lvl="0"/>
            <a:r>
              <a:rPr lang="es-EC" sz="1900" dirty="0"/>
              <a:t>Simular los modelos de propagación COST 231 Hata, JTG5-6, Ericsson 9999 en los distintos escenarios propuestos.</a:t>
            </a:r>
            <a:endParaRPr lang="es-MX" sz="1900" dirty="0"/>
          </a:p>
          <a:p>
            <a:endParaRPr lang="es-MX" sz="1900" dirty="0"/>
          </a:p>
        </p:txBody>
      </p:sp>
    </p:spTree>
    <p:extLst>
      <p:ext uri="{BB962C8B-B14F-4D97-AF65-F5344CB8AC3E}">
        <p14:creationId xmlns:p14="http://schemas.microsoft.com/office/powerpoint/2010/main" val="266272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DESARROLLO</a:t>
            </a:r>
            <a:endParaRPr lang="es-MX"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23834033"/>
              </p:ext>
            </p:extLst>
          </p:nvPr>
        </p:nvGraphicFramePr>
        <p:xfrm>
          <a:off x="1804572" y="1249251"/>
          <a:ext cx="9767253" cy="47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0928" y="1228643"/>
            <a:ext cx="3134504" cy="1567252"/>
          </a:xfrm>
          <a:prstGeom prst="rect">
            <a:avLst/>
          </a:prstGeom>
        </p:spPr>
      </p:pic>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7177" y="4983339"/>
            <a:ext cx="2701689" cy="1800000"/>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6728" y="4846142"/>
            <a:ext cx="3114659" cy="1800000"/>
          </a:xfrm>
          <a:prstGeom prst="rect">
            <a:avLst/>
          </a:prstGeom>
        </p:spPr>
      </p:pic>
      <p:pic>
        <p:nvPicPr>
          <p:cNvPr id="8" name="Imagen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1927" y="1264555"/>
            <a:ext cx="2520000" cy="1800000"/>
          </a:xfrm>
          <a:prstGeom prst="rect">
            <a:avLst/>
          </a:prstGeom>
        </p:spPr>
      </p:pic>
    </p:spTree>
    <p:extLst>
      <p:ext uri="{BB962C8B-B14F-4D97-AF65-F5344CB8AC3E}">
        <p14:creationId xmlns:p14="http://schemas.microsoft.com/office/powerpoint/2010/main" val="284859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23263" y="1805210"/>
            <a:ext cx="5711287" cy="1280890"/>
          </a:xfrm>
        </p:spPr>
        <p:txBody>
          <a:bodyPr>
            <a:noAutofit/>
          </a:bodyPr>
          <a:lstStyle/>
          <a:p>
            <a:r>
              <a:rPr lang="es-EC" sz="6000" dirty="0" smtClean="0"/>
              <a:t>Elección de  parámetros</a:t>
            </a:r>
            <a:endParaRPr lang="es-EC" sz="6000" dirty="0"/>
          </a:p>
        </p:txBody>
      </p:sp>
    </p:spTree>
    <p:extLst>
      <p:ext uri="{BB962C8B-B14F-4D97-AF65-F5344CB8AC3E}">
        <p14:creationId xmlns:p14="http://schemas.microsoft.com/office/powerpoint/2010/main" val="190318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011" y="624110"/>
            <a:ext cx="9804601" cy="128089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s-EC" sz="2800" dirty="0">
                <a:solidFill>
                  <a:schemeClr val="accent2">
                    <a:lumMod val="75000"/>
                  </a:schemeClr>
                </a:solidFill>
              </a:rPr>
              <a:t>P</a:t>
            </a:r>
            <a:r>
              <a:rPr lang="es-EC" sz="2800" dirty="0" smtClean="0">
                <a:solidFill>
                  <a:schemeClr val="accent2">
                    <a:lumMod val="75000"/>
                  </a:schemeClr>
                </a:solidFill>
              </a:rPr>
              <a:t>arámetros del modelo Cost </a:t>
            </a:r>
            <a:r>
              <a:rPr lang="es-EC" sz="2800" dirty="0" smtClean="0">
                <a:solidFill>
                  <a:schemeClr val="accent2">
                    <a:lumMod val="75000"/>
                  </a:schemeClr>
                </a:solidFill>
              </a:rPr>
              <a:t>231 </a:t>
            </a:r>
            <a:r>
              <a:rPr lang="es-EC" sz="2800" dirty="0" smtClean="0">
                <a:solidFill>
                  <a:schemeClr val="accent2">
                    <a:lumMod val="75000"/>
                  </a:schemeClr>
                </a:solidFill>
              </a:rPr>
              <a:t>Hata</a:t>
            </a:r>
            <a:endParaRPr lang="es-EC" sz="2800" dirty="0">
              <a:solidFill>
                <a:schemeClr val="accent2">
                  <a:lumMod val="75000"/>
                </a:schemeClr>
              </a:solidFill>
            </a:endParaRPr>
          </a:p>
        </p:txBody>
      </p:sp>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433643031"/>
                  </p:ext>
                </p:extLst>
              </p:nvPr>
            </p:nvGraphicFramePr>
            <p:xfrm>
              <a:off x="467114" y="1264553"/>
              <a:ext cx="4438840" cy="3613168"/>
            </p:xfrm>
            <a:graphic>
              <a:graphicData uri="http://schemas.openxmlformats.org/drawingml/2006/table">
                <a:tbl>
                  <a:tblPr firstRow="1" firstCol="1" bandRow="1">
                    <a:tableStyleId>{72833802-FEF1-4C79-8D5D-14CF1EAF98D9}</a:tableStyleId>
                  </a:tblPr>
                  <a:tblGrid>
                    <a:gridCol w="3013726"/>
                    <a:gridCol w="1425114"/>
                  </a:tblGrid>
                  <a:tr h="451646">
                    <a:tc>
                      <a:txBody>
                        <a:bodyPr/>
                        <a:lstStyle/>
                        <a:p>
                          <a:pPr indent="273685">
                            <a:lnSpc>
                              <a:spcPct val="200000"/>
                            </a:lnSpc>
                            <a:spcAft>
                              <a:spcPts val="0"/>
                            </a:spcAft>
                          </a:pPr>
                          <a:r>
                            <a:rPr lang="es-EC" sz="1400" dirty="0" smtClean="0">
                              <a:effectLst/>
                            </a:rPr>
                            <a:t>PÁRAMETROS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VALOR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a:effectLst/>
                            </a:rPr>
                            <a:t>Distancia entre el </a:t>
                          </a:r>
                          <a:r>
                            <a:rPr lang="es-EC" sz="1400" dirty="0" smtClean="0">
                              <a:effectLst/>
                            </a:rPr>
                            <a:t>Tx </a:t>
                          </a:r>
                          <a:r>
                            <a:rPr lang="es-EC" sz="1400" dirty="0">
                              <a:effectLst/>
                            </a:rPr>
                            <a:t>y </a:t>
                          </a:r>
                          <a:r>
                            <a:rPr lang="es-EC" sz="1400" dirty="0" smtClean="0">
                              <a:effectLst/>
                            </a:rPr>
                            <a:t>Rx[km</a:t>
                          </a:r>
                          <a:r>
                            <a:rPr lang="es-EC" sz="1400" dirty="0">
                              <a:effectLst/>
                            </a:rPr>
                            <a:t>]</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rPr>
                            <a:t>1-20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smtClean="0">
                              <a:effectLst/>
                            </a:rPr>
                            <a:t>Frecuencia[MHz</a:t>
                          </a:r>
                          <a:r>
                            <a:rPr lang="es-EC" sz="1400" dirty="0">
                              <a:effectLst/>
                            </a:rPr>
                            <a:t>]</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latin typeface="+mn-lt"/>
                              <a:ea typeface="+mn-ea"/>
                              <a:cs typeface="+mn-cs"/>
                            </a:rPr>
                            <a:t>1500-2000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a:effectLst/>
                            </a:rPr>
                            <a:t>Altura Tx[m]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latin typeface="+mn-lt"/>
                              <a:ea typeface="+mn-ea"/>
                              <a:cs typeface="+mn-cs"/>
                            </a:rPr>
                            <a:t>30-200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a:effectLst/>
                            </a:rPr>
                            <a:t>Altura Rx[m]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latin typeface="+mn-lt"/>
                              <a:ea typeface="+mn-ea"/>
                              <a:cs typeface="+mn-cs"/>
                            </a:rPr>
                            <a:t>1-10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𝑪</m:t>
                                  </m:r>
                                </m:e>
                                <m:sub>
                                  <m:r>
                                    <a:rPr lang="es-EC" sz="1400">
                                      <a:effectLst/>
                                      <a:latin typeface="Cambria Math" panose="02040503050406030204" pitchFamily="18" charset="0"/>
                                    </a:rPr>
                                    <m:t>𝑴</m:t>
                                  </m:r>
                                </m:sub>
                              </m:sSub>
                            </m:oMath>
                          </a14:m>
                          <a:r>
                            <a:rPr lang="es-EC" sz="1400" dirty="0">
                              <a:effectLst/>
                            </a:rPr>
                            <a:t> para urbano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3</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𝑪</m:t>
                                  </m:r>
                                </m:e>
                                <m:sub>
                                  <m:r>
                                    <a:rPr lang="es-EC" sz="1400">
                                      <a:effectLst/>
                                      <a:latin typeface="Cambria Math" panose="02040503050406030204" pitchFamily="18" charset="0"/>
                                    </a:rPr>
                                    <m:t>𝑴</m:t>
                                  </m:r>
                                </m:sub>
                              </m:sSub>
                            </m:oMath>
                          </a14:m>
                          <a:r>
                            <a:rPr lang="es-EC" sz="1400" dirty="0">
                              <a:effectLst/>
                            </a:rPr>
                            <a:t> para rural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𝑪</m:t>
                                  </m:r>
                                </m:e>
                                <m:sub>
                                  <m:r>
                                    <a:rPr lang="es-EC" sz="1400">
                                      <a:effectLst/>
                                      <a:latin typeface="Cambria Math" panose="02040503050406030204" pitchFamily="18" charset="0"/>
                                    </a:rPr>
                                    <m:t>𝑴</m:t>
                                  </m:r>
                                </m:sub>
                              </m:sSub>
                            </m:oMath>
                          </a14:m>
                          <a:r>
                            <a:rPr lang="es-EC" sz="1400" dirty="0">
                              <a:effectLst/>
                            </a:rPr>
                            <a:t> para suburbano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bl>
              </a:graphicData>
            </a:graphic>
          </p:graphicFrame>
        </mc:Choice>
        <mc:Fallback>
          <p:graphicFrame>
            <p:nvGraphicFramePr>
              <p:cNvPr id="4" name="Marcador de contenido 3"/>
              <p:cNvGraphicFramePr>
                <a:graphicFrameLocks noGrp="1"/>
              </p:cNvGraphicFramePr>
              <p:nvPr>
                <p:ph idx="1"/>
                <p:extLst>
                  <p:ext uri="{D42A27DB-BD31-4B8C-83A1-F6EECF244321}">
                    <p14:modId xmlns:p14="http://schemas.microsoft.com/office/powerpoint/2010/main" val="433643031"/>
                  </p:ext>
                </p:extLst>
              </p:nvPr>
            </p:nvGraphicFramePr>
            <p:xfrm>
              <a:off x="467114" y="1264553"/>
              <a:ext cx="4438840" cy="3613168"/>
            </p:xfrm>
            <a:graphic>
              <a:graphicData uri="http://schemas.openxmlformats.org/drawingml/2006/table">
                <a:tbl>
                  <a:tblPr firstRow="1" firstCol="1" bandRow="1">
                    <a:tableStyleId>{72833802-FEF1-4C79-8D5D-14CF1EAF98D9}</a:tableStyleId>
                  </a:tblPr>
                  <a:tblGrid>
                    <a:gridCol w="3013726"/>
                    <a:gridCol w="1425114"/>
                  </a:tblGrid>
                  <a:tr h="451646">
                    <a:tc>
                      <a:txBody>
                        <a:bodyPr/>
                        <a:lstStyle/>
                        <a:p>
                          <a:pPr indent="273685">
                            <a:lnSpc>
                              <a:spcPct val="200000"/>
                            </a:lnSpc>
                            <a:spcAft>
                              <a:spcPts val="0"/>
                            </a:spcAft>
                          </a:pPr>
                          <a:r>
                            <a:rPr lang="es-EC" sz="1400" dirty="0" smtClean="0">
                              <a:effectLst/>
                            </a:rPr>
                            <a:t>PÁRAMETROS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VALOR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a:effectLst/>
                            </a:rPr>
                            <a:t>Distancia entre el </a:t>
                          </a:r>
                          <a:r>
                            <a:rPr lang="es-EC" sz="1400" dirty="0" smtClean="0">
                              <a:effectLst/>
                            </a:rPr>
                            <a:t>Tx </a:t>
                          </a:r>
                          <a:r>
                            <a:rPr lang="es-EC" sz="1400" dirty="0">
                              <a:effectLst/>
                            </a:rPr>
                            <a:t>y </a:t>
                          </a:r>
                          <a:r>
                            <a:rPr lang="es-EC" sz="1400" dirty="0" smtClean="0">
                              <a:effectLst/>
                            </a:rPr>
                            <a:t>Rx[km</a:t>
                          </a:r>
                          <a:r>
                            <a:rPr lang="es-EC" sz="1400" dirty="0">
                              <a:effectLst/>
                            </a:rPr>
                            <a:t>]</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rPr>
                            <a:t>1-20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smtClean="0">
                              <a:effectLst/>
                            </a:rPr>
                            <a:t>Frecuencia[MHz</a:t>
                          </a:r>
                          <a:r>
                            <a:rPr lang="es-EC" sz="1400" dirty="0">
                              <a:effectLst/>
                            </a:rPr>
                            <a:t>]</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latin typeface="+mn-lt"/>
                              <a:ea typeface="+mn-ea"/>
                              <a:cs typeface="+mn-cs"/>
                            </a:rPr>
                            <a:t>1500-2000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a:effectLst/>
                            </a:rPr>
                            <a:t>Altura Tx[m]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latin typeface="+mn-lt"/>
                              <a:ea typeface="+mn-ea"/>
                              <a:cs typeface="+mn-cs"/>
                            </a:rPr>
                            <a:t>30-200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pPr indent="273685">
                            <a:lnSpc>
                              <a:spcPct val="200000"/>
                            </a:lnSpc>
                            <a:spcAft>
                              <a:spcPts val="0"/>
                            </a:spcAft>
                          </a:pPr>
                          <a:r>
                            <a:rPr lang="es-EC" sz="1400" dirty="0">
                              <a:effectLst/>
                            </a:rPr>
                            <a:t>Altura Rx[m]</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smtClean="0">
                              <a:effectLst/>
                              <a:latin typeface="+mn-lt"/>
                              <a:ea typeface="+mn-ea"/>
                              <a:cs typeface="+mn-cs"/>
                            </a:rPr>
                            <a:t>1-10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endParaRPr lang="es-MX"/>
                        </a:p>
                      </a:txBody>
                      <a:tcPr marL="48441" marR="48441" marT="0" marB="0" anchor="ctr">
                        <a:blipFill rotWithShape="0">
                          <a:blip r:embed="rId2"/>
                          <a:stretch>
                            <a:fillRect l="-202" t="-497333" r="-47677" b="-210667"/>
                          </a:stretch>
                        </a:blipFill>
                      </a:tcPr>
                    </a:tc>
                    <a:tc>
                      <a:txBody>
                        <a:bodyPr/>
                        <a:lstStyle/>
                        <a:p>
                          <a:pPr indent="273685">
                            <a:lnSpc>
                              <a:spcPct val="200000"/>
                            </a:lnSpc>
                            <a:spcAft>
                              <a:spcPts val="0"/>
                            </a:spcAft>
                          </a:pPr>
                          <a:r>
                            <a:rPr lang="es-EC" sz="1400" dirty="0">
                              <a:effectLst/>
                            </a:rPr>
                            <a:t>3</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endParaRPr lang="es-MX"/>
                        </a:p>
                      </a:txBody>
                      <a:tcPr marL="48441" marR="48441" marT="0" marB="0" anchor="ctr">
                        <a:blipFill rotWithShape="0">
                          <a:blip r:embed="rId2"/>
                          <a:stretch>
                            <a:fillRect l="-202" t="-605405" r="-47677" b="-113514"/>
                          </a:stretch>
                        </a:blipFill>
                      </a:tcPr>
                    </a:tc>
                    <a:tc>
                      <a:txBody>
                        <a:bodyPr/>
                        <a:lstStyle/>
                        <a:p>
                          <a:pPr indent="273685">
                            <a:lnSpc>
                              <a:spcPct val="200000"/>
                            </a:lnSpc>
                            <a:spcAft>
                              <a:spcPts val="0"/>
                            </a:spcAft>
                          </a:pPr>
                          <a:r>
                            <a:rPr lang="es-EC" sz="1400" dirty="0">
                              <a:effectLst/>
                            </a:rPr>
                            <a:t>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451646">
                    <a:tc>
                      <a:txBody>
                        <a:bodyPr/>
                        <a:lstStyle/>
                        <a:p>
                          <a:endParaRPr lang="es-MX"/>
                        </a:p>
                      </a:txBody>
                      <a:tcPr marL="48441" marR="48441" marT="0" marB="0" anchor="ctr">
                        <a:blipFill rotWithShape="0">
                          <a:blip r:embed="rId2"/>
                          <a:stretch>
                            <a:fillRect l="-202" t="-705405" r="-47677" b="-13514"/>
                          </a:stretch>
                        </a:blipFill>
                      </a:tcPr>
                    </a:tc>
                    <a:tc>
                      <a:txBody>
                        <a:bodyPr/>
                        <a:lstStyle/>
                        <a:p>
                          <a:pPr indent="273685">
                            <a:lnSpc>
                              <a:spcPct val="200000"/>
                            </a:lnSpc>
                            <a:spcAft>
                              <a:spcPts val="0"/>
                            </a:spcAft>
                          </a:pPr>
                          <a:r>
                            <a:rPr lang="es-EC" sz="1400" dirty="0">
                              <a:effectLst/>
                            </a:rPr>
                            <a:t>0</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bl>
              </a:graphicData>
            </a:graphic>
          </p:graphicFrame>
        </mc:Fallback>
      </mc:AlternateContent>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1961675643"/>
                  </p:ext>
                </p:extLst>
              </p:nvPr>
            </p:nvGraphicFramePr>
            <p:xfrm>
              <a:off x="5039304" y="1271806"/>
              <a:ext cx="6935172" cy="3820922"/>
            </p:xfrm>
            <a:graphic>
              <a:graphicData uri="http://schemas.openxmlformats.org/drawingml/2006/table">
                <a:tbl>
                  <a:tblPr firstRow="1" firstCol="1" bandRow="1">
                    <a:tableStyleId>{72833802-FEF1-4C79-8D5D-14CF1EAF98D9}</a:tableStyleId>
                  </a:tblPr>
                  <a:tblGrid>
                    <a:gridCol w="2962114"/>
                    <a:gridCol w="3973058"/>
                  </a:tblGrid>
                  <a:tr h="418229">
                    <a:tc>
                      <a:txBody>
                        <a:bodyPr/>
                        <a:lstStyle/>
                        <a:p>
                          <a:pPr indent="273685">
                            <a:lnSpc>
                              <a:spcPct val="200000"/>
                            </a:lnSpc>
                            <a:spcAft>
                              <a:spcPts val="0"/>
                            </a:spcAft>
                          </a:pPr>
                          <a:r>
                            <a:rPr lang="es-EC" sz="1400" dirty="0" smtClean="0">
                              <a:effectLst/>
                            </a:rPr>
                            <a:t>PARÁMETROS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VALOR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736571">
                    <a:tc>
                      <a:txBody>
                        <a:bodyPr/>
                        <a:lstStyle/>
                        <a:p>
                          <a:pPr indent="273685">
                            <a:lnSpc>
                              <a:spcPct val="200000"/>
                            </a:lnSpc>
                            <a:spcAft>
                              <a:spcPts val="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𝐚</m:t>
                                  </m:r>
                                </m:e>
                                <m:sub>
                                  <m:r>
                                    <a:rPr lang="es-EC" sz="1400">
                                      <a:effectLst/>
                                      <a:latin typeface="Cambria Math" panose="02040503050406030204" pitchFamily="18" charset="0"/>
                                    </a:rPr>
                                    <m:t>𝐡𝐌𝐒</m:t>
                                  </m:r>
                                </m:sub>
                              </m:sSub>
                            </m:oMath>
                          </a14:m>
                          <a:r>
                            <a:rPr lang="es-EC" sz="1400" dirty="0">
                              <a:effectLst/>
                            </a:rPr>
                            <a:t> para urbano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MX" sz="1400" i="1" smtClean="0">
                                        <a:effectLst/>
                                        <a:latin typeface="Cambria Math" panose="02040503050406030204" pitchFamily="18" charset="0"/>
                                      </a:rPr>
                                    </m:ctrlPr>
                                  </m:sSubPr>
                                  <m:e>
                                    <m:r>
                                      <m:rPr>
                                        <m:sty m:val="p"/>
                                      </m:rPr>
                                      <a:rPr lang="es-EC" sz="1400">
                                        <a:effectLst/>
                                        <a:latin typeface="Cambria Math" panose="02040503050406030204" pitchFamily="18" charset="0"/>
                                      </a:rPr>
                                      <m:t>a</m:t>
                                    </m:r>
                                  </m:e>
                                  <m:sub>
                                    <m:r>
                                      <m:rPr>
                                        <m:sty m:val="p"/>
                                      </m:rPr>
                                      <a:rPr lang="es-EC" sz="1400">
                                        <a:effectLst/>
                                        <a:latin typeface="Cambria Math" panose="02040503050406030204" pitchFamily="18" charset="0"/>
                                      </a:rPr>
                                      <m:t>hMS</m:t>
                                    </m:r>
                                  </m:sub>
                                </m:sSub>
                                <m:r>
                                  <a:rPr lang="es-EC" sz="1400">
                                    <a:effectLst/>
                                    <a:latin typeface="Cambria Math" panose="02040503050406030204" pitchFamily="18" charset="0"/>
                                  </a:rPr>
                                  <m:t>=3.2</m:t>
                                </m:r>
                                <m:sSup>
                                  <m:sSupPr>
                                    <m:ctrlPr>
                                      <a:rPr lang="es-MX" sz="1400" i="1">
                                        <a:effectLst/>
                                        <a:latin typeface="Cambria Math" panose="02040503050406030204" pitchFamily="18" charset="0"/>
                                      </a:rPr>
                                    </m:ctrlPr>
                                  </m:sSupPr>
                                  <m:e>
                                    <m:d>
                                      <m:dPr>
                                        <m:ctrlPr>
                                          <a:rPr lang="es-MX" sz="1400" i="1">
                                            <a:effectLst/>
                                            <a:latin typeface="Cambria Math" panose="02040503050406030204" pitchFamily="18" charset="0"/>
                                          </a:rPr>
                                        </m:ctrlPr>
                                      </m:dPr>
                                      <m:e>
                                        <m:r>
                                          <a:rPr lang="es-EC" sz="1400">
                                            <a:effectLst/>
                                            <a:latin typeface="Cambria Math" panose="02040503050406030204" pitchFamily="18" charset="0"/>
                                          </a:rPr>
                                          <m:t>𝑙𝑜𝑔</m:t>
                                        </m:r>
                                        <m:r>
                                          <a:rPr lang="es-EC" sz="1400">
                                            <a:effectLst/>
                                            <a:latin typeface="Cambria Math" panose="02040503050406030204" pitchFamily="18" charset="0"/>
                                          </a:rPr>
                                          <m:t>11.75</m:t>
                                        </m:r>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h</m:t>
                                            </m:r>
                                          </m:e>
                                          <m:sub>
                                            <m:r>
                                              <m:rPr>
                                                <m:sty m:val="p"/>
                                              </m:rPr>
                                              <a:rPr lang="en-US" sz="1400" b="0" i="0" smtClean="0">
                                                <a:effectLst/>
                                                <a:latin typeface="Cambria Math" panose="02040503050406030204" pitchFamily="18" charset="0"/>
                                              </a:rPr>
                                              <m:t>Rx</m:t>
                                            </m:r>
                                          </m:sub>
                                        </m:sSub>
                                      </m:e>
                                    </m:d>
                                  </m:e>
                                  <m:sup>
                                    <m:r>
                                      <a:rPr lang="es-EC" sz="1400">
                                        <a:effectLst/>
                                        <a:latin typeface="Cambria Math" panose="02040503050406030204" pitchFamily="18" charset="0"/>
                                      </a:rPr>
                                      <m:t>2</m:t>
                                    </m:r>
                                  </m:sup>
                                </m:sSup>
                                <m:r>
                                  <a:rPr lang="es-EC" sz="1400">
                                    <a:effectLst/>
                                    <a:latin typeface="Cambria Math" panose="02040503050406030204" pitchFamily="18" charset="0"/>
                                  </a:rPr>
                                  <m:t>−4.97 </m:t>
                                </m:r>
                                <m:r>
                                  <a:rPr lang="es-EC" sz="1400">
                                    <a:effectLst/>
                                    <a:latin typeface="Cambria Math" panose="02040503050406030204" pitchFamily="18" charset="0"/>
                                  </a:rPr>
                                  <m:t>𝑑𝐵</m:t>
                                </m:r>
                              </m:oMath>
                            </m:oMathPara>
                          </a14:m>
                          <a:endParaRPr lang="es-MX" sz="1400" dirty="0">
                            <a:effectLst/>
                          </a:endParaRPr>
                        </a:p>
                        <a:p>
                          <a:pPr indent="273685">
                            <a:lnSpc>
                              <a:spcPct val="200000"/>
                            </a:lnSpc>
                            <a:spcAft>
                              <a:spcPts val="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728441">
                    <a:tc>
                      <a:txBody>
                        <a:bodyPr/>
                        <a:lstStyle/>
                        <a:p>
                          <a:pPr indent="273685">
                            <a:lnSpc>
                              <a:spcPct val="200000"/>
                            </a:lnSpc>
                            <a:spcAft>
                              <a:spcPts val="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𝐚</m:t>
                                  </m:r>
                                </m:e>
                                <m:sub>
                                  <m:r>
                                    <a:rPr lang="es-EC" sz="1400">
                                      <a:effectLst/>
                                      <a:latin typeface="Cambria Math" panose="02040503050406030204" pitchFamily="18" charset="0"/>
                                    </a:rPr>
                                    <m:t>𝐡𝐌𝐒</m:t>
                                  </m:r>
                                </m:sub>
                              </m:sSub>
                            </m:oMath>
                          </a14:m>
                          <a:r>
                            <a:rPr lang="es-EC" sz="1400" dirty="0">
                              <a:effectLst/>
                            </a:rPr>
                            <a:t> para suburbano</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MX" sz="1400" i="1" smtClean="0">
                                        <a:effectLst/>
                                        <a:latin typeface="Cambria Math" panose="02040503050406030204" pitchFamily="18" charset="0"/>
                                      </a:rPr>
                                    </m:ctrlPr>
                                  </m:sSubPr>
                                  <m:e>
                                    <m:r>
                                      <m:rPr>
                                        <m:sty m:val="p"/>
                                      </m:rPr>
                                      <a:rPr lang="es-EC" sz="1400">
                                        <a:effectLst/>
                                        <a:latin typeface="Cambria Math" panose="02040503050406030204" pitchFamily="18" charset="0"/>
                                      </a:rPr>
                                      <m:t>a</m:t>
                                    </m:r>
                                  </m:e>
                                  <m:sub>
                                    <m:r>
                                      <m:rPr>
                                        <m:sty m:val="p"/>
                                      </m:rPr>
                                      <a:rPr lang="es-EC" sz="1400">
                                        <a:effectLst/>
                                        <a:latin typeface="Cambria Math" panose="02040503050406030204" pitchFamily="18" charset="0"/>
                                      </a:rPr>
                                      <m:t>hMS</m:t>
                                    </m:r>
                                  </m:sub>
                                </m:sSub>
                                <m:r>
                                  <a:rPr lang="es-EC" sz="1400">
                                    <a:effectLst/>
                                    <a:latin typeface="Cambria Math" panose="02040503050406030204" pitchFamily="18" charset="0"/>
                                  </a:rPr>
                                  <m:t>=</m:t>
                                </m:r>
                                <m:d>
                                  <m:dPr>
                                    <m:ctrlPr>
                                      <a:rPr lang="es-MX" sz="1400" i="1">
                                        <a:effectLst/>
                                        <a:latin typeface="Cambria Math" panose="02040503050406030204" pitchFamily="18" charset="0"/>
                                      </a:rPr>
                                    </m:ctrlPr>
                                  </m:dPr>
                                  <m:e>
                                    <m:r>
                                      <a:rPr lang="es-EC" sz="1400">
                                        <a:effectLst/>
                                        <a:latin typeface="Cambria Math" panose="02040503050406030204" pitchFamily="18" charset="0"/>
                                      </a:rPr>
                                      <m:t>1.1</m:t>
                                    </m:r>
                                    <m:func>
                                      <m:funcPr>
                                        <m:ctrlPr>
                                          <a:rPr lang="es-MX" sz="1400" i="1">
                                            <a:effectLst/>
                                            <a:latin typeface="Cambria Math" panose="02040503050406030204" pitchFamily="18" charset="0"/>
                                          </a:rPr>
                                        </m:ctrlPr>
                                      </m:funcPr>
                                      <m:fName>
                                        <m:r>
                                          <m:rPr>
                                            <m:sty m:val="p"/>
                                          </m:rPr>
                                          <a:rPr lang="es-EC" sz="1400">
                                            <a:effectLst/>
                                            <a:latin typeface="Cambria Math" panose="02040503050406030204" pitchFamily="18" charset="0"/>
                                          </a:rPr>
                                          <m:t>log</m:t>
                                        </m:r>
                                      </m:fName>
                                      <m:e>
                                        <m:d>
                                          <m:dPr>
                                            <m:ctrlPr>
                                              <a:rPr lang="es-MX" sz="1400" i="1">
                                                <a:effectLst/>
                                                <a:latin typeface="Cambria Math" panose="02040503050406030204" pitchFamily="18" charset="0"/>
                                              </a:rPr>
                                            </m:ctrlPr>
                                          </m:dPr>
                                          <m:e>
                                            <m:r>
                                              <a:rPr lang="es-EC" sz="1400">
                                                <a:effectLst/>
                                                <a:latin typeface="Cambria Math" panose="02040503050406030204" pitchFamily="18" charset="0"/>
                                              </a:rPr>
                                              <m:t>𝑓</m:t>
                                            </m:r>
                                          </m:e>
                                        </m:d>
                                      </m:e>
                                    </m:func>
                                    <m:r>
                                      <a:rPr lang="es-EC" sz="1400">
                                        <a:effectLst/>
                                        <a:latin typeface="Cambria Math" panose="02040503050406030204" pitchFamily="18" charset="0"/>
                                      </a:rPr>
                                      <m:t>−0.7</m:t>
                                    </m:r>
                                  </m:e>
                                </m:d>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h</m:t>
                                    </m:r>
                                  </m:e>
                                  <m:sub>
                                    <m:r>
                                      <m:rPr>
                                        <m:sty m:val="p"/>
                                      </m:rPr>
                                      <a:rPr lang="en-US" sz="1400" b="0" i="0" smtClean="0">
                                        <a:effectLst/>
                                        <a:latin typeface="Cambria Math" panose="02040503050406030204" pitchFamily="18" charset="0"/>
                                      </a:rPr>
                                      <m:t>Rx</m:t>
                                    </m:r>
                                  </m:sub>
                                </m:sSub>
                                <m:r>
                                  <a:rPr lang="es-EC" sz="1400">
                                    <a:effectLst/>
                                    <a:latin typeface="Cambria Math" panose="02040503050406030204" pitchFamily="18" charset="0"/>
                                  </a:rPr>
                                  <m:t>−(1.56</m:t>
                                </m:r>
                                <m:func>
                                  <m:funcPr>
                                    <m:ctrlPr>
                                      <a:rPr lang="es-MX" sz="1400" i="1">
                                        <a:effectLst/>
                                        <a:latin typeface="Cambria Math" panose="02040503050406030204" pitchFamily="18" charset="0"/>
                                      </a:rPr>
                                    </m:ctrlPr>
                                  </m:funcPr>
                                  <m:fName>
                                    <m:r>
                                      <m:rPr>
                                        <m:sty m:val="p"/>
                                      </m:rPr>
                                      <a:rPr lang="es-EC" sz="1400">
                                        <a:effectLst/>
                                        <a:latin typeface="Cambria Math" panose="02040503050406030204" pitchFamily="18" charset="0"/>
                                      </a:rPr>
                                      <m:t>log</m:t>
                                    </m:r>
                                  </m:fName>
                                  <m:e>
                                    <m:r>
                                      <a:rPr lang="es-EC" sz="1400">
                                        <a:effectLst/>
                                        <a:latin typeface="Cambria Math" panose="02040503050406030204" pitchFamily="18" charset="0"/>
                                      </a:rPr>
                                      <m:t>𝑓</m:t>
                                    </m:r>
                                  </m:e>
                                </m:func>
                                <m:r>
                                  <a:rPr lang="es-EC" sz="1400">
                                    <a:effectLst/>
                                    <a:latin typeface="Cambria Math" panose="02040503050406030204" pitchFamily="18" charset="0"/>
                                  </a:rPr>
                                  <m:t>)−0.8)</m:t>
                                </m:r>
                              </m:oMath>
                            </m:oMathPara>
                          </a14:m>
                          <a:endParaRPr lang="es-MX" sz="1400" dirty="0">
                            <a:effectLst/>
                          </a:endParaRPr>
                        </a:p>
                        <a:p>
                          <a:pPr indent="273685">
                            <a:lnSpc>
                              <a:spcPct val="200000"/>
                            </a:lnSpc>
                            <a:spcAft>
                              <a:spcPts val="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728441">
                    <a:tc>
                      <a:txBody>
                        <a:bodyPr/>
                        <a:lstStyle/>
                        <a:p>
                          <a:pPr indent="273685">
                            <a:lnSpc>
                              <a:spcPct val="200000"/>
                            </a:lnSpc>
                            <a:spcAft>
                              <a:spcPts val="0"/>
                            </a:spcAft>
                          </a:pPr>
                          <a14:m>
                            <m:oMath xmlns:m="http://schemas.openxmlformats.org/officeDocument/2006/math">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𝐚</m:t>
                                  </m:r>
                                </m:e>
                                <m:sub>
                                  <m:r>
                                    <a:rPr lang="es-EC" sz="1400">
                                      <a:effectLst/>
                                      <a:latin typeface="Cambria Math" panose="02040503050406030204" pitchFamily="18" charset="0"/>
                                    </a:rPr>
                                    <m:t>𝐡𝐌𝐒</m:t>
                                  </m:r>
                                </m:sub>
                              </m:sSub>
                            </m:oMath>
                          </a14:m>
                          <a:r>
                            <a:rPr lang="es-EC" sz="1400" dirty="0">
                              <a:effectLst/>
                            </a:rPr>
                            <a:t> para rural</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MX" sz="1400" i="1" smtClean="0">
                                        <a:effectLst/>
                                        <a:latin typeface="Cambria Math" panose="02040503050406030204" pitchFamily="18" charset="0"/>
                                      </a:rPr>
                                    </m:ctrlPr>
                                  </m:sSubPr>
                                  <m:e>
                                    <m:r>
                                      <m:rPr>
                                        <m:sty m:val="p"/>
                                      </m:rPr>
                                      <a:rPr lang="es-EC" sz="1400">
                                        <a:effectLst/>
                                        <a:latin typeface="Cambria Math" panose="02040503050406030204" pitchFamily="18" charset="0"/>
                                      </a:rPr>
                                      <m:t>a</m:t>
                                    </m:r>
                                  </m:e>
                                  <m:sub>
                                    <m:r>
                                      <m:rPr>
                                        <m:sty m:val="p"/>
                                      </m:rPr>
                                      <a:rPr lang="es-EC" sz="1400">
                                        <a:effectLst/>
                                        <a:latin typeface="Cambria Math" panose="02040503050406030204" pitchFamily="18" charset="0"/>
                                      </a:rPr>
                                      <m:t>hMS</m:t>
                                    </m:r>
                                  </m:sub>
                                </m:sSub>
                                <m:r>
                                  <a:rPr lang="es-EC" sz="1400">
                                    <a:effectLst/>
                                    <a:latin typeface="Cambria Math" panose="02040503050406030204" pitchFamily="18" charset="0"/>
                                  </a:rPr>
                                  <m:t>=</m:t>
                                </m:r>
                                <m:d>
                                  <m:dPr>
                                    <m:ctrlPr>
                                      <a:rPr lang="es-MX" sz="1400" i="1">
                                        <a:effectLst/>
                                        <a:latin typeface="Cambria Math" panose="02040503050406030204" pitchFamily="18" charset="0"/>
                                      </a:rPr>
                                    </m:ctrlPr>
                                  </m:dPr>
                                  <m:e>
                                    <m:r>
                                      <a:rPr lang="es-EC" sz="1400">
                                        <a:effectLst/>
                                        <a:latin typeface="Cambria Math" panose="02040503050406030204" pitchFamily="18" charset="0"/>
                                      </a:rPr>
                                      <m:t>1.1</m:t>
                                    </m:r>
                                    <m:func>
                                      <m:funcPr>
                                        <m:ctrlPr>
                                          <a:rPr lang="es-MX" sz="1400" i="1">
                                            <a:effectLst/>
                                            <a:latin typeface="Cambria Math" panose="02040503050406030204" pitchFamily="18" charset="0"/>
                                          </a:rPr>
                                        </m:ctrlPr>
                                      </m:funcPr>
                                      <m:fName>
                                        <m:r>
                                          <m:rPr>
                                            <m:sty m:val="p"/>
                                          </m:rPr>
                                          <a:rPr lang="es-EC" sz="1400">
                                            <a:effectLst/>
                                            <a:latin typeface="Cambria Math" panose="02040503050406030204" pitchFamily="18" charset="0"/>
                                          </a:rPr>
                                          <m:t>log</m:t>
                                        </m:r>
                                      </m:fName>
                                      <m:e>
                                        <m:d>
                                          <m:dPr>
                                            <m:ctrlPr>
                                              <a:rPr lang="es-MX" sz="1400" i="1">
                                                <a:effectLst/>
                                                <a:latin typeface="Cambria Math" panose="02040503050406030204" pitchFamily="18" charset="0"/>
                                              </a:rPr>
                                            </m:ctrlPr>
                                          </m:dPr>
                                          <m:e>
                                            <m:r>
                                              <a:rPr lang="es-EC" sz="1400">
                                                <a:effectLst/>
                                                <a:latin typeface="Cambria Math" panose="02040503050406030204" pitchFamily="18" charset="0"/>
                                              </a:rPr>
                                              <m:t>𝑓</m:t>
                                            </m:r>
                                          </m:e>
                                        </m:d>
                                      </m:e>
                                    </m:func>
                                    <m:r>
                                      <a:rPr lang="es-EC" sz="1400">
                                        <a:effectLst/>
                                        <a:latin typeface="Cambria Math" panose="02040503050406030204" pitchFamily="18" charset="0"/>
                                      </a:rPr>
                                      <m:t>−0.7</m:t>
                                    </m:r>
                                  </m:e>
                                </m:d>
                                <m:sSub>
                                  <m:sSubPr>
                                    <m:ctrlPr>
                                      <a:rPr lang="es-MX" sz="1400" i="1">
                                        <a:effectLst/>
                                        <a:latin typeface="Cambria Math" panose="02040503050406030204" pitchFamily="18" charset="0"/>
                                      </a:rPr>
                                    </m:ctrlPr>
                                  </m:sSubPr>
                                  <m:e>
                                    <m:r>
                                      <a:rPr lang="es-EC" sz="1400">
                                        <a:effectLst/>
                                        <a:latin typeface="Cambria Math" panose="02040503050406030204" pitchFamily="18" charset="0"/>
                                      </a:rPr>
                                      <m:t>h</m:t>
                                    </m:r>
                                  </m:e>
                                  <m:sub>
                                    <m:r>
                                      <m:rPr>
                                        <m:sty m:val="p"/>
                                      </m:rPr>
                                      <a:rPr lang="en-US" sz="1400" b="0" i="0" smtClean="0">
                                        <a:effectLst/>
                                        <a:latin typeface="Cambria Math" panose="02040503050406030204" pitchFamily="18" charset="0"/>
                                      </a:rPr>
                                      <m:t>Rx</m:t>
                                    </m:r>
                                  </m:sub>
                                </m:sSub>
                                <m:r>
                                  <a:rPr lang="es-EC" sz="1400">
                                    <a:effectLst/>
                                    <a:latin typeface="Cambria Math" panose="02040503050406030204" pitchFamily="18" charset="0"/>
                                  </a:rPr>
                                  <m:t>−(1.56</m:t>
                                </m:r>
                                <m:func>
                                  <m:funcPr>
                                    <m:ctrlPr>
                                      <a:rPr lang="es-MX" sz="1400" i="1">
                                        <a:effectLst/>
                                        <a:latin typeface="Cambria Math" panose="02040503050406030204" pitchFamily="18" charset="0"/>
                                      </a:rPr>
                                    </m:ctrlPr>
                                  </m:funcPr>
                                  <m:fName>
                                    <m:r>
                                      <m:rPr>
                                        <m:sty m:val="p"/>
                                      </m:rPr>
                                      <a:rPr lang="es-EC" sz="1400">
                                        <a:effectLst/>
                                        <a:latin typeface="Cambria Math" panose="02040503050406030204" pitchFamily="18" charset="0"/>
                                      </a:rPr>
                                      <m:t>log</m:t>
                                    </m:r>
                                  </m:fName>
                                  <m:e>
                                    <m:r>
                                      <a:rPr lang="es-EC" sz="1400">
                                        <a:effectLst/>
                                        <a:latin typeface="Cambria Math" panose="02040503050406030204" pitchFamily="18" charset="0"/>
                                      </a:rPr>
                                      <m:t>𝑓</m:t>
                                    </m:r>
                                  </m:e>
                                </m:func>
                                <m:r>
                                  <a:rPr lang="es-EC" sz="1400">
                                    <a:effectLst/>
                                    <a:latin typeface="Cambria Math" panose="02040503050406030204" pitchFamily="18" charset="0"/>
                                  </a:rPr>
                                  <m:t>−0.8)</m:t>
                                </m:r>
                              </m:oMath>
                            </m:oMathPara>
                          </a14:m>
                          <a:endParaRPr lang="es-MX" sz="1400" dirty="0">
                            <a:effectLst/>
                          </a:endParaRPr>
                        </a:p>
                        <a:p>
                          <a:pPr indent="273685">
                            <a:lnSpc>
                              <a:spcPct val="200000"/>
                            </a:lnSpc>
                            <a:spcAft>
                              <a:spcPts val="0"/>
                            </a:spcAft>
                          </a:pPr>
                          <a:r>
                            <a:rPr lang="es-EC" sz="1400" dirty="0">
                              <a:effectLst/>
                            </a:rPr>
                            <a:t> </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1961675643"/>
                  </p:ext>
                </p:extLst>
              </p:nvPr>
            </p:nvGraphicFramePr>
            <p:xfrm>
              <a:off x="5039304" y="1271806"/>
              <a:ext cx="6935172" cy="3820922"/>
            </p:xfrm>
            <a:graphic>
              <a:graphicData uri="http://schemas.openxmlformats.org/drawingml/2006/table">
                <a:tbl>
                  <a:tblPr firstRow="1" firstCol="1" bandRow="1">
                    <a:tableStyleId>{72833802-FEF1-4C79-8D5D-14CF1EAF98D9}</a:tableStyleId>
                  </a:tblPr>
                  <a:tblGrid>
                    <a:gridCol w="2962114"/>
                    <a:gridCol w="3973058"/>
                  </a:tblGrid>
                  <a:tr h="426720">
                    <a:tc>
                      <a:txBody>
                        <a:bodyPr/>
                        <a:lstStyle/>
                        <a:p>
                          <a:pPr indent="273685">
                            <a:lnSpc>
                              <a:spcPct val="200000"/>
                            </a:lnSpc>
                            <a:spcAft>
                              <a:spcPts val="0"/>
                            </a:spcAft>
                          </a:pPr>
                          <a:r>
                            <a:rPr lang="es-EC" sz="1400" dirty="0" smtClean="0">
                              <a:effectLst/>
                            </a:rPr>
                            <a:t>PARÁMETROS</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c>
                      <a:txBody>
                        <a:bodyPr/>
                        <a:lstStyle/>
                        <a:p>
                          <a:pPr indent="273685">
                            <a:lnSpc>
                              <a:spcPct val="200000"/>
                            </a:lnSpc>
                            <a:spcAft>
                              <a:spcPts val="0"/>
                            </a:spcAft>
                          </a:pPr>
                          <a:r>
                            <a:rPr lang="es-EC" sz="1400" dirty="0">
                              <a:effectLst/>
                            </a:rPr>
                            <a:t>VALOR</a:t>
                          </a:r>
                          <a:endParaRPr lang="es-MX" sz="1400" dirty="0">
                            <a:effectLst/>
                            <a:latin typeface="Arial" panose="020B0604020202020204" pitchFamily="34" charset="0"/>
                            <a:ea typeface="Calibri" panose="020F0502020204030204" pitchFamily="34" charset="0"/>
                            <a:cs typeface="Times New Roman" panose="02020603050405020304" pitchFamily="18" charset="0"/>
                          </a:endParaRPr>
                        </a:p>
                      </a:txBody>
                      <a:tcPr marL="48441" marR="48441" marT="0" marB="0" anchor="ctr"/>
                    </a:tc>
                  </a:tr>
                  <a:tr h="853440">
                    <a:tc>
                      <a:txBody>
                        <a:bodyPr/>
                        <a:lstStyle/>
                        <a:p>
                          <a:endParaRPr lang="es-MX"/>
                        </a:p>
                      </a:txBody>
                      <a:tcPr marL="48441" marR="48441" marT="0" marB="0" anchor="ctr">
                        <a:blipFill rotWithShape="0">
                          <a:blip r:embed="rId3"/>
                          <a:stretch>
                            <a:fillRect l="-206" t="-50714" r="-134568" b="-299286"/>
                          </a:stretch>
                        </a:blipFill>
                      </a:tcPr>
                    </a:tc>
                    <a:tc>
                      <a:txBody>
                        <a:bodyPr/>
                        <a:lstStyle/>
                        <a:p>
                          <a:endParaRPr lang="es-MX"/>
                        </a:p>
                      </a:txBody>
                      <a:tcPr marL="48441" marR="48441" marT="0" marB="0" anchor="ctr">
                        <a:blipFill rotWithShape="0">
                          <a:blip r:embed="rId3"/>
                          <a:stretch>
                            <a:fillRect l="-74579" t="-50714" r="-153" b="-299286"/>
                          </a:stretch>
                        </a:blipFill>
                      </a:tcPr>
                    </a:tc>
                  </a:tr>
                  <a:tr h="1270381">
                    <a:tc>
                      <a:txBody>
                        <a:bodyPr/>
                        <a:lstStyle/>
                        <a:p>
                          <a:endParaRPr lang="es-MX"/>
                        </a:p>
                      </a:txBody>
                      <a:tcPr marL="48441" marR="48441" marT="0" marB="0" anchor="ctr">
                        <a:blipFill rotWithShape="0">
                          <a:blip r:embed="rId3"/>
                          <a:stretch>
                            <a:fillRect l="-206" t="-100957" r="-134568" b="-100478"/>
                          </a:stretch>
                        </a:blipFill>
                      </a:tcPr>
                    </a:tc>
                    <a:tc>
                      <a:txBody>
                        <a:bodyPr/>
                        <a:lstStyle/>
                        <a:p>
                          <a:endParaRPr lang="es-MX"/>
                        </a:p>
                      </a:txBody>
                      <a:tcPr marL="48441" marR="48441" marT="0" marB="0" anchor="ctr">
                        <a:blipFill rotWithShape="0">
                          <a:blip r:embed="rId3"/>
                          <a:stretch>
                            <a:fillRect l="-74579" t="-100957" r="-153" b="-100478"/>
                          </a:stretch>
                        </a:blipFill>
                      </a:tcPr>
                    </a:tc>
                  </a:tr>
                  <a:tr h="1270381">
                    <a:tc>
                      <a:txBody>
                        <a:bodyPr/>
                        <a:lstStyle/>
                        <a:p>
                          <a:endParaRPr lang="es-MX"/>
                        </a:p>
                      </a:txBody>
                      <a:tcPr marL="48441" marR="48441" marT="0" marB="0" anchor="ctr">
                        <a:blipFill rotWithShape="0">
                          <a:blip r:embed="rId3"/>
                          <a:stretch>
                            <a:fillRect l="-206" t="-200957" r="-134568" b="-478"/>
                          </a:stretch>
                        </a:blipFill>
                      </a:tcPr>
                    </a:tc>
                    <a:tc>
                      <a:txBody>
                        <a:bodyPr/>
                        <a:lstStyle/>
                        <a:p>
                          <a:endParaRPr lang="es-MX"/>
                        </a:p>
                      </a:txBody>
                      <a:tcPr marL="48441" marR="48441" marT="0" marB="0" anchor="ctr">
                        <a:blipFill rotWithShape="0">
                          <a:blip r:embed="rId3"/>
                          <a:stretch>
                            <a:fillRect l="-74579" t="-200957" r="-153" b="-478"/>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3057062553"/>
                  </p:ext>
                </p:extLst>
              </p:nvPr>
            </p:nvGraphicFramePr>
            <p:xfrm>
              <a:off x="800100" y="5257800"/>
              <a:ext cx="10704512" cy="933448"/>
            </p:xfrm>
            <a:graphic>
              <a:graphicData uri="http://schemas.openxmlformats.org/drawingml/2006/table">
                <a:tbl>
                  <a:tblPr firstRow="1" firstCol="1" bandRow="1">
                    <a:tableStyleId>{5DA37D80-6434-44D0-A028-1B22A696006F}</a:tableStyleId>
                  </a:tblPr>
                  <a:tblGrid>
                    <a:gridCol w="10704512"/>
                  </a:tblGrid>
                  <a:tr h="933448">
                    <a:tc>
                      <a:txBody>
                        <a:bodyPr/>
                        <a:lstStyle/>
                        <a:p>
                          <a:pPr indent="273685">
                            <a:lnSpc>
                              <a:spcPct val="200000"/>
                            </a:lnSpc>
                            <a:spcAft>
                              <a:spcPts val="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rPr>
                                  <m:t>L</m:t>
                                </m:r>
                                <m:r>
                                  <a:rPr lang="en-US" sz="2000" b="0" i="0" smtClean="0">
                                    <a:effectLst/>
                                    <a:latin typeface="Cambria Math" panose="02040503050406030204" pitchFamily="18" charset="0"/>
                                  </a:rPr>
                                  <m:t>(</m:t>
                                </m:r>
                                <m:r>
                                  <m:rPr>
                                    <m:sty m:val="p"/>
                                  </m:rPr>
                                  <a:rPr lang="en-US" sz="2000" b="0" i="0" smtClean="0">
                                    <a:effectLst/>
                                    <a:latin typeface="Cambria Math" panose="02040503050406030204" pitchFamily="18" charset="0"/>
                                  </a:rPr>
                                  <m:t>dbm</m:t>
                                </m:r>
                                <m:r>
                                  <a:rPr lang="en-US" sz="2000" b="0" i="0" smtClean="0">
                                    <a:effectLst/>
                                    <a:latin typeface="Cambria Math" panose="02040503050406030204" pitchFamily="18" charset="0"/>
                                  </a:rPr>
                                  <m:t>)=46.3+33.9</m:t>
                                </m:r>
                                <m:func>
                                  <m:funcPr>
                                    <m:ctrlPr>
                                      <a:rPr lang="es-MX" sz="2000" i="1">
                                        <a:effectLst/>
                                        <a:latin typeface="Cambria Math" panose="02040503050406030204" pitchFamily="18" charset="0"/>
                                      </a:rPr>
                                    </m:ctrlPr>
                                  </m:funcPr>
                                  <m:fName>
                                    <m:r>
                                      <m:rPr>
                                        <m:sty m:val="p"/>
                                      </m:rPr>
                                      <a:rPr lang="es-EC" sz="2000">
                                        <a:effectLst/>
                                        <a:latin typeface="Cambria Math" panose="02040503050406030204" pitchFamily="18" charset="0"/>
                                      </a:rPr>
                                      <m:t>log</m:t>
                                    </m:r>
                                  </m:fName>
                                  <m:e>
                                    <m:r>
                                      <a:rPr lang="es-EC" sz="2000">
                                        <a:effectLst/>
                                        <a:latin typeface="Cambria Math" panose="02040503050406030204" pitchFamily="18" charset="0"/>
                                      </a:rPr>
                                      <m:t>𝑓</m:t>
                                    </m:r>
                                  </m:e>
                                </m:func>
                                <m:r>
                                  <a:rPr lang="es-EC" sz="2000">
                                    <a:effectLst/>
                                    <a:latin typeface="Cambria Math" panose="02040503050406030204" pitchFamily="18" charset="0"/>
                                  </a:rPr>
                                  <m:t> −13.82</m:t>
                                </m:r>
                                <m:r>
                                  <a:rPr lang="es-EC" sz="2000">
                                    <a:effectLst/>
                                    <a:latin typeface="Cambria Math" panose="02040503050406030204" pitchFamily="18" charset="0"/>
                                  </a:rPr>
                                  <m:t>𝑙𝑜𝑔</m:t>
                                </m:r>
                                <m:sSub>
                                  <m:sSubPr>
                                    <m:ctrlPr>
                                      <a:rPr lang="es-MX" sz="2000" i="1">
                                        <a:effectLst/>
                                        <a:latin typeface="Cambria Math" panose="02040503050406030204" pitchFamily="18" charset="0"/>
                                      </a:rPr>
                                    </m:ctrlPr>
                                  </m:sSubPr>
                                  <m:e>
                                    <m:r>
                                      <a:rPr lang="es-EC" sz="2000">
                                        <a:effectLst/>
                                        <a:latin typeface="Cambria Math" panose="02040503050406030204" pitchFamily="18" charset="0"/>
                                      </a:rPr>
                                      <m:t>h</m:t>
                                    </m:r>
                                  </m:e>
                                  <m:sub>
                                    <m:r>
                                      <a:rPr lang="en-US" sz="2000" b="1" i="0" smtClean="0">
                                        <a:effectLst/>
                                        <a:latin typeface="Cambria Math" panose="02040503050406030204" pitchFamily="18" charset="0"/>
                                      </a:rPr>
                                      <m:t>𝐓𝐱</m:t>
                                    </m:r>
                                  </m:sub>
                                </m:sSub>
                                <m:r>
                                  <a:rPr lang="es-EC" sz="2000">
                                    <a:effectLst/>
                                    <a:latin typeface="Cambria Math" panose="02040503050406030204" pitchFamily="18" charset="0"/>
                                  </a:rPr>
                                  <m:t>−</m:t>
                                </m:r>
                                <m:r>
                                  <a:rPr lang="es-EC" sz="2000">
                                    <a:effectLst/>
                                    <a:latin typeface="Cambria Math" panose="02040503050406030204" pitchFamily="18" charset="0"/>
                                  </a:rPr>
                                  <m:t>𝑎</m:t>
                                </m:r>
                                <m:sSub>
                                  <m:sSubPr>
                                    <m:ctrlPr>
                                      <a:rPr lang="es-MX" sz="2000" i="1">
                                        <a:effectLst/>
                                        <a:latin typeface="Cambria Math" panose="02040503050406030204" pitchFamily="18" charset="0"/>
                                      </a:rPr>
                                    </m:ctrlPr>
                                  </m:sSubPr>
                                  <m:e>
                                    <m:r>
                                      <a:rPr lang="es-EC" sz="2000">
                                        <a:effectLst/>
                                        <a:latin typeface="Cambria Math" panose="02040503050406030204" pitchFamily="18" charset="0"/>
                                      </a:rPr>
                                      <m:t>h</m:t>
                                    </m:r>
                                  </m:e>
                                  <m:sub>
                                    <m:r>
                                      <a:rPr lang="es-EC" sz="2000">
                                        <a:effectLst/>
                                        <a:latin typeface="Cambria Math" panose="02040503050406030204" pitchFamily="18" charset="0"/>
                                      </a:rPr>
                                      <m:t>𝑀𝑆</m:t>
                                    </m:r>
                                  </m:sub>
                                </m:sSub>
                                <m:r>
                                  <a:rPr lang="es-EC" sz="2000">
                                    <a:effectLst/>
                                    <a:latin typeface="Cambria Math" panose="02040503050406030204" pitchFamily="18" charset="0"/>
                                  </a:rPr>
                                  <m:t>+</m:t>
                                </m:r>
                                <m:d>
                                  <m:dPr>
                                    <m:ctrlPr>
                                      <a:rPr lang="es-MX" sz="2000" i="1">
                                        <a:effectLst/>
                                        <a:latin typeface="Cambria Math" panose="02040503050406030204" pitchFamily="18" charset="0"/>
                                      </a:rPr>
                                    </m:ctrlPr>
                                  </m:dPr>
                                  <m:e>
                                    <m:r>
                                      <a:rPr lang="es-EC" sz="2000">
                                        <a:effectLst/>
                                        <a:latin typeface="Cambria Math" panose="02040503050406030204" pitchFamily="18" charset="0"/>
                                      </a:rPr>
                                      <m:t>44.9−6.55</m:t>
                                    </m:r>
                                    <m:r>
                                      <a:rPr lang="es-EC" sz="2000">
                                        <a:effectLst/>
                                        <a:latin typeface="Cambria Math" panose="02040503050406030204" pitchFamily="18" charset="0"/>
                                      </a:rPr>
                                      <m:t>𝑙𝑜𝑔</m:t>
                                    </m:r>
                                    <m:sSub>
                                      <m:sSubPr>
                                        <m:ctrlPr>
                                          <a:rPr lang="es-MX" sz="2000" i="1">
                                            <a:effectLst/>
                                            <a:latin typeface="Cambria Math" panose="02040503050406030204" pitchFamily="18" charset="0"/>
                                          </a:rPr>
                                        </m:ctrlPr>
                                      </m:sSubPr>
                                      <m:e>
                                        <m:r>
                                          <a:rPr lang="es-MX" sz="2000" b="1" i="0" smtClean="0">
                                            <a:effectLst/>
                                            <a:latin typeface="Cambria Math" panose="02040503050406030204" pitchFamily="18" charset="0"/>
                                          </a:rPr>
                                          <m:t> </m:t>
                                        </m:r>
                                        <m:r>
                                          <a:rPr lang="es-EC" sz="2000">
                                            <a:effectLst/>
                                            <a:latin typeface="Cambria Math" panose="02040503050406030204" pitchFamily="18" charset="0"/>
                                          </a:rPr>
                                          <m:t>h</m:t>
                                        </m:r>
                                      </m:e>
                                      <m:sub>
                                        <m:r>
                                          <a:rPr lang="en-US" sz="2000" b="1" i="0" smtClean="0">
                                            <a:effectLst/>
                                            <a:latin typeface="Cambria Math" panose="02040503050406030204" pitchFamily="18" charset="0"/>
                                          </a:rPr>
                                          <m:t>𝐓𝐱</m:t>
                                        </m:r>
                                      </m:sub>
                                    </m:sSub>
                                  </m:e>
                                </m:d>
                                <m:func>
                                  <m:funcPr>
                                    <m:ctrlPr>
                                      <a:rPr lang="es-MX" sz="2000" i="1">
                                        <a:effectLst/>
                                        <a:latin typeface="Cambria Math" panose="02040503050406030204" pitchFamily="18" charset="0"/>
                                      </a:rPr>
                                    </m:ctrlPr>
                                  </m:funcPr>
                                  <m:fName>
                                    <m:r>
                                      <m:rPr>
                                        <m:sty m:val="p"/>
                                      </m:rPr>
                                      <a:rPr lang="es-EC" sz="2000">
                                        <a:effectLst/>
                                        <a:latin typeface="Cambria Math" panose="02040503050406030204" pitchFamily="18" charset="0"/>
                                      </a:rPr>
                                      <m:t>log</m:t>
                                    </m:r>
                                  </m:fName>
                                  <m:e>
                                    <m:r>
                                      <a:rPr lang="es-EC" sz="2000">
                                        <a:effectLst/>
                                        <a:latin typeface="Cambria Math" panose="02040503050406030204" pitchFamily="18" charset="0"/>
                                      </a:rPr>
                                      <m:t>𝑑</m:t>
                                    </m:r>
                                  </m:e>
                                </m:func>
                                <m:r>
                                  <a:rPr lang="es-EC" sz="2000">
                                    <a:effectLst/>
                                    <a:latin typeface="Cambria Math" panose="02040503050406030204" pitchFamily="18" charset="0"/>
                                  </a:rPr>
                                  <m:t>+</m:t>
                                </m:r>
                                <m:sSub>
                                  <m:sSubPr>
                                    <m:ctrlPr>
                                      <a:rPr lang="es-MX" sz="2000" i="1">
                                        <a:effectLst/>
                                        <a:latin typeface="Cambria Math" panose="02040503050406030204" pitchFamily="18" charset="0"/>
                                      </a:rPr>
                                    </m:ctrlPr>
                                  </m:sSubPr>
                                  <m:e>
                                    <m:r>
                                      <a:rPr lang="es-EC" sz="2000">
                                        <a:effectLst/>
                                        <a:latin typeface="Cambria Math" panose="02040503050406030204" pitchFamily="18" charset="0"/>
                                      </a:rPr>
                                      <m:t>𝐶</m:t>
                                    </m:r>
                                  </m:e>
                                  <m:sub>
                                    <m:r>
                                      <a:rPr lang="es-EC" sz="2000">
                                        <a:effectLst/>
                                        <a:latin typeface="Cambria Math" panose="02040503050406030204" pitchFamily="18" charset="0"/>
                                      </a:rPr>
                                      <m:t>𝑀</m:t>
                                    </m:r>
                                  </m:sub>
                                </m:sSub>
                              </m:oMath>
                            </m:oMathPara>
                          </a14:m>
                          <a:endParaRPr lang="es-MX"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3057062553"/>
                  </p:ext>
                </p:extLst>
              </p:nvPr>
            </p:nvGraphicFramePr>
            <p:xfrm>
              <a:off x="800100" y="5257800"/>
              <a:ext cx="10704512" cy="933448"/>
            </p:xfrm>
            <a:graphic>
              <a:graphicData uri="http://schemas.openxmlformats.org/drawingml/2006/table">
                <a:tbl>
                  <a:tblPr firstRow="1" firstCol="1" bandRow="1">
                    <a:tableStyleId>{5DA37D80-6434-44D0-A028-1B22A696006F}</a:tableStyleId>
                  </a:tblPr>
                  <a:tblGrid>
                    <a:gridCol w="10704512"/>
                  </a:tblGrid>
                  <a:tr h="933448">
                    <a:tc>
                      <a:txBody>
                        <a:bodyPr/>
                        <a:lstStyle/>
                        <a:p>
                          <a:endParaRPr lang="es-MX"/>
                        </a:p>
                      </a:txBody>
                      <a:tcPr marL="68580" marR="68580" marT="0" marB="0" anchor="ctr">
                        <a:blipFill rotWithShape="0">
                          <a:blip r:embed="rId4"/>
                          <a:stretch>
                            <a:fillRect l="-57" t="-649" r="-171" b="-1948"/>
                          </a:stretch>
                        </a:blipFill>
                      </a:tcPr>
                    </a:tc>
                  </a:tr>
                </a:tbl>
              </a:graphicData>
            </a:graphic>
          </p:graphicFrame>
        </mc:Fallback>
      </mc:AlternateContent>
    </p:spTree>
    <p:extLst>
      <p:ext uri="{BB962C8B-B14F-4D97-AF65-F5344CB8AC3E}">
        <p14:creationId xmlns:p14="http://schemas.microsoft.com/office/powerpoint/2010/main" val="826351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0011" y="624110"/>
            <a:ext cx="9804601" cy="1280890"/>
          </a:xfrm>
        </p:spPr>
        <p:txBody>
          <a:bodyPr>
            <a:normAutofit/>
          </a:bodyPr>
          <a:lstStyle/>
          <a:p>
            <a:r>
              <a:rPr lang="es-EC" sz="2800" dirty="0"/>
              <a:t>P</a:t>
            </a:r>
            <a:r>
              <a:rPr lang="es-EC" sz="2800" dirty="0" smtClean="0"/>
              <a:t>a</a:t>
            </a:r>
            <a:r>
              <a:rPr lang="es-EC" sz="2800" dirty="0" smtClean="0"/>
              <a:t>rámetros del modelo </a:t>
            </a:r>
            <a:r>
              <a:rPr lang="es-EC" sz="2800" dirty="0"/>
              <a:t>E</a:t>
            </a:r>
            <a:r>
              <a:rPr lang="es-EC" sz="2800" dirty="0" smtClean="0"/>
              <a:t>ricsson</a:t>
            </a:r>
            <a:endParaRPr lang="es-EC" sz="2800" dirty="0"/>
          </a:p>
        </p:txBody>
      </p:sp>
      <mc:AlternateContent xmlns:mc="http://schemas.openxmlformats.org/markup-compatibility/2006">
        <mc:Choice xmlns:a14="http://schemas.microsoft.com/office/drawing/2010/main" Requires="a14">
          <p:graphicFrame>
            <p:nvGraphicFramePr>
              <p:cNvPr id="5" name="Marcador de contenido 4"/>
              <p:cNvGraphicFramePr>
                <a:graphicFrameLocks noGrp="1"/>
              </p:cNvGraphicFramePr>
              <p:nvPr>
                <p:ph idx="1"/>
                <p:extLst>
                  <p:ext uri="{D42A27DB-BD31-4B8C-83A1-F6EECF244321}">
                    <p14:modId xmlns:p14="http://schemas.microsoft.com/office/powerpoint/2010/main" val="419544788"/>
                  </p:ext>
                </p:extLst>
              </p:nvPr>
            </p:nvGraphicFramePr>
            <p:xfrm>
              <a:off x="1700011" y="1199993"/>
              <a:ext cx="8762102" cy="3496327"/>
            </p:xfrm>
            <a:graphic>
              <a:graphicData uri="http://schemas.openxmlformats.org/drawingml/2006/table">
                <a:tbl>
                  <a:tblPr firstRow="1" firstCol="1" bandRow="1">
                    <a:tableStyleId>{72833802-FEF1-4C79-8D5D-14CF1EAF98D9}</a:tableStyleId>
                  </a:tblPr>
                  <a:tblGrid>
                    <a:gridCol w="4381051"/>
                    <a:gridCol w="4381051"/>
                  </a:tblGrid>
                  <a:tr h="528018">
                    <a:tc>
                      <a:txBody>
                        <a:bodyPr/>
                        <a:lstStyle/>
                        <a:p>
                          <a:pPr indent="273685">
                            <a:lnSpc>
                              <a:spcPct val="200000"/>
                            </a:lnSpc>
                            <a:spcAft>
                              <a:spcPts val="0"/>
                            </a:spcAft>
                          </a:pPr>
                          <a:r>
                            <a:rPr lang="es-EC" sz="1600" dirty="0" smtClean="0">
                              <a:effectLst/>
                              <a:latin typeface="+mn-lt"/>
                            </a:rPr>
                            <a:t>PÁRAMETROS </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a:effectLst/>
                              <a:latin typeface="+mn-lt"/>
                            </a:rPr>
                            <a:t>VALOR</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96874">
                    <a:tc>
                      <a:txBody>
                        <a:bodyPr/>
                        <a:lstStyle/>
                        <a:p>
                          <a:pPr indent="273685">
                            <a:lnSpc>
                              <a:spcPct val="200000"/>
                            </a:lnSpc>
                            <a:spcAft>
                              <a:spcPts val="0"/>
                            </a:spcAft>
                          </a:pPr>
                          <a:r>
                            <a:rPr lang="es-EC" sz="1600" dirty="0">
                              <a:effectLst/>
                              <a:latin typeface="+mn-lt"/>
                            </a:rPr>
                            <a:t>Distancia entre el TX y RX[km]</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rPr>
                            <a:t>0.2-100</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47242">
                    <a:tc>
                      <a:txBody>
                        <a:bodyPr/>
                        <a:lstStyle/>
                        <a:p>
                          <a:pPr indent="273685">
                            <a:lnSpc>
                              <a:spcPct val="200000"/>
                            </a:lnSpc>
                            <a:spcAft>
                              <a:spcPts val="0"/>
                            </a:spcAft>
                          </a:pPr>
                          <a:r>
                            <a:rPr lang="es-EC" sz="1600" dirty="0">
                              <a:effectLst/>
                              <a:latin typeface="+mn-lt"/>
                            </a:rPr>
                            <a:t>Frecuencia[MHz] </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rPr>
                            <a:t>150-2000</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47242">
                    <a:tc>
                      <a:txBody>
                        <a:bodyPr/>
                        <a:lstStyle/>
                        <a:p>
                          <a:pPr indent="273685">
                            <a:lnSpc>
                              <a:spcPct val="200000"/>
                            </a:lnSpc>
                            <a:spcAft>
                              <a:spcPts val="0"/>
                            </a:spcAft>
                          </a:pPr>
                          <a:r>
                            <a:rPr lang="es-EC" sz="1600" dirty="0">
                              <a:effectLst/>
                              <a:latin typeface="+mn-lt"/>
                            </a:rPr>
                            <a:t>Altura Tx[m]</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ea typeface="+mn-ea"/>
                              <a:cs typeface="+mn-cs"/>
                            </a:rPr>
                            <a:t>20-200</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47242">
                    <a:tc>
                      <a:txBody>
                        <a:bodyPr/>
                        <a:lstStyle/>
                        <a:p>
                          <a:pPr indent="273685">
                            <a:lnSpc>
                              <a:spcPct val="200000"/>
                            </a:lnSpc>
                            <a:spcAft>
                              <a:spcPts val="0"/>
                            </a:spcAft>
                          </a:pPr>
                          <a:r>
                            <a:rPr lang="es-EC" sz="1600">
                              <a:effectLst/>
                              <a:latin typeface="+mn-lt"/>
                            </a:rPr>
                            <a:t>Altura Rx[m]</a:t>
                          </a:r>
                          <a:endParaRPr lang="es-MX"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ea typeface="+mn-ea"/>
                              <a:cs typeface="+mn-cs"/>
                            </a:rPr>
                            <a:t>1-10m</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72455">
                    <a:tc>
                      <a:txBody>
                        <a:bodyPr/>
                        <a:lstStyle/>
                        <a:p>
                          <a:pPr indent="273685">
                            <a:lnSpc>
                              <a:spcPct val="200000"/>
                            </a:lnSpc>
                            <a:spcAft>
                              <a:spcPts val="0"/>
                            </a:spcAft>
                          </a:pPr>
                          <a14:m>
                            <m:oMath xmlns:m="http://schemas.openxmlformats.org/officeDocument/2006/math">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𝟎</m:t>
                                  </m:r>
                                  <m:r>
                                    <a:rPr lang="es-EC" sz="1600">
                                      <a:effectLst/>
                                      <a:latin typeface="Cambria Math" panose="02040503050406030204" pitchFamily="18" charset="0"/>
                                    </a:rPr>
                                    <m:t>,</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𝟏</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𝟐</m:t>
                                  </m:r>
                                  <m:r>
                                    <a:rPr lang="es-EC" sz="1600">
                                      <a:effectLst/>
                                      <a:latin typeface="Cambria Math" panose="02040503050406030204" pitchFamily="18" charset="0"/>
                                    </a:rPr>
                                    <m:t>,</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𝟑</m:t>
                                  </m:r>
                                  <m:r>
                                    <a:rPr lang="es-EC" sz="1600">
                                      <a:effectLst/>
                                      <a:latin typeface="Cambria Math" panose="02040503050406030204" pitchFamily="18" charset="0"/>
                                    </a:rPr>
                                    <m:t>,</m:t>
                                  </m:r>
                                </m:sub>
                              </m:sSub>
                            </m:oMath>
                          </a14:m>
                          <a:r>
                            <a:rPr lang="es-EC" sz="1600">
                              <a:effectLst/>
                              <a:latin typeface="+mn-lt"/>
                            </a:rPr>
                            <a:t> para urbano</a:t>
                          </a:r>
                          <a:endParaRPr lang="es-MX"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a:effectLst/>
                              <a:latin typeface="+mn-lt"/>
                            </a:rPr>
                            <a:t>36.2, 30.2, -12, 0.1</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72455">
                    <a:tc>
                      <a:txBody>
                        <a:bodyPr/>
                        <a:lstStyle/>
                        <a:p>
                          <a:pPr indent="273685">
                            <a:lnSpc>
                              <a:spcPct val="200000"/>
                            </a:lnSpc>
                            <a:spcAft>
                              <a:spcPts val="0"/>
                            </a:spcAft>
                          </a:pPr>
                          <a14:m>
                            <m:oMath xmlns:m="http://schemas.openxmlformats.org/officeDocument/2006/math">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𝟎</m:t>
                                  </m:r>
                                  <m:r>
                                    <a:rPr lang="es-EC" sz="1600">
                                      <a:effectLst/>
                                      <a:latin typeface="Cambria Math" panose="02040503050406030204" pitchFamily="18" charset="0"/>
                                    </a:rPr>
                                    <m:t>,</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𝟏</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𝟐</m:t>
                                  </m:r>
                                  <m:r>
                                    <a:rPr lang="es-EC" sz="1600">
                                      <a:effectLst/>
                                      <a:latin typeface="Cambria Math" panose="02040503050406030204" pitchFamily="18" charset="0"/>
                                    </a:rPr>
                                    <m:t>,</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𝟑</m:t>
                                  </m:r>
                                  <m:r>
                                    <a:rPr lang="es-EC" sz="1600">
                                      <a:effectLst/>
                                      <a:latin typeface="Cambria Math" panose="02040503050406030204" pitchFamily="18" charset="0"/>
                                    </a:rPr>
                                    <m:t>,</m:t>
                                  </m:r>
                                </m:sub>
                              </m:sSub>
                            </m:oMath>
                          </a14:m>
                          <a:r>
                            <a:rPr lang="es-EC" sz="1600">
                              <a:effectLst/>
                              <a:latin typeface="+mn-lt"/>
                            </a:rPr>
                            <a:t> para suburbano</a:t>
                          </a:r>
                          <a:endParaRPr lang="es-MX"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a:effectLst/>
                              <a:latin typeface="+mn-lt"/>
                            </a:rPr>
                            <a:t>43.2, 68.93, -12, 0.1</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372455">
                    <a:tc>
                      <a:txBody>
                        <a:bodyPr/>
                        <a:lstStyle/>
                        <a:p>
                          <a:pPr indent="273685">
                            <a:lnSpc>
                              <a:spcPct val="200000"/>
                            </a:lnSpc>
                            <a:spcAft>
                              <a:spcPts val="0"/>
                            </a:spcAft>
                          </a:pPr>
                          <a14:m>
                            <m:oMath xmlns:m="http://schemas.openxmlformats.org/officeDocument/2006/math">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𝟎</m:t>
                                  </m:r>
                                  <m:r>
                                    <a:rPr lang="es-EC" sz="1600">
                                      <a:effectLst/>
                                      <a:latin typeface="Cambria Math" panose="02040503050406030204" pitchFamily="18" charset="0"/>
                                    </a:rPr>
                                    <m:t>,</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𝟏</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𝟐</m:t>
                                  </m:r>
                                  <m:r>
                                    <a:rPr lang="es-EC" sz="1600">
                                      <a:effectLst/>
                                      <a:latin typeface="Cambria Math" panose="02040503050406030204" pitchFamily="18" charset="0"/>
                                    </a:rPr>
                                    <m:t>,</m:t>
                                  </m:r>
                                </m:sub>
                              </m:sSub>
                              <m:sSub>
                                <m:sSubPr>
                                  <m:ctrlPr>
                                    <a:rPr lang="es-MX" sz="1600" i="1">
                                      <a:effectLst/>
                                      <a:latin typeface="Cambria Math" panose="02040503050406030204" pitchFamily="18" charset="0"/>
                                    </a:rPr>
                                  </m:ctrlPr>
                                </m:sSubPr>
                                <m:e>
                                  <m:r>
                                    <a:rPr lang="es-EC" sz="1600">
                                      <a:effectLst/>
                                      <a:latin typeface="Cambria Math" panose="02040503050406030204" pitchFamily="18" charset="0"/>
                                    </a:rPr>
                                    <m:t>𝐚</m:t>
                                  </m:r>
                                </m:e>
                                <m:sub>
                                  <m:r>
                                    <a:rPr lang="es-EC" sz="1600">
                                      <a:effectLst/>
                                      <a:latin typeface="Cambria Math" panose="02040503050406030204" pitchFamily="18" charset="0"/>
                                    </a:rPr>
                                    <m:t>𝟑</m:t>
                                  </m:r>
                                  <m:r>
                                    <a:rPr lang="es-EC" sz="1600">
                                      <a:effectLst/>
                                      <a:latin typeface="Cambria Math" panose="02040503050406030204" pitchFamily="18" charset="0"/>
                                    </a:rPr>
                                    <m:t>,</m:t>
                                  </m:r>
                                </m:sub>
                              </m:sSub>
                            </m:oMath>
                          </a14:m>
                          <a:r>
                            <a:rPr lang="es-EC" sz="1600" dirty="0">
                              <a:effectLst/>
                              <a:latin typeface="+mn-lt"/>
                            </a:rPr>
                            <a:t> para rural</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a:effectLst/>
                              <a:latin typeface="+mn-lt"/>
                            </a:rPr>
                            <a:t>45.95, 100.6, -12, 0.1</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mc:Choice>
        <mc:Fallback>
          <p:graphicFrame>
            <p:nvGraphicFramePr>
              <p:cNvPr id="5" name="Marcador de contenido 4"/>
              <p:cNvGraphicFramePr>
                <a:graphicFrameLocks noGrp="1"/>
              </p:cNvGraphicFramePr>
              <p:nvPr>
                <p:ph idx="1"/>
                <p:extLst>
                  <p:ext uri="{D42A27DB-BD31-4B8C-83A1-F6EECF244321}">
                    <p14:modId xmlns:p14="http://schemas.microsoft.com/office/powerpoint/2010/main" val="419544788"/>
                  </p:ext>
                </p:extLst>
              </p:nvPr>
            </p:nvGraphicFramePr>
            <p:xfrm>
              <a:off x="1700011" y="1199993"/>
              <a:ext cx="8762102" cy="3496327"/>
            </p:xfrm>
            <a:graphic>
              <a:graphicData uri="http://schemas.openxmlformats.org/drawingml/2006/table">
                <a:tbl>
                  <a:tblPr firstRow="1" firstCol="1" bandRow="1">
                    <a:tableStyleId>{72833802-FEF1-4C79-8D5D-14CF1EAF98D9}</a:tableStyleId>
                  </a:tblPr>
                  <a:tblGrid>
                    <a:gridCol w="4381051"/>
                    <a:gridCol w="4381051"/>
                  </a:tblGrid>
                  <a:tr h="528018">
                    <a:tc>
                      <a:txBody>
                        <a:bodyPr/>
                        <a:lstStyle/>
                        <a:p>
                          <a:pPr indent="273685">
                            <a:lnSpc>
                              <a:spcPct val="200000"/>
                            </a:lnSpc>
                            <a:spcAft>
                              <a:spcPts val="0"/>
                            </a:spcAft>
                          </a:pPr>
                          <a:r>
                            <a:rPr lang="es-EC" sz="1600" dirty="0" smtClean="0">
                              <a:effectLst/>
                              <a:latin typeface="+mn-lt"/>
                            </a:rPr>
                            <a:t>PÁRAMETROS </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a:effectLst/>
                              <a:latin typeface="+mn-lt"/>
                            </a:rPr>
                            <a:t>VALOR</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10845">
                    <a:tc>
                      <a:txBody>
                        <a:bodyPr/>
                        <a:lstStyle/>
                        <a:p>
                          <a:pPr indent="273685">
                            <a:lnSpc>
                              <a:spcPct val="200000"/>
                            </a:lnSpc>
                            <a:spcAft>
                              <a:spcPts val="0"/>
                            </a:spcAft>
                          </a:pPr>
                          <a:r>
                            <a:rPr lang="es-EC" sz="1600" dirty="0">
                              <a:effectLst/>
                              <a:latin typeface="+mn-lt"/>
                            </a:rPr>
                            <a:t>Distancia entre el TX y RX[km]</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rPr>
                            <a:t>0.2-100</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10845">
                    <a:tc>
                      <a:txBody>
                        <a:bodyPr/>
                        <a:lstStyle/>
                        <a:p>
                          <a:pPr indent="273685">
                            <a:lnSpc>
                              <a:spcPct val="200000"/>
                            </a:lnSpc>
                            <a:spcAft>
                              <a:spcPts val="0"/>
                            </a:spcAft>
                          </a:pPr>
                          <a:r>
                            <a:rPr lang="es-EC" sz="1600" dirty="0">
                              <a:effectLst/>
                              <a:latin typeface="+mn-lt"/>
                            </a:rPr>
                            <a:t>Frecuencia[MHz] </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rPr>
                            <a:t>150-2000</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10845">
                    <a:tc>
                      <a:txBody>
                        <a:bodyPr/>
                        <a:lstStyle/>
                        <a:p>
                          <a:pPr indent="273685">
                            <a:lnSpc>
                              <a:spcPct val="200000"/>
                            </a:lnSpc>
                            <a:spcAft>
                              <a:spcPts val="0"/>
                            </a:spcAft>
                          </a:pPr>
                          <a:r>
                            <a:rPr lang="es-EC" sz="1600" dirty="0">
                              <a:effectLst/>
                              <a:latin typeface="+mn-lt"/>
                            </a:rPr>
                            <a:t>Altura Tx[m]</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ea typeface="+mn-ea"/>
                              <a:cs typeface="+mn-cs"/>
                            </a:rPr>
                            <a:t>20-200</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10845">
                    <a:tc>
                      <a:txBody>
                        <a:bodyPr/>
                        <a:lstStyle/>
                        <a:p>
                          <a:pPr indent="273685">
                            <a:lnSpc>
                              <a:spcPct val="200000"/>
                            </a:lnSpc>
                            <a:spcAft>
                              <a:spcPts val="0"/>
                            </a:spcAft>
                          </a:pPr>
                          <a:r>
                            <a:rPr lang="es-EC" sz="1600">
                              <a:effectLst/>
                              <a:latin typeface="+mn-lt"/>
                            </a:rPr>
                            <a:t>Altura Rx[m]</a:t>
                          </a:r>
                          <a:endParaRPr lang="es-MX"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273685">
                            <a:lnSpc>
                              <a:spcPct val="200000"/>
                            </a:lnSpc>
                            <a:spcAft>
                              <a:spcPts val="0"/>
                            </a:spcAft>
                          </a:pPr>
                          <a:r>
                            <a:rPr lang="es-EC" sz="1600" dirty="0" smtClean="0">
                              <a:effectLst/>
                              <a:latin typeface="+mn-lt"/>
                              <a:ea typeface="+mn-ea"/>
                              <a:cs typeface="+mn-cs"/>
                            </a:rPr>
                            <a:t>1-10m</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41643">
                    <a:tc>
                      <a:txBody>
                        <a:bodyPr/>
                        <a:lstStyle/>
                        <a:p>
                          <a:endParaRPr lang="es-MX"/>
                        </a:p>
                      </a:txBody>
                      <a:tcPr marL="68580" marR="68580" marT="0" marB="0">
                        <a:blipFill rotWithShape="0">
                          <a:blip r:embed="rId2"/>
                          <a:stretch>
                            <a:fillRect l="-139" t="-490411" r="-100000" b="-221918"/>
                          </a:stretch>
                        </a:blipFill>
                      </a:tcPr>
                    </a:tc>
                    <a:tc>
                      <a:txBody>
                        <a:bodyPr/>
                        <a:lstStyle/>
                        <a:p>
                          <a:pPr indent="273685">
                            <a:lnSpc>
                              <a:spcPct val="200000"/>
                            </a:lnSpc>
                            <a:spcAft>
                              <a:spcPts val="0"/>
                            </a:spcAft>
                          </a:pPr>
                          <a:r>
                            <a:rPr lang="es-EC" sz="1600" dirty="0">
                              <a:effectLst/>
                              <a:latin typeface="+mn-lt"/>
                            </a:rPr>
                            <a:t>36.2, 30.2, -12, 0.1</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41643">
                    <a:tc>
                      <a:txBody>
                        <a:bodyPr/>
                        <a:lstStyle/>
                        <a:p>
                          <a:endParaRPr lang="es-MX"/>
                        </a:p>
                      </a:txBody>
                      <a:tcPr marL="68580" marR="68580" marT="0" marB="0">
                        <a:blipFill rotWithShape="0">
                          <a:blip r:embed="rId2"/>
                          <a:stretch>
                            <a:fillRect l="-139" t="-598611" r="-100000" b="-125000"/>
                          </a:stretch>
                        </a:blipFill>
                      </a:tcPr>
                    </a:tc>
                    <a:tc>
                      <a:txBody>
                        <a:bodyPr/>
                        <a:lstStyle/>
                        <a:p>
                          <a:pPr indent="273685">
                            <a:lnSpc>
                              <a:spcPct val="200000"/>
                            </a:lnSpc>
                            <a:spcAft>
                              <a:spcPts val="0"/>
                            </a:spcAft>
                          </a:pPr>
                          <a:r>
                            <a:rPr lang="es-EC" sz="1600" dirty="0">
                              <a:effectLst/>
                              <a:latin typeface="+mn-lt"/>
                            </a:rPr>
                            <a:t>43.2, 68.93, -12, 0.1</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r h="441643">
                    <a:tc>
                      <a:txBody>
                        <a:bodyPr/>
                        <a:lstStyle/>
                        <a:p>
                          <a:endParaRPr lang="es-MX"/>
                        </a:p>
                      </a:txBody>
                      <a:tcPr marL="68580" marR="68580" marT="0" marB="0">
                        <a:blipFill rotWithShape="0">
                          <a:blip r:embed="rId2"/>
                          <a:stretch>
                            <a:fillRect l="-139" t="-689041" r="-100000" b="-23288"/>
                          </a:stretch>
                        </a:blipFill>
                      </a:tcPr>
                    </a:tc>
                    <a:tc>
                      <a:txBody>
                        <a:bodyPr/>
                        <a:lstStyle/>
                        <a:p>
                          <a:pPr indent="273685">
                            <a:lnSpc>
                              <a:spcPct val="200000"/>
                            </a:lnSpc>
                            <a:spcAft>
                              <a:spcPts val="0"/>
                            </a:spcAft>
                          </a:pPr>
                          <a:r>
                            <a:rPr lang="es-EC" sz="1600" dirty="0">
                              <a:effectLst/>
                              <a:latin typeface="+mn-lt"/>
                            </a:rPr>
                            <a:t>45.95, 100.6, -12, 0.1</a:t>
                          </a:r>
                          <a:endParaRPr lang="es-MX"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4111239936"/>
                  </p:ext>
                </p:extLst>
              </p:nvPr>
            </p:nvGraphicFramePr>
            <p:xfrm>
              <a:off x="1380070" y="4855262"/>
              <a:ext cx="9711054" cy="1345915"/>
            </p:xfrm>
            <a:graphic>
              <a:graphicData uri="http://schemas.openxmlformats.org/drawingml/2006/table">
                <a:tbl>
                  <a:tblPr firstRow="1" firstCol="1" bandRow="1">
                    <a:tableStyleId>{5DA37D80-6434-44D0-A028-1B22A696006F}</a:tableStyleId>
                  </a:tblPr>
                  <a:tblGrid>
                    <a:gridCol w="9711054"/>
                  </a:tblGrid>
                  <a:tr h="797275">
                    <a:tc>
                      <a:txBody>
                        <a:bodyPr/>
                        <a:lstStyle/>
                        <a:p>
                          <a:pPr indent="273685">
                            <a:lnSpc>
                              <a:spcPct val="200000"/>
                            </a:lnSpc>
                            <a:spcAft>
                              <a:spcPts val="0"/>
                            </a:spcAft>
                          </a:pPr>
                          <a14:m>
                            <m:oMathPara xmlns:m="http://schemas.openxmlformats.org/officeDocument/2006/math">
                              <m:oMathParaPr>
                                <m:jc m:val="centerGroup"/>
                              </m:oMathParaPr>
                              <m:oMath xmlns:m="http://schemas.openxmlformats.org/officeDocument/2006/math">
                                <m:r>
                                  <a:rPr lang="es-EC" sz="1800" smtClean="0">
                                    <a:effectLst/>
                                    <a:latin typeface="Cambria Math" panose="02040503050406030204" pitchFamily="18" charset="0"/>
                                  </a:rPr>
                                  <m:t>𝐿</m:t>
                                </m:r>
                                <m:r>
                                  <a:rPr lang="en-US" sz="1800" b="1" i="0" smtClean="0">
                                    <a:effectLst/>
                                    <a:latin typeface="Cambria Math" panose="02040503050406030204" pitchFamily="18" charset="0"/>
                                  </a:rPr>
                                  <m:t>(</m:t>
                                </m:r>
                                <m:r>
                                  <a:rPr lang="en-US" sz="1800" b="1" i="0" smtClean="0">
                                    <a:effectLst/>
                                    <a:latin typeface="Cambria Math" panose="02040503050406030204" pitchFamily="18" charset="0"/>
                                  </a:rPr>
                                  <m:t>𝐝𝐛𝐦</m:t>
                                </m:r>
                                <m:r>
                                  <a:rPr lang="en-US" sz="1800" b="1" i="0" smtClean="0">
                                    <a:effectLst/>
                                    <a:latin typeface="Cambria Math" panose="02040503050406030204" pitchFamily="18" charset="0"/>
                                  </a:rPr>
                                  <m:t>)</m:t>
                                </m:r>
                                <m:r>
                                  <a:rPr lang="es-EC"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𝑎</m:t>
                                    </m:r>
                                  </m:e>
                                  <m:sub>
                                    <m:r>
                                      <a:rPr lang="es-EC" sz="1800">
                                        <a:effectLst/>
                                        <a:latin typeface="Cambria Math" panose="02040503050406030204" pitchFamily="18" charset="0"/>
                                      </a:rPr>
                                      <m:t>0</m:t>
                                    </m:r>
                                  </m:sub>
                                </m:sSub>
                                <m:r>
                                  <a:rPr lang="es-EC"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𝑎</m:t>
                                    </m:r>
                                  </m:e>
                                  <m:sub>
                                    <m:r>
                                      <a:rPr lang="es-EC" sz="1800">
                                        <a:effectLst/>
                                        <a:latin typeface="Cambria Math" panose="02040503050406030204" pitchFamily="18" charset="0"/>
                                      </a:rPr>
                                      <m:t>1</m:t>
                                    </m:r>
                                  </m:sub>
                                </m:sSub>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r>
                                          <a:rPr lang="es-EC" sz="1800">
                                            <a:effectLst/>
                                            <a:latin typeface="Cambria Math" panose="02040503050406030204" pitchFamily="18" charset="0"/>
                                          </a:rPr>
                                          <m:t>𝑑</m:t>
                                        </m:r>
                                      </m:e>
                                    </m:d>
                                  </m:e>
                                </m:func>
                                <m:r>
                                  <a:rPr lang="es-EC"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𝑎</m:t>
                                    </m:r>
                                  </m:e>
                                  <m:sub>
                                    <m:r>
                                      <a:rPr lang="es-EC" sz="1800">
                                        <a:effectLst/>
                                        <a:latin typeface="Cambria Math" panose="02040503050406030204" pitchFamily="18" charset="0"/>
                                      </a:rPr>
                                      <m:t>2</m:t>
                                    </m:r>
                                  </m:sub>
                                </m:sSub>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h</m:t>
                                            </m:r>
                                          </m:e>
                                          <m:sub>
                                            <m:r>
                                              <a:rPr lang="en-US" sz="1800" b="1" i="0" smtClean="0">
                                                <a:effectLst/>
                                                <a:latin typeface="Cambria Math" panose="02040503050406030204" pitchFamily="18" charset="0"/>
                                              </a:rPr>
                                              <m:t>𝐓𝐱</m:t>
                                            </m:r>
                                          </m:sub>
                                        </m:sSub>
                                      </m:e>
                                    </m:d>
                                  </m:e>
                                </m:func>
                                <m:r>
                                  <a:rPr lang="es-EC"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𝑎</m:t>
                                    </m:r>
                                  </m:e>
                                  <m:sub>
                                    <m:r>
                                      <a:rPr lang="es-EC" sz="1800">
                                        <a:effectLst/>
                                        <a:latin typeface="Cambria Math" panose="02040503050406030204" pitchFamily="18" charset="0"/>
                                      </a:rPr>
                                      <m:t>3</m:t>
                                    </m:r>
                                  </m:sub>
                                </m:sSub>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h</m:t>
                                            </m:r>
                                          </m:e>
                                          <m:sub>
                                            <m:r>
                                              <a:rPr lang="en-US" sz="1800" b="1" i="0" smtClean="0">
                                                <a:effectLst/>
                                                <a:latin typeface="Cambria Math" panose="02040503050406030204" pitchFamily="18" charset="0"/>
                                              </a:rPr>
                                              <m:t>𝐓𝐱</m:t>
                                            </m:r>
                                          </m:sub>
                                        </m:sSub>
                                      </m:e>
                                    </m:d>
                                  </m:e>
                                </m:func>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r>
                                          <a:rPr lang="es-EC" sz="1800">
                                            <a:effectLst/>
                                            <a:latin typeface="Cambria Math" panose="02040503050406030204" pitchFamily="18" charset="0"/>
                                          </a:rPr>
                                          <m:t>𝑑</m:t>
                                        </m:r>
                                      </m:e>
                                    </m:d>
                                  </m:e>
                                </m:func>
                                <m:r>
                                  <a:rPr lang="es-EC" sz="1800">
                                    <a:effectLst/>
                                    <a:latin typeface="Cambria Math" panose="02040503050406030204" pitchFamily="18" charset="0"/>
                                  </a:rPr>
                                  <m:t>−3.2</m:t>
                                </m:r>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sSup>
                                          <m:sSupPr>
                                            <m:ctrlPr>
                                              <a:rPr lang="es-MX" sz="1800" i="1">
                                                <a:effectLst/>
                                                <a:latin typeface="Cambria Math" panose="02040503050406030204" pitchFamily="18" charset="0"/>
                                              </a:rPr>
                                            </m:ctrlPr>
                                          </m:sSupPr>
                                          <m:e>
                                            <m:d>
                                              <m:dPr>
                                                <m:ctrlPr>
                                                  <a:rPr lang="es-MX" sz="1800" i="1">
                                                    <a:effectLst/>
                                                    <a:latin typeface="Cambria Math" panose="02040503050406030204" pitchFamily="18" charset="0"/>
                                                  </a:rPr>
                                                </m:ctrlPr>
                                              </m:dPr>
                                              <m:e>
                                                <m:r>
                                                  <a:rPr lang="es-EC" sz="1800">
                                                    <a:effectLst/>
                                                    <a:latin typeface="Cambria Math" panose="02040503050406030204" pitchFamily="18" charset="0"/>
                                                  </a:rPr>
                                                  <m:t>11.75</m:t>
                                                </m:r>
                                                <m:r>
                                                  <a:rPr lang="es-EC" sz="1800" b="1" i="0" smtClean="0">
                                                    <a:effectLst/>
                                                    <a:latin typeface="Cambria Math" panose="02040503050406030204" pitchFamily="18" charset="0"/>
                                                  </a:rPr>
                                                  <m:t>∗</m:t>
                                                </m:r>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h</m:t>
                                                    </m:r>
                                                  </m:e>
                                                  <m:sub>
                                                    <m:r>
                                                      <a:rPr lang="en-US" sz="1800" b="1" i="0" smtClean="0">
                                                        <a:effectLst/>
                                                        <a:latin typeface="Cambria Math" panose="02040503050406030204" pitchFamily="18" charset="0"/>
                                                      </a:rPr>
                                                      <m:t>𝐑𝐱</m:t>
                                                    </m:r>
                                                  </m:sub>
                                                </m:sSub>
                                              </m:e>
                                            </m:d>
                                          </m:e>
                                          <m:sup>
                                            <m:r>
                                              <a:rPr lang="es-EC" sz="1800">
                                                <a:effectLst/>
                                                <a:latin typeface="Cambria Math" panose="02040503050406030204" pitchFamily="18" charset="0"/>
                                              </a:rPr>
                                              <m:t>2</m:t>
                                            </m:r>
                                          </m:sup>
                                        </m:sSup>
                                      </m:e>
                                    </m:d>
                                  </m:e>
                                </m:func>
                                <m:r>
                                  <a:rPr lang="es-EC" sz="1800">
                                    <a:effectLst/>
                                    <a:latin typeface="Cambria Math" panose="02040503050406030204" pitchFamily="18" charset="0"/>
                                  </a:rPr>
                                  <m:t>+</m:t>
                                </m:r>
                                <m:r>
                                  <a:rPr lang="es-EC" sz="1800">
                                    <a:effectLst/>
                                    <a:latin typeface="Cambria Math" panose="02040503050406030204" pitchFamily="18" charset="0"/>
                                  </a:rPr>
                                  <m:t>𝑔</m:t>
                                </m:r>
                                <m:r>
                                  <a:rPr lang="es-EC" sz="1800">
                                    <a:effectLst/>
                                    <a:latin typeface="Cambria Math" panose="02040503050406030204" pitchFamily="18" charset="0"/>
                                  </a:rPr>
                                  <m:t>(</m:t>
                                </m:r>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𝑓</m:t>
                                    </m:r>
                                  </m:e>
                                  <m:sub>
                                    <m:r>
                                      <a:rPr lang="es-EC" sz="1800">
                                        <a:effectLst/>
                                        <a:latin typeface="Cambria Math" panose="02040503050406030204" pitchFamily="18" charset="0"/>
                                      </a:rPr>
                                      <m:t>𝑐</m:t>
                                    </m:r>
                                  </m:sub>
                                </m:sSub>
                                <m:r>
                                  <a:rPr lang="es-EC" sz="1800">
                                    <a:effectLst/>
                                    <a:latin typeface="Cambria Math" panose="02040503050406030204" pitchFamily="18" charset="0"/>
                                  </a:rPr>
                                  <m:t>)</m:t>
                                </m:r>
                              </m:oMath>
                            </m:oMathPara>
                          </a14:m>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24371">
                    <a:tc>
                      <a:txBody>
                        <a:bodyPr/>
                        <a:lstStyle/>
                        <a:p>
                          <a:pPr marL="228600" indent="273685">
                            <a:lnSpc>
                              <a:spcPct val="200000"/>
                            </a:lnSpc>
                            <a:spcAft>
                              <a:spcPts val="0"/>
                            </a:spcAft>
                          </a:pPr>
                          <a14:m>
                            <m:oMathPara xmlns:m="http://schemas.openxmlformats.org/officeDocument/2006/math">
                              <m:oMathParaPr>
                                <m:jc m:val="centerGroup"/>
                              </m:oMathParaPr>
                              <m:oMath xmlns:m="http://schemas.openxmlformats.org/officeDocument/2006/math">
                                <m:r>
                                  <a:rPr lang="es-EC" sz="1800">
                                    <a:effectLst/>
                                    <a:latin typeface="Cambria Math" panose="02040503050406030204" pitchFamily="18" charset="0"/>
                                  </a:rPr>
                                  <m:t>𝑔</m:t>
                                </m:r>
                                <m:d>
                                  <m:dPr>
                                    <m:ctrlPr>
                                      <a:rPr lang="es-MX" sz="1800" i="1">
                                        <a:effectLst/>
                                        <a:latin typeface="Cambria Math" panose="02040503050406030204" pitchFamily="18" charset="0"/>
                                      </a:rPr>
                                    </m:ctrlPr>
                                  </m:dPr>
                                  <m:e>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𝑓</m:t>
                                        </m:r>
                                      </m:e>
                                      <m:sub>
                                        <m:r>
                                          <a:rPr lang="es-EC" sz="1800">
                                            <a:effectLst/>
                                            <a:latin typeface="Cambria Math" panose="02040503050406030204" pitchFamily="18" charset="0"/>
                                          </a:rPr>
                                          <m:t>𝑐</m:t>
                                        </m:r>
                                      </m:sub>
                                    </m:sSub>
                                  </m:e>
                                </m:d>
                                <m:r>
                                  <a:rPr lang="es-EC" sz="1800">
                                    <a:effectLst/>
                                    <a:latin typeface="Cambria Math" panose="02040503050406030204" pitchFamily="18" charset="0"/>
                                  </a:rPr>
                                  <m:t>=44.9</m:t>
                                </m:r>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𝑓</m:t>
                                            </m:r>
                                          </m:e>
                                          <m:sub>
                                            <m:r>
                                              <a:rPr lang="es-EC" sz="1800">
                                                <a:effectLst/>
                                                <a:latin typeface="Cambria Math" panose="02040503050406030204" pitchFamily="18" charset="0"/>
                                              </a:rPr>
                                              <m:t>𝑐</m:t>
                                            </m:r>
                                          </m:sub>
                                        </m:sSub>
                                      </m:e>
                                    </m:d>
                                  </m:e>
                                </m:func>
                                <m:r>
                                  <a:rPr lang="es-EC" sz="1800">
                                    <a:effectLst/>
                                    <a:latin typeface="Cambria Math" panose="02040503050406030204" pitchFamily="18" charset="0"/>
                                  </a:rPr>
                                  <m:t>−4.78</m:t>
                                </m:r>
                                <m:sSup>
                                  <m:sSupPr>
                                    <m:ctrlPr>
                                      <a:rPr lang="es-MX" sz="1800" i="1">
                                        <a:effectLst/>
                                        <a:latin typeface="Cambria Math" panose="02040503050406030204" pitchFamily="18" charset="0"/>
                                      </a:rPr>
                                    </m:ctrlPr>
                                  </m:sSupPr>
                                  <m:e>
                                    <m:d>
                                      <m:dPr>
                                        <m:ctrlPr>
                                          <a:rPr lang="es-MX" sz="1800" i="1">
                                            <a:effectLst/>
                                            <a:latin typeface="Cambria Math" panose="02040503050406030204" pitchFamily="18" charset="0"/>
                                          </a:rPr>
                                        </m:ctrlPr>
                                      </m:dPr>
                                      <m:e>
                                        <m:func>
                                          <m:funcPr>
                                            <m:ctrlPr>
                                              <a:rPr lang="es-MX" sz="1800" i="1">
                                                <a:effectLst/>
                                                <a:latin typeface="Cambria Math" panose="02040503050406030204" pitchFamily="18" charset="0"/>
                                              </a:rPr>
                                            </m:ctrlPr>
                                          </m:funcPr>
                                          <m:fName>
                                            <m:r>
                                              <m:rPr>
                                                <m:sty m:val="p"/>
                                              </m:rPr>
                                              <a:rPr lang="es-EC" sz="1800">
                                                <a:effectLst/>
                                                <a:latin typeface="Cambria Math" panose="02040503050406030204" pitchFamily="18" charset="0"/>
                                              </a:rPr>
                                              <m:t>log</m:t>
                                            </m:r>
                                          </m:fName>
                                          <m:e>
                                            <m:d>
                                              <m:dPr>
                                                <m:ctrlPr>
                                                  <a:rPr lang="es-MX" sz="1800" i="1">
                                                    <a:effectLst/>
                                                    <a:latin typeface="Cambria Math" panose="02040503050406030204" pitchFamily="18" charset="0"/>
                                                  </a:rPr>
                                                </m:ctrlPr>
                                              </m:dPr>
                                              <m:e>
                                                <m:sSub>
                                                  <m:sSubPr>
                                                    <m:ctrlPr>
                                                      <a:rPr lang="es-MX" sz="1800" i="1">
                                                        <a:effectLst/>
                                                        <a:latin typeface="Cambria Math" panose="02040503050406030204" pitchFamily="18" charset="0"/>
                                                      </a:rPr>
                                                    </m:ctrlPr>
                                                  </m:sSubPr>
                                                  <m:e>
                                                    <m:r>
                                                      <a:rPr lang="es-EC" sz="1800">
                                                        <a:effectLst/>
                                                        <a:latin typeface="Cambria Math" panose="02040503050406030204" pitchFamily="18" charset="0"/>
                                                      </a:rPr>
                                                      <m:t>𝑓</m:t>
                                                    </m:r>
                                                  </m:e>
                                                  <m:sub>
                                                    <m:r>
                                                      <a:rPr lang="es-EC" sz="1800">
                                                        <a:effectLst/>
                                                        <a:latin typeface="Cambria Math" panose="02040503050406030204" pitchFamily="18" charset="0"/>
                                                      </a:rPr>
                                                      <m:t>𝑐</m:t>
                                                    </m:r>
                                                  </m:sub>
                                                </m:sSub>
                                              </m:e>
                                            </m:d>
                                          </m:e>
                                        </m:func>
                                      </m:e>
                                    </m:d>
                                  </m:e>
                                  <m:sup>
                                    <m:r>
                                      <a:rPr lang="es-EC" sz="1800">
                                        <a:effectLst/>
                                        <a:latin typeface="Cambria Math" panose="02040503050406030204" pitchFamily="18" charset="0"/>
                                      </a:rPr>
                                      <m:t>2</m:t>
                                    </m:r>
                                  </m:sup>
                                </m:sSup>
                              </m:oMath>
                            </m:oMathPara>
                          </a14:m>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4111239936"/>
                  </p:ext>
                </p:extLst>
              </p:nvPr>
            </p:nvGraphicFramePr>
            <p:xfrm>
              <a:off x="1380070" y="4855262"/>
              <a:ext cx="9711054" cy="1345915"/>
            </p:xfrm>
            <a:graphic>
              <a:graphicData uri="http://schemas.openxmlformats.org/drawingml/2006/table">
                <a:tbl>
                  <a:tblPr firstRow="1" firstCol="1" bandRow="1">
                    <a:tableStyleId>{5DA37D80-6434-44D0-A028-1B22A696006F}</a:tableStyleId>
                  </a:tblPr>
                  <a:tblGrid>
                    <a:gridCol w="9711054"/>
                  </a:tblGrid>
                  <a:tr h="797275">
                    <a:tc>
                      <a:txBody>
                        <a:bodyPr/>
                        <a:lstStyle/>
                        <a:p>
                          <a:endParaRPr lang="es-MX"/>
                        </a:p>
                      </a:txBody>
                      <a:tcPr marL="68580" marR="68580" marT="0" marB="0" anchor="ctr">
                        <a:blipFill rotWithShape="0">
                          <a:blip r:embed="rId3"/>
                          <a:stretch>
                            <a:fillRect l="-63" t="-758" r="-188" b="-69697"/>
                          </a:stretch>
                        </a:blipFill>
                      </a:tcPr>
                    </a:tc>
                  </a:tr>
                  <a:tr h="548640">
                    <a:tc>
                      <a:txBody>
                        <a:bodyPr/>
                        <a:lstStyle/>
                        <a:p>
                          <a:endParaRPr lang="es-MX"/>
                        </a:p>
                      </a:txBody>
                      <a:tcPr marL="68580" marR="68580" marT="0" marB="0" anchor="ctr">
                        <a:blipFill rotWithShape="0">
                          <a:blip r:embed="rId3"/>
                          <a:stretch>
                            <a:fillRect l="-63" t="-147778" r="-188" b="-2222"/>
                          </a:stretch>
                        </a:blipFill>
                      </a:tcPr>
                    </a:tc>
                  </a:tr>
                </a:tbl>
              </a:graphicData>
            </a:graphic>
          </p:graphicFrame>
        </mc:Fallback>
      </mc:AlternateContent>
    </p:spTree>
    <p:extLst>
      <p:ext uri="{BB962C8B-B14F-4D97-AF65-F5344CB8AC3E}">
        <p14:creationId xmlns:p14="http://schemas.microsoft.com/office/powerpoint/2010/main" val="348195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TM02892315[[fn=Espiral]]</Template>
  <TotalTime>692</TotalTime>
  <Words>1551</Words>
  <Application>Microsoft Office PowerPoint</Application>
  <PresentationFormat>Panorámica</PresentationFormat>
  <Paragraphs>368</Paragraphs>
  <Slides>37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Cambria Math</vt:lpstr>
      <vt:lpstr>Century Gothic</vt:lpstr>
      <vt:lpstr>Times New Roman</vt:lpstr>
      <vt:lpstr>Wingdings 3</vt:lpstr>
      <vt:lpstr>Espiral</vt:lpstr>
      <vt:lpstr> “ANALISIS DEL DESEMPEÑO DE MODELOS DE PROPAGACION UTILIZADOS EN 4G”</vt:lpstr>
      <vt:lpstr>Agenda</vt:lpstr>
      <vt:lpstr>INTRODUCCIÓN Y JUSTIFICACIÓN</vt:lpstr>
      <vt:lpstr>OBJETIVO GENERAL</vt:lpstr>
      <vt:lpstr>OBJETIVOS ESPECÍFICOS</vt:lpstr>
      <vt:lpstr>DESARROLLO</vt:lpstr>
      <vt:lpstr>Elección de  parámetros</vt:lpstr>
      <vt:lpstr>Parámetros del modelo Cost 231 Hata</vt:lpstr>
      <vt:lpstr>Parámetros del modelo Ericsson</vt:lpstr>
      <vt:lpstr>Parámetros del modelo JTG5-6</vt:lpstr>
      <vt:lpstr>Parámetros del equipo Transmisor/receptor  Nokia AirScale RRH 2T2R B3120W (FHEL)</vt:lpstr>
      <vt:lpstr>Parámetros de la antena</vt:lpstr>
      <vt:lpstr>Parámetros del enlace</vt:lpstr>
      <vt:lpstr>Parámetros del sistema 4G</vt:lpstr>
      <vt:lpstr>Simulaciones y Análisis </vt:lpstr>
      <vt:lpstr>Perdidas de propagación del modelo Cost 231 Hata</vt:lpstr>
      <vt:lpstr>Perdidas de propagación del modelo Ericsson</vt:lpstr>
      <vt:lpstr>Perdidas de propagación del modelo JTG5-6</vt:lpstr>
      <vt:lpstr>Caracterización teórica  </vt:lpstr>
      <vt:lpstr>Desempeño del sistema 4G, con el modelo Cost 231 Hata - Urbano</vt:lpstr>
      <vt:lpstr>Desempeño del sistema 4G, con el modelo Cost 231 Hata – Suburbano y Rural</vt:lpstr>
      <vt:lpstr>Desempeño del sistema 4G, con el modelo Ericsson - Urbano</vt:lpstr>
      <vt:lpstr>Desempeño del sistema 4G, con el modelo Ericsson - Suburbano</vt:lpstr>
      <vt:lpstr>Desempeño del sistema 4G, con el modelo Ericsson - Rural</vt:lpstr>
      <vt:lpstr>Desempeño del sistema 4G, con el modelo JTG5-6 ,Urbano</vt:lpstr>
      <vt:lpstr>Desempeño del sistema 4G, con el modelo JTG5-6 ,Suburbano</vt:lpstr>
      <vt:lpstr>Desempeño del sistema 4G, con el modelo JTG5-6 , Rural</vt:lpstr>
      <vt:lpstr>Resultados</vt:lpstr>
      <vt:lpstr>Comportamiento del sistema 4G , en un escenario Urbano con 3 modelos de propagación </vt:lpstr>
      <vt:lpstr>Comportamiento del sistema 4G , en un escenario Urbano con 3 modelos de propagación </vt:lpstr>
      <vt:lpstr>Comportamiento del sistema 4G , en un escenario Suburbano con 3 modelos de propagación </vt:lpstr>
      <vt:lpstr>Comportamiento del sistema 4G , en un escenario Suburbano con 3 modelos de propagación </vt:lpstr>
      <vt:lpstr>Comportamiento del sistema 4G , en un escenario rural con 3 modelos de propagación </vt:lpstr>
      <vt:lpstr>Comportamiento del sistema 4G , en un escenario rural con 3 modelos de propagación </vt:lpstr>
      <vt:lpstr>CONCLUSIONES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dianis kmacho</dc:creator>
  <cp:lastModifiedBy>dianis kmacho</cp:lastModifiedBy>
  <cp:revision>39</cp:revision>
  <dcterms:created xsi:type="dcterms:W3CDTF">2021-03-17T17:32:19Z</dcterms:created>
  <dcterms:modified xsi:type="dcterms:W3CDTF">2021-03-22T17:41:11Z</dcterms:modified>
</cp:coreProperties>
</file>