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5" r:id="rId6"/>
    <p:sldId id="266" r:id="rId7"/>
    <p:sldId id="267" r:id="rId8"/>
    <p:sldId id="268" r:id="rId9"/>
    <p:sldId id="269"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309879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81539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DDA22E-9661-48FD-A8F3-3939A2BFBEF1}"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10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347407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DDA22E-9661-48FD-A8F3-3939A2BFBEF1}"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42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835794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382067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404927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165353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5CBBB3-9032-43A3-AF49-62770C5BEE75}" type="datetimeFigureOut">
              <a:rPr lang="es-EC" smtClean="0"/>
              <a:t>26/3/2021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193739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22677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5CBBB3-9032-43A3-AF49-62770C5BEE75}" type="datetimeFigureOut">
              <a:rPr lang="es-EC" smtClean="0"/>
              <a:t>26/3/2021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210673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55CBBB3-9032-43A3-AF49-62770C5BEE75}" type="datetimeFigureOut">
              <a:rPr lang="es-EC" smtClean="0"/>
              <a:t>26/3/2021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19007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CBBB3-9032-43A3-AF49-62770C5BEE75}" type="datetimeFigureOut">
              <a:rPr lang="es-EC" smtClean="0"/>
              <a:t>26/3/2021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16675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317084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55CBBB3-9032-43A3-AF49-62770C5BEE75}" type="datetimeFigureOut">
              <a:rPr lang="es-EC" smtClean="0"/>
              <a:t>26/3/2021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DDA22E-9661-48FD-A8F3-3939A2BFBEF1}" type="slidenum">
              <a:rPr lang="es-EC" smtClean="0"/>
              <a:t>‹Nº›</a:t>
            </a:fld>
            <a:endParaRPr lang="es-EC"/>
          </a:p>
        </p:txBody>
      </p:sp>
    </p:spTree>
    <p:extLst>
      <p:ext uri="{BB962C8B-B14F-4D97-AF65-F5344CB8AC3E}">
        <p14:creationId xmlns:p14="http://schemas.microsoft.com/office/powerpoint/2010/main" val="349153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55CBBB3-9032-43A3-AF49-62770C5BEE75}" type="datetimeFigureOut">
              <a:rPr lang="es-EC" smtClean="0"/>
              <a:t>26/3/2021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DDA22E-9661-48FD-A8F3-3939A2BFBEF1}" type="slidenum">
              <a:rPr lang="es-EC" smtClean="0"/>
              <a:t>‹Nº›</a:t>
            </a:fld>
            <a:endParaRPr lang="es-EC"/>
          </a:p>
        </p:txBody>
      </p:sp>
    </p:spTree>
    <p:extLst>
      <p:ext uri="{BB962C8B-B14F-4D97-AF65-F5344CB8AC3E}">
        <p14:creationId xmlns:p14="http://schemas.microsoft.com/office/powerpoint/2010/main" val="3425494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D8F00-569C-4591-AC31-2E882838F0EA}"/>
              </a:ext>
            </a:extLst>
          </p:cNvPr>
          <p:cNvSpPr>
            <a:spLocks noGrp="1"/>
          </p:cNvSpPr>
          <p:nvPr>
            <p:ph type="ctrTitle"/>
          </p:nvPr>
        </p:nvSpPr>
        <p:spPr>
          <a:xfrm>
            <a:off x="1551246" y="2496461"/>
            <a:ext cx="10640754" cy="3265984"/>
          </a:xfrm>
        </p:spPr>
        <p:txBody>
          <a:bodyPr anchor="b">
            <a:normAutofit fontScale="90000"/>
          </a:bodyPr>
          <a:lstStyle/>
          <a:p>
            <a:pPr algn="ctr">
              <a:lnSpc>
                <a:spcPct val="107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DEPARTAMENTO DE ELÉCTRICA, ELECTRÓNICA Y TELECOMUNICACIONES</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CARRERA DE INGENIERÍA EN ELECTRÓNICA Y TELECOMUNICACIONES</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ELECTRÓNICA Y TELECOMUNICACIONES</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TEMA: “DESARROLLO DE UN SISTEMA DE MONITORIZACIÓN DEL ESPECTRO RADIOELÉCTRICO CON ANCHOS DE BANDA INSTANTÁNEOS DE 160MHz PARA LA BANDA DE 100KHz A 20GHz, UTILIZANDO EL RECEPTOR DIGITAL SM200B”</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sz="4000" dirty="0">
              <a:solidFill>
                <a:schemeClr val="tx2"/>
              </a:solidFill>
            </a:endParaRPr>
          </a:p>
        </p:txBody>
      </p:sp>
      <p:sp>
        <p:nvSpPr>
          <p:cNvPr id="3" name="Subtítulo 2">
            <a:extLst>
              <a:ext uri="{FF2B5EF4-FFF2-40B4-BE49-F238E27FC236}">
                <a16:creationId xmlns:a16="http://schemas.microsoft.com/office/drawing/2014/main" id="{EC84EFD5-CBED-4717-9D6B-A2911723DA1E}"/>
              </a:ext>
            </a:extLst>
          </p:cNvPr>
          <p:cNvSpPr>
            <a:spLocks noGrp="1"/>
          </p:cNvSpPr>
          <p:nvPr>
            <p:ph type="subTitle" idx="1"/>
          </p:nvPr>
        </p:nvSpPr>
        <p:spPr>
          <a:xfrm>
            <a:off x="2252465" y="5443288"/>
            <a:ext cx="9163757" cy="1020804"/>
          </a:xfrm>
        </p:spPr>
        <p:txBody>
          <a:bodyPr anchor="ctr">
            <a:noAutofit/>
          </a:bodyPr>
          <a:lstStyle/>
          <a:p>
            <a:pPr algn="ct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AUTOR: </a:t>
            </a:r>
            <a:r>
              <a:rPr lang="es-ES" sz="1600" spc="-5" dirty="0">
                <a:effectLst/>
                <a:latin typeface="Times New Roman" panose="02020603050405020304" pitchFamily="18" charset="0"/>
                <a:ea typeface="Calibri" panose="020F0502020204030204" pitchFamily="34" charset="0"/>
                <a:cs typeface="Times New Roman" panose="02020603050405020304" pitchFamily="18" charset="0"/>
              </a:rPr>
              <a:t>HERNÁN SANTIAGO CONTRERAS MALDONADO</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DIRECTOR: ING. RUBÉN DARÍO LEÓN VÁSQUEZ</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SANGOLQUÍ</a:t>
            </a:r>
            <a:br>
              <a:rPr lang="es-EC" sz="1600" dirty="0">
                <a:effectLst/>
                <a:latin typeface="Calibri" panose="020F0502020204030204" pitchFamily="34" charset="0"/>
                <a:ea typeface="Calibri" panose="020F0502020204030204" pitchFamily="34" charset="0"/>
                <a:cs typeface="Times New Roman" panose="02020603050405020304" pitchFamily="18" charset="0"/>
              </a:rPr>
            </a:b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es-EC" sz="1600" dirty="0">
              <a:solidFill>
                <a:schemeClr val="tx2"/>
              </a:solidFill>
            </a:endParaRPr>
          </a:p>
        </p:txBody>
      </p:sp>
      <p:pic>
        <p:nvPicPr>
          <p:cNvPr id="5" name="Imagen 4" descr="Icono&#10;&#10;Descripción generada automáticamente">
            <a:extLst>
              <a:ext uri="{FF2B5EF4-FFF2-40B4-BE49-F238E27FC236}">
                <a16:creationId xmlns:a16="http://schemas.microsoft.com/office/drawing/2014/main" id="{756D4112-9A53-4638-B0DB-5770D3FE46E2}"/>
              </a:ext>
            </a:extLst>
          </p:cNvPr>
          <p:cNvPicPr>
            <a:picLocks noChangeAspect="1"/>
          </p:cNvPicPr>
          <p:nvPr/>
        </p:nvPicPr>
        <p:blipFill>
          <a:blip r:embed="rId2"/>
          <a:stretch>
            <a:fillRect/>
          </a:stretch>
        </p:blipFill>
        <p:spPr>
          <a:xfrm>
            <a:off x="2252465" y="162709"/>
            <a:ext cx="8681860" cy="2040239"/>
          </a:xfrm>
          <a:prstGeom prst="rect">
            <a:avLst/>
          </a:prstGeom>
        </p:spPr>
      </p:pic>
    </p:spTree>
    <p:extLst>
      <p:ext uri="{BB962C8B-B14F-4D97-AF65-F5344CB8AC3E}">
        <p14:creationId xmlns:p14="http://schemas.microsoft.com/office/powerpoint/2010/main" val="196899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497150"/>
            <a:ext cx="11523215" cy="1174071"/>
          </a:xfrm>
        </p:spPr>
        <p:txBody>
          <a:bodyPr>
            <a:noAutofit/>
          </a:bodyPr>
          <a:lstStyle/>
          <a:p>
            <a:pPr algn="just"/>
            <a:r>
              <a:rPr lang="es-EC" sz="5000" b="1" dirty="0">
                <a:latin typeface="Times New Roman" panose="02020603050405020304" pitchFamily="18" charset="0"/>
                <a:cs typeface="Times New Roman" panose="02020603050405020304" pitchFamily="18" charset="0"/>
              </a:rPr>
              <a:t>			Proyección de la Investigación</a:t>
            </a: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
        <p:nvSpPr>
          <p:cNvPr id="14" name="Marcador de contenido 2">
            <a:extLst>
              <a:ext uri="{FF2B5EF4-FFF2-40B4-BE49-F238E27FC236}">
                <a16:creationId xmlns:a16="http://schemas.microsoft.com/office/drawing/2014/main" id="{89AD2E45-C379-472C-A42D-6D8F7F16788E}"/>
              </a:ext>
            </a:extLst>
          </p:cNvPr>
          <p:cNvSpPr>
            <a:spLocks noGrp="1"/>
          </p:cNvSpPr>
          <p:nvPr>
            <p:ph idx="1"/>
          </p:nvPr>
        </p:nvSpPr>
        <p:spPr>
          <a:xfrm>
            <a:off x="2263805" y="1410733"/>
            <a:ext cx="9072239" cy="4643021"/>
          </a:xfrm>
        </p:spPr>
        <p:txBody>
          <a:bodyPr>
            <a:normAutofit/>
          </a:bodyPr>
          <a:lstStyle/>
          <a:p>
            <a:pPr marL="342900" lvl="0" indent="-342900" algn="just">
              <a:lnSpc>
                <a:spcPct val="110000"/>
              </a:lnSpc>
              <a:buFont typeface="Symbol" panose="05050102010706020507" pitchFamily="18" charset="2"/>
              <a:buChar char=""/>
              <a:tabLst>
                <a:tab pos="1170305" algn="l"/>
              </a:tabLs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El sistema Arturo tiene ahora la posibilidad de gestionar al dispositivo SM200B, sin embargo, no están implementadas el 100% de sus funcionalidades por lo que un posible proyecto futuro podría ser explotar las capacidades máximas del equipo SM200B desarrollando algoritmos que puedan ser implementados en el sistema para que incremente las funcionalidades del mismo, para ello se recomienda continuar con la investigación, comprender, integrar y desarrollar nuevas rutinas de programación relacionadas con la determinación del ángulo de arribo de las señales.</a:t>
            </a:r>
          </a:p>
          <a:p>
            <a:pPr marL="342900" lvl="0" indent="-342900" algn="just">
              <a:lnSpc>
                <a:spcPct val="110000"/>
              </a:lnSpc>
              <a:buFont typeface="Symbol" panose="05050102010706020507" pitchFamily="18" charset="2"/>
              <a:buChar char=""/>
              <a:tabLst>
                <a:tab pos="1170305" algn="l"/>
              </a:tabLs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El presente proyecto muestra que el sistema Arturo es capaz de gestionar al menos dos receptores digitales diferentes, un proyecto a futuro puede ser la incorporación de rutinas que permitan al sistema manejar varios equipos, reconociéndolos de forma automática, es decir, que ya no exista la necesidad de manipular el código para usar uno u otro dispositivo.</a:t>
            </a:r>
          </a:p>
        </p:txBody>
      </p:sp>
    </p:spTree>
    <p:extLst>
      <p:ext uri="{BB962C8B-B14F-4D97-AF65-F5344CB8AC3E}">
        <p14:creationId xmlns:p14="http://schemas.microsoft.com/office/powerpoint/2010/main" val="232043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838200" y="146464"/>
            <a:ext cx="10515600" cy="1325563"/>
          </a:xfrm>
        </p:spPr>
        <p:txBody>
          <a:bodyPr>
            <a:normAutofit/>
          </a:bodyPr>
          <a:lstStyle/>
          <a:p>
            <a:r>
              <a:rPr lang="es-EC" sz="2000" dirty="0"/>
              <a:t>     </a:t>
            </a:r>
            <a:br>
              <a:rPr lang="es-EC" sz="1800" dirty="0"/>
            </a:br>
            <a:r>
              <a:rPr lang="es-EC" sz="5400" b="1" dirty="0">
                <a:latin typeface="Times New Roman" panose="02020603050405020304" pitchFamily="18" charset="0"/>
                <a:cs typeface="Times New Roman" panose="02020603050405020304" pitchFamily="18" charset="0"/>
              </a:rPr>
              <a:t>      Agenda</a:t>
            </a:r>
          </a:p>
        </p:txBody>
      </p:sp>
      <p:sp>
        <p:nvSpPr>
          <p:cNvPr id="3" name="Marcador de contenido 2">
            <a:extLst>
              <a:ext uri="{FF2B5EF4-FFF2-40B4-BE49-F238E27FC236}">
                <a16:creationId xmlns:a16="http://schemas.microsoft.com/office/drawing/2014/main" id="{DB556008-1030-45F0-A272-F152DA85DF73}"/>
              </a:ext>
            </a:extLst>
          </p:cNvPr>
          <p:cNvSpPr>
            <a:spLocks noGrp="1"/>
          </p:cNvSpPr>
          <p:nvPr>
            <p:ph idx="1"/>
          </p:nvPr>
        </p:nvSpPr>
        <p:spPr>
          <a:xfrm>
            <a:off x="2494723" y="1441927"/>
            <a:ext cx="8859077" cy="4351338"/>
          </a:xfrm>
        </p:spPr>
        <p:txBody>
          <a:bodyPr>
            <a:noAutofit/>
          </a:bodyPr>
          <a:lstStyle/>
          <a:p>
            <a:r>
              <a:rPr lang="es-EC" sz="3300" dirty="0">
                <a:latin typeface="Times New Roman" panose="02020603050405020304" pitchFamily="18" charset="0"/>
                <a:cs typeface="Times New Roman" panose="02020603050405020304" pitchFamily="18" charset="0"/>
              </a:rPr>
              <a:t>Objetivo General</a:t>
            </a:r>
          </a:p>
          <a:p>
            <a:r>
              <a:rPr lang="es-EC" sz="3300" dirty="0">
                <a:latin typeface="Times New Roman" panose="02020603050405020304" pitchFamily="18" charset="0"/>
                <a:cs typeface="Times New Roman" panose="02020603050405020304" pitchFamily="18" charset="0"/>
              </a:rPr>
              <a:t>Estructuras de los nuevos receptores de Guerra Electrónica.</a:t>
            </a:r>
          </a:p>
          <a:p>
            <a:r>
              <a:rPr lang="es-EC" sz="3300" dirty="0">
                <a:latin typeface="Times New Roman" panose="02020603050405020304" pitchFamily="18" charset="0"/>
                <a:cs typeface="Times New Roman" panose="02020603050405020304" pitchFamily="18" charset="0"/>
              </a:rPr>
              <a:t>Estructura Básica del Receptor Digital SM200B.</a:t>
            </a:r>
          </a:p>
          <a:p>
            <a:r>
              <a:rPr lang="es-EC" sz="3300" dirty="0">
                <a:latin typeface="Times New Roman" panose="02020603050405020304" pitchFamily="18" charset="0"/>
                <a:cs typeface="Times New Roman" panose="02020603050405020304" pitchFamily="18" charset="0"/>
              </a:rPr>
              <a:t>Funciones del Sistema Arturo con el SM200B.</a:t>
            </a:r>
          </a:p>
          <a:p>
            <a:r>
              <a:rPr lang="es-EC" sz="3300" dirty="0">
                <a:latin typeface="Times New Roman" panose="02020603050405020304" pitchFamily="18" charset="0"/>
                <a:cs typeface="Times New Roman" panose="02020603050405020304" pitchFamily="18" charset="0"/>
              </a:rPr>
              <a:t>Pruebas online.</a:t>
            </a:r>
          </a:p>
          <a:p>
            <a:r>
              <a:rPr lang="es-EC" sz="3300" dirty="0">
                <a:latin typeface="Times New Roman" panose="02020603050405020304" pitchFamily="18" charset="0"/>
                <a:cs typeface="Times New Roman" panose="02020603050405020304" pitchFamily="18" charset="0"/>
              </a:rPr>
              <a:t>Conclusiones y Recomendaciones.</a:t>
            </a: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Tree>
    <p:extLst>
      <p:ext uri="{BB962C8B-B14F-4D97-AF65-F5344CB8AC3E}">
        <p14:creationId xmlns:p14="http://schemas.microsoft.com/office/powerpoint/2010/main" val="422397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838200" y="146464"/>
            <a:ext cx="10515600" cy="1325563"/>
          </a:xfrm>
        </p:spPr>
        <p:txBody>
          <a:bodyPr>
            <a:normAutofit/>
          </a:bodyPr>
          <a:lstStyle/>
          <a:p>
            <a:r>
              <a:rPr lang="es-EC" sz="2000" dirty="0"/>
              <a:t>     </a:t>
            </a:r>
            <a:br>
              <a:rPr lang="es-EC" sz="1800" dirty="0"/>
            </a:br>
            <a:r>
              <a:rPr lang="es-EC" sz="5400" b="1" dirty="0">
                <a:latin typeface="Times New Roman" panose="02020603050405020304" pitchFamily="18" charset="0"/>
                <a:cs typeface="Times New Roman" panose="02020603050405020304" pitchFamily="18" charset="0"/>
              </a:rPr>
              <a:t>      Objetivo General</a:t>
            </a:r>
          </a:p>
        </p:txBody>
      </p:sp>
      <p:sp>
        <p:nvSpPr>
          <p:cNvPr id="3" name="Marcador de contenido 2">
            <a:extLst>
              <a:ext uri="{FF2B5EF4-FFF2-40B4-BE49-F238E27FC236}">
                <a16:creationId xmlns:a16="http://schemas.microsoft.com/office/drawing/2014/main" id="{DB556008-1030-45F0-A272-F152DA85DF73}"/>
              </a:ext>
            </a:extLst>
          </p:cNvPr>
          <p:cNvSpPr>
            <a:spLocks noGrp="1"/>
          </p:cNvSpPr>
          <p:nvPr>
            <p:ph idx="1"/>
          </p:nvPr>
        </p:nvSpPr>
        <p:spPr>
          <a:xfrm>
            <a:off x="2494723" y="1715609"/>
            <a:ext cx="8859077" cy="3426781"/>
          </a:xfrm>
        </p:spPr>
        <p:txBody>
          <a:bodyPr>
            <a:noAutofit/>
          </a:bodyPr>
          <a:lstStyle/>
          <a:p>
            <a:pPr marL="0" indent="0" algn="just">
              <a:lnSpc>
                <a:spcPct val="150000"/>
              </a:lnSpc>
              <a:spcAft>
                <a:spcPts val="800"/>
              </a:spcAft>
              <a:buNone/>
              <a:tabLst>
                <a:tab pos="270510" algn="l"/>
              </a:tabLst>
            </a:pPr>
            <a:r>
              <a:rPr lang="es-ES_tradnl" sz="3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Desarrollo de un sistema de monitorización de señales radioeléctricas con anchos de banda instantáneos de 160 MHz para la banda de 100 KHz a 20 GHz con alta POI (superior al 90%)</a:t>
            </a:r>
            <a:endParaRPr lang="es-EC" sz="3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Tree>
    <p:extLst>
      <p:ext uri="{BB962C8B-B14F-4D97-AF65-F5344CB8AC3E}">
        <p14:creationId xmlns:p14="http://schemas.microsoft.com/office/powerpoint/2010/main" val="272817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F4898AC-BE81-41F9-A9D4-4629A8DD0870}"/>
              </a:ext>
            </a:extLst>
          </p:cNvPr>
          <p:cNvPicPr>
            <a:picLocks noChangeAspect="1"/>
          </p:cNvPicPr>
          <p:nvPr/>
        </p:nvPicPr>
        <p:blipFill>
          <a:blip r:embed="rId2"/>
          <a:stretch>
            <a:fillRect/>
          </a:stretch>
        </p:blipFill>
        <p:spPr>
          <a:xfrm>
            <a:off x="2778791" y="1518082"/>
            <a:ext cx="7741248" cy="4551721"/>
          </a:xfrm>
          <a:prstGeom prst="rect">
            <a:avLst/>
          </a:prstGeom>
        </p:spPr>
      </p:pic>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3"/>
          <a:stretch>
            <a:fillRect/>
          </a:stretch>
        </p:blipFill>
        <p:spPr>
          <a:xfrm>
            <a:off x="7738334" y="5793265"/>
            <a:ext cx="4413910" cy="1037270"/>
          </a:xfrm>
          <a:prstGeom prst="rect">
            <a:avLst/>
          </a:prstGeom>
        </p:spPr>
      </p:pic>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102076"/>
            <a:ext cx="11523215" cy="1569145"/>
          </a:xfrm>
        </p:spPr>
        <p:txBody>
          <a:bodyPr>
            <a:noAutofit/>
          </a:bodyPr>
          <a:lstStyle/>
          <a:p>
            <a:r>
              <a:rPr lang="es-EC" sz="5400" dirty="0"/>
              <a:t>     </a:t>
            </a:r>
            <a:r>
              <a:rPr lang="es-EC" sz="54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Estructuras de los nuevos receptores 		  	de Guerra Electrónica</a:t>
            </a:r>
          </a:p>
        </p:txBody>
      </p:sp>
    </p:spTree>
    <p:extLst>
      <p:ext uri="{BB962C8B-B14F-4D97-AF65-F5344CB8AC3E}">
        <p14:creationId xmlns:p14="http://schemas.microsoft.com/office/powerpoint/2010/main" val="171870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DE8E28-1EBC-46A3-B1EB-91E02EF58EDB}"/>
              </a:ext>
            </a:extLst>
          </p:cNvPr>
          <p:cNvPicPr>
            <a:picLocks noChangeAspect="1"/>
          </p:cNvPicPr>
          <p:nvPr/>
        </p:nvPicPr>
        <p:blipFill>
          <a:blip r:embed="rId2"/>
          <a:stretch>
            <a:fillRect/>
          </a:stretch>
        </p:blipFill>
        <p:spPr>
          <a:xfrm>
            <a:off x="2574232" y="1564894"/>
            <a:ext cx="8239346" cy="4453966"/>
          </a:xfrm>
          <a:prstGeom prst="rect">
            <a:avLst/>
          </a:prstGeom>
        </p:spPr>
      </p:pic>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3"/>
          <a:stretch>
            <a:fillRect/>
          </a:stretch>
        </p:blipFill>
        <p:spPr>
          <a:xfrm>
            <a:off x="7738334" y="5793265"/>
            <a:ext cx="4413910" cy="1037270"/>
          </a:xfrm>
          <a:prstGeom prst="rect">
            <a:avLst/>
          </a:prstGeom>
        </p:spPr>
      </p:pic>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102076"/>
            <a:ext cx="11523215" cy="1569145"/>
          </a:xfrm>
        </p:spPr>
        <p:txBody>
          <a:bodyPr>
            <a:noAutofit/>
          </a:bodyPr>
          <a:lstStyle/>
          <a:p>
            <a:pPr algn="just"/>
            <a:r>
              <a:rPr lang="es-EC" sz="5400" dirty="0"/>
              <a:t>     </a:t>
            </a:r>
            <a:r>
              <a:rPr lang="es-EC" sz="54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Estructura Básica del Receptor 					  </a:t>
            </a:r>
            <a:r>
              <a:rPr lang="es-EC" sz="20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Digital SM200B</a:t>
            </a:r>
          </a:p>
        </p:txBody>
      </p:sp>
    </p:spTree>
    <p:extLst>
      <p:ext uri="{BB962C8B-B14F-4D97-AF65-F5344CB8AC3E}">
        <p14:creationId xmlns:p14="http://schemas.microsoft.com/office/powerpoint/2010/main" val="41610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102076"/>
            <a:ext cx="11523215" cy="1569145"/>
          </a:xfrm>
        </p:spPr>
        <p:txBody>
          <a:bodyPr>
            <a:noAutofit/>
          </a:bodyPr>
          <a:lstStyle/>
          <a:p>
            <a:pPr algn="just"/>
            <a:r>
              <a:rPr lang="es-EC" sz="5400" dirty="0"/>
              <a:t>     </a:t>
            </a:r>
            <a:r>
              <a:rPr lang="es-EC" sz="54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Funciones    del      Sistema    Arturo 		  </a:t>
            </a:r>
            <a:r>
              <a:rPr lang="es-EC" sz="18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con el SM200B</a:t>
            </a:r>
          </a:p>
        </p:txBody>
      </p:sp>
      <p:grpSp>
        <p:nvGrpSpPr>
          <p:cNvPr id="5" name="Lienzo 19">
            <a:extLst>
              <a:ext uri="{FF2B5EF4-FFF2-40B4-BE49-F238E27FC236}">
                <a16:creationId xmlns:a16="http://schemas.microsoft.com/office/drawing/2014/main" id="{B46C2203-EFE8-4A8C-B8BC-5B8246818EC1}"/>
              </a:ext>
            </a:extLst>
          </p:cNvPr>
          <p:cNvGrpSpPr/>
          <p:nvPr/>
        </p:nvGrpSpPr>
        <p:grpSpPr>
          <a:xfrm>
            <a:off x="2485749" y="1813265"/>
            <a:ext cx="8620218" cy="4215502"/>
            <a:chOff x="0" y="0"/>
            <a:chExt cx="5994400" cy="2878455"/>
          </a:xfrm>
        </p:grpSpPr>
        <p:sp>
          <p:nvSpPr>
            <p:cNvPr id="6" name="Rectángulo 5">
              <a:extLst>
                <a:ext uri="{FF2B5EF4-FFF2-40B4-BE49-F238E27FC236}">
                  <a16:creationId xmlns:a16="http://schemas.microsoft.com/office/drawing/2014/main" id="{2EE10BF7-9A02-450E-B03A-16A317456ADA}"/>
                </a:ext>
              </a:extLst>
            </p:cNvPr>
            <p:cNvSpPr/>
            <p:nvPr/>
          </p:nvSpPr>
          <p:spPr>
            <a:xfrm>
              <a:off x="0" y="0"/>
              <a:ext cx="5994400" cy="2878455"/>
            </a:xfrm>
            <a:prstGeom prst="rect">
              <a:avLst/>
            </a:prstGeom>
            <a:solidFill>
              <a:prstClr val="white"/>
            </a:solidFill>
          </p:spPr>
        </p:sp>
        <p:sp>
          <p:nvSpPr>
            <p:cNvPr id="7" name="Rectángulo: esquinas redondeadas 6">
              <a:extLst>
                <a:ext uri="{FF2B5EF4-FFF2-40B4-BE49-F238E27FC236}">
                  <a16:creationId xmlns:a16="http://schemas.microsoft.com/office/drawing/2014/main" id="{F1FD00D8-91DE-4D86-A33A-4AC55EB213B9}"/>
                </a:ext>
              </a:extLst>
            </p:cNvPr>
            <p:cNvSpPr/>
            <p:nvPr/>
          </p:nvSpPr>
          <p:spPr>
            <a:xfrm>
              <a:off x="270933" y="25613"/>
              <a:ext cx="1701800" cy="897467"/>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SM200B</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51063805-AF5A-4CD6-BE19-01A762B53F9C}"/>
                </a:ext>
              </a:extLst>
            </p:cNvPr>
            <p:cNvSpPr/>
            <p:nvPr/>
          </p:nvSpPr>
          <p:spPr>
            <a:xfrm>
              <a:off x="4125467" y="25613"/>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CArturoBB60CDlg</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CDialogEx</a:t>
              </a:r>
              <a:endParaRPr lang="es-EC" sz="1600" dirty="0">
                <a:effectLst/>
                <a:ea typeface="Calibri" panose="020F0502020204030204" pitchFamily="34" charset="0"/>
                <a:cs typeface="Times New Roman" panose="02020603050405020304" pitchFamily="18" charset="0"/>
              </a:endParaRPr>
            </a:p>
          </p:txBody>
        </p:sp>
        <p:sp>
          <p:nvSpPr>
            <p:cNvPr id="9" name="Rectángulo: esquinas redondeadas 8">
              <a:extLst>
                <a:ext uri="{FF2B5EF4-FFF2-40B4-BE49-F238E27FC236}">
                  <a16:creationId xmlns:a16="http://schemas.microsoft.com/office/drawing/2014/main" id="{6926A06A-932E-48EB-A8B5-94EA85972D71}"/>
                </a:ext>
              </a:extLst>
            </p:cNvPr>
            <p:cNvSpPr/>
            <p:nvPr/>
          </p:nvSpPr>
          <p:spPr>
            <a:xfrm>
              <a:off x="2330533" y="44534"/>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CArturoBB60CApp</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CWinApp</a:t>
              </a:r>
              <a:endParaRPr lang="es-EC"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10" name="Rectángulo: esquinas redondeadas 9">
              <a:extLst>
                <a:ext uri="{FF2B5EF4-FFF2-40B4-BE49-F238E27FC236}">
                  <a16:creationId xmlns:a16="http://schemas.microsoft.com/office/drawing/2014/main" id="{96669482-5BA2-4774-A6F9-9BDAE7377B49}"/>
                </a:ext>
              </a:extLst>
            </p:cNvPr>
            <p:cNvSpPr/>
            <p:nvPr/>
          </p:nvSpPr>
          <p:spPr>
            <a:xfrm>
              <a:off x="4125467" y="1306064"/>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err="1">
                  <a:effectLst/>
                  <a:latin typeface="Times New Roman" panose="02020603050405020304" pitchFamily="18" charset="0"/>
                  <a:ea typeface="Calibri" panose="020F0502020204030204" pitchFamily="34" charset="0"/>
                  <a:cs typeface="Times New Roman" panose="02020603050405020304" pitchFamily="18" charset="0"/>
                </a:rPr>
                <a:t>CSonograma</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CStatic</a:t>
              </a:r>
              <a:endParaRPr lang="es-EC"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11" name="Rectángulo: esquinas redondeadas 10">
              <a:extLst>
                <a:ext uri="{FF2B5EF4-FFF2-40B4-BE49-F238E27FC236}">
                  <a16:creationId xmlns:a16="http://schemas.microsoft.com/office/drawing/2014/main" id="{042F6503-4F6C-49D7-B18C-B2BD86B53EBA}"/>
                </a:ext>
              </a:extLst>
            </p:cNvPr>
            <p:cNvSpPr/>
            <p:nvPr/>
          </p:nvSpPr>
          <p:spPr>
            <a:xfrm>
              <a:off x="2322066" y="1339935"/>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err="1">
                  <a:effectLst/>
                  <a:latin typeface="Times New Roman" panose="02020603050405020304" pitchFamily="18" charset="0"/>
                  <a:ea typeface="Calibri" panose="020F0502020204030204" pitchFamily="34" charset="0"/>
                  <a:cs typeface="Times New Roman" panose="02020603050405020304" pitchFamily="18" charset="0"/>
                </a:rPr>
                <a:t>CEspectro</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CStatic</a:t>
              </a:r>
              <a:endParaRPr lang="es-EC"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12" name="Rectángulo: esquinas redondeadas 11">
              <a:extLst>
                <a:ext uri="{FF2B5EF4-FFF2-40B4-BE49-F238E27FC236}">
                  <a16:creationId xmlns:a16="http://schemas.microsoft.com/office/drawing/2014/main" id="{B57973B5-8537-44F4-A5FC-F242DD8C28B4}"/>
                </a:ext>
              </a:extLst>
            </p:cNvPr>
            <p:cNvSpPr/>
            <p:nvPr/>
          </p:nvSpPr>
          <p:spPr>
            <a:xfrm>
              <a:off x="270933" y="993012"/>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BB60C</a:t>
              </a:r>
              <a:endParaRPr lang="es-EC" sz="24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2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56363225-FF10-445C-9A42-DE2B2141F728}"/>
                </a:ext>
              </a:extLst>
            </p:cNvPr>
            <p:cNvSpPr/>
            <p:nvPr/>
          </p:nvSpPr>
          <p:spPr>
            <a:xfrm>
              <a:off x="298532" y="1966467"/>
              <a:ext cx="1701800" cy="897255"/>
            </a:xfrm>
            <a:prstGeom prst="roundRect">
              <a:avLst>
                <a:gd name="adj" fmla="val 28931"/>
              </a:avLst>
            </a:prstGeom>
            <a:gradFill flip="none" rotWithShape="1">
              <a:gsLst>
                <a:gs pos="0">
                  <a:schemeClr val="accent5">
                    <a:lumMod val="12000"/>
                    <a:lumOff val="8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600" dirty="0" err="1">
                  <a:effectLst/>
                  <a:ea typeface="Calibri" panose="020F0502020204030204" pitchFamily="34" charset="0"/>
                  <a:cs typeface="Times New Roman" panose="02020603050405020304" pitchFamily="18" charset="0"/>
                </a:rPr>
                <a:t>CDatos</a:t>
              </a:r>
              <a:endParaRPr lang="es-EC" sz="1600" dirty="0">
                <a:effectLst/>
                <a:ea typeface="Calibri" panose="020F0502020204030204" pitchFamily="34" charset="0"/>
                <a:cs typeface="Times New Roman" panose="02020603050405020304" pitchFamily="18" charset="0"/>
              </a:endParaRPr>
            </a:p>
            <a:p>
              <a:pPr>
                <a:lnSpc>
                  <a:spcPct val="107000"/>
                </a:lnSpc>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Clase</a:t>
              </a:r>
              <a:endParaRPr lang="es-EC"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gr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Tree>
    <p:extLst>
      <p:ext uri="{BB962C8B-B14F-4D97-AF65-F5344CB8AC3E}">
        <p14:creationId xmlns:p14="http://schemas.microsoft.com/office/powerpoint/2010/main" val="228774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443883"/>
            <a:ext cx="11523215" cy="1227338"/>
          </a:xfrm>
        </p:spPr>
        <p:txBody>
          <a:bodyPr>
            <a:noAutofit/>
          </a:bodyPr>
          <a:lstStyle/>
          <a:p>
            <a:pPr algn="just"/>
            <a:r>
              <a:rPr lang="es-EC" sz="5400" dirty="0"/>
              <a:t>     </a:t>
            </a:r>
            <a:r>
              <a:rPr lang="es-EC" sz="54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Pruebas online</a:t>
            </a: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pic>
        <p:nvPicPr>
          <p:cNvPr id="14" name="Imagen 13">
            <a:extLst>
              <a:ext uri="{FF2B5EF4-FFF2-40B4-BE49-F238E27FC236}">
                <a16:creationId xmlns:a16="http://schemas.microsoft.com/office/drawing/2014/main" id="{3249AD22-1777-454B-87FD-B9C601CC45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099" y="2030863"/>
            <a:ext cx="4502474" cy="2796273"/>
          </a:xfrm>
          <a:prstGeom prst="rect">
            <a:avLst/>
          </a:prstGeom>
          <a:noFill/>
          <a:ln>
            <a:noFill/>
          </a:ln>
        </p:spPr>
      </p:pic>
      <p:pic>
        <p:nvPicPr>
          <p:cNvPr id="15" name="Imagen 14">
            <a:extLst>
              <a:ext uri="{FF2B5EF4-FFF2-40B4-BE49-F238E27FC236}">
                <a16:creationId xmlns:a16="http://schemas.microsoft.com/office/drawing/2014/main" id="{3C0180BC-1DD7-4C76-B0D2-73F518B80A00}"/>
              </a:ext>
            </a:extLst>
          </p:cNvPr>
          <p:cNvPicPr/>
          <p:nvPr/>
        </p:nvPicPr>
        <p:blipFill>
          <a:blip r:embed="rId4" cstate="print">
            <a:extLst>
              <a:ext uri="{28A0092B-C50C-407E-A947-70E740481C1C}">
                <a14:useLocalDpi xmlns:a14="http://schemas.microsoft.com/office/drawing/2010/main" val="0"/>
              </a:ext>
            </a:extLst>
          </a:blip>
          <a:srcRect l="19572" t="8965" r="19572" b="10959"/>
          <a:stretch>
            <a:fillRect/>
          </a:stretch>
        </p:blipFill>
        <p:spPr bwMode="auto">
          <a:xfrm>
            <a:off x="5798640" y="1349879"/>
            <a:ext cx="6277403" cy="4158242"/>
          </a:xfrm>
          <a:prstGeom prst="rect">
            <a:avLst/>
          </a:prstGeom>
          <a:noFill/>
          <a:ln>
            <a:noFill/>
          </a:ln>
        </p:spPr>
      </p:pic>
    </p:spTree>
    <p:extLst>
      <p:ext uri="{BB962C8B-B14F-4D97-AF65-F5344CB8AC3E}">
        <p14:creationId xmlns:p14="http://schemas.microsoft.com/office/powerpoint/2010/main" val="208493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497150"/>
            <a:ext cx="11523215" cy="1174071"/>
          </a:xfrm>
        </p:spPr>
        <p:txBody>
          <a:bodyPr>
            <a:noAutofit/>
          </a:bodyPr>
          <a:lstStyle/>
          <a:p>
            <a:pPr algn="just"/>
            <a:r>
              <a:rPr lang="es-EC" sz="5400" dirty="0"/>
              <a:t>     </a:t>
            </a:r>
            <a:r>
              <a:rPr lang="es-EC" sz="5400" b="1" dirty="0">
                <a:latin typeface="Times New Roman" panose="02020603050405020304" pitchFamily="18" charset="0"/>
                <a:cs typeface="Times New Roman" panose="02020603050405020304" pitchFamily="18" charset="0"/>
              </a:rPr>
              <a:t>  </a:t>
            </a:r>
            <a:r>
              <a:rPr lang="es-EC" sz="5000" b="1" dirty="0">
                <a:latin typeface="Times New Roman" panose="02020603050405020304" pitchFamily="18" charset="0"/>
                <a:cs typeface="Times New Roman" panose="02020603050405020304" pitchFamily="18" charset="0"/>
              </a:rPr>
              <a:t>Conclusiones</a:t>
            </a: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
        <p:nvSpPr>
          <p:cNvPr id="14" name="Marcador de contenido 2">
            <a:extLst>
              <a:ext uri="{FF2B5EF4-FFF2-40B4-BE49-F238E27FC236}">
                <a16:creationId xmlns:a16="http://schemas.microsoft.com/office/drawing/2014/main" id="{89AD2E45-C379-472C-A42D-6D8F7F16788E}"/>
              </a:ext>
            </a:extLst>
          </p:cNvPr>
          <p:cNvSpPr>
            <a:spLocks noGrp="1"/>
          </p:cNvSpPr>
          <p:nvPr>
            <p:ph idx="1"/>
          </p:nvPr>
        </p:nvSpPr>
        <p:spPr>
          <a:xfrm>
            <a:off x="2263805" y="1410733"/>
            <a:ext cx="9072239" cy="4643021"/>
          </a:xfrm>
        </p:spPr>
        <p:txBody>
          <a:bodyPr>
            <a:normAutofit fontScale="92500" lnSpcReduction="20000"/>
          </a:bodyPr>
          <a:lstStyle/>
          <a:p>
            <a:pPr marL="342900" lvl="0" indent="-342900" algn="just">
              <a:lnSpc>
                <a:spcPct val="120000"/>
              </a:lnSpc>
              <a:buFont typeface="Symbol" panose="05050102010706020507" pitchFamily="18" charset="2"/>
              <a:buChar char=""/>
              <a:tabLst>
                <a:tab pos="450215" algn="l"/>
                <a:tab pos="1170305" algn="l"/>
              </a:tabLs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pruebas realizadas muestran que el sistema de monitorización desarrollado es capaz de gestionar y controlar el funcionamiento del receptor digital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Signal</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Hound</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SM200B, mismo que tiene una velocidad de barrido del espectro radioeléctrico de 1 THz / s, logrando así superar al anterior sistema aproximadamente en 40 veces, ya que el BB60C llega a una velocidad de barrido de 24 GHz / 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1000"/>
              </a:spcAft>
              <a:buFont typeface="Symbol" panose="05050102010706020507" pitchFamily="18" charset="2"/>
              <a:buChar char=""/>
              <a:tabLst>
                <a:tab pos="450215" algn="l"/>
                <a:tab pos="1170305" algn="l"/>
              </a:tabLs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Los algoritmos desarrollados e implementados en las rutinas de programación del sistema Arturo incrementan sus funcionalidades, logrando una monitorización del espectro radioeléctrico con anchos de banda instantáneos de 160 MHz para la banda de 100 KHz a 20 GHz.</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s-ES" sz="1800" dirty="0">
                <a:effectLst/>
                <a:latin typeface="Times New Roman" panose="02020603050405020304" pitchFamily="18" charset="0"/>
                <a:ea typeface="Times New Roman" panose="02020603050405020304" pitchFamily="18" charset="0"/>
              </a:rPr>
              <a:t>Se desarrollaron los nuevos algoritmos para incrementar las funcionalidades del sistema Arturo, en base al receptor SM200B.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s-ES" sz="1800" dirty="0">
                <a:effectLst/>
                <a:latin typeface="Times New Roman" panose="02020603050405020304" pitchFamily="18" charset="0"/>
                <a:ea typeface="Times New Roman" panose="02020603050405020304" pitchFamily="18" charset="0"/>
              </a:rPr>
              <a:t>Se generó una </a:t>
            </a:r>
            <a:r>
              <a:rPr lang="es-ES" sz="1800" dirty="0" err="1">
                <a:effectLst/>
                <a:latin typeface="Times New Roman" panose="02020603050405020304" pitchFamily="18" charset="0"/>
                <a:ea typeface="Times New Roman" panose="02020603050405020304" pitchFamily="18" charset="0"/>
              </a:rPr>
              <a:t>participación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sinérgica</a:t>
            </a:r>
            <a:r>
              <a:rPr lang="es-ES" sz="1800" dirty="0">
                <a:effectLst/>
                <a:latin typeface="Times New Roman" panose="02020603050405020304" pitchFamily="18" charset="0"/>
                <a:ea typeface="Times New Roman" panose="02020603050405020304" pitchFamily="18" charset="0"/>
              </a:rPr>
              <a:t> en el proceso de I+D+i, entre los diseñadores originales del sistema Arturo, el personal investigador del CICTE y el autor del presente trabajo.</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Aft>
                <a:spcPts val="1000"/>
              </a:spcAft>
              <a:buFont typeface="Symbol" panose="05050102010706020507" pitchFamily="18" charset="2"/>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Se desarrolló el sistema de monitoreo de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señales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cs typeface="Times New Roman" panose="02020603050405020304" pitchFamily="18" charset="0"/>
              </a:rPr>
              <a:t>radioeléctricas</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anchos de banda </a:t>
            </a:r>
            <a:r>
              <a:rPr lang="es-E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instantáneos</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160 MHz para la banda de 100 KHz a 20 GHz </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con alta POI (superior al 90%).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95712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6DDEB-1DA8-4673-B52D-2A572728C097}"/>
              </a:ext>
            </a:extLst>
          </p:cNvPr>
          <p:cNvSpPr>
            <a:spLocks noGrp="1"/>
          </p:cNvSpPr>
          <p:nvPr>
            <p:ph type="title"/>
          </p:nvPr>
        </p:nvSpPr>
        <p:spPr>
          <a:xfrm>
            <a:off x="461639" y="497150"/>
            <a:ext cx="11523215" cy="1174071"/>
          </a:xfrm>
        </p:spPr>
        <p:txBody>
          <a:bodyPr>
            <a:noAutofit/>
          </a:bodyPr>
          <a:lstStyle/>
          <a:p>
            <a:pPr algn="just"/>
            <a:r>
              <a:rPr lang="es-EC" sz="5000" b="1" dirty="0">
                <a:latin typeface="Times New Roman" panose="02020603050405020304" pitchFamily="18" charset="0"/>
                <a:cs typeface="Times New Roman" panose="02020603050405020304" pitchFamily="18" charset="0"/>
              </a:rPr>
              <a:t>         Recomendaciones</a:t>
            </a:r>
          </a:p>
        </p:txBody>
      </p:sp>
      <p:pic>
        <p:nvPicPr>
          <p:cNvPr id="4" name="Imagen 3" descr="Icono&#10;&#10;Descripción generada automáticamente">
            <a:extLst>
              <a:ext uri="{FF2B5EF4-FFF2-40B4-BE49-F238E27FC236}">
                <a16:creationId xmlns:a16="http://schemas.microsoft.com/office/drawing/2014/main" id="{4C0277B9-7E8F-4C60-9BC6-C511D41E92F5}"/>
              </a:ext>
            </a:extLst>
          </p:cNvPr>
          <p:cNvPicPr>
            <a:picLocks noChangeAspect="1"/>
          </p:cNvPicPr>
          <p:nvPr/>
        </p:nvPicPr>
        <p:blipFill>
          <a:blip r:embed="rId2"/>
          <a:stretch>
            <a:fillRect/>
          </a:stretch>
        </p:blipFill>
        <p:spPr>
          <a:xfrm>
            <a:off x="7738334" y="5793265"/>
            <a:ext cx="4413910" cy="1037270"/>
          </a:xfrm>
          <a:prstGeom prst="rect">
            <a:avLst/>
          </a:prstGeom>
        </p:spPr>
      </p:pic>
      <p:sp>
        <p:nvSpPr>
          <p:cNvPr id="14" name="Marcador de contenido 2">
            <a:extLst>
              <a:ext uri="{FF2B5EF4-FFF2-40B4-BE49-F238E27FC236}">
                <a16:creationId xmlns:a16="http://schemas.microsoft.com/office/drawing/2014/main" id="{89AD2E45-C379-472C-A42D-6D8F7F16788E}"/>
              </a:ext>
            </a:extLst>
          </p:cNvPr>
          <p:cNvSpPr>
            <a:spLocks noGrp="1"/>
          </p:cNvSpPr>
          <p:nvPr>
            <p:ph idx="1"/>
          </p:nvPr>
        </p:nvSpPr>
        <p:spPr>
          <a:xfrm>
            <a:off x="2263805" y="1410733"/>
            <a:ext cx="9072239" cy="4643021"/>
          </a:xfrm>
        </p:spPr>
        <p:txBody>
          <a:bodyPr>
            <a:normAutofit lnSpcReduction="10000"/>
          </a:bodyPr>
          <a:lstStyle/>
          <a:p>
            <a:pPr marL="342900" lvl="0" indent="-342900" algn="just">
              <a:lnSpc>
                <a:spcPct val="110000"/>
              </a:lnSpc>
              <a:buFont typeface="Symbol" panose="05050102010706020507" pitchFamily="18" charset="2"/>
              <a:buChar char=""/>
              <a:tabLst>
                <a:tab pos="1170305" algn="l"/>
              </a:tabLs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presente proyecto está enfocado en gestionar y controlar el receptor digital SM200B a través del sistema desarrollado y para comprobar los resultados fue suficiente una antena LPDA genérica que trabaja en el rango (700 – 2700 MHz), pero dada la capacidad del SM200B se recomienda utilizar antenas adecuadas para operar en frecuencias superiores a los 3GHz.</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1000"/>
              </a:spcAft>
              <a:buFont typeface="Symbol" panose="05050102010706020507" pitchFamily="18" charset="2"/>
              <a:buChar char=""/>
              <a:tabLst>
                <a:tab pos="1170305" algn="l"/>
              </a:tabLs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técnica empleada por el sistema Arturo para graficar el espectro radioeléctrico en su interfaz, hace posible mostrar en pantalla un vector de datos, como el obtenido a través del receptor digital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Signal</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Hound</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SM200B, que cambia a una velocidad 1 THz/s por lo cual se recomienda analizar sus rutinas de programación y utilizarlas en proyectos similares que requieran actualizar datos en pantalla a grandes velocidades.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s-ES_tradnl" sz="1800" dirty="0">
                <a:effectLst/>
                <a:latin typeface="Times New Roman" panose="02020603050405020304" pitchFamily="18" charset="0"/>
                <a:ea typeface="Calibri" panose="020F0502020204030204" pitchFamily="34" charset="0"/>
              </a:rPr>
              <a:t>Se recomienda analizar y desarrollar una nueva doctrina de empleo para la posible implementación de este sistema de monitorización dentro del AGROCOMGE ya que supone un incremento en la banda del espectro que se puede barrer desde 6GHz hasta 20 GHz, valores que no estaban disponibles con el anterior sistema</a:t>
            </a:r>
            <a:endParaRPr lang="es-EC" dirty="0"/>
          </a:p>
        </p:txBody>
      </p:sp>
    </p:spTree>
    <p:extLst>
      <p:ext uri="{BB962C8B-B14F-4D97-AF65-F5344CB8AC3E}">
        <p14:creationId xmlns:p14="http://schemas.microsoft.com/office/powerpoint/2010/main" val="322955571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3567</TotalTime>
  <Words>784</Words>
  <Application>Microsoft Office PowerPoint</Application>
  <PresentationFormat>Panorámica</PresentationFormat>
  <Paragraphs>53</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Century Gothic</vt:lpstr>
      <vt:lpstr>Symbol</vt:lpstr>
      <vt:lpstr>Times New Roman</vt:lpstr>
      <vt:lpstr>Wingdings 3</vt:lpstr>
      <vt:lpstr>Espiral</vt:lpstr>
      <vt:lpstr>DEPARTAMENTO DE ELÉCTRICA, ELECTRÓNICA Y TELECOMUNICACIONES   CARRERA DE INGENIERÍA EN ELECTRÓNICA Y TELECOMUNICACIONES   TRABAJO DE TITULACIÓN, PREVIO A LA OBTENCIÓN DEL TÍTULO DE INGENIERO EN ELECTRÓNICA Y TELECOMUNICACIONES   TEMA: “DESARROLLO DE UN SISTEMA DE MONITORIZACIÓN DEL ESPECTRO RADIOELÉCTRICO CON ANCHOS DE BANDA INSTANTÁNEOS DE 160MHz PARA LA BANDA DE 100KHz A 20GHz, UTILIZANDO EL RECEPTOR DIGITAL SM200B” </vt:lpstr>
      <vt:lpstr>            Agenda</vt:lpstr>
      <vt:lpstr>            Objetivo General</vt:lpstr>
      <vt:lpstr>       Estructuras de los nuevos receptores      de Guerra Electrónica</vt:lpstr>
      <vt:lpstr>       Estructura Básica del Receptor         Digital SM200B</vt:lpstr>
      <vt:lpstr>       Funciones    del      Sistema    Arturo      con el SM200B</vt:lpstr>
      <vt:lpstr>       Pruebas online</vt:lpstr>
      <vt:lpstr>       Conclusiones</vt:lpstr>
      <vt:lpstr>         Recomendaciones</vt:lpstr>
      <vt:lpstr>   Proyección de la Investigación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ELECTRÓNICA Y TELECOMUNICACIONES   CARRERA DE INGENIERÍA EN ELECTRÓNICA Y TELECOMUNICACIONES   TRABAJO DE TITULACIÓN, PREVIO A LA OBTENCIÓN DEL TÍTULO DE INGENIERO EN ELECTRÓNICA Y TELECOMUNICACIONES   TEMA: “DESARROLLO DE UN SISTEMA DE MONITORIZACIÓN DEL ESPECTRO RADIOELÉCTRICO CON ANCHOS DE BANDA INSTANTÁNEOS DE 160MHz PARA LA BANDA DE 100KHz A 20GHz, UTILIZANDO EL RECEPTOR DIGITAL SM200B”</dc:title>
  <dc:creator>Santiago Contreras</dc:creator>
  <cp:lastModifiedBy>Santiago Contreras</cp:lastModifiedBy>
  <cp:revision>9</cp:revision>
  <dcterms:created xsi:type="dcterms:W3CDTF">2021-03-26T20:40:10Z</dcterms:created>
  <dcterms:modified xsi:type="dcterms:W3CDTF">2021-03-29T08:07:38Z</dcterms:modified>
</cp:coreProperties>
</file>