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Default Extension="mp4" ContentType="video/mp4"/>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omments/comment1.xml" ContentType="application/vnd.openxmlformats-officedocument.presentationml.comment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42"/>
  </p:notesMasterIdLst>
  <p:handoutMasterIdLst>
    <p:handoutMasterId r:id="rId43"/>
  </p:handoutMasterIdLst>
  <p:sldIdLst>
    <p:sldId id="256" r:id="rId5"/>
    <p:sldId id="303" r:id="rId6"/>
    <p:sldId id="299" r:id="rId7"/>
    <p:sldId id="304" r:id="rId8"/>
    <p:sldId id="300" r:id="rId9"/>
    <p:sldId id="305" r:id="rId10"/>
    <p:sldId id="311" r:id="rId11"/>
    <p:sldId id="312" r:id="rId12"/>
    <p:sldId id="306" r:id="rId13"/>
    <p:sldId id="314" r:id="rId14"/>
    <p:sldId id="313" r:id="rId15"/>
    <p:sldId id="315" r:id="rId16"/>
    <p:sldId id="307" r:id="rId17"/>
    <p:sldId id="316" r:id="rId18"/>
    <p:sldId id="317" r:id="rId19"/>
    <p:sldId id="318" r:id="rId20"/>
    <p:sldId id="319" r:id="rId21"/>
    <p:sldId id="322" r:id="rId22"/>
    <p:sldId id="323" r:id="rId23"/>
    <p:sldId id="333" r:id="rId24"/>
    <p:sldId id="320" r:id="rId25"/>
    <p:sldId id="321" r:id="rId26"/>
    <p:sldId id="308" r:id="rId27"/>
    <p:sldId id="334" r:id="rId28"/>
    <p:sldId id="324" r:id="rId29"/>
    <p:sldId id="309" r:id="rId30"/>
    <p:sldId id="332" r:id="rId31"/>
    <p:sldId id="329" r:id="rId32"/>
    <p:sldId id="330" r:id="rId33"/>
    <p:sldId id="331" r:id="rId34"/>
    <p:sldId id="310" r:id="rId35"/>
    <p:sldId id="327" r:id="rId36"/>
    <p:sldId id="326" r:id="rId37"/>
    <p:sldId id="325" r:id="rId38"/>
    <p:sldId id="336" r:id="rId39"/>
    <p:sldId id="335" r:id="rId40"/>
    <p:sldId id="328" r:id="rId4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3" name="Autor" initials="A" lastIdx="1"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595" autoAdjust="0"/>
  </p:normalViewPr>
  <p:slideViewPr>
    <p:cSldViewPr snapToGrid="0">
      <p:cViewPr varScale="1">
        <p:scale>
          <a:sx n="68" d="100"/>
          <a:sy n="68" d="100"/>
        </p:scale>
        <p:origin x="84" y="210"/>
      </p:cViewPr>
      <p:guideLst/>
    </p:cSldViewPr>
  </p:slideViewPr>
  <p:outlineViewPr>
    <p:cViewPr>
      <p:scale>
        <a:sx n="33" d="100"/>
        <a:sy n="33" d="100"/>
      </p:scale>
      <p:origin x="0" y="-198"/>
    </p:cViewPr>
  </p:outlin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notesMaster" Target="notesMasters/notesMaster1.xml"/><Relationship Id="rId47" Type="http://schemas.openxmlformats.org/officeDocument/2006/relationships/theme" Target="theme/theme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handoutMaster" Target="handoutMasters/handoutMaster1.xml"/><Relationship Id="rId48" Type="http://schemas.openxmlformats.org/officeDocument/2006/relationships/tableStyles" Target="tableStyles.xml"/></Relationships>
</file>

<file path=ppt/comments/comment1.xml><?xml version="1.0" encoding="utf-8"?>
<p:cmLst xmlns:a="http://schemas.openxmlformats.org/drawingml/2006/main" xmlns:r="http://schemas.openxmlformats.org/officeDocument/2006/relationships" xmlns:p="http://schemas.openxmlformats.org/presentationml/2006/main">
  <p:cm authorId="3" dt="2020-09-15T00:56:36.514" idx="1">
    <p:pos x="10" y="10"/>
    <p:text/>
    <p:extLst>
      <p:ext uri="{C676402C-5697-4E1C-873F-D02D1690AC5C}">
        <p15:threadingInfo xmlns:p15="http://schemas.microsoft.com/office/powerpoint/2012/main" timeZoneBias="300"/>
      </p:ext>
    </p:extLst>
  </p:cm>
</p: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xmlns=""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9/15/2020</a:t>
            </a:fld>
            <a:endParaRPr lang="en-US" dirty="0"/>
          </a:p>
        </p:txBody>
      </p:sp>
      <p:sp>
        <p:nvSpPr>
          <p:cNvPr id="4" name="Footer Placeholder 3">
            <a:extLst>
              <a:ext uri="{FF2B5EF4-FFF2-40B4-BE49-F238E27FC236}">
                <a16:creationId xmlns:a16="http://schemas.microsoft.com/office/drawing/2014/main" xmlns=""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xmlns=""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‹Nº›</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9/15/2020</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‹Nº›</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xmlns=""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xmlns=""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‹Nº›</a:t>
            </a:fld>
            <a:endParaRPr lang="en-US" noProof="0" dirty="0"/>
          </a:p>
        </p:txBody>
      </p:sp>
      <p:sp>
        <p:nvSpPr>
          <p:cNvPr id="9" name="Rectangle 8">
            <a:extLst>
              <a:ext uri="{FF2B5EF4-FFF2-40B4-BE49-F238E27FC236}">
                <a16:creationId xmlns:a16="http://schemas.microsoft.com/office/drawing/2014/main" xmlns=""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‹Nº›</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xmlns=""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xmlns=""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xmlns="" id="{AB0E06C5-6595-4713-9B55-27F31257EB01}"/>
              </a:ext>
            </a:extLst>
          </p:cNvPr>
          <p:cNvSpPr>
            <a:spLocks noGrp="1"/>
          </p:cNvSpPr>
          <p:nvPr>
            <p:ph sz="half" idx="2"/>
          </p:nvPr>
        </p:nvSpPr>
        <p:spPr>
          <a:xfrm>
            <a:off x="6172199" y="1361873"/>
            <a:ext cx="559979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xmlns="" id="{16A38E24-EB1C-472F-B631-5DF32F9C4CF5}"/>
              </a:ext>
            </a:extLst>
          </p:cNvPr>
          <p:cNvSpPr>
            <a:spLocks noGrp="1"/>
          </p:cNvSpPr>
          <p:nvPr>
            <p:ph type="body" sz="quarter" idx="12"/>
          </p:nvPr>
        </p:nvSpPr>
        <p:spPr>
          <a:xfrm>
            <a:off x="430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xmlns="" id="{5B4A252E-78C9-4F76-98A4-A4B580AD072A}"/>
              </a:ext>
            </a:extLst>
          </p:cNvPr>
          <p:cNvSpPr>
            <a:spLocks noGrp="1"/>
          </p:cNvSpPr>
          <p:nvPr>
            <p:ph type="body" sz="quarter" idx="13"/>
          </p:nvPr>
        </p:nvSpPr>
        <p:spPr>
          <a:xfrm>
            <a:off x="817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xmlns=""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xmlns="" id="{0817AAC4-A657-4D75-A527-0307AFF2B17B}"/>
              </a:ext>
            </a:extLst>
          </p:cNvPr>
          <p:cNvSpPr>
            <a:spLocks noGrp="1"/>
          </p:cNvSpPr>
          <p:nvPr>
            <p:ph type="sldNum" sz="quarter" idx="15"/>
          </p:nvPr>
        </p:nvSpPr>
        <p:spPr/>
        <p:txBody>
          <a:bodyPr/>
          <a:lstStyle/>
          <a:p>
            <a:fld id="{19B51A1E-902D-48AF-9020-955120F399B6}" type="slidenum">
              <a:rPr lang="en-US" noProof="0" smtClean="0"/>
              <a:pPr/>
              <a:t>‹Nº›</a:t>
            </a:fld>
            <a:endParaRPr lang="en-US" noProof="0" dirty="0"/>
          </a:p>
        </p:txBody>
      </p:sp>
      <p:sp>
        <p:nvSpPr>
          <p:cNvPr id="7" name="Title 6">
            <a:extLst>
              <a:ext uri="{FF2B5EF4-FFF2-40B4-BE49-F238E27FC236}">
                <a16:creationId xmlns:a16="http://schemas.microsoft.com/office/drawing/2014/main" xmlns=""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xmlns=""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xmlns=""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xmlns="" id="{1F5B3657-F2AE-455A-BF81-1A0C2ACECD20}"/>
              </a:ext>
            </a:extLst>
          </p:cNvPr>
          <p:cNvSpPr>
            <a:spLocks noGrp="1"/>
          </p:cNvSpPr>
          <p:nvPr>
            <p:ph type="body" sz="quarter" idx="12"/>
          </p:nvPr>
        </p:nvSpPr>
        <p:spPr>
          <a:xfrm>
            <a:off x="272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xmlns="" id="{6A983D98-E0AB-429A-9EC2-B50D4216D691}"/>
              </a:ext>
            </a:extLst>
          </p:cNvPr>
          <p:cNvSpPr>
            <a:spLocks noGrp="1"/>
          </p:cNvSpPr>
          <p:nvPr>
            <p:ph type="body" sz="quarter" idx="13"/>
          </p:nvPr>
        </p:nvSpPr>
        <p:spPr>
          <a:xfrm>
            <a:off x="502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xmlns="" id="{755213BF-EF6D-45DC-A01B-DE6C2F23A6D2}"/>
              </a:ext>
            </a:extLst>
          </p:cNvPr>
          <p:cNvSpPr>
            <a:spLocks noGrp="1"/>
          </p:cNvSpPr>
          <p:nvPr>
            <p:ph type="body" sz="quarter" idx="14"/>
          </p:nvPr>
        </p:nvSpPr>
        <p:spPr>
          <a:xfrm>
            <a:off x="731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xmlns="" id="{77D6BBBA-F4A3-45D4-91BC-A405FFDC7C3D}"/>
              </a:ext>
            </a:extLst>
          </p:cNvPr>
          <p:cNvSpPr>
            <a:spLocks noGrp="1"/>
          </p:cNvSpPr>
          <p:nvPr>
            <p:ph type="body" sz="quarter" idx="15"/>
          </p:nvPr>
        </p:nvSpPr>
        <p:spPr>
          <a:xfrm>
            <a:off x="961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xmlns=""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xmlns=""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‹Nº›</a:t>
            </a:fld>
            <a:endParaRPr lang="en-US" noProof="0" dirty="0"/>
          </a:p>
        </p:txBody>
      </p:sp>
      <p:sp>
        <p:nvSpPr>
          <p:cNvPr id="6" name="Title 5">
            <a:extLst>
              <a:ext uri="{FF2B5EF4-FFF2-40B4-BE49-F238E27FC236}">
                <a16:creationId xmlns:a16="http://schemas.microsoft.com/office/drawing/2014/main" xmlns=""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xmlns=""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xmlns=""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xmlns=""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US" noProof="0" smtClean="0"/>
              <a:pPr/>
              <a:t>‹Nº›</a:t>
            </a:fld>
            <a:endParaRPr lang="en-US" noProof="0"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8" name="Freeform: Shape 7">
            <a:extLst>
              <a:ext uri="{FF2B5EF4-FFF2-40B4-BE49-F238E27FC236}">
                <a16:creationId xmlns:a16="http://schemas.microsoft.com/office/drawing/2014/main" xmlns=""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‹Nº›</a:t>
            </a:fld>
            <a:endParaRPr lang="en-US" noProof="0" dirty="0"/>
          </a:p>
        </p:txBody>
      </p:sp>
      <p:sp>
        <p:nvSpPr>
          <p:cNvPr id="3" name="Footer Placeholder 2">
            <a:extLst>
              <a:ext uri="{FF2B5EF4-FFF2-40B4-BE49-F238E27FC236}">
                <a16:creationId xmlns:a16="http://schemas.microsoft.com/office/drawing/2014/main" xmlns=""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xmlns=""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4" name="Rectangle 3">
            <a:extLst>
              <a:ext uri="{FF2B5EF4-FFF2-40B4-BE49-F238E27FC236}">
                <a16:creationId xmlns:a16="http://schemas.microsoft.com/office/drawing/2014/main" xmlns="" id="{666568C7-C510-49CD-9E70-66978D1AF95D}"/>
              </a:ext>
            </a:extLst>
          </p:cNvPr>
          <p:cNvSpPr/>
          <p:nvPr userDrawn="1"/>
        </p:nvSpPr>
        <p:spPr>
          <a:xfrm>
            <a:off x="1925707" y="6788350"/>
            <a:ext cx="8437418" cy="69650"/>
          </a:xfrm>
          <a:prstGeom prst="rect">
            <a:avLst/>
          </a:prstGeom>
          <a:solidFill>
            <a:schemeClr val="accent6">
              <a:lumMod val="75000"/>
            </a:schemeClr>
          </a:solidFill>
          <a:ln w="31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EC"/>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xmlns=""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‹Nº›</a:t>
            </a:fld>
            <a:endParaRPr lang="en-US" noProof="0" dirty="0"/>
          </a:p>
        </p:txBody>
      </p:sp>
      <p:sp>
        <p:nvSpPr>
          <p:cNvPr id="3" name="Footer Placeholder 2">
            <a:extLst>
              <a:ext uri="{FF2B5EF4-FFF2-40B4-BE49-F238E27FC236}">
                <a16:creationId xmlns:a16="http://schemas.microsoft.com/office/drawing/2014/main" xmlns=""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xmlns=""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xmlns=""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a:t>Click to edit Master text styles</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xmlns=""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‹Nº›</a:t>
            </a:fld>
            <a:endParaRPr lang="en-US" noProof="0" dirty="0"/>
          </a:p>
        </p:txBody>
      </p:sp>
      <p:sp>
        <p:nvSpPr>
          <p:cNvPr id="2" name="Footer Placeholder 1">
            <a:extLst>
              <a:ext uri="{FF2B5EF4-FFF2-40B4-BE49-F238E27FC236}">
                <a16:creationId xmlns:a16="http://schemas.microsoft.com/office/drawing/2014/main" xmlns=""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xmlns="" id="{0441AF21-4CD0-41EE-9AFD-29DF648CB610}"/>
              </a:ext>
            </a:extLst>
          </p:cNvPr>
          <p:cNvSpPr/>
          <p:nvPr userDrawn="1"/>
        </p:nvSpPr>
        <p:spPr>
          <a:xfrm>
            <a:off x="0" y="423687"/>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xmlns=""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US" noProof="0" smtClean="0"/>
              <a:pPr/>
              <a:t>‹Nº›</a:t>
            </a:fld>
            <a:endParaRPr lang="en-US" noProof="0" dirty="0"/>
          </a:p>
        </p:txBody>
      </p:sp>
      <p:sp>
        <p:nvSpPr>
          <p:cNvPr id="9" name="Picture Placeholder 8">
            <a:extLst>
              <a:ext uri="{FF2B5EF4-FFF2-40B4-BE49-F238E27FC236}">
                <a16:creationId xmlns:a16="http://schemas.microsoft.com/office/drawing/2014/main" xmlns=""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xmlns=""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xmlns=""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xmlns="" id="{B1D58676-E85F-4F30-B1F4-2521D409739E}"/>
              </a:ext>
            </a:extLst>
          </p:cNvPr>
          <p:cNvSpPr>
            <a:spLocks noGrp="1"/>
          </p:cNvSpPr>
          <p:nvPr>
            <p:ph type="sldNum" sz="quarter" idx="11"/>
          </p:nvPr>
        </p:nvSpPr>
        <p:spPr/>
        <p:txBody>
          <a:bodyPr/>
          <a:lstStyle/>
          <a:p>
            <a:fld id="{19B51A1E-902D-48AF-9020-955120F399B6}" type="slidenum">
              <a:rPr lang="en-US" noProof="0" smtClean="0"/>
              <a:pPr/>
              <a:t>‹Nº›</a:t>
            </a:fld>
            <a:endParaRPr lang="en-US" noProof="0" dirty="0"/>
          </a:p>
        </p:txBody>
      </p:sp>
      <p:sp>
        <p:nvSpPr>
          <p:cNvPr id="3" name="Subtitle 2">
            <a:extLst>
              <a:ext uri="{FF2B5EF4-FFF2-40B4-BE49-F238E27FC236}">
                <a16:creationId xmlns:a16="http://schemas.microsoft.com/office/drawing/2014/main" xmlns=""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7" name="Picture Placeholder 6">
            <a:extLst>
              <a:ext uri="{FF2B5EF4-FFF2-40B4-BE49-F238E27FC236}">
                <a16:creationId xmlns:a16="http://schemas.microsoft.com/office/drawing/2014/main" xmlns=""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‹Nº›</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516835" y="432000"/>
            <a:ext cx="5387166"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xmlns=""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xmlns="" id="{BB6AC7B6-CDA5-4A4F-AD50-E3C16C6A0090}"/>
              </a:ext>
            </a:extLst>
          </p:cNvPr>
          <p:cNvSpPr>
            <a:spLocks noGrp="1"/>
          </p:cNvSpPr>
          <p:nvPr>
            <p:ph type="title"/>
          </p:nvPr>
        </p:nvSpPr>
        <p:spPr>
          <a:xfrm>
            <a:off x="6384922" y="432000"/>
            <a:ext cx="5387166"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xmlns=""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dirty="0"/>
              <a:t>Subtitle</a:t>
            </a:r>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‹Nº›</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xmlns=""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xmlns=""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xmlns=""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xmlns=""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xmlns=""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‹Nº›</a:t>
            </a:fld>
            <a:endParaRPr lang="en-US" noProof="0" dirty="0"/>
          </a:p>
        </p:txBody>
      </p:sp>
      <p:sp>
        <p:nvSpPr>
          <p:cNvPr id="5" name="Footer Placeholder 4">
            <a:extLst>
              <a:ext uri="{FF2B5EF4-FFF2-40B4-BE49-F238E27FC236}">
                <a16:creationId xmlns:a16="http://schemas.microsoft.com/office/drawing/2014/main" xmlns=""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xmlns=""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xmlns=""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xmlns=""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a:t>Click to edit Master text styles</a:t>
            </a:r>
          </a:p>
        </p:txBody>
      </p:sp>
      <p:sp>
        <p:nvSpPr>
          <p:cNvPr id="16" name="Content Placeholder 5">
            <a:extLst>
              <a:ext uri="{FF2B5EF4-FFF2-40B4-BE49-F238E27FC236}">
                <a16:creationId xmlns:a16="http://schemas.microsoft.com/office/drawing/2014/main" xmlns="" id="{B0B75294-97C0-4F49-A2A0-761663E8AAD2}"/>
              </a:ext>
            </a:extLst>
          </p:cNvPr>
          <p:cNvSpPr>
            <a:spLocks noGrp="1"/>
          </p:cNvSpPr>
          <p:nvPr>
            <p:ph sz="quarter" idx="4"/>
          </p:nvPr>
        </p:nvSpPr>
        <p:spPr>
          <a:xfrm>
            <a:off x="6288002" y="1921683"/>
            <a:ext cx="5483996"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‹Nº›</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xmlns=""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xmlns=""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xmlns=""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xmlns=""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‹Nº›</a:t>
            </a:fld>
            <a:endParaRPr lang="en-US" noProof="0" dirty="0"/>
          </a:p>
        </p:txBody>
      </p:sp>
      <p:sp>
        <p:nvSpPr>
          <p:cNvPr id="4" name="Footer Placeholder 3">
            <a:extLst>
              <a:ext uri="{FF2B5EF4-FFF2-40B4-BE49-F238E27FC236}">
                <a16:creationId xmlns:a16="http://schemas.microsoft.com/office/drawing/2014/main" xmlns=""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xmlns=""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xmlns=""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xmlns=""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xmlns=""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xmlns=""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xmlns=""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xmlns=""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xmlns=""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xmlns=""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a:extLst>
              <a:ext uri="{FF2B5EF4-FFF2-40B4-BE49-F238E27FC236}">
                <a16:creationId xmlns:a16="http://schemas.microsoft.com/office/drawing/2014/main" xmlns=""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xmlns=""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‹Nº›</a:t>
            </a:fld>
            <a:endParaRPr lang="en-US" noProof="0" dirty="0"/>
          </a:p>
        </p:txBody>
      </p:sp>
      <p:sp>
        <p:nvSpPr>
          <p:cNvPr id="10" name="Rectangle 9">
            <a:extLst>
              <a:ext uri="{FF2B5EF4-FFF2-40B4-BE49-F238E27FC236}">
                <a16:creationId xmlns:a16="http://schemas.microsoft.com/office/drawing/2014/main" xmlns=""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xmlns=""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cute-pictures.blogspot.com/2010/05/beautifully-illustrated-vector-flower.html" TargetMode="External"/><Relationship Id="rId2" Type="http://schemas.openxmlformats.org/officeDocument/2006/relationships/image" Target="../media/image1.jpg"/><Relationship Id="rId1" Type="http://schemas.openxmlformats.org/officeDocument/2006/relationships/slideLayout" Target="../slideLayouts/slideLayout14.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6.xml"/></Relationships>
</file>

<file path=ppt/slides/_rels/slide16.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image" Target="../media/image11.jpg"/><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8.png"/></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video" Target="../media/media2.mp4"/><Relationship Id="rId1" Type="http://schemas.microsoft.com/office/2007/relationships/media" Target="../media/media2.mp4"/><Relationship Id="rId4" Type="http://schemas.openxmlformats.org/officeDocument/2006/relationships/image" Target="../media/image19.png"/></Relationships>
</file>

<file path=ppt/slides/_rels/slide2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60000"/>
            <a:lum/>
            <a:extLst>
              <a:ext uri="{837473B0-CC2E-450A-ABE3-18F120FF3D39}">
                <a1611:picAttrSrcUrl xmlns:a1611="http://schemas.microsoft.com/office/drawing/2016/11/main" xmlns="" r:id="rId3"/>
              </a:ext>
            </a:extLst>
          </a:blip>
          <a:srcRect/>
          <a:stretch>
            <a:fillRect t="-6000" b="-6000"/>
          </a:stretch>
        </a:blip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xmlns="" id="{76F3BC00-016D-45F4-9C27-3F780E206357}"/>
              </a:ext>
            </a:extLst>
          </p:cNvPr>
          <p:cNvSpPr>
            <a:spLocks noGrp="1"/>
          </p:cNvSpPr>
          <p:nvPr>
            <p:ph type="subTitle" idx="1"/>
          </p:nvPr>
        </p:nvSpPr>
        <p:spPr>
          <a:xfrm>
            <a:off x="3694993" y="3522973"/>
            <a:ext cx="5124443" cy="1122218"/>
          </a:xfrm>
        </p:spPr>
        <p:txBody>
          <a:bodyPr/>
          <a:lstStyle/>
          <a:p>
            <a:pPr algn="ctr">
              <a:lnSpc>
                <a:spcPct val="100000"/>
              </a:lnSpc>
              <a:spcBef>
                <a:spcPts val="0"/>
              </a:spcBef>
            </a:pPr>
            <a:r>
              <a:rPr lang="es-EC" dirty="0">
                <a:solidFill>
                  <a:schemeClr val="tx1">
                    <a:lumMod val="85000"/>
                    <a:lumOff val="15000"/>
                  </a:schemeClr>
                </a:solidFill>
              </a:rPr>
              <a:t>Autores</a:t>
            </a:r>
            <a:r>
              <a:rPr lang="en-US" dirty="0">
                <a:solidFill>
                  <a:schemeClr val="tx1">
                    <a:lumMod val="85000"/>
                    <a:lumOff val="15000"/>
                  </a:schemeClr>
                </a:solidFill>
              </a:rPr>
              <a:t>:</a:t>
            </a:r>
          </a:p>
          <a:p>
            <a:pPr algn="ctr">
              <a:lnSpc>
                <a:spcPct val="100000"/>
              </a:lnSpc>
              <a:spcBef>
                <a:spcPts val="0"/>
              </a:spcBef>
            </a:pPr>
            <a:r>
              <a:rPr lang="en-US" dirty="0">
                <a:solidFill>
                  <a:schemeClr val="tx1">
                    <a:lumMod val="85000"/>
                    <a:lumOff val="15000"/>
                  </a:schemeClr>
                </a:solidFill>
              </a:rPr>
              <a:t>Ayrton Cabezas</a:t>
            </a:r>
          </a:p>
          <a:p>
            <a:pPr algn="ctr">
              <a:lnSpc>
                <a:spcPct val="100000"/>
              </a:lnSpc>
              <a:spcBef>
                <a:spcPts val="0"/>
              </a:spcBef>
            </a:pPr>
            <a:r>
              <a:rPr lang="en-US" dirty="0">
                <a:solidFill>
                  <a:schemeClr val="tx1">
                    <a:lumMod val="85000"/>
                    <a:lumOff val="15000"/>
                  </a:schemeClr>
                </a:solidFill>
              </a:rPr>
              <a:t>Dario Jiménez</a:t>
            </a:r>
          </a:p>
          <a:p>
            <a:pPr algn="ctr"/>
            <a:endParaRPr lang="en-US" sz="1800" dirty="0"/>
          </a:p>
        </p:txBody>
      </p:sp>
      <p:pic>
        <p:nvPicPr>
          <p:cNvPr id="2050" name="Picture 2" descr="ALUMNI ESPE .:. Coordinadores de Seguimiento por Carrera - .:. ALUMNI ESPE  .:.">
            <a:extLst>
              <a:ext uri="{FF2B5EF4-FFF2-40B4-BE49-F238E27FC236}">
                <a16:creationId xmlns:a16="http://schemas.microsoft.com/office/drawing/2014/main" xmlns="" id="{34FE534E-FA34-4452-8F72-9D90FE67AA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0423" y="332509"/>
            <a:ext cx="2350312" cy="606858"/>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xmlns="" id="{C3C1F0E3-14BB-4009-A07D-CF85D84058CE}"/>
              </a:ext>
            </a:extLst>
          </p:cNvPr>
          <p:cNvSpPr/>
          <p:nvPr/>
        </p:nvSpPr>
        <p:spPr>
          <a:xfrm>
            <a:off x="739641" y="1989036"/>
            <a:ext cx="11035145" cy="1292662"/>
          </a:xfrm>
          <a:prstGeom prst="rect">
            <a:avLst/>
          </a:prstGeom>
        </p:spPr>
        <p:txBody>
          <a:bodyPr wrap="square">
            <a:spAutoFit/>
          </a:bodyPr>
          <a:lstStyle/>
          <a:p>
            <a:pPr algn="ctr"/>
            <a:r>
              <a:rPr lang="es-EC" sz="2600" b="1" dirty="0">
                <a:solidFill>
                  <a:schemeClr val="tx1">
                    <a:lumMod val="85000"/>
                    <a:lumOff val="15000"/>
                  </a:schemeClr>
                </a:solidFill>
                <a:latin typeface="Garamond (Headings)"/>
              </a:rPr>
              <a:t>APLICACIÓN MÓVIL DE MONITOREO, ANÁLISIS Y VISUALIZACIÓN DE DATOS, PARA LA TOMA DE DECISIONES EN LOS PROCESOS DE PRODUCCIÓN DE CULTIVO FLORÍCOLA</a:t>
            </a:r>
          </a:p>
        </p:txBody>
      </p:sp>
      <p:sp>
        <p:nvSpPr>
          <p:cNvPr id="9" name="Subtitle 2">
            <a:extLst>
              <a:ext uri="{FF2B5EF4-FFF2-40B4-BE49-F238E27FC236}">
                <a16:creationId xmlns:a16="http://schemas.microsoft.com/office/drawing/2014/main" xmlns="" id="{1F0782A1-1B0A-4157-853D-80680B76008A}"/>
              </a:ext>
            </a:extLst>
          </p:cNvPr>
          <p:cNvSpPr txBox="1">
            <a:spLocks/>
          </p:cNvSpPr>
          <p:nvPr/>
        </p:nvSpPr>
        <p:spPr>
          <a:xfrm>
            <a:off x="3694993" y="4902323"/>
            <a:ext cx="5124443" cy="464582"/>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2400" kern="1200">
                <a:solidFill>
                  <a:schemeClr val="tx1">
                    <a:lumMod val="75000"/>
                    <a:lumOff val="25000"/>
                  </a:schemeClr>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lumMod val="75000"/>
                    <a:lumOff val="25000"/>
                  </a:schemeClr>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lumMod val="75000"/>
                    <a:lumOff val="25000"/>
                  </a:schemeClr>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lnSpc>
                <a:spcPct val="100000"/>
              </a:lnSpc>
              <a:spcBef>
                <a:spcPts val="0"/>
              </a:spcBef>
            </a:pPr>
            <a:r>
              <a:rPr lang="es-EC" dirty="0">
                <a:solidFill>
                  <a:schemeClr val="tx1">
                    <a:lumMod val="85000"/>
                    <a:lumOff val="15000"/>
                  </a:schemeClr>
                </a:solidFill>
              </a:rPr>
              <a:t>Director: Paul Diaz Zúñiga, MBA</a:t>
            </a:r>
            <a:endParaRPr lang="en-US" dirty="0">
              <a:solidFill>
                <a:schemeClr val="tx1">
                  <a:lumMod val="85000"/>
                  <a:lumOff val="15000"/>
                </a:schemeClr>
              </a:solidFill>
            </a:endParaRPr>
          </a:p>
        </p:txBody>
      </p:sp>
      <p:sp>
        <p:nvSpPr>
          <p:cNvPr id="10" name="Subtitle 2">
            <a:extLst>
              <a:ext uri="{FF2B5EF4-FFF2-40B4-BE49-F238E27FC236}">
                <a16:creationId xmlns:a16="http://schemas.microsoft.com/office/drawing/2014/main" xmlns="" id="{42C25141-926C-492B-8BE4-27B45AB6EA2A}"/>
              </a:ext>
            </a:extLst>
          </p:cNvPr>
          <p:cNvSpPr txBox="1">
            <a:spLocks/>
          </p:cNvSpPr>
          <p:nvPr/>
        </p:nvSpPr>
        <p:spPr>
          <a:xfrm>
            <a:off x="3694993" y="5624037"/>
            <a:ext cx="5124443" cy="464582"/>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2400" kern="1200">
                <a:solidFill>
                  <a:schemeClr val="tx1">
                    <a:lumMod val="75000"/>
                    <a:lumOff val="25000"/>
                  </a:schemeClr>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lumMod val="75000"/>
                    <a:lumOff val="25000"/>
                  </a:schemeClr>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lumMod val="75000"/>
                    <a:lumOff val="25000"/>
                  </a:schemeClr>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lnSpc>
                <a:spcPct val="100000"/>
              </a:lnSpc>
              <a:spcBef>
                <a:spcPts val="0"/>
              </a:spcBef>
            </a:pPr>
            <a:r>
              <a:rPr lang="es-EC" dirty="0">
                <a:solidFill>
                  <a:schemeClr val="tx1">
                    <a:lumMod val="85000"/>
                    <a:lumOff val="15000"/>
                  </a:schemeClr>
                </a:solidFill>
              </a:rPr>
              <a:t>Sangolquí, 2020</a:t>
            </a:r>
            <a:endParaRPr lang="en-US" dirty="0">
              <a:solidFill>
                <a:schemeClr val="tx1">
                  <a:lumMod val="85000"/>
                  <a:lumOff val="15000"/>
                </a:schemeClr>
              </a:solidFill>
            </a:endParaRPr>
          </a:p>
        </p:txBody>
      </p:sp>
      <p:sp>
        <p:nvSpPr>
          <p:cNvPr id="11" name="Slide Number Placeholder 5">
            <a:extLst>
              <a:ext uri="{FF2B5EF4-FFF2-40B4-BE49-F238E27FC236}">
                <a16:creationId xmlns:a16="http://schemas.microsoft.com/office/drawing/2014/main" xmlns="" id="{749E9798-B646-4303-94FE-9D2E1A3D3371}"/>
              </a:ext>
            </a:extLst>
          </p:cNvPr>
          <p:cNvSpPr txBox="1">
            <a:spLocks/>
          </p:cNvSpPr>
          <p:nvPr/>
        </p:nvSpPr>
        <p:spPr>
          <a:xfrm>
            <a:off x="11706224" y="6356350"/>
            <a:ext cx="370575"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1</a:t>
            </a:fld>
            <a:endParaRPr lang="en-US" dirty="0"/>
          </a:p>
        </p:txBody>
      </p:sp>
    </p:spTree>
    <p:extLst>
      <p:ext uri="{BB962C8B-B14F-4D97-AF65-F5344CB8AC3E}">
        <p14:creationId xmlns:p14="http://schemas.microsoft.com/office/powerpoint/2010/main" val="2225045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P spid="9" grpId="0"/>
      <p:bldP spid="10"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Metodología</a:t>
            </a:r>
          </a:p>
        </p:txBody>
      </p:sp>
      <p:sp>
        <p:nvSpPr>
          <p:cNvPr id="4" name="Slide Number Placeholder 5">
            <a:extLst>
              <a:ext uri="{FF2B5EF4-FFF2-40B4-BE49-F238E27FC236}">
                <a16:creationId xmlns:a16="http://schemas.microsoft.com/office/drawing/2014/main" xmlns="" id="{7D2587BC-70B8-483D-AB35-0B38DD321999}"/>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10</a:t>
            </a:fld>
            <a:endParaRPr lang="en-US" sz="1800" dirty="0">
              <a:solidFill>
                <a:schemeClr val="tx1"/>
              </a:solidFill>
              <a:latin typeface="+mn-lt"/>
            </a:endParaRPr>
          </a:p>
        </p:txBody>
      </p:sp>
      <p:pic>
        <p:nvPicPr>
          <p:cNvPr id="1026" name="Picture 2" descr="Scrum es un marco de trabajo, no una metodología">
            <a:extLst>
              <a:ext uri="{FF2B5EF4-FFF2-40B4-BE49-F238E27FC236}">
                <a16:creationId xmlns:a16="http://schemas.microsoft.com/office/drawing/2014/main" xmlns="" id="{B10F4AA2-4D14-41E9-AE5C-F36F03BF31E3}"/>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0000" t="42753"/>
          <a:stretch/>
        </p:blipFill>
        <p:spPr bwMode="auto">
          <a:xfrm>
            <a:off x="7441035" y="1573631"/>
            <a:ext cx="3389151" cy="339427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a:extLst>
              <a:ext uri="{FF2B5EF4-FFF2-40B4-BE49-F238E27FC236}">
                <a16:creationId xmlns:a16="http://schemas.microsoft.com/office/drawing/2014/main" xmlns="" id="{22DF8C75-9B85-4B39-B814-0147CA0C1D43}"/>
              </a:ext>
            </a:extLst>
          </p:cNvPr>
          <p:cNvSpPr/>
          <p:nvPr/>
        </p:nvSpPr>
        <p:spPr>
          <a:xfrm>
            <a:off x="1613485" y="2764715"/>
            <a:ext cx="4619536" cy="1328569"/>
          </a:xfrm>
          <a:prstGeom prst="rect">
            <a:avLst/>
          </a:prstGeom>
        </p:spPr>
        <p:txBody>
          <a:bodyPr wrap="square">
            <a:spAutoFit/>
          </a:bodyPr>
          <a:lstStyle/>
          <a:p>
            <a:pPr marL="552450" lvl="0" indent="-514350">
              <a:lnSpc>
                <a:spcPct val="90000"/>
              </a:lnSpc>
              <a:spcBef>
                <a:spcPts val="1000"/>
              </a:spcBef>
              <a:buClr>
                <a:srgbClr val="029B2D"/>
              </a:buClr>
              <a:buFont typeface="Arial" panose="020B0604020202020204" pitchFamily="34" charset="0"/>
              <a:buChar char="•"/>
            </a:pPr>
            <a:r>
              <a:rPr lang="es-MX" sz="4000" dirty="0">
                <a:solidFill>
                  <a:prstClr val="black">
                    <a:lumMod val="75000"/>
                    <a:lumOff val="25000"/>
                  </a:prstClr>
                </a:solidFill>
              </a:rPr>
              <a:t>XP </a:t>
            </a:r>
          </a:p>
          <a:p>
            <a:pPr marL="552450" lvl="0" indent="-514350">
              <a:lnSpc>
                <a:spcPct val="90000"/>
              </a:lnSpc>
              <a:spcBef>
                <a:spcPts val="1000"/>
              </a:spcBef>
              <a:buClr>
                <a:srgbClr val="029B2D"/>
              </a:buClr>
              <a:buFont typeface="Arial" panose="020B0604020202020204" pitchFamily="34" charset="0"/>
              <a:buChar char="•"/>
            </a:pPr>
            <a:r>
              <a:rPr lang="es-MX" sz="4000" dirty="0">
                <a:solidFill>
                  <a:prstClr val="black">
                    <a:lumMod val="75000"/>
                    <a:lumOff val="25000"/>
                  </a:prstClr>
                </a:solidFill>
              </a:rPr>
              <a:t>Mobile - D</a:t>
            </a:r>
            <a:endParaRPr lang="es-EC" sz="4000" dirty="0"/>
          </a:p>
        </p:txBody>
      </p:sp>
    </p:spTree>
    <p:extLst>
      <p:ext uri="{BB962C8B-B14F-4D97-AF65-F5344CB8AC3E}">
        <p14:creationId xmlns:p14="http://schemas.microsoft.com/office/powerpoint/2010/main" val="326044506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Tecnologías de la Informacion y Comunicación </a:t>
            </a:r>
          </a:p>
        </p:txBody>
      </p:sp>
      <p:pic>
        <p:nvPicPr>
          <p:cNvPr id="3074" name="Picture 2" descr="Servicios de Internet en las TIC ~ Tendencias y nuevas Tecnologías TIC 2017  UTP.">
            <a:extLst>
              <a:ext uri="{FF2B5EF4-FFF2-40B4-BE49-F238E27FC236}">
                <a16:creationId xmlns:a16="http://schemas.microsoft.com/office/drawing/2014/main" xmlns="" id="{15704AAE-5434-4A77-A2B0-A22B5F25871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99974" y="1557337"/>
            <a:ext cx="4772025" cy="3743325"/>
          </a:xfrm>
          <a:prstGeom prst="rect">
            <a:avLst/>
          </a:prstGeom>
          <a:noFill/>
          <a:extLst>
            <a:ext uri="{909E8E84-426E-40DD-AFC4-6F175D3DCCD1}">
              <a14:hiddenFill xmlns:a14="http://schemas.microsoft.com/office/drawing/2010/main">
                <a:solidFill>
                  <a:srgbClr val="FFFFFF"/>
                </a:solidFill>
              </a14:hiddenFill>
            </a:ext>
          </a:extLst>
        </p:spPr>
      </p:pic>
      <p:sp>
        <p:nvSpPr>
          <p:cNvPr id="5" name="Slide Number Placeholder 5">
            <a:extLst>
              <a:ext uri="{FF2B5EF4-FFF2-40B4-BE49-F238E27FC236}">
                <a16:creationId xmlns:a16="http://schemas.microsoft.com/office/drawing/2014/main" xmlns="" id="{D72DA405-E4E4-4C64-A3AD-D186DC335DC1}"/>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11</a:t>
            </a:fld>
            <a:endParaRPr lang="en-US" sz="1800" dirty="0">
              <a:solidFill>
                <a:schemeClr val="tx1"/>
              </a:solidFill>
              <a:latin typeface="+mn-lt"/>
            </a:endParaRPr>
          </a:p>
        </p:txBody>
      </p:sp>
      <p:sp>
        <p:nvSpPr>
          <p:cNvPr id="6" name="Rectangle 5">
            <a:extLst>
              <a:ext uri="{FF2B5EF4-FFF2-40B4-BE49-F238E27FC236}">
                <a16:creationId xmlns:a16="http://schemas.microsoft.com/office/drawing/2014/main" xmlns="" id="{D50F4CE3-E28F-4FCC-99C6-38784AE97BDF}"/>
              </a:ext>
            </a:extLst>
          </p:cNvPr>
          <p:cNvSpPr/>
          <p:nvPr/>
        </p:nvSpPr>
        <p:spPr>
          <a:xfrm>
            <a:off x="956346" y="2764714"/>
            <a:ext cx="5852461" cy="1328569"/>
          </a:xfrm>
          <a:prstGeom prst="rect">
            <a:avLst/>
          </a:prstGeom>
        </p:spPr>
        <p:txBody>
          <a:bodyPr wrap="square">
            <a:spAutoFit/>
          </a:bodyPr>
          <a:lstStyle/>
          <a:p>
            <a:pPr marL="552450" lvl="0" indent="-514350">
              <a:lnSpc>
                <a:spcPct val="90000"/>
              </a:lnSpc>
              <a:spcBef>
                <a:spcPts val="1000"/>
              </a:spcBef>
              <a:buClr>
                <a:srgbClr val="029B2D"/>
              </a:buClr>
              <a:buFont typeface="Arial" panose="020B0604020202020204" pitchFamily="34" charset="0"/>
              <a:buChar char="•"/>
            </a:pPr>
            <a:r>
              <a:rPr lang="es-MX" sz="4000" dirty="0">
                <a:solidFill>
                  <a:prstClr val="black">
                    <a:lumMod val="75000"/>
                    <a:lumOff val="25000"/>
                  </a:prstClr>
                </a:solidFill>
              </a:rPr>
              <a:t>Servicios Web</a:t>
            </a:r>
          </a:p>
          <a:p>
            <a:pPr marL="552450" lvl="0" indent="-514350">
              <a:lnSpc>
                <a:spcPct val="90000"/>
              </a:lnSpc>
              <a:spcBef>
                <a:spcPts val="1000"/>
              </a:spcBef>
              <a:buClr>
                <a:srgbClr val="029B2D"/>
              </a:buClr>
              <a:buFont typeface="Arial" panose="020B0604020202020204" pitchFamily="34" charset="0"/>
              <a:buChar char="•"/>
            </a:pPr>
            <a:r>
              <a:rPr lang="es-MX" sz="4000" dirty="0">
                <a:solidFill>
                  <a:prstClr val="black">
                    <a:lumMod val="75000"/>
                    <a:lumOff val="25000"/>
                  </a:prstClr>
                </a:solidFill>
              </a:rPr>
              <a:t>Acceso a la Información </a:t>
            </a:r>
          </a:p>
        </p:txBody>
      </p:sp>
    </p:spTree>
    <p:extLst>
      <p:ext uri="{BB962C8B-B14F-4D97-AF65-F5344CB8AC3E}">
        <p14:creationId xmlns:p14="http://schemas.microsoft.com/office/powerpoint/2010/main" val="357755870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Aplicaciones Móviles</a:t>
            </a:r>
          </a:p>
        </p:txBody>
      </p:sp>
      <p:pic>
        <p:nvPicPr>
          <p:cNvPr id="5128" name="Picture 8" descr="Aplicaciones móviles – Upbit Consulting">
            <a:extLst>
              <a:ext uri="{FF2B5EF4-FFF2-40B4-BE49-F238E27FC236}">
                <a16:creationId xmlns:a16="http://schemas.microsoft.com/office/drawing/2014/main" xmlns="" id="{E59A9602-E0AE-41A1-8551-D5E04C050D5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76969" y="1920648"/>
            <a:ext cx="5195030" cy="3016704"/>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5">
            <a:extLst>
              <a:ext uri="{FF2B5EF4-FFF2-40B4-BE49-F238E27FC236}">
                <a16:creationId xmlns:a16="http://schemas.microsoft.com/office/drawing/2014/main" xmlns="" id="{80782603-8EB9-45FE-A647-0BC06CD17A37}"/>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12</a:t>
            </a:fld>
            <a:endParaRPr lang="en-US" sz="1800" dirty="0">
              <a:solidFill>
                <a:schemeClr val="tx1"/>
              </a:solidFill>
              <a:latin typeface="+mn-lt"/>
            </a:endParaRPr>
          </a:p>
        </p:txBody>
      </p:sp>
      <p:sp>
        <p:nvSpPr>
          <p:cNvPr id="5" name="Rectangle 4">
            <a:extLst>
              <a:ext uri="{FF2B5EF4-FFF2-40B4-BE49-F238E27FC236}">
                <a16:creationId xmlns:a16="http://schemas.microsoft.com/office/drawing/2014/main" xmlns="" id="{68FE4085-2F40-4CAF-ABF7-93D6AA386EC3}"/>
              </a:ext>
            </a:extLst>
          </p:cNvPr>
          <p:cNvSpPr/>
          <p:nvPr/>
        </p:nvSpPr>
        <p:spPr>
          <a:xfrm>
            <a:off x="1031847" y="2764715"/>
            <a:ext cx="5852461" cy="1882567"/>
          </a:xfrm>
          <a:prstGeom prst="rect">
            <a:avLst/>
          </a:prstGeom>
        </p:spPr>
        <p:txBody>
          <a:bodyPr wrap="square">
            <a:spAutoFit/>
          </a:bodyPr>
          <a:lstStyle/>
          <a:p>
            <a:pPr marL="552450" lvl="0" indent="-514350">
              <a:lnSpc>
                <a:spcPct val="90000"/>
              </a:lnSpc>
              <a:spcBef>
                <a:spcPts val="1000"/>
              </a:spcBef>
              <a:buClr>
                <a:srgbClr val="029B2D"/>
              </a:buClr>
              <a:buFont typeface="Arial" panose="020B0604020202020204" pitchFamily="34" charset="0"/>
              <a:buChar char="•"/>
            </a:pPr>
            <a:r>
              <a:rPr lang="es-MX" sz="4000" dirty="0">
                <a:solidFill>
                  <a:prstClr val="black">
                    <a:lumMod val="75000"/>
                    <a:lumOff val="25000"/>
                  </a:prstClr>
                </a:solidFill>
              </a:rPr>
              <a:t>Aplicaciones Hibridas</a:t>
            </a:r>
          </a:p>
          <a:p>
            <a:pPr marL="552450" lvl="0" indent="-514350">
              <a:lnSpc>
                <a:spcPct val="90000"/>
              </a:lnSpc>
              <a:spcBef>
                <a:spcPts val="1000"/>
              </a:spcBef>
              <a:buClr>
                <a:srgbClr val="029B2D"/>
              </a:buClr>
              <a:buFont typeface="Arial" panose="020B0604020202020204" pitchFamily="34" charset="0"/>
              <a:buChar char="•"/>
            </a:pPr>
            <a:r>
              <a:rPr lang="es-MX" sz="4000" dirty="0">
                <a:solidFill>
                  <a:prstClr val="black">
                    <a:lumMod val="75000"/>
                    <a:lumOff val="25000"/>
                  </a:prstClr>
                </a:solidFill>
              </a:rPr>
              <a:t>Aplicaciones de </a:t>
            </a:r>
            <a:r>
              <a:rPr lang="es-MX" sz="4000" dirty="0" smtClean="0">
                <a:solidFill>
                  <a:prstClr val="black">
                    <a:lumMod val="75000"/>
                    <a:lumOff val="25000"/>
                  </a:prstClr>
                </a:solidFill>
              </a:rPr>
              <a:t>Productividad</a:t>
            </a:r>
            <a:endParaRPr lang="es-MX" sz="4000" dirty="0">
              <a:solidFill>
                <a:prstClr val="black">
                  <a:lumMod val="75000"/>
                  <a:lumOff val="25000"/>
                </a:prstClr>
              </a:solidFill>
            </a:endParaRPr>
          </a:p>
        </p:txBody>
      </p:sp>
    </p:spTree>
    <p:extLst>
      <p:ext uri="{BB962C8B-B14F-4D97-AF65-F5344CB8AC3E}">
        <p14:creationId xmlns:p14="http://schemas.microsoft.com/office/powerpoint/2010/main" val="4616888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994797-5697-4A14-97F4-C212A14881C4}"/>
              </a:ext>
            </a:extLst>
          </p:cNvPr>
          <p:cNvSpPr>
            <a:spLocks noGrp="1"/>
          </p:cNvSpPr>
          <p:nvPr>
            <p:ph type="ctrTitle"/>
          </p:nvPr>
        </p:nvSpPr>
        <p:spPr>
          <a:xfrm>
            <a:off x="5185064" y="-5208"/>
            <a:ext cx="7006936" cy="6863208"/>
          </a:xfrm>
        </p:spPr>
        <p:txBody>
          <a:bodyPr/>
          <a:lstStyle/>
          <a:p>
            <a:r>
              <a:rPr lang="en-US" dirty="0"/>
              <a:t>5. </a:t>
            </a:r>
            <a:r>
              <a:rPr lang="es-EC" dirty="0"/>
              <a:t>Desarrollo</a:t>
            </a:r>
          </a:p>
        </p:txBody>
      </p:sp>
      <p:pic>
        <p:nvPicPr>
          <p:cNvPr id="6" name="Picture Placeholder 8" descr="Farmland landscape" title="Farmland landscape">
            <a:extLst>
              <a:ext uri="{FF2B5EF4-FFF2-40B4-BE49-F238E27FC236}">
                <a16:creationId xmlns:a16="http://schemas.microsoft.com/office/drawing/2014/main" xmlns="" id="{7FE3305B-DEB6-4645-B17D-148E0FBD757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04993" y="890410"/>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p:spPr>
      </p:pic>
      <p:sp>
        <p:nvSpPr>
          <p:cNvPr id="4" name="Slide Number Placeholder 5">
            <a:extLst>
              <a:ext uri="{FF2B5EF4-FFF2-40B4-BE49-F238E27FC236}">
                <a16:creationId xmlns:a16="http://schemas.microsoft.com/office/drawing/2014/main" xmlns="" id="{38E29632-D048-442F-90E7-57E0ABDDADE2}"/>
              </a:ext>
            </a:extLst>
          </p:cNvPr>
          <p:cNvSpPr txBox="1">
            <a:spLocks/>
          </p:cNvSpPr>
          <p:nvPr/>
        </p:nvSpPr>
        <p:spPr>
          <a:xfrm>
            <a:off x="11652308" y="6356350"/>
            <a:ext cx="424491"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13</a:t>
            </a:fld>
            <a:endParaRPr lang="en-US" dirty="0"/>
          </a:p>
        </p:txBody>
      </p:sp>
    </p:spTree>
    <p:extLst>
      <p:ext uri="{BB962C8B-B14F-4D97-AF65-F5344CB8AC3E}">
        <p14:creationId xmlns:p14="http://schemas.microsoft.com/office/powerpoint/2010/main" val="222156649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Arquitectura</a:t>
            </a:r>
          </a:p>
        </p:txBody>
      </p:sp>
      <p:pic>
        <p:nvPicPr>
          <p:cNvPr id="3" name="Imagen 228">
            <a:extLst>
              <a:ext uri="{FF2B5EF4-FFF2-40B4-BE49-F238E27FC236}">
                <a16:creationId xmlns:a16="http://schemas.microsoft.com/office/drawing/2014/main" xmlns="" id="{444B6ACF-BDAB-453E-87EC-350C5752A1BF}"/>
              </a:ext>
            </a:extLst>
          </p:cNvPr>
          <p:cNvPicPr/>
          <p:nvPr/>
        </p:nvPicPr>
        <p:blipFill>
          <a:blip r:embed="rId2"/>
          <a:stretch>
            <a:fillRect/>
          </a:stretch>
        </p:blipFill>
        <p:spPr>
          <a:xfrm>
            <a:off x="2325149" y="1436614"/>
            <a:ext cx="7541702" cy="3984771"/>
          </a:xfrm>
          <a:prstGeom prst="rect">
            <a:avLst/>
          </a:prstGeom>
        </p:spPr>
      </p:pic>
      <p:sp>
        <p:nvSpPr>
          <p:cNvPr id="4" name="Slide Number Placeholder 5">
            <a:extLst>
              <a:ext uri="{FF2B5EF4-FFF2-40B4-BE49-F238E27FC236}">
                <a16:creationId xmlns:a16="http://schemas.microsoft.com/office/drawing/2014/main" xmlns="" id="{B144FAC7-3E3E-455C-B72C-06029924D0E2}"/>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14</a:t>
            </a:fld>
            <a:endParaRPr lang="en-US" sz="1800" dirty="0">
              <a:solidFill>
                <a:schemeClr val="tx1"/>
              </a:solidFill>
              <a:latin typeface="+mn-lt"/>
            </a:endParaRPr>
          </a:p>
        </p:txBody>
      </p:sp>
    </p:spTree>
    <p:extLst>
      <p:ext uri="{BB962C8B-B14F-4D97-AF65-F5344CB8AC3E}">
        <p14:creationId xmlns:p14="http://schemas.microsoft.com/office/powerpoint/2010/main" val="234379826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Base de Datos</a:t>
            </a:r>
          </a:p>
        </p:txBody>
      </p:sp>
      <p:pic>
        <p:nvPicPr>
          <p:cNvPr id="3" name="Picture 2">
            <a:extLst>
              <a:ext uri="{FF2B5EF4-FFF2-40B4-BE49-F238E27FC236}">
                <a16:creationId xmlns:a16="http://schemas.microsoft.com/office/drawing/2014/main" xmlns="" id="{8588FE07-0ECA-4F38-BAA4-60A17752B125}"/>
              </a:ext>
            </a:extLst>
          </p:cNvPr>
          <p:cNvPicPr/>
          <p:nvPr/>
        </p:nvPicPr>
        <p:blipFill>
          <a:blip r:embed="rId2"/>
          <a:stretch>
            <a:fillRect/>
          </a:stretch>
        </p:blipFill>
        <p:spPr>
          <a:xfrm>
            <a:off x="1819890" y="1325461"/>
            <a:ext cx="8649051" cy="4832058"/>
          </a:xfrm>
          <a:prstGeom prst="rect">
            <a:avLst/>
          </a:prstGeom>
        </p:spPr>
      </p:pic>
      <p:sp>
        <p:nvSpPr>
          <p:cNvPr id="4" name="Slide Number Placeholder 5">
            <a:extLst>
              <a:ext uri="{FF2B5EF4-FFF2-40B4-BE49-F238E27FC236}">
                <a16:creationId xmlns:a16="http://schemas.microsoft.com/office/drawing/2014/main" xmlns="" id="{6026B655-70AA-4B71-A8A7-FBAFAD75C39D}"/>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15</a:t>
            </a:fld>
            <a:endParaRPr lang="en-US" sz="1800" dirty="0">
              <a:solidFill>
                <a:schemeClr val="tx1"/>
              </a:solidFill>
              <a:latin typeface="+mn-lt"/>
            </a:endParaRPr>
          </a:p>
        </p:txBody>
      </p:sp>
    </p:spTree>
    <p:extLst>
      <p:ext uri="{BB962C8B-B14F-4D97-AF65-F5344CB8AC3E}">
        <p14:creationId xmlns:p14="http://schemas.microsoft.com/office/powerpoint/2010/main" val="1757658254"/>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err="1"/>
              <a:t>BackEnd</a:t>
            </a:r>
            <a:endParaRPr lang="es-EC" dirty="0"/>
          </a:p>
        </p:txBody>
      </p:sp>
      <p:sp>
        <p:nvSpPr>
          <p:cNvPr id="39" name="Slide Number Placeholder 5">
            <a:extLst>
              <a:ext uri="{FF2B5EF4-FFF2-40B4-BE49-F238E27FC236}">
                <a16:creationId xmlns:a16="http://schemas.microsoft.com/office/drawing/2014/main" xmlns="" id="{C3B39151-822E-422D-9DFA-3851CF808AB5}"/>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16</a:t>
            </a:fld>
            <a:endParaRPr lang="en-US" sz="1800" dirty="0">
              <a:solidFill>
                <a:schemeClr val="tx1"/>
              </a:solidFill>
              <a:latin typeface="+mn-lt"/>
            </a:endParaRPr>
          </a:p>
        </p:txBody>
      </p:sp>
      <p:pic>
        <p:nvPicPr>
          <p:cNvPr id="19" name="Picture 18" descr="A close up of a logo&#10;&#10;Description automatically generated">
            <a:extLst>
              <a:ext uri="{FF2B5EF4-FFF2-40B4-BE49-F238E27FC236}">
                <a16:creationId xmlns:a16="http://schemas.microsoft.com/office/drawing/2014/main" xmlns="" id="{F0AD6D63-9A45-467F-AE29-D33A0852BDBD}"/>
              </a:ext>
            </a:extLst>
          </p:cNvPr>
          <p:cNvPicPr>
            <a:picLocks noChangeAspect="1"/>
          </p:cNvPicPr>
          <p:nvPr/>
        </p:nvPicPr>
        <p:blipFill>
          <a:blip r:embed="rId2"/>
          <a:stretch>
            <a:fillRect/>
          </a:stretch>
        </p:blipFill>
        <p:spPr>
          <a:xfrm>
            <a:off x="2347458" y="1250665"/>
            <a:ext cx="7593916" cy="4982759"/>
          </a:xfrm>
          <a:prstGeom prst="rect">
            <a:avLst/>
          </a:prstGeom>
        </p:spPr>
      </p:pic>
    </p:spTree>
    <p:extLst>
      <p:ext uri="{BB962C8B-B14F-4D97-AF65-F5344CB8AC3E}">
        <p14:creationId xmlns:p14="http://schemas.microsoft.com/office/powerpoint/2010/main" val="216640005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err="1"/>
              <a:t>BackEnd</a:t>
            </a:r>
            <a:endParaRPr lang="es-EC" dirty="0"/>
          </a:p>
        </p:txBody>
      </p:sp>
      <p:sp>
        <p:nvSpPr>
          <p:cNvPr id="15" name="Left Brace 14">
            <a:extLst>
              <a:ext uri="{FF2B5EF4-FFF2-40B4-BE49-F238E27FC236}">
                <a16:creationId xmlns:a16="http://schemas.microsoft.com/office/drawing/2014/main" xmlns="" id="{9496E693-DAE3-49A6-9324-C1CC1F41B081}"/>
              </a:ext>
            </a:extLst>
          </p:cNvPr>
          <p:cNvSpPr/>
          <p:nvPr/>
        </p:nvSpPr>
        <p:spPr>
          <a:xfrm>
            <a:off x="7875865" y="2172749"/>
            <a:ext cx="243277" cy="2902590"/>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s-EC"/>
          </a:p>
        </p:txBody>
      </p:sp>
      <p:sp>
        <p:nvSpPr>
          <p:cNvPr id="16" name="TextBox 15">
            <a:extLst>
              <a:ext uri="{FF2B5EF4-FFF2-40B4-BE49-F238E27FC236}">
                <a16:creationId xmlns:a16="http://schemas.microsoft.com/office/drawing/2014/main" xmlns="" id="{7F6A679A-CEFB-49DE-897A-0F733632489A}"/>
              </a:ext>
            </a:extLst>
          </p:cNvPr>
          <p:cNvSpPr txBox="1"/>
          <p:nvPr/>
        </p:nvSpPr>
        <p:spPr>
          <a:xfrm>
            <a:off x="9544659" y="2587882"/>
            <a:ext cx="2002174" cy="2308324"/>
          </a:xfrm>
          <a:prstGeom prst="rect">
            <a:avLst/>
          </a:prstGeom>
          <a:noFill/>
        </p:spPr>
        <p:txBody>
          <a:bodyPr wrap="square" rtlCol="0">
            <a:spAutoFit/>
          </a:bodyPr>
          <a:lstStyle/>
          <a:p>
            <a:r>
              <a:rPr lang="es-EC" sz="1600" dirty="0"/>
              <a:t>Descomposición de petición </a:t>
            </a:r>
          </a:p>
          <a:p>
            <a:r>
              <a:rPr lang="es-EC" sz="1600" dirty="0"/>
              <a:t>Obtención de Filtros</a:t>
            </a:r>
          </a:p>
          <a:p>
            <a:r>
              <a:rPr lang="es-EC" sz="1600" dirty="0"/>
              <a:t>Validación de Filtros</a:t>
            </a:r>
          </a:p>
          <a:p>
            <a:r>
              <a:rPr lang="es-EC" sz="1600" dirty="0"/>
              <a:t>Consulta de Informacion</a:t>
            </a:r>
          </a:p>
          <a:p>
            <a:r>
              <a:rPr lang="es-EC" sz="1600" dirty="0"/>
              <a:t>Creación de objeto personalizado (JSON)</a:t>
            </a:r>
          </a:p>
        </p:txBody>
      </p:sp>
      <p:sp>
        <p:nvSpPr>
          <p:cNvPr id="17" name="Slide Number Placeholder 5">
            <a:extLst>
              <a:ext uri="{FF2B5EF4-FFF2-40B4-BE49-F238E27FC236}">
                <a16:creationId xmlns:a16="http://schemas.microsoft.com/office/drawing/2014/main" xmlns="" id="{98724828-D217-4000-AEFF-53F0162A291B}"/>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17</a:t>
            </a:fld>
            <a:endParaRPr lang="en-US" sz="1800" dirty="0">
              <a:solidFill>
                <a:schemeClr val="tx1"/>
              </a:solidFill>
              <a:latin typeface="+mn-lt"/>
            </a:endParaRPr>
          </a:p>
        </p:txBody>
      </p:sp>
      <p:pic>
        <p:nvPicPr>
          <p:cNvPr id="5" name="Picture 4" descr="A picture containing screenshot&#10;&#10;Description automatically generated">
            <a:extLst>
              <a:ext uri="{FF2B5EF4-FFF2-40B4-BE49-F238E27FC236}">
                <a16:creationId xmlns:a16="http://schemas.microsoft.com/office/drawing/2014/main" xmlns="" id="{D3AE9E7B-A932-457B-ABF9-115A6E8A2376}"/>
              </a:ext>
            </a:extLst>
          </p:cNvPr>
          <p:cNvPicPr>
            <a:picLocks noChangeAspect="1"/>
          </p:cNvPicPr>
          <p:nvPr/>
        </p:nvPicPr>
        <p:blipFill>
          <a:blip r:embed="rId2"/>
          <a:stretch>
            <a:fillRect/>
          </a:stretch>
        </p:blipFill>
        <p:spPr>
          <a:xfrm>
            <a:off x="3167062" y="1670357"/>
            <a:ext cx="5857875" cy="4143375"/>
          </a:xfrm>
          <a:prstGeom prst="rect">
            <a:avLst/>
          </a:prstGeom>
        </p:spPr>
      </p:pic>
    </p:spTree>
    <p:extLst>
      <p:ext uri="{BB962C8B-B14F-4D97-AF65-F5344CB8AC3E}">
        <p14:creationId xmlns:p14="http://schemas.microsoft.com/office/powerpoint/2010/main" val="284291765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err="1"/>
              <a:t>FrontEnd</a:t>
            </a:r>
            <a:endParaRPr lang="es-EC" dirty="0"/>
          </a:p>
        </p:txBody>
      </p:sp>
      <p:sp>
        <p:nvSpPr>
          <p:cNvPr id="21" name="Slide Number Placeholder 5">
            <a:extLst>
              <a:ext uri="{FF2B5EF4-FFF2-40B4-BE49-F238E27FC236}">
                <a16:creationId xmlns:a16="http://schemas.microsoft.com/office/drawing/2014/main" xmlns="" id="{861B7F56-800D-43DE-9B8E-421FD73C8270}"/>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18</a:t>
            </a:fld>
            <a:endParaRPr lang="en-US" sz="1800" dirty="0">
              <a:solidFill>
                <a:schemeClr val="tx1"/>
              </a:solidFill>
              <a:latin typeface="+mn-lt"/>
            </a:endParaRPr>
          </a:p>
        </p:txBody>
      </p:sp>
      <p:pic>
        <p:nvPicPr>
          <p:cNvPr id="12" name="Picture 11" descr="A screenshot of a cell phone&#10;&#10;Description automatically generated">
            <a:extLst>
              <a:ext uri="{FF2B5EF4-FFF2-40B4-BE49-F238E27FC236}">
                <a16:creationId xmlns:a16="http://schemas.microsoft.com/office/drawing/2014/main" xmlns="" id="{90AB7346-98AC-4DB2-91FF-BD38138E662A}"/>
              </a:ext>
            </a:extLst>
          </p:cNvPr>
          <p:cNvPicPr>
            <a:picLocks noChangeAspect="1"/>
          </p:cNvPicPr>
          <p:nvPr/>
        </p:nvPicPr>
        <p:blipFill>
          <a:blip r:embed="rId2"/>
          <a:stretch>
            <a:fillRect/>
          </a:stretch>
        </p:blipFill>
        <p:spPr>
          <a:xfrm>
            <a:off x="3112665" y="1254530"/>
            <a:ext cx="5966670" cy="5101820"/>
          </a:xfrm>
          <a:prstGeom prst="rect">
            <a:avLst/>
          </a:prstGeom>
        </p:spPr>
      </p:pic>
    </p:spTree>
    <p:extLst>
      <p:ext uri="{BB962C8B-B14F-4D97-AF65-F5344CB8AC3E}">
        <p14:creationId xmlns:p14="http://schemas.microsoft.com/office/powerpoint/2010/main" val="27022357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err="1"/>
              <a:t>FrontEnd</a:t>
            </a:r>
            <a:endParaRPr lang="es-EC" dirty="0"/>
          </a:p>
        </p:txBody>
      </p:sp>
      <p:sp>
        <p:nvSpPr>
          <p:cNvPr id="13" name="Rectangle 12">
            <a:extLst>
              <a:ext uri="{FF2B5EF4-FFF2-40B4-BE49-F238E27FC236}">
                <a16:creationId xmlns:a16="http://schemas.microsoft.com/office/drawing/2014/main" xmlns="" id="{366F482D-7335-4393-AC35-C3D8F03AE04B}"/>
              </a:ext>
            </a:extLst>
          </p:cNvPr>
          <p:cNvSpPr/>
          <p:nvPr/>
        </p:nvSpPr>
        <p:spPr>
          <a:xfrm>
            <a:off x="4784303" y="5525353"/>
            <a:ext cx="2329345" cy="830997"/>
          </a:xfrm>
          <a:prstGeom prst="rect">
            <a:avLst/>
          </a:prstGeom>
        </p:spPr>
        <p:txBody>
          <a:bodyPr wrap="square">
            <a:spAutoFit/>
          </a:bodyPr>
          <a:lstStyle/>
          <a:p>
            <a:pPr algn="ctr"/>
            <a:r>
              <a:rPr lang="es-EC" sz="1200" dirty="0"/>
              <a:t>Selección de Filtros</a:t>
            </a:r>
          </a:p>
          <a:p>
            <a:pPr algn="ctr"/>
            <a:r>
              <a:rPr lang="es-EC" sz="1200" dirty="0"/>
              <a:t>Validación de Datos</a:t>
            </a:r>
          </a:p>
          <a:p>
            <a:pPr algn="ctr"/>
            <a:r>
              <a:rPr lang="es-EC" sz="1200" dirty="0"/>
              <a:t>Armado de Petición HTTP Post (JSON)</a:t>
            </a:r>
          </a:p>
        </p:txBody>
      </p:sp>
      <p:sp>
        <p:nvSpPr>
          <p:cNvPr id="14" name="Right Brace 13">
            <a:extLst>
              <a:ext uri="{FF2B5EF4-FFF2-40B4-BE49-F238E27FC236}">
                <a16:creationId xmlns:a16="http://schemas.microsoft.com/office/drawing/2014/main" xmlns="" id="{F9CF31AE-EEBE-4459-99E4-159B86C99599}"/>
              </a:ext>
            </a:extLst>
          </p:cNvPr>
          <p:cNvSpPr/>
          <p:nvPr/>
        </p:nvSpPr>
        <p:spPr>
          <a:xfrm rot="16200000">
            <a:off x="5979904" y="4434950"/>
            <a:ext cx="86685" cy="2180804"/>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s-EC"/>
          </a:p>
        </p:txBody>
      </p:sp>
      <p:sp>
        <p:nvSpPr>
          <p:cNvPr id="15" name="Slide Number Placeholder 5">
            <a:extLst>
              <a:ext uri="{FF2B5EF4-FFF2-40B4-BE49-F238E27FC236}">
                <a16:creationId xmlns:a16="http://schemas.microsoft.com/office/drawing/2014/main" xmlns="" id="{AF5D1478-DC2E-4534-8B62-F707F8183813}"/>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19</a:t>
            </a:fld>
            <a:endParaRPr lang="en-US" sz="1800" dirty="0">
              <a:solidFill>
                <a:schemeClr val="tx1"/>
              </a:solidFill>
              <a:latin typeface="+mn-lt"/>
            </a:endParaRPr>
          </a:p>
        </p:txBody>
      </p:sp>
      <p:pic>
        <p:nvPicPr>
          <p:cNvPr id="7" name="Picture 6" descr="A picture containing screenshot&#10;&#10;Description automatically generated">
            <a:extLst>
              <a:ext uri="{FF2B5EF4-FFF2-40B4-BE49-F238E27FC236}">
                <a16:creationId xmlns:a16="http://schemas.microsoft.com/office/drawing/2014/main" xmlns="" id="{03989A14-6E6C-4FB5-976D-0BBD15C59F87}"/>
              </a:ext>
            </a:extLst>
          </p:cNvPr>
          <p:cNvPicPr>
            <a:picLocks noChangeAspect="1"/>
          </p:cNvPicPr>
          <p:nvPr/>
        </p:nvPicPr>
        <p:blipFill>
          <a:blip r:embed="rId2"/>
          <a:stretch>
            <a:fillRect/>
          </a:stretch>
        </p:blipFill>
        <p:spPr>
          <a:xfrm>
            <a:off x="1665302" y="1509325"/>
            <a:ext cx="8861396" cy="3839350"/>
          </a:xfrm>
          <a:prstGeom prst="rect">
            <a:avLst/>
          </a:prstGeom>
        </p:spPr>
      </p:pic>
    </p:spTree>
    <p:extLst>
      <p:ext uri="{BB962C8B-B14F-4D97-AF65-F5344CB8AC3E}">
        <p14:creationId xmlns:p14="http://schemas.microsoft.com/office/powerpoint/2010/main" val="309221649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xmlns="" id="{68A307F8-C872-4697-8D01-93B84BB73EF4}"/>
              </a:ext>
            </a:extLst>
          </p:cNvPr>
          <p:cNvSpPr>
            <a:spLocks noGrp="1"/>
          </p:cNvSpPr>
          <p:nvPr>
            <p:ph type="ctrTitle"/>
          </p:nvPr>
        </p:nvSpPr>
        <p:spPr>
          <a:xfrm>
            <a:off x="0" y="-5208"/>
            <a:ext cx="7387936" cy="3864144"/>
          </a:xfrm>
          <a:solidFill>
            <a:schemeClr val="bg1">
              <a:lumMod val="95000"/>
              <a:alpha val="55000"/>
            </a:schemeClr>
          </a:solidFill>
        </p:spPr>
        <p:txBody>
          <a:bodyPr/>
          <a:lstStyle/>
          <a:p>
            <a:r>
              <a:rPr lang="en-US" dirty="0"/>
              <a:t>Agenda</a:t>
            </a:r>
            <a:endParaRPr lang="en-US" b="0" i="1" dirty="0"/>
          </a:p>
        </p:txBody>
      </p:sp>
      <p:cxnSp>
        <p:nvCxnSpPr>
          <p:cNvPr id="8" name="Straight Connector 7">
            <a:extLst>
              <a:ext uri="{FF2B5EF4-FFF2-40B4-BE49-F238E27FC236}">
                <a16:creationId xmlns:a16="http://schemas.microsoft.com/office/drawing/2014/main" xmlns="" id="{650C75AF-B979-4F50-A452-B42AF6171860}"/>
              </a:ext>
              <a:ext uri="{C183D7F6-B498-43B3-948B-1728B52AA6E4}">
                <adec:decorative xmlns:adec="http://schemas.microsoft.com/office/drawing/2017/decorative" xmlns="" val="1"/>
              </a:ext>
            </a:extLst>
          </p:cNvPr>
          <p:cNvCxnSpPr>
            <a:cxnSpLocks/>
          </p:cNvCxnSpPr>
          <p:nvPr/>
        </p:nvCxnSpPr>
        <p:spPr>
          <a:xfrm>
            <a:off x="680921" y="1693908"/>
            <a:ext cx="3773633" cy="0"/>
          </a:xfrm>
          <a:prstGeom prst="line">
            <a:avLst/>
          </a:prstGeom>
        </p:spPr>
        <p:style>
          <a:lnRef idx="1">
            <a:schemeClr val="accent1"/>
          </a:lnRef>
          <a:fillRef idx="0">
            <a:schemeClr val="accent1"/>
          </a:fillRef>
          <a:effectRef idx="0">
            <a:schemeClr val="accent1"/>
          </a:effectRef>
          <a:fontRef idx="minor">
            <a:schemeClr val="tx1"/>
          </a:fontRef>
        </p:style>
      </p:cxnSp>
      <p:pic>
        <p:nvPicPr>
          <p:cNvPr id="10" name="Picture Placeholder 9" descr="Green fern">
            <a:extLst>
              <a:ext uri="{FF2B5EF4-FFF2-40B4-BE49-F238E27FC236}">
                <a16:creationId xmlns:a16="http://schemas.microsoft.com/office/drawing/2014/main" xmlns=""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sp>
        <p:nvSpPr>
          <p:cNvPr id="3" name="Subtitle 2">
            <a:extLst>
              <a:ext uri="{FF2B5EF4-FFF2-40B4-BE49-F238E27FC236}">
                <a16:creationId xmlns:a16="http://schemas.microsoft.com/office/drawing/2014/main" xmlns="" id="{AC7DA1A0-A210-491F-99C2-F96D053A59C2}"/>
              </a:ext>
            </a:extLst>
          </p:cNvPr>
          <p:cNvSpPr>
            <a:spLocks noGrp="1"/>
          </p:cNvSpPr>
          <p:nvPr>
            <p:ph type="subTitle" idx="1"/>
          </p:nvPr>
        </p:nvSpPr>
        <p:spPr>
          <a:xfrm>
            <a:off x="680921" y="1926864"/>
            <a:ext cx="5124443" cy="999487"/>
          </a:xfrm>
        </p:spPr>
        <p:txBody>
          <a:bodyPr/>
          <a:lstStyle/>
          <a:p>
            <a:pPr marL="552450" indent="-514350">
              <a:buFont typeface="+mj-lt"/>
              <a:buAutoNum type="arabicPeriod"/>
            </a:pPr>
            <a:r>
              <a:rPr lang="es-MX" sz="2200" dirty="0"/>
              <a:t>Introducción</a:t>
            </a:r>
          </a:p>
          <a:p>
            <a:pPr marL="552450" indent="-514350">
              <a:buFont typeface="+mj-lt"/>
              <a:buAutoNum type="arabicPeriod"/>
            </a:pPr>
            <a:r>
              <a:rPr lang="es-MX" sz="2200" dirty="0"/>
              <a:t>Planteamiento del Problema</a:t>
            </a:r>
          </a:p>
          <a:p>
            <a:pPr marL="552450" indent="-514350">
              <a:buFont typeface="+mj-lt"/>
              <a:buAutoNum type="arabicPeriod"/>
            </a:pPr>
            <a:r>
              <a:rPr lang="es-MX" sz="2200" dirty="0"/>
              <a:t>Objetivos</a:t>
            </a:r>
          </a:p>
          <a:p>
            <a:pPr marL="552450" indent="-514350">
              <a:buFont typeface="+mj-lt"/>
              <a:buAutoNum type="arabicPeriod"/>
            </a:pPr>
            <a:r>
              <a:rPr lang="es-MX" sz="2200" dirty="0"/>
              <a:t>Fundamento Teórico</a:t>
            </a:r>
          </a:p>
          <a:p>
            <a:pPr marL="552450" indent="-514350">
              <a:buFont typeface="+mj-lt"/>
              <a:buAutoNum type="arabicPeriod"/>
            </a:pPr>
            <a:r>
              <a:rPr lang="es-MX" sz="2200" dirty="0"/>
              <a:t>Desarrollo</a:t>
            </a:r>
          </a:p>
          <a:p>
            <a:pPr marL="552450" indent="-514350">
              <a:buFont typeface="+mj-lt"/>
              <a:buAutoNum type="arabicPeriod"/>
            </a:pPr>
            <a:r>
              <a:rPr lang="es-MX" sz="2200" dirty="0"/>
              <a:t>Demostración</a:t>
            </a:r>
          </a:p>
          <a:p>
            <a:pPr marL="552450" indent="-514350">
              <a:buFont typeface="+mj-lt"/>
              <a:buAutoNum type="arabicPeriod"/>
            </a:pPr>
            <a:r>
              <a:rPr lang="es-MX" sz="2200" dirty="0"/>
              <a:t>Resultados</a:t>
            </a:r>
          </a:p>
          <a:p>
            <a:pPr marL="552450" indent="-514350">
              <a:buFont typeface="+mj-lt"/>
              <a:buAutoNum type="arabicPeriod"/>
            </a:pPr>
            <a:r>
              <a:rPr lang="es-MX" sz="2200" dirty="0"/>
              <a:t>Conclusiones</a:t>
            </a:r>
          </a:p>
          <a:p>
            <a:pPr marL="552450" indent="-514350">
              <a:buFont typeface="+mj-lt"/>
              <a:buAutoNum type="arabicPeriod"/>
            </a:pPr>
            <a:r>
              <a:rPr lang="es-MX" sz="2200" dirty="0"/>
              <a:t>Recomendaciones</a:t>
            </a:r>
          </a:p>
          <a:p>
            <a:pPr marL="552450" indent="-514350">
              <a:buFont typeface="+mj-lt"/>
              <a:buAutoNum type="arabicPeriod"/>
            </a:pPr>
            <a:r>
              <a:rPr lang="es-MX" sz="2200" dirty="0"/>
              <a:t>Líneas de Trabajo Futuro</a:t>
            </a:r>
            <a:endParaRPr lang="es-EC" sz="2200" dirty="0"/>
          </a:p>
        </p:txBody>
      </p:sp>
      <p:sp>
        <p:nvSpPr>
          <p:cNvPr id="9" name="Slide Number Placeholder 5">
            <a:extLst>
              <a:ext uri="{FF2B5EF4-FFF2-40B4-BE49-F238E27FC236}">
                <a16:creationId xmlns:a16="http://schemas.microsoft.com/office/drawing/2014/main" xmlns="" id="{5E9409DA-36AD-4C28-B1A6-666282C532FD}"/>
              </a:ext>
            </a:extLst>
          </p:cNvPr>
          <p:cNvSpPr txBox="1">
            <a:spLocks/>
          </p:cNvSpPr>
          <p:nvPr/>
        </p:nvSpPr>
        <p:spPr>
          <a:xfrm>
            <a:off x="11706224" y="6356350"/>
            <a:ext cx="370575"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2</a:t>
            </a:fld>
            <a:endParaRPr lang="en-US" dirty="0"/>
          </a:p>
        </p:txBody>
      </p:sp>
    </p:spTree>
    <p:extLst>
      <p:ext uri="{BB962C8B-B14F-4D97-AF65-F5344CB8AC3E}">
        <p14:creationId xmlns:p14="http://schemas.microsoft.com/office/powerpoint/2010/main" val="149613276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Web</a:t>
            </a:r>
          </a:p>
        </p:txBody>
      </p:sp>
      <p:sp>
        <p:nvSpPr>
          <p:cNvPr id="3" name="Slide Number Placeholder 5">
            <a:extLst>
              <a:ext uri="{FF2B5EF4-FFF2-40B4-BE49-F238E27FC236}">
                <a16:creationId xmlns:a16="http://schemas.microsoft.com/office/drawing/2014/main" xmlns="" id="{AD976E25-D2F1-4798-9C74-FD305CBBA675}"/>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20</a:t>
            </a:fld>
            <a:endParaRPr lang="en-US" sz="1800" dirty="0">
              <a:solidFill>
                <a:schemeClr val="tx1"/>
              </a:solidFill>
              <a:latin typeface="+mn-lt"/>
            </a:endParaRPr>
          </a:p>
        </p:txBody>
      </p:sp>
      <p:pic>
        <p:nvPicPr>
          <p:cNvPr id="4" name="Picture 3">
            <a:extLst>
              <a:ext uri="{FF2B5EF4-FFF2-40B4-BE49-F238E27FC236}">
                <a16:creationId xmlns:a16="http://schemas.microsoft.com/office/drawing/2014/main" xmlns="" id="{2DB10637-4F88-4FBF-BEAC-68A17BB7FA74}"/>
              </a:ext>
            </a:extLst>
          </p:cNvPr>
          <p:cNvPicPr>
            <a:picLocks noChangeAspect="1"/>
          </p:cNvPicPr>
          <p:nvPr/>
        </p:nvPicPr>
        <p:blipFill rotWithShape="1">
          <a:blip r:embed="rId2"/>
          <a:srcRect r="168"/>
          <a:stretch/>
        </p:blipFill>
        <p:spPr>
          <a:xfrm>
            <a:off x="921310" y="1169768"/>
            <a:ext cx="10446212" cy="5144553"/>
          </a:xfrm>
          <a:prstGeom prst="rect">
            <a:avLst/>
          </a:prstGeom>
        </p:spPr>
      </p:pic>
    </p:spTree>
    <p:extLst>
      <p:ext uri="{BB962C8B-B14F-4D97-AF65-F5344CB8AC3E}">
        <p14:creationId xmlns:p14="http://schemas.microsoft.com/office/powerpoint/2010/main" val="178400550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Web</a:t>
            </a:r>
          </a:p>
        </p:txBody>
      </p:sp>
      <p:sp>
        <p:nvSpPr>
          <p:cNvPr id="3" name="Slide Number Placeholder 5">
            <a:extLst>
              <a:ext uri="{FF2B5EF4-FFF2-40B4-BE49-F238E27FC236}">
                <a16:creationId xmlns:a16="http://schemas.microsoft.com/office/drawing/2014/main" xmlns="" id="{AD976E25-D2F1-4798-9C74-FD305CBBA675}"/>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21</a:t>
            </a:fld>
            <a:endParaRPr lang="en-US" sz="1800" dirty="0">
              <a:solidFill>
                <a:schemeClr val="tx1"/>
              </a:solidFill>
              <a:latin typeface="+mn-lt"/>
            </a:endParaRPr>
          </a:p>
        </p:txBody>
      </p:sp>
      <p:pic>
        <p:nvPicPr>
          <p:cNvPr id="2" name="Picture 1">
            <a:extLst>
              <a:ext uri="{FF2B5EF4-FFF2-40B4-BE49-F238E27FC236}">
                <a16:creationId xmlns:a16="http://schemas.microsoft.com/office/drawing/2014/main" xmlns="" id="{D1250714-E33D-4424-B6CF-6753EDFF12A3}"/>
              </a:ext>
            </a:extLst>
          </p:cNvPr>
          <p:cNvPicPr>
            <a:picLocks noChangeAspect="1"/>
          </p:cNvPicPr>
          <p:nvPr/>
        </p:nvPicPr>
        <p:blipFill>
          <a:blip r:embed="rId2"/>
          <a:stretch>
            <a:fillRect/>
          </a:stretch>
        </p:blipFill>
        <p:spPr>
          <a:xfrm>
            <a:off x="958621" y="1180519"/>
            <a:ext cx="10371589" cy="5123052"/>
          </a:xfrm>
          <a:prstGeom prst="rect">
            <a:avLst/>
          </a:prstGeom>
        </p:spPr>
      </p:pic>
    </p:spTree>
    <p:extLst>
      <p:ext uri="{BB962C8B-B14F-4D97-AF65-F5344CB8AC3E}">
        <p14:creationId xmlns:p14="http://schemas.microsoft.com/office/powerpoint/2010/main" val="93710034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Aplicación Móvil</a:t>
            </a:r>
          </a:p>
        </p:txBody>
      </p:sp>
      <p:sp>
        <p:nvSpPr>
          <p:cNvPr id="3" name="Slide Number Placeholder 5">
            <a:extLst>
              <a:ext uri="{FF2B5EF4-FFF2-40B4-BE49-F238E27FC236}">
                <a16:creationId xmlns:a16="http://schemas.microsoft.com/office/drawing/2014/main" xmlns="" id="{682B1673-DB24-464D-9379-ECC40FD24269}"/>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22</a:t>
            </a:fld>
            <a:endParaRPr lang="en-US" sz="1800" dirty="0">
              <a:solidFill>
                <a:schemeClr val="tx1"/>
              </a:solidFill>
              <a:latin typeface="+mn-lt"/>
            </a:endParaRPr>
          </a:p>
        </p:txBody>
      </p:sp>
      <p:pic>
        <p:nvPicPr>
          <p:cNvPr id="4" name="Picture 3" descr="A screenshot of a cell phone&#10;&#10;Description automatically generated">
            <a:extLst>
              <a:ext uri="{FF2B5EF4-FFF2-40B4-BE49-F238E27FC236}">
                <a16:creationId xmlns:a16="http://schemas.microsoft.com/office/drawing/2014/main" xmlns="" id="{0A39FB99-B457-47E6-9355-C6D3164CD465}"/>
              </a:ext>
            </a:extLst>
          </p:cNvPr>
          <p:cNvPicPr>
            <a:picLocks noChangeAspect="1"/>
          </p:cNvPicPr>
          <p:nvPr/>
        </p:nvPicPr>
        <p:blipFill>
          <a:blip r:embed="rId2"/>
          <a:stretch>
            <a:fillRect/>
          </a:stretch>
        </p:blipFill>
        <p:spPr>
          <a:xfrm>
            <a:off x="6591609" y="1290282"/>
            <a:ext cx="2505401" cy="5248629"/>
          </a:xfrm>
          <a:prstGeom prst="rect">
            <a:avLst/>
          </a:prstGeom>
        </p:spPr>
      </p:pic>
      <p:pic>
        <p:nvPicPr>
          <p:cNvPr id="6" name="Picture 5" descr="A screenshot of a computer&#10;&#10;Description automatically generated">
            <a:extLst>
              <a:ext uri="{FF2B5EF4-FFF2-40B4-BE49-F238E27FC236}">
                <a16:creationId xmlns:a16="http://schemas.microsoft.com/office/drawing/2014/main" xmlns="" id="{22815DCE-DA9B-42D7-BA49-1F87A913E502}"/>
              </a:ext>
            </a:extLst>
          </p:cNvPr>
          <p:cNvPicPr>
            <a:picLocks noChangeAspect="1"/>
          </p:cNvPicPr>
          <p:nvPr/>
        </p:nvPicPr>
        <p:blipFill>
          <a:blip r:embed="rId3"/>
          <a:stretch>
            <a:fillRect/>
          </a:stretch>
        </p:blipFill>
        <p:spPr>
          <a:xfrm>
            <a:off x="2723544" y="1290281"/>
            <a:ext cx="2517702" cy="5248629"/>
          </a:xfrm>
          <a:prstGeom prst="rect">
            <a:avLst/>
          </a:prstGeom>
        </p:spPr>
      </p:pic>
    </p:spTree>
    <p:extLst>
      <p:ext uri="{BB962C8B-B14F-4D97-AF65-F5344CB8AC3E}">
        <p14:creationId xmlns:p14="http://schemas.microsoft.com/office/powerpoint/2010/main" val="330722629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994797-5697-4A14-97F4-C212A14881C4}"/>
              </a:ext>
            </a:extLst>
          </p:cNvPr>
          <p:cNvSpPr>
            <a:spLocks noGrp="1"/>
          </p:cNvSpPr>
          <p:nvPr>
            <p:ph type="ctrTitle"/>
          </p:nvPr>
        </p:nvSpPr>
        <p:spPr>
          <a:xfrm>
            <a:off x="5029200" y="-5208"/>
            <a:ext cx="7162800" cy="6863208"/>
          </a:xfrm>
        </p:spPr>
        <p:txBody>
          <a:bodyPr/>
          <a:lstStyle/>
          <a:p>
            <a:r>
              <a:rPr lang="en-US" dirty="0"/>
              <a:t>6. </a:t>
            </a:r>
            <a:r>
              <a:rPr lang="es-EC" dirty="0"/>
              <a:t>Demostración</a:t>
            </a:r>
          </a:p>
        </p:txBody>
      </p:sp>
      <p:pic>
        <p:nvPicPr>
          <p:cNvPr id="6" name="Picture Placeholder 8" descr="Farmland landscape" title="Farmland landscape">
            <a:extLst>
              <a:ext uri="{FF2B5EF4-FFF2-40B4-BE49-F238E27FC236}">
                <a16:creationId xmlns:a16="http://schemas.microsoft.com/office/drawing/2014/main" xmlns="" id="{7FE3305B-DEB6-4645-B17D-148E0FBD757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04993" y="890410"/>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p:spPr>
      </p:pic>
      <p:sp>
        <p:nvSpPr>
          <p:cNvPr id="4" name="Slide Number Placeholder 5">
            <a:extLst>
              <a:ext uri="{FF2B5EF4-FFF2-40B4-BE49-F238E27FC236}">
                <a16:creationId xmlns:a16="http://schemas.microsoft.com/office/drawing/2014/main" xmlns="" id="{A87A8274-D7D0-44E7-9DB6-697152850159}"/>
              </a:ext>
            </a:extLst>
          </p:cNvPr>
          <p:cNvSpPr txBox="1">
            <a:spLocks/>
          </p:cNvSpPr>
          <p:nvPr/>
        </p:nvSpPr>
        <p:spPr>
          <a:xfrm>
            <a:off x="11627142" y="6356350"/>
            <a:ext cx="449658"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23</a:t>
            </a:fld>
            <a:endParaRPr lang="en-US" dirty="0"/>
          </a:p>
        </p:txBody>
      </p:sp>
    </p:spTree>
    <p:extLst>
      <p:ext uri="{BB962C8B-B14F-4D97-AF65-F5344CB8AC3E}">
        <p14:creationId xmlns:p14="http://schemas.microsoft.com/office/powerpoint/2010/main" val="91280204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Videos</a:t>
            </a:r>
          </a:p>
        </p:txBody>
      </p:sp>
      <p:sp>
        <p:nvSpPr>
          <p:cNvPr id="3" name="Slide Number Placeholder 5">
            <a:extLst>
              <a:ext uri="{FF2B5EF4-FFF2-40B4-BE49-F238E27FC236}">
                <a16:creationId xmlns:a16="http://schemas.microsoft.com/office/drawing/2014/main" xmlns="" id="{D325D594-5E4A-4B8F-8512-4368EDBABC5F}"/>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24</a:t>
            </a:fld>
            <a:endParaRPr lang="en-US" sz="1800" dirty="0">
              <a:solidFill>
                <a:schemeClr val="tx1"/>
              </a:solidFill>
              <a:latin typeface="+mn-lt"/>
            </a:endParaRPr>
          </a:p>
        </p:txBody>
      </p:sp>
      <p:pic>
        <p:nvPicPr>
          <p:cNvPr id="6" name="Web-app-Expo">
            <a:hlinkClick r:id="" action="ppaction://media"/>
            <a:extLst>
              <a:ext uri="{FF2B5EF4-FFF2-40B4-BE49-F238E27FC236}">
                <a16:creationId xmlns:a16="http://schemas.microsoft.com/office/drawing/2014/main" xmlns="" id="{CE7E2C7D-51BC-4FA1-81D5-36FE1A45D8B0}"/>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29260" y="1017293"/>
            <a:ext cx="10430312" cy="5640245"/>
          </a:xfrm>
          <a:prstGeom prst="rect">
            <a:avLst/>
          </a:prstGeom>
        </p:spPr>
      </p:pic>
    </p:spTree>
    <p:extLst>
      <p:ext uri="{BB962C8B-B14F-4D97-AF65-F5344CB8AC3E}">
        <p14:creationId xmlns:p14="http://schemas.microsoft.com/office/powerpoint/2010/main" val="3586796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69436"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Videos</a:t>
            </a:r>
          </a:p>
        </p:txBody>
      </p:sp>
      <p:sp>
        <p:nvSpPr>
          <p:cNvPr id="3" name="Slide Number Placeholder 5">
            <a:extLst>
              <a:ext uri="{FF2B5EF4-FFF2-40B4-BE49-F238E27FC236}">
                <a16:creationId xmlns:a16="http://schemas.microsoft.com/office/drawing/2014/main" xmlns="" id="{D325D594-5E4A-4B8F-8512-4368EDBABC5F}"/>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25</a:t>
            </a:fld>
            <a:endParaRPr lang="en-US" sz="1800" dirty="0">
              <a:solidFill>
                <a:schemeClr val="tx1"/>
              </a:solidFill>
              <a:latin typeface="+mn-lt"/>
            </a:endParaRPr>
          </a:p>
        </p:txBody>
      </p:sp>
      <p:pic>
        <p:nvPicPr>
          <p:cNvPr id="5" name="Movil-App-Expo">
            <a:hlinkClick r:id="" action="ppaction://media"/>
            <a:extLst>
              <a:ext uri="{FF2B5EF4-FFF2-40B4-BE49-F238E27FC236}">
                <a16:creationId xmlns:a16="http://schemas.microsoft.com/office/drawing/2014/main" xmlns="" id="{F8B43719-7BF4-4828-B376-C9FEB8EF6746}"/>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351947" y="1375794"/>
            <a:ext cx="9488105" cy="5130742"/>
          </a:xfrm>
          <a:prstGeom prst="rect">
            <a:avLst/>
          </a:prstGeom>
        </p:spPr>
      </p:pic>
    </p:spTree>
    <p:extLst>
      <p:ext uri="{BB962C8B-B14F-4D97-AF65-F5344CB8AC3E}">
        <p14:creationId xmlns:p14="http://schemas.microsoft.com/office/powerpoint/2010/main" val="30808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30635"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994797-5697-4A14-97F4-C212A14881C4}"/>
              </a:ext>
            </a:extLst>
          </p:cNvPr>
          <p:cNvSpPr>
            <a:spLocks noGrp="1"/>
          </p:cNvSpPr>
          <p:nvPr>
            <p:ph type="ctrTitle"/>
          </p:nvPr>
        </p:nvSpPr>
        <p:spPr>
          <a:xfrm>
            <a:off x="5185064" y="-5208"/>
            <a:ext cx="7006936" cy="6863208"/>
          </a:xfrm>
        </p:spPr>
        <p:txBody>
          <a:bodyPr/>
          <a:lstStyle/>
          <a:p>
            <a:r>
              <a:rPr lang="en-US" dirty="0"/>
              <a:t>7. </a:t>
            </a:r>
            <a:r>
              <a:rPr lang="es-EC" dirty="0"/>
              <a:t>Resultados</a:t>
            </a:r>
          </a:p>
        </p:txBody>
      </p:sp>
      <p:pic>
        <p:nvPicPr>
          <p:cNvPr id="6" name="Picture Placeholder 8" descr="Farmland landscape" title="Farmland landscape">
            <a:extLst>
              <a:ext uri="{FF2B5EF4-FFF2-40B4-BE49-F238E27FC236}">
                <a16:creationId xmlns:a16="http://schemas.microsoft.com/office/drawing/2014/main" xmlns="" id="{7FE3305B-DEB6-4645-B17D-148E0FBD757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04993" y="890410"/>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p:spPr>
      </p:pic>
      <p:sp>
        <p:nvSpPr>
          <p:cNvPr id="4" name="Slide Number Placeholder 5">
            <a:extLst>
              <a:ext uri="{FF2B5EF4-FFF2-40B4-BE49-F238E27FC236}">
                <a16:creationId xmlns:a16="http://schemas.microsoft.com/office/drawing/2014/main" xmlns="" id="{18D5E4D9-079B-4DE8-8FA9-21D81E6A422E}"/>
              </a:ext>
            </a:extLst>
          </p:cNvPr>
          <p:cNvSpPr txBox="1">
            <a:spLocks/>
          </p:cNvSpPr>
          <p:nvPr/>
        </p:nvSpPr>
        <p:spPr>
          <a:xfrm>
            <a:off x="11610364" y="6356350"/>
            <a:ext cx="466436"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26</a:t>
            </a:fld>
            <a:endParaRPr lang="en-US" dirty="0"/>
          </a:p>
        </p:txBody>
      </p:sp>
    </p:spTree>
    <p:extLst>
      <p:ext uri="{BB962C8B-B14F-4D97-AF65-F5344CB8AC3E}">
        <p14:creationId xmlns:p14="http://schemas.microsoft.com/office/powerpoint/2010/main" val="295034193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¿La información que muestra la aplicación móvil y web es entendible?</a:t>
            </a:r>
          </a:p>
        </p:txBody>
      </p:sp>
      <p:sp>
        <p:nvSpPr>
          <p:cNvPr id="3" name="Slide Number Placeholder 5">
            <a:extLst>
              <a:ext uri="{FF2B5EF4-FFF2-40B4-BE49-F238E27FC236}">
                <a16:creationId xmlns:a16="http://schemas.microsoft.com/office/drawing/2014/main" xmlns="" id="{D325D594-5E4A-4B8F-8512-4368EDBABC5F}"/>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27</a:t>
            </a:fld>
            <a:endParaRPr lang="en-US" sz="1800" dirty="0">
              <a:solidFill>
                <a:schemeClr val="tx1"/>
              </a:solidFill>
              <a:latin typeface="+mn-lt"/>
            </a:endParaRPr>
          </a:p>
        </p:txBody>
      </p:sp>
      <p:pic>
        <p:nvPicPr>
          <p:cNvPr id="2" name="Picture 1">
            <a:extLst>
              <a:ext uri="{FF2B5EF4-FFF2-40B4-BE49-F238E27FC236}">
                <a16:creationId xmlns:a16="http://schemas.microsoft.com/office/drawing/2014/main" xmlns="" id="{E1D90DD9-7414-40DA-8112-0525949A6F36}"/>
              </a:ext>
            </a:extLst>
          </p:cNvPr>
          <p:cNvPicPr>
            <a:picLocks noChangeAspect="1"/>
          </p:cNvPicPr>
          <p:nvPr/>
        </p:nvPicPr>
        <p:blipFill>
          <a:blip r:embed="rId2"/>
          <a:stretch>
            <a:fillRect/>
          </a:stretch>
        </p:blipFill>
        <p:spPr>
          <a:xfrm>
            <a:off x="2029616" y="1258238"/>
            <a:ext cx="8229600" cy="4341524"/>
          </a:xfrm>
          <a:prstGeom prst="rect">
            <a:avLst/>
          </a:prstGeom>
        </p:spPr>
      </p:pic>
    </p:spTree>
    <p:extLst>
      <p:ext uri="{BB962C8B-B14F-4D97-AF65-F5344CB8AC3E}">
        <p14:creationId xmlns:p14="http://schemas.microsoft.com/office/powerpoint/2010/main" val="226489269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La navegación de la aplicación móvil y web ¿es fácil?</a:t>
            </a:r>
          </a:p>
        </p:txBody>
      </p:sp>
      <p:sp>
        <p:nvSpPr>
          <p:cNvPr id="3" name="Slide Number Placeholder 5">
            <a:extLst>
              <a:ext uri="{FF2B5EF4-FFF2-40B4-BE49-F238E27FC236}">
                <a16:creationId xmlns:a16="http://schemas.microsoft.com/office/drawing/2014/main" xmlns="" id="{D325D594-5E4A-4B8F-8512-4368EDBABC5F}"/>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28</a:t>
            </a:fld>
            <a:endParaRPr lang="en-US" sz="1800" dirty="0">
              <a:solidFill>
                <a:schemeClr val="tx1"/>
              </a:solidFill>
              <a:latin typeface="+mn-lt"/>
            </a:endParaRPr>
          </a:p>
        </p:txBody>
      </p:sp>
      <p:pic>
        <p:nvPicPr>
          <p:cNvPr id="2" name="Picture 1">
            <a:extLst>
              <a:ext uri="{FF2B5EF4-FFF2-40B4-BE49-F238E27FC236}">
                <a16:creationId xmlns:a16="http://schemas.microsoft.com/office/drawing/2014/main" xmlns="" id="{D10CBE8A-CF57-46B8-8E00-C45F4F51E2F9}"/>
              </a:ext>
            </a:extLst>
          </p:cNvPr>
          <p:cNvPicPr>
            <a:picLocks noChangeAspect="1"/>
          </p:cNvPicPr>
          <p:nvPr/>
        </p:nvPicPr>
        <p:blipFill>
          <a:blip r:embed="rId2"/>
          <a:stretch>
            <a:fillRect/>
          </a:stretch>
        </p:blipFill>
        <p:spPr>
          <a:xfrm>
            <a:off x="2029616" y="1258238"/>
            <a:ext cx="8229600" cy="4341524"/>
          </a:xfrm>
          <a:prstGeom prst="rect">
            <a:avLst/>
          </a:prstGeom>
        </p:spPr>
      </p:pic>
    </p:spTree>
    <p:extLst>
      <p:ext uri="{BB962C8B-B14F-4D97-AF65-F5344CB8AC3E}">
        <p14:creationId xmlns:p14="http://schemas.microsoft.com/office/powerpoint/2010/main" val="2146496969"/>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Cuando solicito información a la aplicación móvil o web, ¿Esta despliega información en el tiempo esperado?</a:t>
            </a:r>
          </a:p>
        </p:txBody>
      </p:sp>
      <p:sp>
        <p:nvSpPr>
          <p:cNvPr id="3" name="Slide Number Placeholder 5">
            <a:extLst>
              <a:ext uri="{FF2B5EF4-FFF2-40B4-BE49-F238E27FC236}">
                <a16:creationId xmlns:a16="http://schemas.microsoft.com/office/drawing/2014/main" xmlns="" id="{D325D594-5E4A-4B8F-8512-4368EDBABC5F}"/>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29</a:t>
            </a:fld>
            <a:endParaRPr lang="en-US" sz="1800" dirty="0">
              <a:solidFill>
                <a:schemeClr val="tx1"/>
              </a:solidFill>
              <a:latin typeface="+mn-lt"/>
            </a:endParaRPr>
          </a:p>
        </p:txBody>
      </p:sp>
      <p:pic>
        <p:nvPicPr>
          <p:cNvPr id="2" name="Picture 1">
            <a:extLst>
              <a:ext uri="{FF2B5EF4-FFF2-40B4-BE49-F238E27FC236}">
                <a16:creationId xmlns:a16="http://schemas.microsoft.com/office/drawing/2014/main" xmlns="" id="{33714806-349F-4206-BEB6-5AF703118F27}"/>
              </a:ext>
            </a:extLst>
          </p:cNvPr>
          <p:cNvPicPr>
            <a:picLocks noChangeAspect="1"/>
          </p:cNvPicPr>
          <p:nvPr/>
        </p:nvPicPr>
        <p:blipFill>
          <a:blip r:embed="rId2"/>
          <a:stretch>
            <a:fillRect/>
          </a:stretch>
        </p:blipFill>
        <p:spPr>
          <a:xfrm>
            <a:off x="2029616" y="1258238"/>
            <a:ext cx="8229600" cy="4341524"/>
          </a:xfrm>
          <a:prstGeom prst="rect">
            <a:avLst/>
          </a:prstGeom>
        </p:spPr>
      </p:pic>
    </p:spTree>
    <p:extLst>
      <p:ext uri="{BB962C8B-B14F-4D97-AF65-F5344CB8AC3E}">
        <p14:creationId xmlns:p14="http://schemas.microsoft.com/office/powerpoint/2010/main" val="192413939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994797-5697-4A14-97F4-C212A14881C4}"/>
              </a:ext>
            </a:extLst>
          </p:cNvPr>
          <p:cNvSpPr>
            <a:spLocks noGrp="1"/>
          </p:cNvSpPr>
          <p:nvPr>
            <p:ph type="ctrTitle"/>
          </p:nvPr>
        </p:nvSpPr>
        <p:spPr>
          <a:xfrm>
            <a:off x="5185064" y="-5208"/>
            <a:ext cx="7006936" cy="6863208"/>
          </a:xfrm>
        </p:spPr>
        <p:txBody>
          <a:bodyPr/>
          <a:lstStyle/>
          <a:p>
            <a:r>
              <a:rPr lang="en-US" dirty="0"/>
              <a:t>1. </a:t>
            </a:r>
            <a:r>
              <a:rPr lang="es-EC" dirty="0"/>
              <a:t>Introducción</a:t>
            </a:r>
          </a:p>
        </p:txBody>
      </p:sp>
      <p:pic>
        <p:nvPicPr>
          <p:cNvPr id="6" name="Picture Placeholder 8" descr="Farmland landscape" title="Farmland landscape">
            <a:extLst>
              <a:ext uri="{FF2B5EF4-FFF2-40B4-BE49-F238E27FC236}">
                <a16:creationId xmlns:a16="http://schemas.microsoft.com/office/drawing/2014/main" xmlns="" id="{7FE3305B-DEB6-4645-B17D-148E0FBD757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04993" y="890410"/>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p:spPr>
      </p:pic>
      <p:sp>
        <p:nvSpPr>
          <p:cNvPr id="9" name="Slide Number Placeholder 5">
            <a:extLst>
              <a:ext uri="{FF2B5EF4-FFF2-40B4-BE49-F238E27FC236}">
                <a16:creationId xmlns:a16="http://schemas.microsoft.com/office/drawing/2014/main" xmlns="" id="{8A28B3B9-7EAF-483C-835B-B758B27D51D8}"/>
              </a:ext>
            </a:extLst>
          </p:cNvPr>
          <p:cNvSpPr txBox="1">
            <a:spLocks/>
          </p:cNvSpPr>
          <p:nvPr/>
        </p:nvSpPr>
        <p:spPr>
          <a:xfrm>
            <a:off x="11706224" y="6356350"/>
            <a:ext cx="370575"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3</a:t>
            </a:fld>
            <a:endParaRPr lang="en-US" dirty="0"/>
          </a:p>
        </p:txBody>
      </p:sp>
    </p:spTree>
    <p:extLst>
      <p:ext uri="{BB962C8B-B14F-4D97-AF65-F5344CB8AC3E}">
        <p14:creationId xmlns:p14="http://schemas.microsoft.com/office/powerpoint/2010/main" val="51866519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En general ¿Me encuentro satisfecho con la aplicación web y móvil?</a:t>
            </a:r>
          </a:p>
        </p:txBody>
      </p:sp>
      <p:sp>
        <p:nvSpPr>
          <p:cNvPr id="3" name="Slide Number Placeholder 5">
            <a:extLst>
              <a:ext uri="{FF2B5EF4-FFF2-40B4-BE49-F238E27FC236}">
                <a16:creationId xmlns:a16="http://schemas.microsoft.com/office/drawing/2014/main" xmlns="" id="{D325D594-5E4A-4B8F-8512-4368EDBABC5F}"/>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30</a:t>
            </a:fld>
            <a:endParaRPr lang="en-US" sz="1800" dirty="0">
              <a:solidFill>
                <a:schemeClr val="tx1"/>
              </a:solidFill>
              <a:latin typeface="+mn-lt"/>
            </a:endParaRPr>
          </a:p>
        </p:txBody>
      </p:sp>
      <p:pic>
        <p:nvPicPr>
          <p:cNvPr id="2" name="Picture 1">
            <a:extLst>
              <a:ext uri="{FF2B5EF4-FFF2-40B4-BE49-F238E27FC236}">
                <a16:creationId xmlns:a16="http://schemas.microsoft.com/office/drawing/2014/main" xmlns="" id="{94B0D620-7433-4077-903F-8D4252343627}"/>
              </a:ext>
            </a:extLst>
          </p:cNvPr>
          <p:cNvPicPr>
            <a:picLocks noChangeAspect="1"/>
          </p:cNvPicPr>
          <p:nvPr/>
        </p:nvPicPr>
        <p:blipFill>
          <a:blip r:embed="rId2"/>
          <a:stretch>
            <a:fillRect/>
          </a:stretch>
        </p:blipFill>
        <p:spPr>
          <a:xfrm>
            <a:off x="2029616" y="1258238"/>
            <a:ext cx="8229600" cy="4341524"/>
          </a:xfrm>
          <a:prstGeom prst="rect">
            <a:avLst/>
          </a:prstGeom>
        </p:spPr>
      </p:pic>
    </p:spTree>
    <p:extLst>
      <p:ext uri="{BB962C8B-B14F-4D97-AF65-F5344CB8AC3E}">
        <p14:creationId xmlns:p14="http://schemas.microsoft.com/office/powerpoint/2010/main" val="277126210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994797-5697-4A14-97F4-C212A14881C4}"/>
              </a:ext>
            </a:extLst>
          </p:cNvPr>
          <p:cNvSpPr>
            <a:spLocks noGrp="1"/>
          </p:cNvSpPr>
          <p:nvPr>
            <p:ph type="ctrTitle"/>
          </p:nvPr>
        </p:nvSpPr>
        <p:spPr>
          <a:xfrm>
            <a:off x="4613564" y="-5208"/>
            <a:ext cx="7578436" cy="6863208"/>
          </a:xfrm>
        </p:spPr>
        <p:txBody>
          <a:bodyPr/>
          <a:lstStyle/>
          <a:p>
            <a:r>
              <a:rPr lang="en-US" sz="4800" dirty="0"/>
              <a:t>8. </a:t>
            </a:r>
            <a:br>
              <a:rPr lang="en-US" sz="4800" dirty="0"/>
            </a:br>
            <a:r>
              <a:rPr lang="es-EC" sz="4800" dirty="0"/>
              <a:t>Conclusiones</a:t>
            </a:r>
          </a:p>
        </p:txBody>
      </p:sp>
      <p:pic>
        <p:nvPicPr>
          <p:cNvPr id="6" name="Picture Placeholder 8" descr="Farmland landscape" title="Farmland landscape">
            <a:extLst>
              <a:ext uri="{FF2B5EF4-FFF2-40B4-BE49-F238E27FC236}">
                <a16:creationId xmlns:a16="http://schemas.microsoft.com/office/drawing/2014/main" xmlns="" id="{7FE3305B-DEB6-4645-B17D-148E0FBD757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04993" y="890410"/>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p:spPr>
      </p:pic>
      <p:sp>
        <p:nvSpPr>
          <p:cNvPr id="4" name="Slide Number Placeholder 5">
            <a:extLst>
              <a:ext uri="{FF2B5EF4-FFF2-40B4-BE49-F238E27FC236}">
                <a16:creationId xmlns:a16="http://schemas.microsoft.com/office/drawing/2014/main" xmlns="" id="{3924187B-833F-4AEA-8E1B-3C7978532771}"/>
              </a:ext>
            </a:extLst>
          </p:cNvPr>
          <p:cNvSpPr txBox="1">
            <a:spLocks/>
          </p:cNvSpPr>
          <p:nvPr/>
        </p:nvSpPr>
        <p:spPr>
          <a:xfrm>
            <a:off x="11618752" y="6356350"/>
            <a:ext cx="458047"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31</a:t>
            </a:fld>
            <a:endParaRPr lang="en-US" dirty="0"/>
          </a:p>
        </p:txBody>
      </p:sp>
    </p:spTree>
    <p:extLst>
      <p:ext uri="{BB962C8B-B14F-4D97-AF65-F5344CB8AC3E}">
        <p14:creationId xmlns:p14="http://schemas.microsoft.com/office/powerpoint/2010/main" val="352869987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Conclusiones</a:t>
            </a:r>
          </a:p>
        </p:txBody>
      </p:sp>
      <p:sp>
        <p:nvSpPr>
          <p:cNvPr id="3" name="Slide Number Placeholder 5">
            <a:extLst>
              <a:ext uri="{FF2B5EF4-FFF2-40B4-BE49-F238E27FC236}">
                <a16:creationId xmlns:a16="http://schemas.microsoft.com/office/drawing/2014/main" xmlns="" id="{D325D594-5E4A-4B8F-8512-4368EDBABC5F}"/>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32</a:t>
            </a:fld>
            <a:endParaRPr lang="en-US" sz="1800" dirty="0">
              <a:solidFill>
                <a:schemeClr val="tx1"/>
              </a:solidFill>
              <a:latin typeface="+mn-lt"/>
            </a:endParaRPr>
          </a:p>
        </p:txBody>
      </p:sp>
      <p:sp>
        <p:nvSpPr>
          <p:cNvPr id="4" name="Rectangle 3">
            <a:extLst>
              <a:ext uri="{FF2B5EF4-FFF2-40B4-BE49-F238E27FC236}">
                <a16:creationId xmlns:a16="http://schemas.microsoft.com/office/drawing/2014/main" xmlns="" id="{5B89BC0E-8701-47B4-8363-7D288B6F5BEF}"/>
              </a:ext>
            </a:extLst>
          </p:cNvPr>
          <p:cNvSpPr/>
          <p:nvPr/>
        </p:nvSpPr>
        <p:spPr>
          <a:xfrm>
            <a:off x="1226191" y="1573246"/>
            <a:ext cx="9739618" cy="4337598"/>
          </a:xfrm>
          <a:prstGeom prst="rect">
            <a:avLst/>
          </a:prstGeom>
        </p:spPr>
        <p:txBody>
          <a:bodyPr wrap="square">
            <a:spAutoFit/>
          </a:bodyPr>
          <a:lstStyle/>
          <a:p>
            <a:pPr marL="552450" indent="-514350" algn="just">
              <a:lnSpc>
                <a:spcPct val="90000"/>
              </a:lnSpc>
              <a:spcBef>
                <a:spcPts val="1000"/>
              </a:spcBef>
              <a:buClr>
                <a:srgbClr val="029B2D"/>
              </a:buClr>
              <a:buFont typeface="Arial" panose="020B0604020202020204" pitchFamily="34" charset="0"/>
              <a:buChar char="•"/>
            </a:pPr>
            <a:r>
              <a:rPr lang="es-EC" sz="2400" dirty="0">
                <a:solidFill>
                  <a:prstClr val="black">
                    <a:lumMod val="75000"/>
                    <a:lumOff val="25000"/>
                  </a:prstClr>
                </a:solidFill>
              </a:rPr>
              <a:t>El manejo de herramientas las cuales nos permita separar la parte del cliente manteniendo una arquitectura solida, ayuda no solo al mantenimiento del software, sino también es un punto clave para la escalabilidad de este.</a:t>
            </a:r>
          </a:p>
          <a:p>
            <a:pPr marL="552450" indent="-514350" algn="just">
              <a:lnSpc>
                <a:spcPct val="90000"/>
              </a:lnSpc>
              <a:spcBef>
                <a:spcPts val="1000"/>
              </a:spcBef>
              <a:buClr>
                <a:srgbClr val="029B2D"/>
              </a:buClr>
              <a:buFont typeface="Arial" panose="020B0604020202020204" pitchFamily="34" charset="0"/>
              <a:buChar char="•"/>
            </a:pPr>
            <a:r>
              <a:rPr lang="es-EC" sz="2400" dirty="0">
                <a:solidFill>
                  <a:prstClr val="black">
                    <a:lumMod val="75000"/>
                    <a:lumOff val="25000"/>
                  </a:prstClr>
                </a:solidFill>
              </a:rPr>
              <a:t>A nivel comparativo el software desarrollado muestra una gran ventaja sobre otros, ya que en la actualidad aún se siguen usando sistemas basados en arquitecturas tradicionales o en su defecto usando software o servicios de terceros.</a:t>
            </a:r>
          </a:p>
          <a:p>
            <a:pPr marL="552450" indent="-514350" algn="just">
              <a:lnSpc>
                <a:spcPct val="90000"/>
              </a:lnSpc>
              <a:spcBef>
                <a:spcPts val="1000"/>
              </a:spcBef>
              <a:buClr>
                <a:srgbClr val="029B2D"/>
              </a:buClr>
              <a:buFont typeface="Arial" panose="020B0604020202020204" pitchFamily="34" charset="0"/>
              <a:buChar char="•"/>
            </a:pPr>
            <a:r>
              <a:rPr lang="es-EC" sz="2400" dirty="0">
                <a:solidFill>
                  <a:prstClr val="black">
                    <a:lumMod val="75000"/>
                    <a:lumOff val="25000"/>
                  </a:prstClr>
                </a:solidFill>
              </a:rPr>
              <a:t>El nivel de integración que se obtuvo con el sistema fue satisfactorio ya que tanto su versión web como aplicación móvil son estables  dado que su despliegue y ejecución en la web como en dispositivos móviles no presentó ningún tipo de inconveniente o error.  </a:t>
            </a:r>
          </a:p>
        </p:txBody>
      </p:sp>
    </p:spTree>
    <p:extLst>
      <p:ext uri="{BB962C8B-B14F-4D97-AF65-F5344CB8AC3E}">
        <p14:creationId xmlns:p14="http://schemas.microsoft.com/office/powerpoint/2010/main" val="18406274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994797-5697-4A14-97F4-C212A14881C4}"/>
              </a:ext>
            </a:extLst>
          </p:cNvPr>
          <p:cNvSpPr>
            <a:spLocks noGrp="1"/>
          </p:cNvSpPr>
          <p:nvPr>
            <p:ph type="ctrTitle"/>
          </p:nvPr>
        </p:nvSpPr>
        <p:spPr>
          <a:xfrm>
            <a:off x="4613564" y="-5208"/>
            <a:ext cx="7578436" cy="6863208"/>
          </a:xfrm>
        </p:spPr>
        <p:txBody>
          <a:bodyPr/>
          <a:lstStyle/>
          <a:p>
            <a:r>
              <a:rPr lang="en-US" sz="4800" dirty="0"/>
              <a:t>9. </a:t>
            </a:r>
            <a:br>
              <a:rPr lang="en-US" sz="4800" dirty="0"/>
            </a:br>
            <a:r>
              <a:rPr lang="es-EC" sz="4800" dirty="0"/>
              <a:t>Recomendaciones</a:t>
            </a:r>
          </a:p>
        </p:txBody>
      </p:sp>
      <p:pic>
        <p:nvPicPr>
          <p:cNvPr id="6" name="Picture Placeholder 8" descr="Farmland landscape" title="Farmland landscape">
            <a:extLst>
              <a:ext uri="{FF2B5EF4-FFF2-40B4-BE49-F238E27FC236}">
                <a16:creationId xmlns:a16="http://schemas.microsoft.com/office/drawing/2014/main" xmlns="" id="{7FE3305B-DEB6-4645-B17D-148E0FBD757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04993" y="890410"/>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p:spPr>
      </p:pic>
      <p:sp>
        <p:nvSpPr>
          <p:cNvPr id="4" name="Slide Number Placeholder 5">
            <a:extLst>
              <a:ext uri="{FF2B5EF4-FFF2-40B4-BE49-F238E27FC236}">
                <a16:creationId xmlns:a16="http://schemas.microsoft.com/office/drawing/2014/main" xmlns="" id="{3924187B-833F-4AEA-8E1B-3C7978532771}"/>
              </a:ext>
            </a:extLst>
          </p:cNvPr>
          <p:cNvSpPr txBox="1">
            <a:spLocks/>
          </p:cNvSpPr>
          <p:nvPr/>
        </p:nvSpPr>
        <p:spPr>
          <a:xfrm>
            <a:off x="11618752" y="6356350"/>
            <a:ext cx="458047"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33</a:t>
            </a:fld>
            <a:endParaRPr lang="en-US" dirty="0"/>
          </a:p>
        </p:txBody>
      </p:sp>
    </p:spTree>
    <p:extLst>
      <p:ext uri="{BB962C8B-B14F-4D97-AF65-F5344CB8AC3E}">
        <p14:creationId xmlns:p14="http://schemas.microsoft.com/office/powerpoint/2010/main" val="251937420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Recomendaciones</a:t>
            </a:r>
          </a:p>
        </p:txBody>
      </p:sp>
      <p:sp>
        <p:nvSpPr>
          <p:cNvPr id="3" name="Slide Number Placeholder 5">
            <a:extLst>
              <a:ext uri="{FF2B5EF4-FFF2-40B4-BE49-F238E27FC236}">
                <a16:creationId xmlns:a16="http://schemas.microsoft.com/office/drawing/2014/main" xmlns="" id="{D325D594-5E4A-4B8F-8512-4368EDBABC5F}"/>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34</a:t>
            </a:fld>
            <a:endParaRPr lang="en-US" sz="1800" dirty="0">
              <a:solidFill>
                <a:schemeClr val="tx1"/>
              </a:solidFill>
              <a:latin typeface="+mn-lt"/>
            </a:endParaRPr>
          </a:p>
        </p:txBody>
      </p:sp>
      <p:sp>
        <p:nvSpPr>
          <p:cNvPr id="4" name="Rectangle 3">
            <a:extLst>
              <a:ext uri="{FF2B5EF4-FFF2-40B4-BE49-F238E27FC236}">
                <a16:creationId xmlns:a16="http://schemas.microsoft.com/office/drawing/2014/main" xmlns="" id="{FF4B0C3B-949D-4CE1-A42A-1B2ECA8BD39F}"/>
              </a:ext>
            </a:extLst>
          </p:cNvPr>
          <p:cNvSpPr/>
          <p:nvPr/>
        </p:nvSpPr>
        <p:spPr>
          <a:xfrm>
            <a:off x="1062605" y="1423605"/>
            <a:ext cx="10066789" cy="4669996"/>
          </a:xfrm>
          <a:prstGeom prst="rect">
            <a:avLst/>
          </a:prstGeom>
        </p:spPr>
        <p:txBody>
          <a:bodyPr wrap="square">
            <a:spAutoFit/>
          </a:bodyPr>
          <a:lstStyle/>
          <a:p>
            <a:pPr marL="552450" indent="-514350" algn="just">
              <a:lnSpc>
                <a:spcPct val="90000"/>
              </a:lnSpc>
              <a:spcBef>
                <a:spcPts val="1000"/>
              </a:spcBef>
              <a:buClr>
                <a:srgbClr val="029B2D"/>
              </a:buClr>
              <a:buFont typeface="Arial" panose="020B0604020202020204" pitchFamily="34" charset="0"/>
              <a:buChar char="•"/>
            </a:pPr>
            <a:r>
              <a:rPr lang="es-EC" sz="2400" dirty="0">
                <a:solidFill>
                  <a:prstClr val="black">
                    <a:lumMod val="75000"/>
                    <a:lumOff val="25000"/>
                  </a:prstClr>
                </a:solidFill>
              </a:rPr>
              <a:t>Para el despliegue y buen funcionamiento del sistema en la web es necesario establecer las versiones de los </a:t>
            </a:r>
            <a:r>
              <a:rPr lang="es-EC" sz="2400" dirty="0" err="1">
                <a:solidFill>
                  <a:prstClr val="black">
                    <a:lumMod val="75000"/>
                    <a:lumOff val="25000"/>
                  </a:prstClr>
                </a:solidFill>
              </a:rPr>
              <a:t>framework</a:t>
            </a:r>
            <a:r>
              <a:rPr lang="es-EC" sz="2400" dirty="0">
                <a:solidFill>
                  <a:prstClr val="black">
                    <a:lumMod val="75000"/>
                    <a:lumOff val="25000"/>
                  </a:prstClr>
                </a:solidFill>
              </a:rPr>
              <a:t> que se emplearon, puesto que estas se encuentran en constante mejora, algunas funciones que son accesibles con una determinada versión pueden ser depreciadas o actualizadas en versiones futuras, lo que causaría alertas que deterioran su rendimiento. </a:t>
            </a:r>
          </a:p>
          <a:p>
            <a:pPr marL="552450" indent="-514350" algn="just">
              <a:lnSpc>
                <a:spcPct val="90000"/>
              </a:lnSpc>
              <a:spcBef>
                <a:spcPts val="1000"/>
              </a:spcBef>
              <a:buClr>
                <a:srgbClr val="029B2D"/>
              </a:buClr>
              <a:buFont typeface="Arial" panose="020B0604020202020204" pitchFamily="34" charset="0"/>
              <a:buChar char="•"/>
            </a:pPr>
            <a:r>
              <a:rPr lang="es-EC" sz="2400" dirty="0">
                <a:solidFill>
                  <a:prstClr val="black">
                    <a:lumMod val="75000"/>
                    <a:lumOff val="25000"/>
                  </a:prstClr>
                </a:solidFill>
              </a:rPr>
              <a:t>El uso de políticas de intercambio de información es totalmente necesario para mantener seguros los servicios teniendo en cuenta que estos se encontraran expuestos en internet, por esta razón se debe mantener actualizado el conocimiento y manejo de las políticas CORS.</a:t>
            </a:r>
          </a:p>
          <a:p>
            <a:pPr marL="552450" indent="-514350" algn="just">
              <a:lnSpc>
                <a:spcPct val="90000"/>
              </a:lnSpc>
              <a:spcBef>
                <a:spcPts val="1000"/>
              </a:spcBef>
              <a:buClr>
                <a:srgbClr val="029B2D"/>
              </a:buClr>
              <a:buFont typeface="Arial" panose="020B0604020202020204" pitchFamily="34" charset="0"/>
              <a:buChar char="•"/>
            </a:pPr>
            <a:r>
              <a:rPr lang="es-EC" sz="2400" dirty="0">
                <a:solidFill>
                  <a:prstClr val="black">
                    <a:lumMod val="75000"/>
                    <a:lumOff val="25000"/>
                  </a:prstClr>
                </a:solidFill>
              </a:rPr>
              <a:t>Los futuros desarrollos se deberían manejar de forma modular, ya que, mediante las metodologías usadas se puede mantener el código fácilmente de requerir cambios o actualizaciones.</a:t>
            </a:r>
          </a:p>
        </p:txBody>
      </p:sp>
    </p:spTree>
    <p:extLst>
      <p:ext uri="{BB962C8B-B14F-4D97-AF65-F5344CB8AC3E}">
        <p14:creationId xmlns:p14="http://schemas.microsoft.com/office/powerpoint/2010/main" val="153094636"/>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994797-5697-4A14-97F4-C212A14881C4}"/>
              </a:ext>
            </a:extLst>
          </p:cNvPr>
          <p:cNvSpPr>
            <a:spLocks noGrp="1"/>
          </p:cNvSpPr>
          <p:nvPr>
            <p:ph type="ctrTitle"/>
          </p:nvPr>
        </p:nvSpPr>
        <p:spPr>
          <a:xfrm>
            <a:off x="4613564" y="-5208"/>
            <a:ext cx="7578436" cy="6863208"/>
          </a:xfrm>
        </p:spPr>
        <p:txBody>
          <a:bodyPr/>
          <a:lstStyle/>
          <a:p>
            <a:r>
              <a:rPr lang="en-US" sz="4800" dirty="0"/>
              <a:t>10. </a:t>
            </a:r>
            <a:br>
              <a:rPr lang="en-US" sz="4800" dirty="0"/>
            </a:br>
            <a:r>
              <a:rPr lang="es-EC" sz="4800" dirty="0"/>
              <a:t>Líneas de Trabajo Futuro</a:t>
            </a:r>
          </a:p>
        </p:txBody>
      </p:sp>
      <p:pic>
        <p:nvPicPr>
          <p:cNvPr id="6" name="Picture Placeholder 8" descr="Farmland landscape" title="Farmland landscape">
            <a:extLst>
              <a:ext uri="{FF2B5EF4-FFF2-40B4-BE49-F238E27FC236}">
                <a16:creationId xmlns:a16="http://schemas.microsoft.com/office/drawing/2014/main" xmlns="" id="{7FE3305B-DEB6-4645-B17D-148E0FBD757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04993" y="890410"/>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p:spPr>
      </p:pic>
      <p:sp>
        <p:nvSpPr>
          <p:cNvPr id="4" name="Slide Number Placeholder 5">
            <a:extLst>
              <a:ext uri="{FF2B5EF4-FFF2-40B4-BE49-F238E27FC236}">
                <a16:creationId xmlns:a16="http://schemas.microsoft.com/office/drawing/2014/main" xmlns="" id="{3924187B-833F-4AEA-8E1B-3C7978532771}"/>
              </a:ext>
            </a:extLst>
          </p:cNvPr>
          <p:cNvSpPr txBox="1">
            <a:spLocks/>
          </p:cNvSpPr>
          <p:nvPr/>
        </p:nvSpPr>
        <p:spPr>
          <a:xfrm>
            <a:off x="11618752" y="6356350"/>
            <a:ext cx="458047"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35</a:t>
            </a:fld>
            <a:endParaRPr lang="en-US" dirty="0"/>
          </a:p>
        </p:txBody>
      </p:sp>
    </p:spTree>
    <p:extLst>
      <p:ext uri="{BB962C8B-B14F-4D97-AF65-F5344CB8AC3E}">
        <p14:creationId xmlns:p14="http://schemas.microsoft.com/office/powerpoint/2010/main" val="8284047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Líneas de Trabajo Futuro</a:t>
            </a:r>
          </a:p>
        </p:txBody>
      </p:sp>
      <p:sp>
        <p:nvSpPr>
          <p:cNvPr id="15" name="Slide Number Placeholder 5">
            <a:extLst>
              <a:ext uri="{FF2B5EF4-FFF2-40B4-BE49-F238E27FC236}">
                <a16:creationId xmlns:a16="http://schemas.microsoft.com/office/drawing/2014/main" xmlns="" id="{AF5D1478-DC2E-4534-8B62-F707F8183813}"/>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36</a:t>
            </a:fld>
            <a:endParaRPr lang="en-US" sz="1800" dirty="0">
              <a:solidFill>
                <a:schemeClr val="tx1"/>
              </a:solidFill>
              <a:latin typeface="+mn-lt"/>
            </a:endParaRPr>
          </a:p>
        </p:txBody>
      </p:sp>
      <p:sp>
        <p:nvSpPr>
          <p:cNvPr id="8" name="Rectangle 7">
            <a:extLst>
              <a:ext uri="{FF2B5EF4-FFF2-40B4-BE49-F238E27FC236}">
                <a16:creationId xmlns:a16="http://schemas.microsoft.com/office/drawing/2014/main" xmlns="" id="{DAEAD215-0050-467E-8B44-8ACB111C7013}"/>
              </a:ext>
            </a:extLst>
          </p:cNvPr>
          <p:cNvSpPr/>
          <p:nvPr/>
        </p:nvSpPr>
        <p:spPr>
          <a:xfrm>
            <a:off x="1880532" y="2423596"/>
            <a:ext cx="8430935" cy="2010807"/>
          </a:xfrm>
          <a:prstGeom prst="rect">
            <a:avLst/>
          </a:prstGeom>
        </p:spPr>
        <p:txBody>
          <a:bodyPr wrap="square">
            <a:spAutoFit/>
          </a:bodyPr>
          <a:lstStyle/>
          <a:p>
            <a:pPr marL="552450" lvl="0" indent="-514350">
              <a:lnSpc>
                <a:spcPct val="90000"/>
              </a:lnSpc>
              <a:spcBef>
                <a:spcPts val="1000"/>
              </a:spcBef>
              <a:buClr>
                <a:srgbClr val="029B2D"/>
              </a:buClr>
              <a:buFont typeface="Arial" panose="020B0604020202020204" pitchFamily="34" charset="0"/>
              <a:buChar char="•"/>
            </a:pPr>
            <a:r>
              <a:rPr lang="es-MX" sz="4000" dirty="0">
                <a:solidFill>
                  <a:prstClr val="black">
                    <a:lumMod val="75000"/>
                    <a:lumOff val="25000"/>
                  </a:prstClr>
                </a:solidFill>
              </a:rPr>
              <a:t>Modulo de Administración</a:t>
            </a:r>
          </a:p>
          <a:p>
            <a:pPr marL="552450" lvl="0" indent="-514350">
              <a:lnSpc>
                <a:spcPct val="90000"/>
              </a:lnSpc>
              <a:spcBef>
                <a:spcPts val="1000"/>
              </a:spcBef>
              <a:buClr>
                <a:srgbClr val="029B2D"/>
              </a:buClr>
              <a:buFont typeface="Arial" panose="020B0604020202020204" pitchFamily="34" charset="0"/>
              <a:buChar char="•"/>
            </a:pPr>
            <a:r>
              <a:rPr lang="es-MX" sz="4000" dirty="0">
                <a:solidFill>
                  <a:prstClr val="black">
                    <a:lumMod val="75000"/>
                    <a:lumOff val="25000"/>
                  </a:prstClr>
                </a:solidFill>
              </a:rPr>
              <a:t>Mejora continua de aplicación móvil</a:t>
            </a:r>
          </a:p>
          <a:p>
            <a:pPr marL="552450" lvl="0" indent="-514350">
              <a:lnSpc>
                <a:spcPct val="90000"/>
              </a:lnSpc>
              <a:spcBef>
                <a:spcPts val="1000"/>
              </a:spcBef>
              <a:buClr>
                <a:srgbClr val="029B2D"/>
              </a:buClr>
              <a:buFont typeface="Arial" panose="020B0604020202020204" pitchFamily="34" charset="0"/>
              <a:buChar char="•"/>
            </a:pPr>
            <a:r>
              <a:rPr lang="es-MX" sz="4000" dirty="0">
                <a:solidFill>
                  <a:prstClr val="black">
                    <a:lumMod val="75000"/>
                    <a:lumOff val="25000"/>
                  </a:prstClr>
                </a:solidFill>
              </a:rPr>
              <a:t>Comercialización de la Herramienta</a:t>
            </a:r>
          </a:p>
        </p:txBody>
      </p:sp>
    </p:spTree>
    <p:extLst>
      <p:ext uri="{BB962C8B-B14F-4D97-AF65-F5344CB8AC3E}">
        <p14:creationId xmlns:p14="http://schemas.microsoft.com/office/powerpoint/2010/main" val="121902325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xmlns="" id="{D325D594-5E4A-4B8F-8512-4368EDBABC5F}"/>
              </a:ext>
            </a:extLst>
          </p:cNvPr>
          <p:cNvSpPr>
            <a:spLocks noGrp="1"/>
          </p:cNvSpPr>
          <p:nvPr>
            <p:ph type="sldNum" sz="quarter" idx="11"/>
          </p:nvPr>
        </p:nvSpPr>
        <p:spPr>
          <a:xfrm>
            <a:off x="11706224" y="6356350"/>
            <a:ext cx="370575" cy="365125"/>
          </a:xfrm>
        </p:spPr>
        <p:txBody>
          <a:bodyPr/>
          <a:lstStyle/>
          <a:p>
            <a:fld id="{19B51A1E-902D-48AF-9020-955120F399B6}" type="slidenum">
              <a:rPr lang="en-US" sz="1800">
                <a:solidFill>
                  <a:schemeClr val="tx1"/>
                </a:solidFill>
                <a:latin typeface="+mn-lt"/>
              </a:rPr>
              <a:pPr/>
              <a:t>37</a:t>
            </a:fld>
            <a:endParaRPr lang="en-US" sz="1800" dirty="0">
              <a:solidFill>
                <a:schemeClr val="tx1"/>
              </a:solidFill>
              <a:latin typeface="+mn-lt"/>
            </a:endParaRPr>
          </a:p>
        </p:txBody>
      </p:sp>
      <p:sp>
        <p:nvSpPr>
          <p:cNvPr id="5" name="TextBox 4">
            <a:extLst>
              <a:ext uri="{FF2B5EF4-FFF2-40B4-BE49-F238E27FC236}">
                <a16:creationId xmlns:a16="http://schemas.microsoft.com/office/drawing/2014/main" xmlns="" id="{CE077CD2-2F7C-4115-A11C-D25A240259EB}"/>
              </a:ext>
            </a:extLst>
          </p:cNvPr>
          <p:cNvSpPr txBox="1"/>
          <p:nvPr/>
        </p:nvSpPr>
        <p:spPr>
          <a:xfrm>
            <a:off x="2966906" y="2828835"/>
            <a:ext cx="6258187" cy="1200329"/>
          </a:xfrm>
          <a:prstGeom prst="rect">
            <a:avLst/>
          </a:prstGeom>
          <a:noFill/>
        </p:spPr>
        <p:txBody>
          <a:bodyPr wrap="square" rtlCol="0">
            <a:spAutoFit/>
          </a:bodyPr>
          <a:lstStyle/>
          <a:p>
            <a:r>
              <a:rPr lang="es-EC" sz="7200" b="1" spc="-150" dirty="0">
                <a:solidFill>
                  <a:schemeClr val="tx1">
                    <a:lumMod val="75000"/>
                    <a:lumOff val="25000"/>
                  </a:schemeClr>
                </a:solidFill>
                <a:latin typeface="+mj-lt"/>
                <a:ea typeface="+mj-ea"/>
                <a:cs typeface="+mj-cs"/>
              </a:rPr>
              <a:t>Muchas gracias!</a:t>
            </a:r>
          </a:p>
        </p:txBody>
      </p:sp>
    </p:spTree>
    <p:extLst>
      <p:ext uri="{BB962C8B-B14F-4D97-AF65-F5344CB8AC3E}">
        <p14:creationId xmlns:p14="http://schemas.microsoft.com/office/powerpoint/2010/main" val="5528175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994797-5697-4A14-97F4-C212A14881C4}"/>
              </a:ext>
            </a:extLst>
          </p:cNvPr>
          <p:cNvSpPr>
            <a:spLocks noGrp="1"/>
          </p:cNvSpPr>
          <p:nvPr>
            <p:ph type="ctrTitle"/>
          </p:nvPr>
        </p:nvSpPr>
        <p:spPr>
          <a:xfrm>
            <a:off x="4883727" y="-5208"/>
            <a:ext cx="7308273" cy="6863208"/>
          </a:xfrm>
        </p:spPr>
        <p:txBody>
          <a:bodyPr/>
          <a:lstStyle/>
          <a:p>
            <a:r>
              <a:rPr lang="en-US" dirty="0"/>
              <a:t>2. </a:t>
            </a:r>
            <a:r>
              <a:rPr lang="es-EC" dirty="0"/>
              <a:t>Planteamiento del Problema</a:t>
            </a:r>
          </a:p>
        </p:txBody>
      </p:sp>
      <p:pic>
        <p:nvPicPr>
          <p:cNvPr id="6" name="Picture Placeholder 8" descr="Farmland landscape" title="Farmland landscape">
            <a:extLst>
              <a:ext uri="{FF2B5EF4-FFF2-40B4-BE49-F238E27FC236}">
                <a16:creationId xmlns:a16="http://schemas.microsoft.com/office/drawing/2014/main" xmlns="" id="{7FE3305B-DEB6-4645-B17D-148E0FBD757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04993" y="890410"/>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p:spPr>
      </p:pic>
      <p:sp>
        <p:nvSpPr>
          <p:cNvPr id="4" name="Slide Number Placeholder 5">
            <a:extLst>
              <a:ext uri="{FF2B5EF4-FFF2-40B4-BE49-F238E27FC236}">
                <a16:creationId xmlns:a16="http://schemas.microsoft.com/office/drawing/2014/main" xmlns="" id="{8ADFEF24-279C-4ADD-8EF7-BBFFD605E26D}"/>
              </a:ext>
            </a:extLst>
          </p:cNvPr>
          <p:cNvSpPr txBox="1">
            <a:spLocks/>
          </p:cNvSpPr>
          <p:nvPr/>
        </p:nvSpPr>
        <p:spPr>
          <a:xfrm>
            <a:off x="11706224" y="6356350"/>
            <a:ext cx="370575"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4</a:t>
            </a:fld>
            <a:endParaRPr lang="en-US" dirty="0"/>
          </a:p>
        </p:txBody>
      </p:sp>
    </p:spTree>
    <p:extLst>
      <p:ext uri="{BB962C8B-B14F-4D97-AF65-F5344CB8AC3E}">
        <p14:creationId xmlns:p14="http://schemas.microsoft.com/office/powerpoint/2010/main" val="192401007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Planteamiento del Problema</a:t>
            </a:r>
          </a:p>
        </p:txBody>
      </p:sp>
      <p:sp>
        <p:nvSpPr>
          <p:cNvPr id="15" name="Rectangle 14">
            <a:extLst>
              <a:ext uri="{FF2B5EF4-FFF2-40B4-BE49-F238E27FC236}">
                <a16:creationId xmlns:a16="http://schemas.microsoft.com/office/drawing/2014/main" xmlns="" id="{C0BCE072-70D9-4F9C-8C12-045FC4A6E55F}"/>
              </a:ext>
            </a:extLst>
          </p:cNvPr>
          <p:cNvSpPr/>
          <p:nvPr/>
        </p:nvSpPr>
        <p:spPr>
          <a:xfrm>
            <a:off x="1221996" y="1781892"/>
            <a:ext cx="9748007" cy="3191643"/>
          </a:xfrm>
          <a:prstGeom prst="rect">
            <a:avLst/>
          </a:prstGeom>
        </p:spPr>
        <p:txBody>
          <a:bodyPr wrap="square">
            <a:spAutoFit/>
          </a:bodyPr>
          <a:lstStyle/>
          <a:p>
            <a:pPr marL="552450" lvl="0" indent="-514350" algn="just">
              <a:lnSpc>
                <a:spcPct val="90000"/>
              </a:lnSpc>
              <a:spcBef>
                <a:spcPts val="1000"/>
              </a:spcBef>
              <a:buClr>
                <a:srgbClr val="029B2D"/>
              </a:buClr>
              <a:buFont typeface="Arial" panose="020B0604020202020204" pitchFamily="34" charset="0"/>
              <a:buChar char="•"/>
            </a:pPr>
            <a:r>
              <a:rPr lang="es-EC" sz="2800" dirty="0">
                <a:solidFill>
                  <a:prstClr val="black">
                    <a:lumMod val="75000"/>
                    <a:lumOff val="25000"/>
                  </a:prstClr>
                </a:solidFill>
              </a:rPr>
              <a:t>Actualmente, el proceso de monitoreo y toma de datos ambientales se la realiza de forma manual directamente del sitio. </a:t>
            </a:r>
          </a:p>
          <a:p>
            <a:pPr marL="552450" lvl="0" indent="-514350" algn="just">
              <a:lnSpc>
                <a:spcPct val="90000"/>
              </a:lnSpc>
              <a:spcBef>
                <a:spcPts val="1000"/>
              </a:spcBef>
              <a:buClr>
                <a:srgbClr val="029B2D"/>
              </a:buClr>
              <a:buFont typeface="Arial" panose="020B0604020202020204" pitchFamily="34" charset="0"/>
              <a:buChar char="•"/>
            </a:pPr>
            <a:r>
              <a:rPr lang="es-EC" sz="2800" dirty="0">
                <a:solidFill>
                  <a:prstClr val="black">
                    <a:lumMod val="75000"/>
                    <a:lumOff val="25000"/>
                  </a:prstClr>
                </a:solidFill>
              </a:rPr>
              <a:t>Los dispositivos electrónicos colocados requieren de la presencia de una persona para su manipulación.</a:t>
            </a:r>
          </a:p>
          <a:p>
            <a:pPr marL="552450" lvl="0" indent="-514350" algn="just">
              <a:lnSpc>
                <a:spcPct val="90000"/>
              </a:lnSpc>
              <a:spcBef>
                <a:spcPts val="1000"/>
              </a:spcBef>
              <a:buClr>
                <a:srgbClr val="029B2D"/>
              </a:buClr>
              <a:buFont typeface="Arial" panose="020B0604020202020204" pitchFamily="34" charset="0"/>
              <a:buChar char="•"/>
            </a:pPr>
            <a:r>
              <a:rPr lang="es-MX" sz="2800" dirty="0" smtClean="0">
                <a:solidFill>
                  <a:prstClr val="black">
                    <a:lumMod val="75000"/>
                    <a:lumOff val="25000"/>
                  </a:prstClr>
                </a:solidFill>
              </a:rPr>
              <a:t>Carencia de un adecuado registro histórico</a:t>
            </a:r>
            <a:r>
              <a:rPr lang="es-MX" sz="2800" dirty="0" smtClean="0">
                <a:solidFill>
                  <a:prstClr val="black">
                    <a:lumMod val="75000"/>
                    <a:lumOff val="25000"/>
                  </a:prstClr>
                </a:solidFill>
              </a:rPr>
              <a:t>. </a:t>
            </a:r>
            <a:endParaRPr lang="es-MX" sz="2800" dirty="0">
              <a:solidFill>
                <a:prstClr val="black">
                  <a:lumMod val="75000"/>
                  <a:lumOff val="25000"/>
                </a:prstClr>
              </a:solidFill>
            </a:endParaRPr>
          </a:p>
          <a:p>
            <a:pPr marL="552450" lvl="0" indent="-514350" algn="just">
              <a:lnSpc>
                <a:spcPct val="90000"/>
              </a:lnSpc>
              <a:spcBef>
                <a:spcPts val="1000"/>
              </a:spcBef>
              <a:buClr>
                <a:srgbClr val="029B2D"/>
              </a:buClr>
              <a:buFont typeface="Arial" panose="020B0604020202020204" pitchFamily="34" charset="0"/>
              <a:buChar char="•"/>
            </a:pPr>
            <a:r>
              <a:rPr lang="es-MX" sz="2800" dirty="0">
                <a:solidFill>
                  <a:prstClr val="black">
                    <a:lumMod val="75000"/>
                    <a:lumOff val="25000"/>
                  </a:prstClr>
                </a:solidFill>
              </a:rPr>
              <a:t>Infraestructura de dispositivos desaprovechada.</a:t>
            </a:r>
          </a:p>
        </p:txBody>
      </p:sp>
      <p:sp>
        <p:nvSpPr>
          <p:cNvPr id="16" name="Slide Number Placeholder 5">
            <a:extLst>
              <a:ext uri="{FF2B5EF4-FFF2-40B4-BE49-F238E27FC236}">
                <a16:creationId xmlns:a16="http://schemas.microsoft.com/office/drawing/2014/main" xmlns="" id="{777B647B-7062-4629-8D7D-AB66637FEF79}"/>
              </a:ext>
            </a:extLst>
          </p:cNvPr>
          <p:cNvSpPr>
            <a:spLocks noGrp="1"/>
          </p:cNvSpPr>
          <p:nvPr>
            <p:ph type="sldNum" sz="quarter" idx="11"/>
          </p:nvPr>
        </p:nvSpPr>
        <p:spPr>
          <a:xfrm>
            <a:off x="11706224" y="6356350"/>
            <a:ext cx="370575" cy="365125"/>
          </a:xfrm>
        </p:spPr>
        <p:txBody>
          <a:bodyPr/>
          <a:lstStyle/>
          <a:p>
            <a:pPr algn="l"/>
            <a:fld id="{19B51A1E-902D-48AF-9020-955120F399B6}" type="slidenum">
              <a:rPr lang="en-US" sz="1800">
                <a:solidFill>
                  <a:schemeClr val="tx1"/>
                </a:solidFill>
                <a:latin typeface="+mn-lt"/>
              </a:rPr>
              <a:pPr algn="l"/>
              <a:t>5</a:t>
            </a:fld>
            <a:endParaRPr lang="en-US" sz="1800" dirty="0">
              <a:solidFill>
                <a:schemeClr val="tx1"/>
              </a:solidFill>
              <a:latin typeface="+mn-lt"/>
            </a:endParaRPr>
          </a:p>
        </p:txBody>
      </p:sp>
    </p:spTree>
    <p:extLst>
      <p:ext uri="{BB962C8B-B14F-4D97-AF65-F5344CB8AC3E}">
        <p14:creationId xmlns:p14="http://schemas.microsoft.com/office/powerpoint/2010/main" val="2952367720"/>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994797-5697-4A14-97F4-C212A14881C4}"/>
              </a:ext>
            </a:extLst>
          </p:cNvPr>
          <p:cNvSpPr>
            <a:spLocks noGrp="1"/>
          </p:cNvSpPr>
          <p:nvPr>
            <p:ph type="ctrTitle"/>
          </p:nvPr>
        </p:nvSpPr>
        <p:spPr>
          <a:xfrm>
            <a:off x="5185064" y="-5208"/>
            <a:ext cx="7006936" cy="6863208"/>
          </a:xfrm>
        </p:spPr>
        <p:txBody>
          <a:bodyPr/>
          <a:lstStyle/>
          <a:p>
            <a:r>
              <a:rPr lang="en-US" dirty="0"/>
              <a:t>3. </a:t>
            </a:r>
            <a:r>
              <a:rPr lang="es-EC" dirty="0"/>
              <a:t>Objetivos</a:t>
            </a:r>
          </a:p>
        </p:txBody>
      </p:sp>
      <p:pic>
        <p:nvPicPr>
          <p:cNvPr id="6" name="Picture Placeholder 8" descr="Farmland landscape" title="Farmland landscape">
            <a:extLst>
              <a:ext uri="{FF2B5EF4-FFF2-40B4-BE49-F238E27FC236}">
                <a16:creationId xmlns:a16="http://schemas.microsoft.com/office/drawing/2014/main" xmlns="" id="{7FE3305B-DEB6-4645-B17D-148E0FBD757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04993" y="890410"/>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p:spPr>
      </p:pic>
      <p:sp>
        <p:nvSpPr>
          <p:cNvPr id="4" name="Slide Number Placeholder 5">
            <a:extLst>
              <a:ext uri="{FF2B5EF4-FFF2-40B4-BE49-F238E27FC236}">
                <a16:creationId xmlns:a16="http://schemas.microsoft.com/office/drawing/2014/main" xmlns="" id="{70D10640-9CF2-412B-92F2-FA12DA00375A}"/>
              </a:ext>
            </a:extLst>
          </p:cNvPr>
          <p:cNvSpPr txBox="1">
            <a:spLocks/>
          </p:cNvSpPr>
          <p:nvPr/>
        </p:nvSpPr>
        <p:spPr>
          <a:xfrm>
            <a:off x="11706224" y="6356350"/>
            <a:ext cx="370575"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6</a:t>
            </a:fld>
            <a:endParaRPr lang="en-US" dirty="0"/>
          </a:p>
        </p:txBody>
      </p:sp>
    </p:spTree>
    <p:extLst>
      <p:ext uri="{BB962C8B-B14F-4D97-AF65-F5344CB8AC3E}">
        <p14:creationId xmlns:p14="http://schemas.microsoft.com/office/powerpoint/2010/main" val="357098786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Objetivo General</a:t>
            </a:r>
          </a:p>
        </p:txBody>
      </p:sp>
      <p:sp>
        <p:nvSpPr>
          <p:cNvPr id="3" name="Rectangle 2">
            <a:extLst>
              <a:ext uri="{FF2B5EF4-FFF2-40B4-BE49-F238E27FC236}">
                <a16:creationId xmlns:a16="http://schemas.microsoft.com/office/drawing/2014/main" xmlns="" id="{91885FA0-6F5F-4BEB-A0B4-9B71B2B4044D}"/>
              </a:ext>
            </a:extLst>
          </p:cNvPr>
          <p:cNvSpPr/>
          <p:nvPr/>
        </p:nvSpPr>
        <p:spPr>
          <a:xfrm>
            <a:off x="1022937" y="2607236"/>
            <a:ext cx="10242958" cy="1643527"/>
          </a:xfrm>
          <a:prstGeom prst="rect">
            <a:avLst/>
          </a:prstGeom>
        </p:spPr>
        <p:txBody>
          <a:bodyPr wrap="square">
            <a:spAutoFit/>
          </a:bodyPr>
          <a:lstStyle/>
          <a:p>
            <a:pPr marL="38100" algn="just">
              <a:lnSpc>
                <a:spcPct val="90000"/>
              </a:lnSpc>
              <a:spcBef>
                <a:spcPts val="1000"/>
              </a:spcBef>
              <a:buClr>
                <a:srgbClr val="029B2D"/>
              </a:buClr>
            </a:pPr>
            <a:r>
              <a:rPr lang="es-EC" sz="2800" dirty="0">
                <a:solidFill>
                  <a:prstClr val="black">
                    <a:lumMod val="75000"/>
                    <a:lumOff val="25000"/>
                  </a:prstClr>
                </a:solidFill>
              </a:rPr>
              <a:t>Desarrollar una aplicación móvil destinada al monitoreo, análisis y visualización de datos, empleando la metodología Mobile-D, para la toma de decisiones en los procesos de producción de cultivo florícola.</a:t>
            </a:r>
          </a:p>
        </p:txBody>
      </p:sp>
      <p:sp>
        <p:nvSpPr>
          <p:cNvPr id="4" name="Slide Number Placeholder 5">
            <a:extLst>
              <a:ext uri="{FF2B5EF4-FFF2-40B4-BE49-F238E27FC236}">
                <a16:creationId xmlns:a16="http://schemas.microsoft.com/office/drawing/2014/main" xmlns="" id="{075634BF-B8F0-40B8-89F6-A1815273D397}"/>
              </a:ext>
            </a:extLst>
          </p:cNvPr>
          <p:cNvSpPr>
            <a:spLocks noGrp="1"/>
          </p:cNvSpPr>
          <p:nvPr>
            <p:ph type="sldNum" sz="quarter" idx="11"/>
          </p:nvPr>
        </p:nvSpPr>
        <p:spPr>
          <a:xfrm>
            <a:off x="11706224" y="6356350"/>
            <a:ext cx="370575" cy="365125"/>
          </a:xfrm>
        </p:spPr>
        <p:txBody>
          <a:bodyPr/>
          <a:lstStyle/>
          <a:p>
            <a:pPr algn="l"/>
            <a:fld id="{19B51A1E-902D-48AF-9020-955120F399B6}" type="slidenum">
              <a:rPr lang="en-US" sz="1800">
                <a:solidFill>
                  <a:schemeClr val="tx1"/>
                </a:solidFill>
                <a:latin typeface="+mn-lt"/>
              </a:rPr>
              <a:pPr algn="l"/>
              <a:t>7</a:t>
            </a:fld>
            <a:endParaRPr lang="en-US" sz="1800" dirty="0">
              <a:solidFill>
                <a:schemeClr val="tx1"/>
              </a:solidFill>
              <a:latin typeface="+mn-lt"/>
            </a:endParaRPr>
          </a:p>
        </p:txBody>
      </p:sp>
    </p:spTree>
    <p:extLst>
      <p:ext uri="{BB962C8B-B14F-4D97-AF65-F5344CB8AC3E}">
        <p14:creationId xmlns:p14="http://schemas.microsoft.com/office/powerpoint/2010/main" val="17748553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xmlns="" id="{CD0EF7BA-9744-4657-9D72-558E7E6D39BE}"/>
              </a:ext>
            </a:extLst>
          </p:cNvPr>
          <p:cNvSpPr>
            <a:spLocks noGrp="1"/>
          </p:cNvSpPr>
          <p:nvPr>
            <p:ph type="title"/>
          </p:nvPr>
        </p:nvSpPr>
        <p:spPr/>
        <p:txBody>
          <a:bodyPr/>
          <a:lstStyle/>
          <a:p>
            <a:r>
              <a:rPr lang="es-EC" dirty="0"/>
              <a:t>Objetivos Específicos</a:t>
            </a:r>
          </a:p>
        </p:txBody>
      </p:sp>
      <p:sp>
        <p:nvSpPr>
          <p:cNvPr id="3" name="Rectangle 2">
            <a:extLst>
              <a:ext uri="{FF2B5EF4-FFF2-40B4-BE49-F238E27FC236}">
                <a16:creationId xmlns:a16="http://schemas.microsoft.com/office/drawing/2014/main" xmlns="" id="{9E5A3A98-5884-4C62-A19A-568559CC5945}"/>
              </a:ext>
            </a:extLst>
          </p:cNvPr>
          <p:cNvSpPr/>
          <p:nvPr/>
        </p:nvSpPr>
        <p:spPr>
          <a:xfrm>
            <a:off x="1029049" y="1691984"/>
            <a:ext cx="10133901" cy="4078039"/>
          </a:xfrm>
          <a:prstGeom prst="rect">
            <a:avLst/>
          </a:prstGeom>
        </p:spPr>
        <p:txBody>
          <a:bodyPr wrap="square">
            <a:spAutoFit/>
          </a:bodyPr>
          <a:lstStyle/>
          <a:p>
            <a:pPr marL="552450" indent="-514350" algn="just">
              <a:lnSpc>
                <a:spcPct val="90000"/>
              </a:lnSpc>
              <a:spcBef>
                <a:spcPts val="1000"/>
              </a:spcBef>
              <a:buClr>
                <a:srgbClr val="029B2D"/>
              </a:buClr>
              <a:buFont typeface="Arial" panose="020B0604020202020204" pitchFamily="34" charset="0"/>
              <a:buChar char="•"/>
            </a:pPr>
            <a:r>
              <a:rPr lang="es-EC" sz="2600" dirty="0">
                <a:solidFill>
                  <a:prstClr val="black">
                    <a:lumMod val="75000"/>
                    <a:lumOff val="25000"/>
                  </a:prstClr>
                </a:solidFill>
              </a:rPr>
              <a:t>Implementar una arquitectura de software adecuada siguiendo lineamientos y parámetros de acuerdo con la necesidad del proyecto el cual maximice su funcionalidad.</a:t>
            </a:r>
          </a:p>
          <a:p>
            <a:pPr marL="552450" indent="-514350" algn="just">
              <a:lnSpc>
                <a:spcPct val="90000"/>
              </a:lnSpc>
              <a:spcBef>
                <a:spcPts val="1000"/>
              </a:spcBef>
              <a:buClr>
                <a:srgbClr val="029B2D"/>
              </a:buClr>
              <a:buFont typeface="Arial" panose="020B0604020202020204" pitchFamily="34" charset="0"/>
              <a:buChar char="•"/>
            </a:pPr>
            <a:r>
              <a:rPr lang="es-EC" sz="2600" dirty="0">
                <a:solidFill>
                  <a:prstClr val="black">
                    <a:lumMod val="75000"/>
                    <a:lumOff val="25000"/>
                  </a:prstClr>
                </a:solidFill>
              </a:rPr>
              <a:t>Desarrollar el </a:t>
            </a:r>
            <a:r>
              <a:rPr lang="es-EC" sz="2600" dirty="0" err="1">
                <a:solidFill>
                  <a:prstClr val="black">
                    <a:lumMod val="75000"/>
                    <a:lumOff val="25000"/>
                  </a:prstClr>
                </a:solidFill>
              </a:rPr>
              <a:t>Backend</a:t>
            </a:r>
            <a:r>
              <a:rPr lang="es-EC" sz="2600" dirty="0">
                <a:solidFill>
                  <a:prstClr val="black">
                    <a:lumMod val="75000"/>
                    <a:lumOff val="25000"/>
                  </a:prstClr>
                </a:solidFill>
              </a:rPr>
              <a:t> de la aplicación empleando la plataforma JAVA y su lenguaje de programación, para exponer servicios REST en la Web.</a:t>
            </a:r>
          </a:p>
          <a:p>
            <a:pPr marL="552450" indent="-514350" algn="just">
              <a:lnSpc>
                <a:spcPct val="90000"/>
              </a:lnSpc>
              <a:spcBef>
                <a:spcPts val="1000"/>
              </a:spcBef>
              <a:buClr>
                <a:srgbClr val="029B2D"/>
              </a:buClr>
              <a:buFont typeface="Arial" panose="020B0604020202020204" pitchFamily="34" charset="0"/>
              <a:buChar char="•"/>
            </a:pPr>
            <a:r>
              <a:rPr lang="es-EC" sz="2600" dirty="0">
                <a:solidFill>
                  <a:prstClr val="black">
                    <a:lumMod val="75000"/>
                    <a:lumOff val="25000"/>
                  </a:prstClr>
                </a:solidFill>
              </a:rPr>
              <a:t>Desarrollar la Aplicación Móvil empleando el </a:t>
            </a:r>
            <a:r>
              <a:rPr lang="es-EC" sz="2600" dirty="0" err="1">
                <a:solidFill>
                  <a:prstClr val="black">
                    <a:lumMod val="75000"/>
                    <a:lumOff val="25000"/>
                  </a:prstClr>
                </a:solidFill>
              </a:rPr>
              <a:t>framework</a:t>
            </a:r>
            <a:r>
              <a:rPr lang="es-EC" sz="2600" dirty="0">
                <a:solidFill>
                  <a:prstClr val="black">
                    <a:lumMod val="75000"/>
                    <a:lumOff val="25000"/>
                  </a:prstClr>
                </a:solidFill>
              </a:rPr>
              <a:t> IONIC para el monitoreo y visualización de datos.</a:t>
            </a:r>
          </a:p>
          <a:p>
            <a:pPr marL="552450" indent="-514350" algn="just">
              <a:lnSpc>
                <a:spcPct val="90000"/>
              </a:lnSpc>
              <a:spcBef>
                <a:spcPts val="1000"/>
              </a:spcBef>
              <a:buClr>
                <a:srgbClr val="029B2D"/>
              </a:buClr>
              <a:buFont typeface="Arial" panose="020B0604020202020204" pitchFamily="34" charset="0"/>
              <a:buChar char="•"/>
            </a:pPr>
            <a:r>
              <a:rPr lang="es-EC" sz="2600" dirty="0">
                <a:solidFill>
                  <a:prstClr val="black">
                    <a:lumMod val="75000"/>
                    <a:lumOff val="25000"/>
                  </a:prstClr>
                </a:solidFill>
              </a:rPr>
              <a:t>Integrar las aplicaciones a través de sus puntos de configuración respectivos, para que trabajen de manera conjunta.</a:t>
            </a:r>
          </a:p>
        </p:txBody>
      </p:sp>
      <p:sp>
        <p:nvSpPr>
          <p:cNvPr id="5" name="Slide Number Placeholder 5">
            <a:extLst>
              <a:ext uri="{FF2B5EF4-FFF2-40B4-BE49-F238E27FC236}">
                <a16:creationId xmlns:a16="http://schemas.microsoft.com/office/drawing/2014/main" xmlns="" id="{9E435CFA-4C5C-463E-9437-5497752E3A5C}"/>
              </a:ext>
            </a:extLst>
          </p:cNvPr>
          <p:cNvSpPr>
            <a:spLocks noGrp="1"/>
          </p:cNvSpPr>
          <p:nvPr>
            <p:ph type="sldNum" sz="quarter" idx="11"/>
          </p:nvPr>
        </p:nvSpPr>
        <p:spPr>
          <a:xfrm>
            <a:off x="11706224" y="6356350"/>
            <a:ext cx="370575" cy="365125"/>
          </a:xfrm>
        </p:spPr>
        <p:txBody>
          <a:bodyPr/>
          <a:lstStyle/>
          <a:p>
            <a:pPr algn="l"/>
            <a:fld id="{19B51A1E-902D-48AF-9020-955120F399B6}" type="slidenum">
              <a:rPr lang="en-US" sz="1800">
                <a:solidFill>
                  <a:schemeClr val="tx1"/>
                </a:solidFill>
                <a:latin typeface="+mn-lt"/>
              </a:rPr>
              <a:pPr algn="l"/>
              <a:t>8</a:t>
            </a:fld>
            <a:endParaRPr lang="en-US" sz="1800" dirty="0">
              <a:solidFill>
                <a:schemeClr val="tx1"/>
              </a:solidFill>
              <a:latin typeface="+mn-lt"/>
            </a:endParaRPr>
          </a:p>
        </p:txBody>
      </p:sp>
    </p:spTree>
    <p:extLst>
      <p:ext uri="{BB962C8B-B14F-4D97-AF65-F5344CB8AC3E}">
        <p14:creationId xmlns:p14="http://schemas.microsoft.com/office/powerpoint/2010/main" val="321065555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7994797-5697-4A14-97F4-C212A14881C4}"/>
              </a:ext>
            </a:extLst>
          </p:cNvPr>
          <p:cNvSpPr>
            <a:spLocks noGrp="1"/>
          </p:cNvSpPr>
          <p:nvPr>
            <p:ph type="ctrTitle"/>
          </p:nvPr>
        </p:nvSpPr>
        <p:spPr>
          <a:xfrm>
            <a:off x="5185064" y="-5208"/>
            <a:ext cx="7006936" cy="6863208"/>
          </a:xfrm>
        </p:spPr>
        <p:txBody>
          <a:bodyPr/>
          <a:lstStyle/>
          <a:p>
            <a:r>
              <a:rPr lang="en-US" dirty="0"/>
              <a:t>4. </a:t>
            </a:r>
            <a:r>
              <a:rPr lang="es-EC" dirty="0"/>
              <a:t>Fundamento Teórico</a:t>
            </a:r>
          </a:p>
        </p:txBody>
      </p:sp>
      <p:pic>
        <p:nvPicPr>
          <p:cNvPr id="6" name="Picture Placeholder 8" descr="Farmland landscape" title="Farmland landscape">
            <a:extLst>
              <a:ext uri="{FF2B5EF4-FFF2-40B4-BE49-F238E27FC236}">
                <a16:creationId xmlns:a16="http://schemas.microsoft.com/office/drawing/2014/main" xmlns="" id="{7FE3305B-DEB6-4645-B17D-148E0FBD757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404993" y="890410"/>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p:spPr>
      </p:pic>
      <p:sp>
        <p:nvSpPr>
          <p:cNvPr id="4" name="Slide Number Placeholder 5">
            <a:extLst>
              <a:ext uri="{FF2B5EF4-FFF2-40B4-BE49-F238E27FC236}">
                <a16:creationId xmlns:a16="http://schemas.microsoft.com/office/drawing/2014/main" xmlns="" id="{88A2373D-8848-45DB-9E6C-95728C3BED2F}"/>
              </a:ext>
            </a:extLst>
          </p:cNvPr>
          <p:cNvSpPr txBox="1">
            <a:spLocks/>
          </p:cNvSpPr>
          <p:nvPr/>
        </p:nvSpPr>
        <p:spPr>
          <a:xfrm>
            <a:off x="11706224" y="6356350"/>
            <a:ext cx="370575" cy="365125"/>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19B51A1E-902D-48AF-9020-955120F399B6}" type="slidenum">
              <a:rPr lang="en-US" smtClean="0"/>
              <a:pPr/>
              <a:t>9</a:t>
            </a:fld>
            <a:endParaRPr lang="en-US" dirty="0"/>
          </a:p>
        </p:txBody>
      </p:sp>
    </p:spTree>
    <p:extLst>
      <p:ext uri="{BB962C8B-B14F-4D97-AF65-F5344CB8AC3E}">
        <p14:creationId xmlns:p14="http://schemas.microsoft.com/office/powerpoint/2010/main" val="1143783171"/>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Props1.xml><?xml version="1.0" encoding="utf-8"?>
<ds:datastoreItem xmlns:ds="http://schemas.openxmlformats.org/officeDocument/2006/customXml" ds:itemID="{67B38E9C-53F4-45B7-BB77-8539BB7040F8}">
  <ds:schemaRefs>
    <ds:schemaRef ds:uri="http://schemas.microsoft.com/sharepoint/v3/contenttype/forms"/>
  </ds:schemaRefs>
</ds:datastoreItem>
</file>

<file path=customXml/itemProps2.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0E111B19-7283-4751-B1F8-E7CC95678A87}">
  <ds:schemaRefs>
    <ds:schemaRef ds:uri="http://schemas.microsoft.com/office/2006/metadata/properties"/>
    <ds:schemaRef ds:uri="http://schemas.microsoft.com/office/infopath/2007/PartnerControls"/>
    <ds:schemaRef ds:uri="71af3243-3dd4-4a8d-8c0d-dd76da1f02a5"/>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673</Words>
  <Application>Microsoft Office PowerPoint</Application>
  <PresentationFormat>Panorámica</PresentationFormat>
  <Paragraphs>121</Paragraphs>
  <Slides>37</Slides>
  <Notes>0</Notes>
  <HiddenSlides>0</HiddenSlides>
  <MMClips>2</MMClips>
  <ScaleCrop>false</ScaleCrop>
  <HeadingPairs>
    <vt:vector size="6" baseType="variant">
      <vt:variant>
        <vt:lpstr>Fuentes usadas</vt:lpstr>
      </vt:variant>
      <vt:variant>
        <vt:i4>6</vt:i4>
      </vt:variant>
      <vt:variant>
        <vt:lpstr>Tema</vt:lpstr>
      </vt:variant>
      <vt:variant>
        <vt:i4>1</vt:i4>
      </vt:variant>
      <vt:variant>
        <vt:lpstr>Títulos de diapositiva</vt:lpstr>
      </vt:variant>
      <vt:variant>
        <vt:i4>37</vt:i4>
      </vt:variant>
    </vt:vector>
  </HeadingPairs>
  <TitlesOfParts>
    <vt:vector size="44" baseType="lpstr">
      <vt:lpstr>Arial</vt:lpstr>
      <vt:lpstr>Calibri</vt:lpstr>
      <vt:lpstr>Corbel</vt:lpstr>
      <vt:lpstr>Garamond</vt:lpstr>
      <vt:lpstr>Garamond (Headings)</vt:lpstr>
      <vt:lpstr>Times New Roman</vt:lpstr>
      <vt:lpstr>Office Theme</vt:lpstr>
      <vt:lpstr>Presentación de PowerPoint</vt:lpstr>
      <vt:lpstr>Agenda</vt:lpstr>
      <vt:lpstr>1. Introducción</vt:lpstr>
      <vt:lpstr>2. Planteamiento del Problema</vt:lpstr>
      <vt:lpstr>Planteamiento del Problema</vt:lpstr>
      <vt:lpstr>3. Objetivos</vt:lpstr>
      <vt:lpstr>Objetivo General</vt:lpstr>
      <vt:lpstr>Objetivos Específicos</vt:lpstr>
      <vt:lpstr>4. Fundamento Teórico</vt:lpstr>
      <vt:lpstr>Metodología</vt:lpstr>
      <vt:lpstr>Tecnologías de la Informacion y Comunicación </vt:lpstr>
      <vt:lpstr>Aplicaciones Móviles</vt:lpstr>
      <vt:lpstr>5. Desarrollo</vt:lpstr>
      <vt:lpstr>Arquitectura</vt:lpstr>
      <vt:lpstr>Base de Datos</vt:lpstr>
      <vt:lpstr>BackEnd</vt:lpstr>
      <vt:lpstr>BackEnd</vt:lpstr>
      <vt:lpstr>FrontEnd</vt:lpstr>
      <vt:lpstr>FrontEnd</vt:lpstr>
      <vt:lpstr>Web</vt:lpstr>
      <vt:lpstr>Web</vt:lpstr>
      <vt:lpstr>Aplicación Móvil</vt:lpstr>
      <vt:lpstr>6. Demostración</vt:lpstr>
      <vt:lpstr>Videos</vt:lpstr>
      <vt:lpstr>Videos</vt:lpstr>
      <vt:lpstr>7. Resultados</vt:lpstr>
      <vt:lpstr>¿La información que muestra la aplicación móvil y web es entendible?</vt:lpstr>
      <vt:lpstr>La navegación de la aplicación móvil y web ¿es fácil?</vt:lpstr>
      <vt:lpstr>Cuando solicito información a la aplicación móvil o web, ¿Esta despliega información en el tiempo esperado?</vt:lpstr>
      <vt:lpstr>En general ¿Me encuentro satisfecho con la aplicación web y móvil?</vt:lpstr>
      <vt:lpstr>8.  Conclusiones</vt:lpstr>
      <vt:lpstr>Conclusiones</vt:lpstr>
      <vt:lpstr>9.  Recomendaciones</vt:lpstr>
      <vt:lpstr>Recomendaciones</vt:lpstr>
      <vt:lpstr>10.  Líneas de Trabajo Futuro</vt:lpstr>
      <vt:lpstr>Líneas de Trabajo Futuro</vt:lpstr>
      <vt:lpstr>Presentación de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2020-09-15T03:23:03Z</dcterms:created>
  <dcterms:modified xsi:type="dcterms:W3CDTF">2020-09-16T06:43:02Z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