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72" r:id="rId3"/>
    <p:sldId id="264" r:id="rId4"/>
    <p:sldId id="260" r:id="rId5"/>
    <p:sldId id="258" r:id="rId6"/>
    <p:sldId id="296" r:id="rId7"/>
    <p:sldId id="286" r:id="rId8"/>
    <p:sldId id="288" r:id="rId9"/>
    <p:sldId id="295" r:id="rId10"/>
    <p:sldId id="289" r:id="rId11"/>
    <p:sldId id="262" r:id="rId12"/>
    <p:sldId id="263" r:id="rId13"/>
    <p:sldId id="266" r:id="rId14"/>
    <p:sldId id="281" r:id="rId15"/>
    <p:sldId id="283" r:id="rId16"/>
    <p:sldId id="291" r:id="rId17"/>
    <p:sldId id="267" r:id="rId18"/>
    <p:sldId id="293" r:id="rId19"/>
    <p:sldId id="292" r:id="rId20"/>
    <p:sldId id="284" r:id="rId21"/>
    <p:sldId id="299" r:id="rId22"/>
    <p:sldId id="268" r:id="rId23"/>
    <p:sldId id="301" r:id="rId24"/>
    <p:sldId id="269" r:id="rId25"/>
    <p:sldId id="261" r:id="rId26"/>
    <p:sldId id="279" r:id="rId2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EDB"/>
    <a:srgbClr val="FD8C43"/>
    <a:srgbClr val="94911B"/>
    <a:srgbClr val="DBD826"/>
    <a:srgbClr val="E12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Estilo claro 3 - Énfasi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94660" autoAdjust="0"/>
  </p:normalViewPr>
  <p:slideViewPr>
    <p:cSldViewPr snapToGrid="0">
      <p:cViewPr>
        <p:scale>
          <a:sx n="99" d="100"/>
          <a:sy n="99" d="100"/>
        </p:scale>
        <p:origin x="-592" y="-5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Up-regulated</c:v>
                </c:pt>
              </c:strCache>
            </c:strRef>
          </c:tx>
          <c:dPt>
            <c:idx val="2"/>
            <c:bubble3D val="0"/>
            <c:spPr>
              <a:solidFill>
                <a:srgbClr val="FFFF0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Hoja1!$A$2:$A$10</c:f>
              <c:strCache>
                <c:ptCount val="9"/>
                <c:pt idx="0">
                  <c:v>Ribosome</c:v>
                </c:pt>
                <c:pt idx="1">
                  <c:v>Biosynthesis of amino acids</c:v>
                </c:pt>
                <c:pt idx="2">
                  <c:v>Carbon metabolism</c:v>
                </c:pt>
                <c:pt idx="3">
                  <c:v>Ribosome biogenesis in eukaryotes</c:v>
                </c:pt>
                <c:pt idx="4">
                  <c:v>RNA transport</c:v>
                </c:pt>
                <c:pt idx="5">
                  <c:v>2-Oxocarboxylic acid metabolism</c:v>
                </c:pt>
                <c:pt idx="6">
                  <c:v>Citrate cycle (TCA cycle)</c:v>
                </c:pt>
                <c:pt idx="7">
                  <c:v>Carbon fixation pathways in prokaryotes</c:v>
                </c:pt>
                <c:pt idx="8">
                  <c:v>Effector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69.0</c:v>
                </c:pt>
                <c:pt idx="1">
                  <c:v>55.0</c:v>
                </c:pt>
                <c:pt idx="2">
                  <c:v>39.0</c:v>
                </c:pt>
                <c:pt idx="3">
                  <c:v>35.0</c:v>
                </c:pt>
                <c:pt idx="4">
                  <c:v>28.0</c:v>
                </c:pt>
                <c:pt idx="5">
                  <c:v>23.0</c:v>
                </c:pt>
                <c:pt idx="6">
                  <c:v>20.0</c:v>
                </c:pt>
                <c:pt idx="7">
                  <c:v>9.0</c:v>
                </c:pt>
                <c:pt idx="8">
                  <c:v>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8914531190309"/>
          <c:y val="0.0"/>
          <c:w val="0.335020378630141"/>
          <c:h val="1.0"/>
        </c:manualLayout>
      </c:layout>
      <c:overlay val="0"/>
      <c:txPr>
        <a:bodyPr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Down-regulated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3"/>
              </a:solidFill>
              <a:prstDash val="solid"/>
              <a:miter lim="800000"/>
            </a:ln>
            <a:effectLst/>
          </c:spPr>
          <c:dPt>
            <c:idx val="0"/>
            <c:bubble3D val="0"/>
            <c:spPr>
              <a:solidFill>
                <a:srgbClr val="FD8C43"/>
              </a:solidFill>
              <a:ln w="635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</c:dPt>
          <c:dPt>
            <c:idx val="1"/>
            <c:bubble3D val="0"/>
            <c:spPr>
              <a:solidFill>
                <a:srgbClr val="FFFF00"/>
              </a:solidFill>
              <a:ln w="6350" cap="flat" cmpd="sng" algn="ctr">
                <a:solidFill>
                  <a:schemeClr val="accent4"/>
                </a:solidFill>
                <a:prstDash val="solid"/>
                <a:miter lim="800000"/>
              </a:ln>
              <a:effectLst/>
            </c:spPr>
          </c:dPt>
          <c:dPt>
            <c:idx val="2"/>
            <c:bubble3D val="0"/>
            <c:spPr>
              <a:solidFill>
                <a:srgbClr val="CCFFCC"/>
              </a:solidFill>
              <a:ln w="635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Hoja1!$A$2:$A$4</c:f>
              <c:strCache>
                <c:ptCount val="3"/>
                <c:pt idx="0">
                  <c:v>Tyrosine metabolism</c:v>
                </c:pt>
                <c:pt idx="1">
                  <c:v>Styrene degradation</c:v>
                </c:pt>
                <c:pt idx="2">
                  <c:v>Effectors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17.0</c:v>
                </c:pt>
                <c:pt idx="1">
                  <c:v>6.0</c:v>
                </c:pt>
                <c:pt idx="2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s-ES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image" Target="../media/image5.png"/><Relationship Id="rId2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image" Target="../media/image5.png"/><Relationship Id="rId2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F8FF1A-6B38-4F55-A0E9-EFD3789197B5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4D999B6C-CD07-4C8C-8AA5-BAF90C17E31E}">
      <dgm:prSet phldrT="[Texto]"/>
      <dgm:spPr>
        <a:noFill/>
      </dgm:spPr>
      <dgm:t>
        <a:bodyPr/>
        <a:lstStyle/>
        <a:p>
          <a:r>
            <a:rPr lang="es-ES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Introducción</a:t>
          </a:r>
        </a:p>
      </dgm:t>
    </dgm:pt>
    <dgm:pt modelId="{DC900D58-9D32-4AFD-AEA5-95826C9B8909}" type="parTrans" cxnId="{98084F4F-F436-44DE-9D59-3B1CE8DDA5FB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1653F2-CBAE-4CA9-A8AA-AEB6CA8FE7F7}" type="sibTrans" cxnId="{98084F4F-F436-44DE-9D59-3B1CE8DDA5FB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41DEDC-5E14-49EC-9FE3-43F7DE6D6B0D}">
      <dgm:prSet phldrT="[Texto]"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Materiales y Métodos</a:t>
          </a:r>
        </a:p>
      </dgm:t>
    </dgm:pt>
    <dgm:pt modelId="{90DC9F16-C1AC-4D84-A430-64E10EC8FC14}" type="parTrans" cxnId="{ECD6D189-AE17-4257-AD8B-B3D7693FBDE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D78291-F8A8-4C7A-81EF-EED3644F41F5}" type="sibTrans" cxnId="{ECD6D189-AE17-4257-AD8B-B3D7693FBDE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F5B553-B3E3-4B39-8EF9-EBEEDEAAAB79}">
      <dgm:prSet phldrT="[Texto]"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Resultados y Discusión</a:t>
          </a:r>
        </a:p>
      </dgm:t>
    </dgm:pt>
    <dgm:pt modelId="{DC0D273F-EC47-437F-A7E1-97EFBC0FF616}" type="parTrans" cxnId="{47AC82F8-0CBC-481A-872A-EBE5E8766E48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EF722-7E10-4106-A623-C8A13B1BD53C}" type="sibTrans" cxnId="{47AC82F8-0CBC-481A-872A-EBE5E8766E48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3B4B8D-6A03-4D87-8A4F-B97A4A873CE5}">
      <dgm:prSet phldrT="[Texto]"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Conclusiones </a:t>
          </a:r>
        </a:p>
      </dgm:t>
    </dgm:pt>
    <dgm:pt modelId="{62F8F5D7-AD32-4F94-84D4-AD8D176250F8}" type="parTrans" cxnId="{BDB11277-D09A-4113-98B8-D4AFDF5B4782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562E9D-534B-44C4-B747-0F29A50FE415}" type="sibTrans" cxnId="{BDB11277-D09A-4113-98B8-D4AFDF5B4782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D7C839-0220-4FC4-895D-61A9FFCC8813}">
      <dgm:prSet phldrT="[Texto]"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</a:p>
      </dgm:t>
    </dgm:pt>
    <dgm:pt modelId="{2E8AB3E8-B515-4CC1-8D5A-26EA58799997}" type="parTrans" cxnId="{EEA6181B-2DC6-48BD-821B-76117B8D005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71D26F-A298-49FE-8B4B-F132F6767C21}" type="sibTrans" cxnId="{EEA6181B-2DC6-48BD-821B-76117B8D005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7A365A-2CF4-4EB5-821B-2FB911214557}">
      <dgm:prSet phldrT="[Texto]"/>
      <dgm:spPr>
        <a:noFill/>
      </dgm:spPr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</a:p>
      </dgm:t>
    </dgm:pt>
    <dgm:pt modelId="{241706EA-959D-4CD8-BAB5-FB9D40598D3C}" type="parTrans" cxnId="{BDC8C234-1ED8-43EF-A23C-1FDE57A8A16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B50394-E09C-4B40-A58B-84050C994D7C}" type="sibTrans" cxnId="{BDC8C234-1ED8-43EF-A23C-1FDE57A8A16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7880A5-C6F9-499A-A0A7-8FD342A92DA0}" type="pres">
      <dgm:prSet presAssocID="{CEF8FF1A-6B38-4F55-A0E9-EFD3789197B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B5CDEFDB-8B4F-4EE8-A9AB-3E386B39B87C}" type="pres">
      <dgm:prSet presAssocID="{CEF8FF1A-6B38-4F55-A0E9-EFD3789197B5}" presName="Name1" presStyleCnt="0"/>
      <dgm:spPr/>
    </dgm:pt>
    <dgm:pt modelId="{E49CEA72-9488-4000-B5F3-36A8F0733F5D}" type="pres">
      <dgm:prSet presAssocID="{CEF8FF1A-6B38-4F55-A0E9-EFD3789197B5}" presName="cycle" presStyleCnt="0"/>
      <dgm:spPr/>
    </dgm:pt>
    <dgm:pt modelId="{5BDE8690-676C-4631-8ED4-50D23CB32D68}" type="pres">
      <dgm:prSet presAssocID="{CEF8FF1A-6B38-4F55-A0E9-EFD3789197B5}" presName="srcNode" presStyleLbl="node1" presStyleIdx="0" presStyleCnt="6"/>
      <dgm:spPr/>
    </dgm:pt>
    <dgm:pt modelId="{258D374D-609A-458F-8C72-09136C35DF88}" type="pres">
      <dgm:prSet presAssocID="{CEF8FF1A-6B38-4F55-A0E9-EFD3789197B5}" presName="conn" presStyleLbl="parChTrans1D2" presStyleIdx="0" presStyleCnt="1"/>
      <dgm:spPr/>
      <dgm:t>
        <a:bodyPr/>
        <a:lstStyle/>
        <a:p>
          <a:endParaRPr lang="es-ES"/>
        </a:p>
      </dgm:t>
    </dgm:pt>
    <dgm:pt modelId="{DE03EAC7-BA96-42EB-8747-1B7257F6DD8D}" type="pres">
      <dgm:prSet presAssocID="{CEF8FF1A-6B38-4F55-A0E9-EFD3789197B5}" presName="extraNode" presStyleLbl="node1" presStyleIdx="0" presStyleCnt="6"/>
      <dgm:spPr/>
    </dgm:pt>
    <dgm:pt modelId="{2F3BCE9C-DEB6-45A7-A41C-2B091BF54B1D}" type="pres">
      <dgm:prSet presAssocID="{CEF8FF1A-6B38-4F55-A0E9-EFD3789197B5}" presName="dstNode" presStyleLbl="node1" presStyleIdx="0" presStyleCnt="6"/>
      <dgm:spPr/>
    </dgm:pt>
    <dgm:pt modelId="{98D71192-0708-49CD-8110-EEE6BDFD7B4A}" type="pres">
      <dgm:prSet presAssocID="{4D999B6C-CD07-4C8C-8AA5-BAF90C17E31E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D104B3-5CA8-46D1-9CC8-E6BB557C8FEE}" type="pres">
      <dgm:prSet presAssocID="{4D999B6C-CD07-4C8C-8AA5-BAF90C17E31E}" presName="accent_1" presStyleCnt="0"/>
      <dgm:spPr/>
    </dgm:pt>
    <dgm:pt modelId="{F6BC8E17-BC8C-4CF6-91A0-D3EA24127E2B}" type="pres">
      <dgm:prSet presAssocID="{4D999B6C-CD07-4C8C-8AA5-BAF90C17E31E}" presName="accentRepeatNode" presStyleLbl="solidFgAcc1" presStyleIdx="0" presStyleCnt="6"/>
      <dgm:spPr>
        <a:blipFill rotWithShape="0">
          <a:blip xmlns:r="http://schemas.openxmlformats.org/officeDocument/2006/relationships" r:embed="rId1"/>
          <a:srcRect/>
          <a:stretch>
            <a:fillRect t="-12000" b="-12000"/>
          </a:stretch>
        </a:blipFill>
      </dgm:spPr>
    </dgm:pt>
    <dgm:pt modelId="{30726A87-2F0A-46B1-93F4-5C46E6960F78}" type="pres">
      <dgm:prSet presAssocID="{017A365A-2CF4-4EB5-821B-2FB91121455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2AD233-F0C6-46B8-8400-4A759802AE1B}" type="pres">
      <dgm:prSet presAssocID="{017A365A-2CF4-4EB5-821B-2FB911214557}" presName="accent_2" presStyleCnt="0"/>
      <dgm:spPr/>
    </dgm:pt>
    <dgm:pt modelId="{A71DC178-7DBA-404A-A8EF-1B331FFEB4E4}" type="pres">
      <dgm:prSet presAssocID="{017A365A-2CF4-4EB5-821B-2FB911214557}" presName="accentRepeatNode" presStyleLbl="solidFgAcc1" presStyleIdx="1" presStyleCnt="6" custScaleX="104692" custLinFactNeighborX="-6005" custLinFactNeighborY="2002"/>
      <dgm:spPr>
        <a:blipFill rotWithShape="0">
          <a:blip xmlns:r="http://schemas.openxmlformats.org/officeDocument/2006/relationships" r:embed="rId2"/>
          <a:srcRect/>
          <a:stretch>
            <a:fillRect l="-36000" r="-36000"/>
          </a:stretch>
        </a:blipFill>
      </dgm:spPr>
    </dgm:pt>
    <dgm:pt modelId="{B815CAAC-2E7E-4CA7-99B5-385DC5490FD6}" type="pres">
      <dgm:prSet presAssocID="{7741DEDC-5E14-49EC-9FE3-43F7DE6D6B0D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7C88B3-DE6A-4D12-8372-EF35C879AF71}" type="pres">
      <dgm:prSet presAssocID="{7741DEDC-5E14-49EC-9FE3-43F7DE6D6B0D}" presName="accent_3" presStyleCnt="0"/>
      <dgm:spPr/>
    </dgm:pt>
    <dgm:pt modelId="{A303B0EE-B352-439C-A2AC-64A896626594}" type="pres">
      <dgm:prSet presAssocID="{7741DEDC-5E14-49EC-9FE3-43F7DE6D6B0D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F36CAF5-1507-49CA-801F-D9EDDAF59D49}" type="pres">
      <dgm:prSet presAssocID="{55F5B553-B3E3-4B39-8EF9-EBEEDEAAAB79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7615B5-A36E-4B14-85BF-1363D8420391}" type="pres">
      <dgm:prSet presAssocID="{55F5B553-B3E3-4B39-8EF9-EBEEDEAAAB79}" presName="accent_4" presStyleCnt="0"/>
      <dgm:spPr/>
    </dgm:pt>
    <dgm:pt modelId="{DC28EFFE-55B5-4C81-A9B3-707E2227B72C}" type="pres">
      <dgm:prSet presAssocID="{55F5B553-B3E3-4B39-8EF9-EBEEDEAAAB79}" presName="accentRepeatNode" presStyleLbl="solidFgAcc1" presStyleIdx="3" presStyleCnt="6" custScaleX="120575" custLinFactNeighborY="200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5F8C03E-802E-446D-9D7D-C1B4BB88A384}" type="pres">
      <dgm:prSet presAssocID="{F93B4B8D-6A03-4D87-8A4F-B97A4A873CE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8804C2-6150-4C5E-B1A4-5F449C963A74}" type="pres">
      <dgm:prSet presAssocID="{F93B4B8D-6A03-4D87-8A4F-B97A4A873CE5}" presName="accent_5" presStyleCnt="0"/>
      <dgm:spPr/>
    </dgm:pt>
    <dgm:pt modelId="{D386C0DD-90D2-4E94-A8A2-09DE7ECFBEB8}" type="pres">
      <dgm:prSet presAssocID="{F93B4B8D-6A03-4D87-8A4F-B97A4A873CE5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F419C31-A0BA-43C6-B79A-62CFC24BA664}" type="pres">
      <dgm:prSet presAssocID="{16D7C839-0220-4FC4-895D-61A9FFCC8813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0EBFA5-FDA0-4AC4-9EE5-DFFEDFA2B9B5}" type="pres">
      <dgm:prSet presAssocID="{16D7C839-0220-4FC4-895D-61A9FFCC8813}" presName="accent_6" presStyleCnt="0"/>
      <dgm:spPr/>
    </dgm:pt>
    <dgm:pt modelId="{3044BD95-6DCA-4FE3-8894-F875347F086D}" type="pres">
      <dgm:prSet presAssocID="{16D7C839-0220-4FC4-895D-61A9FFCC8813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78621966-3481-6F48-87F5-568B89A98716}" type="presOf" srcId="{CEF8FF1A-6B38-4F55-A0E9-EFD3789197B5}" destId="{E37880A5-C6F9-499A-A0A7-8FD342A92DA0}" srcOrd="0" destOrd="0" presId="urn:microsoft.com/office/officeart/2008/layout/VerticalCurvedList"/>
    <dgm:cxn modelId="{95270568-B4C8-704B-86AD-2BEB511A15B8}" type="presOf" srcId="{F93B4B8D-6A03-4D87-8A4F-B97A4A873CE5}" destId="{A5F8C03E-802E-446D-9D7D-C1B4BB88A384}" srcOrd="0" destOrd="0" presId="urn:microsoft.com/office/officeart/2008/layout/VerticalCurvedList"/>
    <dgm:cxn modelId="{ADBC6496-9B4C-FE44-8220-4573742C23DE}" type="presOf" srcId="{7741DEDC-5E14-49EC-9FE3-43F7DE6D6B0D}" destId="{B815CAAC-2E7E-4CA7-99B5-385DC5490FD6}" srcOrd="0" destOrd="0" presId="urn:microsoft.com/office/officeart/2008/layout/VerticalCurvedList"/>
    <dgm:cxn modelId="{C7443A6F-318D-D64B-8ACF-93A81ED6722C}" type="presOf" srcId="{017A365A-2CF4-4EB5-821B-2FB911214557}" destId="{30726A87-2F0A-46B1-93F4-5C46E6960F78}" srcOrd="0" destOrd="0" presId="urn:microsoft.com/office/officeart/2008/layout/VerticalCurvedList"/>
    <dgm:cxn modelId="{BDB11277-D09A-4113-98B8-D4AFDF5B4782}" srcId="{CEF8FF1A-6B38-4F55-A0E9-EFD3789197B5}" destId="{F93B4B8D-6A03-4D87-8A4F-B97A4A873CE5}" srcOrd="4" destOrd="0" parTransId="{62F8F5D7-AD32-4F94-84D4-AD8D176250F8}" sibTransId="{B1562E9D-534B-44C4-B747-0F29A50FE415}"/>
    <dgm:cxn modelId="{A11260DC-495F-3C47-9CCC-5FC96E3A17FE}" type="presOf" srcId="{55F5B553-B3E3-4B39-8EF9-EBEEDEAAAB79}" destId="{FF36CAF5-1507-49CA-801F-D9EDDAF59D49}" srcOrd="0" destOrd="0" presId="urn:microsoft.com/office/officeart/2008/layout/VerticalCurvedList"/>
    <dgm:cxn modelId="{ECD6D189-AE17-4257-AD8B-B3D7693FBDEE}" srcId="{CEF8FF1A-6B38-4F55-A0E9-EFD3789197B5}" destId="{7741DEDC-5E14-49EC-9FE3-43F7DE6D6B0D}" srcOrd="2" destOrd="0" parTransId="{90DC9F16-C1AC-4D84-A430-64E10EC8FC14}" sibTransId="{FED78291-F8A8-4C7A-81EF-EED3644F41F5}"/>
    <dgm:cxn modelId="{47AC82F8-0CBC-481A-872A-EBE5E8766E48}" srcId="{CEF8FF1A-6B38-4F55-A0E9-EFD3789197B5}" destId="{55F5B553-B3E3-4B39-8EF9-EBEEDEAAAB79}" srcOrd="3" destOrd="0" parTransId="{DC0D273F-EC47-437F-A7E1-97EFBC0FF616}" sibTransId="{45DEF722-7E10-4106-A623-C8A13B1BD53C}"/>
    <dgm:cxn modelId="{BDC8C234-1ED8-43EF-A23C-1FDE57A8A165}" srcId="{CEF8FF1A-6B38-4F55-A0E9-EFD3789197B5}" destId="{017A365A-2CF4-4EB5-821B-2FB911214557}" srcOrd="1" destOrd="0" parTransId="{241706EA-959D-4CD8-BAB5-FB9D40598D3C}" sibTransId="{02B50394-E09C-4B40-A58B-84050C994D7C}"/>
    <dgm:cxn modelId="{98084F4F-F436-44DE-9D59-3B1CE8DDA5FB}" srcId="{CEF8FF1A-6B38-4F55-A0E9-EFD3789197B5}" destId="{4D999B6C-CD07-4C8C-8AA5-BAF90C17E31E}" srcOrd="0" destOrd="0" parTransId="{DC900D58-9D32-4AFD-AEA5-95826C9B8909}" sibTransId="{FA1653F2-CBAE-4CA9-A8AA-AEB6CA8FE7F7}"/>
    <dgm:cxn modelId="{EEA6181B-2DC6-48BD-821B-76117B8D005F}" srcId="{CEF8FF1A-6B38-4F55-A0E9-EFD3789197B5}" destId="{16D7C839-0220-4FC4-895D-61A9FFCC8813}" srcOrd="5" destOrd="0" parTransId="{2E8AB3E8-B515-4CC1-8D5A-26EA58799997}" sibTransId="{9371D26F-A298-49FE-8B4B-F132F6767C21}"/>
    <dgm:cxn modelId="{66407995-2976-B14A-AD61-22794782BA1F}" type="presOf" srcId="{FA1653F2-CBAE-4CA9-A8AA-AEB6CA8FE7F7}" destId="{258D374D-609A-458F-8C72-09136C35DF88}" srcOrd="0" destOrd="0" presId="urn:microsoft.com/office/officeart/2008/layout/VerticalCurvedList"/>
    <dgm:cxn modelId="{BE99AAFD-CE6F-014A-9EEE-61CAECB64490}" type="presOf" srcId="{4D999B6C-CD07-4C8C-8AA5-BAF90C17E31E}" destId="{98D71192-0708-49CD-8110-EEE6BDFD7B4A}" srcOrd="0" destOrd="0" presId="urn:microsoft.com/office/officeart/2008/layout/VerticalCurvedList"/>
    <dgm:cxn modelId="{409B5D1E-E9B9-F949-978F-9E3558283214}" type="presOf" srcId="{16D7C839-0220-4FC4-895D-61A9FFCC8813}" destId="{4F419C31-A0BA-43C6-B79A-62CFC24BA664}" srcOrd="0" destOrd="0" presId="urn:microsoft.com/office/officeart/2008/layout/VerticalCurvedList"/>
    <dgm:cxn modelId="{FC5C6569-D2CE-534A-8C80-E70041DFA1FD}" type="presParOf" srcId="{E37880A5-C6F9-499A-A0A7-8FD342A92DA0}" destId="{B5CDEFDB-8B4F-4EE8-A9AB-3E386B39B87C}" srcOrd="0" destOrd="0" presId="urn:microsoft.com/office/officeart/2008/layout/VerticalCurvedList"/>
    <dgm:cxn modelId="{4239EDAB-CE43-C343-873F-7143464DB515}" type="presParOf" srcId="{B5CDEFDB-8B4F-4EE8-A9AB-3E386B39B87C}" destId="{E49CEA72-9488-4000-B5F3-36A8F0733F5D}" srcOrd="0" destOrd="0" presId="urn:microsoft.com/office/officeart/2008/layout/VerticalCurvedList"/>
    <dgm:cxn modelId="{DBD37E8C-9D28-AC41-9677-7A8ABE3D072C}" type="presParOf" srcId="{E49CEA72-9488-4000-B5F3-36A8F0733F5D}" destId="{5BDE8690-676C-4631-8ED4-50D23CB32D68}" srcOrd="0" destOrd="0" presId="urn:microsoft.com/office/officeart/2008/layout/VerticalCurvedList"/>
    <dgm:cxn modelId="{37046EE4-5098-B241-BF68-26EA476027B1}" type="presParOf" srcId="{E49CEA72-9488-4000-B5F3-36A8F0733F5D}" destId="{258D374D-609A-458F-8C72-09136C35DF88}" srcOrd="1" destOrd="0" presId="urn:microsoft.com/office/officeart/2008/layout/VerticalCurvedList"/>
    <dgm:cxn modelId="{061D3FE0-6C9A-6546-86B6-2369888CA26D}" type="presParOf" srcId="{E49CEA72-9488-4000-B5F3-36A8F0733F5D}" destId="{DE03EAC7-BA96-42EB-8747-1B7257F6DD8D}" srcOrd="2" destOrd="0" presId="urn:microsoft.com/office/officeart/2008/layout/VerticalCurvedList"/>
    <dgm:cxn modelId="{81FFAA2A-83F3-5848-9F36-AA10F8BC12F4}" type="presParOf" srcId="{E49CEA72-9488-4000-B5F3-36A8F0733F5D}" destId="{2F3BCE9C-DEB6-45A7-A41C-2B091BF54B1D}" srcOrd="3" destOrd="0" presId="urn:microsoft.com/office/officeart/2008/layout/VerticalCurvedList"/>
    <dgm:cxn modelId="{62E99558-44E9-E545-8697-C21C0C2942B7}" type="presParOf" srcId="{B5CDEFDB-8B4F-4EE8-A9AB-3E386B39B87C}" destId="{98D71192-0708-49CD-8110-EEE6BDFD7B4A}" srcOrd="1" destOrd="0" presId="urn:microsoft.com/office/officeart/2008/layout/VerticalCurvedList"/>
    <dgm:cxn modelId="{372CC56C-AF32-F64F-BE21-8405D6D80353}" type="presParOf" srcId="{B5CDEFDB-8B4F-4EE8-A9AB-3E386B39B87C}" destId="{A8D104B3-5CA8-46D1-9CC8-E6BB557C8FEE}" srcOrd="2" destOrd="0" presId="urn:microsoft.com/office/officeart/2008/layout/VerticalCurvedList"/>
    <dgm:cxn modelId="{306E0C7D-1A27-C845-A9CF-34CE3E90DFC3}" type="presParOf" srcId="{A8D104B3-5CA8-46D1-9CC8-E6BB557C8FEE}" destId="{F6BC8E17-BC8C-4CF6-91A0-D3EA24127E2B}" srcOrd="0" destOrd="0" presId="urn:microsoft.com/office/officeart/2008/layout/VerticalCurvedList"/>
    <dgm:cxn modelId="{E164A173-5952-064A-9C89-359AFD53BF0E}" type="presParOf" srcId="{B5CDEFDB-8B4F-4EE8-A9AB-3E386B39B87C}" destId="{30726A87-2F0A-46B1-93F4-5C46E6960F78}" srcOrd="3" destOrd="0" presId="urn:microsoft.com/office/officeart/2008/layout/VerticalCurvedList"/>
    <dgm:cxn modelId="{0288F074-CB53-BA45-915D-FDDBA39EE55D}" type="presParOf" srcId="{B5CDEFDB-8B4F-4EE8-A9AB-3E386B39B87C}" destId="{1A2AD233-F0C6-46B8-8400-4A759802AE1B}" srcOrd="4" destOrd="0" presId="urn:microsoft.com/office/officeart/2008/layout/VerticalCurvedList"/>
    <dgm:cxn modelId="{18CBDB51-0BFF-4B41-98A8-4A5884434378}" type="presParOf" srcId="{1A2AD233-F0C6-46B8-8400-4A759802AE1B}" destId="{A71DC178-7DBA-404A-A8EF-1B331FFEB4E4}" srcOrd="0" destOrd="0" presId="urn:microsoft.com/office/officeart/2008/layout/VerticalCurvedList"/>
    <dgm:cxn modelId="{237BD917-93D7-6844-8528-F4EFEF16E5E3}" type="presParOf" srcId="{B5CDEFDB-8B4F-4EE8-A9AB-3E386B39B87C}" destId="{B815CAAC-2E7E-4CA7-99B5-385DC5490FD6}" srcOrd="5" destOrd="0" presId="urn:microsoft.com/office/officeart/2008/layout/VerticalCurvedList"/>
    <dgm:cxn modelId="{2122F061-D688-1B4C-881A-11050216035E}" type="presParOf" srcId="{B5CDEFDB-8B4F-4EE8-A9AB-3E386B39B87C}" destId="{A17C88B3-DE6A-4D12-8372-EF35C879AF71}" srcOrd="6" destOrd="0" presId="urn:microsoft.com/office/officeart/2008/layout/VerticalCurvedList"/>
    <dgm:cxn modelId="{D03F5C89-7A4E-914C-A636-AC4807DDCBD7}" type="presParOf" srcId="{A17C88B3-DE6A-4D12-8372-EF35C879AF71}" destId="{A303B0EE-B352-439C-A2AC-64A896626594}" srcOrd="0" destOrd="0" presId="urn:microsoft.com/office/officeart/2008/layout/VerticalCurvedList"/>
    <dgm:cxn modelId="{C48086D6-949F-9548-A5E3-D1E15D35D0DB}" type="presParOf" srcId="{B5CDEFDB-8B4F-4EE8-A9AB-3E386B39B87C}" destId="{FF36CAF5-1507-49CA-801F-D9EDDAF59D49}" srcOrd="7" destOrd="0" presId="urn:microsoft.com/office/officeart/2008/layout/VerticalCurvedList"/>
    <dgm:cxn modelId="{496DE841-D601-224E-9565-4AC5D40D24AE}" type="presParOf" srcId="{B5CDEFDB-8B4F-4EE8-A9AB-3E386B39B87C}" destId="{797615B5-A36E-4B14-85BF-1363D8420391}" srcOrd="8" destOrd="0" presId="urn:microsoft.com/office/officeart/2008/layout/VerticalCurvedList"/>
    <dgm:cxn modelId="{DDB870E4-720B-1B4F-BB71-3AF5DE2235E1}" type="presParOf" srcId="{797615B5-A36E-4B14-85BF-1363D8420391}" destId="{DC28EFFE-55B5-4C81-A9B3-707E2227B72C}" srcOrd="0" destOrd="0" presId="urn:microsoft.com/office/officeart/2008/layout/VerticalCurvedList"/>
    <dgm:cxn modelId="{D2EEE95C-0A63-2A43-B302-8313E9B353C9}" type="presParOf" srcId="{B5CDEFDB-8B4F-4EE8-A9AB-3E386B39B87C}" destId="{A5F8C03E-802E-446D-9D7D-C1B4BB88A384}" srcOrd="9" destOrd="0" presId="urn:microsoft.com/office/officeart/2008/layout/VerticalCurvedList"/>
    <dgm:cxn modelId="{4063511D-76FA-6947-8168-023912BBF6F2}" type="presParOf" srcId="{B5CDEFDB-8B4F-4EE8-A9AB-3E386B39B87C}" destId="{368804C2-6150-4C5E-B1A4-5F449C963A74}" srcOrd="10" destOrd="0" presId="urn:microsoft.com/office/officeart/2008/layout/VerticalCurvedList"/>
    <dgm:cxn modelId="{7BA6E66F-2A31-DB42-B533-6793A47BD5A5}" type="presParOf" srcId="{368804C2-6150-4C5E-B1A4-5F449C963A74}" destId="{D386C0DD-90D2-4E94-A8A2-09DE7ECFBEB8}" srcOrd="0" destOrd="0" presId="urn:microsoft.com/office/officeart/2008/layout/VerticalCurvedList"/>
    <dgm:cxn modelId="{4A801243-CCFF-F044-ADCD-2BFB1D35028F}" type="presParOf" srcId="{B5CDEFDB-8B4F-4EE8-A9AB-3E386B39B87C}" destId="{4F419C31-A0BA-43C6-B79A-62CFC24BA664}" srcOrd="11" destOrd="0" presId="urn:microsoft.com/office/officeart/2008/layout/VerticalCurvedList"/>
    <dgm:cxn modelId="{5C767B6F-0205-E849-99D7-80343D273B13}" type="presParOf" srcId="{B5CDEFDB-8B4F-4EE8-A9AB-3E386B39B87C}" destId="{590EBFA5-FDA0-4AC4-9EE5-DFFEDFA2B9B5}" srcOrd="12" destOrd="0" presId="urn:microsoft.com/office/officeart/2008/layout/VerticalCurvedList"/>
    <dgm:cxn modelId="{4F75DD94-BE2C-7743-890E-2C52A15CCB9C}" type="presParOf" srcId="{590EBFA5-FDA0-4AC4-9EE5-DFFEDFA2B9B5}" destId="{3044BD95-6DCA-4FE3-8894-F875347F086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A95411-C258-B846-99A2-D93D6425EA96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68B1D20-2244-3242-BE26-7A8C0608988E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Esporas, </a:t>
          </a:r>
          <a:r>
            <a:rPr lang="es-ES" dirty="0" err="1" smtClean="0">
              <a:solidFill>
                <a:schemeClr val="tx1"/>
              </a:solidFill>
            </a:rPr>
            <a:t>Microconidios</a:t>
          </a:r>
          <a:r>
            <a:rPr lang="es-ES" dirty="0" smtClean="0">
              <a:solidFill>
                <a:schemeClr val="tx1"/>
              </a:solidFill>
            </a:rPr>
            <a:t>, </a:t>
          </a:r>
        </a:p>
        <a:p>
          <a:r>
            <a:rPr lang="es-ES" dirty="0" smtClean="0">
              <a:solidFill>
                <a:schemeClr val="tx1"/>
              </a:solidFill>
            </a:rPr>
            <a:t>Conidios y </a:t>
          </a:r>
          <a:r>
            <a:rPr lang="es-ES" dirty="0" err="1" smtClean="0">
              <a:solidFill>
                <a:schemeClr val="tx1"/>
              </a:solidFill>
            </a:rPr>
            <a:t>Clamidosporas</a:t>
          </a:r>
          <a:r>
            <a:rPr lang="es-ES" dirty="0" smtClean="0">
              <a:solidFill>
                <a:schemeClr val="tx1"/>
              </a:solidFill>
            </a:rPr>
            <a:t>.</a:t>
          </a:r>
          <a:endParaRPr lang="es-ES" dirty="0">
            <a:solidFill>
              <a:schemeClr val="tx1"/>
            </a:solidFill>
          </a:endParaRPr>
        </a:p>
      </dgm:t>
    </dgm:pt>
    <dgm:pt modelId="{3482112F-640A-BC4A-80F8-C667B31728F8}" type="parTrans" cxnId="{90E4D07C-00EC-F745-B4CA-C68964DDDBA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991B00E-4EDC-A84D-A6D3-E8EF57675948}" type="sibTrans" cxnId="{90E4D07C-00EC-F745-B4CA-C68964DDDBA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B2847F3-750C-AA46-96A6-8D6717E38A93}">
      <dgm:prSet phldrT="[Texto]"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30 años en ausencia de </a:t>
          </a:r>
        </a:p>
        <a:p>
          <a:r>
            <a:rPr lang="es-ES_tradnl" dirty="0" smtClean="0">
              <a:solidFill>
                <a:schemeClr val="tx1"/>
              </a:solidFill>
            </a:rPr>
            <a:t>huéspedes </a:t>
          </a:r>
          <a:endParaRPr lang="es-ES" dirty="0">
            <a:solidFill>
              <a:schemeClr val="tx1"/>
            </a:solidFill>
          </a:endParaRPr>
        </a:p>
      </dgm:t>
    </dgm:pt>
    <dgm:pt modelId="{A7D7CDB8-7EDE-BB44-8AD1-081E6182D786}" type="parTrans" cxnId="{12C94967-89D0-F448-821E-D4AE47BC278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53E1BA7-A1C7-CD48-9011-6D76A502C116}" type="sibTrans" cxnId="{12C94967-89D0-F448-821E-D4AE47BC278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11B1E58-A206-034A-86DE-4999133B5B1F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Difícil control</a:t>
          </a:r>
          <a:endParaRPr lang="es-ES" dirty="0">
            <a:solidFill>
              <a:schemeClr val="tx1"/>
            </a:solidFill>
          </a:endParaRPr>
        </a:p>
      </dgm:t>
    </dgm:pt>
    <dgm:pt modelId="{2BE55A2A-E841-B24A-96AF-B373AED0E933}" type="parTrans" cxnId="{DC65D5A5-8E88-E04D-9B8B-75C33E5DDE5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A290614-423B-7B40-97A3-4CA081CB8381}" type="sibTrans" cxnId="{DC65D5A5-8E88-E04D-9B8B-75C33E5DDE5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5C7D14A-A305-4F4B-B10D-9FAFBFC4B43B}">
      <dgm:prSet/>
      <dgm:spPr/>
      <dgm:t>
        <a:bodyPr/>
        <a:lstStyle/>
        <a:p>
          <a:r>
            <a:rPr lang="es-ES" dirty="0" smtClean="0">
              <a:solidFill>
                <a:srgbClr val="000000"/>
              </a:solidFill>
            </a:rPr>
            <a:t>Asexual</a:t>
          </a:r>
          <a:endParaRPr lang="es-ES" dirty="0">
            <a:solidFill>
              <a:srgbClr val="000000"/>
            </a:solidFill>
          </a:endParaRPr>
        </a:p>
      </dgm:t>
    </dgm:pt>
    <dgm:pt modelId="{7355AED1-A548-914A-8726-18D6B85295EA}" type="parTrans" cxnId="{15CC2F5C-EF2D-FF47-83D1-D3DD4472F580}">
      <dgm:prSet/>
      <dgm:spPr/>
      <dgm:t>
        <a:bodyPr/>
        <a:lstStyle/>
        <a:p>
          <a:endParaRPr lang="es-ES"/>
        </a:p>
      </dgm:t>
    </dgm:pt>
    <dgm:pt modelId="{FA5FDC53-B85A-7D45-BAB9-B2028725F34A}" type="sibTrans" cxnId="{15CC2F5C-EF2D-FF47-83D1-D3DD4472F580}">
      <dgm:prSet/>
      <dgm:spPr/>
      <dgm:t>
        <a:bodyPr/>
        <a:lstStyle/>
        <a:p>
          <a:endParaRPr lang="es-ES"/>
        </a:p>
      </dgm:t>
    </dgm:pt>
    <dgm:pt modelId="{0E9EF3D7-F0F7-3C48-9E05-877E4C6A6134}" type="pres">
      <dgm:prSet presAssocID="{3AA95411-C258-B846-99A2-D93D6425EA9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204991F-151C-514F-80FC-E2270DF86970}" type="pres">
      <dgm:prSet presAssocID="{85C7D14A-A305-4F4B-B10D-9FAFBFC4B43B}" presName="parentLin" presStyleCnt="0"/>
      <dgm:spPr/>
    </dgm:pt>
    <dgm:pt modelId="{7D2DB3FC-A338-DA4A-AC1B-180C52EDACB8}" type="pres">
      <dgm:prSet presAssocID="{85C7D14A-A305-4F4B-B10D-9FAFBFC4B43B}" presName="parentLeftMargin" presStyleLbl="node1" presStyleIdx="0" presStyleCnt="4"/>
      <dgm:spPr/>
    </dgm:pt>
    <dgm:pt modelId="{BD033768-D404-6C41-9148-0AE8EC6717FB}" type="pres">
      <dgm:prSet presAssocID="{85C7D14A-A305-4F4B-B10D-9FAFBFC4B43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77193A-70D4-4D44-B22D-E2A78510D7FE}" type="pres">
      <dgm:prSet presAssocID="{85C7D14A-A305-4F4B-B10D-9FAFBFC4B43B}" presName="negativeSpace" presStyleCnt="0"/>
      <dgm:spPr/>
    </dgm:pt>
    <dgm:pt modelId="{84D5D2D4-91C9-674C-AD4D-F43D532F721E}" type="pres">
      <dgm:prSet presAssocID="{85C7D14A-A305-4F4B-B10D-9FAFBFC4B43B}" presName="childText" presStyleLbl="conFgAcc1" presStyleIdx="0" presStyleCnt="4">
        <dgm:presLayoutVars>
          <dgm:bulletEnabled val="1"/>
        </dgm:presLayoutVars>
      </dgm:prSet>
      <dgm:spPr/>
    </dgm:pt>
    <dgm:pt modelId="{B976D57C-0F2B-8B4D-8639-154E7886A882}" type="pres">
      <dgm:prSet presAssocID="{FA5FDC53-B85A-7D45-BAB9-B2028725F34A}" presName="spaceBetweenRectangles" presStyleCnt="0"/>
      <dgm:spPr/>
    </dgm:pt>
    <dgm:pt modelId="{09D5B32A-1FD5-644A-B94E-324821811B8A}" type="pres">
      <dgm:prSet presAssocID="{268B1D20-2244-3242-BE26-7A8C0608988E}" presName="parentLin" presStyleCnt="0"/>
      <dgm:spPr/>
    </dgm:pt>
    <dgm:pt modelId="{F64FE341-3D30-C94D-9712-BBE07963096D}" type="pres">
      <dgm:prSet presAssocID="{268B1D20-2244-3242-BE26-7A8C0608988E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F3A06B87-8A7D-F145-A5A0-F0C5A54C647C}" type="pres">
      <dgm:prSet presAssocID="{268B1D20-2244-3242-BE26-7A8C0608988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D8D5EA-58CA-C243-8DF6-C5A1BEC3FFF1}" type="pres">
      <dgm:prSet presAssocID="{268B1D20-2244-3242-BE26-7A8C0608988E}" presName="negativeSpace" presStyleCnt="0"/>
      <dgm:spPr/>
    </dgm:pt>
    <dgm:pt modelId="{1D496626-7919-A54F-B06C-EE962F66BD6A}" type="pres">
      <dgm:prSet presAssocID="{268B1D20-2244-3242-BE26-7A8C0608988E}" presName="childText" presStyleLbl="conFgAcc1" presStyleIdx="1" presStyleCnt="4">
        <dgm:presLayoutVars>
          <dgm:bulletEnabled val="1"/>
        </dgm:presLayoutVars>
      </dgm:prSet>
      <dgm:spPr/>
    </dgm:pt>
    <dgm:pt modelId="{D995036F-8EF1-4F48-99FC-AEB360B0921E}" type="pres">
      <dgm:prSet presAssocID="{A991B00E-4EDC-A84D-A6D3-E8EF57675948}" presName="spaceBetweenRectangles" presStyleCnt="0"/>
      <dgm:spPr/>
    </dgm:pt>
    <dgm:pt modelId="{BC5DEA7E-80A7-D647-9F99-8C60505F5331}" type="pres">
      <dgm:prSet presAssocID="{9B2847F3-750C-AA46-96A6-8D6717E38A93}" presName="parentLin" presStyleCnt="0"/>
      <dgm:spPr/>
    </dgm:pt>
    <dgm:pt modelId="{B59AA9F6-5969-8748-91EA-006C97F95AFC}" type="pres">
      <dgm:prSet presAssocID="{9B2847F3-750C-AA46-96A6-8D6717E38A93}" presName="parentLeftMargin" presStyleLbl="node1" presStyleIdx="1" presStyleCnt="4"/>
      <dgm:spPr/>
      <dgm:t>
        <a:bodyPr/>
        <a:lstStyle/>
        <a:p>
          <a:endParaRPr lang="es-ES"/>
        </a:p>
      </dgm:t>
    </dgm:pt>
    <dgm:pt modelId="{10743EAC-4DF9-9D40-AC43-555C341BAAA6}" type="pres">
      <dgm:prSet presAssocID="{9B2847F3-750C-AA46-96A6-8D6717E38A9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948F0C-BE3B-B64F-BFBB-E3F6120266FC}" type="pres">
      <dgm:prSet presAssocID="{9B2847F3-750C-AA46-96A6-8D6717E38A93}" presName="negativeSpace" presStyleCnt="0"/>
      <dgm:spPr/>
    </dgm:pt>
    <dgm:pt modelId="{20B2BCA9-638B-F043-BDCB-451E24EC077F}" type="pres">
      <dgm:prSet presAssocID="{9B2847F3-750C-AA46-96A6-8D6717E38A93}" presName="childText" presStyleLbl="conFgAcc1" presStyleIdx="2" presStyleCnt="4">
        <dgm:presLayoutVars>
          <dgm:bulletEnabled val="1"/>
        </dgm:presLayoutVars>
      </dgm:prSet>
      <dgm:spPr/>
    </dgm:pt>
    <dgm:pt modelId="{C7F000CB-FCD9-D949-A102-998178DFA27E}" type="pres">
      <dgm:prSet presAssocID="{153E1BA7-A1C7-CD48-9011-6D76A502C116}" presName="spaceBetweenRectangles" presStyleCnt="0"/>
      <dgm:spPr/>
    </dgm:pt>
    <dgm:pt modelId="{35FAF8EC-5F2A-1147-896B-313C83AFD10F}" type="pres">
      <dgm:prSet presAssocID="{511B1E58-A206-034A-86DE-4999133B5B1F}" presName="parentLin" presStyleCnt="0"/>
      <dgm:spPr/>
    </dgm:pt>
    <dgm:pt modelId="{E296D9C1-CA2F-E84D-A488-4F6735C04490}" type="pres">
      <dgm:prSet presAssocID="{511B1E58-A206-034A-86DE-4999133B5B1F}" presName="parentLeftMargin" presStyleLbl="node1" presStyleIdx="2" presStyleCnt="4"/>
      <dgm:spPr/>
      <dgm:t>
        <a:bodyPr/>
        <a:lstStyle/>
        <a:p>
          <a:endParaRPr lang="es-ES"/>
        </a:p>
      </dgm:t>
    </dgm:pt>
    <dgm:pt modelId="{F4E0948E-43F2-554A-AD53-7C8C4D75019A}" type="pres">
      <dgm:prSet presAssocID="{511B1E58-A206-034A-86DE-4999133B5B1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E5BF51-81CC-194A-A75D-CB356CA2D3B0}" type="pres">
      <dgm:prSet presAssocID="{511B1E58-A206-034A-86DE-4999133B5B1F}" presName="negativeSpace" presStyleCnt="0"/>
      <dgm:spPr/>
    </dgm:pt>
    <dgm:pt modelId="{EF46CF86-8561-A74B-ADDB-2EDE88F0A160}" type="pres">
      <dgm:prSet presAssocID="{511B1E58-A206-034A-86DE-4999133B5B1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5CC2F5C-EF2D-FF47-83D1-D3DD4472F580}" srcId="{3AA95411-C258-B846-99A2-D93D6425EA96}" destId="{85C7D14A-A305-4F4B-B10D-9FAFBFC4B43B}" srcOrd="0" destOrd="0" parTransId="{7355AED1-A548-914A-8726-18D6B85295EA}" sibTransId="{FA5FDC53-B85A-7D45-BAB9-B2028725F34A}"/>
    <dgm:cxn modelId="{6FD51C37-1C46-1D40-8E22-824B564FBDD1}" type="presOf" srcId="{9B2847F3-750C-AA46-96A6-8D6717E38A93}" destId="{B59AA9F6-5969-8748-91EA-006C97F95AFC}" srcOrd="0" destOrd="0" presId="urn:microsoft.com/office/officeart/2005/8/layout/list1"/>
    <dgm:cxn modelId="{205C395F-8F2A-4448-A3AF-15929DF49BCF}" type="presOf" srcId="{85C7D14A-A305-4F4B-B10D-9FAFBFC4B43B}" destId="{BD033768-D404-6C41-9148-0AE8EC6717FB}" srcOrd="1" destOrd="0" presId="urn:microsoft.com/office/officeart/2005/8/layout/list1"/>
    <dgm:cxn modelId="{A38397C1-9FBB-DA49-BB6F-FA82A81BA22B}" type="presOf" srcId="{268B1D20-2244-3242-BE26-7A8C0608988E}" destId="{F64FE341-3D30-C94D-9712-BBE07963096D}" srcOrd="0" destOrd="0" presId="urn:microsoft.com/office/officeart/2005/8/layout/list1"/>
    <dgm:cxn modelId="{12C94967-89D0-F448-821E-D4AE47BC2789}" srcId="{3AA95411-C258-B846-99A2-D93D6425EA96}" destId="{9B2847F3-750C-AA46-96A6-8D6717E38A93}" srcOrd="2" destOrd="0" parTransId="{A7D7CDB8-7EDE-BB44-8AD1-081E6182D786}" sibTransId="{153E1BA7-A1C7-CD48-9011-6D76A502C116}"/>
    <dgm:cxn modelId="{DC65D5A5-8E88-E04D-9B8B-75C33E5DDE5D}" srcId="{3AA95411-C258-B846-99A2-D93D6425EA96}" destId="{511B1E58-A206-034A-86DE-4999133B5B1F}" srcOrd="3" destOrd="0" parTransId="{2BE55A2A-E841-B24A-96AF-B373AED0E933}" sibTransId="{5A290614-423B-7B40-97A3-4CA081CB8381}"/>
    <dgm:cxn modelId="{4F789657-FD23-8641-A617-F65BBBBC9962}" type="presOf" srcId="{511B1E58-A206-034A-86DE-4999133B5B1F}" destId="{E296D9C1-CA2F-E84D-A488-4F6735C04490}" srcOrd="0" destOrd="0" presId="urn:microsoft.com/office/officeart/2005/8/layout/list1"/>
    <dgm:cxn modelId="{3519EBAB-529D-F942-BD58-F3126687B4F3}" type="presOf" srcId="{268B1D20-2244-3242-BE26-7A8C0608988E}" destId="{F3A06B87-8A7D-F145-A5A0-F0C5A54C647C}" srcOrd="1" destOrd="0" presId="urn:microsoft.com/office/officeart/2005/8/layout/list1"/>
    <dgm:cxn modelId="{7D983BC0-09BB-3047-8134-8AEBC2BD2E78}" type="presOf" srcId="{511B1E58-A206-034A-86DE-4999133B5B1F}" destId="{F4E0948E-43F2-554A-AD53-7C8C4D75019A}" srcOrd="1" destOrd="0" presId="urn:microsoft.com/office/officeart/2005/8/layout/list1"/>
    <dgm:cxn modelId="{90E4D07C-00EC-F745-B4CA-C68964DDDBA4}" srcId="{3AA95411-C258-B846-99A2-D93D6425EA96}" destId="{268B1D20-2244-3242-BE26-7A8C0608988E}" srcOrd="1" destOrd="0" parTransId="{3482112F-640A-BC4A-80F8-C667B31728F8}" sibTransId="{A991B00E-4EDC-A84D-A6D3-E8EF57675948}"/>
    <dgm:cxn modelId="{2A783928-774D-9C40-9FC5-33BD2A120120}" type="presOf" srcId="{3AA95411-C258-B846-99A2-D93D6425EA96}" destId="{0E9EF3D7-F0F7-3C48-9E05-877E4C6A6134}" srcOrd="0" destOrd="0" presId="urn:microsoft.com/office/officeart/2005/8/layout/list1"/>
    <dgm:cxn modelId="{F37D7B36-EFD4-1D40-BF73-498FA5E36DE2}" type="presOf" srcId="{9B2847F3-750C-AA46-96A6-8D6717E38A93}" destId="{10743EAC-4DF9-9D40-AC43-555C341BAAA6}" srcOrd="1" destOrd="0" presId="urn:microsoft.com/office/officeart/2005/8/layout/list1"/>
    <dgm:cxn modelId="{B0B6EC21-6F49-2C4C-93F1-33122DC68523}" type="presOf" srcId="{85C7D14A-A305-4F4B-B10D-9FAFBFC4B43B}" destId="{7D2DB3FC-A338-DA4A-AC1B-180C52EDACB8}" srcOrd="0" destOrd="0" presId="urn:microsoft.com/office/officeart/2005/8/layout/list1"/>
    <dgm:cxn modelId="{9610CC56-6B30-9B43-A0AA-B059CAFA71FA}" type="presParOf" srcId="{0E9EF3D7-F0F7-3C48-9E05-877E4C6A6134}" destId="{E204991F-151C-514F-80FC-E2270DF86970}" srcOrd="0" destOrd="0" presId="urn:microsoft.com/office/officeart/2005/8/layout/list1"/>
    <dgm:cxn modelId="{5E92C286-25BC-3841-BB0F-5EEF65BD0DB2}" type="presParOf" srcId="{E204991F-151C-514F-80FC-E2270DF86970}" destId="{7D2DB3FC-A338-DA4A-AC1B-180C52EDACB8}" srcOrd="0" destOrd="0" presId="urn:microsoft.com/office/officeart/2005/8/layout/list1"/>
    <dgm:cxn modelId="{33719169-3284-3241-BEF7-92C4CAAC88D5}" type="presParOf" srcId="{E204991F-151C-514F-80FC-E2270DF86970}" destId="{BD033768-D404-6C41-9148-0AE8EC6717FB}" srcOrd="1" destOrd="0" presId="urn:microsoft.com/office/officeart/2005/8/layout/list1"/>
    <dgm:cxn modelId="{EDD11782-3A01-2046-B218-77DB3A37CBF0}" type="presParOf" srcId="{0E9EF3D7-F0F7-3C48-9E05-877E4C6A6134}" destId="{7377193A-70D4-4D44-B22D-E2A78510D7FE}" srcOrd="1" destOrd="0" presId="urn:microsoft.com/office/officeart/2005/8/layout/list1"/>
    <dgm:cxn modelId="{427F5323-2FE2-364F-856D-E0E4DBC94D7B}" type="presParOf" srcId="{0E9EF3D7-F0F7-3C48-9E05-877E4C6A6134}" destId="{84D5D2D4-91C9-674C-AD4D-F43D532F721E}" srcOrd="2" destOrd="0" presId="urn:microsoft.com/office/officeart/2005/8/layout/list1"/>
    <dgm:cxn modelId="{57EE41DD-06F5-4749-B1DE-639E98445F92}" type="presParOf" srcId="{0E9EF3D7-F0F7-3C48-9E05-877E4C6A6134}" destId="{B976D57C-0F2B-8B4D-8639-154E7886A882}" srcOrd="3" destOrd="0" presId="urn:microsoft.com/office/officeart/2005/8/layout/list1"/>
    <dgm:cxn modelId="{CC6B4C6C-568C-B14D-9509-752873E81BCA}" type="presParOf" srcId="{0E9EF3D7-F0F7-3C48-9E05-877E4C6A6134}" destId="{09D5B32A-1FD5-644A-B94E-324821811B8A}" srcOrd="4" destOrd="0" presId="urn:microsoft.com/office/officeart/2005/8/layout/list1"/>
    <dgm:cxn modelId="{E0A7CED4-5A96-464E-90F8-E2C43E6A6649}" type="presParOf" srcId="{09D5B32A-1FD5-644A-B94E-324821811B8A}" destId="{F64FE341-3D30-C94D-9712-BBE07963096D}" srcOrd="0" destOrd="0" presId="urn:microsoft.com/office/officeart/2005/8/layout/list1"/>
    <dgm:cxn modelId="{F6FEF554-D180-7A4D-A7E8-0A4E5C88A3EC}" type="presParOf" srcId="{09D5B32A-1FD5-644A-B94E-324821811B8A}" destId="{F3A06B87-8A7D-F145-A5A0-F0C5A54C647C}" srcOrd="1" destOrd="0" presId="urn:microsoft.com/office/officeart/2005/8/layout/list1"/>
    <dgm:cxn modelId="{87855284-134E-DE49-9AF6-8FDB910E1A68}" type="presParOf" srcId="{0E9EF3D7-F0F7-3C48-9E05-877E4C6A6134}" destId="{36D8D5EA-58CA-C243-8DF6-C5A1BEC3FFF1}" srcOrd="5" destOrd="0" presId="urn:microsoft.com/office/officeart/2005/8/layout/list1"/>
    <dgm:cxn modelId="{A42A980E-BD76-B74C-9476-C7A36E67329B}" type="presParOf" srcId="{0E9EF3D7-F0F7-3C48-9E05-877E4C6A6134}" destId="{1D496626-7919-A54F-B06C-EE962F66BD6A}" srcOrd="6" destOrd="0" presId="urn:microsoft.com/office/officeart/2005/8/layout/list1"/>
    <dgm:cxn modelId="{7D79D205-3C84-234C-8B73-693F35E39ED7}" type="presParOf" srcId="{0E9EF3D7-F0F7-3C48-9E05-877E4C6A6134}" destId="{D995036F-8EF1-4F48-99FC-AEB360B0921E}" srcOrd="7" destOrd="0" presId="urn:microsoft.com/office/officeart/2005/8/layout/list1"/>
    <dgm:cxn modelId="{B0A10183-573F-E742-BC00-00448AB6D364}" type="presParOf" srcId="{0E9EF3D7-F0F7-3C48-9E05-877E4C6A6134}" destId="{BC5DEA7E-80A7-D647-9F99-8C60505F5331}" srcOrd="8" destOrd="0" presId="urn:microsoft.com/office/officeart/2005/8/layout/list1"/>
    <dgm:cxn modelId="{93C7786B-EA4E-8B41-BB7C-B1C1A0073C32}" type="presParOf" srcId="{BC5DEA7E-80A7-D647-9F99-8C60505F5331}" destId="{B59AA9F6-5969-8748-91EA-006C97F95AFC}" srcOrd="0" destOrd="0" presId="urn:microsoft.com/office/officeart/2005/8/layout/list1"/>
    <dgm:cxn modelId="{E34B7473-7BA5-D14E-A421-C8EC02147A75}" type="presParOf" srcId="{BC5DEA7E-80A7-D647-9F99-8C60505F5331}" destId="{10743EAC-4DF9-9D40-AC43-555C341BAAA6}" srcOrd="1" destOrd="0" presId="urn:microsoft.com/office/officeart/2005/8/layout/list1"/>
    <dgm:cxn modelId="{0FAF083C-8ECC-D14A-9AC1-35C4DAE1E81A}" type="presParOf" srcId="{0E9EF3D7-F0F7-3C48-9E05-877E4C6A6134}" destId="{94948F0C-BE3B-B64F-BFBB-E3F6120266FC}" srcOrd="9" destOrd="0" presId="urn:microsoft.com/office/officeart/2005/8/layout/list1"/>
    <dgm:cxn modelId="{87E5BB26-0357-CF4B-807E-DB547AFED254}" type="presParOf" srcId="{0E9EF3D7-F0F7-3C48-9E05-877E4C6A6134}" destId="{20B2BCA9-638B-F043-BDCB-451E24EC077F}" srcOrd="10" destOrd="0" presId="urn:microsoft.com/office/officeart/2005/8/layout/list1"/>
    <dgm:cxn modelId="{7799E89D-936F-C640-88A1-031887F22DDD}" type="presParOf" srcId="{0E9EF3D7-F0F7-3C48-9E05-877E4C6A6134}" destId="{C7F000CB-FCD9-D949-A102-998178DFA27E}" srcOrd="11" destOrd="0" presId="urn:microsoft.com/office/officeart/2005/8/layout/list1"/>
    <dgm:cxn modelId="{0E98E82C-7223-CD40-83D0-475379AC1139}" type="presParOf" srcId="{0E9EF3D7-F0F7-3C48-9E05-877E4C6A6134}" destId="{35FAF8EC-5F2A-1147-896B-313C83AFD10F}" srcOrd="12" destOrd="0" presId="urn:microsoft.com/office/officeart/2005/8/layout/list1"/>
    <dgm:cxn modelId="{C736427E-121A-E446-8CD4-2965EE095FDA}" type="presParOf" srcId="{35FAF8EC-5F2A-1147-896B-313C83AFD10F}" destId="{E296D9C1-CA2F-E84D-A488-4F6735C04490}" srcOrd="0" destOrd="0" presId="urn:microsoft.com/office/officeart/2005/8/layout/list1"/>
    <dgm:cxn modelId="{5950B709-73D3-9E4D-AEAE-A8A2399DD65F}" type="presParOf" srcId="{35FAF8EC-5F2A-1147-896B-313C83AFD10F}" destId="{F4E0948E-43F2-554A-AD53-7C8C4D75019A}" srcOrd="1" destOrd="0" presId="urn:microsoft.com/office/officeart/2005/8/layout/list1"/>
    <dgm:cxn modelId="{47FF263B-FA7F-9640-B867-A1D7B24B8146}" type="presParOf" srcId="{0E9EF3D7-F0F7-3C48-9E05-877E4C6A6134}" destId="{DFE5BF51-81CC-194A-A75D-CB356CA2D3B0}" srcOrd="13" destOrd="0" presId="urn:microsoft.com/office/officeart/2005/8/layout/list1"/>
    <dgm:cxn modelId="{2958F53A-4B5B-9E40-8E87-AE0011690775}" type="presParOf" srcId="{0E9EF3D7-F0F7-3C48-9E05-877E4C6A6134}" destId="{EF46CF86-8561-A74B-ADDB-2EDE88F0A16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D374D-609A-458F-8C72-09136C35DF88}">
      <dsp:nvSpPr>
        <dsp:cNvPr id="0" name=""/>
        <dsp:cNvSpPr/>
      </dsp:nvSpPr>
      <dsp:spPr>
        <a:xfrm>
          <a:off x="-5688099" y="-870689"/>
          <a:ext cx="6772128" cy="6772128"/>
        </a:xfrm>
        <a:prstGeom prst="blockArc">
          <a:avLst>
            <a:gd name="adj1" fmla="val 18900000"/>
            <a:gd name="adj2" fmla="val 2700000"/>
            <a:gd name="adj3" fmla="val 319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D71192-0708-49CD-8110-EEE6BDFD7B4A}">
      <dsp:nvSpPr>
        <dsp:cNvPr id="0" name=""/>
        <dsp:cNvSpPr/>
      </dsp:nvSpPr>
      <dsp:spPr>
        <a:xfrm>
          <a:off x="403944" y="264919"/>
          <a:ext cx="7315888" cy="529637"/>
        </a:xfrm>
        <a:prstGeom prst="rect">
          <a:avLst/>
        </a:pr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0400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Introducción</a:t>
          </a:r>
        </a:p>
      </dsp:txBody>
      <dsp:txXfrm>
        <a:off x="403944" y="264919"/>
        <a:ext cx="7315888" cy="529637"/>
      </dsp:txXfrm>
    </dsp:sp>
    <dsp:sp modelId="{F6BC8E17-BC8C-4CF6-91A0-D3EA24127E2B}">
      <dsp:nvSpPr>
        <dsp:cNvPr id="0" name=""/>
        <dsp:cNvSpPr/>
      </dsp:nvSpPr>
      <dsp:spPr>
        <a:xfrm>
          <a:off x="72921" y="198714"/>
          <a:ext cx="662046" cy="66204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12000" b="-12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726A87-2F0A-46B1-93F4-5C46E6960F78}">
      <dsp:nvSpPr>
        <dsp:cNvPr id="0" name=""/>
        <dsp:cNvSpPr/>
      </dsp:nvSpPr>
      <dsp:spPr>
        <a:xfrm>
          <a:off x="839607" y="1059274"/>
          <a:ext cx="6880225" cy="529637"/>
        </a:xfrm>
        <a:prstGeom prst="rect">
          <a:avLst/>
        </a:pr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0400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</a:p>
      </dsp:txBody>
      <dsp:txXfrm>
        <a:off x="839607" y="1059274"/>
        <a:ext cx="6880225" cy="529637"/>
      </dsp:txXfrm>
    </dsp:sp>
    <dsp:sp modelId="{A71DC178-7DBA-404A-A8EF-1B331FFEB4E4}">
      <dsp:nvSpPr>
        <dsp:cNvPr id="0" name=""/>
        <dsp:cNvSpPr/>
      </dsp:nvSpPr>
      <dsp:spPr>
        <a:xfrm>
          <a:off x="453296" y="1006324"/>
          <a:ext cx="693109" cy="662046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6000" r="-36000"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15CAAC-2E7E-4CA7-99B5-385DC5490FD6}">
      <dsp:nvSpPr>
        <dsp:cNvPr id="0" name=""/>
        <dsp:cNvSpPr/>
      </dsp:nvSpPr>
      <dsp:spPr>
        <a:xfrm>
          <a:off x="1038825" y="1853630"/>
          <a:ext cx="6681007" cy="5296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0400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Materiales y Métodos</a:t>
          </a:r>
        </a:p>
      </dsp:txBody>
      <dsp:txXfrm>
        <a:off x="1038825" y="1853630"/>
        <a:ext cx="6681007" cy="529637"/>
      </dsp:txXfrm>
    </dsp:sp>
    <dsp:sp modelId="{A303B0EE-B352-439C-A2AC-64A896626594}">
      <dsp:nvSpPr>
        <dsp:cNvPr id="0" name=""/>
        <dsp:cNvSpPr/>
      </dsp:nvSpPr>
      <dsp:spPr>
        <a:xfrm>
          <a:off x="707801" y="1787425"/>
          <a:ext cx="662046" cy="66204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36CAF5-1507-49CA-801F-D9EDDAF59D49}">
      <dsp:nvSpPr>
        <dsp:cNvPr id="0" name=""/>
        <dsp:cNvSpPr/>
      </dsp:nvSpPr>
      <dsp:spPr>
        <a:xfrm>
          <a:off x="1038825" y="2647482"/>
          <a:ext cx="6681007" cy="5296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0400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Resultados y Discusión</a:t>
          </a:r>
        </a:p>
      </dsp:txBody>
      <dsp:txXfrm>
        <a:off x="1038825" y="2647482"/>
        <a:ext cx="6681007" cy="529637"/>
      </dsp:txXfrm>
    </dsp:sp>
    <dsp:sp modelId="{DC28EFFE-55B5-4C81-A9B3-707E2227B72C}">
      <dsp:nvSpPr>
        <dsp:cNvPr id="0" name=""/>
        <dsp:cNvSpPr/>
      </dsp:nvSpPr>
      <dsp:spPr>
        <a:xfrm>
          <a:off x="639693" y="2594531"/>
          <a:ext cx="798262" cy="66204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F8C03E-802E-446D-9D7D-C1B4BB88A384}">
      <dsp:nvSpPr>
        <dsp:cNvPr id="0" name=""/>
        <dsp:cNvSpPr/>
      </dsp:nvSpPr>
      <dsp:spPr>
        <a:xfrm>
          <a:off x="839607" y="3441837"/>
          <a:ext cx="6880225" cy="5296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0400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Conclusiones </a:t>
          </a:r>
        </a:p>
      </dsp:txBody>
      <dsp:txXfrm>
        <a:off x="839607" y="3441837"/>
        <a:ext cx="6880225" cy="529637"/>
      </dsp:txXfrm>
    </dsp:sp>
    <dsp:sp modelId="{D386C0DD-90D2-4E94-A8A2-09DE7ECFBEB8}">
      <dsp:nvSpPr>
        <dsp:cNvPr id="0" name=""/>
        <dsp:cNvSpPr/>
      </dsp:nvSpPr>
      <dsp:spPr>
        <a:xfrm>
          <a:off x="508583" y="3375633"/>
          <a:ext cx="662046" cy="66204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419C31-A0BA-43C6-B79A-62CFC24BA664}">
      <dsp:nvSpPr>
        <dsp:cNvPr id="0" name=""/>
        <dsp:cNvSpPr/>
      </dsp:nvSpPr>
      <dsp:spPr>
        <a:xfrm>
          <a:off x="403944" y="4236193"/>
          <a:ext cx="7315888" cy="5296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0400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</a:p>
      </dsp:txBody>
      <dsp:txXfrm>
        <a:off x="403944" y="4236193"/>
        <a:ext cx="7315888" cy="529637"/>
      </dsp:txXfrm>
    </dsp:sp>
    <dsp:sp modelId="{3044BD95-6DCA-4FE3-8894-F875347F086D}">
      <dsp:nvSpPr>
        <dsp:cNvPr id="0" name=""/>
        <dsp:cNvSpPr/>
      </dsp:nvSpPr>
      <dsp:spPr>
        <a:xfrm>
          <a:off x="72921" y="4169988"/>
          <a:ext cx="662046" cy="662046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5D2D4-91C9-674C-AD4D-F43D532F721E}">
      <dsp:nvSpPr>
        <dsp:cNvPr id="0" name=""/>
        <dsp:cNvSpPr/>
      </dsp:nvSpPr>
      <dsp:spPr>
        <a:xfrm>
          <a:off x="0" y="671342"/>
          <a:ext cx="509445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33768-D404-6C41-9148-0AE8EC6717FB}">
      <dsp:nvSpPr>
        <dsp:cNvPr id="0" name=""/>
        <dsp:cNvSpPr/>
      </dsp:nvSpPr>
      <dsp:spPr>
        <a:xfrm>
          <a:off x="254722" y="331862"/>
          <a:ext cx="3566118" cy="678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4791" tIns="0" rIns="134791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rgbClr val="000000"/>
              </a:solidFill>
            </a:rPr>
            <a:t>Asexual</a:t>
          </a:r>
          <a:endParaRPr lang="es-ES" sz="2300" kern="1200" dirty="0">
            <a:solidFill>
              <a:srgbClr val="000000"/>
            </a:solidFill>
          </a:endParaRPr>
        </a:p>
      </dsp:txBody>
      <dsp:txXfrm>
        <a:off x="287866" y="365006"/>
        <a:ext cx="3499830" cy="612672"/>
      </dsp:txXfrm>
    </dsp:sp>
    <dsp:sp modelId="{1D496626-7919-A54F-B06C-EE962F66BD6A}">
      <dsp:nvSpPr>
        <dsp:cNvPr id="0" name=""/>
        <dsp:cNvSpPr/>
      </dsp:nvSpPr>
      <dsp:spPr>
        <a:xfrm>
          <a:off x="0" y="1714622"/>
          <a:ext cx="509445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A06B87-8A7D-F145-A5A0-F0C5A54C647C}">
      <dsp:nvSpPr>
        <dsp:cNvPr id="0" name=""/>
        <dsp:cNvSpPr/>
      </dsp:nvSpPr>
      <dsp:spPr>
        <a:xfrm>
          <a:off x="254722" y="1375142"/>
          <a:ext cx="3566118" cy="678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4791" tIns="0" rIns="134791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Esporas, </a:t>
          </a:r>
          <a:r>
            <a:rPr lang="es-ES" sz="2300" kern="1200" dirty="0" err="1" smtClean="0">
              <a:solidFill>
                <a:schemeClr val="tx1"/>
              </a:solidFill>
            </a:rPr>
            <a:t>Microconidios</a:t>
          </a:r>
          <a:r>
            <a:rPr lang="es-ES" sz="2300" kern="1200" dirty="0" smtClean="0">
              <a:solidFill>
                <a:schemeClr val="tx1"/>
              </a:solidFill>
            </a:rPr>
            <a:t>, 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Conidios y </a:t>
          </a:r>
          <a:r>
            <a:rPr lang="es-ES" sz="2300" kern="1200" dirty="0" err="1" smtClean="0">
              <a:solidFill>
                <a:schemeClr val="tx1"/>
              </a:solidFill>
            </a:rPr>
            <a:t>Clamidosporas</a:t>
          </a:r>
          <a:r>
            <a:rPr lang="es-ES" sz="2300" kern="1200" dirty="0" smtClean="0">
              <a:solidFill>
                <a:schemeClr val="tx1"/>
              </a:solidFill>
            </a:rPr>
            <a:t>.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287866" y="1408286"/>
        <a:ext cx="3499830" cy="612672"/>
      </dsp:txXfrm>
    </dsp:sp>
    <dsp:sp modelId="{20B2BCA9-638B-F043-BDCB-451E24EC077F}">
      <dsp:nvSpPr>
        <dsp:cNvPr id="0" name=""/>
        <dsp:cNvSpPr/>
      </dsp:nvSpPr>
      <dsp:spPr>
        <a:xfrm>
          <a:off x="0" y="2757902"/>
          <a:ext cx="509445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743EAC-4DF9-9D40-AC43-555C341BAAA6}">
      <dsp:nvSpPr>
        <dsp:cNvPr id="0" name=""/>
        <dsp:cNvSpPr/>
      </dsp:nvSpPr>
      <dsp:spPr>
        <a:xfrm>
          <a:off x="254722" y="2418422"/>
          <a:ext cx="3566118" cy="678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4791" tIns="0" rIns="134791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300" kern="1200" dirty="0" smtClean="0">
              <a:solidFill>
                <a:schemeClr val="tx1"/>
              </a:solidFill>
            </a:rPr>
            <a:t>30 años en ausencia de 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300" kern="1200" dirty="0" smtClean="0">
              <a:solidFill>
                <a:schemeClr val="tx1"/>
              </a:solidFill>
            </a:rPr>
            <a:t>huéspedes 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287866" y="2451566"/>
        <a:ext cx="3499830" cy="612672"/>
      </dsp:txXfrm>
    </dsp:sp>
    <dsp:sp modelId="{EF46CF86-8561-A74B-ADDB-2EDE88F0A160}">
      <dsp:nvSpPr>
        <dsp:cNvPr id="0" name=""/>
        <dsp:cNvSpPr/>
      </dsp:nvSpPr>
      <dsp:spPr>
        <a:xfrm>
          <a:off x="0" y="3801182"/>
          <a:ext cx="509445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E0948E-43F2-554A-AD53-7C8C4D75019A}">
      <dsp:nvSpPr>
        <dsp:cNvPr id="0" name=""/>
        <dsp:cNvSpPr/>
      </dsp:nvSpPr>
      <dsp:spPr>
        <a:xfrm>
          <a:off x="254722" y="3461702"/>
          <a:ext cx="3566118" cy="678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4791" tIns="0" rIns="134791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Difícil control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287866" y="3494846"/>
        <a:ext cx="3499830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0.30493</cdr:x>
      <cdr:y>0.03142</cdr:y>
    </cdr:from>
    <cdr:to>
      <cdr:x>0.65368</cdr:x>
      <cdr:y>0.10781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807293" y="151891"/>
          <a:ext cx="2066951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dirty="0" smtClean="0"/>
            <a:t>Sobre-regulados</a:t>
          </a:r>
          <a:endParaRPr lang="es-ES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0.31014</cdr:x>
      <cdr:y>0.03608</cdr:y>
    </cdr:from>
    <cdr:to>
      <cdr:x>0.69194</cdr:x>
      <cdr:y>0.11698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679007" y="164719"/>
          <a:ext cx="2066951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dirty="0" smtClean="0"/>
            <a:t>Sub-regulados</a:t>
          </a:r>
          <a:endParaRPr lang="es-ES" dirty="0"/>
        </a:p>
      </cdr:txBody>
    </cdr:sp>
  </cdr:relSizeAnchor>
  <cdr:relSizeAnchor xmlns:cdr="http://schemas.openxmlformats.org/drawingml/2006/chartDrawing">
    <cdr:from>
      <cdr:x>0.76066</cdr:x>
      <cdr:y>0.63704</cdr:y>
    </cdr:from>
    <cdr:to>
      <cdr:x>0.98815</cdr:x>
      <cdr:y>0.71794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4117987" y="2908310"/>
          <a:ext cx="1231548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dirty="0" smtClean="0"/>
            <a:t>Efectores</a:t>
          </a:r>
          <a:endParaRPr lang="es-ES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8D6A9-6CE4-B249-ABBE-A38E960D1459}" type="datetimeFigureOut">
              <a:rPr lang="es-ES" smtClean="0"/>
              <a:t>15/3/21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E9A10-BA52-444B-9DFD-64CEC7A8845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9500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96ADF-8255-4FF9-BDE5-76C17CBAF922}" type="datetimeFigureOut">
              <a:rPr lang="es-CO" smtClean="0"/>
              <a:t>14/3/21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BAAE6-0137-45DD-A0C0-8F9FECC4E25A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03010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Muy</a:t>
            </a:r>
            <a:r>
              <a:rPr lang="es-ES" baseline="0" dirty="0"/>
              <a:t> buenas tardes miembros del tribunal, amigos y familiares que me acompañan a la presentación de mi proyecto de investigación, que tiene como titulo ………………..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7832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5118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8277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06272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06272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06272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06272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9467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9467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9467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946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37988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9467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62761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94678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06737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376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30732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61207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30732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30732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30732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30732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30732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C235277-FEA4-48CF-8624-22150846A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6E619E5-37A6-4E98-988F-899062C32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4D46E01-0D06-460D-96B7-68DE584E7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9C3BFF7-8C5E-4F63-B28E-5ABC87331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BD333DC-0540-4984-9EC5-B4EC16A0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32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B5A0AF-B873-42BD-827B-B811D3A71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994C9F9-5582-4295-B079-878168CA9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A6D3BC8-08F2-4711-A1F1-2676DED4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C0DA19F-4D76-4A36-934E-B48A232A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C7D022B-F1D5-4900-B507-920B847F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817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5D45892-A540-445B-B033-DCEA87CD0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D55EB7CE-87C1-49A8-A8FA-3487D8B8F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99BDD3A-025D-4B73-944F-6E86965F0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2829B4B-2909-4E10-9F7E-FFBEDF5B5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C6B9CC4-0FD9-4C93-9A96-7F708B4A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001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11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E32330-9A0E-4DBF-B0DA-11CDDDD7C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92FC30D-806D-4F2C-8A4A-DC432F267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B97CD8C-326D-4B06-A00B-63612020F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E5EEF85-6DCB-46CB-B951-F72E4BE76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889D068-4D35-4BE5-BC53-D2811901B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585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AFF231B-443A-4037-A7AF-C42DB9DE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B91CB14-CA45-4F34-B964-488E7FB96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0335165-D343-467F-BE05-AA0F96436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3952823-66BB-4D3B-8B22-1BC3A20E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A3E220F-260E-406D-AEF0-A97D67C8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589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28735F-E55A-4DC6-B114-374C2EBE1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CBB2BB5-7F8D-4045-9AD0-DB4DC06B86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35CE5FEC-0286-427D-A785-9AA397119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1756780-B89E-491F-B67F-AC256004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6A5A5F8-247A-4DDC-B88C-C8506C882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8C32B71-4CC4-4EA0-A073-96C3FEDAF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382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6A8DE3-B263-445D-A4C3-0EE2A1AA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B233682-1E75-435C-B004-78942710F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259C98E-FFE7-419C-85EA-27EDB8C5D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85BE74FC-7304-4288-B57C-FA8C42CF70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1F2DB7C8-B974-465B-8779-DE2CB8A50E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2E7AB21D-649A-45AD-B0EC-CE8F22B5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34B08D5D-C2C0-43DC-B18F-6472D5EA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AF8C303A-DF59-452C-9EAC-486814ACD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866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3382967-4C14-4A4F-BFC2-CCEB52427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A665EB09-9E61-4FBD-8F78-81923DD1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6BA39EC-4798-4C19-BD64-8FB79417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324E4C6-04B2-46E1-90EC-EE4565D88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06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9BB2C821-996F-480C-B4B3-2B3851F0F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C4C1E19A-8EB0-4D4B-AADA-97AF766BD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EB56723-3372-45CA-9168-D3461797D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24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D059315-3268-4780-A013-726ECCAC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25BBA3D-EB25-404B-ADC9-3B291487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FAE131D-A363-43B9-A542-1D34426B2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3F3D90D-0780-46C0-A85D-19DA242CB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C517738-CF67-4ACF-A161-1802EC4B5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DBEEC1E-F590-414C-BDAC-BFA8DB02E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456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679FDA9-F68E-4CE4-8821-147A76DA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96948B1B-44E7-404C-A065-4E2880913A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33094E5-4ADA-45B6-A1ED-B26D16C30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4D45798-4F2C-4560-A98A-EA7AB013E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FB946D2-9A9C-4361-AC26-D1969524A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34DAF92-44CB-4716-BF68-7F5F41AB9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086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E111B36D-0679-41CD-84E9-B68BC0E65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8A81FB6-674B-44D0-9FB2-C4F4CFD77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6D2D907-8E99-4D4A-939F-0DDF6580F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E5C4372-C849-49D4-A0DA-894037F15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89D95C9-3A9C-47F6-AEAC-6B8B939B2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01656-8538-4A3C-852C-86999B79238A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390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3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7.jpe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8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4.t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9.png"/><Relationship Id="rId5" Type="http://schemas.openxmlformats.org/officeDocument/2006/relationships/image" Target="../media/image10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6.png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387CCB6-A4A8-43C5-B5C0-2212EFFBE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F8A0C63-9907-40AA-8CA6-1C2A94BB014F}"/>
              </a:ext>
            </a:extLst>
          </p:cNvPr>
          <p:cNvSpPr txBox="1"/>
          <p:nvPr/>
        </p:nvSpPr>
        <p:spPr>
          <a:xfrm>
            <a:off x="1090863" y="1202096"/>
            <a:ext cx="10684042" cy="148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tabLst>
                <a:tab pos="3505200" algn="l"/>
              </a:tabLst>
            </a:pPr>
            <a:r>
              <a:rPr lang="es-EC" b="1" dirty="0"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DEPARTAMENTO DE CIENCIAS DE LA VIDA Y DE LA AGRICULTURA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3505200" algn="l"/>
              </a:tabLst>
            </a:pPr>
            <a:r>
              <a:rPr lang="es-EC" b="1" dirty="0"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CARRERA DE INGENIERÍA EN BIOTECNOLOGÍA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3505200" algn="l"/>
              </a:tabLst>
            </a:pPr>
            <a:r>
              <a:rPr lang="es-EC" b="1" dirty="0"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TRABAJO DE TITULACIÓN, PREVIO A LA OBTENCIÓN DEL TÍTULO DE INGENIERA EN BIOTECNOLOGÍA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72456C9F-F51C-4876-9978-4B7BF4F63B87}"/>
              </a:ext>
            </a:extLst>
          </p:cNvPr>
          <p:cNvSpPr txBox="1"/>
          <p:nvPr/>
        </p:nvSpPr>
        <p:spPr>
          <a:xfrm>
            <a:off x="1735687" y="2689683"/>
            <a:ext cx="95387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EC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Identificación de genes envueltos en la interacción entre </a:t>
            </a:r>
            <a:r>
              <a:rPr lang="es-EC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Fusarium oxysporum </a:t>
            </a:r>
            <a:r>
              <a:rPr lang="es-EC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f. sp. </a:t>
            </a:r>
            <a:r>
              <a:rPr lang="es-EC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cubense</a:t>
            </a:r>
            <a:r>
              <a:rPr lang="es-EC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RT4 y </a:t>
            </a:r>
            <a:r>
              <a:rPr lang="es-EC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Musa acuminata </a:t>
            </a:r>
            <a:r>
              <a:rPr lang="es-EC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subgrupo Cavendish utilizando minería de </a:t>
            </a:r>
            <a:r>
              <a:rPr lang="es-EC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datos</a:t>
            </a:r>
            <a:r>
              <a:rPr lang="es-EC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endParaRPr lang="es-EC" sz="2400" dirty="0">
              <a:solidFill>
                <a:srgbClr val="FF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A79DB23A-188F-4409-99FD-2BCD0E55BB5F}"/>
              </a:ext>
            </a:extLst>
          </p:cNvPr>
          <p:cNvSpPr txBox="1"/>
          <p:nvPr/>
        </p:nvSpPr>
        <p:spPr>
          <a:xfrm>
            <a:off x="3392906" y="4044620"/>
            <a:ext cx="6224336" cy="2003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Elaborado por</a:t>
            </a:r>
            <a:r>
              <a:rPr lang="es-EC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Stefania Soledad Montesinos Ludeña</a:t>
            </a:r>
            <a:endParaRPr lang="es-EC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  <a:tabLst>
                <a:tab pos="3505200" algn="l"/>
              </a:tabLst>
            </a:pPr>
            <a:r>
              <a:rPr lang="es-EC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Director: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Francisco Flores</a:t>
            </a:r>
            <a:r>
              <a:rPr lang="es-EC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Ph.D</a:t>
            </a:r>
            <a:r>
              <a:rPr lang="es-EC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spcAft>
                <a:spcPts val="800"/>
              </a:spcAft>
              <a:tabLst>
                <a:tab pos="3505200" algn="l"/>
              </a:tabLst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 </a:t>
            </a:r>
          </a:p>
          <a:p>
            <a:pPr algn="ctr">
              <a:spcAft>
                <a:spcPts val="800"/>
              </a:spcAft>
              <a:tabLst>
                <a:tab pos="3505200" algn="l"/>
              </a:tabLst>
            </a:pPr>
            <a:r>
              <a:rPr 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3505200" algn="l"/>
              </a:tabLs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1</a:t>
            </a:fld>
            <a:endParaRPr lang="es-CO"/>
          </a:p>
        </p:txBody>
      </p:sp>
      <p:sp>
        <p:nvSpPr>
          <p:cNvPr id="9" name="CuadroTexto 8"/>
          <p:cNvSpPr txBox="1"/>
          <p:nvPr/>
        </p:nvSpPr>
        <p:spPr>
          <a:xfrm>
            <a:off x="11890340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11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8277"/>
            <a:ext cx="12192000" cy="731495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73789" y="267368"/>
            <a:ext cx="684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Propagación</a:t>
            </a:r>
            <a:endParaRPr lang="es-ES" sz="2400" b="1" dirty="0"/>
          </a:p>
        </p:txBody>
      </p:sp>
      <p:sp>
        <p:nvSpPr>
          <p:cNvPr id="8" name="Rectángulo 7"/>
          <p:cNvSpPr/>
          <p:nvPr/>
        </p:nvSpPr>
        <p:spPr>
          <a:xfrm>
            <a:off x="6003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aseline="30000" dirty="0"/>
              <a:t> </a:t>
            </a:r>
            <a:endParaRPr lang="es-ES" dirty="0"/>
          </a:p>
        </p:txBody>
      </p:sp>
      <p:pic>
        <p:nvPicPr>
          <p:cNvPr id="13" name="Imagen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70486" y="657391"/>
            <a:ext cx="3563999" cy="1836000"/>
          </a:xfrm>
          <a:prstGeom prst="rect">
            <a:avLst/>
          </a:prstGeom>
        </p:spPr>
      </p:pic>
      <p:pic>
        <p:nvPicPr>
          <p:cNvPr id="14" name="Imagen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628001" y="660912"/>
            <a:ext cx="3563999" cy="1836000"/>
          </a:xfrm>
          <a:prstGeom prst="rect">
            <a:avLst/>
          </a:prstGeom>
        </p:spPr>
      </p:pic>
      <p:pic>
        <p:nvPicPr>
          <p:cNvPr id="15" name="Imagen 14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067306" y="2501398"/>
            <a:ext cx="3563999" cy="1836000"/>
          </a:xfrm>
          <a:prstGeom prst="rect">
            <a:avLst/>
          </a:prstGeom>
        </p:spPr>
      </p:pic>
      <p:pic>
        <p:nvPicPr>
          <p:cNvPr id="16" name="Imagen 15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628001" y="2504965"/>
            <a:ext cx="3563999" cy="1836000"/>
          </a:xfrm>
          <a:prstGeom prst="rect">
            <a:avLst/>
          </a:prstGeom>
        </p:spPr>
      </p:pic>
      <p:pic>
        <p:nvPicPr>
          <p:cNvPr id="17" name="Imagen 16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051486" y="4331416"/>
            <a:ext cx="3563999" cy="1836000"/>
          </a:xfrm>
          <a:prstGeom prst="rect">
            <a:avLst/>
          </a:prstGeom>
        </p:spPr>
      </p:pic>
      <p:pic>
        <p:nvPicPr>
          <p:cNvPr id="20" name="Imagen 19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628001" y="4333263"/>
            <a:ext cx="3563999" cy="183600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564459" y="1141664"/>
            <a:ext cx="254006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Materiales de agricultura</a:t>
            </a:r>
            <a:endParaRPr lang="es-E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550087" y="1743033"/>
            <a:ext cx="254006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Botas de trabajo, zapatos</a:t>
            </a:r>
            <a:endParaRPr lang="es-ES" dirty="0"/>
          </a:p>
        </p:txBody>
      </p:sp>
      <p:sp>
        <p:nvSpPr>
          <p:cNvPr id="24" name="CuadroTexto 23"/>
          <p:cNvSpPr txBox="1"/>
          <p:nvPr/>
        </p:nvSpPr>
        <p:spPr>
          <a:xfrm>
            <a:off x="550087" y="2320279"/>
            <a:ext cx="254006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Tejidos propagación</a:t>
            </a:r>
            <a:endParaRPr lang="es-ES" dirty="0"/>
          </a:p>
        </p:txBody>
      </p:sp>
      <p:sp>
        <p:nvSpPr>
          <p:cNvPr id="25" name="CuadroTexto 24"/>
          <p:cNvSpPr txBox="1"/>
          <p:nvPr/>
        </p:nvSpPr>
        <p:spPr>
          <a:xfrm>
            <a:off x="550087" y="2974490"/>
            <a:ext cx="254006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Cuerpos de agua</a:t>
            </a:r>
            <a:endParaRPr lang="es-ES" dirty="0"/>
          </a:p>
        </p:txBody>
      </p:sp>
      <p:sp>
        <p:nvSpPr>
          <p:cNvPr id="26" name="CuadroTexto 25"/>
          <p:cNvSpPr txBox="1"/>
          <p:nvPr/>
        </p:nvSpPr>
        <p:spPr>
          <a:xfrm>
            <a:off x="548543" y="3575859"/>
            <a:ext cx="254006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Maquinaria, llantas</a:t>
            </a:r>
            <a:endParaRPr lang="es-ES" dirty="0"/>
          </a:p>
        </p:txBody>
      </p:sp>
      <p:sp>
        <p:nvSpPr>
          <p:cNvPr id="27" name="CuadroTexto 26"/>
          <p:cNvSpPr txBox="1"/>
          <p:nvPr/>
        </p:nvSpPr>
        <p:spPr>
          <a:xfrm>
            <a:off x="561372" y="4217243"/>
            <a:ext cx="254006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Plántulas</a:t>
            </a:r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8761949" y="0"/>
            <a:ext cx="343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/>
              <a:t>INTRODUCCIÓN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141115" y="6534834"/>
            <a:ext cx="381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Soto, 2011</a:t>
            </a:r>
          </a:p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10</a:t>
            </a:fld>
            <a:endParaRPr lang="es-CO"/>
          </a:p>
        </p:txBody>
      </p:sp>
      <p:sp>
        <p:nvSpPr>
          <p:cNvPr id="22" name="CuadroTexto 21"/>
          <p:cNvSpPr txBox="1"/>
          <p:nvPr/>
        </p:nvSpPr>
        <p:spPr>
          <a:xfrm>
            <a:off x="11787711" y="667333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780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369142" y="4178488"/>
            <a:ext cx="8622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dirty="0" smtClean="0"/>
              <a:t> </a:t>
            </a:r>
            <a:r>
              <a:rPr lang="es-ES_tradnl" dirty="0" smtClean="0"/>
              <a:t>Anotar </a:t>
            </a:r>
            <a:r>
              <a:rPr lang="es-ES_tradnl" dirty="0"/>
              <a:t>genes efectores del hongo </a:t>
            </a:r>
            <a:r>
              <a:rPr lang="es-ES_tradnl" i="1" dirty="0"/>
              <a:t>Fusarium </a:t>
            </a:r>
            <a:r>
              <a:rPr lang="es-ES_tradnl" i="1" dirty="0" err="1"/>
              <a:t>oxysporum</a:t>
            </a:r>
            <a:r>
              <a:rPr lang="es-ES_tradnl" i="1" dirty="0"/>
              <a:t> </a:t>
            </a:r>
            <a:r>
              <a:rPr lang="es-ES_tradnl" dirty="0"/>
              <a:t>f. </a:t>
            </a:r>
            <a:r>
              <a:rPr lang="es-ES_tradnl" dirty="0" err="1"/>
              <a:t>sp</a:t>
            </a:r>
            <a:r>
              <a:rPr lang="es-ES_tradnl" i="1" dirty="0"/>
              <a:t>. </a:t>
            </a:r>
            <a:r>
              <a:rPr lang="es-ES_tradnl" i="1" dirty="0" err="1"/>
              <a:t>cubense</a:t>
            </a:r>
            <a:r>
              <a:rPr lang="es-ES_tradnl" dirty="0"/>
              <a:t> RT4</a:t>
            </a:r>
            <a:r>
              <a:rPr lang="es-ES_tradnl" i="1" dirty="0"/>
              <a:t> </a:t>
            </a:r>
            <a:r>
              <a:rPr lang="es-ES_tradnl" dirty="0"/>
              <a:t>que no han sido identificados previamente. 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1818106" y="1060750"/>
            <a:ext cx="9438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_tradnl" dirty="0" smtClean="0"/>
              <a:t>Analizar datos de RNA-</a:t>
            </a:r>
            <a:r>
              <a:rPr lang="es-ES_tradnl" dirty="0" err="1" smtClean="0"/>
              <a:t>seq</a:t>
            </a:r>
            <a:r>
              <a:rPr lang="es-ES_tradnl" dirty="0" smtClean="0"/>
              <a:t> existentes para estudios de la interacción entre </a:t>
            </a:r>
            <a:r>
              <a:rPr lang="es-ES_tradnl" i="1" dirty="0" smtClean="0"/>
              <a:t>Fusarium </a:t>
            </a:r>
            <a:r>
              <a:rPr lang="es-ES_tradnl" i="1" dirty="0" err="1" smtClean="0"/>
              <a:t>oxysporum</a:t>
            </a:r>
            <a:r>
              <a:rPr lang="es-ES_tradnl" i="1" dirty="0" smtClean="0"/>
              <a:t> </a:t>
            </a:r>
            <a:r>
              <a:rPr lang="es-ES_tradnl" dirty="0" smtClean="0"/>
              <a:t>f. </a:t>
            </a:r>
            <a:r>
              <a:rPr lang="es-ES_tradnl" dirty="0" err="1" smtClean="0"/>
              <a:t>sp</a:t>
            </a:r>
            <a:r>
              <a:rPr lang="es-ES_tradnl" i="1" dirty="0" smtClean="0"/>
              <a:t>. </a:t>
            </a:r>
            <a:r>
              <a:rPr lang="es-ES_tradnl" i="1" dirty="0" err="1" smtClean="0"/>
              <a:t>cubense</a:t>
            </a:r>
            <a:r>
              <a:rPr lang="es-ES_tradnl" dirty="0" smtClean="0"/>
              <a:t> RT4 y </a:t>
            </a:r>
            <a:r>
              <a:rPr lang="es-ES_tradnl" i="1" dirty="0" smtClean="0"/>
              <a:t>Musa </a:t>
            </a:r>
            <a:r>
              <a:rPr lang="es-ES_tradnl" i="1" dirty="0" err="1" smtClean="0"/>
              <a:t>acuminata</a:t>
            </a:r>
            <a:r>
              <a:rPr lang="es-ES_tradnl" i="1" dirty="0" smtClean="0"/>
              <a:t> </a:t>
            </a:r>
            <a:r>
              <a:rPr lang="es-ES_tradnl" dirty="0"/>
              <a:t>subgrupo Cavendish utilizando referencias actualizadas.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700421" y="2592999"/>
            <a:ext cx="8498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_tradnl" dirty="0" smtClean="0"/>
              <a:t> Identificar </a:t>
            </a:r>
            <a:r>
              <a:rPr lang="es-ES_tradnl" dirty="0"/>
              <a:t>genes con expresión diferencial durante la colonización de </a:t>
            </a:r>
            <a:r>
              <a:rPr lang="es-ES_tradnl" i="1" dirty="0"/>
              <a:t>Fusarium </a:t>
            </a:r>
            <a:r>
              <a:rPr lang="es-ES_tradnl" i="1" dirty="0" err="1"/>
              <a:t>oxysporum</a:t>
            </a:r>
            <a:r>
              <a:rPr lang="es-ES_tradnl" i="1" dirty="0"/>
              <a:t> </a:t>
            </a:r>
            <a:r>
              <a:rPr lang="es-ES_tradnl" dirty="0"/>
              <a:t>f. </a:t>
            </a:r>
            <a:r>
              <a:rPr lang="es-ES_tradnl" dirty="0" err="1"/>
              <a:t>sp</a:t>
            </a:r>
            <a:r>
              <a:rPr lang="es-ES_tradnl" i="1" dirty="0"/>
              <a:t>. </a:t>
            </a:r>
            <a:r>
              <a:rPr lang="es-ES_tradnl" i="1" dirty="0" err="1"/>
              <a:t>cubense</a:t>
            </a:r>
            <a:r>
              <a:rPr lang="es-ES_tradnl" dirty="0"/>
              <a:t> RT4 y </a:t>
            </a:r>
            <a:r>
              <a:rPr lang="es-ES_tradnl" i="1" dirty="0"/>
              <a:t>Musa </a:t>
            </a:r>
            <a:r>
              <a:rPr lang="es-ES_tradnl" i="1" dirty="0" err="1"/>
              <a:t>acuminata</a:t>
            </a:r>
            <a:r>
              <a:rPr lang="es-ES_tradnl" i="1" dirty="0"/>
              <a:t> </a:t>
            </a:r>
            <a:r>
              <a:rPr lang="es-ES_tradnl" dirty="0"/>
              <a:t>subgrupo Cavendish. </a:t>
            </a:r>
          </a:p>
        </p:txBody>
      </p:sp>
      <p:pic>
        <p:nvPicPr>
          <p:cNvPr id="13" name="Imagen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88737" y="989263"/>
            <a:ext cx="864000" cy="864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736" y="2446419"/>
            <a:ext cx="868000" cy="864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3053" y="4030579"/>
            <a:ext cx="864000" cy="864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8761949" y="0"/>
            <a:ext cx="343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/>
              <a:t>OBJETIVOS</a:t>
            </a:r>
            <a:endParaRPr lang="es-EC" sz="2800" b="1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11</a:t>
            </a:fld>
            <a:endParaRPr lang="es-CO"/>
          </a:p>
        </p:txBody>
      </p:sp>
      <p:sp>
        <p:nvSpPr>
          <p:cNvPr id="12" name="CuadroTexto 11"/>
          <p:cNvSpPr txBox="1"/>
          <p:nvPr/>
        </p:nvSpPr>
        <p:spPr>
          <a:xfrm>
            <a:off x="11851853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904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sp>
        <p:nvSpPr>
          <p:cNvPr id="6" name="Research Chapters"/>
          <p:cNvSpPr txBox="1">
            <a:spLocks/>
          </p:cNvSpPr>
          <p:nvPr/>
        </p:nvSpPr>
        <p:spPr>
          <a:xfrm>
            <a:off x="169779" y="57901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Fases de Investigación</a:t>
            </a:r>
            <a:endParaRPr lang="es-ES" dirty="0"/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173789" y="1256632"/>
            <a:ext cx="11817685" cy="53474"/>
          </a:xfrm>
          <a:prstGeom prst="line">
            <a:avLst/>
          </a:prstGeom>
          <a:ln>
            <a:solidFill>
              <a:srgbClr val="E12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HE DRAFT GENOMES OF THREE OPHIOSPHAERELLA SPP. REVEAL INSIGHTS INTO THE PATHOGENESIS OF THE SPRING DEAD SPOT OF BERMUDAGRASS…"/>
          <p:cNvSpPr txBox="1">
            <a:spLocks/>
          </p:cNvSpPr>
          <p:nvPr/>
        </p:nvSpPr>
        <p:spPr>
          <a:xfrm>
            <a:off x="330200" y="1611730"/>
            <a:ext cx="7450221" cy="43505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2176"/>
              </a:spcBef>
              <a:buFont typeface="+mj-lt"/>
              <a:buAutoNum type="arabicPeriod"/>
            </a:pPr>
            <a:r>
              <a:rPr lang="es-ES" dirty="0" smtClean="0"/>
              <a:t>Obtención </a:t>
            </a:r>
            <a:r>
              <a:rPr lang="es-ES" dirty="0"/>
              <a:t>de la información de secuenciaciones de RNA previas, mediante la minería de </a:t>
            </a:r>
            <a:r>
              <a:rPr lang="es-ES" dirty="0" smtClean="0"/>
              <a:t>datos.</a:t>
            </a:r>
          </a:p>
          <a:p>
            <a:pPr marL="514350" indent="-514350">
              <a:spcBef>
                <a:spcPts val="2176"/>
              </a:spcBef>
              <a:buFont typeface="+mj-lt"/>
              <a:buAutoNum type="arabicPeriod"/>
            </a:pPr>
            <a:r>
              <a:rPr lang="es-ES_tradnl" dirty="0" smtClean="0"/>
              <a:t>Estandarización del pipeline a seguir, </a:t>
            </a:r>
            <a:r>
              <a:rPr lang="es-ES_tradnl" dirty="0"/>
              <a:t>para el análisis </a:t>
            </a:r>
            <a:r>
              <a:rPr lang="es-ES_tradnl" dirty="0" smtClean="0"/>
              <a:t>diferencial.</a:t>
            </a:r>
            <a:endParaRPr lang="es-ES" dirty="0" smtClean="0"/>
          </a:p>
          <a:p>
            <a:pPr marL="514350" indent="-514350">
              <a:buFont typeface="+mj-lt"/>
              <a:buAutoNum type="arabicPeriod"/>
            </a:pPr>
            <a:r>
              <a:rPr lang="es-ES_tradnl" dirty="0" smtClean="0"/>
              <a:t>Anotación de </a:t>
            </a:r>
            <a:r>
              <a:rPr lang="es-ES_tradnl" dirty="0"/>
              <a:t>los genes expresados diferencialmente haciendo comparaciones con genes previamente reportados. </a:t>
            </a:r>
            <a:endParaRPr lang="es-EC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526" y="1336842"/>
            <a:ext cx="4518526" cy="409407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7767053" y="5601368"/>
            <a:ext cx="42645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00" dirty="0" err="1"/>
              <a:t>https</a:t>
            </a:r>
            <a:r>
              <a:rPr lang="es-ES" sz="500" dirty="0"/>
              <a:t>://</a:t>
            </a:r>
            <a:r>
              <a:rPr lang="es-ES" sz="500" dirty="0" err="1"/>
              <a:t>www.google.com</a:t>
            </a:r>
            <a:r>
              <a:rPr lang="es-ES" sz="500" dirty="0"/>
              <a:t>/</a:t>
            </a:r>
            <a:r>
              <a:rPr lang="es-ES" sz="500" dirty="0" err="1"/>
              <a:t>url?sa</a:t>
            </a:r>
            <a:r>
              <a:rPr lang="es-ES" sz="500" dirty="0"/>
              <a:t>=</a:t>
            </a:r>
            <a:r>
              <a:rPr lang="es-ES" sz="500" dirty="0" err="1"/>
              <a:t>i&amp;url</a:t>
            </a:r>
            <a:r>
              <a:rPr lang="es-ES" sz="500" dirty="0"/>
              <a:t>=https%3A%2F%2Fopen3dmodel.com%2Fes%2F3d-models%2F3d-model-banana-plant_118816.html&amp;psig=AOvVaw3Raslcf-GRksWNfY1cSGah&amp;ust=1615578215674000&amp;source=</a:t>
            </a:r>
            <a:r>
              <a:rPr lang="es-ES" sz="500" dirty="0" err="1"/>
              <a:t>images&amp;cd</a:t>
            </a:r>
            <a:r>
              <a:rPr lang="es-ES" sz="500" dirty="0"/>
              <a:t>=</a:t>
            </a:r>
            <a:r>
              <a:rPr lang="es-ES" sz="500" dirty="0" err="1"/>
              <a:t>vfe&amp;ved</a:t>
            </a:r>
            <a:r>
              <a:rPr lang="es-ES" sz="500" dirty="0"/>
              <a:t>=0CAIQjRxqFwoTCPj7iJqaqe8CFQAAAAAdAAAAABAJ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7158370" y="0"/>
            <a:ext cx="5033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/>
              <a:t>MATERIALES Y MÉTODOS</a:t>
            </a:r>
          </a:p>
          <a:p>
            <a:pPr algn="r"/>
            <a:endParaRPr lang="es-EC" sz="2800" b="1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12</a:t>
            </a:fld>
            <a:endParaRPr lang="es-CO"/>
          </a:p>
        </p:txBody>
      </p:sp>
      <p:sp>
        <p:nvSpPr>
          <p:cNvPr id="14" name="CuadroTexto 13"/>
          <p:cNvSpPr txBox="1"/>
          <p:nvPr/>
        </p:nvSpPr>
        <p:spPr>
          <a:xfrm>
            <a:off x="11851853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664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1804" y="0"/>
            <a:ext cx="8226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FASE 1: </a:t>
            </a:r>
            <a:r>
              <a:rPr lang="es-ES" dirty="0"/>
              <a:t>Obtención de la información de secuenciaciones de RNA previas, mediante la minería de datos</a:t>
            </a:r>
          </a:p>
          <a:p>
            <a:r>
              <a:rPr lang="es-ES" dirty="0" smtClean="0"/>
              <a:t>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2413" y="935789"/>
            <a:ext cx="1353947" cy="126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92947" y="935790"/>
            <a:ext cx="1145454" cy="126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2422" y="2442411"/>
            <a:ext cx="2239433" cy="126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6848" y="3701047"/>
            <a:ext cx="3111500" cy="11938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736" y="998531"/>
            <a:ext cx="7565979" cy="461620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1053" y="677923"/>
            <a:ext cx="7339263" cy="524428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7158370" y="0"/>
            <a:ext cx="5033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/>
              <a:t>MATERIALES Y MÉTODOS</a:t>
            </a:r>
          </a:p>
          <a:p>
            <a:pPr algn="r"/>
            <a:endParaRPr lang="es-EC" sz="2800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13</a:t>
            </a:fld>
            <a:endParaRPr lang="es-CO"/>
          </a:p>
        </p:txBody>
      </p:sp>
      <p:sp>
        <p:nvSpPr>
          <p:cNvPr id="16" name="CuadroTexto 15"/>
          <p:cNvSpPr txBox="1"/>
          <p:nvPr/>
        </p:nvSpPr>
        <p:spPr>
          <a:xfrm>
            <a:off x="11851853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893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7262" y="254000"/>
            <a:ext cx="872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FASE 2: </a:t>
            </a:r>
            <a:r>
              <a:rPr lang="es-ES_tradnl" dirty="0" smtClean="0"/>
              <a:t>Estandarización del </a:t>
            </a:r>
            <a:r>
              <a:rPr lang="es-ES_tradnl" dirty="0"/>
              <a:t>pipeline </a:t>
            </a:r>
            <a:r>
              <a:rPr lang="es-ES_tradnl" dirty="0" smtClean="0"/>
              <a:t>a seguir, </a:t>
            </a:r>
            <a:r>
              <a:rPr lang="es-ES_tradnl" dirty="0"/>
              <a:t>para el análisis diferencial</a:t>
            </a:r>
            <a:endParaRPr lang="es-ES" dirty="0"/>
          </a:p>
          <a:p>
            <a:r>
              <a:rPr lang="es-ES" dirty="0" smtClean="0"/>
              <a:t>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3039" y="643563"/>
            <a:ext cx="1831474" cy="57404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18087" y="808144"/>
            <a:ext cx="254006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1. An</a:t>
            </a:r>
            <a:r>
              <a:rPr lang="es-ES" dirty="0" smtClean="0"/>
              <a:t>álisis de calidad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0" y="1718909"/>
            <a:ext cx="109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FastQC</a:t>
            </a:r>
            <a:endParaRPr lang="es-ES" dirty="0"/>
          </a:p>
        </p:txBody>
      </p:sp>
      <p:pic>
        <p:nvPicPr>
          <p:cNvPr id="11" name="Imagen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46" y="1346907"/>
            <a:ext cx="1693378" cy="14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4160" y="1313381"/>
            <a:ext cx="1546309" cy="14400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526327" y="806612"/>
            <a:ext cx="254006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2. Recorte secuencias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284128" y="1691721"/>
            <a:ext cx="1294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/>
              <a:t>Trimmomatic</a:t>
            </a:r>
            <a:endParaRPr lang="es-ES" sz="12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746311" y="806612"/>
            <a:ext cx="254006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3</a:t>
            </a:r>
            <a:r>
              <a:rPr lang="es-ES" dirty="0" smtClean="0"/>
              <a:t>. An</a:t>
            </a:r>
            <a:r>
              <a:rPr lang="es-ES" dirty="0" smtClean="0"/>
              <a:t>álisis de calidad</a:t>
            </a:r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6528224" y="1717377"/>
            <a:ext cx="109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FastQC</a:t>
            </a:r>
            <a:endParaRPr lang="es-ES" dirty="0"/>
          </a:p>
        </p:txBody>
      </p:sp>
      <p:pic>
        <p:nvPicPr>
          <p:cNvPr id="18" name="Imagen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170" y="1345375"/>
            <a:ext cx="1693378" cy="1436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oup"/>
          <p:cNvGrpSpPr/>
          <p:nvPr/>
        </p:nvGrpSpPr>
        <p:grpSpPr>
          <a:xfrm>
            <a:off x="10342769" y="3506261"/>
            <a:ext cx="1429077" cy="665940"/>
            <a:chOff x="-1" y="49569"/>
            <a:chExt cx="1524347" cy="947114"/>
          </a:xfrm>
        </p:grpSpPr>
        <p:sp>
          <p:nvSpPr>
            <p:cNvPr id="23" name="Line"/>
            <p:cNvSpPr/>
            <p:nvPr/>
          </p:nvSpPr>
          <p:spPr>
            <a:xfrm>
              <a:off x="55088" y="534202"/>
              <a:ext cx="1162976" cy="3"/>
            </a:xfrm>
            <a:prstGeom prst="line">
              <a:avLst/>
            </a:prstGeom>
            <a:noFill/>
            <a:ln w="50800" cap="flat">
              <a:solidFill>
                <a:srgbClr val="FF93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Line"/>
            <p:cNvSpPr/>
            <p:nvPr/>
          </p:nvSpPr>
          <p:spPr>
            <a:xfrm>
              <a:off x="14895" y="929685"/>
              <a:ext cx="489415" cy="2"/>
            </a:xfrm>
            <a:prstGeom prst="line">
              <a:avLst/>
            </a:prstGeom>
            <a:noFill/>
            <a:ln w="50800" cap="flat">
              <a:solidFill>
                <a:srgbClr val="A95648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5" name="Line"/>
            <p:cNvSpPr/>
            <p:nvPr/>
          </p:nvSpPr>
          <p:spPr>
            <a:xfrm>
              <a:off x="748447" y="996680"/>
              <a:ext cx="489415" cy="3"/>
            </a:xfrm>
            <a:prstGeom prst="line">
              <a:avLst/>
            </a:prstGeom>
            <a:noFill/>
            <a:ln w="50800" cap="flat">
              <a:solidFill>
                <a:srgbClr val="A95648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6" name="Line"/>
            <p:cNvSpPr/>
            <p:nvPr/>
          </p:nvSpPr>
          <p:spPr>
            <a:xfrm>
              <a:off x="536409" y="805894"/>
              <a:ext cx="489415" cy="2"/>
            </a:xfrm>
            <a:prstGeom prst="line">
              <a:avLst/>
            </a:prstGeom>
            <a:noFill/>
            <a:ln w="50800" cap="flat">
              <a:solidFill>
                <a:srgbClr val="A95648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7" name="16FISCC…"/>
            <p:cNvSpPr txBox="1"/>
            <p:nvPr/>
          </p:nvSpPr>
          <p:spPr>
            <a:xfrm>
              <a:off x="-1" y="49569"/>
              <a:ext cx="1524347" cy="40854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lnSpc>
                  <a:spcPct val="70000"/>
                </a:lnSpc>
                <a:defRPr sz="1600" b="1"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es-ES_tradnl" dirty="0" smtClean="0"/>
                <a:t>Genoma Hongo</a:t>
              </a:r>
              <a:endParaRPr dirty="0"/>
            </a:p>
          </p:txBody>
        </p:sp>
      </p:grpSp>
      <p:sp>
        <p:nvSpPr>
          <p:cNvPr id="28" name="CuadroTexto 27"/>
          <p:cNvSpPr txBox="1"/>
          <p:nvPr/>
        </p:nvSpPr>
        <p:spPr>
          <a:xfrm>
            <a:off x="9387463" y="2870337"/>
            <a:ext cx="254006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4. Alineaci</a:t>
            </a:r>
            <a:r>
              <a:rPr lang="es-ES" dirty="0" smtClean="0"/>
              <a:t>ón transcritos</a:t>
            </a:r>
            <a:endParaRPr lang="es-ES" dirty="0"/>
          </a:p>
        </p:txBody>
      </p:sp>
      <p:sp>
        <p:nvSpPr>
          <p:cNvPr id="29" name="CuadroTexto 28"/>
          <p:cNvSpPr txBox="1"/>
          <p:nvPr/>
        </p:nvSpPr>
        <p:spPr>
          <a:xfrm>
            <a:off x="8786062" y="3692840"/>
            <a:ext cx="147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RNA STAR</a:t>
            </a:r>
            <a:endParaRPr lang="es-ES" dirty="0"/>
          </a:p>
        </p:txBody>
      </p:sp>
      <p:sp>
        <p:nvSpPr>
          <p:cNvPr id="30" name="CuadroTexto 29"/>
          <p:cNvSpPr txBox="1"/>
          <p:nvPr/>
        </p:nvSpPr>
        <p:spPr>
          <a:xfrm>
            <a:off x="5665620" y="2997081"/>
            <a:ext cx="305784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5</a:t>
            </a:r>
            <a:r>
              <a:rPr lang="es-ES" dirty="0" smtClean="0"/>
              <a:t>. Ensamblaje de transcritos</a:t>
            </a:r>
            <a:endParaRPr lang="es-ES" dirty="0"/>
          </a:p>
        </p:txBody>
      </p:sp>
      <p:sp>
        <p:nvSpPr>
          <p:cNvPr id="31" name="CuadroTexto 30"/>
          <p:cNvSpPr txBox="1"/>
          <p:nvPr/>
        </p:nvSpPr>
        <p:spPr>
          <a:xfrm>
            <a:off x="5256650" y="3665652"/>
            <a:ext cx="147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StringTie</a:t>
            </a:r>
            <a:endParaRPr lang="es-ES" dirty="0"/>
          </a:p>
        </p:txBody>
      </p:sp>
      <p:grpSp>
        <p:nvGrpSpPr>
          <p:cNvPr id="39" name="Agrupar 38"/>
          <p:cNvGrpSpPr/>
          <p:nvPr/>
        </p:nvGrpSpPr>
        <p:grpSpPr>
          <a:xfrm>
            <a:off x="6016623" y="3996108"/>
            <a:ext cx="2524151" cy="310929"/>
            <a:chOff x="0" y="5137772"/>
            <a:chExt cx="2524151" cy="310929"/>
          </a:xfrm>
        </p:grpSpPr>
        <p:sp>
          <p:nvSpPr>
            <p:cNvPr id="36" name="Menos 35"/>
            <p:cNvSpPr/>
            <p:nvPr/>
          </p:nvSpPr>
          <p:spPr>
            <a:xfrm>
              <a:off x="1343918" y="5140837"/>
              <a:ext cx="1180233" cy="307864"/>
            </a:xfrm>
            <a:prstGeom prst="mathMinus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Menos 36"/>
            <p:cNvSpPr/>
            <p:nvPr/>
          </p:nvSpPr>
          <p:spPr>
            <a:xfrm>
              <a:off x="944688" y="5139304"/>
              <a:ext cx="1180233" cy="307864"/>
            </a:xfrm>
            <a:prstGeom prst="mathMinus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Menos 37"/>
            <p:cNvSpPr/>
            <p:nvPr/>
          </p:nvSpPr>
          <p:spPr>
            <a:xfrm>
              <a:off x="96455" y="5137772"/>
              <a:ext cx="1180233" cy="307864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Menos 34"/>
            <p:cNvSpPr/>
            <p:nvPr/>
          </p:nvSpPr>
          <p:spPr>
            <a:xfrm>
              <a:off x="0" y="5142369"/>
              <a:ext cx="679917" cy="296569"/>
            </a:xfrm>
            <a:prstGeom prst="mathMinus">
              <a:avLst/>
            </a:prstGeom>
            <a:solidFill>
              <a:srgbClr val="FD8C4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4" name="Agrupar 73"/>
          <p:cNvGrpSpPr/>
          <p:nvPr/>
        </p:nvGrpSpPr>
        <p:grpSpPr>
          <a:xfrm>
            <a:off x="2410237" y="3980216"/>
            <a:ext cx="2567269" cy="291402"/>
            <a:chOff x="2551352" y="3800629"/>
            <a:chExt cx="2567269" cy="291402"/>
          </a:xfrm>
        </p:grpSpPr>
        <p:grpSp>
          <p:nvGrpSpPr>
            <p:cNvPr id="40" name="Agrupar 39"/>
            <p:cNvGrpSpPr/>
            <p:nvPr/>
          </p:nvGrpSpPr>
          <p:grpSpPr>
            <a:xfrm>
              <a:off x="2551352" y="3802160"/>
              <a:ext cx="1553807" cy="289871"/>
              <a:chOff x="0" y="5137772"/>
              <a:chExt cx="2524151" cy="310929"/>
            </a:xfrm>
          </p:grpSpPr>
          <p:sp>
            <p:nvSpPr>
              <p:cNvPr id="41" name="Menos 40"/>
              <p:cNvSpPr/>
              <p:nvPr/>
            </p:nvSpPr>
            <p:spPr>
              <a:xfrm>
                <a:off x="1343918" y="5140837"/>
                <a:ext cx="1180233" cy="307864"/>
              </a:xfrm>
              <a:prstGeom prst="mathMinus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" name="Menos 41"/>
              <p:cNvSpPr/>
              <p:nvPr/>
            </p:nvSpPr>
            <p:spPr>
              <a:xfrm>
                <a:off x="944688" y="5139304"/>
                <a:ext cx="1180233" cy="307864"/>
              </a:xfrm>
              <a:prstGeom prst="mathMinus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" name="Menos 42"/>
              <p:cNvSpPr/>
              <p:nvPr/>
            </p:nvSpPr>
            <p:spPr>
              <a:xfrm>
                <a:off x="96455" y="5137772"/>
                <a:ext cx="1180233" cy="307864"/>
              </a:xfrm>
              <a:prstGeom prst="mathMin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" name="Menos 43"/>
              <p:cNvSpPr/>
              <p:nvPr/>
            </p:nvSpPr>
            <p:spPr>
              <a:xfrm>
                <a:off x="0" y="5142369"/>
                <a:ext cx="679917" cy="296569"/>
              </a:xfrm>
              <a:prstGeom prst="mathMinus">
                <a:avLst/>
              </a:prstGeom>
              <a:solidFill>
                <a:srgbClr val="FD8C4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5" name="Agrupar 44"/>
            <p:cNvGrpSpPr/>
            <p:nvPr/>
          </p:nvGrpSpPr>
          <p:grpSpPr>
            <a:xfrm>
              <a:off x="3948129" y="3800629"/>
              <a:ext cx="1170492" cy="291402"/>
              <a:chOff x="0" y="5137772"/>
              <a:chExt cx="2524151" cy="310929"/>
            </a:xfrm>
          </p:grpSpPr>
          <p:sp>
            <p:nvSpPr>
              <p:cNvPr id="46" name="Menos 45"/>
              <p:cNvSpPr/>
              <p:nvPr/>
            </p:nvSpPr>
            <p:spPr>
              <a:xfrm>
                <a:off x="1343918" y="5140837"/>
                <a:ext cx="1180233" cy="307864"/>
              </a:xfrm>
              <a:prstGeom prst="mathMinus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" name="Menos 46"/>
              <p:cNvSpPr/>
              <p:nvPr/>
            </p:nvSpPr>
            <p:spPr>
              <a:xfrm>
                <a:off x="944688" y="5139304"/>
                <a:ext cx="1180233" cy="307864"/>
              </a:xfrm>
              <a:prstGeom prst="mathMinus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" name="Menos 47"/>
              <p:cNvSpPr/>
              <p:nvPr/>
            </p:nvSpPr>
            <p:spPr>
              <a:xfrm>
                <a:off x="96455" y="5137772"/>
                <a:ext cx="1180233" cy="307864"/>
              </a:xfrm>
              <a:prstGeom prst="mathMin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" name="Menos 48"/>
              <p:cNvSpPr/>
              <p:nvPr/>
            </p:nvSpPr>
            <p:spPr>
              <a:xfrm>
                <a:off x="0" y="5142369"/>
                <a:ext cx="679917" cy="296569"/>
              </a:xfrm>
              <a:prstGeom prst="mathMinus">
                <a:avLst/>
              </a:prstGeom>
              <a:solidFill>
                <a:srgbClr val="FD8C4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50" name="CuadroTexto 49"/>
          <p:cNvSpPr txBox="1"/>
          <p:nvPr/>
        </p:nvSpPr>
        <p:spPr>
          <a:xfrm>
            <a:off x="2174692" y="2995549"/>
            <a:ext cx="305784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6</a:t>
            </a:r>
            <a:r>
              <a:rPr lang="es-ES" dirty="0" smtClean="0"/>
              <a:t>.Uni</a:t>
            </a:r>
            <a:r>
              <a:rPr lang="es-ES" dirty="0" smtClean="0"/>
              <a:t>ón </a:t>
            </a:r>
            <a:r>
              <a:rPr lang="es-ES" dirty="0" smtClean="0"/>
              <a:t>de ensamblados</a:t>
            </a:r>
            <a:endParaRPr lang="es-ES" dirty="0"/>
          </a:p>
        </p:txBody>
      </p:sp>
      <p:sp>
        <p:nvSpPr>
          <p:cNvPr id="51" name="CuadroTexto 50"/>
          <p:cNvSpPr txBox="1"/>
          <p:nvPr/>
        </p:nvSpPr>
        <p:spPr>
          <a:xfrm>
            <a:off x="1534806" y="3728258"/>
            <a:ext cx="1476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StringTie</a:t>
            </a:r>
            <a:r>
              <a:rPr lang="es-ES" dirty="0" smtClean="0"/>
              <a:t> </a:t>
            </a:r>
            <a:r>
              <a:rPr lang="es-ES" dirty="0" err="1" smtClean="0"/>
              <a:t>Merge</a:t>
            </a:r>
            <a:endParaRPr lang="es-ES" dirty="0"/>
          </a:p>
        </p:txBody>
      </p:sp>
      <p:grpSp>
        <p:nvGrpSpPr>
          <p:cNvPr id="52" name="Group"/>
          <p:cNvGrpSpPr/>
          <p:nvPr/>
        </p:nvGrpSpPr>
        <p:grpSpPr>
          <a:xfrm>
            <a:off x="1899993" y="5031223"/>
            <a:ext cx="1160498" cy="665940"/>
            <a:chOff x="-1" y="49569"/>
            <a:chExt cx="1237863" cy="947114"/>
          </a:xfrm>
        </p:grpSpPr>
        <p:sp>
          <p:nvSpPr>
            <p:cNvPr id="53" name="Line"/>
            <p:cNvSpPr/>
            <p:nvPr/>
          </p:nvSpPr>
          <p:spPr>
            <a:xfrm>
              <a:off x="55088" y="534202"/>
              <a:ext cx="1162976" cy="3"/>
            </a:xfrm>
            <a:prstGeom prst="line">
              <a:avLst/>
            </a:prstGeom>
            <a:noFill/>
            <a:ln w="50800" cap="flat">
              <a:solidFill>
                <a:srgbClr val="FF93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4" name="Line"/>
            <p:cNvSpPr/>
            <p:nvPr/>
          </p:nvSpPr>
          <p:spPr>
            <a:xfrm>
              <a:off x="14895" y="929685"/>
              <a:ext cx="489415" cy="2"/>
            </a:xfrm>
            <a:prstGeom prst="line">
              <a:avLst/>
            </a:prstGeom>
            <a:noFill/>
            <a:ln w="50800" cap="flat">
              <a:solidFill>
                <a:srgbClr val="A95648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5" name="Line"/>
            <p:cNvSpPr/>
            <p:nvPr/>
          </p:nvSpPr>
          <p:spPr>
            <a:xfrm>
              <a:off x="748447" y="996680"/>
              <a:ext cx="489415" cy="3"/>
            </a:xfrm>
            <a:prstGeom prst="line">
              <a:avLst/>
            </a:prstGeom>
            <a:noFill/>
            <a:ln w="50800" cap="flat">
              <a:solidFill>
                <a:srgbClr val="A95648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6" name="Line"/>
            <p:cNvSpPr/>
            <p:nvPr/>
          </p:nvSpPr>
          <p:spPr>
            <a:xfrm>
              <a:off x="536409" y="805894"/>
              <a:ext cx="489415" cy="2"/>
            </a:xfrm>
            <a:prstGeom prst="line">
              <a:avLst/>
            </a:prstGeom>
            <a:noFill/>
            <a:ln w="50800" cap="flat">
              <a:solidFill>
                <a:srgbClr val="A95648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7" name="16FISCC…"/>
            <p:cNvSpPr txBox="1"/>
            <p:nvPr/>
          </p:nvSpPr>
          <p:spPr>
            <a:xfrm>
              <a:off x="-1" y="49569"/>
              <a:ext cx="1101796" cy="40854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lnSpc>
                  <a:spcPct val="70000"/>
                </a:lnSpc>
                <a:defRPr sz="1600" b="1"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es-ES_tradnl" dirty="0" smtClean="0"/>
                <a:t>GFT Hongo</a:t>
              </a:r>
              <a:endParaRPr dirty="0"/>
            </a:p>
          </p:txBody>
        </p:sp>
      </p:grpSp>
      <p:sp>
        <p:nvSpPr>
          <p:cNvPr id="58" name="CuadroTexto 57"/>
          <p:cNvSpPr txBox="1"/>
          <p:nvPr/>
        </p:nvSpPr>
        <p:spPr>
          <a:xfrm>
            <a:off x="287340" y="4546166"/>
            <a:ext cx="305784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7. Comparaci</a:t>
            </a:r>
            <a:r>
              <a:rPr lang="es-ES" dirty="0" smtClean="0"/>
              <a:t>ón ensamblados</a:t>
            </a:r>
            <a:endParaRPr lang="es-ES" dirty="0"/>
          </a:p>
        </p:txBody>
      </p:sp>
      <p:sp>
        <p:nvSpPr>
          <p:cNvPr id="59" name="CuadroTexto 58"/>
          <p:cNvSpPr txBox="1"/>
          <p:nvPr/>
        </p:nvSpPr>
        <p:spPr>
          <a:xfrm>
            <a:off x="301715" y="5291703"/>
            <a:ext cx="1476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/>
              <a:t>FeatureCounts</a:t>
            </a:r>
            <a:endParaRPr lang="es-ES" sz="1400" dirty="0"/>
          </a:p>
        </p:txBody>
      </p:sp>
      <p:sp>
        <p:nvSpPr>
          <p:cNvPr id="60" name="CuadroTexto 59"/>
          <p:cNvSpPr txBox="1"/>
          <p:nvPr/>
        </p:nvSpPr>
        <p:spPr>
          <a:xfrm>
            <a:off x="4237011" y="4544633"/>
            <a:ext cx="305784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8. Expresi</a:t>
            </a:r>
            <a:r>
              <a:rPr lang="es-ES" dirty="0" smtClean="0"/>
              <a:t>ón diferencial</a:t>
            </a:r>
            <a:endParaRPr lang="es-ES" dirty="0"/>
          </a:p>
        </p:txBody>
      </p:sp>
      <p:sp>
        <p:nvSpPr>
          <p:cNvPr id="61" name="CuadroTexto 60"/>
          <p:cNvSpPr txBox="1"/>
          <p:nvPr/>
        </p:nvSpPr>
        <p:spPr>
          <a:xfrm>
            <a:off x="4251386" y="5290170"/>
            <a:ext cx="1476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DESeq2</a:t>
            </a:r>
            <a:endParaRPr lang="es-ES" sz="1400" dirty="0"/>
          </a:p>
        </p:txBody>
      </p:sp>
      <p:pic>
        <p:nvPicPr>
          <p:cNvPr id="62" name="Imagen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6974" y="4986640"/>
            <a:ext cx="2200998" cy="1079500"/>
          </a:xfrm>
          <a:prstGeom prst="rect">
            <a:avLst/>
          </a:prstGeom>
        </p:spPr>
      </p:pic>
      <p:sp>
        <p:nvSpPr>
          <p:cNvPr id="63" name="Flecha derecha 62"/>
          <p:cNvSpPr/>
          <p:nvPr/>
        </p:nvSpPr>
        <p:spPr>
          <a:xfrm>
            <a:off x="2758153" y="1783046"/>
            <a:ext cx="474659" cy="2437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Flecha derecha 63"/>
          <p:cNvSpPr/>
          <p:nvPr/>
        </p:nvSpPr>
        <p:spPr>
          <a:xfrm>
            <a:off x="6117708" y="1807169"/>
            <a:ext cx="474659" cy="2437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Flecha derecha 66"/>
          <p:cNvSpPr/>
          <p:nvPr/>
        </p:nvSpPr>
        <p:spPr>
          <a:xfrm>
            <a:off x="3367753" y="5343013"/>
            <a:ext cx="474659" cy="2437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Flecha derecha 71"/>
          <p:cNvSpPr/>
          <p:nvPr/>
        </p:nvSpPr>
        <p:spPr>
          <a:xfrm rot="10800000">
            <a:off x="4753244" y="3765207"/>
            <a:ext cx="474659" cy="2437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Flecha derecha 72"/>
          <p:cNvSpPr/>
          <p:nvPr/>
        </p:nvSpPr>
        <p:spPr>
          <a:xfrm rot="10800000">
            <a:off x="8241084" y="3776503"/>
            <a:ext cx="474659" cy="2437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Flecha curva 74"/>
          <p:cNvSpPr/>
          <p:nvPr/>
        </p:nvSpPr>
        <p:spPr>
          <a:xfrm rot="5400000">
            <a:off x="9570151" y="1744565"/>
            <a:ext cx="577288" cy="538763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6" name="Flecha curva 75"/>
          <p:cNvSpPr/>
          <p:nvPr/>
        </p:nvSpPr>
        <p:spPr>
          <a:xfrm rot="5400000" flipV="1">
            <a:off x="899207" y="3892170"/>
            <a:ext cx="545395" cy="466668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77" name="Imagen 7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092" y="4233135"/>
            <a:ext cx="2237404" cy="16022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CuadroTexto 77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7158370" y="0"/>
            <a:ext cx="5033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/>
              <a:t>MATERIALES Y MÉTODOS</a:t>
            </a:r>
          </a:p>
          <a:p>
            <a:pPr algn="r"/>
            <a:endParaRPr lang="es-EC" sz="2800" b="1" dirty="0"/>
          </a:p>
        </p:txBody>
      </p:sp>
      <p:sp>
        <p:nvSpPr>
          <p:cNvPr id="79" name="Marcador de número de diapositiva 7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14</a:t>
            </a:fld>
            <a:endParaRPr lang="es-CO"/>
          </a:p>
        </p:txBody>
      </p:sp>
      <p:sp>
        <p:nvSpPr>
          <p:cNvPr id="80" name="CuadroTexto 79"/>
          <p:cNvSpPr txBox="1"/>
          <p:nvPr/>
        </p:nvSpPr>
        <p:spPr>
          <a:xfrm>
            <a:off x="11851853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53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3" grpId="0" animBg="1"/>
      <p:bldP spid="14" grpId="0"/>
      <p:bldP spid="16" grpId="0" animBg="1"/>
      <p:bldP spid="17" grpId="0"/>
      <p:bldP spid="28" grpId="0" animBg="1"/>
      <p:bldP spid="29" grpId="0"/>
      <p:bldP spid="30" grpId="0" animBg="1"/>
      <p:bldP spid="31" grpId="0"/>
      <p:bldP spid="50" grpId="0" animBg="1"/>
      <p:bldP spid="51" grpId="0"/>
      <p:bldP spid="58" grpId="0" animBg="1"/>
      <p:bldP spid="59" grpId="0"/>
      <p:bldP spid="60" grpId="0" animBg="1"/>
      <p:bldP spid="61" grpId="0"/>
      <p:bldP spid="63" grpId="0" animBg="1"/>
      <p:bldP spid="64" grpId="0" animBg="1"/>
      <p:bldP spid="67" grpId="0" animBg="1"/>
      <p:bldP spid="72" grpId="0" animBg="1"/>
      <p:bldP spid="73" grpId="0" animBg="1"/>
      <p:bldP spid="75" grpId="0" animBg="1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1805" y="0"/>
            <a:ext cx="7880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FASE 3: </a:t>
            </a:r>
            <a:r>
              <a:rPr lang="es-ES_tradnl" dirty="0"/>
              <a:t>Anotación de los genes expresados diferencialmente haciendo comparaciones con genes previamente reportados. </a:t>
            </a:r>
            <a:endParaRPr lang="es-EC" dirty="0"/>
          </a:p>
          <a:p>
            <a:r>
              <a:rPr lang="es-ES" dirty="0" smtClean="0"/>
              <a:t>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100" y="708527"/>
            <a:ext cx="4662586" cy="509336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600777" y="2493796"/>
            <a:ext cx="2685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KEGG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Gene </a:t>
            </a:r>
            <a:r>
              <a:rPr lang="es-ES" dirty="0" err="1" smtClean="0"/>
              <a:t>Ontology</a:t>
            </a:r>
            <a:r>
              <a:rPr lang="es-ES" dirty="0" smtClean="0"/>
              <a:t> (GO</a:t>
            </a:r>
            <a:r>
              <a:rPr lang="es-ES" dirty="0" smtClean="0"/>
              <a:t>)</a:t>
            </a:r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" dirty="0" err="1" smtClean="0"/>
              <a:t>MycoCosm</a:t>
            </a:r>
            <a:r>
              <a:rPr lang="es-ES" dirty="0" smtClean="0"/>
              <a:t> </a:t>
            </a:r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 </a:t>
            </a:r>
            <a:r>
              <a:rPr lang="es-ES" dirty="0" smtClean="0"/>
              <a:t>NCBI. 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234481" y="888743"/>
            <a:ext cx="305784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9. Filtraci</a:t>
            </a:r>
            <a:r>
              <a:rPr lang="es-ES" dirty="0" smtClean="0"/>
              <a:t>ón de datos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248856" y="1634280"/>
            <a:ext cx="1476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/>
              <a:t>Annotate</a:t>
            </a:r>
            <a:endParaRPr lang="es-ES" sz="1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661" y="1368461"/>
            <a:ext cx="1282863" cy="144306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016748" y="1939081"/>
            <a:ext cx="3461705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10. Comparaci</a:t>
            </a:r>
            <a:r>
              <a:rPr lang="es-ES" dirty="0" smtClean="0"/>
              <a:t>ón bases de datos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1190" y="4623117"/>
            <a:ext cx="2239433" cy="1260000"/>
          </a:xfrm>
          <a:prstGeom prst="rect">
            <a:avLst/>
          </a:prstGeom>
        </p:spPr>
      </p:pic>
      <p:sp>
        <p:nvSpPr>
          <p:cNvPr id="13" name="Flecha derecha 12"/>
          <p:cNvSpPr/>
          <p:nvPr/>
        </p:nvSpPr>
        <p:spPr>
          <a:xfrm rot="1830093">
            <a:off x="2668353" y="2655330"/>
            <a:ext cx="654259" cy="4489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4410" y="4636507"/>
            <a:ext cx="4828372" cy="124400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7158370" y="0"/>
            <a:ext cx="5033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/>
              <a:t>MATERIALES Y MÉTODOS</a:t>
            </a:r>
          </a:p>
          <a:p>
            <a:pPr algn="r"/>
            <a:endParaRPr lang="es-EC" sz="2800" b="1" dirty="0"/>
          </a:p>
        </p:txBody>
      </p:sp>
      <p:sp>
        <p:nvSpPr>
          <p:cNvPr id="16" name="Marcador de número de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15</a:t>
            </a:fld>
            <a:endParaRPr lang="es-CO"/>
          </a:p>
        </p:txBody>
      </p:sp>
      <p:sp>
        <p:nvSpPr>
          <p:cNvPr id="17" name="CuadroTexto 16"/>
          <p:cNvSpPr txBox="1"/>
          <p:nvPr/>
        </p:nvSpPr>
        <p:spPr>
          <a:xfrm>
            <a:off x="11851853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28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1" y="0"/>
            <a:ext cx="12192000" cy="6858000"/>
          </a:xfrm>
          <a:prstGeom prst="rect">
            <a:avLst/>
          </a:prstGeom>
        </p:spPr>
      </p:pic>
      <p:sp>
        <p:nvSpPr>
          <p:cNvPr id="11" name="Research Chapters II and III…"/>
          <p:cNvSpPr txBox="1"/>
          <p:nvPr/>
        </p:nvSpPr>
        <p:spPr>
          <a:xfrm>
            <a:off x="35409" y="15097"/>
            <a:ext cx="12121183" cy="65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>
            <a:spAutoFit/>
          </a:bodyPr>
          <a:lstStyle/>
          <a:p>
            <a:pPr algn="l">
              <a:defRPr sz="1400" b="1">
                <a:latin typeface="+mj-lt"/>
                <a:ea typeface="+mj-ea"/>
                <a:cs typeface="+mj-cs"/>
                <a:sym typeface="Helvetica Neue"/>
              </a:defRPr>
            </a:pPr>
            <a:endParaRPr dirty="0"/>
          </a:p>
          <a:p>
            <a:pPr algn="l">
              <a:defRPr sz="2300" b="1">
                <a:latin typeface="+mj-lt"/>
                <a:ea typeface="+mj-ea"/>
                <a:cs typeface="+mj-cs"/>
                <a:sym typeface="Helvetica Neue"/>
              </a:defRPr>
            </a:pPr>
            <a:r>
              <a:rPr lang="es-ES_tradnl" dirty="0" smtClean="0"/>
              <a:t>Diseño del experimento</a:t>
            </a:r>
            <a:endParaRPr dirty="0"/>
          </a:p>
        </p:txBody>
      </p:sp>
      <p:sp>
        <p:nvSpPr>
          <p:cNvPr id="16" name="Fungal and plant"/>
          <p:cNvSpPr txBox="1"/>
          <p:nvPr/>
        </p:nvSpPr>
        <p:spPr>
          <a:xfrm>
            <a:off x="6127826" y="3662202"/>
            <a:ext cx="1539055" cy="2936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lnSpc>
                <a:spcPct val="70000"/>
              </a:lnSpc>
              <a:defRPr sz="18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rPr lang="es-ES_tradnl" dirty="0" smtClean="0"/>
              <a:t>Hongo</a:t>
            </a:r>
            <a:r>
              <a:rPr dirty="0" smtClean="0"/>
              <a:t> </a:t>
            </a:r>
            <a:r>
              <a:rPr lang="es-ES_tradnl" dirty="0" smtClean="0"/>
              <a:t>y</a:t>
            </a:r>
            <a:r>
              <a:rPr dirty="0" smtClean="0"/>
              <a:t> plant</a:t>
            </a:r>
            <a:r>
              <a:rPr lang="es-ES_tradnl" dirty="0" smtClean="0"/>
              <a:t>a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18" name="Line"/>
          <p:cNvSpPr/>
          <p:nvPr/>
        </p:nvSpPr>
        <p:spPr>
          <a:xfrm>
            <a:off x="7112023" y="2308677"/>
            <a:ext cx="7861" cy="436448"/>
          </a:xfrm>
          <a:prstGeom prst="line">
            <a:avLst/>
          </a:prstGeom>
          <a:ln w="63500">
            <a:solidFill>
              <a:srgbClr val="ABABAB"/>
            </a:solidFill>
            <a:miter lim="400000"/>
            <a:tailEnd type="triangle"/>
          </a:ln>
        </p:spPr>
        <p:txBody>
          <a:bodyPr lIns="38266" tIns="38266" rIns="38266" bIns="38266"/>
          <a:lstStyle/>
          <a:p>
            <a:endParaRPr/>
          </a:p>
        </p:txBody>
      </p:sp>
      <p:sp>
        <p:nvSpPr>
          <p:cNvPr id="19" name="Line"/>
          <p:cNvSpPr/>
          <p:nvPr/>
        </p:nvSpPr>
        <p:spPr>
          <a:xfrm flipH="1">
            <a:off x="6054896" y="5155883"/>
            <a:ext cx="244719" cy="408867"/>
          </a:xfrm>
          <a:prstGeom prst="line">
            <a:avLst/>
          </a:prstGeom>
          <a:ln w="63500">
            <a:solidFill>
              <a:srgbClr val="ABABAB"/>
            </a:solidFill>
            <a:miter lim="400000"/>
            <a:tailEnd type="triangle"/>
          </a:ln>
        </p:spPr>
        <p:txBody>
          <a:bodyPr lIns="38266" tIns="38266" rIns="38266" bIns="38266"/>
          <a:lstStyle/>
          <a:p>
            <a:endParaRPr/>
          </a:p>
        </p:txBody>
      </p:sp>
      <p:sp>
        <p:nvSpPr>
          <p:cNvPr id="22" name="Line"/>
          <p:cNvSpPr/>
          <p:nvPr/>
        </p:nvSpPr>
        <p:spPr>
          <a:xfrm>
            <a:off x="7594261" y="5165321"/>
            <a:ext cx="384576" cy="394034"/>
          </a:xfrm>
          <a:prstGeom prst="line">
            <a:avLst/>
          </a:prstGeom>
          <a:ln w="63500">
            <a:solidFill>
              <a:srgbClr val="ABABAB"/>
            </a:solidFill>
            <a:miter lim="400000"/>
            <a:tailEnd type="triangle"/>
          </a:ln>
        </p:spPr>
        <p:txBody>
          <a:bodyPr lIns="38266" tIns="38266" rIns="38266" bIns="38266"/>
          <a:lstStyle/>
          <a:p>
            <a:endParaRPr/>
          </a:p>
        </p:txBody>
      </p:sp>
      <p:grpSp>
        <p:nvGrpSpPr>
          <p:cNvPr id="23" name="Group"/>
          <p:cNvGrpSpPr/>
          <p:nvPr/>
        </p:nvGrpSpPr>
        <p:grpSpPr>
          <a:xfrm>
            <a:off x="6272546" y="2955928"/>
            <a:ext cx="1727943" cy="638280"/>
            <a:chOff x="0" y="0"/>
            <a:chExt cx="1843138" cy="907774"/>
          </a:xfrm>
        </p:grpSpPr>
        <p:sp>
          <p:nvSpPr>
            <p:cNvPr id="24" name="Line"/>
            <p:cNvSpPr/>
            <p:nvPr/>
          </p:nvSpPr>
          <p:spPr>
            <a:xfrm>
              <a:off x="0" y="0"/>
              <a:ext cx="565016" cy="1"/>
            </a:xfrm>
            <a:prstGeom prst="line">
              <a:avLst/>
            </a:prstGeom>
            <a:noFill/>
            <a:ln w="50800" cap="flat">
              <a:solidFill>
                <a:srgbClr val="5E603A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5" name="Line"/>
            <p:cNvSpPr/>
            <p:nvPr/>
          </p:nvSpPr>
          <p:spPr>
            <a:xfrm>
              <a:off x="105921" y="280056"/>
              <a:ext cx="565016" cy="2"/>
            </a:xfrm>
            <a:prstGeom prst="line">
              <a:avLst/>
            </a:prstGeom>
            <a:noFill/>
            <a:ln w="50800" cap="flat">
              <a:solidFill>
                <a:srgbClr val="5E603A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6" name="Line"/>
            <p:cNvSpPr/>
            <p:nvPr/>
          </p:nvSpPr>
          <p:spPr>
            <a:xfrm>
              <a:off x="628469" y="143933"/>
              <a:ext cx="565016" cy="2"/>
            </a:xfrm>
            <a:prstGeom prst="line">
              <a:avLst/>
            </a:prstGeom>
            <a:noFill/>
            <a:ln w="50800" cap="flat">
              <a:solidFill>
                <a:srgbClr val="5E603A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7" name="Line"/>
            <p:cNvSpPr/>
            <p:nvPr/>
          </p:nvSpPr>
          <p:spPr>
            <a:xfrm>
              <a:off x="1278123" y="280056"/>
              <a:ext cx="565016" cy="2"/>
            </a:xfrm>
            <a:prstGeom prst="line">
              <a:avLst/>
            </a:prstGeom>
            <a:noFill/>
            <a:ln w="50800" cap="flat">
              <a:solidFill>
                <a:srgbClr val="5E603A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Line"/>
            <p:cNvSpPr/>
            <p:nvPr/>
          </p:nvSpPr>
          <p:spPr>
            <a:xfrm>
              <a:off x="1278123" y="0"/>
              <a:ext cx="565016" cy="1"/>
            </a:xfrm>
            <a:prstGeom prst="line">
              <a:avLst/>
            </a:prstGeom>
            <a:noFill/>
            <a:ln w="50800" cap="flat">
              <a:solidFill>
                <a:srgbClr val="5E603A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9" name="Line"/>
            <p:cNvSpPr/>
            <p:nvPr/>
          </p:nvSpPr>
          <p:spPr>
            <a:xfrm>
              <a:off x="383293" y="499861"/>
              <a:ext cx="565016" cy="2"/>
            </a:xfrm>
            <a:prstGeom prst="line">
              <a:avLst/>
            </a:prstGeom>
            <a:noFill/>
            <a:ln w="50800" cap="flat">
              <a:solidFill>
                <a:srgbClr val="5E603A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0" name="Line"/>
            <p:cNvSpPr/>
            <p:nvPr/>
          </p:nvSpPr>
          <p:spPr>
            <a:xfrm>
              <a:off x="1066280" y="515385"/>
              <a:ext cx="565016" cy="2"/>
            </a:xfrm>
            <a:prstGeom prst="line">
              <a:avLst/>
            </a:prstGeom>
            <a:noFill/>
            <a:ln w="50800" cap="flat">
              <a:solidFill>
                <a:srgbClr val="5E603A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1" name="Line"/>
            <p:cNvSpPr/>
            <p:nvPr/>
          </p:nvSpPr>
          <p:spPr>
            <a:xfrm>
              <a:off x="219416" y="840777"/>
              <a:ext cx="565016" cy="2"/>
            </a:xfrm>
            <a:prstGeom prst="line">
              <a:avLst/>
            </a:prstGeom>
            <a:noFill/>
            <a:ln w="50800" cap="flat">
              <a:solidFill>
                <a:srgbClr val="A95648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2" name="Line"/>
            <p:cNvSpPr/>
            <p:nvPr/>
          </p:nvSpPr>
          <p:spPr>
            <a:xfrm>
              <a:off x="1066280" y="907774"/>
              <a:ext cx="565016" cy="1"/>
            </a:xfrm>
            <a:prstGeom prst="line">
              <a:avLst/>
            </a:prstGeom>
            <a:noFill/>
            <a:ln w="50800" cap="flat">
              <a:solidFill>
                <a:srgbClr val="A95648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3" name="Line"/>
            <p:cNvSpPr/>
            <p:nvPr/>
          </p:nvSpPr>
          <p:spPr>
            <a:xfrm>
              <a:off x="821489" y="716987"/>
              <a:ext cx="565016" cy="2"/>
            </a:xfrm>
            <a:prstGeom prst="line">
              <a:avLst/>
            </a:prstGeom>
            <a:noFill/>
            <a:ln w="50800" cap="flat">
              <a:solidFill>
                <a:srgbClr val="A95648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42" name="Group"/>
          <p:cNvGrpSpPr/>
          <p:nvPr/>
        </p:nvGrpSpPr>
        <p:grpSpPr>
          <a:xfrm>
            <a:off x="6059908" y="752566"/>
            <a:ext cx="2414535" cy="1819513"/>
            <a:chOff x="704401" y="0"/>
            <a:chExt cx="2575507" cy="2587750"/>
          </a:xfrm>
        </p:grpSpPr>
        <p:sp>
          <p:nvSpPr>
            <p:cNvPr id="43" name="Inoculated x Non-inoculated"/>
            <p:cNvSpPr txBox="1"/>
            <p:nvPr/>
          </p:nvSpPr>
          <p:spPr>
            <a:xfrm>
              <a:off x="1176812" y="2113546"/>
              <a:ext cx="109432" cy="4742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70000"/>
                </a:lnSpc>
                <a:defRPr sz="20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endParaRPr dirty="0"/>
            </a:p>
          </p:txBody>
        </p:sp>
        <p:sp>
          <p:nvSpPr>
            <p:cNvPr id="44" name="TIFWAY                                Common Biotype"/>
            <p:cNvSpPr txBox="1"/>
            <p:nvPr/>
          </p:nvSpPr>
          <p:spPr>
            <a:xfrm>
              <a:off x="819012" y="1694595"/>
              <a:ext cx="2459303" cy="4742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70000"/>
                </a:lnSpc>
                <a:defRPr sz="20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rPr lang="es-ES_tradnl" dirty="0" smtClean="0"/>
                <a:t>Cavendish Inoculado</a:t>
              </a:r>
              <a:endParaRPr dirty="0"/>
            </a:p>
          </p:txBody>
        </p:sp>
        <p:pic>
          <p:nvPicPr>
            <p:cNvPr id="45" name="IMG_0519 2.jpeg" descr="IMG_0519 2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28257" b="26495"/>
            <a:stretch>
              <a:fillRect/>
            </a:stretch>
          </p:blipFill>
          <p:spPr>
            <a:xfrm>
              <a:off x="704401" y="0"/>
              <a:ext cx="2575507" cy="15537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" name="Line"/>
          <p:cNvSpPr/>
          <p:nvPr/>
        </p:nvSpPr>
        <p:spPr>
          <a:xfrm>
            <a:off x="7108352" y="4102350"/>
            <a:ext cx="2" cy="362381"/>
          </a:xfrm>
          <a:prstGeom prst="line">
            <a:avLst/>
          </a:prstGeom>
          <a:ln w="63500">
            <a:solidFill>
              <a:srgbClr val="ABABAB"/>
            </a:solidFill>
            <a:miter lim="400000"/>
            <a:tailEnd type="triangle"/>
          </a:ln>
        </p:spPr>
        <p:txBody>
          <a:bodyPr lIns="38266" tIns="38266" rIns="38266" bIns="38266"/>
          <a:lstStyle/>
          <a:p>
            <a:endParaRPr/>
          </a:p>
        </p:txBody>
      </p:sp>
      <p:grpSp>
        <p:nvGrpSpPr>
          <p:cNvPr id="47" name="Group"/>
          <p:cNvGrpSpPr/>
          <p:nvPr/>
        </p:nvGrpSpPr>
        <p:grpSpPr>
          <a:xfrm>
            <a:off x="6817159" y="4669012"/>
            <a:ext cx="1388434" cy="362382"/>
            <a:chOff x="0" y="0"/>
            <a:chExt cx="1480995" cy="515386"/>
          </a:xfrm>
        </p:grpSpPr>
        <p:sp>
          <p:nvSpPr>
            <p:cNvPr id="48" name="Line"/>
            <p:cNvSpPr/>
            <p:nvPr/>
          </p:nvSpPr>
          <p:spPr>
            <a:xfrm>
              <a:off x="0" y="0"/>
              <a:ext cx="453999" cy="1"/>
            </a:xfrm>
            <a:prstGeom prst="line">
              <a:avLst/>
            </a:prstGeom>
            <a:noFill/>
            <a:ln w="50800" cap="flat">
              <a:solidFill>
                <a:srgbClr val="5E603A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9" name="Line"/>
            <p:cNvSpPr/>
            <p:nvPr/>
          </p:nvSpPr>
          <p:spPr>
            <a:xfrm>
              <a:off x="85110" y="280057"/>
              <a:ext cx="454000" cy="2"/>
            </a:xfrm>
            <a:prstGeom prst="line">
              <a:avLst/>
            </a:prstGeom>
            <a:noFill/>
            <a:ln w="50800" cap="flat">
              <a:solidFill>
                <a:srgbClr val="5E603A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0" name="Line"/>
            <p:cNvSpPr/>
            <p:nvPr/>
          </p:nvSpPr>
          <p:spPr>
            <a:xfrm>
              <a:off x="504986" y="143933"/>
              <a:ext cx="454001" cy="2"/>
            </a:xfrm>
            <a:prstGeom prst="line">
              <a:avLst/>
            </a:prstGeom>
            <a:noFill/>
            <a:ln w="50800" cap="flat">
              <a:solidFill>
                <a:srgbClr val="5E603A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1" name="Line"/>
            <p:cNvSpPr/>
            <p:nvPr/>
          </p:nvSpPr>
          <p:spPr>
            <a:xfrm>
              <a:off x="1026996" y="280057"/>
              <a:ext cx="454000" cy="2"/>
            </a:xfrm>
            <a:prstGeom prst="line">
              <a:avLst/>
            </a:prstGeom>
            <a:noFill/>
            <a:ln w="50800" cap="flat">
              <a:solidFill>
                <a:srgbClr val="5E603A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2" name="Line"/>
            <p:cNvSpPr/>
            <p:nvPr/>
          </p:nvSpPr>
          <p:spPr>
            <a:xfrm>
              <a:off x="1026996" y="0"/>
              <a:ext cx="454000" cy="1"/>
            </a:xfrm>
            <a:prstGeom prst="line">
              <a:avLst/>
            </a:prstGeom>
            <a:noFill/>
            <a:ln w="50800" cap="flat">
              <a:solidFill>
                <a:srgbClr val="5E603A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3" name="Line"/>
            <p:cNvSpPr/>
            <p:nvPr/>
          </p:nvSpPr>
          <p:spPr>
            <a:xfrm>
              <a:off x="307982" y="499861"/>
              <a:ext cx="454001" cy="2"/>
            </a:xfrm>
            <a:prstGeom prst="line">
              <a:avLst/>
            </a:prstGeom>
            <a:noFill/>
            <a:ln w="50800" cap="flat">
              <a:solidFill>
                <a:srgbClr val="5E603A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4" name="Line"/>
            <p:cNvSpPr/>
            <p:nvPr/>
          </p:nvSpPr>
          <p:spPr>
            <a:xfrm>
              <a:off x="856775" y="515385"/>
              <a:ext cx="454001" cy="2"/>
            </a:xfrm>
            <a:prstGeom prst="line">
              <a:avLst/>
            </a:prstGeom>
            <a:noFill/>
            <a:ln w="50800" cap="flat">
              <a:solidFill>
                <a:srgbClr val="5E603A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5" name="Group"/>
          <p:cNvGrpSpPr/>
          <p:nvPr/>
        </p:nvGrpSpPr>
        <p:grpSpPr>
          <a:xfrm>
            <a:off x="5455065" y="4327233"/>
            <a:ext cx="1429077" cy="665940"/>
            <a:chOff x="-1" y="49569"/>
            <a:chExt cx="1524347" cy="947114"/>
          </a:xfrm>
        </p:grpSpPr>
        <p:sp>
          <p:nvSpPr>
            <p:cNvPr id="56" name="Line"/>
            <p:cNvSpPr/>
            <p:nvPr/>
          </p:nvSpPr>
          <p:spPr>
            <a:xfrm>
              <a:off x="55088" y="534202"/>
              <a:ext cx="1162976" cy="3"/>
            </a:xfrm>
            <a:prstGeom prst="line">
              <a:avLst/>
            </a:prstGeom>
            <a:noFill/>
            <a:ln w="50800" cap="flat">
              <a:solidFill>
                <a:srgbClr val="FF93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7" name="Line"/>
            <p:cNvSpPr/>
            <p:nvPr/>
          </p:nvSpPr>
          <p:spPr>
            <a:xfrm>
              <a:off x="14895" y="929685"/>
              <a:ext cx="489415" cy="2"/>
            </a:xfrm>
            <a:prstGeom prst="line">
              <a:avLst/>
            </a:prstGeom>
            <a:noFill/>
            <a:ln w="50800" cap="flat">
              <a:solidFill>
                <a:srgbClr val="A95648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8" name="Line"/>
            <p:cNvSpPr/>
            <p:nvPr/>
          </p:nvSpPr>
          <p:spPr>
            <a:xfrm>
              <a:off x="748447" y="996680"/>
              <a:ext cx="489415" cy="3"/>
            </a:xfrm>
            <a:prstGeom prst="line">
              <a:avLst/>
            </a:prstGeom>
            <a:noFill/>
            <a:ln w="50800" cap="flat">
              <a:solidFill>
                <a:srgbClr val="A95648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9" name="Line"/>
            <p:cNvSpPr/>
            <p:nvPr/>
          </p:nvSpPr>
          <p:spPr>
            <a:xfrm>
              <a:off x="536409" y="805894"/>
              <a:ext cx="489415" cy="2"/>
            </a:xfrm>
            <a:prstGeom prst="line">
              <a:avLst/>
            </a:prstGeom>
            <a:noFill/>
            <a:ln w="50800" cap="flat">
              <a:solidFill>
                <a:srgbClr val="A95648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0" name="16FISCC…"/>
            <p:cNvSpPr txBox="1"/>
            <p:nvPr/>
          </p:nvSpPr>
          <p:spPr>
            <a:xfrm>
              <a:off x="-1" y="49569"/>
              <a:ext cx="1524347" cy="40854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lnSpc>
                  <a:spcPct val="70000"/>
                </a:lnSpc>
                <a:defRPr sz="1600" b="1"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es-ES_tradnl" dirty="0" smtClean="0"/>
                <a:t>Genoma Hongo</a:t>
              </a:r>
              <a:endParaRPr dirty="0"/>
            </a:p>
          </p:txBody>
        </p:sp>
      </p:grpSp>
      <p:grpSp>
        <p:nvGrpSpPr>
          <p:cNvPr id="61" name="Group 1"/>
          <p:cNvGrpSpPr/>
          <p:nvPr/>
        </p:nvGrpSpPr>
        <p:grpSpPr>
          <a:xfrm>
            <a:off x="526394" y="2505692"/>
            <a:ext cx="1867551" cy="3153437"/>
            <a:chOff x="330030" y="2204083"/>
            <a:chExt cx="1992052" cy="4484888"/>
          </a:xfrm>
        </p:grpSpPr>
        <p:sp>
          <p:nvSpPr>
            <p:cNvPr id="62" name="Line"/>
            <p:cNvSpPr/>
            <p:nvPr/>
          </p:nvSpPr>
          <p:spPr>
            <a:xfrm flipH="1">
              <a:off x="1187902" y="2204083"/>
              <a:ext cx="3" cy="1010715"/>
            </a:xfrm>
            <a:prstGeom prst="line">
              <a:avLst/>
            </a:prstGeom>
            <a:noFill/>
            <a:ln w="63500" cap="flat">
              <a:solidFill>
                <a:srgbClr val="ABABAB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3" name="Line"/>
            <p:cNvSpPr/>
            <p:nvPr/>
          </p:nvSpPr>
          <p:spPr>
            <a:xfrm flipH="1">
              <a:off x="1187904" y="4766787"/>
              <a:ext cx="1" cy="807925"/>
            </a:xfrm>
            <a:prstGeom prst="line">
              <a:avLst/>
            </a:prstGeom>
            <a:noFill/>
            <a:ln w="63500" cap="flat">
              <a:solidFill>
                <a:srgbClr val="ABABAB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64" name="Group"/>
            <p:cNvGrpSpPr/>
            <p:nvPr/>
          </p:nvGrpSpPr>
          <p:grpSpPr>
            <a:xfrm>
              <a:off x="330030" y="3500275"/>
              <a:ext cx="1843141" cy="560115"/>
              <a:chOff x="0" y="0"/>
              <a:chExt cx="1843139" cy="560113"/>
            </a:xfrm>
          </p:grpSpPr>
          <p:sp>
            <p:nvSpPr>
              <p:cNvPr id="69" name="Line"/>
              <p:cNvSpPr/>
              <p:nvPr/>
            </p:nvSpPr>
            <p:spPr>
              <a:xfrm>
                <a:off x="-1" y="0"/>
                <a:ext cx="565015" cy="1"/>
              </a:xfrm>
              <a:prstGeom prst="line">
                <a:avLst/>
              </a:prstGeom>
              <a:noFill/>
              <a:ln w="50800" cap="flat">
                <a:solidFill>
                  <a:srgbClr val="A95648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Line"/>
              <p:cNvSpPr/>
              <p:nvPr/>
            </p:nvSpPr>
            <p:spPr>
              <a:xfrm>
                <a:off x="105921" y="280056"/>
                <a:ext cx="565016" cy="2"/>
              </a:xfrm>
              <a:prstGeom prst="line">
                <a:avLst/>
              </a:prstGeom>
              <a:noFill/>
              <a:ln w="50800" cap="flat">
                <a:solidFill>
                  <a:srgbClr val="A95648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Line"/>
              <p:cNvSpPr/>
              <p:nvPr/>
            </p:nvSpPr>
            <p:spPr>
              <a:xfrm>
                <a:off x="628469" y="143933"/>
                <a:ext cx="565016" cy="2"/>
              </a:xfrm>
              <a:prstGeom prst="line">
                <a:avLst/>
              </a:prstGeom>
              <a:noFill/>
              <a:ln w="50800" cap="flat">
                <a:solidFill>
                  <a:srgbClr val="A95648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Line"/>
              <p:cNvSpPr/>
              <p:nvPr/>
            </p:nvSpPr>
            <p:spPr>
              <a:xfrm>
                <a:off x="1278124" y="280056"/>
                <a:ext cx="565016" cy="2"/>
              </a:xfrm>
              <a:prstGeom prst="line">
                <a:avLst/>
              </a:prstGeom>
              <a:noFill/>
              <a:ln w="50800" cap="flat">
                <a:solidFill>
                  <a:srgbClr val="A95648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Line"/>
              <p:cNvSpPr/>
              <p:nvPr/>
            </p:nvSpPr>
            <p:spPr>
              <a:xfrm>
                <a:off x="1278124" y="0"/>
                <a:ext cx="565016" cy="1"/>
              </a:xfrm>
              <a:prstGeom prst="line">
                <a:avLst/>
              </a:prstGeom>
              <a:noFill/>
              <a:ln w="50800" cap="flat">
                <a:solidFill>
                  <a:srgbClr val="A95648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Line"/>
              <p:cNvSpPr/>
              <p:nvPr/>
            </p:nvSpPr>
            <p:spPr>
              <a:xfrm>
                <a:off x="360134" y="560113"/>
                <a:ext cx="565016" cy="1"/>
              </a:xfrm>
              <a:prstGeom prst="line">
                <a:avLst/>
              </a:prstGeom>
              <a:noFill/>
              <a:ln w="50800" cap="flat">
                <a:solidFill>
                  <a:srgbClr val="A95648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Line"/>
              <p:cNvSpPr/>
              <p:nvPr/>
            </p:nvSpPr>
            <p:spPr>
              <a:xfrm>
                <a:off x="1066281" y="515384"/>
                <a:ext cx="565016" cy="2"/>
              </a:xfrm>
              <a:prstGeom prst="line">
                <a:avLst/>
              </a:prstGeom>
              <a:noFill/>
              <a:ln w="50800" cap="flat">
                <a:solidFill>
                  <a:srgbClr val="A95648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5" name="Fungal"/>
            <p:cNvSpPr txBox="1"/>
            <p:nvPr/>
          </p:nvSpPr>
          <p:spPr>
            <a:xfrm>
              <a:off x="762478" y="4152996"/>
              <a:ext cx="778364" cy="44137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70000"/>
                </a:lnSpc>
                <a:defRPr sz="18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rPr lang="es-ES_tradnl" dirty="0" smtClean="0"/>
                <a:t>Hongo</a:t>
              </a:r>
              <a:endParaRPr dirty="0"/>
            </a:p>
          </p:txBody>
        </p:sp>
        <p:grpSp>
          <p:nvGrpSpPr>
            <p:cNvPr id="66" name="Group"/>
            <p:cNvGrpSpPr/>
            <p:nvPr/>
          </p:nvGrpSpPr>
          <p:grpSpPr>
            <a:xfrm>
              <a:off x="405408" y="5668914"/>
              <a:ext cx="1916674" cy="1020057"/>
              <a:chOff x="146422" y="-1"/>
              <a:chExt cx="1916672" cy="1020056"/>
            </a:xfrm>
          </p:grpSpPr>
          <p:sp>
            <p:nvSpPr>
              <p:cNvPr id="67" name="Fungal transcripts,…"/>
              <p:cNvSpPr txBox="1"/>
              <p:nvPr/>
            </p:nvSpPr>
            <p:spPr>
              <a:xfrm>
                <a:off x="205257" y="27146"/>
                <a:ext cx="1857837" cy="99290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lnSpc>
                    <a:spcPct val="70000"/>
                  </a:lnSpc>
                  <a:defRPr sz="1800" b="1">
                    <a:latin typeface="+mj-lt"/>
                    <a:ea typeface="+mj-ea"/>
                    <a:cs typeface="+mj-cs"/>
                    <a:sym typeface="Helvetica Neue"/>
                  </a:defRPr>
                </a:pPr>
                <a:r>
                  <a:rPr lang="es-ES_tradnl" dirty="0" smtClean="0"/>
                  <a:t>Transcritos hongo en </a:t>
                </a:r>
              </a:p>
              <a:p>
                <a:pPr>
                  <a:lnSpc>
                    <a:spcPct val="70000"/>
                  </a:lnSpc>
                  <a:defRPr sz="1800" b="1">
                    <a:latin typeface="+mj-lt"/>
                    <a:ea typeface="+mj-ea"/>
                    <a:cs typeface="+mj-cs"/>
                    <a:sym typeface="Helvetica Neue"/>
                  </a:defRPr>
                </a:pPr>
                <a:r>
                  <a:rPr lang="es-ES_tradnl" dirty="0" smtClean="0"/>
                  <a:t>cultivo</a:t>
                </a:r>
                <a:endParaRPr dirty="0"/>
              </a:p>
            </p:txBody>
          </p:sp>
          <p:sp>
            <p:nvSpPr>
              <p:cNvPr id="68" name="Rectangle"/>
              <p:cNvSpPr/>
              <p:nvPr/>
            </p:nvSpPr>
            <p:spPr>
              <a:xfrm>
                <a:off x="146422" y="-1"/>
                <a:ext cx="1564990" cy="1010717"/>
              </a:xfrm>
              <a:prstGeom prst="rect">
                <a:avLst/>
              </a:prstGeom>
              <a:noFill/>
              <a:ln w="63500" cap="flat">
                <a:solidFill>
                  <a:schemeClr val="accent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76" name="Group"/>
          <p:cNvGrpSpPr/>
          <p:nvPr/>
        </p:nvGrpSpPr>
        <p:grpSpPr>
          <a:xfrm>
            <a:off x="5143100" y="5502587"/>
            <a:ext cx="2103264" cy="710659"/>
            <a:chOff x="0" y="-218928"/>
            <a:chExt cx="2243479" cy="1010714"/>
          </a:xfrm>
        </p:grpSpPr>
        <p:sp>
          <p:nvSpPr>
            <p:cNvPr id="77" name="Fungal transcripts…"/>
            <p:cNvSpPr txBox="1"/>
            <p:nvPr/>
          </p:nvSpPr>
          <p:spPr>
            <a:xfrm>
              <a:off x="32092" y="19076"/>
              <a:ext cx="2147594" cy="7171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70000"/>
                </a:lnSpc>
                <a:defRPr sz="1800" b="1"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es-ES_tradnl" dirty="0" smtClean="0"/>
                <a:t>Transcritos fúngicos</a:t>
              </a:r>
            </a:p>
            <a:p>
              <a:pPr>
                <a:lnSpc>
                  <a:spcPct val="70000"/>
                </a:lnSpc>
                <a:defRPr sz="1800" b="1"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es-ES_tradnl" dirty="0" smtClean="0"/>
                <a:t> en </a:t>
              </a:r>
              <a:r>
                <a:rPr lang="es-ES_tradnl" dirty="0" smtClean="0"/>
                <a:t>Cavendish</a:t>
              </a:r>
              <a:endParaRPr dirty="0"/>
            </a:p>
          </p:txBody>
        </p:sp>
        <p:sp>
          <p:nvSpPr>
            <p:cNvPr id="78" name="Rectangle"/>
            <p:cNvSpPr/>
            <p:nvPr/>
          </p:nvSpPr>
          <p:spPr>
            <a:xfrm>
              <a:off x="0" y="-218928"/>
              <a:ext cx="2243479" cy="1010714"/>
            </a:xfrm>
            <a:prstGeom prst="rect">
              <a:avLst/>
            </a:prstGeom>
            <a:noFill/>
            <a:ln w="63500" cap="flat">
              <a:solidFill>
                <a:schemeClr val="accent6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9" name="Group"/>
          <p:cNvGrpSpPr/>
          <p:nvPr/>
        </p:nvGrpSpPr>
        <p:grpSpPr>
          <a:xfrm>
            <a:off x="8097390" y="5144948"/>
            <a:ext cx="2872405" cy="717303"/>
            <a:chOff x="0" y="-1"/>
            <a:chExt cx="1564989" cy="1010717"/>
          </a:xfrm>
        </p:grpSpPr>
        <p:sp>
          <p:nvSpPr>
            <p:cNvPr id="80" name="Tifway inoc"/>
            <p:cNvSpPr txBox="1"/>
            <p:nvPr/>
          </p:nvSpPr>
          <p:spPr>
            <a:xfrm>
              <a:off x="105494" y="172301"/>
              <a:ext cx="1133502" cy="4372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70000"/>
                </a:lnSpc>
                <a:defRPr sz="18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rPr lang="es-ES_tradnl" dirty="0" smtClean="0"/>
                <a:t>Cav</a:t>
              </a:r>
              <a:r>
                <a:rPr lang="es-ES_tradnl" dirty="0" smtClean="0"/>
                <a:t>endish</a:t>
              </a:r>
              <a:r>
                <a:rPr lang="es-ES_tradnl" dirty="0" smtClean="0"/>
                <a:t> </a:t>
              </a:r>
              <a:r>
                <a:rPr dirty="0" smtClean="0"/>
                <a:t>inoc</a:t>
              </a:r>
              <a:r>
                <a:rPr lang="es-ES_tradnl" dirty="0" err="1" smtClean="0"/>
                <a:t>ulado</a:t>
              </a:r>
              <a:endParaRPr dirty="0"/>
            </a:p>
          </p:txBody>
        </p:sp>
        <p:sp>
          <p:nvSpPr>
            <p:cNvPr id="81" name="Rectangle"/>
            <p:cNvSpPr/>
            <p:nvPr/>
          </p:nvSpPr>
          <p:spPr>
            <a:xfrm>
              <a:off x="0" y="-1"/>
              <a:ext cx="1564989" cy="1010717"/>
            </a:xfrm>
            <a:prstGeom prst="rect">
              <a:avLst/>
            </a:prstGeom>
            <a:noFill/>
            <a:ln w="63500" cap="flat">
              <a:solidFill>
                <a:srgbClr val="FFFF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5" name="CuadroTexto 84"/>
          <p:cNvSpPr txBox="1"/>
          <p:nvPr/>
        </p:nvSpPr>
        <p:spPr>
          <a:xfrm>
            <a:off x="307887" y="2180705"/>
            <a:ext cx="2770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F. </a:t>
            </a:r>
            <a:r>
              <a:rPr lang="es-ES" b="1" i="1" dirty="0" err="1" smtClean="0"/>
              <a:t>Oxysporum</a:t>
            </a:r>
            <a:r>
              <a:rPr lang="es-ES" b="1" i="1" dirty="0" smtClean="0"/>
              <a:t> </a:t>
            </a:r>
            <a:r>
              <a:rPr lang="es-ES" b="1" dirty="0" err="1" smtClean="0"/>
              <a:t>f.sp</a:t>
            </a:r>
            <a:r>
              <a:rPr lang="es-ES" b="1" dirty="0" smtClean="0"/>
              <a:t>. </a:t>
            </a:r>
            <a:r>
              <a:rPr lang="es-ES" b="1" i="1" dirty="0" err="1" smtClean="0"/>
              <a:t>cubense</a:t>
            </a:r>
            <a:r>
              <a:rPr lang="es-ES" b="1" i="1" dirty="0" smtClean="0"/>
              <a:t> raza 4 tropical</a:t>
            </a:r>
            <a:endParaRPr lang="es-ES" b="1" i="1" dirty="0"/>
          </a:p>
        </p:txBody>
      </p:sp>
      <p:pic>
        <p:nvPicPr>
          <p:cNvPr id="86" name="Imagen 85"/>
          <p:cNvPicPr>
            <a:picLocks noChangeAspect="1"/>
          </p:cNvPicPr>
          <p:nvPr/>
        </p:nvPicPr>
        <p:blipFill rotWithShape="1">
          <a:blip r:embed="rId5"/>
          <a:srcRect l="50169" t="48606"/>
          <a:stretch/>
        </p:blipFill>
        <p:spPr>
          <a:xfrm>
            <a:off x="654260" y="846626"/>
            <a:ext cx="1441232" cy="130315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470687" y="1256044"/>
            <a:ext cx="1812553" cy="369332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es-ES_tradnl" dirty="0"/>
              <a:t>0DPI, 2DPI y 4DPI 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3476556" y="1975464"/>
            <a:ext cx="1808836" cy="36933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3, 27 y 51 HPI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3479352" y="2731227"/>
            <a:ext cx="1806040" cy="36933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_tradnl" dirty="0"/>
              <a:t>0, 24 y 48 HPI</a:t>
            </a:r>
            <a:r>
              <a:rPr lang="es-EC" dirty="0"/>
              <a:t> </a:t>
            </a:r>
            <a:endParaRPr lang="es-ES" dirty="0"/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7158370" y="0"/>
            <a:ext cx="5033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/>
              <a:t>MATERIALES Y MÉTODOS</a:t>
            </a:r>
          </a:p>
          <a:p>
            <a:pPr algn="r"/>
            <a:endParaRPr lang="es-EC" sz="2800" b="1" dirty="0"/>
          </a:p>
        </p:txBody>
      </p:sp>
      <p:sp>
        <p:nvSpPr>
          <p:cNvPr id="88" name="CuadroTexto 87"/>
          <p:cNvSpPr txBox="1"/>
          <p:nvPr/>
        </p:nvSpPr>
        <p:spPr>
          <a:xfrm>
            <a:off x="242201" y="6381576"/>
            <a:ext cx="6082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Guo</a:t>
            </a:r>
            <a:r>
              <a:rPr lang="es-ES" sz="1600" dirty="0" smtClean="0"/>
              <a:t>, et al. 2014; </a:t>
            </a:r>
            <a:r>
              <a:rPr lang="es-ES_tradnl" sz="1600" dirty="0"/>
              <a:t>Li C, et al.,</a:t>
            </a:r>
            <a:r>
              <a:rPr lang="es-ES_tradnl" sz="1600" dirty="0" smtClean="0"/>
              <a:t>2020; </a:t>
            </a:r>
            <a:r>
              <a:rPr lang="es-ES_tradnl" sz="1600" dirty="0"/>
              <a:t>Universidad de China, 2020</a:t>
            </a:r>
            <a:endParaRPr lang="es-ES" sz="1600" dirty="0"/>
          </a:p>
          <a:p>
            <a:r>
              <a:rPr lang="es-EC" sz="1600" dirty="0" smtClean="0"/>
              <a:t> </a:t>
            </a:r>
            <a:endParaRPr lang="es-ES" sz="1600" dirty="0"/>
          </a:p>
          <a:p>
            <a:endParaRPr lang="es-ES" sz="1600" dirty="0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16</a:t>
            </a:fld>
            <a:endParaRPr lang="es-CO"/>
          </a:p>
        </p:txBody>
      </p:sp>
      <p:sp>
        <p:nvSpPr>
          <p:cNvPr id="89" name="CuadroTexto 88"/>
          <p:cNvSpPr txBox="1"/>
          <p:nvPr/>
        </p:nvSpPr>
        <p:spPr>
          <a:xfrm>
            <a:off x="11851853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006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dvAuto="0"/>
      <p:bldP spid="18" grpId="0" animBg="1" advAuto="0"/>
      <p:bldP spid="19" grpId="0" animBg="1" advAuto="0"/>
      <p:bldP spid="22" grpId="0" animBg="1" advAuto="0"/>
      <p:bldP spid="23" grpId="0" animBg="1" advAuto="0"/>
      <p:bldP spid="46" grpId="0" animBg="1" advAuto="0"/>
      <p:bldP spid="47" grpId="0" animBg="1" advAuto="0"/>
      <p:bldP spid="55" grpId="0" animBg="1" advAuto="0"/>
      <p:bldP spid="61" grpId="0" animBg="1" advAuto="0"/>
      <p:bldP spid="76" grpId="0" animBg="1" advAuto="0"/>
      <p:bldP spid="79" grpId="0" advAuto="0"/>
      <p:bldP spid="4" grpId="0" animBg="1"/>
      <p:bldP spid="6" grpId="0" animBg="1"/>
      <p:bldP spid="7" grpId="0" animBg="1"/>
      <p:bldP spid="8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68" y="768999"/>
            <a:ext cx="6178327" cy="538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51" y="883627"/>
            <a:ext cx="5417066" cy="49657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lecha curvada hacia abajo 5"/>
          <p:cNvSpPr/>
          <p:nvPr/>
        </p:nvSpPr>
        <p:spPr>
          <a:xfrm>
            <a:off x="6298853" y="3194093"/>
            <a:ext cx="513144" cy="282209"/>
          </a:xfrm>
          <a:prstGeom prst="curved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516307" y="2783607"/>
            <a:ext cx="270683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Recorte de secuencia</a:t>
            </a:r>
            <a:endParaRPr lang="es-ES" dirty="0"/>
          </a:p>
        </p:txBody>
      </p:sp>
      <p:sp>
        <p:nvSpPr>
          <p:cNvPr id="8" name="Research Chapters II and III…"/>
          <p:cNvSpPr txBox="1"/>
          <p:nvPr/>
        </p:nvSpPr>
        <p:spPr>
          <a:xfrm>
            <a:off x="70817" y="104891"/>
            <a:ext cx="12121183" cy="65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>
            <a:spAutoFit/>
          </a:bodyPr>
          <a:lstStyle/>
          <a:p>
            <a:pPr algn="l">
              <a:defRPr sz="1400" b="1">
                <a:latin typeface="+mj-lt"/>
                <a:ea typeface="+mj-ea"/>
                <a:cs typeface="+mj-cs"/>
                <a:sym typeface="Helvetica Neue"/>
              </a:defRPr>
            </a:pPr>
            <a:endParaRPr dirty="0"/>
          </a:p>
          <a:p>
            <a:pPr algn="l">
              <a:defRPr sz="2300" b="1">
                <a:latin typeface="+mj-lt"/>
                <a:ea typeface="+mj-ea"/>
                <a:cs typeface="+mj-cs"/>
                <a:sym typeface="Helvetica Neue"/>
              </a:defRPr>
            </a:pPr>
            <a:r>
              <a:rPr lang="es-ES_tradnl" dirty="0" smtClean="0"/>
              <a:t>An</a:t>
            </a:r>
            <a:r>
              <a:rPr lang="es-ES_tradnl" dirty="0" smtClean="0"/>
              <a:t>álisis de calidad- Recorte de secuencia</a:t>
            </a:r>
            <a:endParaRPr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7158370" y="0"/>
            <a:ext cx="5033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/>
              <a:t>RESULTADOS Y DISCUSI</a:t>
            </a:r>
            <a:r>
              <a:rPr lang="es-EC" sz="2800" b="1" dirty="0" smtClean="0"/>
              <a:t>ÓN</a:t>
            </a:r>
            <a:endParaRPr lang="es-EC" sz="2800" b="1" dirty="0"/>
          </a:p>
          <a:p>
            <a:pPr algn="r"/>
            <a:endParaRPr lang="es-EC" sz="2800" b="1" dirty="0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17</a:t>
            </a:fld>
            <a:endParaRPr lang="es-CO"/>
          </a:p>
        </p:txBody>
      </p:sp>
      <p:sp>
        <p:nvSpPr>
          <p:cNvPr id="11" name="CuadroTexto 10"/>
          <p:cNvSpPr txBox="1"/>
          <p:nvPr/>
        </p:nvSpPr>
        <p:spPr>
          <a:xfrm>
            <a:off x="11851853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886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59" y="712920"/>
            <a:ext cx="7525332" cy="52006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arco 4"/>
          <p:cNvSpPr/>
          <p:nvPr/>
        </p:nvSpPr>
        <p:spPr>
          <a:xfrm>
            <a:off x="1577920" y="936421"/>
            <a:ext cx="577288" cy="5066935"/>
          </a:xfrm>
          <a:prstGeom prst="frame">
            <a:avLst>
              <a:gd name="adj1" fmla="val 8056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Marco 6"/>
          <p:cNvSpPr/>
          <p:nvPr/>
        </p:nvSpPr>
        <p:spPr>
          <a:xfrm>
            <a:off x="3281039" y="1023150"/>
            <a:ext cx="577288" cy="5066935"/>
          </a:xfrm>
          <a:prstGeom prst="frame">
            <a:avLst>
              <a:gd name="adj1" fmla="val 8056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Marco 7"/>
          <p:cNvSpPr/>
          <p:nvPr/>
        </p:nvSpPr>
        <p:spPr>
          <a:xfrm>
            <a:off x="6384022" y="944652"/>
            <a:ext cx="2916728" cy="5066935"/>
          </a:xfrm>
          <a:prstGeom prst="frame">
            <a:avLst>
              <a:gd name="adj1" fmla="val 2338"/>
            </a:avLst>
          </a:prstGeom>
          <a:solidFill>
            <a:schemeClr val="accent6"/>
          </a:solidFill>
          <a:ln>
            <a:solidFill>
              <a:srgbClr val="9491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Research Chapters II and III…"/>
          <p:cNvSpPr txBox="1"/>
          <p:nvPr/>
        </p:nvSpPr>
        <p:spPr>
          <a:xfrm>
            <a:off x="70817" y="0"/>
            <a:ext cx="12121183" cy="65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>
            <a:spAutoFit/>
          </a:bodyPr>
          <a:lstStyle/>
          <a:p>
            <a:pPr algn="l">
              <a:defRPr sz="1400" b="1">
                <a:latin typeface="+mj-lt"/>
                <a:ea typeface="+mj-ea"/>
                <a:cs typeface="+mj-cs"/>
                <a:sym typeface="Helvetica Neue"/>
              </a:defRPr>
            </a:pPr>
            <a:endParaRPr dirty="0"/>
          </a:p>
          <a:p>
            <a:pPr algn="l">
              <a:defRPr sz="2300" b="1">
                <a:latin typeface="+mj-lt"/>
                <a:ea typeface="+mj-ea"/>
                <a:cs typeface="+mj-cs"/>
                <a:sym typeface="Helvetica Neue"/>
              </a:defRPr>
            </a:pPr>
            <a:r>
              <a:rPr lang="es-ES_tradnl" dirty="0" smtClean="0"/>
              <a:t>Alineaci</a:t>
            </a:r>
            <a:r>
              <a:rPr lang="es-ES_tradnl" dirty="0" smtClean="0"/>
              <a:t>ón de transcritos</a:t>
            </a:r>
            <a:endParaRPr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7158370" y="0"/>
            <a:ext cx="5033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/>
              <a:t>RESULTADOS Y DISCUSI</a:t>
            </a:r>
            <a:r>
              <a:rPr lang="es-EC" sz="2800" b="1" dirty="0" smtClean="0"/>
              <a:t>ÓN</a:t>
            </a:r>
            <a:endParaRPr lang="es-EC" sz="2800" b="1" dirty="0"/>
          </a:p>
          <a:p>
            <a:pPr algn="r"/>
            <a:endParaRPr lang="es-EC" sz="28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205258" y="833800"/>
            <a:ext cx="119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RNA STAR</a:t>
            </a:r>
            <a:endParaRPr lang="es-ES" dirty="0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18</a:t>
            </a:fld>
            <a:endParaRPr lang="es-CO"/>
          </a:p>
        </p:txBody>
      </p:sp>
      <p:sp>
        <p:nvSpPr>
          <p:cNvPr id="13" name="CuadroTexto 12"/>
          <p:cNvSpPr txBox="1"/>
          <p:nvPr/>
        </p:nvSpPr>
        <p:spPr>
          <a:xfrm>
            <a:off x="11851853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649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62" y="706458"/>
            <a:ext cx="4942274" cy="497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547" y="763894"/>
            <a:ext cx="5013325" cy="49453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search Chapters II and III…"/>
          <p:cNvSpPr txBox="1"/>
          <p:nvPr/>
        </p:nvSpPr>
        <p:spPr>
          <a:xfrm>
            <a:off x="70817" y="0"/>
            <a:ext cx="12121183" cy="65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>
            <a:spAutoFit/>
          </a:bodyPr>
          <a:lstStyle/>
          <a:p>
            <a:pPr algn="l">
              <a:defRPr sz="1400" b="1">
                <a:latin typeface="+mj-lt"/>
                <a:ea typeface="+mj-ea"/>
                <a:cs typeface="+mj-cs"/>
                <a:sym typeface="Helvetica Neue"/>
              </a:defRPr>
            </a:pPr>
            <a:endParaRPr dirty="0"/>
          </a:p>
          <a:p>
            <a:pPr algn="l">
              <a:defRPr sz="2300" b="1">
                <a:latin typeface="+mj-lt"/>
                <a:ea typeface="+mj-ea"/>
                <a:cs typeface="+mj-cs"/>
                <a:sym typeface="Helvetica Neue"/>
              </a:defRPr>
            </a:pPr>
            <a:r>
              <a:rPr lang="es-ES_tradnl" dirty="0" smtClean="0"/>
              <a:t>Normalizaci</a:t>
            </a:r>
            <a:r>
              <a:rPr lang="es-ES_tradnl" dirty="0" smtClean="0"/>
              <a:t>ón de datos</a:t>
            </a:r>
            <a:endParaRPr dirty="0"/>
          </a:p>
        </p:txBody>
      </p:sp>
      <p:cxnSp>
        <p:nvCxnSpPr>
          <p:cNvPr id="9" name="Conector recto de flecha 8"/>
          <p:cNvCxnSpPr/>
          <p:nvPr/>
        </p:nvCxnSpPr>
        <p:spPr>
          <a:xfrm flipH="1">
            <a:off x="5439334" y="2757952"/>
            <a:ext cx="731232" cy="256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51" y="776649"/>
            <a:ext cx="5013105" cy="50727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7158370" y="0"/>
            <a:ext cx="5033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/>
              <a:t>RESULTADOS Y DISCUSI</a:t>
            </a:r>
            <a:r>
              <a:rPr lang="es-EC" sz="2800" b="1" dirty="0" smtClean="0"/>
              <a:t>ÓN</a:t>
            </a:r>
            <a:endParaRPr lang="es-EC" sz="2800" b="1" dirty="0"/>
          </a:p>
          <a:p>
            <a:pPr algn="r"/>
            <a:endParaRPr lang="es-EC" sz="28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436805" y="705523"/>
            <a:ext cx="26555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Distancias entre muestras</a:t>
            </a:r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041369" y="857923"/>
            <a:ext cx="37988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Diagrama MA (tratamiento vs control)</a:t>
            </a:r>
            <a:endParaRPr lang="es-ES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19</a:t>
            </a:fld>
            <a:endParaRPr lang="es-CO"/>
          </a:p>
        </p:txBody>
      </p:sp>
      <p:sp>
        <p:nvSpPr>
          <p:cNvPr id="18" name="CuadroTexto 17"/>
          <p:cNvSpPr txBox="1"/>
          <p:nvPr/>
        </p:nvSpPr>
        <p:spPr>
          <a:xfrm>
            <a:off x="11851853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811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001556" y="334315"/>
            <a:ext cx="20863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128783643"/>
              </p:ext>
            </p:extLst>
          </p:nvPr>
        </p:nvGraphicFramePr>
        <p:xfrm>
          <a:off x="3442900" y="844793"/>
          <a:ext cx="7790288" cy="5030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1890340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410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19" y="909958"/>
            <a:ext cx="6245907" cy="49779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500316" y="461796"/>
            <a:ext cx="4271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RESULTADOS DE DESeq2</a:t>
            </a:r>
            <a:endParaRPr lang="es-ES" dirty="0"/>
          </a:p>
        </p:txBody>
      </p:sp>
      <p:sp>
        <p:nvSpPr>
          <p:cNvPr id="6" name="Flecha derecha 5"/>
          <p:cNvSpPr/>
          <p:nvPr/>
        </p:nvSpPr>
        <p:spPr>
          <a:xfrm>
            <a:off x="128287" y="500280"/>
            <a:ext cx="359201" cy="2950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6427139" y="1872842"/>
            <a:ext cx="1488120" cy="128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5527593" y="4000707"/>
            <a:ext cx="2387666" cy="143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V="1">
            <a:off x="6496394" y="1090353"/>
            <a:ext cx="1406036" cy="179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8082031" y="949249"/>
            <a:ext cx="2860782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Proteínas sin caracterizar</a:t>
            </a:r>
            <a:endParaRPr lang="es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8131802" y="1627584"/>
            <a:ext cx="2860782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Proteínas caracterizadas previamente reportadas</a:t>
            </a:r>
            <a:endParaRPr lang="es-E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8078944" y="3691309"/>
            <a:ext cx="2860782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Genes que no fueron expresados diferencialmente. </a:t>
            </a:r>
            <a:endParaRPr lang="es-ES" dirty="0"/>
          </a:p>
        </p:txBody>
      </p:sp>
      <p:cxnSp>
        <p:nvCxnSpPr>
          <p:cNvPr id="14" name="Conector recto 13"/>
          <p:cNvCxnSpPr/>
          <p:nvPr/>
        </p:nvCxnSpPr>
        <p:spPr>
          <a:xfrm>
            <a:off x="5901165" y="2565537"/>
            <a:ext cx="1999722" cy="15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8117430" y="2472679"/>
            <a:ext cx="2860782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Proteínas caracterizadas </a:t>
            </a:r>
            <a:r>
              <a:rPr lang="es-ES" dirty="0" smtClean="0"/>
              <a:t>sin reportar</a:t>
            </a:r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974138" y="4908407"/>
            <a:ext cx="4225247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12810 genes expresados dif</a:t>
            </a:r>
            <a:r>
              <a:rPr lang="es-ES" dirty="0" smtClean="0"/>
              <a:t>erencialmente</a:t>
            </a:r>
            <a:endParaRPr lang="es-E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7940916" y="5445638"/>
            <a:ext cx="409233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1249 genes expresados dif</a:t>
            </a:r>
            <a:r>
              <a:rPr lang="es-ES" dirty="0" smtClean="0"/>
              <a:t>erencialmente</a:t>
            </a:r>
            <a:endParaRPr lang="es-E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7158370" y="0"/>
            <a:ext cx="5033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/>
              <a:t>RESULTADOS Y DISCUSI</a:t>
            </a:r>
            <a:r>
              <a:rPr lang="es-EC" sz="2800" b="1" dirty="0" smtClean="0"/>
              <a:t>ÓN</a:t>
            </a:r>
            <a:endParaRPr lang="es-EC" sz="2800" b="1" dirty="0"/>
          </a:p>
          <a:p>
            <a:pPr algn="r"/>
            <a:endParaRPr lang="es-EC" sz="2800" b="1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20</a:t>
            </a:fld>
            <a:endParaRPr lang="es-CO"/>
          </a:p>
        </p:txBody>
      </p:sp>
      <p:sp>
        <p:nvSpPr>
          <p:cNvPr id="21" name="CuadroTexto 20"/>
          <p:cNvSpPr txBox="1"/>
          <p:nvPr/>
        </p:nvSpPr>
        <p:spPr>
          <a:xfrm>
            <a:off x="11851853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11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00316" y="461796"/>
            <a:ext cx="4271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RESULTADOS DE DESeq2</a:t>
            </a:r>
            <a:endParaRPr lang="es-ES" dirty="0"/>
          </a:p>
        </p:txBody>
      </p:sp>
      <p:sp>
        <p:nvSpPr>
          <p:cNvPr id="6" name="Flecha derecha 5"/>
          <p:cNvSpPr/>
          <p:nvPr/>
        </p:nvSpPr>
        <p:spPr>
          <a:xfrm>
            <a:off x="128287" y="500280"/>
            <a:ext cx="359201" cy="2950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/>
          <p:cNvSpPr txBox="1"/>
          <p:nvPr/>
        </p:nvSpPr>
        <p:spPr>
          <a:xfrm>
            <a:off x="4960046" y="1188379"/>
            <a:ext cx="4225246" cy="369332"/>
          </a:xfrm>
          <a:prstGeom prst="rect">
            <a:avLst/>
          </a:prstGeom>
          <a:solidFill>
            <a:srgbClr val="FD8C4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12810 genes expresados diferencialmente</a:t>
            </a:r>
            <a:endParaRPr lang="es-E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6472280" y="2020647"/>
            <a:ext cx="2860782" cy="646331"/>
          </a:xfrm>
          <a:prstGeom prst="rect">
            <a:avLst/>
          </a:prstGeom>
          <a:solidFill>
            <a:srgbClr val="FD8C4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1249 GENES EXPRESADOS DIFERENCIALMENTE </a:t>
            </a:r>
            <a:endParaRPr lang="es-ES" dirty="0"/>
          </a:p>
        </p:txBody>
      </p:sp>
      <p:pic>
        <p:nvPicPr>
          <p:cNvPr id="19" name="Picture 16" descr="Picture 16"/>
          <p:cNvPicPr>
            <a:picLocks noChangeAspect="1"/>
          </p:cNvPicPr>
          <p:nvPr/>
        </p:nvPicPr>
        <p:blipFill rotWithShape="1">
          <a:blip r:embed="rId4">
            <a:extLst/>
          </a:blip>
          <a:srcRect b="14036"/>
          <a:stretch/>
        </p:blipFill>
        <p:spPr>
          <a:xfrm>
            <a:off x="525973" y="1359735"/>
            <a:ext cx="4236204" cy="429727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Flecha curva 2"/>
          <p:cNvSpPr/>
          <p:nvPr/>
        </p:nvSpPr>
        <p:spPr>
          <a:xfrm flipV="1">
            <a:off x="5631765" y="1667599"/>
            <a:ext cx="718403" cy="808144"/>
          </a:xfrm>
          <a:prstGeom prst="bentArrow">
            <a:avLst>
              <a:gd name="adj1" fmla="val 14286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Flecha abajo 6"/>
          <p:cNvSpPr/>
          <p:nvPr/>
        </p:nvSpPr>
        <p:spPr>
          <a:xfrm rot="1860089">
            <a:off x="6747855" y="2783607"/>
            <a:ext cx="474659" cy="53876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/>
          <p:cNvSpPr txBox="1"/>
          <p:nvPr/>
        </p:nvSpPr>
        <p:spPr>
          <a:xfrm>
            <a:off x="5123732" y="3481470"/>
            <a:ext cx="2860782" cy="646331"/>
          </a:xfrm>
          <a:prstGeom prst="rect">
            <a:avLst/>
          </a:prstGeom>
          <a:solidFill>
            <a:srgbClr val="FD8C4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310 PROTE</a:t>
            </a:r>
            <a:r>
              <a:rPr lang="es-ES" dirty="0" smtClean="0"/>
              <a:t>ÍNAS CARACTERIZADAS</a:t>
            </a:r>
            <a:endParaRPr lang="es-ES" dirty="0"/>
          </a:p>
        </p:txBody>
      </p:sp>
      <p:sp>
        <p:nvSpPr>
          <p:cNvPr id="22" name="Flecha abajo 21"/>
          <p:cNvSpPr/>
          <p:nvPr/>
        </p:nvSpPr>
        <p:spPr>
          <a:xfrm rot="19001296">
            <a:off x="8555145" y="2807729"/>
            <a:ext cx="474659" cy="53876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/>
          <p:cNvSpPr txBox="1"/>
          <p:nvPr/>
        </p:nvSpPr>
        <p:spPr>
          <a:xfrm>
            <a:off x="8226715" y="3479937"/>
            <a:ext cx="2860782" cy="646331"/>
          </a:xfrm>
          <a:prstGeom prst="rect">
            <a:avLst/>
          </a:prstGeom>
          <a:solidFill>
            <a:srgbClr val="FD8C4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939 PROTE</a:t>
            </a:r>
            <a:r>
              <a:rPr lang="es-ES" dirty="0" smtClean="0"/>
              <a:t>ÍNAS SIN CARACTERIZAR</a:t>
            </a:r>
            <a:endParaRPr lang="es-ES" dirty="0"/>
          </a:p>
        </p:txBody>
      </p:sp>
      <p:sp>
        <p:nvSpPr>
          <p:cNvPr id="26" name="Flecha abajo 25"/>
          <p:cNvSpPr/>
          <p:nvPr/>
        </p:nvSpPr>
        <p:spPr>
          <a:xfrm>
            <a:off x="5463448" y="4231603"/>
            <a:ext cx="474659" cy="53876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Flecha abajo 26"/>
          <p:cNvSpPr/>
          <p:nvPr/>
        </p:nvSpPr>
        <p:spPr>
          <a:xfrm>
            <a:off x="7180939" y="4255727"/>
            <a:ext cx="474659" cy="53876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CuadroTexto 27"/>
          <p:cNvSpPr txBox="1"/>
          <p:nvPr/>
        </p:nvSpPr>
        <p:spPr>
          <a:xfrm>
            <a:off x="5006731" y="4878155"/>
            <a:ext cx="1497379" cy="923330"/>
          </a:xfrm>
          <a:prstGeom prst="rect">
            <a:avLst/>
          </a:prstGeom>
          <a:solidFill>
            <a:srgbClr val="FD8C4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297 PROTE</a:t>
            </a:r>
            <a:r>
              <a:rPr lang="es-ES" dirty="0" smtClean="0"/>
              <a:t>ÍNAS REPORTADAS</a:t>
            </a:r>
            <a:endParaRPr lang="es-ES" dirty="0"/>
          </a:p>
        </p:txBody>
      </p:sp>
      <p:sp>
        <p:nvSpPr>
          <p:cNvPr id="29" name="CuadroTexto 28"/>
          <p:cNvSpPr txBox="1"/>
          <p:nvPr/>
        </p:nvSpPr>
        <p:spPr>
          <a:xfrm>
            <a:off x="6878167" y="4889450"/>
            <a:ext cx="1497379" cy="1200329"/>
          </a:xfrm>
          <a:prstGeom prst="rect">
            <a:avLst/>
          </a:prstGeom>
          <a:solidFill>
            <a:srgbClr val="FD8C4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13 PROTE</a:t>
            </a:r>
            <a:r>
              <a:rPr lang="es-ES" dirty="0" smtClean="0"/>
              <a:t>ÍNAS SIN REPORTAR</a:t>
            </a:r>
            <a:endParaRPr lang="es-ES" dirty="0"/>
          </a:p>
        </p:txBody>
      </p:sp>
      <p:sp>
        <p:nvSpPr>
          <p:cNvPr id="30" name="CuadroTexto 29"/>
          <p:cNvSpPr txBox="1"/>
          <p:nvPr/>
        </p:nvSpPr>
        <p:spPr>
          <a:xfrm>
            <a:off x="166772" y="6211669"/>
            <a:ext cx="381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Garc</a:t>
            </a:r>
            <a:r>
              <a:rPr lang="es-ES" dirty="0" smtClean="0"/>
              <a:t>ía-Bastidas, et al.</a:t>
            </a:r>
            <a:r>
              <a:rPr lang="es-ES" dirty="0" smtClean="0"/>
              <a:t>, 2019</a:t>
            </a:r>
          </a:p>
          <a:p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4759418" y="2090913"/>
            <a:ext cx="143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P-</a:t>
            </a:r>
            <a:r>
              <a:rPr lang="es-ES" dirty="0" err="1" smtClean="0"/>
              <a:t>value</a:t>
            </a:r>
            <a:endParaRPr lang="es-ES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7158370" y="0"/>
            <a:ext cx="5033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/>
              <a:t>RESULTADOS Y DISCUSI</a:t>
            </a:r>
            <a:r>
              <a:rPr lang="es-EC" sz="2800" b="1" dirty="0" smtClean="0"/>
              <a:t>ÓN</a:t>
            </a:r>
            <a:endParaRPr lang="es-EC" sz="2800" b="1" dirty="0"/>
          </a:p>
          <a:p>
            <a:pPr algn="r"/>
            <a:endParaRPr lang="es-EC" sz="2800" b="1" dirty="0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21</a:t>
            </a:fld>
            <a:endParaRPr lang="es-CO"/>
          </a:p>
        </p:txBody>
      </p:sp>
      <p:sp>
        <p:nvSpPr>
          <p:cNvPr id="32" name="CuadroTexto 31"/>
          <p:cNvSpPr txBox="1"/>
          <p:nvPr/>
        </p:nvSpPr>
        <p:spPr>
          <a:xfrm>
            <a:off x="11851853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1502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sp>
        <p:nvSpPr>
          <p:cNvPr id="16" name="Research Chapters II and III…"/>
          <p:cNvSpPr txBox="1"/>
          <p:nvPr/>
        </p:nvSpPr>
        <p:spPr>
          <a:xfrm>
            <a:off x="70817" y="117719"/>
            <a:ext cx="12121183" cy="65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>
            <a:spAutoFit/>
          </a:bodyPr>
          <a:lstStyle/>
          <a:p>
            <a:pPr algn="l">
              <a:defRPr sz="1400" b="1">
                <a:latin typeface="+mj-lt"/>
                <a:ea typeface="+mj-ea"/>
                <a:cs typeface="+mj-cs"/>
                <a:sym typeface="Helvetica Neue"/>
              </a:defRPr>
            </a:pPr>
            <a:endParaRPr dirty="0"/>
          </a:p>
          <a:p>
            <a:pPr algn="l">
              <a:defRPr sz="2300" b="1">
                <a:latin typeface="+mj-lt"/>
                <a:ea typeface="+mj-ea"/>
                <a:cs typeface="+mj-cs"/>
                <a:sym typeface="Helvetica Neue"/>
              </a:defRPr>
            </a:pPr>
            <a:r>
              <a:rPr lang="es-ES_tradnl" dirty="0" smtClean="0"/>
              <a:t>Genes expresados diferencialmente</a:t>
            </a:r>
            <a:endParaRPr dirty="0"/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4003790877"/>
              </p:ext>
            </p:extLst>
          </p:nvPr>
        </p:nvGraphicFramePr>
        <p:xfrm>
          <a:off x="256573" y="1027530"/>
          <a:ext cx="5926823" cy="4834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702834399"/>
              </p:ext>
            </p:extLst>
          </p:nvPr>
        </p:nvGraphicFramePr>
        <p:xfrm>
          <a:off x="6350167" y="1245602"/>
          <a:ext cx="5413678" cy="4565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166771" y="6311220"/>
            <a:ext cx="4413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Guo</a:t>
            </a:r>
            <a:r>
              <a:rPr lang="es-ES" dirty="0" smtClean="0"/>
              <a:t>, et al., (2014); </a:t>
            </a:r>
            <a:r>
              <a:rPr lang="es-ES" dirty="0"/>
              <a:t>Li, et al.</a:t>
            </a:r>
            <a:r>
              <a:rPr lang="es-ES" dirty="0" smtClean="0"/>
              <a:t>,(2014)</a:t>
            </a:r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8" name="Marco 7"/>
          <p:cNvSpPr/>
          <p:nvPr/>
        </p:nvSpPr>
        <p:spPr>
          <a:xfrm>
            <a:off x="7684344" y="2321811"/>
            <a:ext cx="538802" cy="525935"/>
          </a:xfrm>
          <a:prstGeom prst="frame">
            <a:avLst>
              <a:gd name="adj1" fmla="val 7622"/>
            </a:avLst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4" name="Marco 23"/>
          <p:cNvSpPr/>
          <p:nvPr/>
        </p:nvSpPr>
        <p:spPr>
          <a:xfrm>
            <a:off x="1704663" y="1832827"/>
            <a:ext cx="538802" cy="525935"/>
          </a:xfrm>
          <a:prstGeom prst="frame">
            <a:avLst>
              <a:gd name="adj1" fmla="val 7622"/>
            </a:avLst>
          </a:prstGeom>
          <a:solidFill>
            <a:srgbClr val="FD8C43"/>
          </a:solidFill>
          <a:ln>
            <a:solidFill>
              <a:srgbClr val="FD8C4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7158370" y="0"/>
            <a:ext cx="5033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/>
              <a:t>RESULTADOS Y DISCUSI</a:t>
            </a:r>
            <a:r>
              <a:rPr lang="es-EC" sz="2800" b="1" dirty="0" smtClean="0"/>
              <a:t>ÓN</a:t>
            </a:r>
            <a:endParaRPr lang="es-EC" sz="2800" b="1" dirty="0"/>
          </a:p>
          <a:p>
            <a:pPr algn="r"/>
            <a:endParaRPr lang="es-EC" sz="2800" b="1" dirty="0"/>
          </a:p>
        </p:txBody>
      </p:sp>
      <p:sp>
        <p:nvSpPr>
          <p:cNvPr id="26" name="CuadroTexto 25"/>
          <p:cNvSpPr txBox="1"/>
          <p:nvPr/>
        </p:nvSpPr>
        <p:spPr>
          <a:xfrm>
            <a:off x="4310417" y="936422"/>
            <a:ext cx="13085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Ribosoma</a:t>
            </a:r>
            <a:endParaRPr lang="es-ES" dirty="0"/>
          </a:p>
        </p:txBody>
      </p:sp>
      <p:sp>
        <p:nvSpPr>
          <p:cNvPr id="27" name="CuadroTexto 26"/>
          <p:cNvSpPr txBox="1"/>
          <p:nvPr/>
        </p:nvSpPr>
        <p:spPr>
          <a:xfrm>
            <a:off x="4308873" y="1447996"/>
            <a:ext cx="16692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Bios</a:t>
            </a:r>
            <a:r>
              <a:rPr lang="es-ES" dirty="0" smtClean="0"/>
              <a:t>íntesis aminoácidos</a:t>
            </a:r>
            <a:endParaRPr lang="es-ES" dirty="0"/>
          </a:p>
        </p:txBody>
      </p:sp>
      <p:sp>
        <p:nvSpPr>
          <p:cNvPr id="28" name="CuadroTexto 27"/>
          <p:cNvSpPr txBox="1"/>
          <p:nvPr/>
        </p:nvSpPr>
        <p:spPr>
          <a:xfrm>
            <a:off x="4334531" y="2089381"/>
            <a:ext cx="15666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Metabolismo Carb</a:t>
            </a:r>
            <a:r>
              <a:rPr lang="es-ES" dirty="0" smtClean="0"/>
              <a:t>ó</a:t>
            </a:r>
            <a:r>
              <a:rPr lang="es-ES" dirty="0" smtClean="0"/>
              <a:t>n</a:t>
            </a:r>
            <a:endParaRPr lang="es-ES" dirty="0"/>
          </a:p>
        </p:txBody>
      </p:sp>
      <p:sp>
        <p:nvSpPr>
          <p:cNvPr id="29" name="CuadroTexto 28"/>
          <p:cNvSpPr txBox="1"/>
          <p:nvPr/>
        </p:nvSpPr>
        <p:spPr>
          <a:xfrm>
            <a:off x="4296044" y="2679454"/>
            <a:ext cx="23363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err="1" smtClean="0"/>
              <a:t>Biogenesis</a:t>
            </a:r>
            <a:r>
              <a:rPr lang="es-ES" dirty="0" smtClean="0"/>
              <a:t> </a:t>
            </a:r>
            <a:r>
              <a:rPr lang="es-ES" dirty="0" err="1" smtClean="0"/>
              <a:t>ribosomal</a:t>
            </a:r>
            <a:r>
              <a:rPr lang="es-ES" dirty="0" smtClean="0"/>
              <a:t> eucariotas</a:t>
            </a:r>
            <a:endParaRPr lang="es-ES" dirty="0"/>
          </a:p>
        </p:txBody>
      </p:sp>
      <p:sp>
        <p:nvSpPr>
          <p:cNvPr id="30" name="CuadroTexto 29"/>
          <p:cNvSpPr txBox="1"/>
          <p:nvPr/>
        </p:nvSpPr>
        <p:spPr>
          <a:xfrm>
            <a:off x="4296045" y="3384978"/>
            <a:ext cx="20669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Transporte RNA</a:t>
            </a:r>
            <a:endParaRPr lang="es-ES" dirty="0"/>
          </a:p>
        </p:txBody>
      </p:sp>
      <p:sp>
        <p:nvSpPr>
          <p:cNvPr id="31" name="CuadroTexto 30"/>
          <p:cNvSpPr txBox="1"/>
          <p:nvPr/>
        </p:nvSpPr>
        <p:spPr>
          <a:xfrm>
            <a:off x="4307330" y="3883726"/>
            <a:ext cx="21967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Metabolismo </a:t>
            </a:r>
            <a:r>
              <a:rPr lang="es-ES" dirty="0" smtClean="0"/>
              <a:t>ácidos carboxílicos</a:t>
            </a:r>
            <a:endParaRPr lang="es-ES" dirty="0"/>
          </a:p>
        </p:txBody>
      </p:sp>
      <p:sp>
        <p:nvSpPr>
          <p:cNvPr id="32" name="CuadroTexto 31"/>
          <p:cNvSpPr txBox="1"/>
          <p:nvPr/>
        </p:nvSpPr>
        <p:spPr>
          <a:xfrm>
            <a:off x="4230358" y="4627730"/>
            <a:ext cx="224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Ciclo del citrato</a:t>
            </a:r>
            <a:endParaRPr lang="es-ES" dirty="0"/>
          </a:p>
        </p:txBody>
      </p:sp>
      <p:sp>
        <p:nvSpPr>
          <p:cNvPr id="33" name="CuadroTexto 32"/>
          <p:cNvSpPr txBox="1"/>
          <p:nvPr/>
        </p:nvSpPr>
        <p:spPr>
          <a:xfrm>
            <a:off x="4320159" y="5243458"/>
            <a:ext cx="21326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Fijaci</a:t>
            </a:r>
            <a:r>
              <a:rPr lang="es-ES" dirty="0" smtClean="0"/>
              <a:t>ón del carbón procariotas</a:t>
            </a:r>
            <a:endParaRPr lang="es-ES" dirty="0"/>
          </a:p>
        </p:txBody>
      </p:sp>
      <p:sp>
        <p:nvSpPr>
          <p:cNvPr id="34" name="CuadroTexto 33"/>
          <p:cNvSpPr txBox="1"/>
          <p:nvPr/>
        </p:nvSpPr>
        <p:spPr>
          <a:xfrm>
            <a:off x="10465068" y="2703579"/>
            <a:ext cx="16066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Metabolismo Tirosina</a:t>
            </a:r>
            <a:endParaRPr lang="es-ES" dirty="0"/>
          </a:p>
        </p:txBody>
      </p:sp>
      <p:sp>
        <p:nvSpPr>
          <p:cNvPr id="35" name="CuadroTexto 34"/>
          <p:cNvSpPr txBox="1"/>
          <p:nvPr/>
        </p:nvSpPr>
        <p:spPr>
          <a:xfrm>
            <a:off x="10425038" y="3446053"/>
            <a:ext cx="16066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Degradaci</a:t>
            </a:r>
            <a:r>
              <a:rPr lang="es-ES" dirty="0" smtClean="0"/>
              <a:t>ón Estireno</a:t>
            </a:r>
            <a:endParaRPr lang="es-ES" dirty="0"/>
          </a:p>
        </p:txBody>
      </p:sp>
      <p:sp>
        <p:nvSpPr>
          <p:cNvPr id="36" name="Marcador de número de diapositiva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22</a:t>
            </a:fld>
            <a:endParaRPr lang="es-CO"/>
          </a:p>
        </p:txBody>
      </p:sp>
      <p:sp>
        <p:nvSpPr>
          <p:cNvPr id="37" name="CuadroTexto 36"/>
          <p:cNvSpPr txBox="1"/>
          <p:nvPr/>
        </p:nvSpPr>
        <p:spPr>
          <a:xfrm>
            <a:off x="11851853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245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sp>
        <p:nvSpPr>
          <p:cNvPr id="8" name="Research Chapters II and III…"/>
          <p:cNvSpPr txBox="1"/>
          <p:nvPr/>
        </p:nvSpPr>
        <p:spPr>
          <a:xfrm>
            <a:off x="35409" y="15097"/>
            <a:ext cx="12121183" cy="65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>
            <a:spAutoFit/>
          </a:bodyPr>
          <a:lstStyle/>
          <a:p>
            <a:pPr algn="l">
              <a:defRPr sz="1400" b="1">
                <a:latin typeface="+mj-lt"/>
                <a:ea typeface="+mj-ea"/>
                <a:cs typeface="+mj-cs"/>
                <a:sym typeface="Helvetica Neue"/>
              </a:defRPr>
            </a:pPr>
            <a:endParaRPr dirty="0"/>
          </a:p>
          <a:p>
            <a:pPr algn="l">
              <a:defRPr sz="2300" b="1">
                <a:latin typeface="+mj-lt"/>
                <a:ea typeface="+mj-ea"/>
                <a:cs typeface="+mj-cs"/>
                <a:sym typeface="Helvetica Neue"/>
              </a:defRPr>
            </a:pPr>
            <a:r>
              <a:rPr lang="es-ES_tradnl" dirty="0" err="1" smtClean="0"/>
              <a:t>DEGs</a:t>
            </a:r>
            <a:endParaRPr dirty="0"/>
          </a:p>
        </p:txBody>
      </p:sp>
      <p:sp>
        <p:nvSpPr>
          <p:cNvPr id="9" name="Rectángulo 8"/>
          <p:cNvSpPr/>
          <p:nvPr/>
        </p:nvSpPr>
        <p:spPr>
          <a:xfrm>
            <a:off x="243742" y="1556289"/>
            <a:ext cx="2976241" cy="25853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Argininosuccinate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lyase</a:t>
            </a:r>
            <a:endParaRPr lang="es-ES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_tradnl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Chitin</a:t>
            </a:r>
            <a:r>
              <a:rPr lang="es-ES_tradnl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r>
              <a:rPr lang="es-ES_tradnl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synthase</a:t>
            </a:r>
            <a:endParaRPr lang="es-ES_tradnl" dirty="0" smtClean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_tradnl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Protein</a:t>
            </a:r>
            <a:r>
              <a:rPr lang="es-ES_tradnl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r>
              <a:rPr lang="es-ES_tradnl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kinase</a:t>
            </a:r>
            <a:endParaRPr lang="es-ES_tradnl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_tradnl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G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-</a:t>
            </a:r>
            <a:r>
              <a:rPr lang="es-ES_tradnl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protein</a:t>
            </a:r>
            <a:endParaRPr lang="es-ES_tradnl" dirty="0" smtClean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_tradnl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Mitochondrial</a:t>
            </a:r>
            <a:r>
              <a:rPr lang="es-ES_tradnl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r>
              <a:rPr lang="es-ES_tradnl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protein</a:t>
            </a:r>
            <a:endParaRPr lang="es-ES_tradnl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_tradnl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F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-box </a:t>
            </a:r>
            <a:r>
              <a:rPr lang="es-ES_tradnl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protein</a:t>
            </a:r>
            <a:endParaRPr lang="es-ES_tradnl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_tradnl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Glucosidase</a:t>
            </a:r>
            <a:r>
              <a:rPr lang="es-ES_tradnl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1</a:t>
            </a:r>
            <a:endParaRPr lang="es-ES_tradnl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_tradnl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Transcription</a:t>
            </a:r>
            <a:r>
              <a:rPr lang="es-ES_tradnl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factor </a:t>
            </a:r>
            <a:endParaRPr lang="es-ES_tradnl" dirty="0" smtClean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_tradnl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Secreted</a:t>
            </a:r>
            <a:r>
              <a:rPr lang="es-ES_tradnl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protein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r>
              <a:rPr lang="es-ES_tradnl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(SIX)</a:t>
            </a:r>
            <a:endParaRPr lang="es-ES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00887" y="792714"/>
            <a:ext cx="2413078" cy="369332"/>
          </a:xfrm>
          <a:prstGeom prst="rect">
            <a:avLst/>
          </a:prstGeom>
          <a:solidFill>
            <a:srgbClr val="FD8C43"/>
          </a:solidFill>
        </p:spPr>
        <p:txBody>
          <a:bodyPr wrap="none">
            <a:spAutoFit/>
          </a:bodyPr>
          <a:lstStyle/>
          <a:p>
            <a:r>
              <a:rPr lang="es-ES_tradnl" dirty="0" smtClean="0"/>
              <a:t>297 </a:t>
            </a:r>
            <a:r>
              <a:rPr lang="es-ES_tradnl" dirty="0" err="1" smtClean="0"/>
              <a:t>DEGs</a:t>
            </a:r>
            <a:r>
              <a:rPr lang="es-ES_tradnl" dirty="0" smtClean="0"/>
              <a:t> REPORTADOS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92429" y="6336875"/>
            <a:ext cx="8223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Guo</a:t>
            </a:r>
            <a:r>
              <a:rPr lang="es-ES" dirty="0" smtClean="0"/>
              <a:t>, et al., (2014); </a:t>
            </a:r>
            <a:r>
              <a:rPr lang="es-ES_tradnl" dirty="0" err="1"/>
              <a:t>Kawabe</a:t>
            </a:r>
            <a:r>
              <a:rPr lang="es-ES_tradnl" dirty="0"/>
              <a:t> y colaboradores (2011</a:t>
            </a:r>
            <a:r>
              <a:rPr lang="es-ES_tradnl" dirty="0" smtClean="0"/>
              <a:t>); </a:t>
            </a:r>
            <a:r>
              <a:rPr lang="es-ES_tradnl" dirty="0" err="1"/>
              <a:t>Gabler</a:t>
            </a:r>
            <a:r>
              <a:rPr lang="es-ES_tradnl" dirty="0"/>
              <a:t> </a:t>
            </a:r>
            <a:r>
              <a:rPr lang="es-ES_tradnl" dirty="0" smtClean="0"/>
              <a:t>&amp; </a:t>
            </a:r>
            <a:r>
              <a:rPr lang="es-ES_tradnl" dirty="0"/>
              <a:t>Fischer, 1999</a:t>
            </a:r>
            <a:r>
              <a:rPr lang="es-EC" dirty="0"/>
              <a:t> </a:t>
            </a:r>
            <a:endParaRPr lang="es-ES" dirty="0"/>
          </a:p>
          <a:p>
            <a:r>
              <a:rPr lang="es-EC" dirty="0" smtClean="0"/>
              <a:t> </a:t>
            </a:r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6580110" y="765527"/>
            <a:ext cx="2650109" cy="369332"/>
          </a:xfrm>
          <a:prstGeom prst="rect">
            <a:avLst/>
          </a:prstGeom>
          <a:solidFill>
            <a:srgbClr val="FD8C43"/>
          </a:solidFill>
        </p:spPr>
        <p:txBody>
          <a:bodyPr wrap="none">
            <a:spAutoFit/>
          </a:bodyPr>
          <a:lstStyle/>
          <a:p>
            <a:r>
              <a:rPr lang="es-ES_tradnl" dirty="0" smtClean="0"/>
              <a:t>13 </a:t>
            </a:r>
            <a:r>
              <a:rPr lang="es-ES_tradnl" dirty="0" err="1" smtClean="0"/>
              <a:t>DEGs</a:t>
            </a:r>
            <a:r>
              <a:rPr lang="es-ES_tradnl" dirty="0" smtClean="0"/>
              <a:t> NO REPORTADOS</a:t>
            </a:r>
            <a:endParaRPr lang="es-ES" dirty="0"/>
          </a:p>
        </p:txBody>
      </p:sp>
      <p:sp>
        <p:nvSpPr>
          <p:cNvPr id="14" name="Rectángulo 13"/>
          <p:cNvSpPr/>
          <p:nvPr/>
        </p:nvSpPr>
        <p:spPr>
          <a:xfrm>
            <a:off x="4809188" y="1554756"/>
            <a:ext cx="2976241" cy="23083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GMC-</a:t>
            </a: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oxidoreductase</a:t>
            </a:r>
            <a:endParaRPr lang="es-EC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D-amino-</a:t>
            </a: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acid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oxidase</a:t>
            </a:r>
            <a:endParaRPr lang="es-EC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Amidohydrolase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ytcJ-like</a:t>
            </a:r>
            <a:endParaRPr lang="es-EC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Triacylglycerol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lipase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endParaRPr lang="es-EC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pH-response </a:t>
            </a: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regulator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protein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palA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/rim-20</a:t>
            </a:r>
            <a:endParaRPr lang="es-EC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flotillin-2</a:t>
            </a:r>
            <a:endParaRPr lang="es-EC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beta-</a:t>
            </a:r>
            <a:r>
              <a:rPr lang="es-ES_tradnl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glucosidase</a:t>
            </a:r>
            <a:endParaRPr lang="es-EC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307734" y="1553884"/>
            <a:ext cx="3007109" cy="31393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4-amino-5-hydroxymethyl-2-methylpyrimidine </a:t>
            </a: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phosphate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synthase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endParaRPr lang="es-EC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striatin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Pro11</a:t>
            </a:r>
            <a:endParaRPr lang="es-EC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taurine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dioxygenase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endParaRPr lang="es-EC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DNAJ </a:t>
            </a: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like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subfamily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B </a:t>
            </a: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member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12</a:t>
            </a:r>
            <a:endParaRPr lang="es-EC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Ubiquitin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conjugation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factor E4 B </a:t>
            </a:r>
            <a:endParaRPr lang="es-EC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Xanthine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r>
              <a:rPr lang="es-ES_tradnl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dehydrogenase</a:t>
            </a:r>
            <a:r>
              <a:rPr lang="es-ES_tradnl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 </a:t>
            </a:r>
            <a:endParaRPr lang="es-EC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 flipH="1">
            <a:off x="6504110" y="1180147"/>
            <a:ext cx="1167405" cy="2693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8082031" y="1192975"/>
            <a:ext cx="1462462" cy="2565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H="1">
            <a:off x="1552263" y="1244285"/>
            <a:ext cx="12829" cy="2822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ángulo 19"/>
          <p:cNvSpPr/>
          <p:nvPr/>
        </p:nvSpPr>
        <p:spPr>
          <a:xfrm>
            <a:off x="101160" y="4655377"/>
            <a:ext cx="2932676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_tradnl" dirty="0">
                <a:solidFill>
                  <a:srgbClr val="000000"/>
                </a:solidFill>
              </a:rPr>
              <a:t>enzima D-amino-</a:t>
            </a:r>
            <a:r>
              <a:rPr lang="es-ES_tradnl" dirty="0" err="1">
                <a:solidFill>
                  <a:srgbClr val="000000"/>
                </a:solidFill>
              </a:rPr>
              <a:t>acid</a:t>
            </a:r>
            <a:r>
              <a:rPr lang="es-ES_tradnl" dirty="0">
                <a:solidFill>
                  <a:srgbClr val="000000"/>
                </a:solidFill>
              </a:rPr>
              <a:t> oxidase</a:t>
            </a:r>
            <a:r>
              <a:rPr lang="es-EC" dirty="0">
                <a:solidFill>
                  <a:srgbClr val="000000"/>
                </a:solidFill>
              </a:rPr>
              <a:t> 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913022" y="4527099"/>
            <a:ext cx="4002238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_tradnl" dirty="0">
                <a:solidFill>
                  <a:srgbClr val="000000"/>
                </a:solidFill>
              </a:rPr>
              <a:t>actividad la oxidación </a:t>
            </a:r>
            <a:r>
              <a:rPr lang="es-ES_tradnl" dirty="0" err="1">
                <a:solidFill>
                  <a:srgbClr val="000000"/>
                </a:solidFill>
              </a:rPr>
              <a:t>enantioselectiva</a:t>
            </a:r>
            <a:r>
              <a:rPr lang="es-ES_tradnl" dirty="0">
                <a:solidFill>
                  <a:srgbClr val="000000"/>
                </a:solidFill>
              </a:rPr>
              <a:t> de aminoácidos 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921720" y="5219795"/>
            <a:ext cx="2125101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_tradnl" dirty="0" err="1">
                <a:solidFill>
                  <a:srgbClr val="000000"/>
                </a:solidFill>
              </a:rPr>
              <a:t>Triacylglycerol</a:t>
            </a:r>
            <a:r>
              <a:rPr lang="es-ES_tradnl" dirty="0">
                <a:solidFill>
                  <a:srgbClr val="000000"/>
                </a:solidFill>
              </a:rPr>
              <a:t> </a:t>
            </a:r>
            <a:r>
              <a:rPr lang="es-ES_tradnl" dirty="0" err="1" smtClean="0">
                <a:solidFill>
                  <a:srgbClr val="000000"/>
                </a:solidFill>
              </a:rPr>
              <a:t>lipase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3944951" y="5245449"/>
            <a:ext cx="386592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_tradnl" dirty="0">
                <a:solidFill>
                  <a:srgbClr val="000000"/>
                </a:solidFill>
              </a:rPr>
              <a:t>tiene actividad de metabolismo </a:t>
            </a:r>
            <a:r>
              <a:rPr lang="es-ES_tradnl" dirty="0" err="1">
                <a:solidFill>
                  <a:srgbClr val="000000"/>
                </a:solidFill>
              </a:rPr>
              <a:t>lípidico</a:t>
            </a:r>
            <a:r>
              <a:rPr lang="es-EC" dirty="0">
                <a:solidFill>
                  <a:srgbClr val="000000"/>
                </a:solidFill>
              </a:rPr>
              <a:t> 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2028487" y="5707245"/>
            <a:ext cx="1027971" cy="369332"/>
          </a:xfrm>
          <a:prstGeom prst="rect">
            <a:avLst/>
          </a:prstGeom>
          <a:solidFill>
            <a:srgbClr val="8BBEDB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_tradnl" dirty="0">
                <a:solidFill>
                  <a:srgbClr val="000000"/>
                </a:solidFill>
              </a:rPr>
              <a:t>flotillin-2 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3945003" y="5707244"/>
            <a:ext cx="3942794" cy="369332"/>
          </a:xfrm>
          <a:prstGeom prst="rect">
            <a:avLst/>
          </a:prstGeom>
          <a:solidFill>
            <a:srgbClr val="8BBEDB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_tradnl" dirty="0">
                <a:solidFill>
                  <a:srgbClr val="000000"/>
                </a:solidFill>
              </a:rPr>
              <a:t>ingreso del hongo a través de las células</a:t>
            </a:r>
            <a:r>
              <a:rPr lang="es-EC" dirty="0">
                <a:solidFill>
                  <a:srgbClr val="000000"/>
                </a:solidFill>
              </a:rPr>
              <a:t> </a:t>
            </a:r>
            <a:endParaRPr lang="es-ES" dirty="0">
              <a:solidFill>
                <a:srgbClr val="000000"/>
              </a:solidFill>
            </a:endParaRPr>
          </a:p>
        </p:txBody>
      </p:sp>
      <p:cxnSp>
        <p:nvCxnSpPr>
          <p:cNvPr id="26" name="Conector recto de flecha 25"/>
          <p:cNvCxnSpPr>
            <a:stCxn id="20" idx="3"/>
            <a:endCxn id="21" idx="1"/>
          </p:cNvCxnSpPr>
          <p:nvPr/>
        </p:nvCxnSpPr>
        <p:spPr>
          <a:xfrm>
            <a:off x="3033836" y="4840043"/>
            <a:ext cx="879186" cy="1022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>
            <a:off x="3057950" y="5402932"/>
            <a:ext cx="89201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3043578" y="5888846"/>
            <a:ext cx="89201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3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03227" y="641382"/>
            <a:ext cx="1288773" cy="99641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2" name="Rectángulo 31"/>
          <p:cNvSpPr/>
          <p:nvPr/>
        </p:nvSpPr>
        <p:spPr>
          <a:xfrm>
            <a:off x="537829" y="804010"/>
            <a:ext cx="2179090" cy="369332"/>
          </a:xfrm>
          <a:prstGeom prst="rect">
            <a:avLst/>
          </a:prstGeom>
          <a:solidFill>
            <a:srgbClr val="FD8C43"/>
          </a:solidFill>
        </p:spPr>
        <p:txBody>
          <a:bodyPr wrap="none">
            <a:spAutoFit/>
          </a:bodyPr>
          <a:lstStyle/>
          <a:p>
            <a:r>
              <a:rPr lang="es-ES_tradnl" dirty="0" smtClean="0"/>
              <a:t>9 </a:t>
            </a:r>
            <a:r>
              <a:rPr lang="es-ES_tradnl" dirty="0" err="1" smtClean="0"/>
              <a:t>DEGs</a:t>
            </a:r>
            <a:r>
              <a:rPr lang="es-ES_tradnl" dirty="0" smtClean="0"/>
              <a:t> REPORTADOS</a:t>
            </a:r>
            <a:endParaRPr lang="es-ES" dirty="0"/>
          </a:p>
        </p:txBody>
      </p:sp>
      <p:sp>
        <p:nvSpPr>
          <p:cNvPr id="33" name="Rectángulo 32"/>
          <p:cNvSpPr/>
          <p:nvPr/>
        </p:nvSpPr>
        <p:spPr>
          <a:xfrm>
            <a:off x="8428403" y="4927365"/>
            <a:ext cx="34252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/>
              <a:t>encuentran activas durante la </a:t>
            </a:r>
            <a:r>
              <a:rPr lang="es-ES_tradnl" sz="1600" dirty="0" err="1"/>
              <a:t>patogenicidad</a:t>
            </a:r>
            <a:r>
              <a:rPr lang="es-ES_tradnl" sz="1600" dirty="0"/>
              <a:t>, endocitosis y la formación de membranas en hongos</a:t>
            </a:r>
            <a:r>
              <a:rPr lang="es-EC" sz="1600" dirty="0"/>
              <a:t> </a:t>
            </a:r>
            <a:endParaRPr lang="es-ES" sz="1600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7158370" y="0"/>
            <a:ext cx="5033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/>
              <a:t>RESULTADOS Y DISCUSI</a:t>
            </a:r>
            <a:r>
              <a:rPr lang="es-EC" sz="2800" b="1" dirty="0" smtClean="0"/>
              <a:t>ÓN</a:t>
            </a:r>
            <a:endParaRPr lang="es-EC" sz="2800" b="1" dirty="0"/>
          </a:p>
          <a:p>
            <a:pPr algn="r"/>
            <a:endParaRPr lang="es-EC" sz="2800" b="1" dirty="0"/>
          </a:p>
        </p:txBody>
      </p:sp>
      <p:sp>
        <p:nvSpPr>
          <p:cNvPr id="42" name="Marcador de número de diapositiva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23</a:t>
            </a:fld>
            <a:endParaRPr lang="es-CO"/>
          </a:p>
        </p:txBody>
      </p:sp>
      <p:sp>
        <p:nvSpPr>
          <p:cNvPr id="43" name="CuadroTexto 42"/>
          <p:cNvSpPr txBox="1"/>
          <p:nvPr/>
        </p:nvSpPr>
        <p:spPr>
          <a:xfrm>
            <a:off x="11851853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795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3" grpId="0" animBg="1"/>
      <p:bldP spid="14" grpId="0" animBg="1"/>
      <p:bldP spid="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229895" y="4683815"/>
            <a:ext cx="108150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dirty="0" smtClean="0"/>
              <a:t>Se </a:t>
            </a:r>
            <a:r>
              <a:rPr lang="es-ES_tradnl" dirty="0"/>
              <a:t>encontraron 310 </a:t>
            </a:r>
            <a:r>
              <a:rPr lang="es-ES_tradnl" dirty="0" err="1"/>
              <a:t>DEGs</a:t>
            </a:r>
            <a:r>
              <a:rPr lang="es-ES_tradnl" dirty="0"/>
              <a:t> reportados bajo proteínas efectoras conocidas  como SIX, DNA polimerasa, etc., los </a:t>
            </a:r>
            <a:r>
              <a:rPr lang="es-ES_tradnl" dirty="0" smtClean="0"/>
              <a:t>926 </a:t>
            </a:r>
            <a:r>
              <a:rPr lang="es-ES_tradnl" dirty="0"/>
              <a:t>restantes se anotaron como proteínas hipotéticas sin caracterizar. Se anotaron 13 genes sin reportar que fueron expresados diferencialmente en los tres ensayos, y cuya función tiene relación con la </a:t>
            </a:r>
            <a:r>
              <a:rPr lang="es-ES_tradnl" dirty="0" err="1"/>
              <a:t>patogenicidad</a:t>
            </a:r>
            <a:r>
              <a:rPr lang="es-ES_tradnl" dirty="0"/>
              <a:t> del hongo. </a:t>
            </a:r>
            <a:endParaRPr lang="es-EC" dirty="0"/>
          </a:p>
        </p:txBody>
      </p:sp>
      <p:pic>
        <p:nvPicPr>
          <p:cNvPr id="5" name="Imagen 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3" y="775368"/>
            <a:ext cx="864000" cy="864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36" y="2780629"/>
            <a:ext cx="868000" cy="864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64" y="4632158"/>
            <a:ext cx="864000" cy="864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ángulo 7"/>
          <p:cNvSpPr/>
          <p:nvPr/>
        </p:nvSpPr>
        <p:spPr>
          <a:xfrm>
            <a:off x="1149684" y="743362"/>
            <a:ext cx="10841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dirty="0"/>
              <a:t>Los datos de secuenciación de alto rendimiento de RNA-</a:t>
            </a:r>
            <a:r>
              <a:rPr lang="es-ES_tradnl" dirty="0" err="1"/>
              <a:t>seq</a:t>
            </a:r>
            <a:r>
              <a:rPr lang="es-ES_tradnl" dirty="0"/>
              <a:t> reportados en múltiples estudios, sirvieron para la detección de genes que son expresados diferencialmente al momento de la interacción entre el hongo y el huésped Cavendish.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350210" y="2847020"/>
            <a:ext cx="10587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dirty="0"/>
              <a:t>Se identificaron alrededor de 12.810 genes que fueron expresados diferencialmente y mediante filtración de p-</a:t>
            </a:r>
            <a:r>
              <a:rPr lang="es-ES_tradnl" dirty="0" err="1"/>
              <a:t>value</a:t>
            </a:r>
            <a:r>
              <a:rPr lang="es-ES_tradnl" dirty="0"/>
              <a:t> se encontraron 1.249 </a:t>
            </a:r>
            <a:r>
              <a:rPr lang="es-ES_tradnl" dirty="0" err="1"/>
              <a:t>DEGs</a:t>
            </a:r>
            <a:r>
              <a:rPr lang="es-ES_tradnl" dirty="0"/>
              <a:t>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7158370" y="0"/>
            <a:ext cx="5033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/>
              <a:t>CONCLUSIONES</a:t>
            </a:r>
            <a:endParaRPr lang="es-EC" sz="2800" b="1" dirty="0"/>
          </a:p>
          <a:p>
            <a:pPr algn="r"/>
            <a:endParaRPr lang="es-EC" sz="2800" b="1" dirty="0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24</a:t>
            </a:fld>
            <a:endParaRPr lang="es-CO"/>
          </a:p>
        </p:txBody>
      </p:sp>
      <p:sp>
        <p:nvSpPr>
          <p:cNvPr id="13" name="CuadroTexto 12"/>
          <p:cNvSpPr txBox="1"/>
          <p:nvPr/>
        </p:nvSpPr>
        <p:spPr>
          <a:xfrm>
            <a:off x="11851853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619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481052" y="3959258"/>
            <a:ext cx="6350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_tradnl" dirty="0" smtClean="0"/>
              <a:t>Se </a:t>
            </a:r>
            <a:r>
              <a:rPr lang="es-ES_tradnl" dirty="0"/>
              <a:t>recomienda realizar la selección de hifas y conidios como posibles objetivos para hacer el análisis de expresión diferencial de genes y así desarrollar el tratamiento de eliminación de  las esporas latentes del hongo. 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561473" y="1291468"/>
            <a:ext cx="6403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_tradnl" dirty="0"/>
              <a:t>Se recomienda realizar el ensayo de expresión diferencial en hojas y frutos, para así conocer si estos sirven como fómites. Además, para obtener una idea clara de cómo se encuentra el hongo atacando a estas partes del huésped. </a:t>
            </a:r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255" y="681790"/>
            <a:ext cx="3810534" cy="238158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047789" y="3221789"/>
            <a:ext cx="38501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err="1"/>
              <a:t>https</a:t>
            </a:r>
            <a:r>
              <a:rPr lang="es-ES" sz="900" dirty="0"/>
              <a:t>://</a:t>
            </a:r>
            <a:r>
              <a:rPr lang="es-ES" sz="900" dirty="0" err="1"/>
              <a:t>sp.depositphotos.com</a:t>
            </a:r>
            <a:r>
              <a:rPr lang="es-ES" sz="900" dirty="0"/>
              <a:t>/42580811/stock-</a:t>
            </a:r>
            <a:r>
              <a:rPr lang="es-ES" sz="900" dirty="0" err="1"/>
              <a:t>illustration</a:t>
            </a:r>
            <a:r>
              <a:rPr lang="es-ES" sz="900" dirty="0"/>
              <a:t>-banana-</a:t>
            </a:r>
            <a:r>
              <a:rPr lang="es-ES" sz="900" dirty="0" err="1"/>
              <a:t>set.html</a:t>
            </a:r>
            <a:endParaRPr lang="es-ES" sz="900" dirty="0"/>
          </a:p>
        </p:txBody>
      </p:sp>
      <p:sp>
        <p:nvSpPr>
          <p:cNvPr id="8" name="Elipse 7"/>
          <p:cNvSpPr/>
          <p:nvPr/>
        </p:nvSpPr>
        <p:spPr>
          <a:xfrm>
            <a:off x="256572" y="1263618"/>
            <a:ext cx="320716" cy="442463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Elipse 8"/>
          <p:cNvSpPr/>
          <p:nvPr/>
        </p:nvSpPr>
        <p:spPr>
          <a:xfrm>
            <a:off x="5142733" y="3943072"/>
            <a:ext cx="320716" cy="442463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t="47631" r="49786" b="705"/>
          <a:stretch/>
        </p:blipFill>
        <p:spPr>
          <a:xfrm>
            <a:off x="243746" y="3578924"/>
            <a:ext cx="1995575" cy="1800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50248" t="371" b="52297"/>
          <a:stretch/>
        </p:blipFill>
        <p:spPr>
          <a:xfrm>
            <a:off x="2245010" y="3578926"/>
            <a:ext cx="2158123" cy="180000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71806" y="5466128"/>
            <a:ext cx="28327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 err="1"/>
              <a:t>https</a:t>
            </a:r>
            <a:r>
              <a:rPr lang="es-ES" sz="800" dirty="0"/>
              <a:t>://</a:t>
            </a:r>
            <a:r>
              <a:rPr lang="es-ES" sz="800" dirty="0" err="1"/>
              <a:t>www.agrocalidad.gob.ec</a:t>
            </a:r>
            <a:r>
              <a:rPr lang="es-ES" sz="800" dirty="0"/>
              <a:t>/</a:t>
            </a:r>
            <a:r>
              <a:rPr lang="es-ES" sz="800" dirty="0" err="1"/>
              <a:t>wp-content</a:t>
            </a:r>
            <a:r>
              <a:rPr lang="es-ES" sz="800" dirty="0"/>
              <a:t>/</a:t>
            </a:r>
            <a:r>
              <a:rPr lang="es-ES" sz="800" dirty="0" err="1"/>
              <a:t>uploads</a:t>
            </a:r>
            <a:r>
              <a:rPr lang="es-ES" sz="800" dirty="0"/>
              <a:t>/2021/01/Acuerdo_Ministerial_142_Plan_fusarium_OK.pdf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7158370" y="0"/>
            <a:ext cx="5033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/>
              <a:t>RECOMENDACIONES</a:t>
            </a:r>
            <a:endParaRPr lang="es-EC" sz="2800" b="1" dirty="0"/>
          </a:p>
          <a:p>
            <a:pPr algn="r"/>
            <a:endParaRPr lang="es-EC" sz="2800" b="1" dirty="0"/>
          </a:p>
        </p:txBody>
      </p:sp>
      <p:sp>
        <p:nvSpPr>
          <p:cNvPr id="14" name="Marcador de número de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25</a:t>
            </a:fld>
            <a:endParaRPr lang="es-CO"/>
          </a:p>
        </p:txBody>
      </p:sp>
      <p:sp>
        <p:nvSpPr>
          <p:cNvPr id="15" name="CuadroTexto 14"/>
          <p:cNvSpPr txBox="1"/>
          <p:nvPr/>
        </p:nvSpPr>
        <p:spPr>
          <a:xfrm>
            <a:off x="11851853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107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001555" y="334315"/>
            <a:ext cx="38108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AGRADECIMIENTOS</a:t>
            </a:r>
            <a:endParaRPr lang="es-E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r. Nathan Walker…"/>
          <p:cNvSpPr txBox="1">
            <a:spLocks/>
          </p:cNvSpPr>
          <p:nvPr/>
        </p:nvSpPr>
        <p:spPr>
          <a:xfrm>
            <a:off x="1901562" y="4680810"/>
            <a:ext cx="6809079" cy="6170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81852">
              <a:spcBef>
                <a:spcPts val="0"/>
              </a:spcBef>
              <a:buNone/>
              <a:defRPr sz="2976"/>
            </a:pPr>
            <a:r>
              <a:rPr lang="es-ES" sz="2976" dirty="0" smtClean="0"/>
              <a:t>Familiares</a:t>
            </a:r>
            <a:r>
              <a:rPr lang="es-ES" sz="2976" dirty="0" smtClean="0"/>
              <a:t>, amigos y personal universitario</a:t>
            </a:r>
            <a:endParaRPr lang="es-ES" sz="2976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946" y="1102893"/>
            <a:ext cx="2465137" cy="246513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950733" y="1152729"/>
            <a:ext cx="3491987" cy="1008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1852">
              <a:defRPr sz="2976"/>
            </a:pPr>
            <a:r>
              <a:rPr lang="es-ES" dirty="0"/>
              <a:t>Dr. Francisco </a:t>
            </a:r>
            <a:r>
              <a:rPr lang="es-ES" dirty="0" smtClean="0"/>
              <a:t>Flores</a:t>
            </a:r>
          </a:p>
          <a:p>
            <a:pPr defTabSz="381852">
              <a:defRPr sz="2976"/>
            </a:pPr>
            <a:r>
              <a:rPr lang="es-ES" dirty="0" smtClean="0"/>
              <a:t>Director del proyecto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949489" y="2358532"/>
            <a:ext cx="3979290" cy="1008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1852">
              <a:spcBef>
                <a:spcPts val="0"/>
              </a:spcBef>
              <a:defRPr sz="2976"/>
            </a:pPr>
            <a:r>
              <a:rPr lang="es-ES" dirty="0"/>
              <a:t>Alma Koch </a:t>
            </a:r>
            <a:r>
              <a:rPr lang="es-ES" dirty="0" err="1"/>
              <a:t>MSc</a:t>
            </a:r>
            <a:r>
              <a:rPr lang="es-ES" dirty="0"/>
              <a:t>. </a:t>
            </a:r>
            <a:endParaRPr lang="es-ES" dirty="0" smtClean="0"/>
          </a:p>
          <a:p>
            <a:pPr defTabSz="381852">
              <a:spcBef>
                <a:spcPts val="0"/>
              </a:spcBef>
              <a:defRPr sz="2976"/>
            </a:pPr>
            <a:r>
              <a:rPr lang="es-ES" dirty="0" smtClean="0"/>
              <a:t>Co-director del proyecto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1953053" y="3551506"/>
            <a:ext cx="3315328" cy="1008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1852">
              <a:spcBef>
                <a:spcPts val="0"/>
              </a:spcBef>
              <a:defRPr sz="2976"/>
            </a:pPr>
            <a:r>
              <a:rPr lang="es-ES" dirty="0" smtClean="0"/>
              <a:t>Karina </a:t>
            </a:r>
            <a:r>
              <a:rPr lang="es-ES" dirty="0"/>
              <a:t>Ponce </a:t>
            </a:r>
            <a:r>
              <a:rPr lang="es-ES" dirty="0" err="1"/>
              <a:t>MSc</a:t>
            </a:r>
            <a:r>
              <a:rPr lang="es-ES" dirty="0"/>
              <a:t>. </a:t>
            </a:r>
            <a:endParaRPr lang="es-ES" dirty="0" smtClean="0"/>
          </a:p>
          <a:p>
            <a:pPr defTabSz="381852">
              <a:spcBef>
                <a:spcPts val="0"/>
              </a:spcBef>
              <a:defRPr sz="2976"/>
            </a:pPr>
            <a:r>
              <a:rPr lang="es-ES" dirty="0" smtClean="0"/>
              <a:t>Directora de carrera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11851853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657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8761949" y="0"/>
            <a:ext cx="343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/>
              <a:t>INTRODUCCIÓN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052" y="634554"/>
            <a:ext cx="3915000" cy="522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CuadroTexto 10"/>
          <p:cNvSpPr txBox="1"/>
          <p:nvPr/>
        </p:nvSpPr>
        <p:spPr>
          <a:xfrm>
            <a:off x="173789" y="267368"/>
            <a:ext cx="433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smtClean="0"/>
              <a:t>Musa </a:t>
            </a:r>
            <a:r>
              <a:rPr lang="es-ES" sz="2400" b="1" i="1" dirty="0" err="1" smtClean="0"/>
              <a:t>acuminata</a:t>
            </a:r>
            <a:r>
              <a:rPr lang="es-ES" sz="2400" b="1" i="1" dirty="0" smtClean="0"/>
              <a:t> </a:t>
            </a:r>
            <a:r>
              <a:rPr lang="es-ES" sz="2400" b="1" dirty="0" smtClean="0"/>
              <a:t>sub. Cavendish </a:t>
            </a:r>
            <a:endParaRPr lang="es-ES" sz="24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669" y="633662"/>
            <a:ext cx="3809331" cy="522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CuadroTexto 12"/>
          <p:cNvSpPr txBox="1"/>
          <p:nvPr/>
        </p:nvSpPr>
        <p:spPr>
          <a:xfrm>
            <a:off x="708526" y="909052"/>
            <a:ext cx="3007895" cy="3743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Taxonomía </a:t>
            </a:r>
            <a:endParaRPr lang="es-ES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27428" y="1907359"/>
            <a:ext cx="37431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Reino: </a:t>
            </a:r>
            <a:r>
              <a:rPr lang="es-ES" dirty="0" err="1" smtClean="0"/>
              <a:t>Plantae</a:t>
            </a:r>
            <a:r>
              <a:rPr lang="es-E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División: </a:t>
            </a:r>
            <a:r>
              <a:rPr lang="es-ES" dirty="0" err="1" smtClean="0"/>
              <a:t>Magnoliophyta</a:t>
            </a:r>
            <a:r>
              <a:rPr lang="es-E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Clase: </a:t>
            </a:r>
            <a:r>
              <a:rPr lang="es-ES" dirty="0" err="1" smtClean="0"/>
              <a:t>Liliopsida</a:t>
            </a:r>
            <a:endParaRPr lang="es-ES" dirty="0" smtClean="0"/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Orden: </a:t>
            </a:r>
            <a:r>
              <a:rPr lang="es-ES" dirty="0" err="1" smtClean="0"/>
              <a:t>Zingiberales</a:t>
            </a:r>
            <a:r>
              <a:rPr lang="es-E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Familia: </a:t>
            </a:r>
            <a:r>
              <a:rPr lang="es-ES" dirty="0" err="1" smtClean="0"/>
              <a:t>Musaceae</a:t>
            </a:r>
            <a:r>
              <a:rPr lang="es-E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Género: </a:t>
            </a:r>
            <a:r>
              <a:rPr lang="es-ES" i="1" dirty="0" smtClean="0"/>
              <a:t>Musa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Especie: </a:t>
            </a:r>
            <a:r>
              <a:rPr lang="es-ES" i="1" dirty="0" smtClean="0"/>
              <a:t>: M. </a:t>
            </a:r>
            <a:r>
              <a:rPr lang="es-ES" i="1" dirty="0" err="1" smtClean="0"/>
              <a:t>Acuminata</a:t>
            </a:r>
            <a:r>
              <a:rPr lang="es-ES" i="1" dirty="0" smtClean="0"/>
              <a:t> </a:t>
            </a:r>
            <a:r>
              <a:rPr lang="es-ES" dirty="0" smtClean="0"/>
              <a:t>Colla</a:t>
            </a:r>
            <a:r>
              <a:rPr lang="es-ES" dirty="0" smtClean="0"/>
              <a:t> </a:t>
            </a:r>
            <a:endParaRPr lang="es-ES" dirty="0"/>
          </a:p>
        </p:txBody>
      </p:sp>
      <p:cxnSp>
        <p:nvCxnSpPr>
          <p:cNvPr id="16" name="Conector recto de flecha 15"/>
          <p:cNvCxnSpPr>
            <a:stCxn id="13" idx="2"/>
            <a:endCxn id="14" idx="0"/>
          </p:cNvCxnSpPr>
          <p:nvPr/>
        </p:nvCxnSpPr>
        <p:spPr>
          <a:xfrm flipH="1">
            <a:off x="2199007" y="1283368"/>
            <a:ext cx="13467" cy="6239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713673" y="1779229"/>
            <a:ext cx="3007895" cy="37431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Características</a:t>
            </a:r>
            <a:endParaRPr lang="es-ES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350985" y="2546083"/>
            <a:ext cx="374315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Cultivar </a:t>
            </a:r>
            <a:r>
              <a:rPr lang="es-ES" dirty="0" err="1" smtClean="0"/>
              <a:t>triploide</a:t>
            </a:r>
            <a:endParaRPr lang="es-ES" dirty="0" smtClean="0"/>
          </a:p>
          <a:p>
            <a:pPr marL="285750" indent="-285750">
              <a:buFont typeface="Arial"/>
              <a:buChar char="•"/>
            </a:pPr>
            <a:r>
              <a:rPr lang="es-ES_tradnl" dirty="0" smtClean="0"/>
              <a:t>Planta </a:t>
            </a:r>
            <a:r>
              <a:rPr lang="es-ES_tradnl" dirty="0"/>
              <a:t>alta y de cosecha perenne de frutos característicos durante todo el año</a:t>
            </a:r>
            <a:r>
              <a:rPr lang="es-EC" dirty="0"/>
              <a:t> </a:t>
            </a:r>
            <a:endParaRPr lang="es-EC" dirty="0" smtClean="0"/>
          </a:p>
          <a:p>
            <a:pPr marL="285750" indent="-285750">
              <a:buFont typeface="Arial"/>
              <a:buChar char="•"/>
            </a:pPr>
            <a:r>
              <a:rPr lang="es-ES_tradnl" dirty="0" err="1" smtClean="0"/>
              <a:t>Pseudotema</a:t>
            </a:r>
            <a:r>
              <a:rPr lang="es-ES_tradnl" dirty="0" smtClean="0"/>
              <a:t>, hojas mueren</a:t>
            </a:r>
          </a:p>
          <a:p>
            <a:pPr marL="285750" indent="-285750">
              <a:buFont typeface="Arial"/>
              <a:buChar char="•"/>
            </a:pPr>
            <a:r>
              <a:rPr lang="es-ES_tradnl" dirty="0"/>
              <a:t>brotes jóvenes </a:t>
            </a:r>
            <a:endParaRPr lang="es-ES" dirty="0"/>
          </a:p>
        </p:txBody>
      </p:sp>
      <p:cxnSp>
        <p:nvCxnSpPr>
          <p:cNvPr id="20" name="Conector recto de flecha 19"/>
          <p:cNvCxnSpPr>
            <a:stCxn id="18" idx="2"/>
            <a:endCxn id="19" idx="0"/>
          </p:cNvCxnSpPr>
          <p:nvPr/>
        </p:nvCxnSpPr>
        <p:spPr>
          <a:xfrm>
            <a:off x="2217621" y="2153545"/>
            <a:ext cx="4943" cy="392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700415" y="2643601"/>
            <a:ext cx="3007895" cy="374316"/>
          </a:xfrm>
          <a:prstGeom prst="rect">
            <a:avLst/>
          </a:prstGeom>
          <a:solidFill>
            <a:srgbClr val="94911B"/>
          </a:solidFill>
          <a:ln>
            <a:solidFill>
              <a:srgbClr val="DBD826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Importancia económica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356138" y="3502477"/>
            <a:ext cx="3743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Alto consumo frutas</a:t>
            </a:r>
          </a:p>
          <a:p>
            <a:pPr marL="285750" indent="-285750">
              <a:buFont typeface="Arial"/>
              <a:buChar char="•"/>
            </a:pPr>
            <a:r>
              <a:rPr lang="es-ES_tradnl" dirty="0" smtClean="0"/>
              <a:t>Principal ingreso para Ecuador </a:t>
            </a:r>
            <a:endParaRPr lang="es-EC" dirty="0" smtClean="0"/>
          </a:p>
        </p:txBody>
      </p:sp>
      <p:cxnSp>
        <p:nvCxnSpPr>
          <p:cNvPr id="32" name="Conector recto de flecha 31"/>
          <p:cNvCxnSpPr>
            <a:stCxn id="30" idx="2"/>
            <a:endCxn id="31" idx="0"/>
          </p:cNvCxnSpPr>
          <p:nvPr/>
        </p:nvCxnSpPr>
        <p:spPr>
          <a:xfrm>
            <a:off x="2204363" y="3017917"/>
            <a:ext cx="23354" cy="484560"/>
          </a:xfrm>
          <a:prstGeom prst="straightConnector1">
            <a:avLst/>
          </a:prstGeom>
          <a:ln>
            <a:solidFill>
              <a:srgbClr val="94911B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2" name="CuadroTexto 41"/>
          <p:cNvSpPr txBox="1"/>
          <p:nvPr/>
        </p:nvSpPr>
        <p:spPr>
          <a:xfrm>
            <a:off x="705563" y="3476970"/>
            <a:ext cx="3007895" cy="374316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Resistencia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342881" y="4078183"/>
            <a:ext cx="3743158" cy="20313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Infértiles </a:t>
            </a:r>
          </a:p>
          <a:p>
            <a:pPr marL="285750" indent="-285750">
              <a:buFont typeface="Arial"/>
              <a:buChar char="•"/>
            </a:pPr>
            <a:r>
              <a:rPr lang="es-ES_tradnl" dirty="0" err="1" smtClean="0"/>
              <a:t>Micropropagación</a:t>
            </a:r>
            <a:r>
              <a:rPr lang="es-ES_tradnl" dirty="0" smtClean="0"/>
              <a:t> de tejidos vegetales</a:t>
            </a:r>
          </a:p>
          <a:p>
            <a:pPr marL="285750" indent="-285750">
              <a:buFont typeface="Arial"/>
              <a:buChar char="•"/>
            </a:pPr>
            <a:r>
              <a:rPr lang="es-ES_tradnl" dirty="0" smtClean="0"/>
              <a:t>Base genética</a:t>
            </a:r>
          </a:p>
          <a:p>
            <a:pPr marL="285750" indent="-285750">
              <a:buFont typeface="Arial"/>
              <a:buChar char="•"/>
            </a:pPr>
            <a:r>
              <a:rPr lang="es-EC" dirty="0" smtClean="0"/>
              <a:t>Sigatoka negra y Moko</a:t>
            </a:r>
          </a:p>
          <a:p>
            <a:pPr marL="285750" indent="-285750">
              <a:buFont typeface="Arial"/>
              <a:buChar char="•"/>
            </a:pPr>
            <a:r>
              <a:rPr lang="es-EC" dirty="0" smtClean="0"/>
              <a:t>Amarillamiento,  pudrición de raíces, ennegrecimiento tallos </a:t>
            </a:r>
          </a:p>
        </p:txBody>
      </p:sp>
      <p:cxnSp>
        <p:nvCxnSpPr>
          <p:cNvPr id="44" name="Conector recto de flecha 43"/>
          <p:cNvCxnSpPr>
            <a:stCxn id="42" idx="2"/>
            <a:endCxn id="43" idx="0"/>
          </p:cNvCxnSpPr>
          <p:nvPr/>
        </p:nvCxnSpPr>
        <p:spPr>
          <a:xfrm>
            <a:off x="2209511" y="3851286"/>
            <a:ext cx="4949" cy="2268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50" name="CuadroTexto 49"/>
          <p:cNvSpPr txBox="1"/>
          <p:nvPr/>
        </p:nvSpPr>
        <p:spPr>
          <a:xfrm>
            <a:off x="1027381" y="4236216"/>
            <a:ext cx="2293166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/>
              <a:t>32.52% en 2020, seguido por Filipinas con 13.2% y Colombia con el 11% </a:t>
            </a:r>
            <a:endParaRPr lang="es-ES" dirty="0"/>
          </a:p>
        </p:txBody>
      </p:sp>
      <p:sp>
        <p:nvSpPr>
          <p:cNvPr id="51" name="CuadroTexto 50"/>
          <p:cNvSpPr txBox="1"/>
          <p:nvPr/>
        </p:nvSpPr>
        <p:spPr>
          <a:xfrm>
            <a:off x="1317100" y="4820882"/>
            <a:ext cx="1622856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/>
              <a:t>G</a:t>
            </a:r>
            <a:r>
              <a:rPr lang="es-ES_tradnl" dirty="0" smtClean="0"/>
              <a:t>enera </a:t>
            </a:r>
            <a:r>
              <a:rPr lang="es-ES_tradnl" dirty="0"/>
              <a:t>una entrada de $</a:t>
            </a:r>
            <a:r>
              <a:rPr lang="es-ES_tradnl" dirty="0" smtClean="0"/>
              <a:t>2254.832.941</a:t>
            </a:r>
            <a:endParaRPr lang="es-ES" dirty="0"/>
          </a:p>
        </p:txBody>
      </p:sp>
      <p:sp>
        <p:nvSpPr>
          <p:cNvPr id="25" name="CuadroTexto 24"/>
          <p:cNvSpPr txBox="1"/>
          <p:nvPr/>
        </p:nvSpPr>
        <p:spPr>
          <a:xfrm>
            <a:off x="141115" y="6378428"/>
            <a:ext cx="381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Garc</a:t>
            </a:r>
            <a:r>
              <a:rPr lang="es-ES" dirty="0" smtClean="0"/>
              <a:t>ía-Bastidas, et al.</a:t>
            </a:r>
            <a:r>
              <a:rPr lang="es-ES" dirty="0" smtClean="0"/>
              <a:t>, 2019</a:t>
            </a:r>
          </a:p>
          <a:p>
            <a:endParaRPr lang="es-ES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3</a:t>
            </a:fld>
            <a:endParaRPr lang="es-CO"/>
          </a:p>
        </p:txBody>
      </p:sp>
      <p:sp>
        <p:nvSpPr>
          <p:cNvPr id="28" name="CuadroTexto 27"/>
          <p:cNvSpPr txBox="1"/>
          <p:nvPr/>
        </p:nvSpPr>
        <p:spPr>
          <a:xfrm>
            <a:off x="11890340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322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18" grpId="0" animBg="1"/>
      <p:bldP spid="19" grpId="0"/>
      <p:bldP spid="19" grpId="1"/>
      <p:bldP spid="30" grpId="0" animBg="1"/>
      <p:bldP spid="31" grpId="0"/>
      <p:bldP spid="31" grpId="1"/>
      <p:bldP spid="42" grpId="0" animBg="1"/>
      <p:bldP spid="43" grpId="0" animBg="1"/>
      <p:bldP spid="50" grpId="0" animBg="1"/>
      <p:bldP spid="50" grpId="1" animBg="1"/>
      <p:bldP spid="51" grpId="0" animBg="1"/>
      <p:bldP spid="5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73789" y="267368"/>
            <a:ext cx="433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smtClean="0"/>
              <a:t>Musa </a:t>
            </a:r>
            <a:r>
              <a:rPr lang="es-ES" sz="2400" b="1" i="1" dirty="0" err="1" smtClean="0"/>
              <a:t>acuminata</a:t>
            </a:r>
            <a:r>
              <a:rPr lang="es-ES" sz="2400" b="1" i="1" dirty="0" smtClean="0"/>
              <a:t> </a:t>
            </a:r>
            <a:r>
              <a:rPr lang="es-ES" sz="2400" b="1" dirty="0" smtClean="0"/>
              <a:t>sub. Cavendish </a:t>
            </a:r>
            <a:endParaRPr lang="es-ES" sz="2400" b="1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975574"/>
              </p:ext>
            </p:extLst>
          </p:nvPr>
        </p:nvGraphicFramePr>
        <p:xfrm>
          <a:off x="428419" y="1309740"/>
          <a:ext cx="7153294" cy="222504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708963"/>
                <a:gridCol w="1152354"/>
                <a:gridCol w="1430659"/>
                <a:gridCol w="1430659"/>
                <a:gridCol w="143065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Cultivar</a:t>
                      </a:r>
                      <a:endParaRPr lang="es-E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Respuesta a </a:t>
                      </a:r>
                      <a:r>
                        <a:rPr lang="es-ES" dirty="0" err="1" smtClean="0"/>
                        <a:t>Foc</a:t>
                      </a:r>
                      <a:r>
                        <a:rPr lang="es-ES" baseline="0" dirty="0" smtClean="0"/>
                        <a:t> 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Raza 1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Raza</a:t>
                      </a:r>
                      <a:r>
                        <a:rPr lang="es-ES" baseline="0" dirty="0" smtClean="0"/>
                        <a:t> 2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Raza 3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Raza 4 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Gros</a:t>
                      </a:r>
                      <a:r>
                        <a:rPr lang="es-ES" baseline="0" dirty="0" smtClean="0"/>
                        <a:t> Michel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S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Bluggoe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ND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Cavendish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S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i="1" dirty="0" smtClean="0"/>
                        <a:t>Heliconia</a:t>
                      </a:r>
                      <a:r>
                        <a:rPr lang="es-ES" i="1" baseline="0" dirty="0" smtClean="0"/>
                        <a:t> </a:t>
                      </a:r>
                      <a:r>
                        <a:rPr lang="es-ES" i="0" baseline="0" dirty="0" err="1" smtClean="0"/>
                        <a:t>spp</a:t>
                      </a:r>
                      <a:endParaRPr lang="es-E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ND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344" y="3388287"/>
            <a:ext cx="3873500" cy="209550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7928086" y="5556121"/>
            <a:ext cx="3899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00" dirty="0" err="1"/>
              <a:t>https</a:t>
            </a:r>
            <a:r>
              <a:rPr lang="es-ES" sz="500" dirty="0"/>
              <a:t>://</a:t>
            </a:r>
            <a:r>
              <a:rPr lang="es-ES" sz="500" dirty="0" err="1"/>
              <a:t>www.google.com</a:t>
            </a:r>
            <a:r>
              <a:rPr lang="es-ES" sz="500" dirty="0"/>
              <a:t>/</a:t>
            </a:r>
            <a:r>
              <a:rPr lang="es-ES" sz="500" dirty="0" err="1"/>
              <a:t>url?sa</a:t>
            </a:r>
            <a:r>
              <a:rPr lang="es-ES" sz="500" dirty="0"/>
              <a:t>=</a:t>
            </a:r>
            <a:r>
              <a:rPr lang="es-ES" sz="500" dirty="0" err="1"/>
              <a:t>i&amp;url</a:t>
            </a:r>
            <a:r>
              <a:rPr lang="es-ES" sz="500" dirty="0"/>
              <a:t>=https%3A%2F%2Fwww.produccion.gob.ec%2Fwp-content%2Fuploads%2F2019%2F06%2FInforme-sector-bananero-espa%25C3%25B1ol-04dic17.pdf&amp;psig=AOvVaw2k3BRFcWD6nunfdilmyKeq&amp;ust=1615832278769000&amp;source=</a:t>
            </a:r>
            <a:r>
              <a:rPr lang="es-ES" sz="500" dirty="0" err="1"/>
              <a:t>images&amp;cd</a:t>
            </a:r>
            <a:r>
              <a:rPr lang="es-ES" sz="500" dirty="0"/>
              <a:t>=</a:t>
            </a:r>
            <a:r>
              <a:rPr lang="es-ES" sz="500" dirty="0" err="1"/>
              <a:t>vfe&amp;ved</a:t>
            </a:r>
            <a:r>
              <a:rPr lang="es-ES" sz="500" dirty="0"/>
              <a:t>=0CAIQjRxqFwoTCKiOx72ysO8CFQAAAAAdAAAAABAD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51631" y="667039"/>
            <a:ext cx="719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Tabla 1 </a:t>
            </a:r>
          </a:p>
          <a:p>
            <a:r>
              <a:rPr lang="es-ES" sz="1400" dirty="0" smtClean="0"/>
              <a:t>Respuesta de banano a razas de </a:t>
            </a:r>
            <a:r>
              <a:rPr lang="es-ES" sz="1400" i="1" dirty="0" smtClean="0"/>
              <a:t>Fusarium </a:t>
            </a:r>
            <a:r>
              <a:rPr lang="es-ES" sz="1400" i="1" dirty="0" err="1" smtClean="0"/>
              <a:t>oxysporum</a:t>
            </a:r>
            <a:r>
              <a:rPr lang="es-ES" sz="1400" i="1" dirty="0" smtClean="0"/>
              <a:t> </a:t>
            </a:r>
            <a:r>
              <a:rPr lang="es-ES" sz="1400" i="1" dirty="0" err="1" smtClean="0"/>
              <a:t>cubense</a:t>
            </a:r>
            <a:r>
              <a:rPr lang="es-ES" sz="1400" i="1" dirty="0" smtClean="0"/>
              <a:t> </a:t>
            </a:r>
            <a:endParaRPr lang="es-ES" sz="1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668354" y="3745684"/>
            <a:ext cx="150094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Monocultivos </a:t>
            </a:r>
            <a:endParaRPr lang="es-ES" dirty="0"/>
          </a:p>
        </p:txBody>
      </p:sp>
      <p:sp>
        <p:nvSpPr>
          <p:cNvPr id="18" name="Rectángulo 17"/>
          <p:cNvSpPr/>
          <p:nvPr/>
        </p:nvSpPr>
        <p:spPr>
          <a:xfrm>
            <a:off x="423344" y="4451206"/>
            <a:ext cx="2360466" cy="4104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Base gen</a:t>
            </a:r>
            <a:r>
              <a:rPr lang="es-ES" dirty="0" smtClean="0"/>
              <a:t>ética</a:t>
            </a:r>
            <a:endParaRPr lang="es-ES" dirty="0"/>
          </a:p>
        </p:txBody>
      </p:sp>
      <p:sp>
        <p:nvSpPr>
          <p:cNvPr id="19" name="Rectángulo 18"/>
          <p:cNvSpPr/>
          <p:nvPr/>
        </p:nvSpPr>
        <p:spPr>
          <a:xfrm>
            <a:off x="2961867" y="4449674"/>
            <a:ext cx="2360466" cy="4104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Variabilidad</a:t>
            </a:r>
            <a:endParaRPr lang="es-ES" dirty="0"/>
          </a:p>
        </p:txBody>
      </p:sp>
      <p:sp>
        <p:nvSpPr>
          <p:cNvPr id="20" name="Rectángulo 19"/>
          <p:cNvSpPr/>
          <p:nvPr/>
        </p:nvSpPr>
        <p:spPr>
          <a:xfrm>
            <a:off x="5487562" y="4435314"/>
            <a:ext cx="2360466" cy="4104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Susceptible</a:t>
            </a:r>
            <a:endParaRPr lang="es-E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166772" y="6327118"/>
            <a:ext cx="381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Li</a:t>
            </a:r>
            <a:r>
              <a:rPr lang="es-ES" dirty="0" smtClean="0"/>
              <a:t>, et al.</a:t>
            </a:r>
            <a:r>
              <a:rPr lang="es-ES" dirty="0" smtClean="0"/>
              <a:t>, 2012</a:t>
            </a:r>
          </a:p>
          <a:p>
            <a:endParaRPr lang="es-ES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8761949" y="0"/>
            <a:ext cx="343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/>
              <a:t>INTRODUCCIÓN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7863944" y="2308983"/>
            <a:ext cx="2501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R: Resistente</a:t>
            </a:r>
          </a:p>
          <a:p>
            <a:r>
              <a:rPr lang="es-ES" dirty="0" smtClean="0"/>
              <a:t>S: Susceptible</a:t>
            </a:r>
          </a:p>
          <a:p>
            <a:r>
              <a:rPr lang="es-ES" dirty="0" smtClean="0"/>
              <a:t>ND: No Descrito</a:t>
            </a:r>
            <a:endParaRPr lang="es-ES" dirty="0"/>
          </a:p>
        </p:txBody>
      </p:sp>
      <p:sp>
        <p:nvSpPr>
          <p:cNvPr id="24" name="Marcador de número de diapositiva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4</a:t>
            </a:fld>
            <a:endParaRPr lang="es-CO"/>
          </a:p>
        </p:txBody>
      </p:sp>
      <p:sp>
        <p:nvSpPr>
          <p:cNvPr id="25" name="CuadroTexto 24"/>
          <p:cNvSpPr txBox="1"/>
          <p:nvPr/>
        </p:nvSpPr>
        <p:spPr>
          <a:xfrm>
            <a:off x="11890340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99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3471" y="1020811"/>
            <a:ext cx="10195645" cy="4997235"/>
          </a:xfrm>
          <a:prstGeom prst="rect">
            <a:avLst/>
          </a:prstGeom>
        </p:spPr>
      </p:pic>
      <p:sp>
        <p:nvSpPr>
          <p:cNvPr id="6" name="Anillo 5"/>
          <p:cNvSpPr/>
          <p:nvPr/>
        </p:nvSpPr>
        <p:spPr>
          <a:xfrm>
            <a:off x="7381003" y="2668662"/>
            <a:ext cx="1417300" cy="1361938"/>
          </a:xfrm>
          <a:prstGeom prst="donut">
            <a:avLst>
              <a:gd name="adj" fmla="val 406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528255" y="3294417"/>
            <a:ext cx="185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INDIA</a:t>
            </a:r>
            <a:endParaRPr lang="es-ES" dirty="0"/>
          </a:p>
        </p:txBody>
      </p:sp>
      <p:sp>
        <p:nvSpPr>
          <p:cNvPr id="10" name="Anillo 9"/>
          <p:cNvSpPr/>
          <p:nvPr/>
        </p:nvSpPr>
        <p:spPr>
          <a:xfrm>
            <a:off x="3845969" y="4050829"/>
            <a:ext cx="746677" cy="759553"/>
          </a:xfrm>
          <a:prstGeom prst="donut">
            <a:avLst>
              <a:gd name="adj" fmla="val 406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796885" y="4275022"/>
            <a:ext cx="185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BRASIL</a:t>
            </a:r>
            <a:endParaRPr lang="es-ES" dirty="0"/>
          </a:p>
        </p:txBody>
      </p:sp>
      <p:sp>
        <p:nvSpPr>
          <p:cNvPr id="12" name="Anillo 11"/>
          <p:cNvSpPr/>
          <p:nvPr/>
        </p:nvSpPr>
        <p:spPr>
          <a:xfrm>
            <a:off x="9226800" y="3410008"/>
            <a:ext cx="1417300" cy="1361938"/>
          </a:xfrm>
          <a:prstGeom prst="donut">
            <a:avLst>
              <a:gd name="adj" fmla="val 406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318831" y="3980549"/>
            <a:ext cx="185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INDONESIA</a:t>
            </a: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434245" y="3398864"/>
            <a:ext cx="1859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PANAMÁ</a:t>
            </a:r>
            <a:endParaRPr lang="es-ES" sz="12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9258466" y="699373"/>
            <a:ext cx="274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135 países productores </a:t>
            </a:r>
            <a:endParaRPr lang="es-ES" dirty="0"/>
          </a:p>
        </p:txBody>
      </p:sp>
      <p:sp>
        <p:nvSpPr>
          <p:cNvPr id="19" name="Anillo 18"/>
          <p:cNvSpPr/>
          <p:nvPr/>
        </p:nvSpPr>
        <p:spPr>
          <a:xfrm>
            <a:off x="2664192" y="3792744"/>
            <a:ext cx="465991" cy="504530"/>
          </a:xfrm>
          <a:prstGeom prst="donut">
            <a:avLst>
              <a:gd name="adj" fmla="val 406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083414" y="3885177"/>
            <a:ext cx="116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ECUADOR</a:t>
            </a:r>
            <a:endParaRPr lang="es-ES" sz="1200" dirty="0"/>
          </a:p>
        </p:txBody>
      </p:sp>
      <p:sp>
        <p:nvSpPr>
          <p:cNvPr id="20" name="Anillo 19"/>
          <p:cNvSpPr/>
          <p:nvPr/>
        </p:nvSpPr>
        <p:spPr>
          <a:xfrm>
            <a:off x="2790935" y="3611624"/>
            <a:ext cx="465991" cy="504530"/>
          </a:xfrm>
          <a:prstGeom prst="donut">
            <a:avLst>
              <a:gd name="adj" fmla="val 406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904575" y="3661682"/>
            <a:ext cx="1174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COLOMBIA</a:t>
            </a:r>
          </a:p>
        </p:txBody>
      </p:sp>
      <p:sp>
        <p:nvSpPr>
          <p:cNvPr id="21" name="Anillo 20"/>
          <p:cNvSpPr/>
          <p:nvPr/>
        </p:nvSpPr>
        <p:spPr>
          <a:xfrm>
            <a:off x="2609791" y="3289400"/>
            <a:ext cx="465991" cy="504530"/>
          </a:xfrm>
          <a:prstGeom prst="donut">
            <a:avLst>
              <a:gd name="adj" fmla="val 406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66772" y="6327118"/>
            <a:ext cx="381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FAO, 2019</a:t>
            </a:r>
          </a:p>
          <a:p>
            <a:endParaRPr lang="es-ES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8761949" y="0"/>
            <a:ext cx="343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/>
              <a:t>INTRODUCCIÓN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5</a:t>
            </a:fld>
            <a:endParaRPr lang="es-CO"/>
          </a:p>
        </p:txBody>
      </p:sp>
      <p:sp>
        <p:nvSpPr>
          <p:cNvPr id="24" name="CuadroTexto 23"/>
          <p:cNvSpPr txBox="1"/>
          <p:nvPr/>
        </p:nvSpPr>
        <p:spPr>
          <a:xfrm>
            <a:off x="11890340" y="6488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480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  <p:bldP spid="15" grpId="0"/>
      <p:bldP spid="15" grpId="1"/>
      <p:bldP spid="19" grpId="0" animBg="1"/>
      <p:bldP spid="19" grpId="1" animBg="1"/>
      <p:bldP spid="9" grpId="0"/>
      <p:bldP spid="9" grpId="1"/>
      <p:bldP spid="20" grpId="0" animBg="1"/>
      <p:bldP spid="20" grpId="1" animBg="1"/>
      <p:bldP spid="17" grpId="0"/>
      <p:bldP spid="17" grpId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73789" y="267368"/>
            <a:ext cx="684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smtClean="0"/>
              <a:t>Fusarium </a:t>
            </a:r>
            <a:r>
              <a:rPr lang="es-ES" sz="2400" b="1" i="1" dirty="0" err="1" smtClean="0"/>
              <a:t>oxysporum</a:t>
            </a:r>
            <a:r>
              <a:rPr lang="es-ES" sz="2400" b="1" i="1" dirty="0" smtClean="0"/>
              <a:t> </a:t>
            </a:r>
            <a:r>
              <a:rPr lang="es-ES" sz="2400" b="1" dirty="0" err="1" smtClean="0"/>
              <a:t>f.sp</a:t>
            </a:r>
            <a:r>
              <a:rPr lang="es-ES" sz="2400" b="1" dirty="0" smtClean="0"/>
              <a:t>. </a:t>
            </a:r>
            <a:r>
              <a:rPr lang="es-ES" sz="2400" b="1" i="1" dirty="0" err="1" smtClean="0"/>
              <a:t>cubense</a:t>
            </a:r>
            <a:r>
              <a:rPr lang="es-ES" sz="2400" b="1" i="1" dirty="0" smtClean="0"/>
              <a:t> </a:t>
            </a:r>
            <a:r>
              <a:rPr lang="es-ES" sz="2400" b="1" dirty="0" smtClean="0"/>
              <a:t>raza tropical 4 </a:t>
            </a:r>
            <a:endParaRPr lang="es-ES" sz="2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r="50265" b="52385"/>
          <a:stretch/>
        </p:blipFill>
        <p:spPr>
          <a:xfrm>
            <a:off x="6056310" y="665272"/>
            <a:ext cx="2936553" cy="2464683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591784050"/>
              </p:ext>
            </p:extLst>
          </p:nvPr>
        </p:nvGraphicFramePr>
        <p:xfrm>
          <a:off x="703140" y="943074"/>
          <a:ext cx="5094455" cy="4712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50196" t="46901"/>
          <a:stretch/>
        </p:blipFill>
        <p:spPr>
          <a:xfrm>
            <a:off x="9031349" y="3142782"/>
            <a:ext cx="2940638" cy="274856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t="47922" r="49778"/>
          <a:stretch/>
        </p:blipFill>
        <p:spPr>
          <a:xfrm>
            <a:off x="6053223" y="3155610"/>
            <a:ext cx="2965297" cy="269572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50248" t="371" b="52297"/>
          <a:stretch/>
        </p:blipFill>
        <p:spPr>
          <a:xfrm>
            <a:off x="9005692" y="667040"/>
            <a:ext cx="2937550" cy="245008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096000" y="5889441"/>
            <a:ext cx="28327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 err="1"/>
              <a:t>https</a:t>
            </a:r>
            <a:r>
              <a:rPr lang="es-ES" sz="800" dirty="0"/>
              <a:t>://</a:t>
            </a:r>
            <a:r>
              <a:rPr lang="es-ES" sz="800" dirty="0" err="1"/>
              <a:t>www.agrocalidad.gob.ec</a:t>
            </a:r>
            <a:r>
              <a:rPr lang="es-ES" sz="800" dirty="0"/>
              <a:t>/</a:t>
            </a:r>
            <a:r>
              <a:rPr lang="es-ES" sz="800" dirty="0" err="1"/>
              <a:t>wp-content</a:t>
            </a:r>
            <a:r>
              <a:rPr lang="es-ES" sz="800" dirty="0"/>
              <a:t>/</a:t>
            </a:r>
            <a:r>
              <a:rPr lang="es-ES" sz="800" dirty="0" err="1"/>
              <a:t>uploads</a:t>
            </a:r>
            <a:r>
              <a:rPr lang="es-ES" sz="800" dirty="0"/>
              <a:t>/2021/01/Acuerdo_Ministerial_142_Plan_fusarium_OK.pdf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8761949" y="0"/>
            <a:ext cx="343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/>
              <a:t>INTRODUCCIÓN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41115" y="6391256"/>
            <a:ext cx="504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Garc</a:t>
            </a:r>
            <a:r>
              <a:rPr lang="es-ES" dirty="0" smtClean="0"/>
              <a:t>ía-Bastidas, et al.</a:t>
            </a:r>
            <a:r>
              <a:rPr lang="es-ES" dirty="0" smtClean="0"/>
              <a:t>, 2019, Dita, et al., 2018</a:t>
            </a:r>
          </a:p>
          <a:p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027908" y="2785145"/>
            <a:ext cx="1682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Macroconidios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9028261" y="2796440"/>
            <a:ext cx="1682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Microconidios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077679" y="5490255"/>
            <a:ext cx="1682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Clamidosporas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087475" y="5477426"/>
            <a:ext cx="2855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schemeClr val="bg1"/>
                </a:solidFill>
              </a:rPr>
              <a:t>Foc</a:t>
            </a:r>
            <a:r>
              <a:rPr lang="es-ES" sz="1400" dirty="0">
                <a:solidFill>
                  <a:schemeClr val="bg1"/>
                </a:solidFill>
              </a:rPr>
              <a:t> R4T en medio de cultivo PDA </a:t>
            </a:r>
            <a:endParaRPr lang="es-ES" sz="1400" dirty="0">
              <a:solidFill>
                <a:schemeClr val="bg1"/>
              </a:solidFill>
            </a:endParaRPr>
          </a:p>
          <a:p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473190" y="5860725"/>
            <a:ext cx="697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100X</a:t>
            </a:r>
          </a:p>
          <a:p>
            <a:endParaRPr lang="es-ES" dirty="0"/>
          </a:p>
        </p:txBody>
      </p:sp>
      <p:sp>
        <p:nvSpPr>
          <p:cNvPr id="18" name="Marcador de número de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6</a:t>
            </a:fld>
            <a:endParaRPr lang="es-CO"/>
          </a:p>
        </p:txBody>
      </p:sp>
      <p:sp>
        <p:nvSpPr>
          <p:cNvPr id="19" name="CuadroTexto 18"/>
          <p:cNvSpPr txBox="1"/>
          <p:nvPr/>
        </p:nvSpPr>
        <p:spPr>
          <a:xfrm>
            <a:off x="11890340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237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9128" y="1007984"/>
            <a:ext cx="10195645" cy="499723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258466" y="791397"/>
            <a:ext cx="2724161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19 países, presencia</a:t>
            </a:r>
            <a:endParaRPr lang="es-ES" dirty="0"/>
          </a:p>
        </p:txBody>
      </p:sp>
      <p:sp>
        <p:nvSpPr>
          <p:cNvPr id="6" name="Elipse 5"/>
          <p:cNvSpPr/>
          <p:nvPr/>
        </p:nvSpPr>
        <p:spPr>
          <a:xfrm>
            <a:off x="8816709" y="2834303"/>
            <a:ext cx="368130" cy="404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6539453" y="4477472"/>
            <a:ext cx="368130" cy="404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8937446" y="3599216"/>
            <a:ext cx="368130" cy="404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9531600" y="4432585"/>
            <a:ext cx="368130" cy="404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9371090" y="3775185"/>
            <a:ext cx="368130" cy="404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2929633" y="3643852"/>
            <a:ext cx="174895" cy="16597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/>
          <p:cNvSpPr/>
          <p:nvPr/>
        </p:nvSpPr>
        <p:spPr>
          <a:xfrm>
            <a:off x="9957135" y="4508453"/>
            <a:ext cx="368130" cy="404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/>
          <p:cNvSpPr/>
          <p:nvPr/>
        </p:nvSpPr>
        <p:spPr>
          <a:xfrm>
            <a:off x="6625560" y="3192591"/>
            <a:ext cx="368130" cy="404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/>
          <p:cNvSpPr/>
          <p:nvPr/>
        </p:nvSpPr>
        <p:spPr>
          <a:xfrm>
            <a:off x="7146867" y="2618612"/>
            <a:ext cx="368130" cy="404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6728665" y="2586966"/>
            <a:ext cx="368130" cy="404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/>
          <p:cNvSpPr/>
          <p:nvPr/>
        </p:nvSpPr>
        <p:spPr>
          <a:xfrm>
            <a:off x="6425543" y="2625413"/>
            <a:ext cx="368130" cy="404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/>
          <p:cNvCxnSpPr>
            <a:endCxn id="12" idx="3"/>
          </p:cNvCxnSpPr>
          <p:nvPr/>
        </p:nvCxnSpPr>
        <p:spPr>
          <a:xfrm flipV="1">
            <a:off x="2561204" y="3785519"/>
            <a:ext cx="394042" cy="3772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775614" y="4115425"/>
            <a:ext cx="1874778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Guajira, Colombia</a:t>
            </a:r>
          </a:p>
          <a:p>
            <a:r>
              <a:rPr lang="es-ES" dirty="0" smtClean="0"/>
              <a:t>9 Agosto 2019</a:t>
            </a:r>
            <a:endParaRPr lang="es-ES" dirty="0"/>
          </a:p>
        </p:txBody>
      </p:sp>
      <p:cxnSp>
        <p:nvCxnSpPr>
          <p:cNvPr id="22" name="Conector recto 21"/>
          <p:cNvCxnSpPr/>
          <p:nvPr/>
        </p:nvCxnSpPr>
        <p:spPr>
          <a:xfrm flipV="1">
            <a:off x="5181529" y="2001145"/>
            <a:ext cx="422340" cy="1733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3925480" y="2035402"/>
            <a:ext cx="1233319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Inglaterra</a:t>
            </a:r>
          </a:p>
        </p:txBody>
      </p:sp>
      <p:cxnSp>
        <p:nvCxnSpPr>
          <p:cNvPr id="24" name="Conector recto 23"/>
          <p:cNvCxnSpPr>
            <a:endCxn id="18" idx="1"/>
          </p:cNvCxnSpPr>
          <p:nvPr/>
        </p:nvCxnSpPr>
        <p:spPr>
          <a:xfrm>
            <a:off x="6027759" y="2409175"/>
            <a:ext cx="451695" cy="2755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5806575" y="2211318"/>
            <a:ext cx="814208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Israel</a:t>
            </a:r>
          </a:p>
        </p:txBody>
      </p:sp>
      <p:cxnSp>
        <p:nvCxnSpPr>
          <p:cNvPr id="27" name="Conector recto 26"/>
          <p:cNvCxnSpPr>
            <a:endCxn id="16" idx="0"/>
          </p:cNvCxnSpPr>
          <p:nvPr/>
        </p:nvCxnSpPr>
        <p:spPr>
          <a:xfrm>
            <a:off x="6815189" y="2173552"/>
            <a:ext cx="97541" cy="4134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6699843" y="2187344"/>
            <a:ext cx="1026363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Jordania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7711189" y="2563609"/>
            <a:ext cx="1790751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400" dirty="0" smtClean="0"/>
              <a:t>Pakistán India  China</a:t>
            </a:r>
          </a:p>
        </p:txBody>
      </p:sp>
      <p:sp>
        <p:nvSpPr>
          <p:cNvPr id="32" name="Elipse 31"/>
          <p:cNvSpPr/>
          <p:nvPr/>
        </p:nvSpPr>
        <p:spPr>
          <a:xfrm>
            <a:off x="8369358" y="2822087"/>
            <a:ext cx="368130" cy="404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/>
          <p:cNvSpPr/>
          <p:nvPr/>
        </p:nvSpPr>
        <p:spPr>
          <a:xfrm>
            <a:off x="7910247" y="2833388"/>
            <a:ext cx="368130" cy="404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CuadroTexto 33"/>
          <p:cNvSpPr txBox="1"/>
          <p:nvPr/>
        </p:nvSpPr>
        <p:spPr>
          <a:xfrm>
            <a:off x="740869" y="399781"/>
            <a:ext cx="650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PRESENCIA DE FOC R4T EN EL MUNDO</a:t>
            </a:r>
            <a:endParaRPr lang="es-ES" sz="2000" b="1" dirty="0"/>
          </a:p>
        </p:txBody>
      </p:sp>
      <p:sp>
        <p:nvSpPr>
          <p:cNvPr id="35" name="Flecha derecha 34"/>
          <p:cNvSpPr/>
          <p:nvPr/>
        </p:nvSpPr>
        <p:spPr>
          <a:xfrm>
            <a:off x="411594" y="505605"/>
            <a:ext cx="317515" cy="2704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CuadroTexto 35"/>
          <p:cNvSpPr txBox="1"/>
          <p:nvPr/>
        </p:nvSpPr>
        <p:spPr>
          <a:xfrm>
            <a:off x="6946322" y="3456778"/>
            <a:ext cx="732845" cy="3385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dirty="0" err="1" smtClean="0"/>
              <a:t>Oman</a:t>
            </a:r>
            <a:endParaRPr lang="es-ES" sz="1600" dirty="0" smtClean="0"/>
          </a:p>
        </p:txBody>
      </p:sp>
      <p:sp>
        <p:nvSpPr>
          <p:cNvPr id="37" name="CuadroTexto 36"/>
          <p:cNvSpPr txBox="1"/>
          <p:nvPr/>
        </p:nvSpPr>
        <p:spPr>
          <a:xfrm>
            <a:off x="6581766" y="4891285"/>
            <a:ext cx="1367877" cy="3385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dirty="0" smtClean="0"/>
              <a:t>Mozambique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8062550" y="4231908"/>
            <a:ext cx="732845" cy="2616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100" dirty="0" smtClean="0"/>
              <a:t>Indonesia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8062073" y="3831671"/>
            <a:ext cx="732845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200" dirty="0" smtClean="0"/>
              <a:t>Malasia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8073355" y="3419674"/>
            <a:ext cx="732845" cy="2616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100" dirty="0" smtClean="0"/>
              <a:t>Myanmar</a:t>
            </a:r>
          </a:p>
        </p:txBody>
      </p:sp>
      <p:cxnSp>
        <p:nvCxnSpPr>
          <p:cNvPr id="42" name="Conector recto 41"/>
          <p:cNvCxnSpPr/>
          <p:nvPr/>
        </p:nvCxnSpPr>
        <p:spPr>
          <a:xfrm flipV="1">
            <a:off x="8470573" y="3319849"/>
            <a:ext cx="422340" cy="1733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 flipV="1">
            <a:off x="8482333" y="3848969"/>
            <a:ext cx="422340" cy="1733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/>
          <p:cNvCxnSpPr>
            <a:endCxn id="10" idx="2"/>
          </p:cNvCxnSpPr>
          <p:nvPr/>
        </p:nvCxnSpPr>
        <p:spPr>
          <a:xfrm flipV="1">
            <a:off x="8694010" y="3977635"/>
            <a:ext cx="677080" cy="4091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CuadroTexto 45"/>
          <p:cNvSpPr txBox="1"/>
          <p:nvPr/>
        </p:nvSpPr>
        <p:spPr>
          <a:xfrm>
            <a:off x="9403646" y="4161816"/>
            <a:ext cx="1367877" cy="3385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dirty="0" smtClean="0"/>
              <a:t>Norte de Au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9625653" y="2737697"/>
            <a:ext cx="732845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200" dirty="0" smtClean="0"/>
              <a:t>Taiwán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9696212" y="3490224"/>
            <a:ext cx="732845" cy="276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200" dirty="0" smtClean="0"/>
              <a:t>Filipinas</a:t>
            </a:r>
          </a:p>
        </p:txBody>
      </p:sp>
      <p:sp>
        <p:nvSpPr>
          <p:cNvPr id="49" name="Anillo 48"/>
          <p:cNvSpPr/>
          <p:nvPr/>
        </p:nvSpPr>
        <p:spPr>
          <a:xfrm>
            <a:off x="2304926" y="2986595"/>
            <a:ext cx="2551882" cy="2586816"/>
          </a:xfrm>
          <a:prstGeom prst="donut">
            <a:avLst>
              <a:gd name="adj" fmla="val 318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2598923" y="4397586"/>
            <a:ext cx="2069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2"/>
                </a:solidFill>
              </a:rPr>
              <a:t>RIESGO</a:t>
            </a: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3386352" y="3221303"/>
            <a:ext cx="2069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2"/>
                </a:solidFill>
              </a:rPr>
              <a:t>RIESGO</a:t>
            </a: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8761949" y="0"/>
            <a:ext cx="343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/>
              <a:t>INTRODUCCIÓN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141115" y="6378428"/>
            <a:ext cx="381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FAO, 2019</a:t>
            </a:r>
          </a:p>
          <a:p>
            <a:endParaRPr lang="es-ES" dirty="0"/>
          </a:p>
        </p:txBody>
      </p:sp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7</a:t>
            </a:fld>
            <a:endParaRPr lang="es-CO"/>
          </a:p>
        </p:txBody>
      </p:sp>
      <p:sp>
        <p:nvSpPr>
          <p:cNvPr id="53" name="CuadroTexto 52"/>
          <p:cNvSpPr txBox="1"/>
          <p:nvPr/>
        </p:nvSpPr>
        <p:spPr>
          <a:xfrm>
            <a:off x="11890340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504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73789" y="267368"/>
            <a:ext cx="684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Interacción </a:t>
            </a:r>
            <a:r>
              <a:rPr lang="es-ES" sz="2400" b="1" dirty="0" smtClean="0"/>
              <a:t>Hongo </a:t>
            </a:r>
            <a:r>
              <a:rPr lang="es-ES" sz="2400" b="1" dirty="0" smtClean="0"/>
              <a:t>con Planta</a:t>
            </a:r>
            <a:endParaRPr lang="es-ES" sz="24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89801" y="3617407"/>
            <a:ext cx="1847321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DIF</a:t>
            </a:r>
            <a:r>
              <a:rPr lang="es-ES" dirty="0" smtClean="0"/>
              <a:t>Í</a:t>
            </a:r>
            <a:r>
              <a:rPr lang="es-ES" dirty="0" smtClean="0"/>
              <a:t>CIL CONTROL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153943" y="6388187"/>
            <a:ext cx="282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Garc</a:t>
            </a:r>
            <a:r>
              <a:rPr lang="es-ES" dirty="0" smtClean="0"/>
              <a:t>ía-Bastidas, 2019</a:t>
            </a:r>
            <a:endParaRPr lang="es-ES" dirty="0"/>
          </a:p>
        </p:txBody>
      </p:sp>
      <p:pic>
        <p:nvPicPr>
          <p:cNvPr id="13" name="Imagen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340" y="579558"/>
            <a:ext cx="5788660" cy="5467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" t="32614" r="38362" b="34438"/>
          <a:stretch/>
        </p:blipFill>
        <p:spPr bwMode="auto">
          <a:xfrm>
            <a:off x="212748" y="1465488"/>
            <a:ext cx="5880848" cy="203647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6293641" y="5902270"/>
            <a:ext cx="3186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/>
              <a:t>http://</a:t>
            </a:r>
            <a:r>
              <a:rPr lang="es-ES" sz="900" dirty="0" err="1"/>
              <a:t>www.comunidadandina.org</a:t>
            </a:r>
            <a:r>
              <a:rPr lang="es-ES" sz="900" dirty="0"/>
              <a:t>/</a:t>
            </a:r>
            <a:r>
              <a:rPr lang="es-ES" sz="900" dirty="0" err="1"/>
              <a:t>StaticFiles</a:t>
            </a:r>
            <a:r>
              <a:rPr lang="es-ES" sz="900" dirty="0"/>
              <a:t>/202072181721Guia%20Andina%20Final.pdf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/>
          <a:srcRect r="40576" b="436"/>
          <a:stretch/>
        </p:blipFill>
        <p:spPr>
          <a:xfrm>
            <a:off x="1840775" y="3568019"/>
            <a:ext cx="2264383" cy="237119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0250" y="3873958"/>
            <a:ext cx="2070450" cy="2055381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0853" y="4064841"/>
            <a:ext cx="2070450" cy="2055381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8761949" y="12828"/>
            <a:ext cx="343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/>
              <a:t>INTRODUCCIÓN</a:t>
            </a:r>
          </a:p>
        </p:txBody>
      </p:sp>
      <p:sp>
        <p:nvSpPr>
          <p:cNvPr id="25" name="Marcador de número de diapositiva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8</a:t>
            </a:fld>
            <a:endParaRPr lang="es-CO"/>
          </a:p>
        </p:txBody>
      </p:sp>
      <p:sp>
        <p:nvSpPr>
          <p:cNvPr id="26" name="CuadroTexto 25"/>
          <p:cNvSpPr txBox="1"/>
          <p:nvPr/>
        </p:nvSpPr>
        <p:spPr>
          <a:xfrm>
            <a:off x="11890340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8</a:t>
            </a:fld>
            <a:endParaRPr lang="es-ES" dirty="0"/>
          </a:p>
        </p:txBody>
      </p:sp>
      <p:sp>
        <p:nvSpPr>
          <p:cNvPr id="27" name="CuadroTexto 26"/>
          <p:cNvSpPr txBox="1"/>
          <p:nvPr/>
        </p:nvSpPr>
        <p:spPr>
          <a:xfrm>
            <a:off x="295058" y="846626"/>
            <a:ext cx="5683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Gr</a:t>
            </a:r>
            <a:r>
              <a:rPr lang="es-ES" dirty="0" smtClean="0"/>
              <a:t>áficos de fluorescencia de infección de hongo a raíces de banano (</a:t>
            </a:r>
            <a:r>
              <a:rPr lang="es-ES" dirty="0" err="1" smtClean="0"/>
              <a:t>Guo</a:t>
            </a:r>
            <a:r>
              <a:rPr lang="es-ES" dirty="0" smtClean="0"/>
              <a:t>, et al., 2014)</a:t>
            </a:r>
          </a:p>
          <a:p>
            <a:endParaRPr lang="es-ES" dirty="0"/>
          </a:p>
        </p:txBody>
      </p:sp>
      <p:sp>
        <p:nvSpPr>
          <p:cNvPr id="28" name="Rectángulo 27"/>
          <p:cNvSpPr/>
          <p:nvPr/>
        </p:nvSpPr>
        <p:spPr>
          <a:xfrm>
            <a:off x="3348269" y="3501958"/>
            <a:ext cx="27532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900" dirty="0"/>
              <a:t>doi:10.1371/journal.pone.0095543.g001 </a:t>
            </a:r>
            <a:endParaRPr lang="nb-NO" sz="900" dirty="0"/>
          </a:p>
        </p:txBody>
      </p:sp>
    </p:spTree>
    <p:extLst>
      <p:ext uri="{BB962C8B-B14F-4D97-AF65-F5344CB8AC3E}">
        <p14:creationId xmlns:p14="http://schemas.microsoft.com/office/powerpoint/2010/main" val="304759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73789" y="267368"/>
            <a:ext cx="684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Diagn</a:t>
            </a:r>
            <a:r>
              <a:rPr lang="es-ES" sz="2400" b="1" dirty="0" smtClean="0"/>
              <a:t>óstico Tardío</a:t>
            </a:r>
            <a:endParaRPr lang="es-ES" sz="2400" b="1" dirty="0"/>
          </a:p>
        </p:txBody>
      </p:sp>
      <p:sp>
        <p:nvSpPr>
          <p:cNvPr id="9" name="Rectángulo 8"/>
          <p:cNvSpPr/>
          <p:nvPr/>
        </p:nvSpPr>
        <p:spPr>
          <a:xfrm>
            <a:off x="8210315" y="3632560"/>
            <a:ext cx="3450901" cy="1477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dirty="0" smtClean="0"/>
              <a:t>Desorden </a:t>
            </a:r>
            <a:r>
              <a:rPr lang="es-ES" dirty="0"/>
              <a:t>nutricional</a:t>
            </a:r>
          </a:p>
          <a:p>
            <a:r>
              <a:rPr lang="es-ES" dirty="0"/>
              <a:t>Sequía</a:t>
            </a:r>
          </a:p>
          <a:p>
            <a:r>
              <a:rPr lang="es-ES" dirty="0" err="1"/>
              <a:t>Sigatoka</a:t>
            </a:r>
            <a:r>
              <a:rPr lang="es-ES" dirty="0"/>
              <a:t> amarilla</a:t>
            </a:r>
          </a:p>
          <a:p>
            <a:r>
              <a:rPr lang="es-ES" dirty="0" err="1"/>
              <a:t>Erwina</a:t>
            </a:r>
            <a:endParaRPr lang="es-ES" dirty="0"/>
          </a:p>
          <a:p>
            <a:r>
              <a:rPr lang="es-ES" dirty="0"/>
              <a:t>Daños por </a:t>
            </a:r>
            <a:r>
              <a:rPr lang="es-ES" dirty="0" smtClean="0"/>
              <a:t>insectos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051947" y="820971"/>
            <a:ext cx="159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JORDANIA</a:t>
            </a:r>
            <a:endParaRPr lang="es-ES" dirty="0"/>
          </a:p>
        </p:txBody>
      </p:sp>
      <p:sp>
        <p:nvSpPr>
          <p:cNvPr id="14" name="Rectángulo 13"/>
          <p:cNvSpPr/>
          <p:nvPr/>
        </p:nvSpPr>
        <p:spPr>
          <a:xfrm>
            <a:off x="6003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 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54" y="820972"/>
            <a:ext cx="787763" cy="414612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091065" y="1475184"/>
            <a:ext cx="936489" cy="2308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2115178" y="2371590"/>
            <a:ext cx="936489" cy="2308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 abajo 19"/>
          <p:cNvSpPr/>
          <p:nvPr/>
        </p:nvSpPr>
        <p:spPr>
          <a:xfrm>
            <a:off x="1706207" y="3373679"/>
            <a:ext cx="1719034" cy="26938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/>
          <p:cNvSpPr/>
          <p:nvPr/>
        </p:nvSpPr>
        <p:spPr>
          <a:xfrm>
            <a:off x="3255975" y="1422803"/>
            <a:ext cx="3370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Ingreso del hongo FOC-R4T al país</a:t>
            </a:r>
            <a:endParaRPr lang="es-ES" dirty="0"/>
          </a:p>
        </p:txBody>
      </p:sp>
      <p:sp>
        <p:nvSpPr>
          <p:cNvPr id="22" name="Rectángulo 21"/>
          <p:cNvSpPr/>
          <p:nvPr/>
        </p:nvSpPr>
        <p:spPr>
          <a:xfrm>
            <a:off x="1228346" y="1409975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2006</a:t>
            </a:r>
            <a:endParaRPr lang="es-ES" dirty="0"/>
          </a:p>
        </p:txBody>
      </p:sp>
      <p:sp>
        <p:nvSpPr>
          <p:cNvPr id="23" name="Rectángulo 22"/>
          <p:cNvSpPr/>
          <p:nvPr/>
        </p:nvSpPr>
        <p:spPr>
          <a:xfrm>
            <a:off x="1228346" y="2218120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2014</a:t>
            </a:r>
            <a:endParaRPr lang="es-ES" dirty="0"/>
          </a:p>
        </p:txBody>
      </p:sp>
      <p:sp>
        <p:nvSpPr>
          <p:cNvPr id="24" name="Rectángulo 23"/>
          <p:cNvSpPr/>
          <p:nvPr/>
        </p:nvSpPr>
        <p:spPr>
          <a:xfrm>
            <a:off x="3176286" y="2246380"/>
            <a:ext cx="3738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Primer resultado positivo de FOC-R4T en el país a nivel de laboratorio.</a:t>
            </a:r>
            <a:endParaRPr lang="es-ES" dirty="0"/>
          </a:p>
        </p:txBody>
      </p:sp>
      <p:sp>
        <p:nvSpPr>
          <p:cNvPr id="25" name="Rectángulo 24"/>
          <p:cNvSpPr/>
          <p:nvPr/>
        </p:nvSpPr>
        <p:spPr>
          <a:xfrm>
            <a:off x="1241175" y="3372611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2015</a:t>
            </a:r>
            <a:endParaRPr lang="es-ES" dirty="0"/>
          </a:p>
        </p:txBody>
      </p:sp>
      <p:sp>
        <p:nvSpPr>
          <p:cNvPr id="26" name="Rectángulo 25"/>
          <p:cNvSpPr/>
          <p:nvPr/>
        </p:nvSpPr>
        <p:spPr>
          <a:xfrm>
            <a:off x="3262042" y="4116616"/>
            <a:ext cx="3639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80% de hectáreas productivas afectadas</a:t>
            </a:r>
            <a:endParaRPr lang="es-ES" dirty="0"/>
          </a:p>
        </p:txBody>
      </p:sp>
      <p:sp>
        <p:nvSpPr>
          <p:cNvPr id="27" name="Rectángulo 26"/>
          <p:cNvSpPr/>
          <p:nvPr/>
        </p:nvSpPr>
        <p:spPr>
          <a:xfrm>
            <a:off x="8610713" y="3141712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/>
              <a:t>Otras condiciones:</a:t>
            </a:r>
            <a:endParaRPr lang="es-ES" dirty="0"/>
          </a:p>
        </p:txBody>
      </p:sp>
      <p:pic>
        <p:nvPicPr>
          <p:cNvPr id="29" name="Imagen 28" descr="https://lh4.googleusercontent.com/J4eHH4XfCbEPdY4xkFZ9OdvLyg991hJ8xd3o9imGyBWeBcfWtq454Yw3Ar3dvGtNk75gkRrjh2Osh5q3BmajXulKCp--aR9GhgZP2QFO4_uRChIaAhC-rBEo-mZL60REkhseLslZ-9I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212" y="752014"/>
            <a:ext cx="3494405" cy="232664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24D95606-DEAC-4DE6-9A0F-5213E93E93E6}"/>
              </a:ext>
            </a:extLst>
          </p:cNvPr>
          <p:cNvSpPr txBox="1"/>
          <p:nvPr/>
        </p:nvSpPr>
        <p:spPr>
          <a:xfrm>
            <a:off x="8761949" y="0"/>
            <a:ext cx="343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/>
              <a:t>INTRODUCCIÓN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41115" y="6378428"/>
            <a:ext cx="546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Garc</a:t>
            </a:r>
            <a:r>
              <a:rPr lang="es-ES" dirty="0" smtClean="0"/>
              <a:t>ía-Bastidas, et al.</a:t>
            </a:r>
            <a:r>
              <a:rPr lang="es-ES" dirty="0" smtClean="0"/>
              <a:t>, 2019; FAO, 2016</a:t>
            </a:r>
          </a:p>
          <a:p>
            <a:endParaRPr lang="es-ES" dirty="0"/>
          </a:p>
        </p:txBody>
      </p:sp>
      <p:sp>
        <p:nvSpPr>
          <p:cNvPr id="32" name="Marcador de número de diapositiva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9</a:t>
            </a:fld>
            <a:endParaRPr lang="es-CO"/>
          </a:p>
        </p:txBody>
      </p:sp>
      <p:sp>
        <p:nvSpPr>
          <p:cNvPr id="33" name="CuadroTexto 32"/>
          <p:cNvSpPr txBox="1"/>
          <p:nvPr/>
        </p:nvSpPr>
        <p:spPr>
          <a:xfrm>
            <a:off x="11890340" y="64758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3721E6F-8B08-394F-B250-222DC7109C9E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713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r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4AF7A"/>
      </a:accent1>
      <a:accent2>
        <a:srgbClr val="DF2727"/>
      </a:accent2>
      <a:accent3>
        <a:srgbClr val="A5A5A5"/>
      </a:accent3>
      <a:accent4>
        <a:srgbClr val="295A2B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5711</TotalTime>
  <Words>1689</Words>
  <Application>Microsoft Macintosh PowerPoint</Application>
  <PresentationFormat>Personalizado</PresentationFormat>
  <Paragraphs>401</Paragraphs>
  <Slides>26</Slides>
  <Notes>24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8" baseType="lpstr">
      <vt:lpstr>Tema de Office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Camila Velandia</dc:creator>
  <cp:lastModifiedBy>Stefania Montesinos </cp:lastModifiedBy>
  <cp:revision>251</cp:revision>
  <dcterms:created xsi:type="dcterms:W3CDTF">2021-03-01T19:23:06Z</dcterms:created>
  <dcterms:modified xsi:type="dcterms:W3CDTF">2021-03-16T00:02:30Z</dcterms:modified>
</cp:coreProperties>
</file>