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42"/>
  </p:notesMasterIdLst>
  <p:sldIdLst>
    <p:sldId id="257" r:id="rId9"/>
    <p:sldId id="258" r:id="rId10"/>
    <p:sldId id="259" r:id="rId11"/>
    <p:sldId id="282" r:id="rId12"/>
    <p:sldId id="283" r:id="rId13"/>
    <p:sldId id="284" r:id="rId14"/>
    <p:sldId id="261" r:id="rId15"/>
    <p:sldId id="285" r:id="rId16"/>
    <p:sldId id="262" r:id="rId17"/>
    <p:sldId id="287" r:id="rId18"/>
    <p:sldId id="263" r:id="rId19"/>
    <p:sldId id="289" r:id="rId20"/>
    <p:sldId id="288" r:id="rId21"/>
    <p:sldId id="291" r:id="rId22"/>
    <p:sldId id="265" r:id="rId23"/>
    <p:sldId id="293" r:id="rId24"/>
    <p:sldId id="294" r:id="rId25"/>
    <p:sldId id="295" r:id="rId26"/>
    <p:sldId id="274" r:id="rId27"/>
    <p:sldId id="304" r:id="rId28"/>
    <p:sldId id="306" r:id="rId29"/>
    <p:sldId id="268" r:id="rId30"/>
    <p:sldId id="301" r:id="rId31"/>
    <p:sldId id="302" r:id="rId32"/>
    <p:sldId id="276" r:id="rId33"/>
    <p:sldId id="299" r:id="rId34"/>
    <p:sldId id="303" r:id="rId35"/>
    <p:sldId id="278" r:id="rId36"/>
    <p:sldId id="279" r:id="rId37"/>
    <p:sldId id="271" r:id="rId38"/>
    <p:sldId id="280" r:id="rId39"/>
    <p:sldId id="281" r:id="rId40"/>
    <p:sldId id="300" r:id="rId4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14E"/>
    <a:srgbClr val="DF661B"/>
    <a:srgbClr val="E14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8D196-3CAD-4098-9662-1D0D44FD273A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2213122-158C-4678-B63C-C9C4D9D91C35}">
      <dgm:prSet/>
      <dgm:spPr/>
      <dgm:t>
        <a:bodyPr/>
        <a:lstStyle/>
        <a:p>
          <a:pPr algn="just"/>
          <a:r>
            <a:rPr lang="es-EC" dirty="0"/>
            <a:t>Diseño de un Centro Integrado de Análisis de Inteligencia acorde a la realidad ecuatoriana </a:t>
          </a:r>
          <a:endParaRPr lang="en-US" dirty="0"/>
        </a:p>
      </dgm:t>
    </dgm:pt>
    <dgm:pt modelId="{ADE2F04F-1B3D-4F76-A352-8253788652E5}" type="parTrans" cxnId="{325B9F9F-DC11-4A03-B99F-D4C49F8E7B88}">
      <dgm:prSet/>
      <dgm:spPr/>
      <dgm:t>
        <a:bodyPr/>
        <a:lstStyle/>
        <a:p>
          <a:pPr algn="just"/>
          <a:endParaRPr lang="en-US"/>
        </a:p>
      </dgm:t>
    </dgm:pt>
    <dgm:pt modelId="{B516DB20-4324-4D0A-8381-4737DB425A34}" type="sibTrans" cxnId="{325B9F9F-DC11-4A03-B99F-D4C49F8E7B88}">
      <dgm:prSet/>
      <dgm:spPr/>
      <dgm:t>
        <a:bodyPr/>
        <a:lstStyle/>
        <a:p>
          <a:pPr algn="just"/>
          <a:endParaRPr lang="en-US"/>
        </a:p>
      </dgm:t>
    </dgm:pt>
    <dgm:pt modelId="{81499583-51C3-4D85-8CBE-1DC66883A2F9}">
      <dgm:prSet/>
      <dgm:spPr/>
      <dgm:t>
        <a:bodyPr/>
        <a:lstStyle/>
        <a:p>
          <a:pPr algn="just"/>
          <a:r>
            <a:rPr lang="es-EC" dirty="0"/>
            <a:t>Bases legales vigentes para FFAA. </a:t>
          </a:r>
          <a:endParaRPr lang="en-US" dirty="0"/>
        </a:p>
      </dgm:t>
    </dgm:pt>
    <dgm:pt modelId="{4285A6CB-4D17-40B6-9F63-800E016B1E19}" type="parTrans" cxnId="{AB326369-9B00-4133-8795-DF54DD4B63E6}">
      <dgm:prSet/>
      <dgm:spPr/>
      <dgm:t>
        <a:bodyPr/>
        <a:lstStyle/>
        <a:p>
          <a:pPr algn="just"/>
          <a:endParaRPr lang="en-US"/>
        </a:p>
      </dgm:t>
    </dgm:pt>
    <dgm:pt modelId="{1273CF7A-FD40-459E-B0C2-7C7FED210B0B}" type="sibTrans" cxnId="{AB326369-9B00-4133-8795-DF54DD4B63E6}">
      <dgm:prSet/>
      <dgm:spPr/>
      <dgm:t>
        <a:bodyPr/>
        <a:lstStyle/>
        <a:p>
          <a:pPr algn="just"/>
          <a:endParaRPr lang="en-US"/>
        </a:p>
      </dgm:t>
    </dgm:pt>
    <dgm:pt modelId="{4710FEF1-3801-43C7-B33B-9D1CA1E958A7}">
      <dgm:prSet/>
      <dgm:spPr/>
      <dgm:t>
        <a:bodyPr/>
        <a:lstStyle/>
        <a:p>
          <a:pPr algn="just"/>
          <a:r>
            <a:rPr lang="es-EC" dirty="0"/>
            <a:t>Estrategias y modelos para la creación de este centro</a:t>
          </a:r>
          <a:endParaRPr lang="en-US" dirty="0"/>
        </a:p>
      </dgm:t>
    </dgm:pt>
    <dgm:pt modelId="{F04982D6-221A-466E-A996-84B60A509FBF}" type="parTrans" cxnId="{365458C8-C849-4CC2-AF16-6CC607B947F0}">
      <dgm:prSet/>
      <dgm:spPr/>
      <dgm:t>
        <a:bodyPr/>
        <a:lstStyle/>
        <a:p>
          <a:pPr algn="just"/>
          <a:endParaRPr lang="en-US"/>
        </a:p>
      </dgm:t>
    </dgm:pt>
    <dgm:pt modelId="{61E2440B-DC0A-4DAA-A163-314AF322BBE9}" type="sibTrans" cxnId="{365458C8-C849-4CC2-AF16-6CC607B947F0}">
      <dgm:prSet/>
      <dgm:spPr/>
      <dgm:t>
        <a:bodyPr/>
        <a:lstStyle/>
        <a:p>
          <a:pPr algn="just"/>
          <a:endParaRPr lang="en-US"/>
        </a:p>
      </dgm:t>
    </dgm:pt>
    <dgm:pt modelId="{A01DE2B0-989D-470C-99C8-8C2B1010B894}" type="pres">
      <dgm:prSet presAssocID="{E118D196-3CAD-4098-9662-1D0D44FD273A}" presName="linear" presStyleCnt="0">
        <dgm:presLayoutVars>
          <dgm:animLvl val="lvl"/>
          <dgm:resizeHandles val="exact"/>
        </dgm:presLayoutVars>
      </dgm:prSet>
      <dgm:spPr/>
    </dgm:pt>
    <dgm:pt modelId="{D117A59D-4CAB-466D-B5E3-0E2E14025FF8}" type="pres">
      <dgm:prSet presAssocID="{F2213122-158C-4678-B63C-C9C4D9D91C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27FD99-2648-4F5B-9671-2E8EC708A9A5}" type="pres">
      <dgm:prSet presAssocID="{B516DB20-4324-4D0A-8381-4737DB425A34}" presName="spacer" presStyleCnt="0"/>
      <dgm:spPr/>
    </dgm:pt>
    <dgm:pt modelId="{E2A8774A-0CCA-4E87-AD6E-2DFFAE9E41A2}" type="pres">
      <dgm:prSet presAssocID="{81499583-51C3-4D85-8CBE-1DC66883A2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8F5085-FB52-4C4C-90BE-BC25DF459D64}" type="pres">
      <dgm:prSet presAssocID="{1273CF7A-FD40-459E-B0C2-7C7FED210B0B}" presName="spacer" presStyleCnt="0"/>
      <dgm:spPr/>
    </dgm:pt>
    <dgm:pt modelId="{13E77202-C0E4-46C0-8161-FF9B36B65DB3}" type="pres">
      <dgm:prSet presAssocID="{4710FEF1-3801-43C7-B33B-9D1CA1E958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6DEF738-D3B3-4721-BDFE-221B5797CB9F}" type="presOf" srcId="{4710FEF1-3801-43C7-B33B-9D1CA1E958A7}" destId="{13E77202-C0E4-46C0-8161-FF9B36B65DB3}" srcOrd="0" destOrd="0" presId="urn:microsoft.com/office/officeart/2005/8/layout/vList2"/>
    <dgm:cxn modelId="{7CC2C95C-7EFD-4170-8BFD-4453A6FB8112}" type="presOf" srcId="{F2213122-158C-4678-B63C-C9C4D9D91C35}" destId="{D117A59D-4CAB-466D-B5E3-0E2E14025FF8}" srcOrd="0" destOrd="0" presId="urn:microsoft.com/office/officeart/2005/8/layout/vList2"/>
    <dgm:cxn modelId="{A391DE66-080F-4DB7-ADEF-544DA54085C6}" type="presOf" srcId="{E118D196-3CAD-4098-9662-1D0D44FD273A}" destId="{A01DE2B0-989D-470C-99C8-8C2B1010B894}" srcOrd="0" destOrd="0" presId="urn:microsoft.com/office/officeart/2005/8/layout/vList2"/>
    <dgm:cxn modelId="{AB326369-9B00-4133-8795-DF54DD4B63E6}" srcId="{E118D196-3CAD-4098-9662-1D0D44FD273A}" destId="{81499583-51C3-4D85-8CBE-1DC66883A2F9}" srcOrd="1" destOrd="0" parTransId="{4285A6CB-4D17-40B6-9F63-800E016B1E19}" sibTransId="{1273CF7A-FD40-459E-B0C2-7C7FED210B0B}"/>
    <dgm:cxn modelId="{CEB49D52-801D-4034-978F-AD34B237C38A}" type="presOf" srcId="{81499583-51C3-4D85-8CBE-1DC66883A2F9}" destId="{E2A8774A-0CCA-4E87-AD6E-2DFFAE9E41A2}" srcOrd="0" destOrd="0" presId="urn:microsoft.com/office/officeart/2005/8/layout/vList2"/>
    <dgm:cxn modelId="{325B9F9F-DC11-4A03-B99F-D4C49F8E7B88}" srcId="{E118D196-3CAD-4098-9662-1D0D44FD273A}" destId="{F2213122-158C-4678-B63C-C9C4D9D91C35}" srcOrd="0" destOrd="0" parTransId="{ADE2F04F-1B3D-4F76-A352-8253788652E5}" sibTransId="{B516DB20-4324-4D0A-8381-4737DB425A34}"/>
    <dgm:cxn modelId="{365458C8-C849-4CC2-AF16-6CC607B947F0}" srcId="{E118D196-3CAD-4098-9662-1D0D44FD273A}" destId="{4710FEF1-3801-43C7-B33B-9D1CA1E958A7}" srcOrd="2" destOrd="0" parTransId="{F04982D6-221A-466E-A996-84B60A509FBF}" sibTransId="{61E2440B-DC0A-4DAA-A163-314AF322BBE9}"/>
    <dgm:cxn modelId="{ABA52373-DC6D-4F23-B63D-480AE68F148D}" type="presParOf" srcId="{A01DE2B0-989D-470C-99C8-8C2B1010B894}" destId="{D117A59D-4CAB-466D-B5E3-0E2E14025FF8}" srcOrd="0" destOrd="0" presId="urn:microsoft.com/office/officeart/2005/8/layout/vList2"/>
    <dgm:cxn modelId="{7F0CF4C4-6A3A-44D0-8378-412C8EBCE306}" type="presParOf" srcId="{A01DE2B0-989D-470C-99C8-8C2B1010B894}" destId="{1527FD99-2648-4F5B-9671-2E8EC708A9A5}" srcOrd="1" destOrd="0" presId="urn:microsoft.com/office/officeart/2005/8/layout/vList2"/>
    <dgm:cxn modelId="{1058A2F0-2F76-44BB-928F-D65D45B60611}" type="presParOf" srcId="{A01DE2B0-989D-470C-99C8-8C2B1010B894}" destId="{E2A8774A-0CCA-4E87-AD6E-2DFFAE9E41A2}" srcOrd="2" destOrd="0" presId="urn:microsoft.com/office/officeart/2005/8/layout/vList2"/>
    <dgm:cxn modelId="{2C9C068F-9A91-4BA3-8104-67DB8B565DB1}" type="presParOf" srcId="{A01DE2B0-989D-470C-99C8-8C2B1010B894}" destId="{FB8F5085-FB52-4C4C-90BE-BC25DF459D64}" srcOrd="3" destOrd="0" presId="urn:microsoft.com/office/officeart/2005/8/layout/vList2"/>
    <dgm:cxn modelId="{F803946F-6585-4B3B-8805-7D1FE1532D03}" type="presParOf" srcId="{A01DE2B0-989D-470C-99C8-8C2B1010B894}" destId="{13E77202-C0E4-46C0-8161-FF9B36B65D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3EAEA-90E0-47BF-8A1A-878D2D972F7C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3E8ADF8-B25A-4710-B967-C07B57F27878}">
      <dgm:prSet custT="1"/>
      <dgm:spPr/>
      <dgm:t>
        <a:bodyPr/>
        <a:lstStyle/>
        <a:p>
          <a:pPr algn="just"/>
          <a:r>
            <a:rPr lang="es-EC" sz="1600" dirty="0"/>
            <a:t>FF.AA y COIMC, Busca integrar información I.M </a:t>
          </a:r>
          <a:endParaRPr lang="en-US" sz="1600" dirty="0"/>
        </a:p>
      </dgm:t>
    </dgm:pt>
    <dgm:pt modelId="{B8E4F289-414B-426F-9CB3-15D275847778}" type="parTrans" cxnId="{FB4804B2-9E57-413E-BC5A-D02063F7A995}">
      <dgm:prSet/>
      <dgm:spPr/>
      <dgm:t>
        <a:bodyPr/>
        <a:lstStyle/>
        <a:p>
          <a:pPr algn="just"/>
          <a:endParaRPr lang="en-US" sz="1600"/>
        </a:p>
      </dgm:t>
    </dgm:pt>
    <dgm:pt modelId="{4995FB40-9F18-4E6B-9F71-1D64DC5A1880}" type="sibTrans" cxnId="{FB4804B2-9E57-413E-BC5A-D02063F7A995}">
      <dgm:prSet/>
      <dgm:spPr/>
      <dgm:t>
        <a:bodyPr/>
        <a:lstStyle/>
        <a:p>
          <a:pPr algn="just"/>
          <a:endParaRPr lang="en-US" sz="1600"/>
        </a:p>
      </dgm:t>
    </dgm:pt>
    <dgm:pt modelId="{4C666CB8-0B03-4409-AB76-83D67180510A}">
      <dgm:prSet custT="1"/>
      <dgm:spPr/>
      <dgm:t>
        <a:bodyPr/>
        <a:lstStyle/>
        <a:p>
          <a:pPr algn="just"/>
          <a:r>
            <a:rPr lang="es-EC" sz="1600" dirty="0"/>
            <a:t>Aplicación nuevas tecnologías  de Información</a:t>
          </a:r>
          <a:endParaRPr lang="en-US" sz="1600" dirty="0"/>
        </a:p>
      </dgm:t>
    </dgm:pt>
    <dgm:pt modelId="{4ABECB34-4852-481A-9850-45658E0BC2A4}" type="parTrans" cxnId="{21B456EF-A114-4821-A563-63BF402439EF}">
      <dgm:prSet/>
      <dgm:spPr/>
      <dgm:t>
        <a:bodyPr/>
        <a:lstStyle/>
        <a:p>
          <a:pPr algn="just"/>
          <a:endParaRPr lang="en-US" sz="1600"/>
        </a:p>
      </dgm:t>
    </dgm:pt>
    <dgm:pt modelId="{AF0DA5EE-FD06-4C75-B4E7-3B6C43DB1647}" type="sibTrans" cxnId="{21B456EF-A114-4821-A563-63BF402439EF}">
      <dgm:prSet/>
      <dgm:spPr/>
      <dgm:t>
        <a:bodyPr/>
        <a:lstStyle/>
        <a:p>
          <a:pPr algn="just"/>
          <a:endParaRPr lang="en-US" sz="1600"/>
        </a:p>
      </dgm:t>
    </dgm:pt>
    <dgm:pt modelId="{C9005F09-3ACE-4658-8FE5-61F51AAB4DE0}">
      <dgm:prSet custT="1"/>
      <dgm:spPr/>
      <dgm:t>
        <a:bodyPr/>
        <a:lstStyle/>
        <a:p>
          <a:pPr algn="just"/>
          <a:r>
            <a:rPr lang="es-EC" sz="1600" dirty="0"/>
            <a:t>Análisis, procesamiento y judicialización.</a:t>
          </a:r>
          <a:endParaRPr lang="en-US" sz="1600" dirty="0"/>
        </a:p>
      </dgm:t>
    </dgm:pt>
    <dgm:pt modelId="{5FCE1D07-5F81-419F-B8D9-C402B42F7FEA}" type="parTrans" cxnId="{7044CF34-6ABA-41A1-AAE1-BE085F32DBA1}">
      <dgm:prSet/>
      <dgm:spPr/>
      <dgm:t>
        <a:bodyPr/>
        <a:lstStyle/>
        <a:p>
          <a:pPr algn="just"/>
          <a:endParaRPr lang="en-US" sz="1600"/>
        </a:p>
      </dgm:t>
    </dgm:pt>
    <dgm:pt modelId="{30845E71-20DC-4264-B509-E6E584834D56}" type="sibTrans" cxnId="{7044CF34-6ABA-41A1-AAE1-BE085F32DBA1}">
      <dgm:prSet/>
      <dgm:spPr/>
      <dgm:t>
        <a:bodyPr/>
        <a:lstStyle/>
        <a:p>
          <a:pPr algn="just"/>
          <a:endParaRPr lang="en-US" sz="1600"/>
        </a:p>
      </dgm:t>
    </dgm:pt>
    <dgm:pt modelId="{09F5A9F1-C739-4DDD-9DB4-A381C707F0D2}">
      <dgm:prSet custT="1"/>
      <dgm:spPr/>
      <dgm:t>
        <a:bodyPr/>
        <a:lstStyle/>
        <a:p>
          <a:pPr algn="just"/>
          <a:r>
            <a:rPr lang="es-EC" sz="1600" dirty="0"/>
            <a:t>Producción de inteligencia útil y oportuna para la toma de decisiones</a:t>
          </a:r>
          <a:endParaRPr lang="en-US" sz="1600" dirty="0"/>
        </a:p>
      </dgm:t>
    </dgm:pt>
    <dgm:pt modelId="{41F9A0D0-5C29-4F85-A37E-FD8A752F7211}" type="parTrans" cxnId="{C832CC78-6074-4AC9-A192-D80E6A022F50}">
      <dgm:prSet/>
      <dgm:spPr/>
      <dgm:t>
        <a:bodyPr/>
        <a:lstStyle/>
        <a:p>
          <a:pPr algn="just"/>
          <a:endParaRPr lang="en-US" sz="1600"/>
        </a:p>
      </dgm:t>
    </dgm:pt>
    <dgm:pt modelId="{57774EA1-55A0-445F-B9C6-B69D52A13A3F}" type="sibTrans" cxnId="{C832CC78-6074-4AC9-A192-D80E6A022F50}">
      <dgm:prSet/>
      <dgm:spPr/>
      <dgm:t>
        <a:bodyPr/>
        <a:lstStyle/>
        <a:p>
          <a:pPr algn="just"/>
          <a:endParaRPr lang="en-US" sz="1600"/>
        </a:p>
      </dgm:t>
    </dgm:pt>
    <dgm:pt modelId="{544F4635-B0DD-42B9-843B-8DE75F439FE2}" type="pres">
      <dgm:prSet presAssocID="{2CE3EAEA-90E0-47BF-8A1A-878D2D972F7C}" presName="linear" presStyleCnt="0">
        <dgm:presLayoutVars>
          <dgm:animLvl val="lvl"/>
          <dgm:resizeHandles val="exact"/>
        </dgm:presLayoutVars>
      </dgm:prSet>
      <dgm:spPr/>
    </dgm:pt>
    <dgm:pt modelId="{268F3392-49FB-4CD9-905C-FCB2B1E98C1D}" type="pres">
      <dgm:prSet presAssocID="{83E8ADF8-B25A-4710-B967-C07B57F2787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DE55E4-A454-4C30-9836-889510823002}" type="pres">
      <dgm:prSet presAssocID="{4995FB40-9F18-4E6B-9F71-1D64DC5A1880}" presName="spacer" presStyleCnt="0"/>
      <dgm:spPr/>
    </dgm:pt>
    <dgm:pt modelId="{DE4772A7-27AE-4446-AE83-50CD021A7E0E}" type="pres">
      <dgm:prSet presAssocID="{4C666CB8-0B03-4409-AB76-83D6718051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688664-A71E-403F-96EA-8F2F2DC04357}" type="pres">
      <dgm:prSet presAssocID="{AF0DA5EE-FD06-4C75-B4E7-3B6C43DB1647}" presName="spacer" presStyleCnt="0"/>
      <dgm:spPr/>
    </dgm:pt>
    <dgm:pt modelId="{328F4846-41F0-4F0C-B784-8BFFEA56787A}" type="pres">
      <dgm:prSet presAssocID="{C9005F09-3ACE-4658-8FE5-61F51AAB4D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7D74A2-66E3-4A15-BD5C-D9D7702A2711}" type="pres">
      <dgm:prSet presAssocID="{30845E71-20DC-4264-B509-E6E584834D56}" presName="spacer" presStyleCnt="0"/>
      <dgm:spPr/>
    </dgm:pt>
    <dgm:pt modelId="{67A1D544-B0C7-4AA8-AD60-11D61BB5C153}" type="pres">
      <dgm:prSet presAssocID="{09F5A9F1-C739-4DDD-9DB4-A381C707F0D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44CF34-6ABA-41A1-AAE1-BE085F32DBA1}" srcId="{2CE3EAEA-90E0-47BF-8A1A-878D2D972F7C}" destId="{C9005F09-3ACE-4658-8FE5-61F51AAB4DE0}" srcOrd="2" destOrd="0" parTransId="{5FCE1D07-5F81-419F-B8D9-C402B42F7FEA}" sibTransId="{30845E71-20DC-4264-B509-E6E584834D56}"/>
    <dgm:cxn modelId="{B29CC073-87BF-451F-9E35-FC8C7A3F564C}" type="presOf" srcId="{83E8ADF8-B25A-4710-B967-C07B57F27878}" destId="{268F3392-49FB-4CD9-905C-FCB2B1E98C1D}" srcOrd="0" destOrd="0" presId="urn:microsoft.com/office/officeart/2005/8/layout/vList2"/>
    <dgm:cxn modelId="{DD413B75-D602-4D70-98A0-5A6035FA518C}" type="presOf" srcId="{C9005F09-3ACE-4658-8FE5-61F51AAB4DE0}" destId="{328F4846-41F0-4F0C-B784-8BFFEA56787A}" srcOrd="0" destOrd="0" presId="urn:microsoft.com/office/officeart/2005/8/layout/vList2"/>
    <dgm:cxn modelId="{C832CC78-6074-4AC9-A192-D80E6A022F50}" srcId="{2CE3EAEA-90E0-47BF-8A1A-878D2D972F7C}" destId="{09F5A9F1-C739-4DDD-9DB4-A381C707F0D2}" srcOrd="3" destOrd="0" parTransId="{41F9A0D0-5C29-4F85-A37E-FD8A752F7211}" sibTransId="{57774EA1-55A0-445F-B9C6-B69D52A13A3F}"/>
    <dgm:cxn modelId="{FB4804B2-9E57-413E-BC5A-D02063F7A995}" srcId="{2CE3EAEA-90E0-47BF-8A1A-878D2D972F7C}" destId="{83E8ADF8-B25A-4710-B967-C07B57F27878}" srcOrd="0" destOrd="0" parTransId="{B8E4F289-414B-426F-9CB3-15D275847778}" sibTransId="{4995FB40-9F18-4E6B-9F71-1D64DC5A1880}"/>
    <dgm:cxn modelId="{47C2C0B7-4D60-4797-A400-F717F5424A9A}" type="presOf" srcId="{4C666CB8-0B03-4409-AB76-83D67180510A}" destId="{DE4772A7-27AE-4446-AE83-50CD021A7E0E}" srcOrd="0" destOrd="0" presId="urn:microsoft.com/office/officeart/2005/8/layout/vList2"/>
    <dgm:cxn modelId="{3BB6FDE0-A008-4B15-B88B-3B3DD8729AB8}" type="presOf" srcId="{09F5A9F1-C739-4DDD-9DB4-A381C707F0D2}" destId="{67A1D544-B0C7-4AA8-AD60-11D61BB5C153}" srcOrd="0" destOrd="0" presId="urn:microsoft.com/office/officeart/2005/8/layout/vList2"/>
    <dgm:cxn modelId="{E278DCE2-544F-46C8-9AEA-CC4600DB1CC4}" type="presOf" srcId="{2CE3EAEA-90E0-47BF-8A1A-878D2D972F7C}" destId="{544F4635-B0DD-42B9-843B-8DE75F439FE2}" srcOrd="0" destOrd="0" presId="urn:microsoft.com/office/officeart/2005/8/layout/vList2"/>
    <dgm:cxn modelId="{21B456EF-A114-4821-A563-63BF402439EF}" srcId="{2CE3EAEA-90E0-47BF-8A1A-878D2D972F7C}" destId="{4C666CB8-0B03-4409-AB76-83D67180510A}" srcOrd="1" destOrd="0" parTransId="{4ABECB34-4852-481A-9850-45658E0BC2A4}" sibTransId="{AF0DA5EE-FD06-4C75-B4E7-3B6C43DB1647}"/>
    <dgm:cxn modelId="{717D444C-A824-4476-A529-CA4E7C342F05}" type="presParOf" srcId="{544F4635-B0DD-42B9-843B-8DE75F439FE2}" destId="{268F3392-49FB-4CD9-905C-FCB2B1E98C1D}" srcOrd="0" destOrd="0" presId="urn:microsoft.com/office/officeart/2005/8/layout/vList2"/>
    <dgm:cxn modelId="{DA09144C-C504-4D58-91A7-83B759D217A0}" type="presParOf" srcId="{544F4635-B0DD-42B9-843B-8DE75F439FE2}" destId="{60DE55E4-A454-4C30-9836-889510823002}" srcOrd="1" destOrd="0" presId="urn:microsoft.com/office/officeart/2005/8/layout/vList2"/>
    <dgm:cxn modelId="{0AAE16FE-8577-46D1-8974-4CC395EAE99E}" type="presParOf" srcId="{544F4635-B0DD-42B9-843B-8DE75F439FE2}" destId="{DE4772A7-27AE-4446-AE83-50CD021A7E0E}" srcOrd="2" destOrd="0" presId="urn:microsoft.com/office/officeart/2005/8/layout/vList2"/>
    <dgm:cxn modelId="{83F0C899-77AE-4593-88CE-C10754F7115A}" type="presParOf" srcId="{544F4635-B0DD-42B9-843B-8DE75F439FE2}" destId="{D5688664-A71E-403F-96EA-8F2F2DC04357}" srcOrd="3" destOrd="0" presId="urn:microsoft.com/office/officeart/2005/8/layout/vList2"/>
    <dgm:cxn modelId="{A68CFE91-2481-4292-8248-14B03ECF85BE}" type="presParOf" srcId="{544F4635-B0DD-42B9-843B-8DE75F439FE2}" destId="{328F4846-41F0-4F0C-B784-8BFFEA56787A}" srcOrd="4" destOrd="0" presId="urn:microsoft.com/office/officeart/2005/8/layout/vList2"/>
    <dgm:cxn modelId="{84C3748A-EEDD-4AB4-A0DA-7F884D63D3F2}" type="presParOf" srcId="{544F4635-B0DD-42B9-843B-8DE75F439FE2}" destId="{BE7D74A2-66E3-4A15-BD5C-D9D7702A2711}" srcOrd="5" destOrd="0" presId="urn:microsoft.com/office/officeart/2005/8/layout/vList2"/>
    <dgm:cxn modelId="{2C3272E1-EA91-4223-B29D-BC196341DB5E}" type="presParOf" srcId="{544F4635-B0DD-42B9-843B-8DE75F439FE2}" destId="{67A1D544-B0C7-4AA8-AD60-11D61BB5C1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C4B76E-2C70-4376-ADC1-442F2B01EDA1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672BFA8-ABCE-4615-9660-8F7897543160}">
      <dgm:prSet custT="1"/>
      <dgm:spPr/>
      <dgm:t>
        <a:bodyPr/>
        <a:lstStyle/>
        <a:p>
          <a:pPr algn="just"/>
          <a:r>
            <a:rPr lang="es-EC" sz="1600" dirty="0"/>
            <a:t>Es posible una adecuada integración y organización. Personas, Tecnologías, Comunicaciones, Legalidad, Normas</a:t>
          </a:r>
        </a:p>
      </dgm:t>
    </dgm:pt>
    <dgm:pt modelId="{8861E765-51E2-4697-98A4-318B8EFF11BE}" type="parTrans" cxnId="{06B8B8D3-879A-4F77-9B9E-1F1FF8E248C7}">
      <dgm:prSet/>
      <dgm:spPr/>
      <dgm:t>
        <a:bodyPr/>
        <a:lstStyle/>
        <a:p>
          <a:endParaRPr lang="en-US"/>
        </a:p>
      </dgm:t>
    </dgm:pt>
    <dgm:pt modelId="{F32DFC2A-60DD-4F7B-A114-0E2EA383AF0E}" type="sibTrans" cxnId="{06B8B8D3-879A-4F77-9B9E-1F1FF8E248C7}">
      <dgm:prSet/>
      <dgm:spPr/>
      <dgm:t>
        <a:bodyPr/>
        <a:lstStyle/>
        <a:p>
          <a:endParaRPr lang="en-US"/>
        </a:p>
      </dgm:t>
    </dgm:pt>
    <dgm:pt modelId="{2FE5D983-769D-4D02-9385-0E1AABEEC9EE}" type="pres">
      <dgm:prSet presAssocID="{51C4B76E-2C70-4376-ADC1-442F2B01EDA1}" presName="linear" presStyleCnt="0">
        <dgm:presLayoutVars>
          <dgm:animLvl val="lvl"/>
          <dgm:resizeHandles val="exact"/>
        </dgm:presLayoutVars>
      </dgm:prSet>
      <dgm:spPr/>
    </dgm:pt>
    <dgm:pt modelId="{7C7EF33C-0C32-4002-B5FE-CCC44B031492}" type="pres">
      <dgm:prSet presAssocID="{4672BFA8-ABCE-4615-9660-8F7897543160}" presName="parentText" presStyleLbl="node1" presStyleIdx="0" presStyleCnt="1" custScaleY="106325">
        <dgm:presLayoutVars>
          <dgm:chMax val="0"/>
          <dgm:bulletEnabled val="1"/>
        </dgm:presLayoutVars>
      </dgm:prSet>
      <dgm:spPr/>
    </dgm:pt>
  </dgm:ptLst>
  <dgm:cxnLst>
    <dgm:cxn modelId="{0621DA1E-B733-4983-82E0-EB76FA4553D4}" type="presOf" srcId="{4672BFA8-ABCE-4615-9660-8F7897543160}" destId="{7C7EF33C-0C32-4002-B5FE-CCC44B031492}" srcOrd="0" destOrd="0" presId="urn:microsoft.com/office/officeart/2005/8/layout/vList2"/>
    <dgm:cxn modelId="{CD951BAE-8FEC-42A4-92DA-A46AC8394702}" type="presOf" srcId="{51C4B76E-2C70-4376-ADC1-442F2B01EDA1}" destId="{2FE5D983-769D-4D02-9385-0E1AABEEC9EE}" srcOrd="0" destOrd="0" presId="urn:microsoft.com/office/officeart/2005/8/layout/vList2"/>
    <dgm:cxn modelId="{06B8B8D3-879A-4F77-9B9E-1F1FF8E248C7}" srcId="{51C4B76E-2C70-4376-ADC1-442F2B01EDA1}" destId="{4672BFA8-ABCE-4615-9660-8F7897543160}" srcOrd="0" destOrd="0" parTransId="{8861E765-51E2-4697-98A4-318B8EFF11BE}" sibTransId="{F32DFC2A-60DD-4F7B-A114-0E2EA383AF0E}"/>
    <dgm:cxn modelId="{5EB22656-3071-47F0-B3BB-BCC79D687E95}" type="presParOf" srcId="{2FE5D983-769D-4D02-9385-0E1AABEEC9EE}" destId="{7C7EF33C-0C32-4002-B5FE-CCC44B0314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5495BA-89E3-45EC-8ACF-8F7EE237260C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DB1030B-D6C8-48AA-9F06-48A86979B910}">
      <dgm:prSet custT="1"/>
      <dgm:spPr/>
      <dgm:t>
        <a:bodyPr/>
        <a:lstStyle/>
        <a:p>
          <a:pPr algn="just"/>
          <a:r>
            <a:rPr lang="es-EC" sz="1800" dirty="0"/>
            <a:t>Innovadora arquitectura de inteligencia, capacitación y potenciación del centro de análisis</a:t>
          </a:r>
          <a:endParaRPr lang="en-US" sz="1800" dirty="0"/>
        </a:p>
      </dgm:t>
    </dgm:pt>
    <dgm:pt modelId="{2109E84B-C1A7-42A4-8311-A7560FD17727}" type="parTrans" cxnId="{484AFB02-EFE8-4C2A-8BDD-8D7743E4EC12}">
      <dgm:prSet/>
      <dgm:spPr/>
      <dgm:t>
        <a:bodyPr/>
        <a:lstStyle/>
        <a:p>
          <a:pPr algn="just"/>
          <a:endParaRPr lang="en-US" sz="1500"/>
        </a:p>
      </dgm:t>
    </dgm:pt>
    <dgm:pt modelId="{7BA716DC-B18E-4666-AF54-E7F862D72700}" type="sibTrans" cxnId="{484AFB02-EFE8-4C2A-8BDD-8D7743E4EC12}">
      <dgm:prSet/>
      <dgm:spPr/>
      <dgm:t>
        <a:bodyPr/>
        <a:lstStyle/>
        <a:p>
          <a:pPr algn="just"/>
          <a:endParaRPr lang="en-US" sz="1500"/>
        </a:p>
      </dgm:t>
    </dgm:pt>
    <dgm:pt modelId="{1E577CAB-A380-4024-9AD9-30DD4E457CA7}">
      <dgm:prSet custT="1"/>
      <dgm:spPr/>
      <dgm:t>
        <a:bodyPr/>
        <a:lstStyle/>
        <a:p>
          <a:pPr algn="just"/>
          <a:r>
            <a:rPr lang="es-EC" sz="1500" dirty="0"/>
            <a:t>El CIAI permitirá una mejor coordinación en la identificación de las amenazas y los riesgos, </a:t>
          </a:r>
          <a:endParaRPr lang="en-US" sz="1500" dirty="0"/>
        </a:p>
      </dgm:t>
    </dgm:pt>
    <dgm:pt modelId="{C2961CC3-816E-491E-8862-610AC6605E05}" type="parTrans" cxnId="{52575F22-DAF2-4690-ADA7-0B906EFE1A53}">
      <dgm:prSet/>
      <dgm:spPr/>
      <dgm:t>
        <a:bodyPr/>
        <a:lstStyle/>
        <a:p>
          <a:pPr algn="just"/>
          <a:endParaRPr lang="en-US" sz="1500"/>
        </a:p>
      </dgm:t>
    </dgm:pt>
    <dgm:pt modelId="{86918DC0-2D9C-4FCA-BEC3-99F5B297FFFE}" type="sibTrans" cxnId="{52575F22-DAF2-4690-ADA7-0B906EFE1A53}">
      <dgm:prSet/>
      <dgm:spPr/>
      <dgm:t>
        <a:bodyPr/>
        <a:lstStyle/>
        <a:p>
          <a:pPr algn="just"/>
          <a:endParaRPr lang="en-US" sz="1500"/>
        </a:p>
      </dgm:t>
    </dgm:pt>
    <dgm:pt modelId="{28574310-256C-496E-BE72-9A2D4E7CB64D}" type="pres">
      <dgm:prSet presAssocID="{035495BA-89E3-45EC-8ACF-8F7EE237260C}" presName="linear" presStyleCnt="0">
        <dgm:presLayoutVars>
          <dgm:animLvl val="lvl"/>
          <dgm:resizeHandles val="exact"/>
        </dgm:presLayoutVars>
      </dgm:prSet>
      <dgm:spPr/>
    </dgm:pt>
    <dgm:pt modelId="{DEE41E63-D6AA-4691-A442-6A5410A9F094}" type="pres">
      <dgm:prSet presAssocID="{DDB1030B-D6C8-48AA-9F06-48A86979B910}" presName="parentText" presStyleLbl="node1" presStyleIdx="0" presStyleCnt="2" custLinFactNeighborY="2787">
        <dgm:presLayoutVars>
          <dgm:chMax val="0"/>
          <dgm:bulletEnabled val="1"/>
        </dgm:presLayoutVars>
      </dgm:prSet>
      <dgm:spPr/>
    </dgm:pt>
    <dgm:pt modelId="{F30CE757-CC20-4B7A-B16D-04D5EBA777E4}" type="pres">
      <dgm:prSet presAssocID="{7BA716DC-B18E-4666-AF54-E7F862D72700}" presName="spacer" presStyleCnt="0"/>
      <dgm:spPr/>
    </dgm:pt>
    <dgm:pt modelId="{E90D263F-E64C-4150-9A59-6FC8228BBF28}" type="pres">
      <dgm:prSet presAssocID="{1E577CAB-A380-4024-9AD9-30DD4E457CA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84AFB02-EFE8-4C2A-8BDD-8D7743E4EC12}" srcId="{035495BA-89E3-45EC-8ACF-8F7EE237260C}" destId="{DDB1030B-D6C8-48AA-9F06-48A86979B910}" srcOrd="0" destOrd="0" parTransId="{2109E84B-C1A7-42A4-8311-A7560FD17727}" sibTransId="{7BA716DC-B18E-4666-AF54-E7F862D72700}"/>
    <dgm:cxn modelId="{E855C018-3A9E-4CF8-BA5C-DC85A897313D}" type="presOf" srcId="{DDB1030B-D6C8-48AA-9F06-48A86979B910}" destId="{DEE41E63-D6AA-4691-A442-6A5410A9F094}" srcOrd="0" destOrd="0" presId="urn:microsoft.com/office/officeart/2005/8/layout/vList2"/>
    <dgm:cxn modelId="{52575F22-DAF2-4690-ADA7-0B906EFE1A53}" srcId="{035495BA-89E3-45EC-8ACF-8F7EE237260C}" destId="{1E577CAB-A380-4024-9AD9-30DD4E457CA7}" srcOrd="1" destOrd="0" parTransId="{C2961CC3-816E-491E-8862-610AC6605E05}" sibTransId="{86918DC0-2D9C-4FCA-BEC3-99F5B297FFFE}"/>
    <dgm:cxn modelId="{496E3168-FA61-4384-BA48-F0C5B52B6A5C}" type="presOf" srcId="{1E577CAB-A380-4024-9AD9-30DD4E457CA7}" destId="{E90D263F-E64C-4150-9A59-6FC8228BBF28}" srcOrd="0" destOrd="0" presId="urn:microsoft.com/office/officeart/2005/8/layout/vList2"/>
    <dgm:cxn modelId="{F58935F0-464A-4AB3-B8AC-22576693F1A8}" type="presOf" srcId="{035495BA-89E3-45EC-8ACF-8F7EE237260C}" destId="{28574310-256C-496E-BE72-9A2D4E7CB64D}" srcOrd="0" destOrd="0" presId="urn:microsoft.com/office/officeart/2005/8/layout/vList2"/>
    <dgm:cxn modelId="{9D860A60-6503-408A-9C56-A261D94294DD}" type="presParOf" srcId="{28574310-256C-496E-BE72-9A2D4E7CB64D}" destId="{DEE41E63-D6AA-4691-A442-6A5410A9F094}" srcOrd="0" destOrd="0" presId="urn:microsoft.com/office/officeart/2005/8/layout/vList2"/>
    <dgm:cxn modelId="{08E38B5D-5958-46A8-9F57-15E0FEC9F008}" type="presParOf" srcId="{28574310-256C-496E-BE72-9A2D4E7CB64D}" destId="{F30CE757-CC20-4B7A-B16D-04D5EBA777E4}" srcOrd="1" destOrd="0" presId="urn:microsoft.com/office/officeart/2005/8/layout/vList2"/>
    <dgm:cxn modelId="{83466FED-42C2-49CB-B53B-223897838980}" type="presParOf" srcId="{28574310-256C-496E-BE72-9A2D4E7CB64D}" destId="{E90D263F-E64C-4150-9A59-6FC8228BBF2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7A59D-4CAB-466D-B5E3-0E2E14025FF8}">
      <dsp:nvSpPr>
        <dsp:cNvPr id="0" name=""/>
        <dsp:cNvSpPr/>
      </dsp:nvSpPr>
      <dsp:spPr>
        <a:xfrm>
          <a:off x="0" y="24912"/>
          <a:ext cx="3353107" cy="895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Diseño de un Centro Integrado de Análisis de Inteligencia acorde a la realidad ecuatoriana </a:t>
          </a:r>
          <a:endParaRPr lang="en-US" sz="1700" kern="1200" dirty="0"/>
        </a:p>
      </dsp:txBody>
      <dsp:txXfrm>
        <a:off x="43693" y="68605"/>
        <a:ext cx="3265721" cy="807664"/>
      </dsp:txXfrm>
    </dsp:sp>
    <dsp:sp modelId="{E2A8774A-0CCA-4E87-AD6E-2DFFAE9E41A2}">
      <dsp:nvSpPr>
        <dsp:cNvPr id="0" name=""/>
        <dsp:cNvSpPr/>
      </dsp:nvSpPr>
      <dsp:spPr>
        <a:xfrm>
          <a:off x="0" y="968922"/>
          <a:ext cx="3353107" cy="895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Bases legales vigentes para FFAA. </a:t>
          </a:r>
          <a:endParaRPr lang="en-US" sz="1700" kern="1200" dirty="0"/>
        </a:p>
      </dsp:txBody>
      <dsp:txXfrm>
        <a:off x="43693" y="1012615"/>
        <a:ext cx="3265721" cy="807664"/>
      </dsp:txXfrm>
    </dsp:sp>
    <dsp:sp modelId="{13E77202-C0E4-46C0-8161-FF9B36B65DB3}">
      <dsp:nvSpPr>
        <dsp:cNvPr id="0" name=""/>
        <dsp:cNvSpPr/>
      </dsp:nvSpPr>
      <dsp:spPr>
        <a:xfrm>
          <a:off x="0" y="1912932"/>
          <a:ext cx="3353107" cy="895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Estrategias y modelos para la creación de este centro</a:t>
          </a:r>
          <a:endParaRPr lang="en-US" sz="1700" kern="1200" dirty="0"/>
        </a:p>
      </dsp:txBody>
      <dsp:txXfrm>
        <a:off x="43693" y="1956625"/>
        <a:ext cx="3265721" cy="807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3392-49FB-4CD9-905C-FCB2B1E98C1D}">
      <dsp:nvSpPr>
        <dsp:cNvPr id="0" name=""/>
        <dsp:cNvSpPr/>
      </dsp:nvSpPr>
      <dsp:spPr>
        <a:xfrm>
          <a:off x="0" y="25947"/>
          <a:ext cx="3427718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FF.AA y COIMC, Busca integrar información I.M </a:t>
          </a:r>
          <a:endParaRPr lang="en-US" sz="1600" kern="1200" dirty="0"/>
        </a:p>
      </dsp:txBody>
      <dsp:txXfrm>
        <a:off x="33412" y="59359"/>
        <a:ext cx="3360894" cy="617626"/>
      </dsp:txXfrm>
    </dsp:sp>
    <dsp:sp modelId="{DE4772A7-27AE-4446-AE83-50CD021A7E0E}">
      <dsp:nvSpPr>
        <dsp:cNvPr id="0" name=""/>
        <dsp:cNvSpPr/>
      </dsp:nvSpPr>
      <dsp:spPr>
        <a:xfrm>
          <a:off x="0" y="724797"/>
          <a:ext cx="3427718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Aplicación nuevas tecnologías  de Información</a:t>
          </a:r>
          <a:endParaRPr lang="en-US" sz="1600" kern="1200" dirty="0"/>
        </a:p>
      </dsp:txBody>
      <dsp:txXfrm>
        <a:off x="33412" y="758209"/>
        <a:ext cx="3360894" cy="617626"/>
      </dsp:txXfrm>
    </dsp:sp>
    <dsp:sp modelId="{328F4846-41F0-4F0C-B784-8BFFEA56787A}">
      <dsp:nvSpPr>
        <dsp:cNvPr id="0" name=""/>
        <dsp:cNvSpPr/>
      </dsp:nvSpPr>
      <dsp:spPr>
        <a:xfrm>
          <a:off x="0" y="1423647"/>
          <a:ext cx="3427718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Análisis, procesamiento y judicialización.</a:t>
          </a:r>
          <a:endParaRPr lang="en-US" sz="1600" kern="1200" dirty="0"/>
        </a:p>
      </dsp:txBody>
      <dsp:txXfrm>
        <a:off x="33412" y="1457059"/>
        <a:ext cx="3360894" cy="617626"/>
      </dsp:txXfrm>
    </dsp:sp>
    <dsp:sp modelId="{67A1D544-B0C7-4AA8-AD60-11D61BB5C153}">
      <dsp:nvSpPr>
        <dsp:cNvPr id="0" name=""/>
        <dsp:cNvSpPr/>
      </dsp:nvSpPr>
      <dsp:spPr>
        <a:xfrm>
          <a:off x="0" y="2122497"/>
          <a:ext cx="3427718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Producción de inteligencia útil y oportuna para la toma de decisiones</a:t>
          </a:r>
          <a:endParaRPr lang="en-US" sz="1600" kern="1200" dirty="0"/>
        </a:p>
      </dsp:txBody>
      <dsp:txXfrm>
        <a:off x="33412" y="2155909"/>
        <a:ext cx="3360894" cy="617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EF33C-0C32-4002-B5FE-CCC44B031492}">
      <dsp:nvSpPr>
        <dsp:cNvPr id="0" name=""/>
        <dsp:cNvSpPr/>
      </dsp:nvSpPr>
      <dsp:spPr>
        <a:xfrm>
          <a:off x="0" y="622799"/>
          <a:ext cx="3353107" cy="14150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Es posible una adecuada integración y organización. Personas, Tecnologías, Comunicaciones, Legalidad, Normas</a:t>
          </a:r>
        </a:p>
      </dsp:txBody>
      <dsp:txXfrm>
        <a:off x="69077" y="691876"/>
        <a:ext cx="3214953" cy="1276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41E63-D6AA-4691-A442-6A5410A9F094}">
      <dsp:nvSpPr>
        <dsp:cNvPr id="0" name=""/>
        <dsp:cNvSpPr/>
      </dsp:nvSpPr>
      <dsp:spPr>
        <a:xfrm>
          <a:off x="0" y="1206"/>
          <a:ext cx="3466061" cy="11264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Innovadora arquitectura de inteligencia, capacitación y potenciación del centro de análisis</a:t>
          </a:r>
          <a:endParaRPr lang="en-US" sz="1800" kern="1200" dirty="0"/>
        </a:p>
      </dsp:txBody>
      <dsp:txXfrm>
        <a:off x="54988" y="56194"/>
        <a:ext cx="3356085" cy="1016468"/>
      </dsp:txXfrm>
    </dsp:sp>
    <dsp:sp modelId="{E90D263F-E64C-4150-9A59-6FC8228BBF28}">
      <dsp:nvSpPr>
        <dsp:cNvPr id="0" name=""/>
        <dsp:cNvSpPr/>
      </dsp:nvSpPr>
      <dsp:spPr>
        <a:xfrm>
          <a:off x="0" y="1141404"/>
          <a:ext cx="3466061" cy="11264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El CIAI permitirá una mejor coordinación en la identificación de las amenazas y los riesgos, </a:t>
          </a:r>
          <a:endParaRPr lang="en-US" sz="1500" kern="1200" dirty="0"/>
        </a:p>
      </dsp:txBody>
      <dsp:txXfrm>
        <a:off x="54988" y="1196392"/>
        <a:ext cx="3356085" cy="1016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5388-A9A9-42B2-8CF3-08977CE800AF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C92DE-6784-44E7-AEDB-C861D79E3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41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8;p3:notes">
            <a:extLst>
              <a:ext uri="{FF2B5EF4-FFF2-40B4-BE49-F238E27FC236}">
                <a16:creationId xmlns:a16="http://schemas.microsoft.com/office/drawing/2014/main" id="{2C936F89-D027-45A6-8C63-8613E506A82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Google Shape;129;p3:notes">
            <a:extLst>
              <a:ext uri="{FF2B5EF4-FFF2-40B4-BE49-F238E27FC236}">
                <a16:creationId xmlns:a16="http://schemas.microsoft.com/office/drawing/2014/main" id="{C55FF4A3-0F52-4B2E-B6DA-1B11B687104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71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559;p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Google Shape;560;p1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5520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512;p11:notes">
            <a:extLst>
              <a:ext uri="{FF2B5EF4-FFF2-40B4-BE49-F238E27FC236}">
                <a16:creationId xmlns:a16="http://schemas.microsoft.com/office/drawing/2014/main" id="{1DD89E09-A4D6-491E-A740-FEE981AFBD1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Google Shape;513;p11:notes">
            <a:extLst>
              <a:ext uri="{FF2B5EF4-FFF2-40B4-BE49-F238E27FC236}">
                <a16:creationId xmlns:a16="http://schemas.microsoft.com/office/drawing/2014/main" id="{9F0617DD-1DE3-49F4-B420-9921E4A707A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2429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59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Google Shape;5225;p105:notes">
            <a:extLst>
              <a:ext uri="{FF2B5EF4-FFF2-40B4-BE49-F238E27FC236}">
                <a16:creationId xmlns:a16="http://schemas.microsoft.com/office/drawing/2014/main" id="{5F235A3E-297C-4388-947A-D6538CBC8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931" name="Google Shape;5226;p105:notes">
            <a:extLst>
              <a:ext uri="{FF2B5EF4-FFF2-40B4-BE49-F238E27FC236}">
                <a16:creationId xmlns:a16="http://schemas.microsoft.com/office/drawing/2014/main" id="{E1DCBEBF-5960-4851-AB3C-3A46F092A79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029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Google Shape;5225;p105:notes">
            <a:extLst>
              <a:ext uri="{FF2B5EF4-FFF2-40B4-BE49-F238E27FC236}">
                <a16:creationId xmlns:a16="http://schemas.microsoft.com/office/drawing/2014/main" id="{5F235A3E-297C-4388-947A-D6538CBC8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931" name="Google Shape;5226;p105:notes">
            <a:extLst>
              <a:ext uri="{FF2B5EF4-FFF2-40B4-BE49-F238E27FC236}">
                <a16:creationId xmlns:a16="http://schemas.microsoft.com/office/drawing/2014/main" id="{E1DCBEBF-5960-4851-AB3C-3A46F092A79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8756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284;p7:notes">
            <a:extLst>
              <a:ext uri="{FF2B5EF4-FFF2-40B4-BE49-F238E27FC236}">
                <a16:creationId xmlns:a16="http://schemas.microsoft.com/office/drawing/2014/main" id="{95213C5E-017F-4423-95EA-2905DDDAFC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EC" altLang="es-EC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Google Shape;285;p7:notes">
            <a:extLst>
              <a:ext uri="{FF2B5EF4-FFF2-40B4-BE49-F238E27FC236}">
                <a16:creationId xmlns:a16="http://schemas.microsoft.com/office/drawing/2014/main" id="{2653D5CF-3E64-4283-ABB9-187A7EE2A6D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5107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825;p22:notes">
            <a:extLst>
              <a:ext uri="{FF2B5EF4-FFF2-40B4-BE49-F238E27FC236}">
                <a16:creationId xmlns:a16="http://schemas.microsoft.com/office/drawing/2014/main" id="{7851A9C0-FA08-4893-B367-6F0894EFD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C" altLang="es-EC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Google Shape;826;p22:notes">
            <a:extLst>
              <a:ext uri="{FF2B5EF4-FFF2-40B4-BE49-F238E27FC236}">
                <a16:creationId xmlns:a16="http://schemas.microsoft.com/office/drawing/2014/main" id="{157EFAAD-B960-4875-94B4-072DA13411D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14720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Google Shape;1546;p46:notes">
            <a:extLst>
              <a:ext uri="{FF2B5EF4-FFF2-40B4-BE49-F238E27FC236}">
                <a16:creationId xmlns:a16="http://schemas.microsoft.com/office/drawing/2014/main" id="{CE68879E-74ED-4DF5-A661-677B5F48A6D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C" altLang="es-EC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5" name="Google Shape;1547;p46:notes">
            <a:extLst>
              <a:ext uri="{FF2B5EF4-FFF2-40B4-BE49-F238E27FC236}">
                <a16:creationId xmlns:a16="http://schemas.microsoft.com/office/drawing/2014/main" id="{56E04871-A3F5-4908-B33B-D97D7C7D35B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210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85CF8-AEB3-44B9-A829-284B22CB8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932112-507A-4D89-9580-19A8ED4D3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D3A11-9039-41C2-8FFF-D1B91754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CD33F-8209-480F-8BDA-BC17F065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F41B13-126E-4AD7-8074-D5844358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1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78885-1DEB-41DD-B2F2-E25A53EF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A7498-FAFE-4AC1-AE39-D93210E4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BAC7C-3029-4AE3-993D-69304F5C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EF7A4-C59B-4C9D-B192-9ACF8770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ECB386-B29B-4AEC-858D-DA205389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09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9D45A-B368-4741-8986-3AB5E99E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62DF2-AFE6-45A8-BA4F-7E3D9126C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FA9C6A-7A43-44A2-AF8F-C85B04C0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E9D61-6FFD-414D-AD64-88BC25E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8CE01B-9DA0-453F-92D5-2DDABAAD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5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EEA53-8297-443B-AD75-E102B6B8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E68C2-10C8-4E3B-B5F6-50B8C659C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4CFFFD-95B8-4ED1-A2C8-6C1514355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C17E0-1BCB-40F6-B2CF-37683FCF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95F200-4F39-48A5-8D39-75F9017E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12470F-B8F0-4509-B36B-83EDF296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6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A183-D13E-41C1-AC07-FAF7C8A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480314-4769-436A-84B4-203663C8C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9A243F-6923-430F-8A21-4416927D8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A21780-E209-4CA1-A723-A527BCECE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84F950-DDAA-4200-A1B6-301B8518E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0CC1F5-76FE-4AC8-9AF2-3620413D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6EA4C8-3D37-4093-9374-F2F9560D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C4A79B-0E4D-4626-B3EA-D6E468F0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05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B893F-5E82-47E1-8C8E-BACE2A7E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A5D110-31FE-48B5-831B-8FA681B8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5862C1-87FB-47A1-8722-045F3D82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EE1417-D493-4485-9507-D4F32632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41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4A145F-973B-49A5-9CA4-DFB06D38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909B8-8DA2-4DC1-8929-3BADA6C3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D5476E-8C45-45FC-925B-1CC4D3CA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1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56CA2-AE75-4189-BD14-DEC75BF4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1455D-AB45-463C-BB0B-6A12E82C1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2B4B23-B486-4E47-8835-DE7E8066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62163-12B2-4228-A291-C56C32B0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038D1-DC8A-4497-A4F7-ABCCBB29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5193AF-7996-47E1-A731-0B606C5C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9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9A0D0-A530-43C6-AD3B-8B3FDC1D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7E475B-501C-4C04-BB66-CA1985747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ABD393-6F4D-46C7-BAA2-B9593F042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A4D749-2372-4A47-85D1-7EF65C85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1237A6-D16A-462C-A9F1-C640AD4A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85D6FB-3874-464D-9BE1-EBAC2ECB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B5E9B-4F60-4B88-966B-117B3D2C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F6C29E-CD36-4481-9D45-5A6B5841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4E96D-3264-48D8-9DCE-5504D5AF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64ECB-0FB0-42C2-A47B-32CA6CB0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8C8BE9-40B1-4B5A-96DB-87CC77ED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93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CB78A1-1B6D-413E-8D91-0EF2441AB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2EA676-520D-41BE-B431-E1BB2B15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F6E37-A78E-4F3E-A0FB-9FF18752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4FF53-7B57-4BDC-B438-AEA8E5FF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BF623-7A47-4A68-89AF-8D92C92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34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85CF8-AEB3-44B9-A829-284B22CB8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932112-507A-4D89-9580-19A8ED4D3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D3A11-9039-41C2-8FFF-D1B91754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CD33F-8209-480F-8BDA-BC17F065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F41B13-126E-4AD7-8074-D5844358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0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78885-1DEB-41DD-B2F2-E25A53EF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A7498-FAFE-4AC1-AE39-D93210E4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BAC7C-3029-4AE3-993D-69304F5C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EF7A4-C59B-4C9D-B192-9ACF8770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ECB386-B29B-4AEC-858D-DA205389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33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9D45A-B368-4741-8986-3AB5E99E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62DF2-AFE6-45A8-BA4F-7E3D9126C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FA9C6A-7A43-44A2-AF8F-C85B04C0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E9D61-6FFD-414D-AD64-88BC25E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8CE01B-9DA0-453F-92D5-2DDABAAD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6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EEA53-8297-443B-AD75-E102B6B8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E68C2-10C8-4E3B-B5F6-50B8C659C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4CFFFD-95B8-4ED1-A2C8-6C1514355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C17E0-1BCB-40F6-B2CF-37683FCF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95F200-4F39-48A5-8D39-75F9017E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12470F-B8F0-4509-B36B-83EDF296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38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A183-D13E-41C1-AC07-FAF7C8A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480314-4769-436A-84B4-203663C8C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9A243F-6923-430F-8A21-4416927D8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A21780-E209-4CA1-A723-A527BCECE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84F950-DDAA-4200-A1B6-301B8518E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0CC1F5-76FE-4AC8-9AF2-3620413D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6EA4C8-3D37-4093-9374-F2F9560D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C4A79B-0E4D-4626-B3EA-D6E468F0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66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B893F-5E82-47E1-8C8E-BACE2A7E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A5D110-31FE-48B5-831B-8FA681B8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5862C1-87FB-47A1-8722-045F3D82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EE1417-D493-4485-9507-D4F32632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39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4A145F-973B-49A5-9CA4-DFB06D38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909B8-8DA2-4DC1-8929-3BADA6C3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D5476E-8C45-45FC-925B-1CC4D3CA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7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56CA2-AE75-4189-BD14-DEC75BF4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1455D-AB45-463C-BB0B-6A12E82C1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2B4B23-B486-4E47-8835-DE7E8066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62163-12B2-4228-A291-C56C32B0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038D1-DC8A-4497-A4F7-ABCCBB29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5193AF-7996-47E1-A731-0B606C5C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4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9A0D0-A530-43C6-AD3B-8B3FDC1D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7E475B-501C-4C04-BB66-CA1985747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ABD393-6F4D-46C7-BAA2-B9593F042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A4D749-2372-4A47-85D1-7EF65C85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1237A6-D16A-462C-A9F1-C640AD4A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85D6FB-3874-464D-9BE1-EBAC2ECB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39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B5E9B-4F60-4B88-966B-117B3D2C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F6C29E-CD36-4481-9D45-5A6B5841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4E96D-3264-48D8-9DCE-5504D5AF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64ECB-0FB0-42C2-A47B-32CA6CB0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8C8BE9-40B1-4B5A-96DB-87CC77ED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98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CB78A1-1B6D-413E-8D91-0EF2441AB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2EA676-520D-41BE-B431-E1BB2B15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F6E37-A78E-4F3E-A0FB-9FF18752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4FF53-7B57-4BDC-B438-AEA8E5FF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BF623-7A47-4A68-89AF-8D92C92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83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85CF8-AEB3-44B9-A829-284B22CB8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932112-507A-4D89-9580-19A8ED4D3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D3A11-9039-41C2-8FFF-D1B91754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CD33F-8209-480F-8BDA-BC17F065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F41B13-126E-4AD7-8074-D5844358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7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78885-1DEB-41DD-B2F2-E25A53EF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A7498-FAFE-4AC1-AE39-D93210E4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BAC7C-3029-4AE3-993D-69304F5C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EF7A4-C59B-4C9D-B192-9ACF8770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ECB386-B29B-4AEC-858D-DA205389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56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9D45A-B368-4741-8986-3AB5E99E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62DF2-AFE6-45A8-BA4F-7E3D9126C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FA9C6A-7A43-44A2-AF8F-C85B04C0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E9D61-6FFD-414D-AD64-88BC25E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8CE01B-9DA0-453F-92D5-2DDABAAD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73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EEA53-8297-443B-AD75-E102B6B8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E68C2-10C8-4E3B-B5F6-50B8C659C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4CFFFD-95B8-4ED1-A2C8-6C1514355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C17E0-1BCB-40F6-B2CF-37683FCF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95F200-4F39-48A5-8D39-75F9017E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12470F-B8F0-4509-B36B-83EDF296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50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A183-D13E-41C1-AC07-FAF7C8A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480314-4769-436A-84B4-203663C8C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9A243F-6923-430F-8A21-4416927D8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A21780-E209-4CA1-A723-A527BCECE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84F950-DDAA-4200-A1B6-301B8518E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0CC1F5-76FE-4AC8-9AF2-3620413D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6EA4C8-3D37-4093-9374-F2F9560D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C4A79B-0E4D-4626-B3EA-D6E468F0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86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B893F-5E82-47E1-8C8E-BACE2A7E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A5D110-31FE-48B5-831B-8FA681B8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5862C1-87FB-47A1-8722-045F3D82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EE1417-D493-4485-9507-D4F32632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4A145F-973B-49A5-9CA4-DFB06D38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909B8-8DA2-4DC1-8929-3BADA6C3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D5476E-8C45-45FC-925B-1CC4D3CA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20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56CA2-AE75-4189-BD14-DEC75BF4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1455D-AB45-463C-BB0B-6A12E82C1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2B4B23-B486-4E47-8835-DE7E8066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62163-12B2-4228-A291-C56C32B0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038D1-DC8A-4497-A4F7-ABCCBB29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5193AF-7996-47E1-A731-0B606C5C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34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9A0D0-A530-43C6-AD3B-8B3FDC1D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7E475B-501C-4C04-BB66-CA1985747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ABD393-6F4D-46C7-BAA2-B9593F042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A4D749-2372-4A47-85D1-7EF65C85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1237A6-D16A-462C-A9F1-C640AD4A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85D6FB-3874-464D-9BE1-EBAC2ECB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0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B5E9B-4F60-4B88-966B-117B3D2C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F6C29E-CD36-4481-9D45-5A6B5841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4E96D-3264-48D8-9DCE-5504D5AF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64ECB-0FB0-42C2-A47B-32CA6CB0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8C8BE9-40B1-4B5A-96DB-87CC77ED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08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CB78A1-1B6D-413E-8D91-0EF2441AB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2EA676-520D-41BE-B431-E1BB2B15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F6E37-A78E-4F3E-A0FB-9FF18752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4FF53-7B57-4BDC-B438-AEA8E5FF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BF623-7A47-4A68-89AF-8D92C92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5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1783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035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870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067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454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002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929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468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717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800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205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85CF8-AEB3-44B9-A829-284B22CB8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932112-507A-4D89-9580-19A8ED4D3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D3A11-9039-41C2-8FFF-D1B91754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CD33F-8209-480F-8BDA-BC17F065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F41B13-126E-4AD7-8074-D5844358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95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78885-1DEB-41DD-B2F2-E25A53EF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A7498-FAFE-4AC1-AE39-D93210E4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BAC7C-3029-4AE3-993D-69304F5C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EF7A4-C59B-4C9D-B192-9ACF8770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ECB386-B29B-4AEC-858D-DA205389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21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9D45A-B368-4741-8986-3AB5E99E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62DF2-AFE6-45A8-BA4F-7E3D9126C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FA9C6A-7A43-44A2-AF8F-C85B04C0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E9D61-6FFD-414D-AD64-88BC25E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8CE01B-9DA0-453F-92D5-2DDABAAD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EEA53-8297-443B-AD75-E102B6B8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E68C2-10C8-4E3B-B5F6-50B8C659C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4CFFFD-95B8-4ED1-A2C8-6C1514355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C17E0-1BCB-40F6-B2CF-37683FCF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95F200-4F39-48A5-8D39-75F9017E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12470F-B8F0-4509-B36B-83EDF296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3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A183-D13E-41C1-AC07-FAF7C8A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480314-4769-436A-84B4-203663C8C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9A243F-6923-430F-8A21-4416927D8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A21780-E209-4CA1-A723-A527BCECE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84F950-DDAA-4200-A1B6-301B8518E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0CC1F5-76FE-4AC8-9AF2-3620413D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6EA4C8-3D37-4093-9374-F2F9560D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C4A79B-0E4D-4626-B3EA-D6E468F0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039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B893F-5E82-47E1-8C8E-BACE2A7E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A5D110-31FE-48B5-831B-8FA681B8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5862C1-87FB-47A1-8722-045F3D82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EE1417-D493-4485-9507-D4F32632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79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4A145F-973B-49A5-9CA4-DFB06D38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909B8-8DA2-4DC1-8929-3BADA6C3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D5476E-8C45-45FC-925B-1CC4D3CA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3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56CA2-AE75-4189-BD14-DEC75BF4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1455D-AB45-463C-BB0B-6A12E82C1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2B4B23-B486-4E47-8835-DE7E8066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62163-12B2-4228-A291-C56C32B0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038D1-DC8A-4497-A4F7-ABCCBB29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5193AF-7996-47E1-A731-0B606C5C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04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9A0D0-A530-43C6-AD3B-8B3FDC1D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7E475B-501C-4C04-BB66-CA1985747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ABD393-6F4D-46C7-BAA2-B9593F042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A4D749-2372-4A47-85D1-7EF65C85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1237A6-D16A-462C-A9F1-C640AD4A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85D6FB-3874-464D-9BE1-EBAC2ECB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76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B5E9B-4F60-4B88-966B-117B3D2C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F6C29E-CD36-4481-9D45-5A6B5841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4E96D-3264-48D8-9DCE-5504D5AF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64ECB-0FB0-42C2-A47B-32CA6CB0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8C8BE9-40B1-4B5A-96DB-87CC77ED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154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CB78A1-1B6D-413E-8D91-0EF2441AB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2EA676-520D-41BE-B431-E1BB2B15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F6E37-A78E-4F3E-A0FB-9FF18752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4FF53-7B57-4BDC-B438-AEA8E5FF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BF623-7A47-4A68-89AF-8D92C92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85CF8-AEB3-44B9-A829-284B22CB8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932112-507A-4D89-9580-19A8ED4D3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D3A11-9039-41C2-8FFF-D1B91754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CD33F-8209-480F-8BDA-BC17F065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F41B13-126E-4AD7-8074-D5844358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40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78885-1DEB-41DD-B2F2-E25A53EF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A7498-FAFE-4AC1-AE39-D93210E4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BAC7C-3029-4AE3-993D-69304F5C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EF7A4-C59B-4C9D-B192-9ACF8770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ECB386-B29B-4AEC-858D-DA205389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24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9D45A-B368-4741-8986-3AB5E99E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62DF2-AFE6-45A8-BA4F-7E3D9126C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FA9C6A-7A43-44A2-AF8F-C85B04C0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E9D61-6FFD-414D-AD64-88BC25E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8CE01B-9DA0-453F-92D5-2DDABAAD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8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EEA53-8297-443B-AD75-E102B6B8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E68C2-10C8-4E3B-B5F6-50B8C659C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4CFFFD-95B8-4ED1-A2C8-6C1514355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C17E0-1BCB-40F6-B2CF-37683FCF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95F200-4F39-48A5-8D39-75F9017E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12470F-B8F0-4509-B36B-83EDF296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220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A183-D13E-41C1-AC07-FAF7C8A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480314-4769-436A-84B4-203663C8C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9A243F-6923-430F-8A21-4416927D8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A21780-E209-4CA1-A723-A527BCECE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84F950-DDAA-4200-A1B6-301B8518E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0CC1F5-76FE-4AC8-9AF2-3620413D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6EA4C8-3D37-4093-9374-F2F9560D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C4A79B-0E4D-4626-B3EA-D6E468F0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31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B893F-5E82-47E1-8C8E-BACE2A7E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A5D110-31FE-48B5-831B-8FA681B8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5862C1-87FB-47A1-8722-045F3D82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EE1417-D493-4485-9507-D4F32632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9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4A145F-973B-49A5-9CA4-DFB06D38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909B8-8DA2-4DC1-8929-3BADA6C3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D5476E-8C45-45FC-925B-1CC4D3CA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630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56CA2-AE75-4189-BD14-DEC75BF4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1455D-AB45-463C-BB0B-6A12E82C1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2B4B23-B486-4E47-8835-DE7E8066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62163-12B2-4228-A291-C56C32B0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038D1-DC8A-4497-A4F7-ABCCBB29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5193AF-7996-47E1-A731-0B606C5C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198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9A0D0-A530-43C6-AD3B-8B3FDC1D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7E475B-501C-4C04-BB66-CA1985747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ABD393-6F4D-46C7-BAA2-B9593F042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A4D749-2372-4A47-85D1-7EF65C85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1237A6-D16A-462C-A9F1-C640AD4A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85D6FB-3874-464D-9BE1-EBAC2ECB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09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B5E9B-4F60-4B88-966B-117B3D2C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F6C29E-CD36-4481-9D45-5A6B5841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4E96D-3264-48D8-9DCE-5504D5AF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64ECB-0FB0-42C2-A47B-32CA6CB0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8C8BE9-40B1-4B5A-96DB-87CC77ED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35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CB78A1-1B6D-413E-8D91-0EF2441AB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2EA676-520D-41BE-B431-E1BB2B15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F6E37-A78E-4F3E-A0FB-9FF18752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4FF53-7B57-4BDC-B438-AEA8E5FF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BF623-7A47-4A68-89AF-8D92C92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24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85CF8-AEB3-44B9-A829-284B22CB8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932112-507A-4D89-9580-19A8ED4D3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D3A11-9039-41C2-8FFF-D1B91754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CD33F-8209-480F-8BDA-BC17F065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F41B13-126E-4AD7-8074-D5844358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661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78885-1DEB-41DD-B2F2-E25A53EF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A7498-FAFE-4AC1-AE39-D93210E4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BAC7C-3029-4AE3-993D-69304F5C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EF7A4-C59B-4C9D-B192-9ACF8770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ECB386-B29B-4AEC-858D-DA205389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5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9D45A-B368-4741-8986-3AB5E99E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62DF2-AFE6-45A8-BA4F-7E3D9126C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FA9C6A-7A43-44A2-AF8F-C85B04C0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E9D61-6FFD-414D-AD64-88BC25E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8CE01B-9DA0-453F-92D5-2DDABAAD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431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EEA53-8297-443B-AD75-E102B6B8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E68C2-10C8-4E3B-B5F6-50B8C659C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4CFFFD-95B8-4ED1-A2C8-6C1514355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C17E0-1BCB-40F6-B2CF-37683FCF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95F200-4F39-48A5-8D39-75F9017E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12470F-B8F0-4509-B36B-83EDF296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170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A183-D13E-41C1-AC07-FAF7C8A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480314-4769-436A-84B4-203663C8C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9A243F-6923-430F-8A21-4416927D8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A21780-E209-4CA1-A723-A527BCECE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84F950-DDAA-4200-A1B6-301B8518E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0CC1F5-76FE-4AC8-9AF2-3620413D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6EA4C8-3D37-4093-9374-F2F9560D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C4A79B-0E4D-4626-B3EA-D6E468F0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73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B893F-5E82-47E1-8C8E-BACE2A7E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A5D110-31FE-48B5-831B-8FA681B8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5862C1-87FB-47A1-8722-045F3D82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EE1417-D493-4485-9507-D4F32632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71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4A145F-973B-49A5-9CA4-DFB06D38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909B8-8DA2-4DC1-8929-3BADA6C3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D5476E-8C45-45FC-925B-1CC4D3CA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122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56CA2-AE75-4189-BD14-DEC75BF4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1455D-AB45-463C-BB0B-6A12E82C1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2B4B23-B486-4E47-8835-DE7E8066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62163-12B2-4228-A291-C56C32B0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038D1-DC8A-4497-A4F7-ABCCBB29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5193AF-7996-47E1-A731-0B606C5C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634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9A0D0-A530-43C6-AD3B-8B3FDC1D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7E475B-501C-4C04-BB66-CA1985747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ABD393-6F4D-46C7-BAA2-B9593F042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A4D749-2372-4A47-85D1-7EF65C85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1237A6-D16A-462C-A9F1-C640AD4A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85D6FB-3874-464D-9BE1-EBAC2ECB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705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B5E9B-4F60-4B88-966B-117B3D2C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F6C29E-CD36-4481-9D45-5A6B5841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4E96D-3264-48D8-9DCE-5504D5AF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64ECB-0FB0-42C2-A47B-32CA6CB0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8C8BE9-40B1-4B5A-96DB-87CC77ED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745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CB78A1-1B6D-413E-8D91-0EF2441AB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2EA676-520D-41BE-B431-E1BB2B15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F6E37-A78E-4F3E-A0FB-9FF18752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4FF53-7B57-4BDC-B438-AEA8E5FF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BF623-7A47-4A68-89AF-8D92C92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5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854CF1-A108-4897-B1B1-11D5FC2A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4EF2A-2207-46B0-9DA1-23D45C12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B89612-045B-4907-8B18-8F5C8D1BD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EBD8E-15EB-4798-882C-5DA049E9A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2100F-711A-4DE5-ACB4-14CF7EA8B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3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854CF1-A108-4897-B1B1-11D5FC2A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4EF2A-2207-46B0-9DA1-23D45C12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B89612-045B-4907-8B18-8F5C8D1BD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EBD8E-15EB-4798-882C-5DA049E9A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2100F-711A-4DE5-ACB4-14CF7EA8B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9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854CF1-A108-4897-B1B1-11D5FC2A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4EF2A-2207-46B0-9DA1-23D45C12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B89612-045B-4907-8B18-8F5C8D1BD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EBD8E-15EB-4798-882C-5DA049E9A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2100F-711A-4DE5-ACB4-14CF7EA8B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0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kern="0"/>
              <a:pPr/>
              <a:t>‹Nº›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733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854CF1-A108-4897-B1B1-11D5FC2A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4EF2A-2207-46B0-9DA1-23D45C12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B89612-045B-4907-8B18-8F5C8D1BD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EBD8E-15EB-4798-882C-5DA049E9A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2100F-711A-4DE5-ACB4-14CF7EA8B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2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854CF1-A108-4897-B1B1-11D5FC2A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4EF2A-2207-46B0-9DA1-23D45C12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B89612-045B-4907-8B18-8F5C8D1BD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EBD8E-15EB-4798-882C-5DA049E9A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2100F-711A-4DE5-ACB4-14CF7EA8B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5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854CF1-A108-4897-B1B1-11D5FC2A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4EF2A-2207-46B0-9DA1-23D45C12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B89612-045B-4907-8B18-8F5C8D1BD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47C2-4B07-4ACB-B8FD-DA9E38A436A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30/3/2021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EBD8E-15EB-4798-882C-5DA049E9A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2100F-711A-4DE5-ACB4-14CF7EA8B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E70E-2880-4501-9835-0361A89353B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922322" y="2080205"/>
            <a:ext cx="9322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Prospectiva del empleo de la Inteligencia</a:t>
            </a:r>
            <a:r>
              <a:rPr kumimoji="0" lang="es-E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la toma de decisiones en las operaciones militares del COIMC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3818474D-A86F-C244-AA31-418253F2C546}"/>
              </a:ext>
            </a:extLst>
          </p:cNvPr>
          <p:cNvSpPr txBox="1"/>
          <p:nvPr/>
        </p:nvSpPr>
        <p:spPr>
          <a:xfrm>
            <a:off x="2635399" y="1367742"/>
            <a:ext cx="746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MAESTRÍA EN ESTRATEGIA MILITAR TERRESTRE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62C163-8FCA-404B-839C-BEA41DD0379B}"/>
              </a:ext>
            </a:extLst>
          </p:cNvPr>
          <p:cNvSpPr txBox="1"/>
          <p:nvPr/>
        </p:nvSpPr>
        <p:spPr>
          <a:xfrm>
            <a:off x="1669682" y="4277918"/>
            <a:ext cx="98274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TCRN. DE E.M </a:t>
            </a:r>
            <a:r>
              <a:rPr lang="es-EC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Conde Paredes Edison</a:t>
            </a: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 TCRN DE E.M </a:t>
            </a:r>
            <a:r>
              <a:rPr lang="es-EC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Hernández Buitrón Henry</a:t>
            </a: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EC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</a:t>
            </a: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s-EC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E.M</a:t>
            </a: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Maldonado Viera Alex.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OPONENTE: TCRN. DE E.M Molina </a:t>
            </a:r>
            <a:r>
              <a:rPr lang="es-EC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Nelson</a:t>
            </a: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4216D53-B2AF-43DD-A8AB-B780F2FD0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913252"/>
              </p:ext>
            </p:extLst>
          </p:nvPr>
        </p:nvGraphicFramePr>
        <p:xfrm>
          <a:off x="8663876" y="785964"/>
          <a:ext cx="3353107" cy="2832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1278CE6-2033-4DA9-9C77-9751D825E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597210"/>
              </p:ext>
            </p:extLst>
          </p:nvPr>
        </p:nvGraphicFramePr>
        <p:xfrm>
          <a:off x="136524" y="526316"/>
          <a:ext cx="3427718" cy="2832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99" name="Google Shape;2099;p70"/>
          <p:cNvSpPr txBox="1"/>
          <p:nvPr/>
        </p:nvSpPr>
        <p:spPr>
          <a:xfrm>
            <a:off x="9561961" y="250902"/>
            <a:ext cx="190512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A7902"/>
              </a:buClr>
              <a:buSzPts val="2400"/>
              <a:buFont typeface="Open Sans SemiBold"/>
              <a:buNone/>
            </a:pPr>
            <a:r>
              <a:rPr lang="en-US" sz="2000" b="1" kern="0" dirty="0">
                <a:solidFill>
                  <a:srgbClr val="FA79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ORIGINALIDAD</a:t>
            </a:r>
            <a:endParaRPr sz="1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0" name="Google Shape;2100;p70"/>
          <p:cNvSpPr txBox="1"/>
          <p:nvPr/>
        </p:nvSpPr>
        <p:spPr>
          <a:xfrm>
            <a:off x="9595623" y="3846539"/>
            <a:ext cx="1932014" cy="29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CC2331"/>
              </a:buClr>
              <a:buSzPts val="2400"/>
              <a:buFont typeface="Open Sans SemiBold"/>
              <a:buNone/>
            </a:pPr>
            <a:r>
              <a:rPr lang="en-US" sz="2000" b="1" kern="0" dirty="0">
                <a:solidFill>
                  <a:srgbClr val="CC233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FACTIBILIDAD</a:t>
            </a:r>
            <a:endParaRPr sz="1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1" name="Google Shape;2101;p70"/>
          <p:cNvSpPr txBox="1"/>
          <p:nvPr/>
        </p:nvSpPr>
        <p:spPr>
          <a:xfrm>
            <a:off x="981991" y="229729"/>
            <a:ext cx="1985841" cy="31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AB320"/>
              </a:buClr>
              <a:buSzPts val="2400"/>
              <a:buFont typeface="Open Sans SemiBold"/>
              <a:buNone/>
            </a:pPr>
            <a:r>
              <a:rPr lang="en-US" sz="2000" b="1" kern="0" dirty="0">
                <a:solidFill>
                  <a:srgbClr val="FAB3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IMPORTANCIA</a:t>
            </a:r>
            <a:endParaRPr sz="1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2" name="Google Shape;2102;p70"/>
          <p:cNvSpPr txBox="1"/>
          <p:nvPr/>
        </p:nvSpPr>
        <p:spPr>
          <a:xfrm>
            <a:off x="1021583" y="3718053"/>
            <a:ext cx="1750478" cy="39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8C103D"/>
              </a:buClr>
              <a:buSzPts val="2400"/>
              <a:buFont typeface="Open Sans SemiBold"/>
              <a:buNone/>
            </a:pPr>
            <a:r>
              <a:rPr lang="en-US" sz="2000" b="1" kern="0" dirty="0">
                <a:solidFill>
                  <a:srgbClr val="8C103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RELEVANCIA</a:t>
            </a:r>
            <a:endParaRPr sz="1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3" name="Google Shape;2103;p70"/>
          <p:cNvSpPr txBox="1"/>
          <p:nvPr/>
        </p:nvSpPr>
        <p:spPr>
          <a:xfrm>
            <a:off x="7777134" y="229729"/>
            <a:ext cx="1041592" cy="134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912B"/>
              </a:buClr>
              <a:buSzPts val="12600"/>
              <a:buFont typeface="Montserrat"/>
              <a:buNone/>
            </a:pPr>
            <a:r>
              <a:rPr lang="en-US" sz="8800" b="1" kern="0" dirty="0">
                <a:solidFill>
                  <a:srgbClr val="FF912B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4" name="Google Shape;2104;p70"/>
          <p:cNvSpPr txBox="1"/>
          <p:nvPr/>
        </p:nvSpPr>
        <p:spPr>
          <a:xfrm>
            <a:off x="7823665" y="5198032"/>
            <a:ext cx="948531" cy="12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E24956"/>
              </a:buClr>
              <a:buSzPts val="12600"/>
              <a:buFont typeface="Montserrat"/>
              <a:buNone/>
            </a:pPr>
            <a:r>
              <a:rPr lang="en-US" sz="8800" b="1" kern="0" dirty="0">
                <a:solidFill>
                  <a:srgbClr val="E2495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5" name="Google Shape;2105;p70"/>
          <p:cNvSpPr txBox="1"/>
          <p:nvPr/>
        </p:nvSpPr>
        <p:spPr>
          <a:xfrm>
            <a:off x="3629027" y="307180"/>
            <a:ext cx="768837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CA59"/>
              </a:buClr>
              <a:buSzPts val="13200"/>
              <a:buFont typeface="Montserrat"/>
              <a:buNone/>
            </a:pPr>
            <a:r>
              <a:rPr lang="en-US" sz="8800" b="1" kern="0" dirty="0">
                <a:solidFill>
                  <a:srgbClr val="FFCA59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6" name="Google Shape;2106;p70"/>
          <p:cNvSpPr txBox="1"/>
          <p:nvPr/>
        </p:nvSpPr>
        <p:spPr>
          <a:xfrm>
            <a:off x="3786674" y="5231744"/>
            <a:ext cx="1099101" cy="148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8C103D"/>
              </a:buClr>
              <a:buSzPts val="13200"/>
              <a:buFont typeface="Montserrat"/>
              <a:buNone/>
            </a:pPr>
            <a:r>
              <a:rPr lang="en-US" sz="8800" b="1" kern="0" dirty="0">
                <a:solidFill>
                  <a:srgbClr val="8C103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7" name="Google Shape;2107;p70"/>
          <p:cNvSpPr/>
          <p:nvPr/>
        </p:nvSpPr>
        <p:spPr>
          <a:xfrm>
            <a:off x="3930650" y="3395662"/>
            <a:ext cx="2111375" cy="2108200"/>
          </a:xfrm>
          <a:custGeom>
            <a:avLst/>
            <a:gdLst/>
            <a:ahLst/>
            <a:cxnLst/>
            <a:rect l="l" t="t" r="r" b="b"/>
            <a:pathLst>
              <a:path w="475" h="474" extrusionOk="0">
                <a:moveTo>
                  <a:pt x="453" y="0"/>
                </a:moveTo>
                <a:cubicBezTo>
                  <a:pt x="250" y="0"/>
                  <a:pt x="250" y="0"/>
                  <a:pt x="250" y="0"/>
                </a:cubicBezTo>
                <a:cubicBezTo>
                  <a:pt x="0" y="250"/>
                  <a:pt x="0" y="250"/>
                  <a:pt x="0" y="250"/>
                </a:cubicBezTo>
                <a:cubicBezTo>
                  <a:pt x="51" y="345"/>
                  <a:pt x="129" y="423"/>
                  <a:pt x="223" y="474"/>
                </a:cubicBezTo>
                <a:cubicBezTo>
                  <a:pt x="475" y="223"/>
                  <a:pt x="475" y="223"/>
                  <a:pt x="475" y="223"/>
                </a:cubicBezTo>
                <a:cubicBezTo>
                  <a:pt x="475" y="22"/>
                  <a:pt x="475" y="22"/>
                  <a:pt x="475" y="22"/>
                </a:cubicBezTo>
                <a:cubicBezTo>
                  <a:pt x="475" y="10"/>
                  <a:pt x="465" y="0"/>
                  <a:pt x="453" y="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8" name="Google Shape;2108;p70"/>
          <p:cNvSpPr/>
          <p:nvPr/>
        </p:nvSpPr>
        <p:spPr>
          <a:xfrm>
            <a:off x="3632200" y="3395662"/>
            <a:ext cx="1409700" cy="1112837"/>
          </a:xfrm>
          <a:custGeom>
            <a:avLst/>
            <a:gdLst/>
            <a:ahLst/>
            <a:cxnLst/>
            <a:rect l="l" t="t" r="r" b="b"/>
            <a:pathLst>
              <a:path w="317" h="250" extrusionOk="0">
                <a:moveTo>
                  <a:pt x="1" y="23"/>
                </a:moveTo>
                <a:cubicBezTo>
                  <a:pt x="6" y="105"/>
                  <a:pt x="30" y="182"/>
                  <a:pt x="67" y="250"/>
                </a:cubicBezTo>
                <a:cubicBezTo>
                  <a:pt x="317" y="0"/>
                  <a:pt x="317" y="0"/>
                  <a:pt x="31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1"/>
                  <a:pt x="1" y="23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9" name="Google Shape;2109;p70"/>
          <p:cNvSpPr/>
          <p:nvPr/>
        </p:nvSpPr>
        <p:spPr>
          <a:xfrm>
            <a:off x="4921250" y="4387850"/>
            <a:ext cx="1120775" cy="1414462"/>
          </a:xfrm>
          <a:custGeom>
            <a:avLst/>
            <a:gdLst/>
            <a:ahLst/>
            <a:cxnLst/>
            <a:rect l="l" t="t" r="r" b="b"/>
            <a:pathLst>
              <a:path w="252" h="318" extrusionOk="0">
                <a:moveTo>
                  <a:pt x="252" y="0"/>
                </a:moveTo>
                <a:cubicBezTo>
                  <a:pt x="0" y="251"/>
                  <a:pt x="0" y="251"/>
                  <a:pt x="0" y="251"/>
                </a:cubicBezTo>
                <a:cubicBezTo>
                  <a:pt x="69" y="289"/>
                  <a:pt x="146" y="312"/>
                  <a:pt x="229" y="318"/>
                </a:cubicBezTo>
                <a:cubicBezTo>
                  <a:pt x="241" y="318"/>
                  <a:pt x="252" y="309"/>
                  <a:pt x="252" y="296"/>
                </a:cubicBezTo>
                <a:lnTo>
                  <a:pt x="252" y="0"/>
                </a:ln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0" name="Google Shape;2110;p70"/>
          <p:cNvSpPr/>
          <p:nvPr/>
        </p:nvSpPr>
        <p:spPr>
          <a:xfrm>
            <a:off x="4926012" y="868362"/>
            <a:ext cx="1116012" cy="1411287"/>
          </a:xfrm>
          <a:custGeom>
            <a:avLst/>
            <a:gdLst/>
            <a:ahLst/>
            <a:cxnLst/>
            <a:rect l="l" t="t" r="r" b="b"/>
            <a:pathLst>
              <a:path w="251" h="317" extrusionOk="0">
                <a:moveTo>
                  <a:pt x="228" y="1"/>
                </a:moveTo>
                <a:cubicBezTo>
                  <a:pt x="146" y="6"/>
                  <a:pt x="69" y="30"/>
                  <a:pt x="0" y="67"/>
                </a:cubicBezTo>
                <a:cubicBezTo>
                  <a:pt x="251" y="317"/>
                  <a:pt x="251" y="317"/>
                  <a:pt x="251" y="317"/>
                </a:cubicBezTo>
                <a:cubicBezTo>
                  <a:pt x="251" y="22"/>
                  <a:pt x="251" y="22"/>
                  <a:pt x="251" y="22"/>
                </a:cubicBezTo>
                <a:cubicBezTo>
                  <a:pt x="251" y="10"/>
                  <a:pt x="240" y="0"/>
                  <a:pt x="228" y="1"/>
                </a:cubicBezTo>
                <a:close/>
              </a:path>
            </a:pathLst>
          </a:custGeom>
          <a:solidFill>
            <a:srgbClr val="FFDA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70"/>
          <p:cNvSpPr/>
          <p:nvPr/>
        </p:nvSpPr>
        <p:spPr>
          <a:xfrm>
            <a:off x="3930650" y="1166812"/>
            <a:ext cx="2111375" cy="2108200"/>
          </a:xfrm>
          <a:custGeom>
            <a:avLst/>
            <a:gdLst/>
            <a:ahLst/>
            <a:cxnLst/>
            <a:rect l="l" t="t" r="r" b="b"/>
            <a:pathLst>
              <a:path w="475" h="474" extrusionOk="0">
                <a:moveTo>
                  <a:pt x="475" y="453"/>
                </a:moveTo>
                <a:cubicBezTo>
                  <a:pt x="475" y="250"/>
                  <a:pt x="475" y="250"/>
                  <a:pt x="475" y="250"/>
                </a:cubicBezTo>
                <a:cubicBezTo>
                  <a:pt x="224" y="0"/>
                  <a:pt x="224" y="0"/>
                  <a:pt x="224" y="0"/>
                </a:cubicBezTo>
                <a:cubicBezTo>
                  <a:pt x="130" y="51"/>
                  <a:pt x="52" y="129"/>
                  <a:pt x="0" y="223"/>
                </a:cubicBezTo>
                <a:cubicBezTo>
                  <a:pt x="252" y="474"/>
                  <a:pt x="252" y="474"/>
                  <a:pt x="252" y="474"/>
                </a:cubicBezTo>
                <a:cubicBezTo>
                  <a:pt x="453" y="474"/>
                  <a:pt x="453" y="474"/>
                  <a:pt x="453" y="474"/>
                </a:cubicBezTo>
                <a:cubicBezTo>
                  <a:pt x="465" y="474"/>
                  <a:pt x="475" y="465"/>
                  <a:pt x="475" y="453"/>
                </a:cubicBezTo>
                <a:close/>
              </a:path>
            </a:pathLst>
          </a:custGeom>
          <a:solidFill>
            <a:srgbClr val="FFCA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2" name="Google Shape;2112;p70"/>
          <p:cNvSpPr/>
          <p:nvPr/>
        </p:nvSpPr>
        <p:spPr>
          <a:xfrm>
            <a:off x="3632200" y="2159000"/>
            <a:ext cx="1417637" cy="1116012"/>
          </a:xfrm>
          <a:custGeom>
            <a:avLst/>
            <a:gdLst/>
            <a:ahLst/>
            <a:cxnLst/>
            <a:rect l="l" t="t" r="r" b="b"/>
            <a:pathLst>
              <a:path w="319" h="251" extrusionOk="0">
                <a:moveTo>
                  <a:pt x="319" y="251"/>
                </a:moveTo>
                <a:cubicBezTo>
                  <a:pt x="67" y="0"/>
                  <a:pt x="67" y="0"/>
                  <a:pt x="67" y="0"/>
                </a:cubicBezTo>
                <a:cubicBezTo>
                  <a:pt x="30" y="69"/>
                  <a:pt x="6" y="146"/>
                  <a:pt x="1" y="229"/>
                </a:cubicBezTo>
                <a:cubicBezTo>
                  <a:pt x="0" y="241"/>
                  <a:pt x="10" y="251"/>
                  <a:pt x="23" y="251"/>
                </a:cubicBezTo>
                <a:lnTo>
                  <a:pt x="319" y="251"/>
                </a:ln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3" name="Google Shape;2113;p70"/>
          <p:cNvSpPr/>
          <p:nvPr/>
        </p:nvSpPr>
        <p:spPr>
          <a:xfrm>
            <a:off x="6156325" y="4397375"/>
            <a:ext cx="1116012" cy="1404937"/>
          </a:xfrm>
          <a:custGeom>
            <a:avLst/>
            <a:gdLst/>
            <a:ahLst/>
            <a:cxnLst/>
            <a:rect l="l" t="t" r="r" b="b"/>
            <a:pathLst>
              <a:path w="251" h="316" extrusionOk="0">
                <a:moveTo>
                  <a:pt x="23" y="316"/>
                </a:moveTo>
                <a:cubicBezTo>
                  <a:pt x="105" y="310"/>
                  <a:pt x="182" y="287"/>
                  <a:pt x="251" y="25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307"/>
                  <a:pt x="11" y="316"/>
                  <a:pt x="23" y="316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70"/>
          <p:cNvSpPr/>
          <p:nvPr/>
        </p:nvSpPr>
        <p:spPr>
          <a:xfrm>
            <a:off x="6156325" y="3395662"/>
            <a:ext cx="2106612" cy="2112962"/>
          </a:xfrm>
          <a:custGeom>
            <a:avLst/>
            <a:gdLst/>
            <a:ahLst/>
            <a:cxnLst/>
            <a:rect l="l" t="t" r="r" b="b"/>
            <a:pathLst>
              <a:path w="474" h="475" extrusionOk="0">
                <a:moveTo>
                  <a:pt x="0" y="22"/>
                </a:moveTo>
                <a:cubicBezTo>
                  <a:pt x="0" y="225"/>
                  <a:pt x="0" y="225"/>
                  <a:pt x="0" y="225"/>
                </a:cubicBezTo>
                <a:cubicBezTo>
                  <a:pt x="251" y="475"/>
                  <a:pt x="251" y="475"/>
                  <a:pt x="251" y="475"/>
                </a:cubicBezTo>
                <a:cubicBezTo>
                  <a:pt x="345" y="424"/>
                  <a:pt x="423" y="346"/>
                  <a:pt x="474" y="252"/>
                </a:cubicBezTo>
                <a:cubicBezTo>
                  <a:pt x="223" y="0"/>
                  <a:pt x="223" y="0"/>
                  <a:pt x="2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p70"/>
          <p:cNvSpPr/>
          <p:nvPr/>
        </p:nvSpPr>
        <p:spPr>
          <a:xfrm>
            <a:off x="7148512" y="3395662"/>
            <a:ext cx="1412875" cy="1120775"/>
          </a:xfrm>
          <a:custGeom>
            <a:avLst/>
            <a:gdLst/>
            <a:ahLst/>
            <a:cxnLst/>
            <a:rect l="l" t="t" r="r" b="b"/>
            <a:pathLst>
              <a:path w="318" h="252" extrusionOk="0">
                <a:moveTo>
                  <a:pt x="0" y="0"/>
                </a:moveTo>
                <a:cubicBezTo>
                  <a:pt x="251" y="252"/>
                  <a:pt x="251" y="252"/>
                  <a:pt x="251" y="252"/>
                </a:cubicBezTo>
                <a:cubicBezTo>
                  <a:pt x="289" y="183"/>
                  <a:pt x="312" y="105"/>
                  <a:pt x="318" y="23"/>
                </a:cubicBezTo>
                <a:cubicBezTo>
                  <a:pt x="318" y="11"/>
                  <a:pt x="309" y="0"/>
                  <a:pt x="29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70"/>
          <p:cNvSpPr/>
          <p:nvPr/>
        </p:nvSpPr>
        <p:spPr>
          <a:xfrm>
            <a:off x="7156450" y="2163762"/>
            <a:ext cx="1404937" cy="1111250"/>
          </a:xfrm>
          <a:custGeom>
            <a:avLst/>
            <a:gdLst/>
            <a:ahLst/>
            <a:cxnLst/>
            <a:rect l="l" t="t" r="r" b="b"/>
            <a:pathLst>
              <a:path w="316" h="250" extrusionOk="0">
                <a:moveTo>
                  <a:pt x="316" y="227"/>
                </a:moveTo>
                <a:cubicBezTo>
                  <a:pt x="310" y="146"/>
                  <a:pt x="287" y="69"/>
                  <a:pt x="250" y="0"/>
                </a:cubicBezTo>
                <a:cubicBezTo>
                  <a:pt x="0" y="250"/>
                  <a:pt x="0" y="250"/>
                  <a:pt x="0" y="250"/>
                </a:cubicBezTo>
                <a:cubicBezTo>
                  <a:pt x="294" y="250"/>
                  <a:pt x="294" y="250"/>
                  <a:pt x="294" y="250"/>
                </a:cubicBezTo>
                <a:cubicBezTo>
                  <a:pt x="307" y="250"/>
                  <a:pt x="316" y="240"/>
                  <a:pt x="316" y="227"/>
                </a:cubicBez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70"/>
          <p:cNvSpPr/>
          <p:nvPr/>
        </p:nvSpPr>
        <p:spPr>
          <a:xfrm>
            <a:off x="6156325" y="1166812"/>
            <a:ext cx="2111375" cy="2108200"/>
          </a:xfrm>
          <a:custGeom>
            <a:avLst/>
            <a:gdLst/>
            <a:ahLst/>
            <a:cxnLst/>
            <a:rect l="l" t="t" r="r" b="b"/>
            <a:pathLst>
              <a:path w="475" h="474" extrusionOk="0">
                <a:moveTo>
                  <a:pt x="22" y="474"/>
                </a:moveTo>
                <a:cubicBezTo>
                  <a:pt x="225" y="474"/>
                  <a:pt x="225" y="474"/>
                  <a:pt x="225" y="474"/>
                </a:cubicBezTo>
                <a:cubicBezTo>
                  <a:pt x="475" y="224"/>
                  <a:pt x="475" y="224"/>
                  <a:pt x="475" y="224"/>
                </a:cubicBezTo>
                <a:cubicBezTo>
                  <a:pt x="424" y="130"/>
                  <a:pt x="346" y="52"/>
                  <a:pt x="252" y="0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465"/>
                  <a:pt x="10" y="474"/>
                  <a:pt x="22" y="474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8" name="Google Shape;2118;p70"/>
          <p:cNvSpPr/>
          <p:nvPr/>
        </p:nvSpPr>
        <p:spPr>
          <a:xfrm>
            <a:off x="6156325" y="868362"/>
            <a:ext cx="1120775" cy="1419225"/>
          </a:xfrm>
          <a:custGeom>
            <a:avLst/>
            <a:gdLst/>
            <a:ahLst/>
            <a:cxnLst/>
            <a:rect l="l" t="t" r="r" b="b"/>
            <a:pathLst>
              <a:path w="252" h="319" extrusionOk="0">
                <a:moveTo>
                  <a:pt x="0" y="319"/>
                </a:moveTo>
                <a:cubicBezTo>
                  <a:pt x="252" y="67"/>
                  <a:pt x="252" y="67"/>
                  <a:pt x="252" y="67"/>
                </a:cubicBezTo>
                <a:cubicBezTo>
                  <a:pt x="183" y="30"/>
                  <a:pt x="105" y="6"/>
                  <a:pt x="23" y="1"/>
                </a:cubicBezTo>
                <a:cubicBezTo>
                  <a:pt x="11" y="0"/>
                  <a:pt x="0" y="10"/>
                  <a:pt x="0" y="22"/>
                </a:cubicBezTo>
                <a:lnTo>
                  <a:pt x="0" y="319"/>
                </a:ln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p70"/>
          <p:cNvSpPr/>
          <p:nvPr/>
        </p:nvSpPr>
        <p:spPr>
          <a:xfrm>
            <a:off x="6954198" y="1897856"/>
            <a:ext cx="617537" cy="742950"/>
          </a:xfrm>
          <a:custGeom>
            <a:avLst/>
            <a:gdLst/>
            <a:ahLst/>
            <a:cxnLst/>
            <a:rect l="l" t="t" r="r" b="b"/>
            <a:pathLst>
              <a:path w="139" h="167" extrusionOk="0">
                <a:moveTo>
                  <a:pt x="93" y="161"/>
                </a:moveTo>
                <a:cubicBezTo>
                  <a:pt x="93" y="165"/>
                  <a:pt x="91" y="167"/>
                  <a:pt x="87" y="167"/>
                </a:cubicBezTo>
                <a:cubicBezTo>
                  <a:pt x="52" y="167"/>
                  <a:pt x="52" y="167"/>
                  <a:pt x="52" y="167"/>
                </a:cubicBezTo>
                <a:cubicBezTo>
                  <a:pt x="49" y="167"/>
                  <a:pt x="46" y="165"/>
                  <a:pt x="46" y="161"/>
                </a:cubicBezTo>
                <a:cubicBezTo>
                  <a:pt x="46" y="161"/>
                  <a:pt x="46" y="161"/>
                  <a:pt x="46" y="161"/>
                </a:cubicBezTo>
                <a:cubicBezTo>
                  <a:pt x="46" y="158"/>
                  <a:pt x="49" y="156"/>
                  <a:pt x="52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91" y="156"/>
                  <a:pt x="93" y="158"/>
                  <a:pt x="93" y="161"/>
                </a:cubicBezTo>
                <a:close/>
                <a:moveTo>
                  <a:pt x="93" y="146"/>
                </a:moveTo>
                <a:cubicBezTo>
                  <a:pt x="93" y="143"/>
                  <a:pt x="91" y="140"/>
                  <a:pt x="87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9" y="140"/>
                  <a:pt x="46" y="143"/>
                  <a:pt x="46" y="146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49"/>
                  <a:pt x="49" y="152"/>
                  <a:pt x="52" y="152"/>
                </a:cubicBezTo>
                <a:cubicBezTo>
                  <a:pt x="87" y="152"/>
                  <a:pt x="87" y="152"/>
                  <a:pt x="87" y="152"/>
                </a:cubicBezTo>
                <a:cubicBezTo>
                  <a:pt x="91" y="152"/>
                  <a:pt x="93" y="149"/>
                  <a:pt x="93" y="146"/>
                </a:cubicBezTo>
                <a:close/>
                <a:moveTo>
                  <a:pt x="75" y="83"/>
                </a:moveTo>
                <a:cubicBezTo>
                  <a:pt x="68" y="83"/>
                  <a:pt x="68" y="83"/>
                  <a:pt x="68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137"/>
                  <a:pt x="64" y="137"/>
                  <a:pt x="64" y="137"/>
                </a:cubicBezTo>
                <a:cubicBezTo>
                  <a:pt x="66" y="137"/>
                  <a:pt x="68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2" y="137"/>
                  <a:pt x="74" y="137"/>
                  <a:pt x="75" y="137"/>
                </a:cubicBezTo>
                <a:lnTo>
                  <a:pt x="75" y="83"/>
                </a:lnTo>
                <a:close/>
                <a:moveTo>
                  <a:pt x="50" y="60"/>
                </a:moveTo>
                <a:cubicBezTo>
                  <a:pt x="46" y="60"/>
                  <a:pt x="42" y="64"/>
                  <a:pt x="42" y="69"/>
                </a:cubicBezTo>
                <a:cubicBezTo>
                  <a:pt x="42" y="73"/>
                  <a:pt x="46" y="77"/>
                  <a:pt x="50" y="77"/>
                </a:cubicBezTo>
                <a:cubicBezTo>
                  <a:pt x="59" y="77"/>
                  <a:pt x="59" y="77"/>
                  <a:pt x="59" y="77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4"/>
                  <a:pt x="55" y="60"/>
                  <a:pt x="50" y="60"/>
                </a:cubicBezTo>
                <a:close/>
                <a:moveTo>
                  <a:pt x="98" y="69"/>
                </a:moveTo>
                <a:cubicBezTo>
                  <a:pt x="98" y="64"/>
                  <a:pt x="94" y="60"/>
                  <a:pt x="89" y="60"/>
                </a:cubicBezTo>
                <a:cubicBezTo>
                  <a:pt x="85" y="60"/>
                  <a:pt x="81" y="64"/>
                  <a:pt x="81" y="69"/>
                </a:cubicBezTo>
                <a:cubicBezTo>
                  <a:pt x="81" y="77"/>
                  <a:pt x="81" y="77"/>
                  <a:pt x="81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94" y="77"/>
                  <a:pt x="98" y="73"/>
                  <a:pt x="98" y="69"/>
                </a:cubicBezTo>
                <a:close/>
                <a:moveTo>
                  <a:pt x="116" y="54"/>
                </a:moveTo>
                <a:cubicBezTo>
                  <a:pt x="112" y="39"/>
                  <a:pt x="95" y="23"/>
                  <a:pt x="70" y="23"/>
                </a:cubicBezTo>
                <a:cubicBezTo>
                  <a:pt x="45" y="23"/>
                  <a:pt x="27" y="39"/>
                  <a:pt x="24" y="54"/>
                </a:cubicBezTo>
                <a:cubicBezTo>
                  <a:pt x="21" y="65"/>
                  <a:pt x="23" y="76"/>
                  <a:pt x="29" y="86"/>
                </a:cubicBezTo>
                <a:cubicBezTo>
                  <a:pt x="34" y="95"/>
                  <a:pt x="39" y="103"/>
                  <a:pt x="43" y="113"/>
                </a:cubicBezTo>
                <a:cubicBezTo>
                  <a:pt x="45" y="118"/>
                  <a:pt x="46" y="126"/>
                  <a:pt x="47" y="131"/>
                </a:cubicBezTo>
                <a:cubicBezTo>
                  <a:pt x="48" y="135"/>
                  <a:pt x="50" y="137"/>
                  <a:pt x="55" y="137"/>
                </a:cubicBezTo>
                <a:cubicBezTo>
                  <a:pt x="57" y="137"/>
                  <a:pt x="58" y="137"/>
                  <a:pt x="59" y="137"/>
                </a:cubicBezTo>
                <a:cubicBezTo>
                  <a:pt x="59" y="83"/>
                  <a:pt x="59" y="83"/>
                  <a:pt x="59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47" y="83"/>
                  <a:pt x="43" y="81"/>
                  <a:pt x="41" y="79"/>
                </a:cubicBezTo>
                <a:cubicBezTo>
                  <a:pt x="38" y="76"/>
                  <a:pt x="37" y="72"/>
                  <a:pt x="37" y="69"/>
                </a:cubicBezTo>
                <a:cubicBezTo>
                  <a:pt x="37" y="65"/>
                  <a:pt x="38" y="62"/>
                  <a:pt x="41" y="59"/>
                </a:cubicBezTo>
                <a:cubicBezTo>
                  <a:pt x="43" y="56"/>
                  <a:pt x="47" y="55"/>
                  <a:pt x="50" y="55"/>
                </a:cubicBezTo>
                <a:cubicBezTo>
                  <a:pt x="58" y="55"/>
                  <a:pt x="64" y="61"/>
                  <a:pt x="64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77"/>
                  <a:pt x="64" y="77"/>
                  <a:pt x="64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5"/>
                  <a:pt x="77" y="62"/>
                  <a:pt x="79" y="59"/>
                </a:cubicBezTo>
                <a:cubicBezTo>
                  <a:pt x="82" y="56"/>
                  <a:pt x="86" y="55"/>
                  <a:pt x="89" y="55"/>
                </a:cubicBezTo>
                <a:cubicBezTo>
                  <a:pt x="93" y="55"/>
                  <a:pt x="96" y="56"/>
                  <a:pt x="99" y="59"/>
                </a:cubicBezTo>
                <a:cubicBezTo>
                  <a:pt x="102" y="62"/>
                  <a:pt x="103" y="65"/>
                  <a:pt x="103" y="69"/>
                </a:cubicBezTo>
                <a:cubicBezTo>
                  <a:pt x="103" y="72"/>
                  <a:pt x="102" y="76"/>
                  <a:pt x="99" y="79"/>
                </a:cubicBezTo>
                <a:cubicBezTo>
                  <a:pt x="96" y="81"/>
                  <a:pt x="93" y="83"/>
                  <a:pt x="89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2" y="137"/>
                  <a:pt x="83" y="137"/>
                  <a:pt x="84" y="137"/>
                </a:cubicBezTo>
                <a:cubicBezTo>
                  <a:pt x="90" y="137"/>
                  <a:pt x="91" y="135"/>
                  <a:pt x="92" y="131"/>
                </a:cubicBezTo>
                <a:cubicBezTo>
                  <a:pt x="93" y="126"/>
                  <a:pt x="94" y="118"/>
                  <a:pt x="97" y="113"/>
                </a:cubicBezTo>
                <a:cubicBezTo>
                  <a:pt x="101" y="103"/>
                  <a:pt x="106" y="95"/>
                  <a:pt x="111" y="86"/>
                </a:cubicBezTo>
                <a:cubicBezTo>
                  <a:pt x="116" y="76"/>
                  <a:pt x="119" y="65"/>
                  <a:pt x="116" y="54"/>
                </a:cubicBezTo>
                <a:close/>
                <a:moveTo>
                  <a:pt x="75" y="5"/>
                </a:moveTo>
                <a:cubicBezTo>
                  <a:pt x="75" y="3"/>
                  <a:pt x="73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7" y="0"/>
                  <a:pt x="65" y="3"/>
                  <a:pt x="65" y="5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8"/>
                  <a:pt x="67" y="20"/>
                  <a:pt x="70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3" y="20"/>
                  <a:pt x="75" y="18"/>
                  <a:pt x="75" y="15"/>
                </a:cubicBezTo>
                <a:lnTo>
                  <a:pt x="75" y="5"/>
                </a:lnTo>
                <a:close/>
                <a:moveTo>
                  <a:pt x="103" y="14"/>
                </a:moveTo>
                <a:cubicBezTo>
                  <a:pt x="104" y="11"/>
                  <a:pt x="104" y="8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6"/>
                  <a:pt x="95" y="6"/>
                  <a:pt x="94" y="9"/>
                </a:cubicBezTo>
                <a:cubicBezTo>
                  <a:pt x="90" y="17"/>
                  <a:pt x="90" y="17"/>
                  <a:pt x="90" y="17"/>
                </a:cubicBezTo>
                <a:cubicBezTo>
                  <a:pt x="88" y="20"/>
                  <a:pt x="89" y="23"/>
                  <a:pt x="9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4" y="25"/>
                  <a:pt x="97" y="24"/>
                  <a:pt x="99" y="22"/>
                </a:cubicBezTo>
                <a:lnTo>
                  <a:pt x="103" y="14"/>
                </a:lnTo>
                <a:close/>
                <a:moveTo>
                  <a:pt x="124" y="30"/>
                </a:moveTo>
                <a:cubicBezTo>
                  <a:pt x="126" y="28"/>
                  <a:pt x="126" y="25"/>
                  <a:pt x="124" y="2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2" y="21"/>
                  <a:pt x="119" y="21"/>
                  <a:pt x="117" y="23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8" y="31"/>
                  <a:pt x="108" y="34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2" y="38"/>
                  <a:pt x="115" y="38"/>
                  <a:pt x="117" y="36"/>
                </a:cubicBezTo>
                <a:lnTo>
                  <a:pt x="124" y="30"/>
                </a:lnTo>
                <a:close/>
                <a:moveTo>
                  <a:pt x="135" y="55"/>
                </a:moveTo>
                <a:cubicBezTo>
                  <a:pt x="138" y="55"/>
                  <a:pt x="139" y="52"/>
                  <a:pt x="139" y="49"/>
                </a:cubicBezTo>
                <a:cubicBezTo>
                  <a:pt x="139" y="49"/>
                  <a:pt x="139" y="49"/>
                  <a:pt x="139" y="49"/>
                </a:cubicBezTo>
                <a:cubicBezTo>
                  <a:pt x="138" y="46"/>
                  <a:pt x="136" y="45"/>
                  <a:pt x="133" y="45"/>
                </a:cubicBezTo>
                <a:cubicBezTo>
                  <a:pt x="124" y="47"/>
                  <a:pt x="124" y="47"/>
                  <a:pt x="124" y="47"/>
                </a:cubicBezTo>
                <a:cubicBezTo>
                  <a:pt x="121" y="47"/>
                  <a:pt x="119" y="50"/>
                  <a:pt x="120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5"/>
                  <a:pt x="123" y="57"/>
                  <a:pt x="126" y="57"/>
                </a:cubicBezTo>
                <a:lnTo>
                  <a:pt x="135" y="55"/>
                </a:lnTo>
                <a:close/>
                <a:moveTo>
                  <a:pt x="133" y="82"/>
                </a:moveTo>
                <a:cubicBezTo>
                  <a:pt x="135" y="83"/>
                  <a:pt x="138" y="81"/>
                  <a:pt x="139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39" y="76"/>
                  <a:pt x="137" y="73"/>
                  <a:pt x="135" y="72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23" y="70"/>
                  <a:pt x="120" y="72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7"/>
                  <a:pt x="121" y="80"/>
                  <a:pt x="123" y="80"/>
                </a:cubicBezTo>
                <a:lnTo>
                  <a:pt x="133" y="82"/>
                </a:lnTo>
                <a:close/>
                <a:moveTo>
                  <a:pt x="40" y="22"/>
                </a:moveTo>
                <a:cubicBezTo>
                  <a:pt x="42" y="24"/>
                  <a:pt x="45" y="25"/>
                  <a:pt x="4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50" y="23"/>
                  <a:pt x="51" y="20"/>
                  <a:pt x="49" y="17"/>
                </a:cubicBezTo>
                <a:cubicBezTo>
                  <a:pt x="45" y="9"/>
                  <a:pt x="45" y="9"/>
                  <a:pt x="45" y="9"/>
                </a:cubicBezTo>
                <a:cubicBezTo>
                  <a:pt x="43" y="6"/>
                  <a:pt x="40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5" y="8"/>
                  <a:pt x="35" y="11"/>
                  <a:pt x="36" y="14"/>
                </a:cubicBezTo>
                <a:lnTo>
                  <a:pt x="40" y="22"/>
                </a:lnTo>
                <a:close/>
                <a:moveTo>
                  <a:pt x="22" y="36"/>
                </a:moveTo>
                <a:cubicBezTo>
                  <a:pt x="24" y="38"/>
                  <a:pt x="27" y="38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1" y="34"/>
                  <a:pt x="31" y="31"/>
                  <a:pt x="29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0" y="21"/>
                  <a:pt x="17" y="21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5"/>
                  <a:pt x="13" y="28"/>
                  <a:pt x="15" y="30"/>
                </a:cubicBezTo>
                <a:lnTo>
                  <a:pt x="22" y="36"/>
                </a:lnTo>
                <a:close/>
                <a:moveTo>
                  <a:pt x="13" y="57"/>
                </a:moveTo>
                <a:cubicBezTo>
                  <a:pt x="16" y="57"/>
                  <a:pt x="19" y="55"/>
                  <a:pt x="19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0" y="50"/>
                  <a:pt x="18" y="47"/>
                  <a:pt x="15" y="47"/>
                </a:cubicBezTo>
                <a:cubicBezTo>
                  <a:pt x="6" y="45"/>
                  <a:pt x="6" y="45"/>
                  <a:pt x="6" y="45"/>
                </a:cubicBezTo>
                <a:cubicBezTo>
                  <a:pt x="3" y="45"/>
                  <a:pt x="1" y="46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2"/>
                  <a:pt x="1" y="55"/>
                  <a:pt x="4" y="55"/>
                </a:cubicBezTo>
                <a:lnTo>
                  <a:pt x="13" y="57"/>
                </a:lnTo>
                <a:close/>
                <a:moveTo>
                  <a:pt x="16" y="80"/>
                </a:moveTo>
                <a:cubicBezTo>
                  <a:pt x="18" y="80"/>
                  <a:pt x="20" y="77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9" y="72"/>
                  <a:pt x="16" y="70"/>
                  <a:pt x="14" y="70"/>
                </a:cubicBezTo>
                <a:cubicBezTo>
                  <a:pt x="4" y="72"/>
                  <a:pt x="4" y="72"/>
                  <a:pt x="4" y="72"/>
                </a:cubicBezTo>
                <a:cubicBezTo>
                  <a:pt x="2" y="73"/>
                  <a:pt x="0" y="76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1" y="81"/>
                  <a:pt x="4" y="83"/>
                  <a:pt x="6" y="82"/>
                </a:cubicBezTo>
                <a:lnTo>
                  <a:pt x="16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0" name="Google Shape;2120;p70"/>
          <p:cNvSpPr/>
          <p:nvPr/>
        </p:nvSpPr>
        <p:spPr>
          <a:xfrm>
            <a:off x="4680898" y="2069611"/>
            <a:ext cx="933450" cy="623887"/>
          </a:xfrm>
          <a:custGeom>
            <a:avLst/>
            <a:gdLst/>
            <a:ahLst/>
            <a:cxnLst/>
            <a:rect l="l" t="t" r="r" b="b"/>
            <a:pathLst>
              <a:path w="210" h="140" extrusionOk="0">
                <a:moveTo>
                  <a:pt x="167" y="13"/>
                </a:moveTo>
                <a:cubicBezTo>
                  <a:pt x="187" y="62"/>
                  <a:pt x="187" y="62"/>
                  <a:pt x="187" y="62"/>
                </a:cubicBezTo>
                <a:cubicBezTo>
                  <a:pt x="162" y="72"/>
                  <a:pt x="162" y="72"/>
                  <a:pt x="162" y="72"/>
                </a:cubicBezTo>
                <a:cubicBezTo>
                  <a:pt x="150" y="61"/>
                  <a:pt x="110" y="27"/>
                  <a:pt x="107" y="27"/>
                </a:cubicBezTo>
                <a:cubicBezTo>
                  <a:pt x="104" y="27"/>
                  <a:pt x="92" y="31"/>
                  <a:pt x="90" y="32"/>
                </a:cubicBezTo>
                <a:cubicBezTo>
                  <a:pt x="90" y="32"/>
                  <a:pt x="83" y="34"/>
                  <a:pt x="76" y="34"/>
                </a:cubicBezTo>
                <a:cubicBezTo>
                  <a:pt x="73" y="34"/>
                  <a:pt x="71" y="33"/>
                  <a:pt x="70" y="32"/>
                </a:cubicBezTo>
                <a:cubicBezTo>
                  <a:pt x="68" y="31"/>
                  <a:pt x="67" y="30"/>
                  <a:pt x="67" y="29"/>
                </a:cubicBezTo>
                <a:cubicBezTo>
                  <a:pt x="67" y="26"/>
                  <a:pt x="70" y="24"/>
                  <a:pt x="72" y="23"/>
                </a:cubicBezTo>
                <a:cubicBezTo>
                  <a:pt x="82" y="18"/>
                  <a:pt x="110" y="7"/>
                  <a:pt x="113" y="7"/>
                </a:cubicBezTo>
                <a:cubicBezTo>
                  <a:pt x="113" y="7"/>
                  <a:pt x="113" y="7"/>
                  <a:pt x="113" y="7"/>
                </a:cubicBezTo>
                <a:cubicBezTo>
                  <a:pt x="120" y="7"/>
                  <a:pt x="162" y="13"/>
                  <a:pt x="167" y="13"/>
                </a:cubicBezTo>
                <a:close/>
                <a:moveTo>
                  <a:pt x="185" y="0"/>
                </a:moveTo>
                <a:cubicBezTo>
                  <a:pt x="184" y="0"/>
                  <a:pt x="183" y="0"/>
                  <a:pt x="183" y="0"/>
                </a:cubicBezTo>
                <a:cubicBezTo>
                  <a:pt x="175" y="3"/>
                  <a:pt x="175" y="3"/>
                  <a:pt x="175" y="3"/>
                </a:cubicBezTo>
                <a:cubicBezTo>
                  <a:pt x="173" y="4"/>
                  <a:pt x="172" y="5"/>
                  <a:pt x="172" y="6"/>
                </a:cubicBezTo>
                <a:cubicBezTo>
                  <a:pt x="171" y="7"/>
                  <a:pt x="171" y="9"/>
                  <a:pt x="171" y="10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3" y="64"/>
                  <a:pt x="196" y="66"/>
                  <a:pt x="199" y="64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8" y="61"/>
                  <a:pt x="209" y="60"/>
                  <a:pt x="210" y="58"/>
                </a:cubicBezTo>
                <a:cubicBezTo>
                  <a:pt x="210" y="57"/>
                  <a:pt x="210" y="56"/>
                  <a:pt x="210" y="54"/>
                </a:cubicBezTo>
                <a:cubicBezTo>
                  <a:pt x="190" y="3"/>
                  <a:pt x="190" y="3"/>
                  <a:pt x="190" y="3"/>
                </a:cubicBezTo>
                <a:cubicBezTo>
                  <a:pt x="189" y="1"/>
                  <a:pt x="187" y="0"/>
                  <a:pt x="185" y="0"/>
                </a:cubicBezTo>
                <a:close/>
                <a:moveTo>
                  <a:pt x="0" y="70"/>
                </a:moveTo>
                <a:cubicBezTo>
                  <a:pt x="0" y="71"/>
                  <a:pt x="1" y="73"/>
                  <a:pt x="2" y="74"/>
                </a:cubicBezTo>
                <a:cubicBezTo>
                  <a:pt x="2" y="75"/>
                  <a:pt x="4" y="75"/>
                  <a:pt x="5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7" y="76"/>
                  <a:pt x="20" y="74"/>
                  <a:pt x="20" y="71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2"/>
                  <a:pt x="24" y="11"/>
                  <a:pt x="23" y="10"/>
                </a:cubicBezTo>
                <a:cubicBezTo>
                  <a:pt x="22" y="9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0" y="70"/>
                </a:lnTo>
                <a:close/>
                <a:moveTo>
                  <a:pt x="87" y="121"/>
                </a:moveTo>
                <a:cubicBezTo>
                  <a:pt x="86" y="119"/>
                  <a:pt x="85" y="117"/>
                  <a:pt x="83" y="116"/>
                </a:cubicBezTo>
                <a:cubicBezTo>
                  <a:pt x="80" y="113"/>
                  <a:pt x="76" y="113"/>
                  <a:pt x="73" y="117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0" y="132"/>
                  <a:pt x="65" y="137"/>
                  <a:pt x="66" y="138"/>
                </a:cubicBezTo>
                <a:cubicBezTo>
                  <a:pt x="68" y="139"/>
                  <a:pt x="69" y="140"/>
                  <a:pt x="71" y="140"/>
                </a:cubicBezTo>
                <a:cubicBezTo>
                  <a:pt x="73" y="140"/>
                  <a:pt x="75" y="139"/>
                  <a:pt x="77" y="137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5"/>
                  <a:pt x="87" y="123"/>
                  <a:pt x="87" y="121"/>
                </a:cubicBezTo>
                <a:close/>
                <a:moveTo>
                  <a:pt x="46" y="118"/>
                </a:moveTo>
                <a:cubicBezTo>
                  <a:pt x="43" y="121"/>
                  <a:pt x="44" y="124"/>
                  <a:pt x="48" y="128"/>
                </a:cubicBezTo>
                <a:cubicBezTo>
                  <a:pt x="52" y="131"/>
                  <a:pt x="55" y="130"/>
                  <a:pt x="59" y="126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73" y="109"/>
                  <a:pt x="69" y="104"/>
                  <a:pt x="67" y="103"/>
                </a:cubicBezTo>
                <a:cubicBezTo>
                  <a:pt x="64" y="100"/>
                  <a:pt x="60" y="101"/>
                  <a:pt x="57" y="105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1" y="112"/>
                  <a:pt x="51" y="112"/>
                  <a:pt x="51" y="112"/>
                </a:cubicBezTo>
                <a:lnTo>
                  <a:pt x="46" y="118"/>
                </a:lnTo>
                <a:close/>
                <a:moveTo>
                  <a:pt x="31" y="103"/>
                </a:moveTo>
                <a:cubicBezTo>
                  <a:pt x="30" y="105"/>
                  <a:pt x="29" y="107"/>
                  <a:pt x="29" y="109"/>
                </a:cubicBezTo>
                <a:cubicBezTo>
                  <a:pt x="30" y="111"/>
                  <a:pt x="31" y="113"/>
                  <a:pt x="33" y="114"/>
                </a:cubicBezTo>
                <a:cubicBezTo>
                  <a:pt x="36" y="117"/>
                  <a:pt x="40" y="117"/>
                  <a:pt x="43" y="113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6" y="98"/>
                  <a:pt x="56" y="96"/>
                  <a:pt x="56" y="94"/>
                </a:cubicBezTo>
                <a:cubicBezTo>
                  <a:pt x="56" y="92"/>
                  <a:pt x="55" y="90"/>
                  <a:pt x="53" y="89"/>
                </a:cubicBezTo>
                <a:cubicBezTo>
                  <a:pt x="49" y="86"/>
                  <a:pt x="45" y="86"/>
                  <a:pt x="42" y="90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7"/>
                  <a:pt x="37" y="97"/>
                  <a:pt x="37" y="97"/>
                </a:cubicBezTo>
                <a:cubicBezTo>
                  <a:pt x="36" y="97"/>
                  <a:pt x="36" y="97"/>
                  <a:pt x="36" y="97"/>
                </a:cubicBezTo>
                <a:lnTo>
                  <a:pt x="31" y="103"/>
                </a:lnTo>
                <a:close/>
                <a:moveTo>
                  <a:pt x="29" y="98"/>
                </a:moveTo>
                <a:cubicBezTo>
                  <a:pt x="40" y="85"/>
                  <a:pt x="40" y="85"/>
                  <a:pt x="40" y="85"/>
                </a:cubicBezTo>
                <a:cubicBezTo>
                  <a:pt x="44" y="80"/>
                  <a:pt x="40" y="75"/>
                  <a:pt x="38" y="74"/>
                </a:cubicBezTo>
                <a:cubicBezTo>
                  <a:pt x="35" y="71"/>
                  <a:pt x="31" y="72"/>
                  <a:pt x="28" y="76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4" y="81"/>
                  <a:pt x="24" y="81"/>
                </a:cubicBezTo>
                <a:cubicBezTo>
                  <a:pt x="19" y="87"/>
                  <a:pt x="19" y="87"/>
                  <a:pt x="19" y="87"/>
                </a:cubicBezTo>
                <a:cubicBezTo>
                  <a:pt x="17" y="89"/>
                  <a:pt x="16" y="91"/>
                  <a:pt x="16" y="93"/>
                </a:cubicBezTo>
                <a:cubicBezTo>
                  <a:pt x="16" y="95"/>
                  <a:pt x="18" y="96"/>
                  <a:pt x="19" y="97"/>
                </a:cubicBezTo>
                <a:cubicBezTo>
                  <a:pt x="20" y="99"/>
                  <a:pt x="22" y="100"/>
                  <a:pt x="25" y="100"/>
                </a:cubicBezTo>
                <a:cubicBezTo>
                  <a:pt x="26" y="100"/>
                  <a:pt x="27" y="100"/>
                  <a:pt x="29" y="98"/>
                </a:cubicBezTo>
                <a:close/>
                <a:moveTo>
                  <a:pt x="159" y="87"/>
                </a:moveTo>
                <a:cubicBezTo>
                  <a:pt x="162" y="84"/>
                  <a:pt x="163" y="80"/>
                  <a:pt x="158" y="76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35" y="55"/>
                  <a:pt x="111" y="35"/>
                  <a:pt x="106" y="32"/>
                </a:cubicBezTo>
                <a:cubicBezTo>
                  <a:pt x="104" y="33"/>
                  <a:pt x="97" y="35"/>
                  <a:pt x="92" y="37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7"/>
                  <a:pt x="84" y="39"/>
                  <a:pt x="76" y="39"/>
                </a:cubicBezTo>
                <a:cubicBezTo>
                  <a:pt x="72" y="39"/>
                  <a:pt x="69" y="38"/>
                  <a:pt x="67" y="37"/>
                </a:cubicBezTo>
                <a:cubicBezTo>
                  <a:pt x="63" y="34"/>
                  <a:pt x="62" y="31"/>
                  <a:pt x="62" y="29"/>
                </a:cubicBezTo>
                <a:cubicBezTo>
                  <a:pt x="62" y="24"/>
                  <a:pt x="66" y="21"/>
                  <a:pt x="69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5" y="71"/>
                  <a:pt x="25" y="71"/>
                  <a:pt x="25" y="71"/>
                </a:cubicBezTo>
                <a:cubicBezTo>
                  <a:pt x="28" y="68"/>
                  <a:pt x="31" y="67"/>
                  <a:pt x="34" y="67"/>
                </a:cubicBezTo>
                <a:cubicBezTo>
                  <a:pt x="36" y="67"/>
                  <a:pt x="39" y="68"/>
                  <a:pt x="41" y="70"/>
                </a:cubicBezTo>
                <a:cubicBezTo>
                  <a:pt x="45" y="74"/>
                  <a:pt x="47" y="78"/>
                  <a:pt x="47" y="82"/>
                </a:cubicBezTo>
                <a:cubicBezTo>
                  <a:pt x="50" y="81"/>
                  <a:pt x="53" y="82"/>
                  <a:pt x="56" y="85"/>
                </a:cubicBezTo>
                <a:cubicBezTo>
                  <a:pt x="60" y="88"/>
                  <a:pt x="62" y="92"/>
                  <a:pt x="61" y="96"/>
                </a:cubicBezTo>
                <a:cubicBezTo>
                  <a:pt x="64" y="96"/>
                  <a:pt x="68" y="97"/>
                  <a:pt x="70" y="99"/>
                </a:cubicBezTo>
                <a:cubicBezTo>
                  <a:pt x="74" y="102"/>
                  <a:pt x="76" y="106"/>
                  <a:pt x="76" y="109"/>
                </a:cubicBezTo>
                <a:cubicBezTo>
                  <a:pt x="79" y="108"/>
                  <a:pt x="83" y="109"/>
                  <a:pt x="86" y="112"/>
                </a:cubicBezTo>
                <a:cubicBezTo>
                  <a:pt x="91" y="116"/>
                  <a:pt x="93" y="121"/>
                  <a:pt x="91" y="126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7" y="130"/>
                  <a:pt x="98" y="131"/>
                  <a:pt x="99" y="131"/>
                </a:cubicBezTo>
                <a:cubicBezTo>
                  <a:pt x="102" y="131"/>
                  <a:pt x="104" y="129"/>
                  <a:pt x="105" y="128"/>
                </a:cubicBezTo>
                <a:cubicBezTo>
                  <a:pt x="107" y="125"/>
                  <a:pt x="109" y="123"/>
                  <a:pt x="106" y="120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7" y="104"/>
                  <a:pt x="87" y="103"/>
                  <a:pt x="87" y="102"/>
                </a:cubicBezTo>
                <a:cubicBezTo>
                  <a:pt x="87" y="102"/>
                  <a:pt x="87" y="101"/>
                  <a:pt x="87" y="100"/>
                </a:cubicBezTo>
                <a:cubicBezTo>
                  <a:pt x="88" y="99"/>
                  <a:pt x="90" y="99"/>
                  <a:pt x="91" y="10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6" y="120"/>
                  <a:pt x="117" y="121"/>
                  <a:pt x="119" y="121"/>
                </a:cubicBezTo>
                <a:cubicBezTo>
                  <a:pt x="121" y="121"/>
                  <a:pt x="123" y="120"/>
                  <a:pt x="125" y="117"/>
                </a:cubicBezTo>
                <a:cubicBezTo>
                  <a:pt x="126" y="116"/>
                  <a:pt x="127" y="114"/>
                  <a:pt x="127" y="112"/>
                </a:cubicBezTo>
                <a:cubicBezTo>
                  <a:pt x="127" y="110"/>
                  <a:pt x="125" y="108"/>
                  <a:pt x="123" y="106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7" y="93"/>
                  <a:pt x="107" y="92"/>
                  <a:pt x="107" y="91"/>
                </a:cubicBezTo>
                <a:cubicBezTo>
                  <a:pt x="107" y="91"/>
                  <a:pt x="107" y="90"/>
                  <a:pt x="107" y="89"/>
                </a:cubicBezTo>
                <a:cubicBezTo>
                  <a:pt x="108" y="88"/>
                  <a:pt x="110" y="88"/>
                  <a:pt x="111" y="89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4" y="107"/>
                  <a:pt x="136" y="108"/>
                  <a:pt x="137" y="108"/>
                </a:cubicBezTo>
                <a:cubicBezTo>
                  <a:pt x="140" y="108"/>
                  <a:pt x="143" y="107"/>
                  <a:pt x="145" y="104"/>
                </a:cubicBezTo>
                <a:cubicBezTo>
                  <a:pt x="146" y="102"/>
                  <a:pt x="147" y="100"/>
                  <a:pt x="147" y="99"/>
                </a:cubicBezTo>
                <a:cubicBezTo>
                  <a:pt x="147" y="97"/>
                  <a:pt x="145" y="95"/>
                  <a:pt x="143" y="93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5" y="78"/>
                  <a:pt x="125" y="76"/>
                  <a:pt x="126" y="75"/>
                </a:cubicBezTo>
                <a:cubicBezTo>
                  <a:pt x="127" y="74"/>
                  <a:pt x="128" y="74"/>
                  <a:pt x="130" y="74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51" y="92"/>
                  <a:pt x="156" y="91"/>
                  <a:pt x="159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1" name="Google Shape;2121;p70"/>
          <p:cNvSpPr/>
          <p:nvPr/>
        </p:nvSpPr>
        <p:spPr>
          <a:xfrm>
            <a:off x="6714331" y="3925887"/>
            <a:ext cx="760412" cy="635000"/>
          </a:xfrm>
          <a:custGeom>
            <a:avLst/>
            <a:gdLst/>
            <a:ahLst/>
            <a:cxnLst/>
            <a:rect l="l" t="t" r="r" b="b"/>
            <a:pathLst>
              <a:path w="171" h="143" extrusionOk="0">
                <a:moveTo>
                  <a:pt x="23" y="116"/>
                </a:moveTo>
                <a:cubicBezTo>
                  <a:pt x="23" y="78"/>
                  <a:pt x="23" y="78"/>
                  <a:pt x="23" y="78"/>
                </a:cubicBezTo>
                <a:cubicBezTo>
                  <a:pt x="23" y="75"/>
                  <a:pt x="25" y="72"/>
                  <a:pt x="2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2"/>
                  <a:pt x="43" y="75"/>
                  <a:pt x="43" y="78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3" y="119"/>
                  <a:pt x="41" y="122"/>
                  <a:pt x="3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5" y="122"/>
                  <a:pt x="23" y="119"/>
                  <a:pt x="23" y="116"/>
                </a:cubicBezTo>
                <a:close/>
                <a:moveTo>
                  <a:pt x="63" y="58"/>
                </a:moveTo>
                <a:cubicBezTo>
                  <a:pt x="60" y="58"/>
                  <a:pt x="57" y="61"/>
                  <a:pt x="57" y="64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7" y="119"/>
                  <a:pt x="60" y="122"/>
                  <a:pt x="63" y="122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5" y="122"/>
                  <a:pt x="78" y="119"/>
                  <a:pt x="78" y="116"/>
                </a:cubicBezTo>
                <a:cubicBezTo>
                  <a:pt x="78" y="64"/>
                  <a:pt x="78" y="64"/>
                  <a:pt x="78" y="64"/>
                </a:cubicBezTo>
                <a:cubicBezTo>
                  <a:pt x="78" y="61"/>
                  <a:pt x="75" y="58"/>
                  <a:pt x="72" y="58"/>
                </a:cubicBezTo>
                <a:lnTo>
                  <a:pt x="63" y="58"/>
                </a:lnTo>
                <a:close/>
                <a:moveTo>
                  <a:pt x="97" y="47"/>
                </a:moveTo>
                <a:cubicBezTo>
                  <a:pt x="94" y="47"/>
                  <a:pt x="91" y="49"/>
                  <a:pt x="91" y="52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1" y="119"/>
                  <a:pt x="94" y="122"/>
                  <a:pt x="97" y="122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9" y="122"/>
                  <a:pt x="112" y="119"/>
                  <a:pt x="112" y="116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49"/>
                  <a:pt x="109" y="47"/>
                  <a:pt x="106" y="47"/>
                </a:cubicBezTo>
                <a:lnTo>
                  <a:pt x="97" y="47"/>
                </a:lnTo>
                <a:close/>
                <a:moveTo>
                  <a:pt x="131" y="35"/>
                </a:moveTo>
                <a:cubicBezTo>
                  <a:pt x="128" y="35"/>
                  <a:pt x="125" y="37"/>
                  <a:pt x="125" y="40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119"/>
                  <a:pt x="128" y="122"/>
                  <a:pt x="131" y="122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44" y="122"/>
                  <a:pt x="146" y="119"/>
                  <a:pt x="146" y="11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46" y="37"/>
                  <a:pt x="144" y="35"/>
                  <a:pt x="140" y="35"/>
                </a:cubicBezTo>
                <a:lnTo>
                  <a:pt x="131" y="35"/>
                </a:lnTo>
                <a:close/>
                <a:moveTo>
                  <a:pt x="25" y="57"/>
                </a:moveTo>
                <a:cubicBezTo>
                  <a:pt x="62" y="51"/>
                  <a:pt x="96" y="37"/>
                  <a:pt x="127" y="19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40" y="7"/>
                  <a:pt x="140" y="7"/>
                  <a:pt x="140" y="7"/>
                </a:cubicBezTo>
                <a:cubicBezTo>
                  <a:pt x="120" y="7"/>
                  <a:pt x="120" y="7"/>
                  <a:pt x="120" y="7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93" y="30"/>
                  <a:pt x="60" y="43"/>
                  <a:pt x="24" y="50"/>
                </a:cubicBezTo>
                <a:lnTo>
                  <a:pt x="25" y="57"/>
                </a:lnTo>
                <a:close/>
                <a:moveTo>
                  <a:pt x="171" y="133"/>
                </a:moveTo>
                <a:cubicBezTo>
                  <a:pt x="153" y="123"/>
                  <a:pt x="153" y="123"/>
                  <a:pt x="153" y="123"/>
                </a:cubicBezTo>
                <a:cubicBezTo>
                  <a:pt x="153" y="129"/>
                  <a:pt x="153" y="129"/>
                  <a:pt x="153" y="129"/>
                </a:cubicBezTo>
                <a:cubicBezTo>
                  <a:pt x="14" y="129"/>
                  <a:pt x="14" y="129"/>
                  <a:pt x="14" y="129"/>
                </a:cubicBezTo>
                <a:cubicBezTo>
                  <a:pt x="14" y="17"/>
                  <a:pt x="14" y="17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9"/>
                  <a:pt x="6" y="129"/>
                  <a:pt x="6" y="129"/>
                </a:cubicBezTo>
                <a:cubicBezTo>
                  <a:pt x="6" y="133"/>
                  <a:pt x="6" y="133"/>
                  <a:pt x="6" y="133"/>
                </a:cubicBezTo>
                <a:cubicBezTo>
                  <a:pt x="6" y="137"/>
                  <a:pt x="6" y="137"/>
                  <a:pt x="6" y="137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3" y="143"/>
                  <a:pt x="153" y="143"/>
                  <a:pt x="153" y="143"/>
                </a:cubicBezTo>
                <a:lnTo>
                  <a:pt x="171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2" name="Google Shape;2122;p70"/>
          <p:cNvSpPr/>
          <p:nvPr/>
        </p:nvSpPr>
        <p:spPr>
          <a:xfrm>
            <a:off x="4852988" y="3952080"/>
            <a:ext cx="676275" cy="609600"/>
          </a:xfrm>
          <a:custGeom>
            <a:avLst/>
            <a:gdLst/>
            <a:ahLst/>
            <a:cxnLst/>
            <a:rect l="l" t="t" r="r" b="b"/>
            <a:pathLst>
              <a:path w="152" h="137" extrusionOk="0">
                <a:moveTo>
                  <a:pt x="104" y="19"/>
                </a:moveTo>
                <a:cubicBezTo>
                  <a:pt x="95" y="19"/>
                  <a:pt x="95" y="19"/>
                  <a:pt x="95" y="19"/>
                </a:cubicBezTo>
                <a:cubicBezTo>
                  <a:pt x="94" y="13"/>
                  <a:pt x="90" y="9"/>
                  <a:pt x="85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3" y="9"/>
                  <a:pt x="59" y="13"/>
                  <a:pt x="5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9"/>
                  <a:pt x="57" y="0"/>
                  <a:pt x="65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96" y="0"/>
                  <a:pt x="103" y="9"/>
                  <a:pt x="104" y="19"/>
                </a:cubicBezTo>
                <a:close/>
                <a:moveTo>
                  <a:pt x="23" y="76"/>
                </a:moveTo>
                <a:cubicBezTo>
                  <a:pt x="62" y="76"/>
                  <a:pt x="62" y="76"/>
                  <a:pt x="62" y="76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67"/>
                  <a:pt x="65" y="63"/>
                  <a:pt x="69" y="63"/>
                </a:cubicBezTo>
                <a:cubicBezTo>
                  <a:pt x="84" y="63"/>
                  <a:pt x="84" y="63"/>
                  <a:pt x="84" y="63"/>
                </a:cubicBezTo>
                <a:cubicBezTo>
                  <a:pt x="88" y="63"/>
                  <a:pt x="91" y="67"/>
                  <a:pt x="91" y="71"/>
                </a:cubicBezTo>
                <a:cubicBezTo>
                  <a:pt x="91" y="76"/>
                  <a:pt x="91" y="76"/>
                  <a:pt x="91" y="76"/>
                </a:cubicBezTo>
                <a:cubicBezTo>
                  <a:pt x="129" y="76"/>
                  <a:pt x="129" y="76"/>
                  <a:pt x="129" y="76"/>
                </a:cubicBezTo>
                <a:cubicBezTo>
                  <a:pt x="141" y="76"/>
                  <a:pt x="150" y="67"/>
                  <a:pt x="152" y="55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2" y="32"/>
                  <a:pt x="144" y="23"/>
                  <a:pt x="134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94" y="23"/>
                  <a:pt x="94" y="23"/>
                  <a:pt x="94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2"/>
                  <a:pt x="0" y="43"/>
                </a:cubicBezTo>
                <a:cubicBezTo>
                  <a:pt x="0" y="55"/>
                  <a:pt x="0" y="55"/>
                  <a:pt x="0" y="55"/>
                </a:cubicBezTo>
                <a:cubicBezTo>
                  <a:pt x="2" y="67"/>
                  <a:pt x="12" y="76"/>
                  <a:pt x="23" y="76"/>
                </a:cubicBezTo>
                <a:close/>
                <a:moveTo>
                  <a:pt x="129" y="83"/>
                </a:moveTo>
                <a:cubicBezTo>
                  <a:pt x="91" y="83"/>
                  <a:pt x="91" y="83"/>
                  <a:pt x="91" y="83"/>
                </a:cubicBezTo>
                <a:cubicBezTo>
                  <a:pt x="91" y="88"/>
                  <a:pt x="91" y="88"/>
                  <a:pt x="91" y="88"/>
                </a:cubicBezTo>
                <a:cubicBezTo>
                  <a:pt x="91" y="92"/>
                  <a:pt x="88" y="96"/>
                  <a:pt x="84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65" y="96"/>
                  <a:pt x="62" y="92"/>
                  <a:pt x="62" y="88"/>
                </a:cubicBezTo>
                <a:cubicBezTo>
                  <a:pt x="62" y="83"/>
                  <a:pt x="62" y="83"/>
                  <a:pt x="62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14" y="83"/>
                  <a:pt x="5" y="77"/>
                  <a:pt x="0" y="69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8" y="137"/>
                  <a:pt x="18" y="137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29" y="137"/>
                  <a:pt x="29" y="137"/>
                  <a:pt x="29" y="137"/>
                </a:cubicBezTo>
                <a:cubicBezTo>
                  <a:pt x="36" y="137"/>
                  <a:pt x="36" y="137"/>
                  <a:pt x="36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34" y="137"/>
                  <a:pt x="134" y="137"/>
                  <a:pt x="134" y="137"/>
                </a:cubicBezTo>
                <a:cubicBezTo>
                  <a:pt x="144" y="137"/>
                  <a:pt x="152" y="128"/>
                  <a:pt x="152" y="117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7" y="77"/>
                  <a:pt x="139" y="83"/>
                  <a:pt x="129" y="83"/>
                </a:cubicBezTo>
                <a:close/>
                <a:moveTo>
                  <a:pt x="83" y="69"/>
                </a:moveTo>
                <a:cubicBezTo>
                  <a:pt x="69" y="69"/>
                  <a:pt x="69" y="69"/>
                  <a:pt x="69" y="69"/>
                </a:cubicBezTo>
                <a:cubicBezTo>
                  <a:pt x="68" y="69"/>
                  <a:pt x="67" y="70"/>
                  <a:pt x="67" y="72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7"/>
                  <a:pt x="67" y="77"/>
                  <a:pt x="67" y="77"/>
                </a:cubicBezTo>
                <a:cubicBezTo>
                  <a:pt x="67" y="82"/>
                  <a:pt x="67" y="82"/>
                  <a:pt x="67" y="82"/>
                </a:cubicBezTo>
                <a:cubicBezTo>
                  <a:pt x="67" y="84"/>
                  <a:pt x="67" y="84"/>
                  <a:pt x="67" y="84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9"/>
                  <a:pt x="68" y="90"/>
                  <a:pt x="69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5" y="90"/>
                  <a:pt x="86" y="89"/>
                  <a:pt x="86" y="88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82"/>
                  <a:pt x="86" y="82"/>
                  <a:pt x="86" y="82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0"/>
                  <a:pt x="85" y="69"/>
                  <a:pt x="8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E850982-2310-4D4C-BBD7-DB7701A0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718979"/>
              </p:ext>
            </p:extLst>
          </p:nvPr>
        </p:nvGraphicFramePr>
        <p:xfrm>
          <a:off x="8654045" y="3720271"/>
          <a:ext cx="3353107" cy="266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9410DBB-4310-4720-9F00-DA95B3E4F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060416"/>
              </p:ext>
            </p:extLst>
          </p:nvPr>
        </p:nvGraphicFramePr>
        <p:xfrm>
          <a:off x="149165" y="4181069"/>
          <a:ext cx="3466061" cy="226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0327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" grpId="0"/>
      <p:bldP spid="2100" grpId="0"/>
      <p:bldP spid="2101" grpId="0"/>
      <p:bldP spid="2102" grpId="0"/>
      <p:bldP spid="2103" grpId="0"/>
      <p:bldP spid="2104" grpId="0"/>
      <p:bldP spid="2105" grpId="0"/>
      <p:bldP spid="2106" grpId="0"/>
      <p:bldP spid="2107" grpId="0" animBg="1"/>
      <p:bldP spid="2108" grpId="0" animBg="1"/>
      <p:bldP spid="2109" grpId="0" animBg="1"/>
      <p:bldP spid="2110" grpId="0" animBg="1"/>
      <p:bldP spid="2111" grpId="0" animBg="1"/>
      <p:bldP spid="2112" grpId="0" animBg="1"/>
      <p:bldP spid="2113" grpId="0" animBg="1"/>
      <p:bldP spid="2114" grpId="0" animBg="1"/>
      <p:bldP spid="2115" grpId="0" animBg="1"/>
      <p:bldP spid="2116" grpId="0" animBg="1"/>
      <p:bldP spid="2117" grpId="0" animBg="1"/>
      <p:bldP spid="2118" grpId="0" animBg="1"/>
      <p:bldP spid="2119" grpId="0" animBg="1"/>
      <p:bldP spid="2120" grpId="0" animBg="1"/>
      <p:bldP spid="2121" grpId="0" animBg="1"/>
      <p:bldP spid="21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714500" y="2429125"/>
            <a:ext cx="97536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352638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Google Shape;5228;p117">
            <a:extLst>
              <a:ext uri="{FF2B5EF4-FFF2-40B4-BE49-F238E27FC236}">
                <a16:creationId xmlns:a16="http://schemas.microsoft.com/office/drawing/2014/main" id="{C4ABE1FB-6A58-49EF-A97D-E4BBB486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208" y="2218611"/>
            <a:ext cx="431800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C" sz="2800" dirty="0"/>
              <a:t>Establecer si la inteligencia producida por el COIMC durante el último año, ha sido útil y oportuna para una adecuada toma de decisiones del mando.</a:t>
            </a:r>
            <a:endParaRPr lang="es-EC" sz="2800" b="1" dirty="0"/>
          </a:p>
        </p:txBody>
      </p:sp>
      <p:sp>
        <p:nvSpPr>
          <p:cNvPr id="251908" name="Google Shape;5230;p117">
            <a:extLst>
              <a:ext uri="{FF2B5EF4-FFF2-40B4-BE49-F238E27FC236}">
                <a16:creationId xmlns:a16="http://schemas.microsoft.com/office/drawing/2014/main" id="{29FB7E6B-24BA-4631-9785-DF39EF8E9719}"/>
              </a:ext>
            </a:extLst>
          </p:cNvPr>
          <p:cNvSpPr>
            <a:spLocks/>
          </p:cNvSpPr>
          <p:nvPr/>
        </p:nvSpPr>
        <p:spPr bwMode="auto">
          <a:xfrm>
            <a:off x="819582" y="1054100"/>
            <a:ext cx="4471987" cy="4479925"/>
          </a:xfrm>
          <a:custGeom>
            <a:avLst/>
            <a:gdLst>
              <a:gd name="T0" fmla="*/ 2147483646 w 1068"/>
              <a:gd name="T1" fmla="*/ 2147483646 h 1069"/>
              <a:gd name="T2" fmla="*/ 2147483646 w 1068"/>
              <a:gd name="T3" fmla="*/ 2147483646 h 1069"/>
              <a:gd name="T4" fmla="*/ 2147483646 w 1068"/>
              <a:gd name="T5" fmla="*/ 2147483646 h 1069"/>
              <a:gd name="T6" fmla="*/ 2147483646 w 1068"/>
              <a:gd name="T7" fmla="*/ 2147483646 h 1069"/>
              <a:gd name="T8" fmla="*/ 2147483646 w 1068"/>
              <a:gd name="T9" fmla="*/ 2147483646 h 10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8" h="1069" extrusionOk="0">
                <a:moveTo>
                  <a:pt x="764" y="942"/>
                </a:moveTo>
                <a:cubicBezTo>
                  <a:pt x="540" y="1069"/>
                  <a:pt x="254" y="990"/>
                  <a:pt x="127" y="765"/>
                </a:cubicBezTo>
                <a:cubicBezTo>
                  <a:pt x="0" y="540"/>
                  <a:pt x="79" y="255"/>
                  <a:pt x="304" y="127"/>
                </a:cubicBezTo>
                <a:cubicBezTo>
                  <a:pt x="528" y="0"/>
                  <a:pt x="814" y="79"/>
                  <a:pt x="941" y="304"/>
                </a:cubicBezTo>
                <a:cubicBezTo>
                  <a:pt x="1068" y="529"/>
                  <a:pt x="989" y="814"/>
                  <a:pt x="764" y="9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251917" name="Google Shape;5239;p117">
            <a:extLst>
              <a:ext uri="{FF2B5EF4-FFF2-40B4-BE49-F238E27FC236}">
                <a16:creationId xmlns:a16="http://schemas.microsoft.com/office/drawing/2014/main" id="{2635C535-C89C-4392-9927-42ADECD9881B}"/>
              </a:ext>
            </a:extLst>
          </p:cNvPr>
          <p:cNvSpPr>
            <a:spLocks/>
          </p:cNvSpPr>
          <p:nvPr/>
        </p:nvSpPr>
        <p:spPr bwMode="auto">
          <a:xfrm>
            <a:off x="338569" y="581025"/>
            <a:ext cx="5421313" cy="5426075"/>
          </a:xfrm>
          <a:custGeom>
            <a:avLst/>
            <a:gdLst>
              <a:gd name="T0" fmla="*/ 2147483646 w 1350"/>
              <a:gd name="T1" fmla="*/ 2147483646 h 1350"/>
              <a:gd name="T2" fmla="*/ 2147483646 w 1350"/>
              <a:gd name="T3" fmla="*/ 2147483646 h 1350"/>
              <a:gd name="T4" fmla="*/ 2147483646 w 1350"/>
              <a:gd name="T5" fmla="*/ 2147483646 h 1350"/>
              <a:gd name="T6" fmla="*/ 2147483646 w 1350"/>
              <a:gd name="T7" fmla="*/ 2147483646 h 1350"/>
              <a:gd name="T8" fmla="*/ 2147483646 w 1350"/>
              <a:gd name="T9" fmla="*/ 2147483646 h 1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0" h="1350" extrusionOk="0">
                <a:moveTo>
                  <a:pt x="966" y="1189"/>
                </a:moveTo>
                <a:cubicBezTo>
                  <a:pt x="682" y="1350"/>
                  <a:pt x="322" y="1250"/>
                  <a:pt x="161" y="966"/>
                </a:cubicBezTo>
                <a:cubicBezTo>
                  <a:pt x="0" y="682"/>
                  <a:pt x="100" y="322"/>
                  <a:pt x="384" y="161"/>
                </a:cubicBezTo>
                <a:cubicBezTo>
                  <a:pt x="668" y="0"/>
                  <a:pt x="1028" y="100"/>
                  <a:pt x="1189" y="384"/>
                </a:cubicBezTo>
                <a:cubicBezTo>
                  <a:pt x="1350" y="668"/>
                  <a:pt x="1250" y="1029"/>
                  <a:pt x="966" y="1189"/>
                </a:cubicBezTo>
                <a:close/>
              </a:path>
            </a:pathLst>
          </a:custGeom>
          <a:solidFill>
            <a:srgbClr val="FFB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251918" name="Google Shape;5240;p117">
            <a:extLst>
              <a:ext uri="{FF2B5EF4-FFF2-40B4-BE49-F238E27FC236}">
                <a16:creationId xmlns:a16="http://schemas.microsoft.com/office/drawing/2014/main" id="{92118F12-E151-4B0F-823E-C8DAC590C884}"/>
              </a:ext>
            </a:extLst>
          </p:cNvPr>
          <p:cNvSpPr>
            <a:spLocks/>
          </p:cNvSpPr>
          <p:nvPr/>
        </p:nvSpPr>
        <p:spPr bwMode="auto">
          <a:xfrm>
            <a:off x="808469" y="1055688"/>
            <a:ext cx="4481513" cy="4481512"/>
          </a:xfrm>
          <a:custGeom>
            <a:avLst/>
            <a:gdLst>
              <a:gd name="T0" fmla="*/ 2147483646 w 1116"/>
              <a:gd name="T1" fmla="*/ 2147483646 h 1115"/>
              <a:gd name="T2" fmla="*/ 2147483646 w 1116"/>
              <a:gd name="T3" fmla="*/ 2147483646 h 1115"/>
              <a:gd name="T4" fmla="*/ 2147483646 w 1116"/>
              <a:gd name="T5" fmla="*/ 2147483646 h 1115"/>
              <a:gd name="T6" fmla="*/ 2147483646 w 1116"/>
              <a:gd name="T7" fmla="*/ 2147483646 h 1115"/>
              <a:gd name="T8" fmla="*/ 2147483646 w 1116"/>
              <a:gd name="T9" fmla="*/ 2147483646 h 1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6" h="1115" extrusionOk="0">
                <a:moveTo>
                  <a:pt x="799" y="982"/>
                </a:moveTo>
                <a:cubicBezTo>
                  <a:pt x="564" y="1115"/>
                  <a:pt x="266" y="1033"/>
                  <a:pt x="133" y="798"/>
                </a:cubicBezTo>
                <a:cubicBezTo>
                  <a:pt x="0" y="563"/>
                  <a:pt x="83" y="265"/>
                  <a:pt x="317" y="132"/>
                </a:cubicBezTo>
                <a:cubicBezTo>
                  <a:pt x="552" y="0"/>
                  <a:pt x="850" y="82"/>
                  <a:pt x="983" y="317"/>
                </a:cubicBezTo>
                <a:cubicBezTo>
                  <a:pt x="1116" y="551"/>
                  <a:pt x="1033" y="849"/>
                  <a:pt x="799" y="9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251919" name="Google Shape;5241;p117">
            <a:extLst>
              <a:ext uri="{FF2B5EF4-FFF2-40B4-BE49-F238E27FC236}">
                <a16:creationId xmlns:a16="http://schemas.microsoft.com/office/drawing/2014/main" id="{0C61D85B-D260-4E90-9508-D16B99CB97B1}"/>
              </a:ext>
            </a:extLst>
          </p:cNvPr>
          <p:cNvSpPr>
            <a:spLocks/>
          </p:cNvSpPr>
          <p:nvPr/>
        </p:nvSpPr>
        <p:spPr bwMode="auto">
          <a:xfrm>
            <a:off x="1278369" y="1525588"/>
            <a:ext cx="3541713" cy="3541712"/>
          </a:xfrm>
          <a:custGeom>
            <a:avLst/>
            <a:gdLst>
              <a:gd name="T0" fmla="*/ 2147483646 w 882"/>
              <a:gd name="T1" fmla="*/ 2147483646 h 881"/>
              <a:gd name="T2" fmla="*/ 2147483646 w 882"/>
              <a:gd name="T3" fmla="*/ 2147483646 h 881"/>
              <a:gd name="T4" fmla="*/ 2147483646 w 882"/>
              <a:gd name="T5" fmla="*/ 2147483646 h 881"/>
              <a:gd name="T6" fmla="*/ 2147483646 w 882"/>
              <a:gd name="T7" fmla="*/ 2147483646 h 881"/>
              <a:gd name="T8" fmla="*/ 2147483646 w 882"/>
              <a:gd name="T9" fmla="*/ 2147483646 h 8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2" h="881" extrusionOk="0">
                <a:moveTo>
                  <a:pt x="631" y="776"/>
                </a:moveTo>
                <a:cubicBezTo>
                  <a:pt x="446" y="881"/>
                  <a:pt x="210" y="816"/>
                  <a:pt x="105" y="630"/>
                </a:cubicBezTo>
                <a:cubicBezTo>
                  <a:pt x="0" y="445"/>
                  <a:pt x="66" y="210"/>
                  <a:pt x="251" y="105"/>
                </a:cubicBezTo>
                <a:cubicBezTo>
                  <a:pt x="436" y="0"/>
                  <a:pt x="672" y="65"/>
                  <a:pt x="777" y="250"/>
                </a:cubicBezTo>
                <a:cubicBezTo>
                  <a:pt x="882" y="436"/>
                  <a:pt x="816" y="671"/>
                  <a:pt x="631" y="776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251920" name="Google Shape;5242;p117">
            <a:extLst>
              <a:ext uri="{FF2B5EF4-FFF2-40B4-BE49-F238E27FC236}">
                <a16:creationId xmlns:a16="http://schemas.microsoft.com/office/drawing/2014/main" id="{DB789D8B-B7D8-4A8C-A7B7-6F16A639BF66}"/>
              </a:ext>
            </a:extLst>
          </p:cNvPr>
          <p:cNvSpPr>
            <a:spLocks/>
          </p:cNvSpPr>
          <p:nvPr/>
        </p:nvSpPr>
        <p:spPr bwMode="auto">
          <a:xfrm>
            <a:off x="1748269" y="1997075"/>
            <a:ext cx="2601913" cy="2600325"/>
          </a:xfrm>
          <a:custGeom>
            <a:avLst/>
            <a:gdLst>
              <a:gd name="T0" fmla="*/ 2147483646 w 648"/>
              <a:gd name="T1" fmla="*/ 2147483646 h 647"/>
              <a:gd name="T2" fmla="*/ 2147483646 w 648"/>
              <a:gd name="T3" fmla="*/ 2147483646 h 647"/>
              <a:gd name="T4" fmla="*/ 2147483646 w 648"/>
              <a:gd name="T5" fmla="*/ 2147483646 h 647"/>
              <a:gd name="T6" fmla="*/ 2147483646 w 648"/>
              <a:gd name="T7" fmla="*/ 2147483646 h 647"/>
              <a:gd name="T8" fmla="*/ 2147483646 w 648"/>
              <a:gd name="T9" fmla="*/ 2147483646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8" h="647" extrusionOk="0">
                <a:moveTo>
                  <a:pt x="464" y="570"/>
                </a:moveTo>
                <a:cubicBezTo>
                  <a:pt x="327" y="647"/>
                  <a:pt x="155" y="599"/>
                  <a:pt x="78" y="463"/>
                </a:cubicBezTo>
                <a:cubicBezTo>
                  <a:pt x="0" y="327"/>
                  <a:pt x="48" y="154"/>
                  <a:pt x="184" y="77"/>
                </a:cubicBezTo>
                <a:cubicBezTo>
                  <a:pt x="321" y="0"/>
                  <a:pt x="493" y="48"/>
                  <a:pt x="570" y="184"/>
                </a:cubicBezTo>
                <a:cubicBezTo>
                  <a:pt x="648" y="320"/>
                  <a:pt x="600" y="493"/>
                  <a:pt x="464" y="5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251921" name="Google Shape;5243;p117">
            <a:extLst>
              <a:ext uri="{FF2B5EF4-FFF2-40B4-BE49-F238E27FC236}">
                <a16:creationId xmlns:a16="http://schemas.microsoft.com/office/drawing/2014/main" id="{2E8D7061-A006-41A3-9875-8B5304E8F0BB}"/>
              </a:ext>
            </a:extLst>
          </p:cNvPr>
          <p:cNvSpPr>
            <a:spLocks/>
          </p:cNvSpPr>
          <p:nvPr/>
        </p:nvSpPr>
        <p:spPr bwMode="auto">
          <a:xfrm>
            <a:off x="2221344" y="2466975"/>
            <a:ext cx="1655763" cy="1658938"/>
          </a:xfrm>
          <a:custGeom>
            <a:avLst/>
            <a:gdLst>
              <a:gd name="T0" fmla="*/ 2147483646 w 412"/>
              <a:gd name="T1" fmla="*/ 2147483646 h 413"/>
              <a:gd name="T2" fmla="*/ 2147483646 w 412"/>
              <a:gd name="T3" fmla="*/ 2147483646 h 413"/>
              <a:gd name="T4" fmla="*/ 2147483646 w 412"/>
              <a:gd name="T5" fmla="*/ 2147483646 h 413"/>
              <a:gd name="T6" fmla="*/ 2147483646 w 412"/>
              <a:gd name="T7" fmla="*/ 2147483646 h 413"/>
              <a:gd name="T8" fmla="*/ 2147483646 w 412"/>
              <a:gd name="T9" fmla="*/ 2147483646 h 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413" extrusionOk="0">
                <a:moveTo>
                  <a:pt x="295" y="364"/>
                </a:moveTo>
                <a:cubicBezTo>
                  <a:pt x="208" y="413"/>
                  <a:pt x="98" y="382"/>
                  <a:pt x="49" y="295"/>
                </a:cubicBezTo>
                <a:cubicBezTo>
                  <a:pt x="0" y="208"/>
                  <a:pt x="30" y="98"/>
                  <a:pt x="117" y="49"/>
                </a:cubicBezTo>
                <a:cubicBezTo>
                  <a:pt x="204" y="0"/>
                  <a:pt x="314" y="30"/>
                  <a:pt x="363" y="117"/>
                </a:cubicBezTo>
                <a:cubicBezTo>
                  <a:pt x="412" y="204"/>
                  <a:pt x="382" y="314"/>
                  <a:pt x="295" y="364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251922" name="Google Shape;5244;p117">
            <a:extLst>
              <a:ext uri="{FF2B5EF4-FFF2-40B4-BE49-F238E27FC236}">
                <a16:creationId xmlns:a16="http://schemas.microsoft.com/office/drawing/2014/main" id="{D6D20891-A94F-4667-B03B-A10827218279}"/>
              </a:ext>
            </a:extLst>
          </p:cNvPr>
          <p:cNvSpPr>
            <a:spLocks/>
          </p:cNvSpPr>
          <p:nvPr/>
        </p:nvSpPr>
        <p:spPr bwMode="auto">
          <a:xfrm>
            <a:off x="2691244" y="2936875"/>
            <a:ext cx="715963" cy="719138"/>
          </a:xfrm>
          <a:custGeom>
            <a:avLst/>
            <a:gdLst>
              <a:gd name="T0" fmla="*/ 2147483646 w 178"/>
              <a:gd name="T1" fmla="*/ 2147483646 h 179"/>
              <a:gd name="T2" fmla="*/ 2147483646 w 178"/>
              <a:gd name="T3" fmla="*/ 2147483646 h 179"/>
              <a:gd name="T4" fmla="*/ 2147483646 w 178"/>
              <a:gd name="T5" fmla="*/ 2147483646 h 179"/>
              <a:gd name="T6" fmla="*/ 2147483646 w 178"/>
              <a:gd name="T7" fmla="*/ 2147483646 h 179"/>
              <a:gd name="T8" fmla="*/ 2147483646 w 178"/>
              <a:gd name="T9" fmla="*/ 2147483646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179" extrusionOk="0">
                <a:moveTo>
                  <a:pt x="128" y="157"/>
                </a:moveTo>
                <a:cubicBezTo>
                  <a:pt x="90" y="179"/>
                  <a:pt x="42" y="165"/>
                  <a:pt x="21" y="128"/>
                </a:cubicBezTo>
                <a:cubicBezTo>
                  <a:pt x="0" y="90"/>
                  <a:pt x="13" y="43"/>
                  <a:pt x="50" y="21"/>
                </a:cubicBezTo>
                <a:cubicBezTo>
                  <a:pt x="88" y="0"/>
                  <a:pt x="136" y="13"/>
                  <a:pt x="157" y="51"/>
                </a:cubicBezTo>
                <a:cubicBezTo>
                  <a:pt x="178" y="88"/>
                  <a:pt x="165" y="136"/>
                  <a:pt x="128" y="1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251923" name="Google Shape;5245;p117">
            <a:extLst>
              <a:ext uri="{FF2B5EF4-FFF2-40B4-BE49-F238E27FC236}">
                <a16:creationId xmlns:a16="http://schemas.microsoft.com/office/drawing/2014/main" id="{1AB9FBCE-2BBC-4DD7-87C7-070EE8C97E66}"/>
              </a:ext>
            </a:extLst>
          </p:cNvPr>
          <p:cNvSpPr>
            <a:spLocks/>
          </p:cNvSpPr>
          <p:nvPr/>
        </p:nvSpPr>
        <p:spPr bwMode="auto">
          <a:xfrm>
            <a:off x="2964294" y="1454150"/>
            <a:ext cx="3217863" cy="1912938"/>
          </a:xfrm>
          <a:custGeom>
            <a:avLst/>
            <a:gdLst>
              <a:gd name="T0" fmla="*/ 2147483646 w 801"/>
              <a:gd name="T1" fmla="*/ 2147483646 h 476"/>
              <a:gd name="T2" fmla="*/ 2147483646 w 801"/>
              <a:gd name="T3" fmla="*/ 2147483646 h 476"/>
              <a:gd name="T4" fmla="*/ 2147483646 w 801"/>
              <a:gd name="T5" fmla="*/ 2147483646 h 476"/>
              <a:gd name="T6" fmla="*/ 2147483646 w 801"/>
              <a:gd name="T7" fmla="*/ 2147483646 h 476"/>
              <a:gd name="T8" fmla="*/ 2147483646 w 801"/>
              <a:gd name="T9" fmla="*/ 2147483646 h 476"/>
              <a:gd name="T10" fmla="*/ 2147483646 w 801"/>
              <a:gd name="T11" fmla="*/ 2147483646 h 476"/>
              <a:gd name="T12" fmla="*/ 2147483646 w 801"/>
              <a:gd name="T13" fmla="*/ 2147483646 h 4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01" h="476" extrusionOk="0">
                <a:moveTo>
                  <a:pt x="6" y="461"/>
                </a:moveTo>
                <a:cubicBezTo>
                  <a:pt x="0" y="450"/>
                  <a:pt x="3" y="436"/>
                  <a:pt x="14" y="430"/>
                </a:cubicBezTo>
                <a:cubicBezTo>
                  <a:pt x="763" y="6"/>
                  <a:pt x="763" y="6"/>
                  <a:pt x="763" y="6"/>
                </a:cubicBezTo>
                <a:cubicBezTo>
                  <a:pt x="774" y="0"/>
                  <a:pt x="788" y="4"/>
                  <a:pt x="794" y="15"/>
                </a:cubicBezTo>
                <a:cubicBezTo>
                  <a:pt x="801" y="26"/>
                  <a:pt x="797" y="40"/>
                  <a:pt x="786" y="46"/>
                </a:cubicBezTo>
                <a:cubicBezTo>
                  <a:pt x="37" y="470"/>
                  <a:pt x="37" y="470"/>
                  <a:pt x="37" y="470"/>
                </a:cubicBezTo>
                <a:cubicBezTo>
                  <a:pt x="26" y="476"/>
                  <a:pt x="12" y="472"/>
                  <a:pt x="6" y="461"/>
                </a:cubicBezTo>
                <a:close/>
              </a:path>
            </a:pathLst>
          </a:custGeom>
          <a:solidFill>
            <a:srgbClr val="9C6741"/>
          </a:solidFill>
          <a:ln w="60325" cap="flat" cmpd="sng">
            <a:solidFill>
              <a:srgbClr val="FFFFFF"/>
            </a:solidFill>
            <a:prstDash val="solid"/>
            <a:miter lim="524287"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251924" name="Google Shape;5246;p117">
            <a:extLst>
              <a:ext uri="{FF2B5EF4-FFF2-40B4-BE49-F238E27FC236}">
                <a16:creationId xmlns:a16="http://schemas.microsoft.com/office/drawing/2014/main" id="{C6263A99-4344-48FD-B744-E8F5B3460939}"/>
              </a:ext>
            </a:extLst>
          </p:cNvPr>
          <p:cNvSpPr>
            <a:spLocks/>
          </p:cNvSpPr>
          <p:nvPr/>
        </p:nvSpPr>
        <p:spPr bwMode="auto">
          <a:xfrm>
            <a:off x="5474132" y="1666875"/>
            <a:ext cx="1068387" cy="433388"/>
          </a:xfrm>
          <a:custGeom>
            <a:avLst/>
            <a:gdLst>
              <a:gd name="T0" fmla="*/ 0 w 673"/>
              <a:gd name="T1" fmla="*/ 2147483646 h 273"/>
              <a:gd name="T2" fmla="*/ 2147483646 w 673"/>
              <a:gd name="T3" fmla="*/ 2147483646 h 273"/>
              <a:gd name="T4" fmla="*/ 2147483646 w 673"/>
              <a:gd name="T5" fmla="*/ 2147483646 h 273"/>
              <a:gd name="T6" fmla="*/ 2147483646 w 673"/>
              <a:gd name="T7" fmla="*/ 0 h 273"/>
              <a:gd name="T8" fmla="*/ 0 w 673"/>
              <a:gd name="T9" fmla="*/ 2147483646 h 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3" h="273" extrusionOk="0">
                <a:moveTo>
                  <a:pt x="0" y="190"/>
                </a:moveTo>
                <a:lnTo>
                  <a:pt x="218" y="273"/>
                </a:lnTo>
                <a:lnTo>
                  <a:pt x="673" y="91"/>
                </a:lnTo>
                <a:lnTo>
                  <a:pt x="337" y="0"/>
                </a:lnTo>
                <a:lnTo>
                  <a:pt x="0" y="19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251925" name="Google Shape;5247;p117">
            <a:extLst>
              <a:ext uri="{FF2B5EF4-FFF2-40B4-BE49-F238E27FC236}">
                <a16:creationId xmlns:a16="http://schemas.microsoft.com/office/drawing/2014/main" id="{D655F9C1-298B-449E-B881-EDF780CCB814}"/>
              </a:ext>
            </a:extLst>
          </p:cNvPr>
          <p:cNvSpPr>
            <a:spLocks/>
          </p:cNvSpPr>
          <p:nvPr/>
        </p:nvSpPr>
        <p:spPr bwMode="auto">
          <a:xfrm>
            <a:off x="5413807" y="1027113"/>
            <a:ext cx="687387" cy="836612"/>
          </a:xfrm>
          <a:custGeom>
            <a:avLst/>
            <a:gdLst>
              <a:gd name="T0" fmla="*/ 0 w 433"/>
              <a:gd name="T1" fmla="*/ 2147483646 h 527"/>
              <a:gd name="T2" fmla="*/ 2147483646 w 433"/>
              <a:gd name="T3" fmla="*/ 2147483646 h 527"/>
              <a:gd name="T4" fmla="*/ 2147483646 w 433"/>
              <a:gd name="T5" fmla="*/ 0 h 527"/>
              <a:gd name="T6" fmla="*/ 2147483646 w 433"/>
              <a:gd name="T7" fmla="*/ 2147483646 h 527"/>
              <a:gd name="T8" fmla="*/ 0 w 433"/>
              <a:gd name="T9" fmla="*/ 2147483646 h 5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3" h="527" extrusionOk="0">
                <a:moveTo>
                  <a:pt x="0" y="527"/>
                </a:moveTo>
                <a:lnTo>
                  <a:pt x="41" y="297"/>
                </a:lnTo>
                <a:lnTo>
                  <a:pt x="433" y="0"/>
                </a:lnTo>
                <a:lnTo>
                  <a:pt x="337" y="337"/>
                </a:lnTo>
                <a:lnTo>
                  <a:pt x="0" y="527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5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581150" y="2429125"/>
            <a:ext cx="97917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FUNDAMENTACIÓN TEÓRICA</a:t>
            </a:r>
          </a:p>
        </p:txBody>
      </p:sp>
    </p:spTree>
    <p:extLst>
      <p:ext uri="{BB962C8B-B14F-4D97-AF65-F5344CB8AC3E}">
        <p14:creationId xmlns:p14="http://schemas.microsoft.com/office/powerpoint/2010/main" val="271524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5"/>
          <p:cNvSpPr>
            <a:spLocks/>
          </p:cNvSpPr>
          <p:nvPr/>
        </p:nvSpPr>
        <p:spPr bwMode="auto">
          <a:xfrm>
            <a:off x="1109510" y="1068681"/>
            <a:ext cx="295843" cy="948736"/>
          </a:xfrm>
          <a:custGeom>
            <a:avLst/>
            <a:gdLst>
              <a:gd name="T0" fmla="*/ 7 w 48"/>
              <a:gd name="T1" fmla="*/ 0 h 154"/>
              <a:gd name="T2" fmla="*/ 0 w 48"/>
              <a:gd name="T3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" h="154">
                <a:moveTo>
                  <a:pt x="7" y="0"/>
                </a:moveTo>
                <a:cubicBezTo>
                  <a:pt x="48" y="45"/>
                  <a:pt x="45" y="114"/>
                  <a:pt x="0" y="154"/>
                </a:cubicBezTo>
              </a:path>
            </a:pathLst>
          </a:custGeom>
          <a:noFill/>
          <a:ln w="57150" cap="flat">
            <a:solidFill>
              <a:srgbClr val="FFBD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65280"/>
              </a:solidFill>
              <a:effectLst/>
              <a:uLnTx/>
              <a:uFillTx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1331392" y="1543049"/>
            <a:ext cx="990392" cy="0"/>
          </a:xfrm>
          <a:prstGeom prst="line">
            <a:avLst/>
          </a:prstGeom>
          <a:noFill/>
          <a:ln w="57150" cap="flat">
            <a:solidFill>
              <a:srgbClr val="FFBD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65280"/>
              </a:solidFill>
              <a:effectLst/>
              <a:uLnTx/>
              <a:uFillTx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FB42F81-6B28-4D0C-9F7F-4179D252CF8E}"/>
              </a:ext>
            </a:extLst>
          </p:cNvPr>
          <p:cNvGrpSpPr/>
          <p:nvPr/>
        </p:nvGrpSpPr>
        <p:grpSpPr>
          <a:xfrm>
            <a:off x="3049663" y="3439422"/>
            <a:ext cx="1170688" cy="948736"/>
            <a:chOff x="3049663" y="3598446"/>
            <a:chExt cx="1170688" cy="948736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3049663" y="3598446"/>
              <a:ext cx="289010" cy="948736"/>
            </a:xfrm>
            <a:custGeom>
              <a:avLst/>
              <a:gdLst>
                <a:gd name="T0" fmla="*/ 7 w 48"/>
                <a:gd name="T1" fmla="*/ 0 h 154"/>
                <a:gd name="T2" fmla="*/ 0 w 48"/>
                <a:gd name="T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154">
                  <a:moveTo>
                    <a:pt x="7" y="0"/>
                  </a:moveTo>
                  <a:cubicBezTo>
                    <a:pt x="48" y="45"/>
                    <a:pt x="45" y="114"/>
                    <a:pt x="0" y="154"/>
                  </a:cubicBezTo>
                </a:path>
              </a:pathLst>
            </a:custGeom>
            <a:noFill/>
            <a:ln w="57150" cap="flat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252835" y="4072814"/>
              <a:ext cx="967516" cy="0"/>
            </a:xfrm>
            <a:prstGeom prst="line">
              <a:avLst/>
            </a:prstGeom>
            <a:noFill/>
            <a:ln w="57150" cap="flat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Freeform 5"/>
          <p:cNvSpPr>
            <a:spLocks/>
          </p:cNvSpPr>
          <p:nvPr/>
        </p:nvSpPr>
        <p:spPr bwMode="auto">
          <a:xfrm>
            <a:off x="3049663" y="5328951"/>
            <a:ext cx="289010" cy="948736"/>
          </a:xfrm>
          <a:custGeom>
            <a:avLst/>
            <a:gdLst>
              <a:gd name="T0" fmla="*/ 7 w 48"/>
              <a:gd name="T1" fmla="*/ 0 h 154"/>
              <a:gd name="T2" fmla="*/ 0 w 48"/>
              <a:gd name="T3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" h="154">
                <a:moveTo>
                  <a:pt x="7" y="0"/>
                </a:moveTo>
                <a:cubicBezTo>
                  <a:pt x="48" y="45"/>
                  <a:pt x="45" y="114"/>
                  <a:pt x="0" y="154"/>
                </a:cubicBezTo>
              </a:path>
            </a:pathLst>
          </a:custGeom>
          <a:noFill/>
          <a:ln w="57150" cap="flat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65280"/>
              </a:solidFill>
              <a:effectLst/>
              <a:uLnTx/>
              <a:uFillTx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271544" y="5803319"/>
            <a:ext cx="967516" cy="0"/>
          </a:xfrm>
          <a:prstGeom prst="line">
            <a:avLst/>
          </a:prstGeom>
          <a:noFill/>
          <a:ln w="57150" cap="flat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65280"/>
              </a:solidFill>
              <a:effectLst/>
              <a:uLnTx/>
              <a:uFillTx/>
            </a:endParaRPr>
          </a:p>
        </p:txBody>
      </p:sp>
      <p:sp>
        <p:nvSpPr>
          <p:cNvPr id="48" name="TextBox 4">
            <a:extLst>
              <a:ext uri="{FF2B5EF4-FFF2-40B4-BE49-F238E27FC236}">
                <a16:creationId xmlns:a16="http://schemas.microsoft.com/office/drawing/2014/main" id="{6489F15D-6CE3-D64C-A768-F9E282141BD2}"/>
              </a:ext>
            </a:extLst>
          </p:cNvPr>
          <p:cNvSpPr txBox="1"/>
          <p:nvPr/>
        </p:nvSpPr>
        <p:spPr>
          <a:xfrm>
            <a:off x="1215480" y="3594450"/>
            <a:ext cx="109036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prstClr val="white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49" name="TextBox 4">
            <a:extLst>
              <a:ext uri="{FF2B5EF4-FFF2-40B4-BE49-F238E27FC236}">
                <a16:creationId xmlns:a16="http://schemas.microsoft.com/office/drawing/2014/main" id="{6489F15D-6CE3-D64C-A768-F9E282141BD2}"/>
              </a:ext>
            </a:extLst>
          </p:cNvPr>
          <p:cNvSpPr txBox="1"/>
          <p:nvPr/>
        </p:nvSpPr>
        <p:spPr>
          <a:xfrm>
            <a:off x="1188971" y="5215024"/>
            <a:ext cx="109036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prstClr val="white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7311EE34-C166-4230-A31F-3D44FFCE570B}"/>
              </a:ext>
            </a:extLst>
          </p:cNvPr>
          <p:cNvSpPr txBox="1">
            <a:spLocks/>
          </p:cNvSpPr>
          <p:nvPr/>
        </p:nvSpPr>
        <p:spPr>
          <a:xfrm>
            <a:off x="2503271" y="892051"/>
            <a:ext cx="9085771" cy="15508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C" sz="2000" dirty="0">
                <a:solidFill>
                  <a:schemeClr val="tx1"/>
                </a:solidFill>
              </a:rPr>
              <a:t>A partir del 2010, las FF.AA y el Sistema de Inteligencia Militar entraron en un proceso de reestructuración, las amenazas convencionales perdieron su vigencia debido al aparecimiento de las nuevas amenazas (híbridas). </a:t>
            </a:r>
          </a:p>
          <a:p>
            <a:pPr lvl="0"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7311EE34-C166-4230-A31F-3D44FFCE570B}"/>
              </a:ext>
            </a:extLst>
          </p:cNvPr>
          <p:cNvSpPr txBox="1">
            <a:spLocks/>
          </p:cNvSpPr>
          <p:nvPr/>
        </p:nvSpPr>
        <p:spPr>
          <a:xfrm>
            <a:off x="4542932" y="3132861"/>
            <a:ext cx="7053983" cy="134492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C" sz="1800" dirty="0">
                <a:solidFill>
                  <a:schemeClr val="tx1"/>
                </a:solidFill>
              </a:rPr>
              <a:t>Una característica distintiva de los organismos de IM, en cualquier escenario que se presente, debe ser su funcionamiento permanente y eficaz, así como el respeto a los derechos de las personas y la plena observancia de las leyes y normas vigentes (ORDOÑEZ-CRUZ, 2017)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7311EE34-C166-4230-A31F-3D44FFCE570B}"/>
              </a:ext>
            </a:extLst>
          </p:cNvPr>
          <p:cNvSpPr txBox="1">
            <a:spLocks/>
          </p:cNvSpPr>
          <p:nvPr/>
        </p:nvSpPr>
        <p:spPr>
          <a:xfrm>
            <a:off x="4606714" y="5256912"/>
            <a:ext cx="6969058" cy="134492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C" sz="1800" dirty="0">
                <a:solidFill>
                  <a:schemeClr val="tx1"/>
                </a:solidFill>
              </a:rPr>
              <a:t>La tecnología ahora permite que actores estatales y no estatales consoliden su poder en el dominio de la información a una escala y complejidad que por mucho tiempo fueron consideradas imposibles. (MILITARY REVIEW, 2019)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421754" y="559401"/>
            <a:ext cx="9253013" cy="184251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57" name="Rectángulo redondeado 56"/>
          <p:cNvSpPr/>
          <p:nvPr/>
        </p:nvSpPr>
        <p:spPr>
          <a:xfrm>
            <a:off x="4442231" y="2979913"/>
            <a:ext cx="7254535" cy="17295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 redondeado 57"/>
          <p:cNvSpPr/>
          <p:nvPr/>
        </p:nvSpPr>
        <p:spPr>
          <a:xfrm>
            <a:off x="4420232" y="5210836"/>
            <a:ext cx="7254535" cy="144922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9" name="Google Shape;300;p18"/>
          <p:cNvCxnSpPr/>
          <p:nvPr/>
        </p:nvCxnSpPr>
        <p:spPr>
          <a:xfrm rot="10800000">
            <a:off x="75983" y="5190544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" name="Google Shape;301;p18"/>
          <p:cNvCxnSpPr/>
          <p:nvPr/>
        </p:nvCxnSpPr>
        <p:spPr>
          <a:xfrm rot="10800000">
            <a:off x="75983" y="5217531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" name="Google Shape;302;p18"/>
          <p:cNvCxnSpPr/>
          <p:nvPr/>
        </p:nvCxnSpPr>
        <p:spPr>
          <a:xfrm rot="10800000">
            <a:off x="75983" y="5246106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" name="Google Shape;303;p18"/>
          <p:cNvCxnSpPr/>
          <p:nvPr/>
        </p:nvCxnSpPr>
        <p:spPr>
          <a:xfrm rot="10800000">
            <a:off x="75983" y="5273094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" name="Google Shape;304;p18"/>
          <p:cNvCxnSpPr/>
          <p:nvPr/>
        </p:nvCxnSpPr>
        <p:spPr>
          <a:xfrm rot="10800000">
            <a:off x="75983" y="5300081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" name="Google Shape;305;p18"/>
          <p:cNvCxnSpPr/>
          <p:nvPr/>
        </p:nvCxnSpPr>
        <p:spPr>
          <a:xfrm rot="10800000">
            <a:off x="75983" y="532706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5" name="Google Shape;306;p18"/>
          <p:cNvCxnSpPr/>
          <p:nvPr/>
        </p:nvCxnSpPr>
        <p:spPr>
          <a:xfrm rot="10800000">
            <a:off x="75983" y="5355644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" name="Google Shape;307;p18"/>
          <p:cNvCxnSpPr/>
          <p:nvPr/>
        </p:nvCxnSpPr>
        <p:spPr>
          <a:xfrm rot="10800000">
            <a:off x="75983" y="5382631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7" name="Google Shape;308;p18"/>
          <p:cNvCxnSpPr/>
          <p:nvPr/>
        </p:nvCxnSpPr>
        <p:spPr>
          <a:xfrm rot="10800000">
            <a:off x="75983" y="540961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" name="Google Shape;309;p18"/>
          <p:cNvCxnSpPr/>
          <p:nvPr/>
        </p:nvCxnSpPr>
        <p:spPr>
          <a:xfrm rot="10800000">
            <a:off x="75983" y="5438194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" name="Google Shape;310;p18"/>
          <p:cNvCxnSpPr/>
          <p:nvPr/>
        </p:nvCxnSpPr>
        <p:spPr>
          <a:xfrm rot="10800000">
            <a:off x="75983" y="5465181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0" name="Google Shape;311;p18"/>
          <p:cNvCxnSpPr/>
          <p:nvPr/>
        </p:nvCxnSpPr>
        <p:spPr>
          <a:xfrm rot="10800000">
            <a:off x="75983" y="549216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1" name="Google Shape;312;p18"/>
          <p:cNvCxnSpPr/>
          <p:nvPr/>
        </p:nvCxnSpPr>
        <p:spPr>
          <a:xfrm rot="10800000">
            <a:off x="75983" y="5520744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2" name="Google Shape;313;p18"/>
          <p:cNvCxnSpPr/>
          <p:nvPr/>
        </p:nvCxnSpPr>
        <p:spPr>
          <a:xfrm rot="10800000">
            <a:off x="75983" y="5547731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3" name="Google Shape;314;p18"/>
          <p:cNvCxnSpPr/>
          <p:nvPr/>
        </p:nvCxnSpPr>
        <p:spPr>
          <a:xfrm rot="10800000">
            <a:off x="75983" y="557471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" name="Google Shape;315;p18"/>
          <p:cNvCxnSpPr/>
          <p:nvPr/>
        </p:nvCxnSpPr>
        <p:spPr>
          <a:xfrm rot="10800000">
            <a:off x="75983" y="5603294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5" name="Google Shape;316;p18"/>
          <p:cNvCxnSpPr/>
          <p:nvPr/>
        </p:nvCxnSpPr>
        <p:spPr>
          <a:xfrm rot="10800000">
            <a:off x="75983" y="5630281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6" name="Google Shape;317;p18"/>
          <p:cNvCxnSpPr/>
          <p:nvPr/>
        </p:nvCxnSpPr>
        <p:spPr>
          <a:xfrm rot="10800000">
            <a:off x="75983" y="565726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7" name="Google Shape;318;p18"/>
          <p:cNvCxnSpPr/>
          <p:nvPr/>
        </p:nvCxnSpPr>
        <p:spPr>
          <a:xfrm rot="10800000">
            <a:off x="75983" y="5681081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8" name="Google Shape;319;p18"/>
          <p:cNvCxnSpPr/>
          <p:nvPr/>
        </p:nvCxnSpPr>
        <p:spPr>
          <a:xfrm rot="10800000">
            <a:off x="75983" y="570806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9" name="Google Shape;320;p18"/>
          <p:cNvCxnSpPr/>
          <p:nvPr/>
        </p:nvCxnSpPr>
        <p:spPr>
          <a:xfrm rot="10800000">
            <a:off x="75983" y="5736644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0" name="Google Shape;321;p18"/>
          <p:cNvSpPr/>
          <p:nvPr/>
        </p:nvSpPr>
        <p:spPr>
          <a:xfrm>
            <a:off x="48996" y="5123869"/>
            <a:ext cx="2454275" cy="679450"/>
          </a:xfrm>
          <a:custGeom>
            <a:avLst/>
            <a:gdLst/>
            <a:ahLst/>
            <a:cxnLst/>
            <a:rect l="l" t="t" r="r" b="b"/>
            <a:pathLst>
              <a:path w="626" h="173" extrusionOk="0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 cmpd="sng">
            <a:solidFill>
              <a:srgbClr val="8C103D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" name="Google Shape;322;p18"/>
          <p:cNvCxnSpPr/>
          <p:nvPr/>
        </p:nvCxnSpPr>
        <p:spPr>
          <a:xfrm rot="10800000">
            <a:off x="374433" y="4417431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2" name="Google Shape;323;p18"/>
          <p:cNvCxnSpPr/>
          <p:nvPr/>
        </p:nvCxnSpPr>
        <p:spPr>
          <a:xfrm rot="10800000">
            <a:off x="374433" y="4444419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3" name="Google Shape;324;p18"/>
          <p:cNvCxnSpPr/>
          <p:nvPr/>
        </p:nvCxnSpPr>
        <p:spPr>
          <a:xfrm rot="10800000">
            <a:off x="374433" y="4472994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4" name="Google Shape;325;p18"/>
          <p:cNvCxnSpPr/>
          <p:nvPr/>
        </p:nvCxnSpPr>
        <p:spPr>
          <a:xfrm rot="10800000">
            <a:off x="374433" y="4499981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5" name="Google Shape;326;p18"/>
          <p:cNvCxnSpPr/>
          <p:nvPr/>
        </p:nvCxnSpPr>
        <p:spPr>
          <a:xfrm rot="10800000">
            <a:off x="374433" y="4526969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6" name="Google Shape;327;p18"/>
          <p:cNvCxnSpPr/>
          <p:nvPr/>
        </p:nvCxnSpPr>
        <p:spPr>
          <a:xfrm rot="10800000">
            <a:off x="374433" y="4555544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7" name="Google Shape;328;p18"/>
          <p:cNvCxnSpPr/>
          <p:nvPr/>
        </p:nvCxnSpPr>
        <p:spPr>
          <a:xfrm rot="10800000">
            <a:off x="374433" y="4582531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8" name="Google Shape;329;p18"/>
          <p:cNvCxnSpPr/>
          <p:nvPr/>
        </p:nvCxnSpPr>
        <p:spPr>
          <a:xfrm rot="10800000">
            <a:off x="374433" y="4609519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9" name="Google Shape;330;p18"/>
          <p:cNvCxnSpPr/>
          <p:nvPr/>
        </p:nvCxnSpPr>
        <p:spPr>
          <a:xfrm rot="10800000">
            <a:off x="374433" y="4636506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0" name="Google Shape;331;p18"/>
          <p:cNvCxnSpPr/>
          <p:nvPr/>
        </p:nvCxnSpPr>
        <p:spPr>
          <a:xfrm rot="10800000">
            <a:off x="374433" y="4665081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1" name="Google Shape;332;p18"/>
          <p:cNvCxnSpPr/>
          <p:nvPr/>
        </p:nvCxnSpPr>
        <p:spPr>
          <a:xfrm rot="10800000">
            <a:off x="374433" y="4692069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2" name="Google Shape;333;p18"/>
          <p:cNvCxnSpPr/>
          <p:nvPr/>
        </p:nvCxnSpPr>
        <p:spPr>
          <a:xfrm rot="10800000">
            <a:off x="374433" y="4719056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3" name="Google Shape;334;p18"/>
          <p:cNvCxnSpPr/>
          <p:nvPr/>
        </p:nvCxnSpPr>
        <p:spPr>
          <a:xfrm rot="10800000">
            <a:off x="374433" y="4747631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4" name="Google Shape;335;p18"/>
          <p:cNvCxnSpPr/>
          <p:nvPr/>
        </p:nvCxnSpPr>
        <p:spPr>
          <a:xfrm rot="10800000">
            <a:off x="374433" y="4774619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" name="Google Shape;336;p18"/>
          <p:cNvCxnSpPr/>
          <p:nvPr/>
        </p:nvCxnSpPr>
        <p:spPr>
          <a:xfrm rot="10800000">
            <a:off x="374433" y="4801606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" name="Google Shape;337;p18"/>
          <p:cNvCxnSpPr/>
          <p:nvPr/>
        </p:nvCxnSpPr>
        <p:spPr>
          <a:xfrm rot="10800000">
            <a:off x="374433" y="4830181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7" name="Google Shape;338;p18"/>
          <p:cNvCxnSpPr/>
          <p:nvPr/>
        </p:nvCxnSpPr>
        <p:spPr>
          <a:xfrm rot="10800000">
            <a:off x="374433" y="4857169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8" name="Google Shape;339;p18"/>
          <p:cNvCxnSpPr/>
          <p:nvPr/>
        </p:nvCxnSpPr>
        <p:spPr>
          <a:xfrm rot="10800000">
            <a:off x="374433" y="4884156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9" name="Google Shape;340;p18"/>
          <p:cNvCxnSpPr/>
          <p:nvPr/>
        </p:nvCxnSpPr>
        <p:spPr>
          <a:xfrm rot="10800000">
            <a:off x="374433" y="4911144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0" name="Google Shape;341;p18"/>
          <p:cNvCxnSpPr/>
          <p:nvPr/>
        </p:nvCxnSpPr>
        <p:spPr>
          <a:xfrm rot="10800000">
            <a:off x="374433" y="4939719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1" name="Google Shape;342;p18"/>
          <p:cNvCxnSpPr/>
          <p:nvPr/>
        </p:nvCxnSpPr>
        <p:spPr>
          <a:xfrm rot="10800000">
            <a:off x="374433" y="4966706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2" name="Google Shape;343;p18"/>
          <p:cNvSpPr/>
          <p:nvPr/>
        </p:nvSpPr>
        <p:spPr>
          <a:xfrm>
            <a:off x="342683" y="4350756"/>
            <a:ext cx="2454275" cy="679450"/>
          </a:xfrm>
          <a:custGeom>
            <a:avLst/>
            <a:gdLst/>
            <a:ahLst/>
            <a:cxnLst/>
            <a:rect l="l" t="t" r="r" b="b"/>
            <a:pathLst>
              <a:path w="626" h="173" extrusionOk="0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 cmpd="sng">
            <a:solidFill>
              <a:srgbClr val="E24956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344;p18"/>
          <p:cNvCxnSpPr/>
          <p:nvPr/>
        </p:nvCxnSpPr>
        <p:spPr>
          <a:xfrm rot="10800000">
            <a:off x="153771" y="364431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4" name="Google Shape;345;p18"/>
          <p:cNvCxnSpPr/>
          <p:nvPr/>
        </p:nvCxnSpPr>
        <p:spPr>
          <a:xfrm rot="10800000">
            <a:off x="153771" y="3671306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5" name="Google Shape;346;p18"/>
          <p:cNvCxnSpPr/>
          <p:nvPr/>
        </p:nvCxnSpPr>
        <p:spPr>
          <a:xfrm rot="10800000">
            <a:off x="153771" y="3699881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6" name="Google Shape;347;p18"/>
          <p:cNvCxnSpPr/>
          <p:nvPr/>
        </p:nvCxnSpPr>
        <p:spPr>
          <a:xfrm rot="10800000">
            <a:off x="153771" y="372686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7" name="Google Shape;348;p18"/>
          <p:cNvCxnSpPr/>
          <p:nvPr/>
        </p:nvCxnSpPr>
        <p:spPr>
          <a:xfrm rot="10800000">
            <a:off x="153771" y="3753856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8" name="Google Shape;349;p18"/>
          <p:cNvCxnSpPr/>
          <p:nvPr/>
        </p:nvCxnSpPr>
        <p:spPr>
          <a:xfrm rot="10800000">
            <a:off x="153771" y="3782431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9" name="Google Shape;350;p18"/>
          <p:cNvCxnSpPr/>
          <p:nvPr/>
        </p:nvCxnSpPr>
        <p:spPr>
          <a:xfrm rot="10800000">
            <a:off x="153771" y="380941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0" name="Google Shape;351;p18"/>
          <p:cNvCxnSpPr/>
          <p:nvPr/>
        </p:nvCxnSpPr>
        <p:spPr>
          <a:xfrm rot="10800000">
            <a:off x="153771" y="3836406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1" name="Google Shape;352;p18"/>
          <p:cNvCxnSpPr/>
          <p:nvPr/>
        </p:nvCxnSpPr>
        <p:spPr>
          <a:xfrm rot="10800000">
            <a:off x="153771" y="3864981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2" name="Google Shape;353;p18"/>
          <p:cNvCxnSpPr/>
          <p:nvPr/>
        </p:nvCxnSpPr>
        <p:spPr>
          <a:xfrm rot="10800000">
            <a:off x="153771" y="389196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3" name="Google Shape;354;p18"/>
          <p:cNvCxnSpPr/>
          <p:nvPr/>
        </p:nvCxnSpPr>
        <p:spPr>
          <a:xfrm rot="10800000">
            <a:off x="153771" y="3918956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4" name="Google Shape;355;p18"/>
          <p:cNvCxnSpPr/>
          <p:nvPr/>
        </p:nvCxnSpPr>
        <p:spPr>
          <a:xfrm rot="10800000">
            <a:off x="153771" y="3945944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5" name="Google Shape;356;p18"/>
          <p:cNvCxnSpPr/>
          <p:nvPr/>
        </p:nvCxnSpPr>
        <p:spPr>
          <a:xfrm rot="10800000">
            <a:off x="153771" y="397451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6" name="Google Shape;357;p18"/>
          <p:cNvCxnSpPr/>
          <p:nvPr/>
        </p:nvCxnSpPr>
        <p:spPr>
          <a:xfrm rot="10800000">
            <a:off x="153771" y="4001506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7" name="Google Shape;358;p18"/>
          <p:cNvCxnSpPr/>
          <p:nvPr/>
        </p:nvCxnSpPr>
        <p:spPr>
          <a:xfrm rot="10800000">
            <a:off x="153771" y="4028494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8" name="Google Shape;359;p18"/>
          <p:cNvCxnSpPr/>
          <p:nvPr/>
        </p:nvCxnSpPr>
        <p:spPr>
          <a:xfrm rot="10800000">
            <a:off x="153771" y="405706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9" name="Google Shape;360;p18"/>
          <p:cNvCxnSpPr/>
          <p:nvPr/>
        </p:nvCxnSpPr>
        <p:spPr>
          <a:xfrm rot="10800000">
            <a:off x="153771" y="4084056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0" name="Google Shape;361;p18"/>
          <p:cNvCxnSpPr/>
          <p:nvPr/>
        </p:nvCxnSpPr>
        <p:spPr>
          <a:xfrm rot="10800000">
            <a:off x="153771" y="4111044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1" name="Google Shape;362;p18"/>
          <p:cNvCxnSpPr/>
          <p:nvPr/>
        </p:nvCxnSpPr>
        <p:spPr>
          <a:xfrm rot="10800000">
            <a:off x="153771" y="4139619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" name="Google Shape;363;p18"/>
          <p:cNvCxnSpPr/>
          <p:nvPr/>
        </p:nvCxnSpPr>
        <p:spPr>
          <a:xfrm rot="10800000">
            <a:off x="153771" y="4166606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3" name="Google Shape;364;p18"/>
          <p:cNvCxnSpPr/>
          <p:nvPr/>
        </p:nvCxnSpPr>
        <p:spPr>
          <a:xfrm rot="10800000">
            <a:off x="153771" y="4193594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4" name="Google Shape;365;p18"/>
          <p:cNvSpPr/>
          <p:nvPr/>
        </p:nvSpPr>
        <p:spPr>
          <a:xfrm>
            <a:off x="126783" y="3577644"/>
            <a:ext cx="2454275" cy="679450"/>
          </a:xfrm>
          <a:custGeom>
            <a:avLst/>
            <a:gdLst/>
            <a:ahLst/>
            <a:cxnLst/>
            <a:rect l="l" t="t" r="r" b="b"/>
            <a:pathLst>
              <a:path w="626" h="173" extrusionOk="0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 cmpd="sng">
            <a:solidFill>
              <a:srgbClr val="FF912B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69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562100" y="2448175"/>
            <a:ext cx="1030605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HIPÓTESIS</a:t>
            </a:r>
          </a:p>
        </p:txBody>
      </p:sp>
    </p:spTree>
    <p:extLst>
      <p:ext uri="{BB962C8B-B14F-4D97-AF65-F5344CB8AC3E}">
        <p14:creationId xmlns:p14="http://schemas.microsoft.com/office/powerpoint/2010/main" val="138136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Google Shape;288;p19">
            <a:extLst>
              <a:ext uri="{FF2B5EF4-FFF2-40B4-BE49-F238E27FC236}">
                <a16:creationId xmlns:a16="http://schemas.microsoft.com/office/drawing/2014/main" id="{83DA39C6-3157-472C-94D7-98815F406047}"/>
              </a:ext>
            </a:extLst>
          </p:cNvPr>
          <p:cNvSpPr>
            <a:spLocks/>
          </p:cNvSpPr>
          <p:nvPr/>
        </p:nvSpPr>
        <p:spPr bwMode="auto">
          <a:xfrm>
            <a:off x="660400" y="889000"/>
            <a:ext cx="5083175" cy="5086350"/>
          </a:xfrm>
          <a:custGeom>
            <a:avLst/>
            <a:gdLst>
              <a:gd name="T0" fmla="*/ 2147483646 w 1444"/>
              <a:gd name="T1" fmla="*/ 2147483646 h 1444"/>
              <a:gd name="T2" fmla="*/ 2147483646 w 1444"/>
              <a:gd name="T3" fmla="*/ 2147483646 h 1444"/>
              <a:gd name="T4" fmla="*/ 2147483646 w 1444"/>
              <a:gd name="T5" fmla="*/ 2147483646 h 1444"/>
              <a:gd name="T6" fmla="*/ 2147483646 w 1444"/>
              <a:gd name="T7" fmla="*/ 2147483646 h 1444"/>
              <a:gd name="T8" fmla="*/ 2147483646 w 1444"/>
              <a:gd name="T9" fmla="*/ 2147483646 h 1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4" h="1444" extrusionOk="0">
                <a:moveTo>
                  <a:pt x="1187" y="1187"/>
                </a:moveTo>
                <a:cubicBezTo>
                  <a:pt x="930" y="1444"/>
                  <a:pt x="513" y="1444"/>
                  <a:pt x="256" y="1187"/>
                </a:cubicBezTo>
                <a:cubicBezTo>
                  <a:pt x="0" y="930"/>
                  <a:pt x="0" y="513"/>
                  <a:pt x="256" y="256"/>
                </a:cubicBezTo>
                <a:cubicBezTo>
                  <a:pt x="513" y="0"/>
                  <a:pt x="930" y="0"/>
                  <a:pt x="1187" y="256"/>
                </a:cubicBezTo>
                <a:cubicBezTo>
                  <a:pt x="1444" y="513"/>
                  <a:pt x="1444" y="930"/>
                  <a:pt x="1187" y="1187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28" name="Google Shape;289;p19">
            <a:extLst>
              <a:ext uri="{FF2B5EF4-FFF2-40B4-BE49-F238E27FC236}">
                <a16:creationId xmlns:a16="http://schemas.microsoft.com/office/drawing/2014/main" id="{6AA63762-5473-4C64-8D77-D13F22B85028}"/>
              </a:ext>
            </a:extLst>
          </p:cNvPr>
          <p:cNvSpPr>
            <a:spLocks/>
          </p:cNvSpPr>
          <p:nvPr/>
        </p:nvSpPr>
        <p:spPr bwMode="auto">
          <a:xfrm>
            <a:off x="841375" y="1724025"/>
            <a:ext cx="4068763" cy="4068763"/>
          </a:xfrm>
          <a:custGeom>
            <a:avLst/>
            <a:gdLst>
              <a:gd name="T0" fmla="*/ 2147483646 w 1156"/>
              <a:gd name="T1" fmla="*/ 2147483646 h 1155"/>
              <a:gd name="T2" fmla="*/ 2147483646 w 1156"/>
              <a:gd name="T3" fmla="*/ 2147483646 h 1155"/>
              <a:gd name="T4" fmla="*/ 2147483646 w 1156"/>
              <a:gd name="T5" fmla="*/ 2147483646 h 1155"/>
              <a:gd name="T6" fmla="*/ 2147483646 w 1156"/>
              <a:gd name="T7" fmla="*/ 2147483646 h 1155"/>
              <a:gd name="T8" fmla="*/ 2147483646 w 1156"/>
              <a:gd name="T9" fmla="*/ 2147483646 h 1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155" extrusionOk="0">
                <a:moveTo>
                  <a:pt x="950" y="950"/>
                </a:moveTo>
                <a:cubicBezTo>
                  <a:pt x="744" y="1155"/>
                  <a:pt x="411" y="1155"/>
                  <a:pt x="205" y="950"/>
                </a:cubicBezTo>
                <a:cubicBezTo>
                  <a:pt x="0" y="744"/>
                  <a:pt x="0" y="411"/>
                  <a:pt x="205" y="205"/>
                </a:cubicBezTo>
                <a:cubicBezTo>
                  <a:pt x="411" y="0"/>
                  <a:pt x="744" y="0"/>
                  <a:pt x="950" y="205"/>
                </a:cubicBezTo>
                <a:cubicBezTo>
                  <a:pt x="1156" y="411"/>
                  <a:pt x="1156" y="744"/>
                  <a:pt x="950" y="950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29" name="Google Shape;290;p19">
            <a:extLst>
              <a:ext uri="{FF2B5EF4-FFF2-40B4-BE49-F238E27FC236}">
                <a16:creationId xmlns:a16="http://schemas.microsoft.com/office/drawing/2014/main" id="{DD179CD0-6687-4AD7-8DA6-17C765096382}"/>
              </a:ext>
            </a:extLst>
          </p:cNvPr>
          <p:cNvSpPr>
            <a:spLocks/>
          </p:cNvSpPr>
          <p:nvPr/>
        </p:nvSpPr>
        <p:spPr bwMode="auto">
          <a:xfrm>
            <a:off x="1020763" y="2559050"/>
            <a:ext cx="3054350" cy="3054350"/>
          </a:xfrm>
          <a:custGeom>
            <a:avLst/>
            <a:gdLst>
              <a:gd name="T0" fmla="*/ 2147483646 w 868"/>
              <a:gd name="T1" fmla="*/ 2147483646 h 867"/>
              <a:gd name="T2" fmla="*/ 1906860967 w 868"/>
              <a:gd name="T3" fmla="*/ 2147483646 h 867"/>
              <a:gd name="T4" fmla="*/ 1906860967 w 868"/>
              <a:gd name="T5" fmla="*/ 1911262155 h 867"/>
              <a:gd name="T6" fmla="*/ 2147483646 w 868"/>
              <a:gd name="T7" fmla="*/ 1911262155 h 867"/>
              <a:gd name="T8" fmla="*/ 2147483646 w 868"/>
              <a:gd name="T9" fmla="*/ 2147483646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8" h="867" extrusionOk="0">
                <a:moveTo>
                  <a:pt x="713" y="713"/>
                </a:moveTo>
                <a:cubicBezTo>
                  <a:pt x="559" y="867"/>
                  <a:pt x="309" y="867"/>
                  <a:pt x="154" y="713"/>
                </a:cubicBezTo>
                <a:cubicBezTo>
                  <a:pt x="0" y="558"/>
                  <a:pt x="0" y="308"/>
                  <a:pt x="154" y="154"/>
                </a:cubicBezTo>
                <a:cubicBezTo>
                  <a:pt x="309" y="0"/>
                  <a:pt x="559" y="0"/>
                  <a:pt x="713" y="154"/>
                </a:cubicBezTo>
                <a:cubicBezTo>
                  <a:pt x="868" y="308"/>
                  <a:pt x="868" y="558"/>
                  <a:pt x="713" y="713"/>
                </a:cubicBezTo>
                <a:close/>
              </a:path>
            </a:pathLst>
          </a:custGeom>
          <a:solidFill>
            <a:srgbClr val="62D9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0" name="Google Shape;291;p19">
            <a:extLst>
              <a:ext uri="{FF2B5EF4-FFF2-40B4-BE49-F238E27FC236}">
                <a16:creationId xmlns:a16="http://schemas.microsoft.com/office/drawing/2014/main" id="{E4A1EFA4-16EB-4DBA-A162-85343EACEE59}"/>
              </a:ext>
            </a:extLst>
          </p:cNvPr>
          <p:cNvSpPr>
            <a:spLocks/>
          </p:cNvSpPr>
          <p:nvPr/>
        </p:nvSpPr>
        <p:spPr bwMode="auto">
          <a:xfrm>
            <a:off x="1200150" y="3394075"/>
            <a:ext cx="2041525" cy="2038350"/>
          </a:xfrm>
          <a:custGeom>
            <a:avLst/>
            <a:gdLst>
              <a:gd name="T0" fmla="*/ 2147483646 w 580"/>
              <a:gd name="T1" fmla="*/ 2147483646 h 579"/>
              <a:gd name="T2" fmla="*/ 1276118559 w 580"/>
              <a:gd name="T3" fmla="*/ 2147483646 h 579"/>
              <a:gd name="T4" fmla="*/ 1276118559 w 580"/>
              <a:gd name="T5" fmla="*/ 1276549252 h 579"/>
              <a:gd name="T6" fmla="*/ 2147483646 w 580"/>
              <a:gd name="T7" fmla="*/ 1276549252 h 579"/>
              <a:gd name="T8" fmla="*/ 2147483646 w 580"/>
              <a:gd name="T9" fmla="*/ 2147483646 h 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0" h="579" extrusionOk="0">
                <a:moveTo>
                  <a:pt x="477" y="476"/>
                </a:moveTo>
                <a:cubicBezTo>
                  <a:pt x="374" y="579"/>
                  <a:pt x="206" y="579"/>
                  <a:pt x="103" y="476"/>
                </a:cubicBezTo>
                <a:cubicBezTo>
                  <a:pt x="0" y="373"/>
                  <a:pt x="0" y="206"/>
                  <a:pt x="103" y="103"/>
                </a:cubicBezTo>
                <a:cubicBezTo>
                  <a:pt x="206" y="0"/>
                  <a:pt x="374" y="0"/>
                  <a:pt x="477" y="103"/>
                </a:cubicBezTo>
                <a:cubicBezTo>
                  <a:pt x="580" y="206"/>
                  <a:pt x="580" y="373"/>
                  <a:pt x="477" y="476"/>
                </a:cubicBezTo>
                <a:close/>
              </a:path>
            </a:pathLst>
          </a:custGeom>
          <a:solidFill>
            <a:srgbClr val="A5F3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Picture 4" descr="Resultado de imagen de problema de la investigación">
            <a:extLst>
              <a:ext uri="{FF2B5EF4-FFF2-40B4-BE49-F238E27FC236}">
                <a16:creationId xmlns:a16="http://schemas.microsoft.com/office/drawing/2014/main" id="{6FB77363-D519-482A-B00B-4000164E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67" y="3886629"/>
            <a:ext cx="1189890" cy="10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oogle Shape;516;p23">
            <a:extLst>
              <a:ext uri="{FF2B5EF4-FFF2-40B4-BE49-F238E27FC236}">
                <a16:creationId xmlns:a16="http://schemas.microsoft.com/office/drawing/2014/main" id="{CB2FBA1F-3F21-48D6-A478-52715A772325}"/>
              </a:ext>
            </a:extLst>
          </p:cNvPr>
          <p:cNvGrpSpPr>
            <a:grpSpLocks/>
          </p:cNvGrpSpPr>
          <p:nvPr/>
        </p:nvGrpSpPr>
        <p:grpSpPr bwMode="auto">
          <a:xfrm>
            <a:off x="6460940" y="780473"/>
            <a:ext cx="4591772" cy="3422072"/>
            <a:chOff x="974725" y="3111501"/>
            <a:chExt cx="3036887" cy="3019425"/>
          </a:xfrm>
        </p:grpSpPr>
        <p:sp>
          <p:nvSpPr>
            <p:cNvPr id="22" name="Google Shape;517;p23">
              <a:extLst>
                <a:ext uri="{FF2B5EF4-FFF2-40B4-BE49-F238E27FC236}">
                  <a16:creationId xmlns:a16="http://schemas.microsoft.com/office/drawing/2014/main" id="{102797B6-25FA-4900-8B83-3E401F5E5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5" y="3111501"/>
              <a:ext cx="3036887" cy="2071688"/>
            </a:xfrm>
            <a:custGeom>
              <a:avLst/>
              <a:gdLst>
                <a:gd name="T0" fmla="*/ 2147483646 w 734"/>
                <a:gd name="T1" fmla="*/ 2147483646 h 500"/>
                <a:gd name="T2" fmla="*/ 0 w 734"/>
                <a:gd name="T3" fmla="*/ 2147483646 h 500"/>
                <a:gd name="T4" fmla="*/ 0 w 734"/>
                <a:gd name="T5" fmla="*/ 2147483646 h 500"/>
                <a:gd name="T6" fmla="*/ 2147483646 w 734"/>
                <a:gd name="T7" fmla="*/ 0 h 500"/>
                <a:gd name="T8" fmla="*/ 2147483646 w 734"/>
                <a:gd name="T9" fmla="*/ 0 h 500"/>
                <a:gd name="T10" fmla="*/ 2147483646 w 734"/>
                <a:gd name="T11" fmla="*/ 2147483646 h 500"/>
                <a:gd name="T12" fmla="*/ 2147483646 w 734"/>
                <a:gd name="T13" fmla="*/ 2147483646 h 500"/>
                <a:gd name="T14" fmla="*/ 2147483646 w 734"/>
                <a:gd name="T15" fmla="*/ 2147483646 h 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23" name="Google Shape;518;p23">
              <a:extLst>
                <a:ext uri="{FF2B5EF4-FFF2-40B4-BE49-F238E27FC236}">
                  <a16:creationId xmlns:a16="http://schemas.microsoft.com/office/drawing/2014/main" id="{8213927A-D9F9-4791-B0A4-68E98D12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5" y="5183188"/>
              <a:ext cx="1787525" cy="496888"/>
            </a:xfrm>
            <a:custGeom>
              <a:avLst/>
              <a:gdLst>
                <a:gd name="T0" fmla="*/ 2147483646 w 1126"/>
                <a:gd name="T1" fmla="*/ 2147483646 h 313"/>
                <a:gd name="T2" fmla="*/ 0 w 1126"/>
                <a:gd name="T3" fmla="*/ 0 h 313"/>
                <a:gd name="T4" fmla="*/ 2147483646 w 1126"/>
                <a:gd name="T5" fmla="*/ 0 h 313"/>
                <a:gd name="T6" fmla="*/ 2147483646 w 1126"/>
                <a:gd name="T7" fmla="*/ 2147483646 h 3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24" name="Google Shape;519;p23">
              <a:extLst>
                <a:ext uri="{FF2B5EF4-FFF2-40B4-BE49-F238E27FC236}">
                  <a16:creationId xmlns:a16="http://schemas.microsoft.com/office/drawing/2014/main" id="{429CA798-5F15-4238-9A0F-58493F0B5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650" y="5368926"/>
              <a:ext cx="1117600" cy="311150"/>
            </a:xfrm>
            <a:custGeom>
              <a:avLst/>
              <a:gdLst>
                <a:gd name="T0" fmla="*/ 0 w 704"/>
                <a:gd name="T1" fmla="*/ 2147483646 h 196"/>
                <a:gd name="T2" fmla="*/ 2147483646 w 704"/>
                <a:gd name="T3" fmla="*/ 2147483646 h 196"/>
                <a:gd name="T4" fmla="*/ 0 w 704"/>
                <a:gd name="T5" fmla="*/ 0 h 196"/>
                <a:gd name="T6" fmla="*/ 0 w 704"/>
                <a:gd name="T7" fmla="*/ 2147483646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25" name="Google Shape;520;p23">
              <a:extLst>
                <a:ext uri="{FF2B5EF4-FFF2-40B4-BE49-F238E27FC236}">
                  <a16:creationId xmlns:a16="http://schemas.microsoft.com/office/drawing/2014/main" id="{CAE2B03C-E819-4E0B-9C29-E30DA20E8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650" y="5680076"/>
              <a:ext cx="558800" cy="450850"/>
            </a:xfrm>
            <a:custGeom>
              <a:avLst/>
              <a:gdLst>
                <a:gd name="T0" fmla="*/ 2147483646 w 352"/>
                <a:gd name="T1" fmla="*/ 2147483646 h 284"/>
                <a:gd name="T2" fmla="*/ 0 w 352"/>
                <a:gd name="T3" fmla="*/ 0 h 284"/>
                <a:gd name="T4" fmla="*/ 2147483646 w 352"/>
                <a:gd name="T5" fmla="*/ 0 h 284"/>
                <a:gd name="T6" fmla="*/ 2147483646 w 352"/>
                <a:gd name="T7" fmla="*/ 2147483646 h 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26" name="Google Shape;521;p23">
              <a:extLst>
                <a:ext uri="{FF2B5EF4-FFF2-40B4-BE49-F238E27FC236}">
                  <a16:creationId xmlns:a16="http://schemas.microsoft.com/office/drawing/2014/main" id="{2F3FF5B3-5B1C-42CB-8ADA-D408E8FF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650" y="5680076"/>
              <a:ext cx="558800" cy="450850"/>
            </a:xfrm>
            <a:custGeom>
              <a:avLst/>
              <a:gdLst>
                <a:gd name="T0" fmla="*/ 2147483646 w 352"/>
                <a:gd name="T1" fmla="*/ 2147483646 h 284"/>
                <a:gd name="T2" fmla="*/ 0 w 352"/>
                <a:gd name="T3" fmla="*/ 0 h 284"/>
                <a:gd name="T4" fmla="*/ 2147483646 w 352"/>
                <a:gd name="T5" fmla="*/ 0 h 284"/>
                <a:gd name="T6" fmla="*/ 2147483646 w 352"/>
                <a:gd name="T7" fmla="*/ 2147483646 h 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</p:grpSp>
      <p:pic>
        <p:nvPicPr>
          <p:cNvPr id="27" name="Google Shape;543;p23">
            <a:extLst>
              <a:ext uri="{FF2B5EF4-FFF2-40B4-BE49-F238E27FC236}">
                <a16:creationId xmlns:a16="http://schemas.microsoft.com/office/drawing/2014/main" id="{80EB212C-E3EB-416F-AED9-B109A5DB423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1" y="4568031"/>
            <a:ext cx="28924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Google Shape;553;p23">
            <a:extLst>
              <a:ext uri="{FF2B5EF4-FFF2-40B4-BE49-F238E27FC236}">
                <a16:creationId xmlns:a16="http://schemas.microsoft.com/office/drawing/2014/main" id="{407DAAD6-22F8-463D-9C3C-A9AE807E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948" y="859384"/>
            <a:ext cx="4366086" cy="17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/>
            <a:r>
              <a:rPr lang="es-EC" sz="2000" b="1" dirty="0">
                <a:solidFill>
                  <a:schemeClr val="bg1"/>
                </a:solidFill>
              </a:rPr>
              <a:t>¿La estructura, organización y tecnología con que cuenta el centro de análisis del COIMC es insuficiente para la producción de inteligencia útil y oportuna para el asesoramiento del mando en la toma de decisiones?</a:t>
            </a:r>
            <a:endParaRPr lang="es-EC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2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504950" y="2505325"/>
            <a:ext cx="103508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VARIABLES INDEPENDIENTE Y DEPENDIENTES</a:t>
            </a:r>
          </a:p>
        </p:txBody>
      </p:sp>
    </p:spTree>
    <p:extLst>
      <p:ext uri="{BB962C8B-B14F-4D97-AF65-F5344CB8AC3E}">
        <p14:creationId xmlns:p14="http://schemas.microsoft.com/office/powerpoint/2010/main" val="171319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05;p33">
            <a:extLst>
              <a:ext uri="{FF2B5EF4-FFF2-40B4-BE49-F238E27FC236}">
                <a16:creationId xmlns:a16="http://schemas.microsoft.com/office/drawing/2014/main" id="{B25D057C-361C-4989-8EC4-AAD210D46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24" y="1702978"/>
            <a:ext cx="3351212" cy="3357563"/>
          </a:xfrm>
          <a:prstGeom prst="ellipse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EC" altLang="es-EC" sz="1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5539" name="Google Shape;835;p34">
            <a:extLst>
              <a:ext uri="{FF2B5EF4-FFF2-40B4-BE49-F238E27FC236}">
                <a16:creationId xmlns:a16="http://schemas.microsoft.com/office/drawing/2014/main" id="{C9BC409E-14C0-4DBC-8B9A-CFDD494019EA}"/>
              </a:ext>
            </a:extLst>
          </p:cNvPr>
          <p:cNvSpPr>
            <a:spLocks/>
          </p:cNvSpPr>
          <p:nvPr/>
        </p:nvSpPr>
        <p:spPr bwMode="auto">
          <a:xfrm>
            <a:off x="9347899" y="4598508"/>
            <a:ext cx="752475" cy="993267"/>
          </a:xfrm>
          <a:custGeom>
            <a:avLst/>
            <a:gdLst>
              <a:gd name="T0" fmla="*/ 2147483646 w 192"/>
              <a:gd name="T1" fmla="*/ 1013736671 h 128"/>
              <a:gd name="T2" fmla="*/ 1059817927 w 192"/>
              <a:gd name="T3" fmla="*/ 476148152 h 128"/>
              <a:gd name="T4" fmla="*/ 998377559 w 192"/>
              <a:gd name="T5" fmla="*/ 322553112 h 128"/>
              <a:gd name="T6" fmla="*/ 2147483646 w 192"/>
              <a:gd name="T7" fmla="*/ 184317184 h 128"/>
              <a:gd name="T8" fmla="*/ 2147483646 w 192"/>
              <a:gd name="T9" fmla="*/ 46077336 h 128"/>
              <a:gd name="T10" fmla="*/ 2147483646 w 192"/>
              <a:gd name="T11" fmla="*/ 860141631 h 128"/>
              <a:gd name="T12" fmla="*/ 2147483646 w 192"/>
              <a:gd name="T13" fmla="*/ 829423407 h 128"/>
              <a:gd name="T14" fmla="*/ 2147483646 w 192"/>
              <a:gd name="T15" fmla="*/ 0 h 128"/>
              <a:gd name="T16" fmla="*/ 61440368 w 192"/>
              <a:gd name="T17" fmla="*/ 1059817927 h 128"/>
              <a:gd name="T18" fmla="*/ 322553112 w 192"/>
              <a:gd name="T19" fmla="*/ 199676296 h 128"/>
              <a:gd name="T20" fmla="*/ 138235928 w 192"/>
              <a:gd name="T21" fmla="*/ 107517704 h 128"/>
              <a:gd name="T22" fmla="*/ 0 w 192"/>
              <a:gd name="T23" fmla="*/ 983018447 h 128"/>
              <a:gd name="T24" fmla="*/ 1013736671 w 192"/>
              <a:gd name="T25" fmla="*/ 1658842895 h 128"/>
              <a:gd name="T26" fmla="*/ 906218968 w 192"/>
              <a:gd name="T27" fmla="*/ 1781719711 h 128"/>
              <a:gd name="T28" fmla="*/ 1075177039 w 192"/>
              <a:gd name="T29" fmla="*/ 1919959558 h 128"/>
              <a:gd name="T30" fmla="*/ 1182694743 w 192"/>
              <a:gd name="T31" fmla="*/ 1781719711 h 128"/>
              <a:gd name="T32" fmla="*/ 660465336 w 192"/>
              <a:gd name="T33" fmla="*/ 1797078823 h 128"/>
              <a:gd name="T34" fmla="*/ 936941111 w 192"/>
              <a:gd name="T35" fmla="*/ 1459166599 h 128"/>
              <a:gd name="T36" fmla="*/ 706542672 w 192"/>
              <a:gd name="T37" fmla="*/ 1566684303 h 128"/>
              <a:gd name="T38" fmla="*/ 430070816 w 192"/>
              <a:gd name="T39" fmla="*/ 1459166599 h 128"/>
              <a:gd name="T40" fmla="*/ 599024968 w 192"/>
              <a:gd name="T41" fmla="*/ 1597406446 h 128"/>
              <a:gd name="T42" fmla="*/ 737264815 w 192"/>
              <a:gd name="T43" fmla="*/ 1244131191 h 128"/>
              <a:gd name="T44" fmla="*/ 506870295 w 192"/>
              <a:gd name="T45" fmla="*/ 1367011927 h 128"/>
              <a:gd name="T46" fmla="*/ 399352591 w 192"/>
              <a:gd name="T47" fmla="*/ 1382371039 h 128"/>
              <a:gd name="T48" fmla="*/ 383993479 w 192"/>
              <a:gd name="T49" fmla="*/ 1059817927 h 128"/>
              <a:gd name="T50" fmla="*/ 322553112 w 192"/>
              <a:gd name="T51" fmla="*/ 1136613488 h 128"/>
              <a:gd name="T52" fmla="*/ 245753632 w 192"/>
              <a:gd name="T53" fmla="*/ 1367011927 h 128"/>
              <a:gd name="T54" fmla="*/ 2147483646 w 192"/>
              <a:gd name="T55" fmla="*/ 1228772079 h 128"/>
              <a:gd name="T56" fmla="*/ 1489888743 w 192"/>
              <a:gd name="T57" fmla="*/ 460789040 h 128"/>
              <a:gd name="T58" fmla="*/ 1059817927 w 192"/>
              <a:gd name="T59" fmla="*/ 552947632 h 128"/>
              <a:gd name="T60" fmla="*/ 952300223 w 192"/>
              <a:gd name="T61" fmla="*/ 261112744 h 128"/>
              <a:gd name="T62" fmla="*/ 460789040 w 192"/>
              <a:gd name="T63" fmla="*/ 952300223 h 128"/>
              <a:gd name="T64" fmla="*/ 783342152 w 192"/>
              <a:gd name="T65" fmla="*/ 1198053855 h 128"/>
              <a:gd name="T66" fmla="*/ 1059817927 w 192"/>
              <a:gd name="T67" fmla="*/ 1535966079 h 128"/>
              <a:gd name="T68" fmla="*/ 1320930671 w 192"/>
              <a:gd name="T69" fmla="*/ 1812441854 h 128"/>
              <a:gd name="T70" fmla="*/ 1382371039 w 192"/>
              <a:gd name="T71" fmla="*/ 1843160079 h 128"/>
              <a:gd name="T72" fmla="*/ 1474529630 w 192"/>
              <a:gd name="T73" fmla="*/ 1674202007 h 128"/>
              <a:gd name="T74" fmla="*/ 1213412967 w 192"/>
              <a:gd name="T75" fmla="*/ 1413089263 h 128"/>
              <a:gd name="T76" fmla="*/ 1658842895 w 192"/>
              <a:gd name="T77" fmla="*/ 1704924150 h 128"/>
              <a:gd name="T78" fmla="*/ 1720283263 w 192"/>
              <a:gd name="T79" fmla="*/ 1489888743 h 128"/>
              <a:gd name="T80" fmla="*/ 1505247855 w 192"/>
              <a:gd name="T81" fmla="*/ 1320930671 h 128"/>
              <a:gd name="T82" fmla="*/ 1551325191 w 192"/>
              <a:gd name="T83" fmla="*/ 1259494223 h 128"/>
              <a:gd name="T84" fmla="*/ 2027477262 w 192"/>
              <a:gd name="T85" fmla="*/ 1474529630 h 128"/>
              <a:gd name="T86" fmla="*/ 1919959558 w 192"/>
              <a:gd name="T87" fmla="*/ 1244131191 h 128"/>
              <a:gd name="T88" fmla="*/ 1751001487 w 192"/>
              <a:gd name="T89" fmla="*/ 1059817927 h 128"/>
              <a:gd name="T90" fmla="*/ 2147483646 w 192"/>
              <a:gd name="T91" fmla="*/ 1228772079 h 1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2" h="128" extrusionOk="0">
                <a:moveTo>
                  <a:pt x="153" y="12"/>
                </a:moveTo>
                <a:cubicBezTo>
                  <a:pt x="171" y="57"/>
                  <a:pt x="171" y="57"/>
                  <a:pt x="171" y="57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36" y="56"/>
                  <a:pt x="100" y="25"/>
                  <a:pt x="97" y="25"/>
                </a:cubicBezTo>
                <a:cubicBezTo>
                  <a:pt x="95" y="25"/>
                  <a:pt x="83" y="29"/>
                  <a:pt x="82" y="29"/>
                </a:cubicBezTo>
                <a:cubicBezTo>
                  <a:pt x="82" y="29"/>
                  <a:pt x="75" y="31"/>
                  <a:pt x="69" y="31"/>
                </a:cubicBezTo>
                <a:cubicBezTo>
                  <a:pt x="67" y="31"/>
                  <a:pt x="64" y="31"/>
                  <a:pt x="63" y="30"/>
                </a:cubicBezTo>
                <a:cubicBezTo>
                  <a:pt x="62" y="29"/>
                  <a:pt x="61" y="28"/>
                  <a:pt x="61" y="27"/>
                </a:cubicBezTo>
                <a:cubicBezTo>
                  <a:pt x="61" y="24"/>
                  <a:pt x="64" y="22"/>
                  <a:pt x="65" y="21"/>
                </a:cubicBezTo>
                <a:cubicBezTo>
                  <a:pt x="75" y="16"/>
                  <a:pt x="100" y="7"/>
                  <a:pt x="103" y="6"/>
                </a:cubicBezTo>
                <a:cubicBezTo>
                  <a:pt x="103" y="6"/>
                  <a:pt x="103" y="6"/>
                  <a:pt x="103" y="6"/>
                </a:cubicBezTo>
                <a:cubicBezTo>
                  <a:pt x="109" y="6"/>
                  <a:pt x="148" y="12"/>
                  <a:pt x="153" y="12"/>
                </a:cubicBezTo>
                <a:close/>
                <a:moveTo>
                  <a:pt x="168" y="0"/>
                </a:moveTo>
                <a:cubicBezTo>
                  <a:pt x="168" y="0"/>
                  <a:pt x="167" y="0"/>
                  <a:pt x="167" y="0"/>
                </a:cubicBezTo>
                <a:cubicBezTo>
                  <a:pt x="159" y="3"/>
                  <a:pt x="159" y="3"/>
                  <a:pt x="159" y="3"/>
                </a:cubicBezTo>
                <a:cubicBezTo>
                  <a:pt x="158" y="4"/>
                  <a:pt x="157" y="4"/>
                  <a:pt x="157" y="6"/>
                </a:cubicBezTo>
                <a:cubicBezTo>
                  <a:pt x="156" y="7"/>
                  <a:pt x="156" y="8"/>
                  <a:pt x="156" y="10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6" y="59"/>
                  <a:pt x="179" y="60"/>
                  <a:pt x="181" y="59"/>
                </a:cubicBezTo>
                <a:cubicBezTo>
                  <a:pt x="189" y="56"/>
                  <a:pt x="189" y="56"/>
                  <a:pt x="189" y="56"/>
                </a:cubicBezTo>
                <a:cubicBezTo>
                  <a:pt x="190" y="56"/>
                  <a:pt x="191" y="55"/>
                  <a:pt x="192" y="54"/>
                </a:cubicBezTo>
                <a:cubicBezTo>
                  <a:pt x="192" y="52"/>
                  <a:pt x="192" y="51"/>
                  <a:pt x="192" y="50"/>
                </a:cubicBezTo>
                <a:cubicBezTo>
                  <a:pt x="173" y="3"/>
                  <a:pt x="173" y="3"/>
                  <a:pt x="173" y="3"/>
                </a:cubicBezTo>
                <a:cubicBezTo>
                  <a:pt x="172" y="1"/>
                  <a:pt x="171" y="0"/>
                  <a:pt x="168" y="0"/>
                </a:cubicBezTo>
                <a:close/>
                <a:moveTo>
                  <a:pt x="0" y="64"/>
                </a:moveTo>
                <a:cubicBezTo>
                  <a:pt x="0" y="65"/>
                  <a:pt x="0" y="67"/>
                  <a:pt x="1" y="68"/>
                </a:cubicBezTo>
                <a:cubicBezTo>
                  <a:pt x="2" y="69"/>
                  <a:pt x="3" y="69"/>
                  <a:pt x="4" y="69"/>
                </a:cubicBezTo>
                <a:cubicBezTo>
                  <a:pt x="12" y="70"/>
                  <a:pt x="12" y="70"/>
                  <a:pt x="12" y="70"/>
                </a:cubicBezTo>
                <a:cubicBezTo>
                  <a:pt x="15" y="70"/>
                  <a:pt x="17" y="68"/>
                  <a:pt x="17" y="65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1"/>
                </a:cubicBezTo>
                <a:lnTo>
                  <a:pt x="0" y="64"/>
                </a:lnTo>
                <a:close/>
                <a:moveTo>
                  <a:pt x="79" y="111"/>
                </a:moveTo>
                <a:cubicBezTo>
                  <a:pt x="78" y="109"/>
                  <a:pt x="77" y="108"/>
                  <a:pt x="76" y="106"/>
                </a:cubicBezTo>
                <a:cubicBezTo>
                  <a:pt x="72" y="103"/>
                  <a:pt x="69" y="104"/>
                  <a:pt x="66" y="108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4" y="121"/>
                  <a:pt x="59" y="125"/>
                  <a:pt x="60" y="127"/>
                </a:cubicBezTo>
                <a:cubicBezTo>
                  <a:pt x="61" y="128"/>
                  <a:pt x="63" y="128"/>
                  <a:pt x="64" y="128"/>
                </a:cubicBezTo>
                <a:cubicBezTo>
                  <a:pt x="66" y="128"/>
                  <a:pt x="68" y="127"/>
                  <a:pt x="70" y="125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5"/>
                  <a:pt x="79" y="113"/>
                  <a:pt x="79" y="111"/>
                </a:cubicBezTo>
                <a:close/>
                <a:moveTo>
                  <a:pt x="41" y="108"/>
                </a:moveTo>
                <a:cubicBezTo>
                  <a:pt x="39" y="111"/>
                  <a:pt x="39" y="114"/>
                  <a:pt x="43" y="117"/>
                </a:cubicBezTo>
                <a:cubicBezTo>
                  <a:pt x="47" y="120"/>
                  <a:pt x="50" y="119"/>
                  <a:pt x="53" y="116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67" y="100"/>
                  <a:pt x="62" y="96"/>
                  <a:pt x="61" y="95"/>
                </a:cubicBezTo>
                <a:cubicBezTo>
                  <a:pt x="58" y="92"/>
                  <a:pt x="54" y="92"/>
                  <a:pt x="51" y="96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3"/>
                  <a:pt x="46" y="103"/>
                  <a:pt x="46" y="103"/>
                </a:cubicBezTo>
                <a:lnTo>
                  <a:pt x="41" y="108"/>
                </a:lnTo>
                <a:close/>
                <a:moveTo>
                  <a:pt x="28" y="95"/>
                </a:moveTo>
                <a:cubicBezTo>
                  <a:pt x="26" y="96"/>
                  <a:pt x="26" y="98"/>
                  <a:pt x="26" y="100"/>
                </a:cubicBezTo>
                <a:cubicBezTo>
                  <a:pt x="26" y="102"/>
                  <a:pt x="28" y="104"/>
                  <a:pt x="29" y="105"/>
                </a:cubicBezTo>
                <a:cubicBezTo>
                  <a:pt x="33" y="108"/>
                  <a:pt x="36" y="107"/>
                  <a:pt x="39" y="104"/>
                </a:cubicBezTo>
                <a:cubicBezTo>
                  <a:pt x="49" y="92"/>
                  <a:pt x="49" y="92"/>
                  <a:pt x="49" y="92"/>
                </a:cubicBezTo>
                <a:cubicBezTo>
                  <a:pt x="51" y="90"/>
                  <a:pt x="51" y="88"/>
                  <a:pt x="51" y="86"/>
                </a:cubicBezTo>
                <a:cubicBezTo>
                  <a:pt x="50" y="84"/>
                  <a:pt x="49" y="83"/>
                  <a:pt x="48" y="81"/>
                </a:cubicBezTo>
                <a:cubicBezTo>
                  <a:pt x="44" y="79"/>
                  <a:pt x="41" y="79"/>
                  <a:pt x="38" y="83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32" y="89"/>
                  <a:pt x="32" y="89"/>
                  <a:pt x="32" y="89"/>
                </a:cubicBezTo>
                <a:lnTo>
                  <a:pt x="28" y="95"/>
                </a:lnTo>
                <a:close/>
                <a:moveTo>
                  <a:pt x="26" y="90"/>
                </a:moveTo>
                <a:cubicBezTo>
                  <a:pt x="36" y="78"/>
                  <a:pt x="36" y="78"/>
                  <a:pt x="36" y="78"/>
                </a:cubicBezTo>
                <a:cubicBezTo>
                  <a:pt x="40" y="73"/>
                  <a:pt x="36" y="69"/>
                  <a:pt x="35" y="68"/>
                </a:cubicBezTo>
                <a:cubicBezTo>
                  <a:pt x="31" y="65"/>
                  <a:pt x="28" y="66"/>
                  <a:pt x="25" y="69"/>
                </a:cubicBezTo>
                <a:cubicBezTo>
                  <a:pt x="21" y="74"/>
                  <a:pt x="21" y="74"/>
                  <a:pt x="21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16" y="80"/>
                  <a:pt x="16" y="80"/>
                  <a:pt x="16" y="80"/>
                </a:cubicBezTo>
                <a:cubicBezTo>
                  <a:pt x="15" y="81"/>
                  <a:pt x="14" y="83"/>
                  <a:pt x="14" y="85"/>
                </a:cubicBezTo>
                <a:cubicBezTo>
                  <a:pt x="14" y="87"/>
                  <a:pt x="16" y="88"/>
                  <a:pt x="16" y="89"/>
                </a:cubicBezTo>
                <a:cubicBezTo>
                  <a:pt x="18" y="90"/>
                  <a:pt x="20" y="92"/>
                  <a:pt x="22" y="92"/>
                </a:cubicBezTo>
                <a:cubicBezTo>
                  <a:pt x="23" y="92"/>
                  <a:pt x="25" y="91"/>
                  <a:pt x="26" y="90"/>
                </a:cubicBezTo>
                <a:close/>
                <a:moveTo>
                  <a:pt x="145" y="80"/>
                </a:moveTo>
                <a:cubicBezTo>
                  <a:pt x="148" y="77"/>
                  <a:pt x="149" y="73"/>
                  <a:pt x="144" y="70"/>
                </a:cubicBezTo>
                <a:cubicBezTo>
                  <a:pt x="141" y="66"/>
                  <a:pt x="141" y="66"/>
                  <a:pt x="141" y="66"/>
                </a:cubicBezTo>
                <a:cubicBezTo>
                  <a:pt x="123" y="51"/>
                  <a:pt x="101" y="33"/>
                  <a:pt x="97" y="30"/>
                </a:cubicBezTo>
                <a:cubicBezTo>
                  <a:pt x="94" y="30"/>
                  <a:pt x="88" y="32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3" y="34"/>
                  <a:pt x="76" y="36"/>
                  <a:pt x="69" y="36"/>
                </a:cubicBezTo>
                <a:cubicBezTo>
                  <a:pt x="66" y="36"/>
                  <a:pt x="63" y="35"/>
                  <a:pt x="61" y="34"/>
                </a:cubicBezTo>
                <a:cubicBezTo>
                  <a:pt x="57" y="31"/>
                  <a:pt x="56" y="28"/>
                  <a:pt x="56" y="26"/>
                </a:cubicBezTo>
                <a:cubicBezTo>
                  <a:pt x="56" y="22"/>
                  <a:pt x="60" y="19"/>
                  <a:pt x="62" y="17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66"/>
                  <a:pt x="22" y="66"/>
                  <a:pt x="22" y="66"/>
                </a:cubicBezTo>
                <a:cubicBezTo>
                  <a:pt x="25" y="62"/>
                  <a:pt x="28" y="62"/>
                  <a:pt x="30" y="62"/>
                </a:cubicBezTo>
                <a:cubicBezTo>
                  <a:pt x="33" y="62"/>
                  <a:pt x="35" y="63"/>
                  <a:pt x="37" y="65"/>
                </a:cubicBezTo>
                <a:cubicBezTo>
                  <a:pt x="41" y="67"/>
                  <a:pt x="43" y="71"/>
                  <a:pt x="42" y="75"/>
                </a:cubicBezTo>
                <a:cubicBezTo>
                  <a:pt x="45" y="75"/>
                  <a:pt x="48" y="76"/>
                  <a:pt x="51" y="78"/>
                </a:cubicBezTo>
                <a:cubicBezTo>
                  <a:pt x="54" y="81"/>
                  <a:pt x="56" y="85"/>
                  <a:pt x="55" y="88"/>
                </a:cubicBezTo>
                <a:cubicBezTo>
                  <a:pt x="58" y="88"/>
                  <a:pt x="61" y="89"/>
                  <a:pt x="64" y="91"/>
                </a:cubicBezTo>
                <a:cubicBezTo>
                  <a:pt x="67" y="94"/>
                  <a:pt x="69" y="97"/>
                  <a:pt x="69" y="100"/>
                </a:cubicBezTo>
                <a:cubicBezTo>
                  <a:pt x="72" y="99"/>
                  <a:pt x="75" y="100"/>
                  <a:pt x="78" y="103"/>
                </a:cubicBezTo>
                <a:cubicBezTo>
                  <a:pt x="83" y="106"/>
                  <a:pt x="84" y="111"/>
                  <a:pt x="83" y="115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18"/>
                  <a:pt x="86" y="118"/>
                  <a:pt x="86" y="119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8" y="120"/>
                  <a:pt x="89" y="120"/>
                  <a:pt x="90" y="120"/>
                </a:cubicBezTo>
                <a:cubicBezTo>
                  <a:pt x="93" y="120"/>
                  <a:pt x="94" y="119"/>
                  <a:pt x="95" y="117"/>
                </a:cubicBezTo>
                <a:cubicBezTo>
                  <a:pt x="98" y="115"/>
                  <a:pt x="99" y="112"/>
                  <a:pt x="96" y="110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80" y="96"/>
                  <a:pt x="80" y="96"/>
                  <a:pt x="80" y="96"/>
                </a:cubicBezTo>
                <a:cubicBezTo>
                  <a:pt x="79" y="95"/>
                  <a:pt x="79" y="95"/>
                  <a:pt x="79" y="94"/>
                </a:cubicBezTo>
                <a:cubicBezTo>
                  <a:pt x="79" y="93"/>
                  <a:pt x="79" y="92"/>
                  <a:pt x="79" y="92"/>
                </a:cubicBezTo>
                <a:cubicBezTo>
                  <a:pt x="80" y="91"/>
                  <a:pt x="82" y="91"/>
                  <a:pt x="83" y="92"/>
                </a:cubicBezTo>
                <a:cubicBezTo>
                  <a:pt x="104" y="110"/>
                  <a:pt x="104" y="110"/>
                  <a:pt x="104" y="110"/>
                </a:cubicBezTo>
                <a:cubicBezTo>
                  <a:pt x="105" y="110"/>
                  <a:pt x="107" y="111"/>
                  <a:pt x="108" y="111"/>
                </a:cubicBezTo>
                <a:cubicBezTo>
                  <a:pt x="110" y="111"/>
                  <a:pt x="112" y="110"/>
                  <a:pt x="114" y="108"/>
                </a:cubicBezTo>
                <a:cubicBezTo>
                  <a:pt x="115" y="106"/>
                  <a:pt x="116" y="104"/>
                  <a:pt x="116" y="102"/>
                </a:cubicBezTo>
                <a:cubicBezTo>
                  <a:pt x="115" y="101"/>
                  <a:pt x="114" y="99"/>
                  <a:pt x="112" y="97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85"/>
                  <a:pt x="97" y="85"/>
                  <a:pt x="97" y="84"/>
                </a:cubicBezTo>
                <a:cubicBezTo>
                  <a:pt x="97" y="83"/>
                  <a:pt x="97" y="82"/>
                  <a:pt x="98" y="82"/>
                </a:cubicBezTo>
                <a:cubicBezTo>
                  <a:pt x="99" y="81"/>
                  <a:pt x="100" y="81"/>
                  <a:pt x="101" y="82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2" y="99"/>
                  <a:pt x="124" y="99"/>
                  <a:pt x="125" y="99"/>
                </a:cubicBezTo>
                <a:cubicBezTo>
                  <a:pt x="128" y="99"/>
                  <a:pt x="130" y="98"/>
                  <a:pt x="132" y="96"/>
                </a:cubicBezTo>
                <a:cubicBezTo>
                  <a:pt x="133" y="94"/>
                  <a:pt x="134" y="92"/>
                  <a:pt x="134" y="90"/>
                </a:cubicBezTo>
                <a:cubicBezTo>
                  <a:pt x="134" y="89"/>
                  <a:pt x="133" y="87"/>
                  <a:pt x="131" y="85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4" y="71"/>
                  <a:pt x="113" y="70"/>
                  <a:pt x="114" y="69"/>
                </a:cubicBezTo>
                <a:cubicBezTo>
                  <a:pt x="115" y="68"/>
                  <a:pt x="117" y="67"/>
                  <a:pt x="118" y="68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8" y="85"/>
                  <a:pt x="142" y="84"/>
                  <a:pt x="145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65540" name="Google Shape;836;p34">
            <a:extLst>
              <a:ext uri="{FF2B5EF4-FFF2-40B4-BE49-F238E27FC236}">
                <a16:creationId xmlns:a16="http://schemas.microsoft.com/office/drawing/2014/main" id="{32B64B7B-6B42-425A-A6A0-E5717EF154F2}"/>
              </a:ext>
            </a:extLst>
          </p:cNvPr>
          <p:cNvSpPr>
            <a:spLocks/>
          </p:cNvSpPr>
          <p:nvPr/>
        </p:nvSpPr>
        <p:spPr bwMode="auto">
          <a:xfrm>
            <a:off x="9883381" y="1069712"/>
            <a:ext cx="882299" cy="1107713"/>
          </a:xfrm>
          <a:custGeom>
            <a:avLst/>
            <a:gdLst>
              <a:gd name="T0" fmla="*/ 351211662 w 169"/>
              <a:gd name="T1" fmla="*/ 1786173740 h 142"/>
              <a:gd name="T2" fmla="*/ 351211662 w 169"/>
              <a:gd name="T3" fmla="*/ 1185651163 h 142"/>
              <a:gd name="T4" fmla="*/ 427560154 w 169"/>
              <a:gd name="T5" fmla="*/ 1108661592 h 142"/>
              <a:gd name="T6" fmla="*/ 580261046 w 169"/>
              <a:gd name="T7" fmla="*/ 1108661592 h 142"/>
              <a:gd name="T8" fmla="*/ 656613446 w 169"/>
              <a:gd name="T9" fmla="*/ 1185651163 h 142"/>
              <a:gd name="T10" fmla="*/ 656613446 w 169"/>
              <a:gd name="T11" fmla="*/ 1786173740 h 142"/>
              <a:gd name="T12" fmla="*/ 580261046 w 169"/>
              <a:gd name="T13" fmla="*/ 1863163311 h 142"/>
              <a:gd name="T14" fmla="*/ 427560154 w 169"/>
              <a:gd name="T15" fmla="*/ 1863163311 h 142"/>
              <a:gd name="T16" fmla="*/ 351211662 w 169"/>
              <a:gd name="T17" fmla="*/ 1786173740 h 142"/>
              <a:gd name="T18" fmla="*/ 946743969 w 169"/>
              <a:gd name="T19" fmla="*/ 893086870 h 142"/>
              <a:gd name="T20" fmla="*/ 870391569 w 169"/>
              <a:gd name="T21" fmla="*/ 985474355 h 142"/>
              <a:gd name="T22" fmla="*/ 870391569 w 169"/>
              <a:gd name="T23" fmla="*/ 1786173740 h 142"/>
              <a:gd name="T24" fmla="*/ 946743969 w 169"/>
              <a:gd name="T25" fmla="*/ 1863163311 h 142"/>
              <a:gd name="T26" fmla="*/ 1084173600 w 169"/>
              <a:gd name="T27" fmla="*/ 1863163311 h 142"/>
              <a:gd name="T28" fmla="*/ 1175793354 w 169"/>
              <a:gd name="T29" fmla="*/ 1786173740 h 142"/>
              <a:gd name="T30" fmla="*/ 1175793354 w 169"/>
              <a:gd name="T31" fmla="*/ 985474355 h 142"/>
              <a:gd name="T32" fmla="*/ 1084173600 w 169"/>
              <a:gd name="T33" fmla="*/ 893086870 h 142"/>
              <a:gd name="T34" fmla="*/ 946743969 w 169"/>
              <a:gd name="T35" fmla="*/ 893086870 h 142"/>
              <a:gd name="T36" fmla="*/ 1465923877 w 169"/>
              <a:gd name="T37" fmla="*/ 723709814 h 142"/>
              <a:gd name="T38" fmla="*/ 1374304123 w 169"/>
              <a:gd name="T39" fmla="*/ 800699385 h 142"/>
              <a:gd name="T40" fmla="*/ 1374304123 w 169"/>
              <a:gd name="T41" fmla="*/ 1786173740 h 142"/>
              <a:gd name="T42" fmla="*/ 1465923877 w 169"/>
              <a:gd name="T43" fmla="*/ 1863163311 h 142"/>
              <a:gd name="T44" fmla="*/ 1603357415 w 169"/>
              <a:gd name="T45" fmla="*/ 1863163311 h 142"/>
              <a:gd name="T46" fmla="*/ 1694977169 w 169"/>
              <a:gd name="T47" fmla="*/ 1786173740 h 142"/>
              <a:gd name="T48" fmla="*/ 1694977169 w 169"/>
              <a:gd name="T49" fmla="*/ 800699385 h 142"/>
              <a:gd name="T50" fmla="*/ 1603357415 w 169"/>
              <a:gd name="T51" fmla="*/ 723709814 h 142"/>
              <a:gd name="T52" fmla="*/ 1465923877 w 169"/>
              <a:gd name="T53" fmla="*/ 723709814 h 142"/>
              <a:gd name="T54" fmla="*/ 1985107692 w 169"/>
              <a:gd name="T55" fmla="*/ 538930920 h 142"/>
              <a:gd name="T56" fmla="*/ 1893487938 w 169"/>
              <a:gd name="T57" fmla="*/ 615920491 h 142"/>
              <a:gd name="T58" fmla="*/ 1893487938 w 169"/>
              <a:gd name="T59" fmla="*/ 1786173740 h 142"/>
              <a:gd name="T60" fmla="*/ 1985107692 w 169"/>
              <a:gd name="T61" fmla="*/ 1863163311 h 142"/>
              <a:gd name="T62" fmla="*/ 2122537323 w 169"/>
              <a:gd name="T63" fmla="*/ 1863163311 h 142"/>
              <a:gd name="T64" fmla="*/ 2147483646 w 169"/>
              <a:gd name="T65" fmla="*/ 1786173740 h 142"/>
              <a:gd name="T66" fmla="*/ 2147483646 w 169"/>
              <a:gd name="T67" fmla="*/ 615920491 h 142"/>
              <a:gd name="T68" fmla="*/ 2122537323 w 169"/>
              <a:gd name="T69" fmla="*/ 538930920 h 142"/>
              <a:gd name="T70" fmla="*/ 1985107692 w 169"/>
              <a:gd name="T71" fmla="*/ 538930920 h 142"/>
              <a:gd name="T72" fmla="*/ 381750277 w 169"/>
              <a:gd name="T73" fmla="*/ 877688956 h 142"/>
              <a:gd name="T74" fmla="*/ 1924026554 w 169"/>
              <a:gd name="T75" fmla="*/ 292564293 h 142"/>
              <a:gd name="T76" fmla="*/ 1954569077 w 169"/>
              <a:gd name="T77" fmla="*/ 384951778 h 142"/>
              <a:gd name="T78" fmla="*/ 2122537323 w 169"/>
              <a:gd name="T79" fmla="*/ 123183313 h 142"/>
              <a:gd name="T80" fmla="*/ 1817135538 w 169"/>
              <a:gd name="T81" fmla="*/ 107785399 h 142"/>
              <a:gd name="T82" fmla="*/ 1862945415 w 169"/>
              <a:gd name="T83" fmla="*/ 200172884 h 142"/>
              <a:gd name="T84" fmla="*/ 366482923 w 169"/>
              <a:gd name="T85" fmla="*/ 769903557 h 142"/>
              <a:gd name="T86" fmla="*/ 381750277 w 169"/>
              <a:gd name="T87" fmla="*/ 877688956 h 142"/>
              <a:gd name="T88" fmla="*/ 2147483646 w 169"/>
              <a:gd name="T89" fmla="*/ 2032544290 h 142"/>
              <a:gd name="T90" fmla="*/ 2147483646 w 169"/>
              <a:gd name="T91" fmla="*/ 1878561225 h 142"/>
              <a:gd name="T92" fmla="*/ 2147483646 w 169"/>
              <a:gd name="T93" fmla="*/ 1970952634 h 142"/>
              <a:gd name="T94" fmla="*/ 213782031 w 169"/>
              <a:gd name="T95" fmla="*/ 1970952634 h 142"/>
              <a:gd name="T96" fmla="*/ 213782031 w 169"/>
              <a:gd name="T97" fmla="*/ 277166379 h 142"/>
              <a:gd name="T98" fmla="*/ 305401785 w 169"/>
              <a:gd name="T99" fmla="*/ 277166379 h 142"/>
              <a:gd name="T100" fmla="*/ 152700892 w 169"/>
              <a:gd name="T101" fmla="*/ 0 h 142"/>
              <a:gd name="T102" fmla="*/ 0 w 169"/>
              <a:gd name="T103" fmla="*/ 277166379 h 142"/>
              <a:gd name="T104" fmla="*/ 91619754 w 169"/>
              <a:gd name="T105" fmla="*/ 277166379 h 142"/>
              <a:gd name="T106" fmla="*/ 91619754 w 169"/>
              <a:gd name="T107" fmla="*/ 1970952634 h 142"/>
              <a:gd name="T108" fmla="*/ 91619754 w 169"/>
              <a:gd name="T109" fmla="*/ 2032544290 h 142"/>
              <a:gd name="T110" fmla="*/ 91619754 w 169"/>
              <a:gd name="T111" fmla="*/ 2094135947 h 142"/>
              <a:gd name="T112" fmla="*/ 2147483646 w 169"/>
              <a:gd name="T113" fmla="*/ 2094135947 h 142"/>
              <a:gd name="T114" fmla="*/ 2147483646 w 169"/>
              <a:gd name="T115" fmla="*/ 2147483646 h 142"/>
              <a:gd name="T116" fmla="*/ 2147483646 w 169"/>
              <a:gd name="T117" fmla="*/ 2032544290 h 1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9" h="142" extrusionOk="0">
                <a:moveTo>
                  <a:pt x="23" y="116"/>
                </a:moveTo>
                <a:cubicBezTo>
                  <a:pt x="23" y="77"/>
                  <a:pt x="23" y="77"/>
                  <a:pt x="23" y="77"/>
                </a:cubicBezTo>
                <a:cubicBezTo>
                  <a:pt x="23" y="74"/>
                  <a:pt x="25" y="72"/>
                  <a:pt x="2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2"/>
                  <a:pt x="43" y="74"/>
                  <a:pt x="43" y="77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3" y="119"/>
                  <a:pt x="41" y="121"/>
                  <a:pt x="38" y="121"/>
                </a:cubicBezTo>
                <a:cubicBezTo>
                  <a:pt x="28" y="121"/>
                  <a:pt x="28" y="121"/>
                  <a:pt x="28" y="121"/>
                </a:cubicBezTo>
                <a:cubicBezTo>
                  <a:pt x="25" y="121"/>
                  <a:pt x="23" y="119"/>
                  <a:pt x="23" y="116"/>
                </a:cubicBezTo>
                <a:close/>
                <a:moveTo>
                  <a:pt x="62" y="58"/>
                </a:moveTo>
                <a:cubicBezTo>
                  <a:pt x="59" y="58"/>
                  <a:pt x="57" y="61"/>
                  <a:pt x="57" y="64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7" y="119"/>
                  <a:pt x="59" y="121"/>
                  <a:pt x="62" y="121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5" y="121"/>
                  <a:pt x="77" y="119"/>
                  <a:pt x="77" y="116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61"/>
                  <a:pt x="75" y="58"/>
                  <a:pt x="71" y="58"/>
                </a:cubicBezTo>
                <a:lnTo>
                  <a:pt x="62" y="58"/>
                </a:lnTo>
                <a:close/>
                <a:moveTo>
                  <a:pt x="96" y="47"/>
                </a:moveTo>
                <a:cubicBezTo>
                  <a:pt x="93" y="47"/>
                  <a:pt x="90" y="49"/>
                  <a:pt x="90" y="52"/>
                </a:cubicBezTo>
                <a:cubicBezTo>
                  <a:pt x="90" y="116"/>
                  <a:pt x="90" y="116"/>
                  <a:pt x="90" y="116"/>
                </a:cubicBezTo>
                <a:cubicBezTo>
                  <a:pt x="90" y="119"/>
                  <a:pt x="93" y="121"/>
                  <a:pt x="96" y="121"/>
                </a:cubicBezTo>
                <a:cubicBezTo>
                  <a:pt x="105" y="121"/>
                  <a:pt x="105" y="121"/>
                  <a:pt x="105" y="121"/>
                </a:cubicBezTo>
                <a:cubicBezTo>
                  <a:pt x="108" y="121"/>
                  <a:pt x="111" y="119"/>
                  <a:pt x="111" y="116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49"/>
                  <a:pt x="108" y="47"/>
                  <a:pt x="105" y="47"/>
                </a:cubicBezTo>
                <a:lnTo>
                  <a:pt x="96" y="47"/>
                </a:lnTo>
                <a:close/>
                <a:moveTo>
                  <a:pt x="130" y="35"/>
                </a:moveTo>
                <a:cubicBezTo>
                  <a:pt x="127" y="35"/>
                  <a:pt x="124" y="37"/>
                  <a:pt x="124" y="40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4" y="119"/>
                  <a:pt x="127" y="121"/>
                  <a:pt x="130" y="121"/>
                </a:cubicBezTo>
                <a:cubicBezTo>
                  <a:pt x="139" y="121"/>
                  <a:pt x="139" y="121"/>
                  <a:pt x="139" y="121"/>
                </a:cubicBezTo>
                <a:cubicBezTo>
                  <a:pt x="142" y="121"/>
                  <a:pt x="145" y="119"/>
                  <a:pt x="145" y="116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5" y="37"/>
                  <a:pt x="142" y="35"/>
                  <a:pt x="139" y="35"/>
                </a:cubicBezTo>
                <a:lnTo>
                  <a:pt x="130" y="35"/>
                </a:lnTo>
                <a:close/>
                <a:moveTo>
                  <a:pt x="25" y="57"/>
                </a:moveTo>
                <a:cubicBezTo>
                  <a:pt x="61" y="51"/>
                  <a:pt x="95" y="38"/>
                  <a:pt x="126" y="19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39" y="8"/>
                  <a:pt x="139" y="8"/>
                  <a:pt x="139" y="8"/>
                </a:cubicBezTo>
                <a:cubicBezTo>
                  <a:pt x="119" y="7"/>
                  <a:pt x="119" y="7"/>
                  <a:pt x="119" y="7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93" y="31"/>
                  <a:pt x="59" y="43"/>
                  <a:pt x="24" y="50"/>
                </a:cubicBezTo>
                <a:lnTo>
                  <a:pt x="25" y="57"/>
                </a:lnTo>
                <a:close/>
                <a:moveTo>
                  <a:pt x="169" y="132"/>
                </a:moveTo>
                <a:cubicBezTo>
                  <a:pt x="152" y="122"/>
                  <a:pt x="152" y="122"/>
                  <a:pt x="152" y="122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4" y="18"/>
                  <a:pt x="14" y="18"/>
                  <a:pt x="14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28"/>
                  <a:pt x="6" y="128"/>
                  <a:pt x="6" y="128"/>
                </a:cubicBezTo>
                <a:cubicBezTo>
                  <a:pt x="6" y="132"/>
                  <a:pt x="6" y="132"/>
                  <a:pt x="6" y="132"/>
                </a:cubicBezTo>
                <a:cubicBezTo>
                  <a:pt x="6" y="136"/>
                  <a:pt x="6" y="136"/>
                  <a:pt x="6" y="136"/>
                </a:cubicBezTo>
                <a:cubicBezTo>
                  <a:pt x="152" y="136"/>
                  <a:pt x="152" y="136"/>
                  <a:pt x="152" y="136"/>
                </a:cubicBezTo>
                <a:cubicBezTo>
                  <a:pt x="152" y="142"/>
                  <a:pt x="152" y="142"/>
                  <a:pt x="152" y="142"/>
                </a:cubicBezTo>
                <a:lnTo>
                  <a:pt x="169" y="1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65542" name="Google Shape;838;p34">
            <a:extLst>
              <a:ext uri="{FF2B5EF4-FFF2-40B4-BE49-F238E27FC236}">
                <a16:creationId xmlns:a16="http://schemas.microsoft.com/office/drawing/2014/main" id="{23985C0F-0EA7-411C-8543-836F325C3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632" y="1145912"/>
            <a:ext cx="2990484" cy="14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>
              <a:buClr>
                <a:srgbClr val="FFFFFF"/>
              </a:buClr>
              <a:buSzPts val="1400"/>
              <a:buFont typeface="Open Sans" panose="020B0604020202020204" charset="0"/>
              <a:buNone/>
            </a:pPr>
            <a:r>
              <a:rPr lang="en-US" altLang="es-EC">
                <a:solidFill>
                  <a:srgbClr val="FFFFFF"/>
                </a:solidFill>
                <a:latin typeface="Open Sans" panose="020B0604020202020204" charset="0"/>
                <a:cs typeface="Open Sans" panose="020B0604020202020204" charset="0"/>
                <a:sym typeface="Open Sans" panose="020B0604020202020204" charset="0"/>
              </a:rPr>
              <a:t>Lorem ipsum dolor sit amet, consectetur adipiscing elit</a:t>
            </a:r>
            <a:endParaRPr lang="es-EC" altLang="es-EC">
              <a:cs typeface="Open Sans" panose="020B0604020202020204" charset="0"/>
            </a:endParaRPr>
          </a:p>
        </p:txBody>
      </p:sp>
      <p:sp>
        <p:nvSpPr>
          <p:cNvPr id="65545" name="Google Shape;392;p19">
            <a:extLst>
              <a:ext uri="{FF2B5EF4-FFF2-40B4-BE49-F238E27FC236}">
                <a16:creationId xmlns:a16="http://schemas.microsoft.com/office/drawing/2014/main" id="{85BCEBF2-02D6-4154-AFAF-8A5B0561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29" y="3010818"/>
            <a:ext cx="341970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4000"/>
              <a:buFont typeface="Montserrat" panose="020B0604020202020204" charset="0"/>
              <a:buNone/>
            </a:pPr>
            <a:r>
              <a:rPr lang="en-US" altLang="es-EC" sz="3600" b="1" dirty="0">
                <a:latin typeface="Montserrat" panose="020B0604020202020204" charset="0"/>
                <a:sym typeface="Montserrat" panose="020B0604020202020204" charset="0"/>
              </a:rPr>
              <a:t>VARIABLES</a:t>
            </a:r>
            <a:endParaRPr lang="es-EC" altLang="es-EC" sz="1200" dirty="0"/>
          </a:p>
        </p:txBody>
      </p:sp>
      <p:sp>
        <p:nvSpPr>
          <p:cNvPr id="65548" name="Google Shape;802;p33">
            <a:extLst>
              <a:ext uri="{FF2B5EF4-FFF2-40B4-BE49-F238E27FC236}">
                <a16:creationId xmlns:a16="http://schemas.microsoft.com/office/drawing/2014/main" id="{1D3B7F9F-D40E-4EA5-8F54-3F0538001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494" y="931600"/>
            <a:ext cx="1357383" cy="52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ts val="1700"/>
              <a:buFont typeface="Open Sans Semibold" panose="020B0604020202020204" charset="0"/>
              <a:buNone/>
            </a:pPr>
            <a:r>
              <a:rPr lang="en-US" altLang="es-EC" sz="1700" b="1">
                <a:solidFill>
                  <a:srgbClr val="FFFFFF"/>
                </a:solidFill>
                <a:latin typeface="Open Sans Semibold" panose="020B0604020202020204" charset="0"/>
                <a:cs typeface="Open Sans Semibold" panose="020B0604020202020204" charset="0"/>
                <a:sym typeface="Open Sans Semibold" panose="020B0604020202020204" charset="0"/>
              </a:rPr>
              <a:t>TITULO A</a:t>
            </a:r>
            <a:endParaRPr lang="es-EC" altLang="es-EC">
              <a:cs typeface="Open Sans Semibold" panose="020B0604020202020204" charset="0"/>
            </a:endParaRPr>
          </a:p>
        </p:txBody>
      </p:sp>
      <p:sp>
        <p:nvSpPr>
          <p:cNvPr id="65549" name="Google Shape;803;p33">
            <a:extLst>
              <a:ext uri="{FF2B5EF4-FFF2-40B4-BE49-F238E27FC236}">
                <a16:creationId xmlns:a16="http://schemas.microsoft.com/office/drawing/2014/main" id="{F9247B30-579F-4CAC-9A0F-E38A6EB81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637" y="4334983"/>
            <a:ext cx="1016000" cy="51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ts val="1700"/>
              <a:buFont typeface="Open Sans Semibold" panose="020B0604020202020204" charset="0"/>
              <a:buNone/>
            </a:pPr>
            <a:r>
              <a:rPr lang="en-US" altLang="es-EC" sz="1700" b="1">
                <a:solidFill>
                  <a:srgbClr val="FFFFFF"/>
                </a:solidFill>
                <a:latin typeface="Open Sans Semibold" panose="020B0604020202020204" charset="0"/>
                <a:cs typeface="Open Sans Semibold" panose="020B0604020202020204" charset="0"/>
                <a:sym typeface="Open Sans Semibold" panose="020B0604020202020204" charset="0"/>
              </a:rPr>
              <a:t>TITULO C</a:t>
            </a:r>
            <a:endParaRPr lang="es-EC" altLang="es-EC">
              <a:cs typeface="Open Sans Semibold" panose="020B0604020202020204" charset="0"/>
            </a:endParaRPr>
          </a:p>
        </p:txBody>
      </p:sp>
      <p:sp>
        <p:nvSpPr>
          <p:cNvPr id="17" name="Google Shape;796;p33">
            <a:extLst>
              <a:ext uri="{FF2B5EF4-FFF2-40B4-BE49-F238E27FC236}">
                <a16:creationId xmlns:a16="http://schemas.microsoft.com/office/drawing/2014/main" id="{214674EE-3150-4EA7-9C0A-DC371002AE7E}"/>
              </a:ext>
            </a:extLst>
          </p:cNvPr>
          <p:cNvSpPr>
            <a:spLocks/>
          </p:cNvSpPr>
          <p:nvPr/>
        </p:nvSpPr>
        <p:spPr bwMode="auto">
          <a:xfrm>
            <a:off x="5635873" y="330994"/>
            <a:ext cx="5596454" cy="2538524"/>
          </a:xfrm>
          <a:custGeom>
            <a:avLst/>
            <a:gdLst>
              <a:gd name="T0" fmla="*/ 2147483646 w 1021"/>
              <a:gd name="T1" fmla="*/ 0 h 303"/>
              <a:gd name="T2" fmla="*/ 2147483646 w 1021"/>
              <a:gd name="T3" fmla="*/ 0 h 303"/>
              <a:gd name="T4" fmla="*/ 2147483646 w 1021"/>
              <a:gd name="T5" fmla="*/ 2147483646 h 303"/>
              <a:gd name="T6" fmla="*/ 2147483646 w 1021"/>
              <a:gd name="T7" fmla="*/ 2147483646 h 303"/>
              <a:gd name="T8" fmla="*/ 2147483646 w 1021"/>
              <a:gd name="T9" fmla="*/ 2147483646 h 303"/>
              <a:gd name="T10" fmla="*/ 0 w 1021"/>
              <a:gd name="T11" fmla="*/ 2147483646 h 303"/>
              <a:gd name="T12" fmla="*/ 0 w 1021"/>
              <a:gd name="T13" fmla="*/ 2147483646 h 303"/>
              <a:gd name="T14" fmla="*/ 2147483646 w 1021"/>
              <a:gd name="T15" fmla="*/ 0 h 3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21" h="303" extrusionOk="0">
                <a:moveTo>
                  <a:pt x="152" y="0"/>
                </a:moveTo>
                <a:cubicBezTo>
                  <a:pt x="1021" y="0"/>
                  <a:pt x="1021" y="0"/>
                  <a:pt x="1021" y="0"/>
                </a:cubicBezTo>
                <a:cubicBezTo>
                  <a:pt x="937" y="0"/>
                  <a:pt x="869" y="68"/>
                  <a:pt x="869" y="151"/>
                </a:cubicBezTo>
                <a:cubicBezTo>
                  <a:pt x="869" y="235"/>
                  <a:pt x="801" y="303"/>
                  <a:pt x="718" y="303"/>
                </a:cubicBezTo>
                <a:cubicBezTo>
                  <a:pt x="152" y="303"/>
                  <a:pt x="152" y="303"/>
                  <a:pt x="152" y="303"/>
                </a:cubicBezTo>
                <a:cubicBezTo>
                  <a:pt x="68" y="303"/>
                  <a:pt x="0" y="235"/>
                  <a:pt x="0" y="151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68"/>
                  <a:pt x="68" y="0"/>
                  <a:pt x="152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18" name="Google Shape;797;p33">
            <a:extLst>
              <a:ext uri="{FF2B5EF4-FFF2-40B4-BE49-F238E27FC236}">
                <a16:creationId xmlns:a16="http://schemas.microsoft.com/office/drawing/2014/main" id="{EC85EBE9-85D4-4B61-9C53-588D98511DF0}"/>
              </a:ext>
            </a:extLst>
          </p:cNvPr>
          <p:cNvSpPr>
            <a:spLocks/>
          </p:cNvSpPr>
          <p:nvPr/>
        </p:nvSpPr>
        <p:spPr bwMode="auto">
          <a:xfrm>
            <a:off x="9554784" y="330994"/>
            <a:ext cx="2379662" cy="2538524"/>
          </a:xfrm>
          <a:custGeom>
            <a:avLst/>
            <a:gdLst>
              <a:gd name="T0" fmla="*/ 2147483646 w 455"/>
              <a:gd name="T1" fmla="*/ 2147483646 h 303"/>
              <a:gd name="T2" fmla="*/ 2147483646 w 455"/>
              <a:gd name="T3" fmla="*/ 0 h 303"/>
              <a:gd name="T4" fmla="*/ 2147483646 w 455"/>
              <a:gd name="T5" fmla="*/ 0 h 303"/>
              <a:gd name="T6" fmla="*/ 2147483646 w 455"/>
              <a:gd name="T7" fmla="*/ 2147483646 h 303"/>
              <a:gd name="T8" fmla="*/ 2147483646 w 455"/>
              <a:gd name="T9" fmla="*/ 2147483646 h 303"/>
              <a:gd name="T10" fmla="*/ 2147483646 w 455"/>
              <a:gd name="T11" fmla="*/ 2147483646 h 303"/>
              <a:gd name="T12" fmla="*/ 0 w 455"/>
              <a:gd name="T13" fmla="*/ 2147483646 h 303"/>
              <a:gd name="T14" fmla="*/ 2147483646 w 455"/>
              <a:gd name="T15" fmla="*/ 2147483646 h 3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5" h="303" extrusionOk="0">
                <a:moveTo>
                  <a:pt x="151" y="151"/>
                </a:moveTo>
                <a:cubicBezTo>
                  <a:pt x="151" y="68"/>
                  <a:pt x="219" y="0"/>
                  <a:pt x="303" y="0"/>
                </a:cubicBezTo>
                <a:cubicBezTo>
                  <a:pt x="303" y="0"/>
                  <a:pt x="303" y="0"/>
                  <a:pt x="303" y="0"/>
                </a:cubicBezTo>
                <a:cubicBezTo>
                  <a:pt x="387" y="0"/>
                  <a:pt x="455" y="68"/>
                  <a:pt x="455" y="151"/>
                </a:cubicBezTo>
                <a:cubicBezTo>
                  <a:pt x="455" y="151"/>
                  <a:pt x="455" y="151"/>
                  <a:pt x="455" y="151"/>
                </a:cubicBezTo>
                <a:cubicBezTo>
                  <a:pt x="455" y="235"/>
                  <a:pt x="387" y="303"/>
                  <a:pt x="303" y="303"/>
                </a:cubicBezTo>
                <a:cubicBezTo>
                  <a:pt x="0" y="303"/>
                  <a:pt x="0" y="303"/>
                  <a:pt x="0" y="303"/>
                </a:cubicBezTo>
                <a:cubicBezTo>
                  <a:pt x="83" y="303"/>
                  <a:pt x="151" y="235"/>
                  <a:pt x="151" y="151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19" name="Google Shape;800;p33">
            <a:extLst>
              <a:ext uri="{FF2B5EF4-FFF2-40B4-BE49-F238E27FC236}">
                <a16:creationId xmlns:a16="http://schemas.microsoft.com/office/drawing/2014/main" id="{56BA2BDC-4BC6-4896-A8F6-5F4D40291B3F}"/>
              </a:ext>
            </a:extLst>
          </p:cNvPr>
          <p:cNvSpPr>
            <a:spLocks/>
          </p:cNvSpPr>
          <p:nvPr/>
        </p:nvSpPr>
        <p:spPr bwMode="auto">
          <a:xfrm>
            <a:off x="5707762" y="4203221"/>
            <a:ext cx="5322188" cy="2357437"/>
          </a:xfrm>
          <a:custGeom>
            <a:avLst/>
            <a:gdLst>
              <a:gd name="T0" fmla="*/ 2147483646 w 1021"/>
              <a:gd name="T1" fmla="*/ 0 h 304"/>
              <a:gd name="T2" fmla="*/ 2147483646 w 1021"/>
              <a:gd name="T3" fmla="*/ 0 h 304"/>
              <a:gd name="T4" fmla="*/ 2147483646 w 1021"/>
              <a:gd name="T5" fmla="*/ 2147483646 h 304"/>
              <a:gd name="T6" fmla="*/ 2147483646 w 1021"/>
              <a:gd name="T7" fmla="*/ 2147483646 h 304"/>
              <a:gd name="T8" fmla="*/ 2147483646 w 1021"/>
              <a:gd name="T9" fmla="*/ 2147483646 h 304"/>
              <a:gd name="T10" fmla="*/ 0 w 1021"/>
              <a:gd name="T11" fmla="*/ 2147483646 h 304"/>
              <a:gd name="T12" fmla="*/ 0 w 1021"/>
              <a:gd name="T13" fmla="*/ 2147483646 h 304"/>
              <a:gd name="T14" fmla="*/ 2147483646 w 1021"/>
              <a:gd name="T15" fmla="*/ 0 h 3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21" h="304" extrusionOk="0">
                <a:moveTo>
                  <a:pt x="152" y="0"/>
                </a:moveTo>
                <a:cubicBezTo>
                  <a:pt x="1021" y="0"/>
                  <a:pt x="1021" y="0"/>
                  <a:pt x="1021" y="0"/>
                </a:cubicBezTo>
                <a:cubicBezTo>
                  <a:pt x="937" y="0"/>
                  <a:pt x="869" y="68"/>
                  <a:pt x="869" y="152"/>
                </a:cubicBezTo>
                <a:cubicBezTo>
                  <a:pt x="869" y="236"/>
                  <a:pt x="801" y="304"/>
                  <a:pt x="718" y="304"/>
                </a:cubicBezTo>
                <a:cubicBezTo>
                  <a:pt x="152" y="304"/>
                  <a:pt x="152" y="304"/>
                  <a:pt x="152" y="304"/>
                </a:cubicBezTo>
                <a:cubicBezTo>
                  <a:pt x="68" y="304"/>
                  <a:pt x="0" y="236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s-EC"/>
          </a:p>
        </p:txBody>
      </p:sp>
      <p:sp>
        <p:nvSpPr>
          <p:cNvPr id="20" name="Google Shape;801;p33">
            <a:extLst>
              <a:ext uri="{FF2B5EF4-FFF2-40B4-BE49-F238E27FC236}">
                <a16:creationId xmlns:a16="http://schemas.microsoft.com/office/drawing/2014/main" id="{D512E8EE-B2AF-4657-9F5A-077A30FC288C}"/>
              </a:ext>
            </a:extLst>
          </p:cNvPr>
          <p:cNvSpPr>
            <a:spLocks/>
          </p:cNvSpPr>
          <p:nvPr/>
        </p:nvSpPr>
        <p:spPr bwMode="auto">
          <a:xfrm>
            <a:off x="9346877" y="4203220"/>
            <a:ext cx="2573410" cy="2357437"/>
          </a:xfrm>
          <a:custGeom>
            <a:avLst/>
            <a:gdLst>
              <a:gd name="T0" fmla="*/ 2147483646 w 455"/>
              <a:gd name="T1" fmla="*/ 2147483646 h 304"/>
              <a:gd name="T2" fmla="*/ 2147483646 w 455"/>
              <a:gd name="T3" fmla="*/ 0 h 304"/>
              <a:gd name="T4" fmla="*/ 2147483646 w 455"/>
              <a:gd name="T5" fmla="*/ 0 h 304"/>
              <a:gd name="T6" fmla="*/ 2147483646 w 455"/>
              <a:gd name="T7" fmla="*/ 2147483646 h 304"/>
              <a:gd name="T8" fmla="*/ 2147483646 w 455"/>
              <a:gd name="T9" fmla="*/ 2147483646 h 304"/>
              <a:gd name="T10" fmla="*/ 2147483646 w 455"/>
              <a:gd name="T11" fmla="*/ 2147483646 h 304"/>
              <a:gd name="T12" fmla="*/ 0 w 455"/>
              <a:gd name="T13" fmla="*/ 2147483646 h 304"/>
              <a:gd name="T14" fmla="*/ 2147483646 w 455"/>
              <a:gd name="T15" fmla="*/ 2147483646 h 3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5" h="304" extrusionOk="0">
                <a:moveTo>
                  <a:pt x="151" y="152"/>
                </a:moveTo>
                <a:cubicBezTo>
                  <a:pt x="151" y="68"/>
                  <a:pt x="219" y="0"/>
                  <a:pt x="303" y="0"/>
                </a:cubicBezTo>
                <a:cubicBezTo>
                  <a:pt x="303" y="0"/>
                  <a:pt x="303" y="0"/>
                  <a:pt x="303" y="0"/>
                </a:cubicBezTo>
                <a:cubicBezTo>
                  <a:pt x="387" y="0"/>
                  <a:pt x="455" y="68"/>
                  <a:pt x="455" y="152"/>
                </a:cubicBezTo>
                <a:cubicBezTo>
                  <a:pt x="455" y="152"/>
                  <a:pt x="455" y="152"/>
                  <a:pt x="455" y="152"/>
                </a:cubicBezTo>
                <a:cubicBezTo>
                  <a:pt x="455" y="236"/>
                  <a:pt x="387" y="304"/>
                  <a:pt x="303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83" y="304"/>
                  <a:pt x="151" y="236"/>
                  <a:pt x="151" y="15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21" name="Google Shape;810;p33">
            <a:extLst>
              <a:ext uri="{FF2B5EF4-FFF2-40B4-BE49-F238E27FC236}">
                <a16:creationId xmlns:a16="http://schemas.microsoft.com/office/drawing/2014/main" id="{179CC9D1-11BB-4EAE-95DA-E6CDE6481214}"/>
              </a:ext>
            </a:extLst>
          </p:cNvPr>
          <p:cNvSpPr>
            <a:spLocks/>
          </p:cNvSpPr>
          <p:nvPr/>
        </p:nvSpPr>
        <p:spPr bwMode="auto">
          <a:xfrm>
            <a:off x="3585232" y="1400490"/>
            <a:ext cx="1893455" cy="533400"/>
          </a:xfrm>
          <a:custGeom>
            <a:avLst/>
            <a:gdLst>
              <a:gd name="T0" fmla="*/ 0 w 1312"/>
              <a:gd name="T1" fmla="*/ 846772500 h 336"/>
              <a:gd name="T2" fmla="*/ 932457813 w 1312"/>
              <a:gd name="T3" fmla="*/ 0 h 336"/>
              <a:gd name="T4" fmla="*/ 2147483646 w 1312"/>
              <a:gd name="T5" fmla="*/ 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2" h="336" extrusionOk="0">
                <a:moveTo>
                  <a:pt x="0" y="336"/>
                </a:moveTo>
                <a:lnTo>
                  <a:pt x="370" y="0"/>
                </a:lnTo>
                <a:lnTo>
                  <a:pt x="1312" y="0"/>
                </a:lnTo>
              </a:path>
            </a:pathLst>
          </a:custGeom>
          <a:noFill/>
          <a:ln w="20625" cap="flat" cmpd="sng">
            <a:solidFill>
              <a:srgbClr val="1E0F00"/>
            </a:solidFill>
            <a:prstDash val="solid"/>
            <a:miter lim="524287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22" name="Google Shape;811;p33">
            <a:extLst>
              <a:ext uri="{FF2B5EF4-FFF2-40B4-BE49-F238E27FC236}">
                <a16:creationId xmlns:a16="http://schemas.microsoft.com/office/drawing/2014/main" id="{84C694E2-46F0-4C34-BC08-2A89DDB1FCD2}"/>
              </a:ext>
            </a:extLst>
          </p:cNvPr>
          <p:cNvSpPr>
            <a:spLocks/>
          </p:cNvSpPr>
          <p:nvPr/>
        </p:nvSpPr>
        <p:spPr bwMode="auto">
          <a:xfrm>
            <a:off x="3497998" y="4735828"/>
            <a:ext cx="1912215" cy="547687"/>
          </a:xfrm>
          <a:custGeom>
            <a:avLst/>
            <a:gdLst>
              <a:gd name="T0" fmla="*/ 0 w 1325"/>
              <a:gd name="T1" fmla="*/ 0 h 345"/>
              <a:gd name="T2" fmla="*/ 965218821 w 1325"/>
              <a:gd name="T3" fmla="*/ 869452319 h 345"/>
              <a:gd name="T4" fmla="*/ 2147483646 w 1325"/>
              <a:gd name="T5" fmla="*/ 869452319 h 3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5" h="345" extrusionOk="0">
                <a:moveTo>
                  <a:pt x="0" y="0"/>
                </a:moveTo>
                <a:lnTo>
                  <a:pt x="383" y="345"/>
                </a:lnTo>
                <a:lnTo>
                  <a:pt x="1325" y="345"/>
                </a:lnTo>
              </a:path>
            </a:pathLst>
          </a:custGeom>
          <a:noFill/>
          <a:ln w="20625" cap="flat" cmpd="sng">
            <a:solidFill>
              <a:srgbClr val="1E0F00"/>
            </a:solidFill>
            <a:prstDash val="solid"/>
            <a:miter lim="524287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26" name="Google Shape;823;p33">
            <a:extLst>
              <a:ext uri="{FF2B5EF4-FFF2-40B4-BE49-F238E27FC236}">
                <a16:creationId xmlns:a16="http://schemas.microsoft.com/office/drawing/2014/main" id="{FEF7BD24-DD98-49BD-AF77-C07DF469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449" y="4224413"/>
            <a:ext cx="37179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400"/>
              <a:buFont typeface="Open Sans" panose="020B0604020202020204" charset="0"/>
              <a:buNone/>
            </a:pPr>
            <a:r>
              <a:rPr lang="es-EC" altLang="es-EC" sz="1800" b="1" dirty="0">
                <a:solidFill>
                  <a:schemeClr val="tx1"/>
                </a:solidFill>
                <a:cs typeface="Open Sans" panose="020B0604020202020204" charset="0"/>
              </a:rPr>
              <a:t>INTELIGENCIA ÚTIL Y OPORTUNA</a:t>
            </a:r>
          </a:p>
          <a:p>
            <a:pPr algn="just">
              <a:buClr>
                <a:srgbClr val="FFFFFF"/>
              </a:buClr>
              <a:buSzPts val="1400"/>
              <a:buFont typeface="Open Sans" panose="020B0604020202020204" charset="0"/>
              <a:buNone/>
            </a:pPr>
            <a:endParaRPr lang="es-EC" altLang="es-EC" sz="1800" b="1" dirty="0">
              <a:solidFill>
                <a:schemeClr val="tx1"/>
              </a:solidFill>
              <a:cs typeface="Open Sans" panose="020B0604020202020204" charset="0"/>
            </a:endParaRPr>
          </a:p>
          <a:p>
            <a:pPr algn="just">
              <a:buClr>
                <a:srgbClr val="FFFFFF"/>
              </a:buClr>
              <a:buSzPts val="1400"/>
            </a:pPr>
            <a:r>
              <a:rPr lang="es-EC" sz="1800" dirty="0">
                <a:solidFill>
                  <a:schemeClr val="tx1"/>
                </a:solidFill>
              </a:rPr>
              <a:t>Los dos primeros principios de la inteligencia militar según el Manual de Inteligencia Básico (2013) son: ÚTIL Y OPORTUNA. </a:t>
            </a:r>
          </a:p>
          <a:p>
            <a:pPr algn="just">
              <a:buClr>
                <a:srgbClr val="FFFFFF"/>
              </a:buClr>
              <a:buSzPts val="1400"/>
              <a:buFont typeface="Open Sans" panose="020B0604020202020204" charset="0"/>
              <a:buNone/>
            </a:pPr>
            <a:endParaRPr lang="es-EC" altLang="es-EC" sz="1800" b="1" dirty="0">
              <a:solidFill>
                <a:schemeClr val="tx1"/>
              </a:solidFill>
              <a:cs typeface="Open Sans" panose="020B0604020202020204" charset="0"/>
            </a:endParaRPr>
          </a:p>
          <a:p>
            <a:pPr algn="just">
              <a:buClr>
                <a:srgbClr val="FFFFFF"/>
              </a:buClr>
              <a:buSzPts val="1400"/>
              <a:buFont typeface="Open Sans" panose="020B0604020202020204" charset="0"/>
              <a:buNone/>
            </a:pPr>
            <a:endParaRPr lang="es-EC" altLang="es-EC" sz="1800" b="1" dirty="0">
              <a:solidFill>
                <a:schemeClr val="tx1"/>
              </a:solidFill>
              <a:cs typeface="Open Sans" panose="020B0604020202020204" charset="0"/>
            </a:endParaRPr>
          </a:p>
        </p:txBody>
      </p:sp>
      <p:sp>
        <p:nvSpPr>
          <p:cNvPr id="65547" name="Google Shape;394;p19">
            <a:extLst>
              <a:ext uri="{FF2B5EF4-FFF2-40B4-BE49-F238E27FC236}">
                <a16:creationId xmlns:a16="http://schemas.microsoft.com/office/drawing/2014/main" id="{DAA9EF33-53D3-4378-9798-424391965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0523" y="5283515"/>
            <a:ext cx="16271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000"/>
              <a:buFont typeface="Montserrat" panose="020B0604020202020204" charset="0"/>
              <a:buNone/>
            </a:pPr>
            <a:r>
              <a:rPr lang="en-US" altLang="es-EC" sz="2000" b="1" dirty="0">
                <a:solidFill>
                  <a:schemeClr val="tx1"/>
                </a:solidFill>
                <a:latin typeface="Montserrat" panose="020B0604020202020204" charset="0"/>
                <a:sym typeface="Montserrat" panose="020B0604020202020204" charset="0"/>
              </a:rPr>
              <a:t>DEPENDIENTE</a:t>
            </a:r>
            <a:endParaRPr lang="es-EC" altLang="es-EC" sz="2400" b="1" dirty="0">
              <a:solidFill>
                <a:schemeClr val="tx1"/>
              </a:solidFill>
            </a:endParaRPr>
          </a:p>
        </p:txBody>
      </p:sp>
      <p:sp>
        <p:nvSpPr>
          <p:cNvPr id="27" name="Google Shape;823;p33">
            <a:extLst>
              <a:ext uri="{FF2B5EF4-FFF2-40B4-BE49-F238E27FC236}">
                <a16:creationId xmlns:a16="http://schemas.microsoft.com/office/drawing/2014/main" id="{FEF7BD24-DD98-49BD-AF77-C07DF469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791" y="331855"/>
            <a:ext cx="4291806" cy="22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400"/>
            </a:pPr>
            <a:r>
              <a:rPr lang="es-EC" altLang="es-EC" sz="1800" b="1" dirty="0">
                <a:solidFill>
                  <a:schemeClr val="tx1"/>
                </a:solidFill>
                <a:cs typeface="Open Sans" panose="020B0604020202020204" charset="0"/>
              </a:rPr>
              <a:t>TOMA DE DECISIONES</a:t>
            </a:r>
            <a:r>
              <a:rPr lang="es-EC" sz="1800" dirty="0">
                <a:solidFill>
                  <a:schemeClr val="tx1"/>
                </a:solidFill>
              </a:rPr>
              <a:t> </a:t>
            </a:r>
          </a:p>
          <a:p>
            <a:pPr algn="just">
              <a:buClr>
                <a:srgbClr val="FFFFFF"/>
              </a:buClr>
              <a:buSzPts val="1400"/>
            </a:pPr>
            <a:r>
              <a:rPr lang="es-EC" sz="1800" dirty="0">
                <a:solidFill>
                  <a:schemeClr val="tx1"/>
                </a:solidFill>
              </a:rPr>
              <a:t>La finalidad de los servicios de inteligencia es poner a disposición de una autoridad, información convenientemente elaborada, esta información analizada, integrada e interpretada se denomina inteligencia, la misma que le permita tomar decisiones.</a:t>
            </a:r>
          </a:p>
          <a:p>
            <a:pPr algn="just">
              <a:buClr>
                <a:srgbClr val="FFFFFF"/>
              </a:buClr>
              <a:buSzPts val="1400"/>
              <a:buFont typeface="Open Sans" panose="020B0604020202020204" charset="0"/>
              <a:buNone/>
            </a:pPr>
            <a:endParaRPr lang="es-EC" altLang="es-EC" sz="1800" b="1" dirty="0">
              <a:solidFill>
                <a:schemeClr val="tx1"/>
              </a:solidFill>
              <a:cs typeface="Open Sans" panose="020B0604020202020204" charset="0"/>
            </a:endParaRPr>
          </a:p>
        </p:txBody>
      </p:sp>
      <p:sp>
        <p:nvSpPr>
          <p:cNvPr id="28" name="Google Shape;394;p19">
            <a:extLst>
              <a:ext uri="{FF2B5EF4-FFF2-40B4-BE49-F238E27FC236}">
                <a16:creationId xmlns:a16="http://schemas.microsoft.com/office/drawing/2014/main" id="{DAA9EF33-53D3-4378-9798-424391965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2581" y="1400490"/>
            <a:ext cx="1861378" cy="28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000"/>
              <a:buFont typeface="Montserrat" panose="020B0604020202020204" charset="0"/>
              <a:buNone/>
            </a:pPr>
            <a:r>
              <a:rPr lang="en-US" altLang="es-EC" sz="1800" b="1" dirty="0">
                <a:solidFill>
                  <a:schemeClr val="tx1"/>
                </a:solidFill>
                <a:latin typeface="Montserrat" panose="020B0604020202020204" charset="0"/>
                <a:sym typeface="Montserrat" panose="020B0604020202020204" charset="0"/>
              </a:rPr>
              <a:t>INDEPENDIENTE</a:t>
            </a:r>
            <a:endParaRPr lang="es-EC" altLang="es-EC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24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409700" y="2429125"/>
            <a:ext cx="1035703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OPERACIONALIZACIÓN DE LAS VARIABLES</a:t>
            </a:r>
          </a:p>
        </p:txBody>
      </p:sp>
    </p:spTree>
    <p:extLst>
      <p:ext uri="{BB962C8B-B14F-4D97-AF65-F5344CB8AC3E}">
        <p14:creationId xmlns:p14="http://schemas.microsoft.com/office/powerpoint/2010/main" val="370276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3437503" y="1277699"/>
            <a:ext cx="606552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INDEPENDIENTE Y DEPENDIENTES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DE LAS VARIABLES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DE ESTUDIO Y CAMPO DE ACCIÓN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OBJETIVOS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  PROPUESTA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30" y="2540189"/>
            <a:ext cx="2935370" cy="2608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407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7440D52-A076-4B5B-9714-B310565FE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5683"/>
              </p:ext>
            </p:extLst>
          </p:nvPr>
        </p:nvGraphicFramePr>
        <p:xfrm>
          <a:off x="1842052" y="630599"/>
          <a:ext cx="9925877" cy="570026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24344">
                  <a:extLst>
                    <a:ext uri="{9D8B030D-6E8A-4147-A177-3AD203B41FA5}">
                      <a16:colId xmlns:a16="http://schemas.microsoft.com/office/drawing/2014/main" val="697730458"/>
                    </a:ext>
                  </a:extLst>
                </a:gridCol>
                <a:gridCol w="1522189">
                  <a:extLst>
                    <a:ext uri="{9D8B030D-6E8A-4147-A177-3AD203B41FA5}">
                      <a16:colId xmlns:a16="http://schemas.microsoft.com/office/drawing/2014/main" val="3981080464"/>
                    </a:ext>
                  </a:extLst>
                </a:gridCol>
                <a:gridCol w="3356393">
                  <a:extLst>
                    <a:ext uri="{9D8B030D-6E8A-4147-A177-3AD203B41FA5}">
                      <a16:colId xmlns:a16="http://schemas.microsoft.com/office/drawing/2014/main" val="1649420893"/>
                    </a:ext>
                  </a:extLst>
                </a:gridCol>
                <a:gridCol w="2122951">
                  <a:extLst>
                    <a:ext uri="{9D8B030D-6E8A-4147-A177-3AD203B41FA5}">
                      <a16:colId xmlns:a16="http://schemas.microsoft.com/office/drawing/2014/main" val="1217483962"/>
                    </a:ext>
                  </a:extLst>
                </a:gridCol>
              </a:tblGrid>
              <a:tr h="138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VARIABLE INDEPENDIENTE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DIMENSIÓN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INDICADORES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ITEM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extLst>
                  <a:ext uri="{0D108BD9-81ED-4DB2-BD59-A6C34878D82A}">
                    <a16:rowId xmlns:a16="http://schemas.microsoft.com/office/drawing/2014/main" val="2826179537"/>
                  </a:ext>
                </a:extLst>
              </a:tr>
              <a:tr h="461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“Toma de decisiones”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Conceptualización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La comunidad de inteligencia española indica que la finalidad de los servicios de inteligencia es poner a disposición de una autoridad, información convenientemente elaborada, esta información analizada, integrada e interpretada, se denomina inteligencia, la misma que le permita tomar decisiones relacionadas con la seguridad y defensa nacional de forma que asuma el menor riesgo posible en la decisión.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POLÍTICA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PSICOSOCIAL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SEGURIDAD Y DEFENSA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  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MILITAR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s-EC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400" dirty="0">
                          <a:effectLst/>
                        </a:rPr>
                        <a:t>Constitución Política del Estado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400" dirty="0">
                          <a:effectLst/>
                        </a:rPr>
                        <a:t>Ley Orgánica de las FF. AA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400" dirty="0">
                          <a:effectLst/>
                        </a:rPr>
                        <a:t>Libro Blanco de la Defensa</a:t>
                      </a:r>
                      <a:endParaRPr lang="en-US" sz="14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400" dirty="0">
                          <a:effectLst/>
                        </a:rPr>
                        <a:t>Áreas de interés para I.M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400" dirty="0">
                          <a:effectLst/>
                        </a:rPr>
                        <a:t>Gestión de Ciberseguridad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400" dirty="0">
                          <a:effectLst/>
                        </a:rPr>
                        <a:t> Estructura Organizacional del COIMC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400" dirty="0">
                          <a:effectLst/>
                        </a:rPr>
                        <a:t>Planificación de operaciones de I.M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400" dirty="0">
                          <a:effectLst/>
                        </a:rPr>
                        <a:t>Organización militar y civil para la gestión del Centro Integrado de Análisis de Inteligencia.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400" dirty="0">
                          <a:effectLst/>
                        </a:rPr>
                        <a:t>Normativa interna para la gestión del Centro Integrado de Análisis de Inteligencia.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REVISIÓN BIBLIOGRÁFICA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ENTREVISTA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REVISIÓN BIBLIOGRÁFICA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ENCUESTA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REVISIÓN BIBLIOGRÁFICA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ENCUESTA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REVISIÓN BIBLIOGRÁFICA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extLst>
                  <a:ext uri="{0D108BD9-81ED-4DB2-BD59-A6C34878D82A}">
                    <a16:rowId xmlns:a16="http://schemas.microsoft.com/office/drawing/2014/main" val="304342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621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A3FEE4-47AD-42FF-81CE-18D6F69A1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0960"/>
              </p:ext>
            </p:extLst>
          </p:nvPr>
        </p:nvGraphicFramePr>
        <p:xfrm>
          <a:off x="1709528" y="278294"/>
          <a:ext cx="10058401" cy="628878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03376">
                  <a:extLst>
                    <a:ext uri="{9D8B030D-6E8A-4147-A177-3AD203B41FA5}">
                      <a16:colId xmlns:a16="http://schemas.microsoft.com/office/drawing/2014/main" val="4267115725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579583463"/>
                    </a:ext>
                  </a:extLst>
                </a:gridCol>
                <a:gridCol w="2690190">
                  <a:extLst>
                    <a:ext uri="{9D8B030D-6E8A-4147-A177-3AD203B41FA5}">
                      <a16:colId xmlns:a16="http://schemas.microsoft.com/office/drawing/2014/main" val="2946717171"/>
                    </a:ext>
                  </a:extLst>
                </a:gridCol>
                <a:gridCol w="2213113">
                  <a:extLst>
                    <a:ext uri="{9D8B030D-6E8A-4147-A177-3AD203B41FA5}">
                      <a16:colId xmlns:a16="http://schemas.microsoft.com/office/drawing/2014/main" val="3415374147"/>
                    </a:ext>
                  </a:extLst>
                </a:gridCol>
              </a:tblGrid>
              <a:tr h="162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VARIABLE DEPENDIENTE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DIMENSIÓN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INDICADORES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ITEM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/>
                </a:tc>
                <a:extLst>
                  <a:ext uri="{0D108BD9-81ED-4DB2-BD59-A6C34878D82A}">
                    <a16:rowId xmlns:a16="http://schemas.microsoft.com/office/drawing/2014/main" val="1526637559"/>
                  </a:ext>
                </a:extLst>
              </a:tr>
              <a:tr h="542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“Inteligencia útil y oportuna”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Conceptualización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La inteligencia útil y oportuna son principios de la IM, según el Manual Básico de Inteligencia Militar (2013). La inteligencia que se produce debe servirle al Cmte y a la P.M para el cumplimiento de su </a:t>
                      </a:r>
                      <a:r>
                        <a:rPr lang="es-EC" sz="1800" b="1" kern="1200" dirty="0">
                          <a:solidFill>
                            <a:schemeClr val="lt1"/>
                          </a:solidFill>
                          <a:effectLst/>
                        </a:rPr>
                        <a:t>misión</a:t>
                      </a:r>
                      <a:r>
                        <a:rPr lang="es-EC" sz="1600" dirty="0">
                          <a:effectLst/>
                        </a:rPr>
                        <a:t>, es decir, debe ser ÚTIL para tomar decisiones acertadas y evitar la sorpresa. La inteligencia que no cumple con ese propósito es simple y llanamente infructuosa.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OPORTUNA, la inteligencia para ser efectiva debe disponerse a tiempo. Le permite al Cmte la toma de decisiones adecuadas, aplicar los principios de la guerra y actuar decisivamente. Por lo tanto, para que la inteligencia sea útil, debe llegar al usuario con oportunidad.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</a:endParaRPr>
                    </a:p>
                  </a:txBody>
                  <a:tcPr marL="41268" marR="41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NORMATIVA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ORGANIZACIÓN Y ESTRUCTURA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DE LA TECNOLOGÍA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es-EC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es-EC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Manual Básico de I.M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Ley de Seguridad Pública y del Estado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Organización del Centro Integrado de Análisis de Inteligencia.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 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Programas de capacitación para la Gestión del Procesamiento de la información.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Capacidades tecnológicas para desarrollar el Centro Integrado de Análisis de Inteligencia.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ENCUESTA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REVISIÓN BIBLIOGRÁFICA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ENCUESTA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REVISIÓN BIBLIOGRÁFICA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REVISIÓN BIBLIOGRÁFICA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/>
                </a:tc>
                <a:extLst>
                  <a:ext uri="{0D108BD9-81ED-4DB2-BD59-A6C34878D82A}">
                    <a16:rowId xmlns:a16="http://schemas.microsoft.com/office/drawing/2014/main" val="22212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71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4312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OBJETO DE ESTUDIO Y CAMPO DE ACCIÓN</a:t>
            </a:r>
          </a:p>
        </p:txBody>
      </p:sp>
      <p:sp>
        <p:nvSpPr>
          <p:cNvPr id="5" name="Google Shape;2072;p69">
            <a:extLst>
              <a:ext uri="{FF2B5EF4-FFF2-40B4-BE49-F238E27FC236}">
                <a16:creationId xmlns:a16="http://schemas.microsoft.com/office/drawing/2014/main" id="{4ADAD074-9479-4588-AD4A-813BE4C1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70" y="1676725"/>
            <a:ext cx="4847040" cy="127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C" sz="2000" dirty="0"/>
              <a:t>Establecer estrategias y parámetros para la creación un Centro Integrado de Análisis de Inteligencia que se adapte a la realidad ecuatoriana y que permita una adecuada producción y difusión de Inteligencia</a:t>
            </a:r>
            <a:r>
              <a:rPr lang="es-ES" sz="2000" b="1" dirty="0">
                <a:solidFill>
                  <a:schemeClr val="tx1"/>
                </a:solidFill>
              </a:rPr>
              <a:t>. 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2073;p69">
            <a:extLst>
              <a:ext uri="{FF2B5EF4-FFF2-40B4-BE49-F238E27FC236}">
                <a16:creationId xmlns:a16="http://schemas.microsoft.com/office/drawing/2014/main" id="{B22E889B-37DF-4D3A-9635-73DCDCFF0B3A}"/>
              </a:ext>
            </a:extLst>
          </p:cNvPr>
          <p:cNvSpPr>
            <a:spLocks/>
          </p:cNvSpPr>
          <p:nvPr/>
        </p:nvSpPr>
        <p:spPr bwMode="auto">
          <a:xfrm>
            <a:off x="1941092" y="1449437"/>
            <a:ext cx="1232088" cy="1334444"/>
          </a:xfrm>
          <a:custGeom>
            <a:avLst/>
            <a:gdLst>
              <a:gd name="T0" fmla="*/ 6 w 431"/>
              <a:gd name="T1" fmla="*/ 117 h 437"/>
              <a:gd name="T2" fmla="*/ 191 w 431"/>
              <a:gd name="T3" fmla="*/ 437 h 437"/>
              <a:gd name="T4" fmla="*/ 431 w 431"/>
              <a:gd name="T5" fmla="*/ 22 h 437"/>
              <a:gd name="T6" fmla="*/ 15 w 431"/>
              <a:gd name="T7" fmla="*/ 87 h 437"/>
              <a:gd name="T8" fmla="*/ 6 w 431"/>
              <a:gd name="T9" fmla="*/ 117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" h="437" extrusionOk="0">
                <a:moveTo>
                  <a:pt x="6" y="117"/>
                </a:moveTo>
                <a:cubicBezTo>
                  <a:pt x="191" y="437"/>
                  <a:pt x="191" y="437"/>
                  <a:pt x="191" y="437"/>
                </a:cubicBezTo>
                <a:cubicBezTo>
                  <a:pt x="431" y="22"/>
                  <a:pt x="431" y="22"/>
                  <a:pt x="431" y="22"/>
                </a:cubicBezTo>
                <a:cubicBezTo>
                  <a:pt x="289" y="0"/>
                  <a:pt x="144" y="22"/>
                  <a:pt x="15" y="87"/>
                </a:cubicBezTo>
                <a:cubicBezTo>
                  <a:pt x="4" y="93"/>
                  <a:pt x="0" y="107"/>
                  <a:pt x="6" y="117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/>
          </a:p>
        </p:txBody>
      </p:sp>
      <p:sp>
        <p:nvSpPr>
          <p:cNvPr id="8" name="Google Shape;2074;p69">
            <a:extLst>
              <a:ext uri="{FF2B5EF4-FFF2-40B4-BE49-F238E27FC236}">
                <a16:creationId xmlns:a16="http://schemas.microsoft.com/office/drawing/2014/main" id="{818E8388-1660-45EC-844F-2E6AFD494529}"/>
              </a:ext>
            </a:extLst>
          </p:cNvPr>
          <p:cNvSpPr>
            <a:spLocks/>
          </p:cNvSpPr>
          <p:nvPr/>
        </p:nvSpPr>
        <p:spPr bwMode="auto">
          <a:xfrm>
            <a:off x="3741878" y="2285683"/>
            <a:ext cx="1115241" cy="1269383"/>
          </a:xfrm>
          <a:custGeom>
            <a:avLst/>
            <a:gdLst>
              <a:gd name="T0" fmla="*/ 298 w 390"/>
              <a:gd name="T1" fmla="*/ 86 h 416"/>
              <a:gd name="T2" fmla="*/ 239 w 390"/>
              <a:gd name="T3" fmla="*/ 0 h 416"/>
              <a:gd name="T4" fmla="*/ 0 w 390"/>
              <a:gd name="T5" fmla="*/ 415 h 416"/>
              <a:gd name="T6" fmla="*/ 368 w 390"/>
              <a:gd name="T7" fmla="*/ 416 h 416"/>
              <a:gd name="T8" fmla="*/ 389 w 390"/>
              <a:gd name="T9" fmla="*/ 392 h 416"/>
              <a:gd name="T10" fmla="*/ 298 w 390"/>
              <a:gd name="T11" fmla="*/ 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" h="416" extrusionOk="0">
                <a:moveTo>
                  <a:pt x="298" y="86"/>
                </a:moveTo>
                <a:cubicBezTo>
                  <a:pt x="280" y="56"/>
                  <a:pt x="261" y="27"/>
                  <a:pt x="239" y="0"/>
                </a:cubicBezTo>
                <a:cubicBezTo>
                  <a:pt x="0" y="415"/>
                  <a:pt x="0" y="415"/>
                  <a:pt x="0" y="415"/>
                </a:cubicBezTo>
                <a:cubicBezTo>
                  <a:pt x="368" y="416"/>
                  <a:pt x="368" y="416"/>
                  <a:pt x="368" y="416"/>
                </a:cubicBezTo>
                <a:cubicBezTo>
                  <a:pt x="380" y="416"/>
                  <a:pt x="390" y="405"/>
                  <a:pt x="389" y="392"/>
                </a:cubicBezTo>
                <a:cubicBezTo>
                  <a:pt x="383" y="285"/>
                  <a:pt x="352" y="180"/>
                  <a:pt x="298" y="86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/>
          </a:p>
        </p:txBody>
      </p:sp>
      <p:sp>
        <p:nvSpPr>
          <p:cNvPr id="9" name="Google Shape;2075;p69">
            <a:extLst>
              <a:ext uri="{FF2B5EF4-FFF2-40B4-BE49-F238E27FC236}">
                <a16:creationId xmlns:a16="http://schemas.microsoft.com/office/drawing/2014/main" id="{6FDBA35F-6BE8-46FD-8CD3-8B938FC0C160}"/>
              </a:ext>
            </a:extLst>
          </p:cNvPr>
          <p:cNvSpPr>
            <a:spLocks/>
          </p:cNvSpPr>
          <p:nvPr/>
        </p:nvSpPr>
        <p:spPr bwMode="auto">
          <a:xfrm>
            <a:off x="2485527" y="1518585"/>
            <a:ext cx="1948750" cy="2044579"/>
          </a:xfrm>
          <a:custGeom>
            <a:avLst/>
            <a:gdLst>
              <a:gd name="T0" fmla="*/ 317 w 681"/>
              <a:gd name="T1" fmla="*/ 16 h 670"/>
              <a:gd name="T2" fmla="*/ 240 w 681"/>
              <a:gd name="T3" fmla="*/ 0 h 670"/>
              <a:gd name="T4" fmla="*/ 0 w 681"/>
              <a:gd name="T5" fmla="*/ 415 h 670"/>
              <a:gd name="T6" fmla="*/ 140 w 681"/>
              <a:gd name="T7" fmla="*/ 659 h 670"/>
              <a:gd name="T8" fmla="*/ 159 w 681"/>
              <a:gd name="T9" fmla="*/ 670 h 670"/>
              <a:gd name="T10" fmla="*/ 442 w 681"/>
              <a:gd name="T11" fmla="*/ 670 h 670"/>
              <a:gd name="T12" fmla="*/ 681 w 681"/>
              <a:gd name="T13" fmla="*/ 255 h 670"/>
              <a:gd name="T14" fmla="*/ 317 w 681"/>
              <a:gd name="T15" fmla="*/ 16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1" h="670" extrusionOk="0">
                <a:moveTo>
                  <a:pt x="317" y="16"/>
                </a:moveTo>
                <a:cubicBezTo>
                  <a:pt x="291" y="9"/>
                  <a:pt x="265" y="4"/>
                  <a:pt x="240" y="0"/>
                </a:cubicBezTo>
                <a:cubicBezTo>
                  <a:pt x="0" y="415"/>
                  <a:pt x="0" y="415"/>
                  <a:pt x="0" y="415"/>
                </a:cubicBezTo>
                <a:cubicBezTo>
                  <a:pt x="140" y="659"/>
                  <a:pt x="140" y="659"/>
                  <a:pt x="140" y="659"/>
                </a:cubicBezTo>
                <a:cubicBezTo>
                  <a:pt x="144" y="666"/>
                  <a:pt x="151" y="670"/>
                  <a:pt x="159" y="670"/>
                </a:cubicBezTo>
                <a:cubicBezTo>
                  <a:pt x="442" y="670"/>
                  <a:pt x="442" y="670"/>
                  <a:pt x="442" y="670"/>
                </a:cubicBezTo>
                <a:cubicBezTo>
                  <a:pt x="681" y="255"/>
                  <a:pt x="681" y="255"/>
                  <a:pt x="681" y="255"/>
                </a:cubicBezTo>
                <a:cubicBezTo>
                  <a:pt x="589" y="139"/>
                  <a:pt x="463" y="55"/>
                  <a:pt x="317" y="16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/>
          </a:p>
        </p:txBody>
      </p:sp>
      <p:sp>
        <p:nvSpPr>
          <p:cNvPr id="10" name="Google Shape;2076;p69">
            <a:extLst>
              <a:ext uri="{FF2B5EF4-FFF2-40B4-BE49-F238E27FC236}">
                <a16:creationId xmlns:a16="http://schemas.microsoft.com/office/drawing/2014/main" id="{C7BFF7F5-A5C3-4DE3-974A-E2D9DD8204F3}"/>
              </a:ext>
            </a:extLst>
          </p:cNvPr>
          <p:cNvSpPr>
            <a:spLocks/>
          </p:cNvSpPr>
          <p:nvPr/>
        </p:nvSpPr>
        <p:spPr bwMode="auto">
          <a:xfrm>
            <a:off x="2479177" y="3993498"/>
            <a:ext cx="1951347" cy="2047348"/>
          </a:xfrm>
          <a:custGeom>
            <a:avLst/>
            <a:gdLst>
              <a:gd name="T0" fmla="*/ 142 w 682"/>
              <a:gd name="T1" fmla="*/ 11 h 671"/>
              <a:gd name="T2" fmla="*/ 0 w 682"/>
              <a:gd name="T3" fmla="*/ 256 h 671"/>
              <a:gd name="T4" fmla="*/ 240 w 682"/>
              <a:gd name="T5" fmla="*/ 671 h 671"/>
              <a:gd name="T6" fmla="*/ 682 w 682"/>
              <a:gd name="T7" fmla="*/ 416 h 671"/>
              <a:gd name="T8" fmla="*/ 442 w 682"/>
              <a:gd name="T9" fmla="*/ 1 h 671"/>
              <a:gd name="T10" fmla="*/ 161 w 682"/>
              <a:gd name="T11" fmla="*/ 0 h 671"/>
              <a:gd name="T12" fmla="*/ 142 w 682"/>
              <a:gd name="T13" fmla="*/ 11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2" h="671" extrusionOk="0">
                <a:moveTo>
                  <a:pt x="142" y="11"/>
                </a:moveTo>
                <a:cubicBezTo>
                  <a:pt x="0" y="256"/>
                  <a:pt x="0" y="256"/>
                  <a:pt x="0" y="256"/>
                </a:cubicBezTo>
                <a:cubicBezTo>
                  <a:pt x="240" y="671"/>
                  <a:pt x="240" y="671"/>
                  <a:pt x="240" y="671"/>
                </a:cubicBezTo>
                <a:cubicBezTo>
                  <a:pt x="418" y="645"/>
                  <a:pt x="574" y="551"/>
                  <a:pt x="682" y="416"/>
                </a:cubicBezTo>
                <a:cubicBezTo>
                  <a:pt x="442" y="1"/>
                  <a:pt x="442" y="1"/>
                  <a:pt x="442" y="1"/>
                </a:cubicBezTo>
                <a:cubicBezTo>
                  <a:pt x="161" y="0"/>
                  <a:pt x="161" y="0"/>
                  <a:pt x="161" y="0"/>
                </a:cubicBezTo>
                <a:cubicBezTo>
                  <a:pt x="153" y="0"/>
                  <a:pt x="146" y="5"/>
                  <a:pt x="142" y="11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/>
          </a:p>
        </p:txBody>
      </p:sp>
      <p:sp>
        <p:nvSpPr>
          <p:cNvPr id="11" name="Google Shape;2077;p69">
            <a:extLst>
              <a:ext uri="{FF2B5EF4-FFF2-40B4-BE49-F238E27FC236}">
                <a16:creationId xmlns:a16="http://schemas.microsoft.com/office/drawing/2014/main" id="{032BFB57-51A3-400D-A4F7-6413CF516F56}"/>
              </a:ext>
            </a:extLst>
          </p:cNvPr>
          <p:cNvSpPr>
            <a:spLocks/>
          </p:cNvSpPr>
          <p:nvPr/>
        </p:nvSpPr>
        <p:spPr bwMode="auto">
          <a:xfrm>
            <a:off x="1941092" y="4772781"/>
            <a:ext cx="1230789" cy="1291532"/>
          </a:xfrm>
          <a:custGeom>
            <a:avLst/>
            <a:gdLst>
              <a:gd name="T0" fmla="*/ 6 w 430"/>
              <a:gd name="T1" fmla="*/ 319 h 423"/>
              <a:gd name="T2" fmla="*/ 15 w 430"/>
              <a:gd name="T3" fmla="*/ 349 h 423"/>
              <a:gd name="T4" fmla="*/ 327 w 430"/>
              <a:gd name="T5" fmla="*/ 423 h 423"/>
              <a:gd name="T6" fmla="*/ 328 w 430"/>
              <a:gd name="T7" fmla="*/ 423 h 423"/>
              <a:gd name="T8" fmla="*/ 430 w 430"/>
              <a:gd name="T9" fmla="*/ 415 h 423"/>
              <a:gd name="T10" fmla="*/ 190 w 430"/>
              <a:gd name="T11" fmla="*/ 0 h 423"/>
              <a:gd name="T12" fmla="*/ 6 w 430"/>
              <a:gd name="T13" fmla="*/ 319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0" h="423" extrusionOk="0">
                <a:moveTo>
                  <a:pt x="6" y="319"/>
                </a:moveTo>
                <a:cubicBezTo>
                  <a:pt x="0" y="330"/>
                  <a:pt x="4" y="344"/>
                  <a:pt x="15" y="349"/>
                </a:cubicBezTo>
                <a:cubicBezTo>
                  <a:pt x="111" y="397"/>
                  <a:pt x="218" y="423"/>
                  <a:pt x="327" y="423"/>
                </a:cubicBezTo>
                <a:cubicBezTo>
                  <a:pt x="327" y="423"/>
                  <a:pt x="328" y="423"/>
                  <a:pt x="328" y="423"/>
                </a:cubicBezTo>
                <a:cubicBezTo>
                  <a:pt x="363" y="423"/>
                  <a:pt x="397" y="420"/>
                  <a:pt x="430" y="415"/>
                </a:cubicBezTo>
                <a:cubicBezTo>
                  <a:pt x="190" y="0"/>
                  <a:pt x="190" y="0"/>
                  <a:pt x="190" y="0"/>
                </a:cubicBezTo>
                <a:lnTo>
                  <a:pt x="6" y="319"/>
                </a:lnTo>
                <a:close/>
              </a:path>
            </a:pathLst>
          </a:custGeom>
          <a:solidFill>
            <a:srgbClr val="0E46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/>
          </a:p>
        </p:txBody>
      </p:sp>
      <p:sp>
        <p:nvSpPr>
          <p:cNvPr id="12" name="Google Shape;2078;p69">
            <a:extLst>
              <a:ext uri="{FF2B5EF4-FFF2-40B4-BE49-F238E27FC236}">
                <a16:creationId xmlns:a16="http://schemas.microsoft.com/office/drawing/2014/main" id="{42DD3012-6026-4ADA-9DF5-99F173C426EE}"/>
              </a:ext>
            </a:extLst>
          </p:cNvPr>
          <p:cNvSpPr>
            <a:spLocks/>
          </p:cNvSpPr>
          <p:nvPr/>
        </p:nvSpPr>
        <p:spPr bwMode="auto">
          <a:xfrm>
            <a:off x="3725138" y="3992484"/>
            <a:ext cx="1120434" cy="1266615"/>
          </a:xfrm>
          <a:custGeom>
            <a:avLst/>
            <a:gdLst>
              <a:gd name="T0" fmla="*/ 0 w 392"/>
              <a:gd name="T1" fmla="*/ 0 h 415"/>
              <a:gd name="T2" fmla="*/ 240 w 392"/>
              <a:gd name="T3" fmla="*/ 415 h 415"/>
              <a:gd name="T4" fmla="*/ 391 w 392"/>
              <a:gd name="T5" fmla="*/ 23 h 415"/>
              <a:gd name="T6" fmla="*/ 369 w 392"/>
              <a:gd name="T7" fmla="*/ 0 h 415"/>
              <a:gd name="T8" fmla="*/ 0 w 392"/>
              <a:gd name="T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415" extrusionOk="0">
                <a:moveTo>
                  <a:pt x="0" y="0"/>
                </a:moveTo>
                <a:cubicBezTo>
                  <a:pt x="240" y="415"/>
                  <a:pt x="240" y="415"/>
                  <a:pt x="240" y="415"/>
                </a:cubicBezTo>
                <a:cubicBezTo>
                  <a:pt x="327" y="306"/>
                  <a:pt x="382" y="171"/>
                  <a:pt x="391" y="23"/>
                </a:cubicBezTo>
                <a:cubicBezTo>
                  <a:pt x="392" y="11"/>
                  <a:pt x="382" y="0"/>
                  <a:pt x="36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6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/>
          </a:p>
        </p:txBody>
      </p:sp>
      <p:sp>
        <p:nvSpPr>
          <p:cNvPr id="13" name="Google Shape;2082;p69">
            <a:extLst>
              <a:ext uri="{FF2B5EF4-FFF2-40B4-BE49-F238E27FC236}">
                <a16:creationId xmlns:a16="http://schemas.microsoft.com/office/drawing/2014/main" id="{24819A4E-2078-4979-90C3-46DAD2AC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755" y="4343519"/>
            <a:ext cx="1581331" cy="46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4D1DA"/>
              </a:buClr>
              <a:buSzPts val="2400"/>
              <a:buFont typeface="Open Sans Semibold" panose="020B0604020202020204" charset="0"/>
              <a:buNone/>
            </a:pPr>
            <a:r>
              <a:rPr lang="en-US" altLang="es-EC" sz="2400" b="1" dirty="0">
                <a:solidFill>
                  <a:schemeClr val="bg1"/>
                </a:solidFill>
                <a:latin typeface="Open Sans Semibold" panose="020B0604020202020204" charset="0"/>
                <a:cs typeface="Open Sans Semibold" panose="020B0604020202020204" charset="0"/>
                <a:sym typeface="Open Sans Semibold" panose="020B0604020202020204" charset="0"/>
              </a:rPr>
              <a:t>CAMPO DE ACCIÓN</a:t>
            </a:r>
            <a:endParaRPr lang="es-EC" altLang="es-EC" dirty="0">
              <a:solidFill>
                <a:schemeClr val="bg1"/>
              </a:solidFill>
            </a:endParaRPr>
          </a:p>
        </p:txBody>
      </p:sp>
      <p:sp>
        <p:nvSpPr>
          <p:cNvPr id="14" name="Google Shape;2083;p69">
            <a:extLst>
              <a:ext uri="{FF2B5EF4-FFF2-40B4-BE49-F238E27FC236}">
                <a16:creationId xmlns:a16="http://schemas.microsoft.com/office/drawing/2014/main" id="{AE55982C-D6F4-4B0A-ABD7-4C4F06E70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297" y="2129486"/>
            <a:ext cx="1904608" cy="46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65280"/>
              </a:buClr>
              <a:buSzPts val="2400"/>
              <a:buFont typeface="Open Sans Semibold" panose="020B0604020202020204" charset="0"/>
              <a:buNone/>
            </a:pPr>
            <a:r>
              <a:rPr lang="en-US" altLang="es-EC" sz="2400" b="1" dirty="0">
                <a:solidFill>
                  <a:schemeClr val="bg1"/>
                </a:solidFill>
                <a:latin typeface="Open Sans Semibold" panose="020B0604020202020204" charset="0"/>
                <a:sym typeface="Open Sans Semibold" panose="020B0604020202020204" charset="0"/>
              </a:rPr>
              <a:t>OBJETO DE</a:t>
            </a:r>
          </a:p>
          <a:p>
            <a:pPr algn="ctr" eaLnBrk="1" hangingPunct="1">
              <a:buClr>
                <a:srgbClr val="065280"/>
              </a:buClr>
              <a:buSzPts val="2400"/>
              <a:buFont typeface="Open Sans Semibold" panose="020B0604020202020204" charset="0"/>
              <a:buNone/>
            </a:pPr>
            <a:r>
              <a:rPr lang="en-US" altLang="es-EC" sz="2400" b="1" dirty="0">
                <a:solidFill>
                  <a:schemeClr val="bg1"/>
                </a:solidFill>
                <a:latin typeface="Open Sans Semibold" panose="020B0604020202020204" charset="0"/>
                <a:sym typeface="Open Sans Semibold" panose="020B0604020202020204" charset="0"/>
              </a:rPr>
              <a:t>ESTUDIO</a:t>
            </a:r>
            <a:endParaRPr lang="es-EC" altLang="es-EC" dirty="0">
              <a:solidFill>
                <a:schemeClr val="bg1"/>
              </a:solidFill>
            </a:endParaRPr>
          </a:p>
        </p:txBody>
      </p:sp>
      <p:sp>
        <p:nvSpPr>
          <p:cNvPr id="15" name="Google Shape;2085;p69">
            <a:extLst>
              <a:ext uri="{FF2B5EF4-FFF2-40B4-BE49-F238E27FC236}">
                <a16:creationId xmlns:a16="http://schemas.microsoft.com/office/drawing/2014/main" id="{A7AD4CB7-0A05-4960-90AD-0A7369B08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361" y="2159737"/>
            <a:ext cx="439737" cy="8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64D1DA"/>
              </a:buClr>
              <a:buSzPts val="12700"/>
              <a:buFont typeface="Montserrat" panose="020B0604020202020204" charset="0"/>
              <a:buNone/>
            </a:pPr>
            <a:r>
              <a:rPr lang="en-US" altLang="es-EC" sz="4800" b="1" dirty="0">
                <a:solidFill>
                  <a:srgbClr val="64D1DA"/>
                </a:solidFill>
                <a:latin typeface="Montserrat" panose="020B0604020202020204" charset="0"/>
                <a:cs typeface="Montserrat" panose="020B0604020202020204" charset="0"/>
                <a:sym typeface="Montserrat" panose="020B0604020202020204" charset="0"/>
              </a:rPr>
              <a:t>1</a:t>
            </a:r>
            <a:endParaRPr lang="es-EC" altLang="es-EC" sz="500" dirty="0"/>
          </a:p>
        </p:txBody>
      </p:sp>
      <p:sp>
        <p:nvSpPr>
          <p:cNvPr id="16" name="Google Shape;2086;p69">
            <a:extLst>
              <a:ext uri="{FF2B5EF4-FFF2-40B4-BE49-F238E27FC236}">
                <a16:creationId xmlns:a16="http://schemas.microsoft.com/office/drawing/2014/main" id="{9EA93B16-D265-4C77-B358-FA6FE356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361" y="4691788"/>
            <a:ext cx="796924" cy="97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65280"/>
              </a:buClr>
              <a:buSzPts val="12600"/>
              <a:buFont typeface="Montserrat" panose="020B0604020202020204" charset="0"/>
              <a:buNone/>
            </a:pPr>
            <a:r>
              <a:rPr lang="en-US" altLang="es-EC" sz="4800" b="1" dirty="0">
                <a:solidFill>
                  <a:srgbClr val="065280"/>
                </a:solidFill>
                <a:latin typeface="Montserrat" panose="020B0604020202020204" charset="0"/>
                <a:cs typeface="Montserrat" panose="020B0604020202020204" charset="0"/>
                <a:sym typeface="Montserrat" panose="020B0604020202020204" charset="0"/>
              </a:rPr>
              <a:t>2</a:t>
            </a:r>
            <a:endParaRPr lang="es-EC" altLang="es-EC" sz="500" dirty="0"/>
          </a:p>
        </p:txBody>
      </p:sp>
      <p:sp>
        <p:nvSpPr>
          <p:cNvPr id="17" name="Google Shape;2088;p69">
            <a:extLst>
              <a:ext uri="{FF2B5EF4-FFF2-40B4-BE49-F238E27FC236}">
                <a16:creationId xmlns:a16="http://schemas.microsoft.com/office/drawing/2014/main" id="{87A3AA14-8D2E-4F47-AE4A-337ADCD59958}"/>
              </a:ext>
            </a:extLst>
          </p:cNvPr>
          <p:cNvSpPr>
            <a:spLocks/>
          </p:cNvSpPr>
          <p:nvPr/>
        </p:nvSpPr>
        <p:spPr bwMode="auto">
          <a:xfrm>
            <a:off x="1688609" y="3234882"/>
            <a:ext cx="599815" cy="765505"/>
          </a:xfrm>
          <a:custGeom>
            <a:avLst/>
            <a:gdLst>
              <a:gd name="T0" fmla="*/ 79 w 210"/>
              <a:gd name="T1" fmla="*/ 251 h 251"/>
              <a:gd name="T2" fmla="*/ 79 w 210"/>
              <a:gd name="T3" fmla="*/ 233 h 251"/>
              <a:gd name="T4" fmla="*/ 140 w 210"/>
              <a:gd name="T5" fmla="*/ 219 h 251"/>
              <a:gd name="T6" fmla="*/ 70 w 210"/>
              <a:gd name="T7" fmla="*/ 219 h 251"/>
              <a:gd name="T8" fmla="*/ 132 w 210"/>
              <a:gd name="T9" fmla="*/ 228 h 251"/>
              <a:gd name="T10" fmla="*/ 102 w 210"/>
              <a:gd name="T11" fmla="*/ 124 h 251"/>
              <a:gd name="T12" fmla="*/ 105 w 210"/>
              <a:gd name="T13" fmla="*/ 205 h 251"/>
              <a:gd name="T14" fmla="*/ 106 w 210"/>
              <a:gd name="T15" fmla="*/ 205 h 251"/>
              <a:gd name="T16" fmla="*/ 114 w 210"/>
              <a:gd name="T17" fmla="*/ 124 h 251"/>
              <a:gd name="T18" fmla="*/ 76 w 210"/>
              <a:gd name="T19" fmla="*/ 116 h 251"/>
              <a:gd name="T20" fmla="*/ 76 w 210"/>
              <a:gd name="T21" fmla="*/ 90 h 251"/>
              <a:gd name="T22" fmla="*/ 122 w 210"/>
              <a:gd name="T23" fmla="*/ 103 h 251"/>
              <a:gd name="T24" fmla="*/ 147 w 210"/>
              <a:gd name="T25" fmla="*/ 103 h 251"/>
              <a:gd name="T26" fmla="*/ 36 w 210"/>
              <a:gd name="T27" fmla="*/ 80 h 251"/>
              <a:gd name="T28" fmla="*/ 72 w 210"/>
              <a:gd name="T29" fmla="*/ 197 h 251"/>
              <a:gd name="T30" fmla="*/ 89 w 210"/>
              <a:gd name="T31" fmla="*/ 124 h 251"/>
              <a:gd name="T32" fmla="*/ 55 w 210"/>
              <a:gd name="T33" fmla="*/ 103 h 251"/>
              <a:gd name="T34" fmla="*/ 97 w 210"/>
              <a:gd name="T35" fmla="*/ 103 h 251"/>
              <a:gd name="T36" fmla="*/ 102 w 210"/>
              <a:gd name="T37" fmla="*/ 116 h 251"/>
              <a:gd name="T38" fmla="*/ 114 w 210"/>
              <a:gd name="T39" fmla="*/ 103 h 251"/>
              <a:gd name="T40" fmla="*/ 149 w 210"/>
              <a:gd name="T41" fmla="*/ 88 h 251"/>
              <a:gd name="T42" fmla="*/ 134 w 210"/>
              <a:gd name="T43" fmla="*/ 124 h 251"/>
              <a:gd name="T44" fmla="*/ 127 w 210"/>
              <a:gd name="T45" fmla="*/ 205 h 251"/>
              <a:gd name="T46" fmla="*/ 167 w 210"/>
              <a:gd name="T47" fmla="*/ 129 h 251"/>
              <a:gd name="T48" fmla="*/ 105 w 210"/>
              <a:gd name="T49" fmla="*/ 0 h 251"/>
              <a:gd name="T50" fmla="*/ 98 w 210"/>
              <a:gd name="T51" fmla="*/ 22 h 251"/>
              <a:gd name="T52" fmla="*/ 113 w 210"/>
              <a:gd name="T53" fmla="*/ 22 h 251"/>
              <a:gd name="T54" fmla="*/ 152 w 210"/>
              <a:gd name="T55" fmla="*/ 10 h 251"/>
              <a:gd name="T56" fmla="*/ 135 w 210"/>
              <a:gd name="T57" fmla="*/ 25 h 251"/>
              <a:gd name="T58" fmla="*/ 148 w 210"/>
              <a:gd name="T59" fmla="*/ 33 h 251"/>
              <a:gd name="T60" fmla="*/ 187 w 210"/>
              <a:gd name="T61" fmla="*/ 34 h 251"/>
              <a:gd name="T62" fmla="*/ 166 w 210"/>
              <a:gd name="T63" fmla="*/ 43 h 251"/>
              <a:gd name="T64" fmla="*/ 176 w 210"/>
              <a:gd name="T65" fmla="*/ 54 h 251"/>
              <a:gd name="T66" fmla="*/ 209 w 210"/>
              <a:gd name="T67" fmla="*/ 74 h 251"/>
              <a:gd name="T68" fmla="*/ 186 w 210"/>
              <a:gd name="T69" fmla="*/ 70 h 251"/>
              <a:gd name="T70" fmla="*/ 189 w 210"/>
              <a:gd name="T71" fmla="*/ 85 h 251"/>
              <a:gd name="T72" fmla="*/ 208 w 210"/>
              <a:gd name="T73" fmla="*/ 117 h 251"/>
              <a:gd name="T74" fmla="*/ 189 w 210"/>
              <a:gd name="T75" fmla="*/ 105 h 251"/>
              <a:gd name="T76" fmla="*/ 186 w 210"/>
              <a:gd name="T77" fmla="*/ 120 h 251"/>
              <a:gd name="T78" fmla="*/ 71 w 210"/>
              <a:gd name="T79" fmla="*/ 36 h 251"/>
              <a:gd name="T80" fmla="*/ 68 w 210"/>
              <a:gd name="T81" fmla="*/ 13 h 251"/>
              <a:gd name="T82" fmla="*/ 54 w 210"/>
              <a:gd name="T83" fmla="*/ 20 h 251"/>
              <a:gd name="T84" fmla="*/ 44 w 210"/>
              <a:gd name="T85" fmla="*/ 54 h 251"/>
              <a:gd name="T86" fmla="*/ 33 w 210"/>
              <a:gd name="T87" fmla="*/ 34 h 251"/>
              <a:gd name="T88" fmla="*/ 23 w 210"/>
              <a:gd name="T89" fmla="*/ 45 h 251"/>
              <a:gd name="T90" fmla="*/ 29 w 210"/>
              <a:gd name="T91" fmla="*/ 79 h 251"/>
              <a:gd name="T92" fmla="*/ 9 w 210"/>
              <a:gd name="T93" fmla="*/ 67 h 251"/>
              <a:gd name="T94" fmla="*/ 7 w 210"/>
              <a:gd name="T95" fmla="*/ 82 h 251"/>
              <a:gd name="T96" fmla="*/ 30 w 210"/>
              <a:gd name="T97" fmla="*/ 111 h 251"/>
              <a:gd name="T98" fmla="*/ 7 w 210"/>
              <a:gd name="T99" fmla="*/ 108 h 251"/>
              <a:gd name="T100" fmla="*/ 10 w 210"/>
              <a:gd name="T101" fmla="*/ 123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251" extrusionOk="0">
                <a:moveTo>
                  <a:pt x="140" y="242"/>
                </a:moveTo>
                <a:cubicBezTo>
                  <a:pt x="140" y="247"/>
                  <a:pt x="136" y="251"/>
                  <a:pt x="132" y="251"/>
                </a:cubicBezTo>
                <a:cubicBezTo>
                  <a:pt x="79" y="251"/>
                  <a:pt x="79" y="251"/>
                  <a:pt x="79" y="251"/>
                </a:cubicBezTo>
                <a:cubicBezTo>
                  <a:pt x="74" y="251"/>
                  <a:pt x="70" y="247"/>
                  <a:pt x="70" y="242"/>
                </a:cubicBezTo>
                <a:cubicBezTo>
                  <a:pt x="70" y="242"/>
                  <a:pt x="70" y="242"/>
                  <a:pt x="70" y="242"/>
                </a:cubicBezTo>
                <a:cubicBezTo>
                  <a:pt x="70" y="237"/>
                  <a:pt x="74" y="233"/>
                  <a:pt x="79" y="233"/>
                </a:cubicBezTo>
                <a:cubicBezTo>
                  <a:pt x="132" y="233"/>
                  <a:pt x="132" y="233"/>
                  <a:pt x="132" y="233"/>
                </a:cubicBezTo>
                <a:cubicBezTo>
                  <a:pt x="136" y="233"/>
                  <a:pt x="140" y="237"/>
                  <a:pt x="140" y="242"/>
                </a:cubicBezTo>
                <a:close/>
                <a:moveTo>
                  <a:pt x="140" y="219"/>
                </a:moveTo>
                <a:cubicBezTo>
                  <a:pt x="140" y="215"/>
                  <a:pt x="136" y="211"/>
                  <a:pt x="132" y="211"/>
                </a:cubicBezTo>
                <a:cubicBezTo>
                  <a:pt x="79" y="211"/>
                  <a:pt x="79" y="211"/>
                  <a:pt x="79" y="211"/>
                </a:cubicBezTo>
                <a:cubicBezTo>
                  <a:pt x="74" y="211"/>
                  <a:pt x="70" y="215"/>
                  <a:pt x="70" y="219"/>
                </a:cubicBezTo>
                <a:cubicBezTo>
                  <a:pt x="70" y="219"/>
                  <a:pt x="70" y="219"/>
                  <a:pt x="70" y="219"/>
                </a:cubicBezTo>
                <a:cubicBezTo>
                  <a:pt x="70" y="224"/>
                  <a:pt x="74" y="228"/>
                  <a:pt x="79" y="228"/>
                </a:cubicBezTo>
                <a:cubicBezTo>
                  <a:pt x="132" y="228"/>
                  <a:pt x="132" y="228"/>
                  <a:pt x="132" y="228"/>
                </a:cubicBezTo>
                <a:cubicBezTo>
                  <a:pt x="136" y="228"/>
                  <a:pt x="140" y="224"/>
                  <a:pt x="140" y="219"/>
                </a:cubicBezTo>
                <a:close/>
                <a:moveTo>
                  <a:pt x="114" y="124"/>
                </a:moveTo>
                <a:cubicBezTo>
                  <a:pt x="102" y="124"/>
                  <a:pt x="102" y="124"/>
                  <a:pt x="102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7" y="206"/>
                  <a:pt x="97" y="206"/>
                  <a:pt x="97" y="206"/>
                </a:cubicBezTo>
                <a:cubicBezTo>
                  <a:pt x="100" y="205"/>
                  <a:pt x="102" y="205"/>
                  <a:pt x="105" y="205"/>
                </a:cubicBezTo>
                <a:cubicBezTo>
                  <a:pt x="105" y="205"/>
                  <a:pt x="105" y="206"/>
                  <a:pt x="105" y="205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5" y="205"/>
                  <a:pt x="106" y="205"/>
                  <a:pt x="106" y="205"/>
                </a:cubicBezTo>
                <a:cubicBezTo>
                  <a:pt x="106" y="206"/>
                  <a:pt x="106" y="205"/>
                  <a:pt x="106" y="205"/>
                </a:cubicBezTo>
                <a:cubicBezTo>
                  <a:pt x="108" y="205"/>
                  <a:pt x="111" y="205"/>
                  <a:pt x="114" y="206"/>
                </a:cubicBezTo>
                <a:lnTo>
                  <a:pt x="114" y="124"/>
                </a:lnTo>
                <a:close/>
                <a:moveTo>
                  <a:pt x="76" y="90"/>
                </a:moveTo>
                <a:cubicBezTo>
                  <a:pt x="69" y="90"/>
                  <a:pt x="64" y="96"/>
                  <a:pt x="64" y="103"/>
                </a:cubicBezTo>
                <a:cubicBezTo>
                  <a:pt x="64" y="110"/>
                  <a:pt x="69" y="116"/>
                  <a:pt x="76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89" y="96"/>
                  <a:pt x="83" y="90"/>
                  <a:pt x="76" y="90"/>
                </a:cubicBezTo>
                <a:close/>
                <a:moveTo>
                  <a:pt x="147" y="103"/>
                </a:moveTo>
                <a:cubicBezTo>
                  <a:pt x="147" y="96"/>
                  <a:pt x="141" y="90"/>
                  <a:pt x="134" y="90"/>
                </a:cubicBezTo>
                <a:cubicBezTo>
                  <a:pt x="127" y="90"/>
                  <a:pt x="122" y="96"/>
                  <a:pt x="122" y="103"/>
                </a:cubicBezTo>
                <a:cubicBezTo>
                  <a:pt x="122" y="116"/>
                  <a:pt x="122" y="116"/>
                  <a:pt x="122" y="116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41" y="116"/>
                  <a:pt x="147" y="110"/>
                  <a:pt x="147" y="103"/>
                </a:cubicBezTo>
                <a:close/>
                <a:moveTo>
                  <a:pt x="175" y="80"/>
                </a:moveTo>
                <a:cubicBezTo>
                  <a:pt x="169" y="58"/>
                  <a:pt x="142" y="34"/>
                  <a:pt x="105" y="34"/>
                </a:cubicBezTo>
                <a:cubicBezTo>
                  <a:pt x="68" y="34"/>
                  <a:pt x="42" y="58"/>
                  <a:pt x="36" y="80"/>
                </a:cubicBezTo>
                <a:cubicBezTo>
                  <a:pt x="32" y="97"/>
                  <a:pt x="35" y="113"/>
                  <a:pt x="44" y="129"/>
                </a:cubicBezTo>
                <a:cubicBezTo>
                  <a:pt x="51" y="143"/>
                  <a:pt x="59" y="155"/>
                  <a:pt x="65" y="169"/>
                </a:cubicBezTo>
                <a:cubicBezTo>
                  <a:pt x="68" y="177"/>
                  <a:pt x="70" y="188"/>
                  <a:pt x="72" y="197"/>
                </a:cubicBezTo>
                <a:cubicBezTo>
                  <a:pt x="73" y="203"/>
                  <a:pt x="76" y="205"/>
                  <a:pt x="84" y="205"/>
                </a:cubicBezTo>
                <a:cubicBezTo>
                  <a:pt x="85" y="205"/>
                  <a:pt x="87" y="206"/>
                  <a:pt x="89" y="206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1" y="124"/>
                  <a:pt x="65" y="122"/>
                  <a:pt x="61" y="118"/>
                </a:cubicBezTo>
                <a:cubicBezTo>
                  <a:pt x="58" y="114"/>
                  <a:pt x="55" y="109"/>
                  <a:pt x="55" y="103"/>
                </a:cubicBezTo>
                <a:cubicBezTo>
                  <a:pt x="55" y="97"/>
                  <a:pt x="58" y="92"/>
                  <a:pt x="61" y="88"/>
                </a:cubicBezTo>
                <a:cubicBezTo>
                  <a:pt x="65" y="84"/>
                  <a:pt x="71" y="82"/>
                  <a:pt x="76" y="82"/>
                </a:cubicBezTo>
                <a:cubicBezTo>
                  <a:pt x="88" y="82"/>
                  <a:pt x="97" y="91"/>
                  <a:pt x="97" y="10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16"/>
                  <a:pt x="97" y="116"/>
                  <a:pt x="97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4" y="97"/>
                  <a:pt x="116" y="92"/>
                  <a:pt x="120" y="88"/>
                </a:cubicBezTo>
                <a:cubicBezTo>
                  <a:pt x="124" y="84"/>
                  <a:pt x="129" y="82"/>
                  <a:pt x="134" y="82"/>
                </a:cubicBezTo>
                <a:cubicBezTo>
                  <a:pt x="140" y="82"/>
                  <a:pt x="145" y="84"/>
                  <a:pt x="149" y="88"/>
                </a:cubicBezTo>
                <a:cubicBezTo>
                  <a:pt x="153" y="92"/>
                  <a:pt x="155" y="97"/>
                  <a:pt x="155" y="103"/>
                </a:cubicBezTo>
                <a:cubicBezTo>
                  <a:pt x="155" y="109"/>
                  <a:pt x="153" y="114"/>
                  <a:pt x="149" y="118"/>
                </a:cubicBezTo>
                <a:cubicBezTo>
                  <a:pt x="145" y="122"/>
                  <a:pt x="140" y="124"/>
                  <a:pt x="134" y="12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22" y="206"/>
                  <a:pt x="122" y="206"/>
                  <a:pt x="122" y="206"/>
                </a:cubicBezTo>
                <a:cubicBezTo>
                  <a:pt x="123" y="206"/>
                  <a:pt x="125" y="205"/>
                  <a:pt x="127" y="205"/>
                </a:cubicBezTo>
                <a:cubicBezTo>
                  <a:pt x="135" y="205"/>
                  <a:pt x="137" y="203"/>
                  <a:pt x="139" y="197"/>
                </a:cubicBezTo>
                <a:cubicBezTo>
                  <a:pt x="141" y="188"/>
                  <a:pt x="142" y="177"/>
                  <a:pt x="146" y="169"/>
                </a:cubicBezTo>
                <a:cubicBezTo>
                  <a:pt x="152" y="155"/>
                  <a:pt x="160" y="143"/>
                  <a:pt x="167" y="129"/>
                </a:cubicBezTo>
                <a:cubicBezTo>
                  <a:pt x="175" y="113"/>
                  <a:pt x="179" y="97"/>
                  <a:pt x="175" y="80"/>
                </a:cubicBezTo>
                <a:close/>
                <a:moveTo>
                  <a:pt x="113" y="8"/>
                </a:moveTo>
                <a:cubicBezTo>
                  <a:pt x="113" y="4"/>
                  <a:pt x="109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1" y="0"/>
                  <a:pt x="98" y="4"/>
                  <a:pt x="98" y="8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6"/>
                  <a:pt x="101" y="30"/>
                  <a:pt x="105" y="30"/>
                </a:cubicBezTo>
                <a:cubicBezTo>
                  <a:pt x="105" y="30"/>
                  <a:pt x="105" y="30"/>
                  <a:pt x="105" y="30"/>
                </a:cubicBezTo>
                <a:cubicBezTo>
                  <a:pt x="109" y="30"/>
                  <a:pt x="113" y="26"/>
                  <a:pt x="113" y="22"/>
                </a:cubicBezTo>
                <a:lnTo>
                  <a:pt x="113" y="8"/>
                </a:lnTo>
                <a:close/>
                <a:moveTo>
                  <a:pt x="155" y="20"/>
                </a:moveTo>
                <a:cubicBezTo>
                  <a:pt x="157" y="17"/>
                  <a:pt x="156" y="12"/>
                  <a:pt x="152" y="10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48" y="8"/>
                  <a:pt x="144" y="9"/>
                  <a:pt x="142" y="13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3" y="29"/>
                  <a:pt x="134" y="34"/>
                  <a:pt x="138" y="36"/>
                </a:cubicBezTo>
                <a:cubicBezTo>
                  <a:pt x="138" y="36"/>
                  <a:pt x="138" y="36"/>
                  <a:pt x="138" y="36"/>
                </a:cubicBezTo>
                <a:cubicBezTo>
                  <a:pt x="142" y="38"/>
                  <a:pt x="146" y="36"/>
                  <a:pt x="148" y="33"/>
                </a:cubicBezTo>
                <a:lnTo>
                  <a:pt x="155" y="20"/>
                </a:lnTo>
                <a:close/>
                <a:moveTo>
                  <a:pt x="186" y="45"/>
                </a:moveTo>
                <a:cubicBezTo>
                  <a:pt x="190" y="42"/>
                  <a:pt x="190" y="37"/>
                  <a:pt x="187" y="34"/>
                </a:cubicBezTo>
                <a:cubicBezTo>
                  <a:pt x="187" y="34"/>
                  <a:pt x="187" y="34"/>
                  <a:pt x="187" y="34"/>
                </a:cubicBezTo>
                <a:cubicBezTo>
                  <a:pt x="184" y="31"/>
                  <a:pt x="179" y="31"/>
                  <a:pt x="176" y="34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3" y="46"/>
                  <a:pt x="162" y="51"/>
                  <a:pt x="165" y="54"/>
                </a:cubicBezTo>
                <a:cubicBezTo>
                  <a:pt x="165" y="54"/>
                  <a:pt x="165" y="54"/>
                  <a:pt x="165" y="54"/>
                </a:cubicBezTo>
                <a:cubicBezTo>
                  <a:pt x="168" y="57"/>
                  <a:pt x="173" y="57"/>
                  <a:pt x="176" y="54"/>
                </a:cubicBezTo>
                <a:lnTo>
                  <a:pt x="186" y="45"/>
                </a:lnTo>
                <a:close/>
                <a:moveTo>
                  <a:pt x="203" y="82"/>
                </a:moveTo>
                <a:cubicBezTo>
                  <a:pt x="207" y="82"/>
                  <a:pt x="210" y="78"/>
                  <a:pt x="209" y="74"/>
                </a:cubicBezTo>
                <a:cubicBezTo>
                  <a:pt x="209" y="74"/>
                  <a:pt x="209" y="74"/>
                  <a:pt x="209" y="74"/>
                </a:cubicBezTo>
                <a:cubicBezTo>
                  <a:pt x="208" y="69"/>
                  <a:pt x="204" y="67"/>
                  <a:pt x="200" y="67"/>
                </a:cubicBezTo>
                <a:cubicBezTo>
                  <a:pt x="186" y="70"/>
                  <a:pt x="186" y="70"/>
                  <a:pt x="186" y="70"/>
                </a:cubicBezTo>
                <a:cubicBezTo>
                  <a:pt x="182" y="71"/>
                  <a:pt x="179" y="75"/>
                  <a:pt x="180" y="79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1" y="83"/>
                  <a:pt x="185" y="86"/>
                  <a:pt x="189" y="85"/>
                </a:cubicBezTo>
                <a:lnTo>
                  <a:pt x="203" y="82"/>
                </a:lnTo>
                <a:close/>
                <a:moveTo>
                  <a:pt x="199" y="123"/>
                </a:moveTo>
                <a:cubicBezTo>
                  <a:pt x="204" y="124"/>
                  <a:pt x="208" y="121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3"/>
                  <a:pt x="207" y="109"/>
                  <a:pt x="202" y="108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85" y="105"/>
                  <a:pt x="181" y="107"/>
                  <a:pt x="180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6"/>
                  <a:pt x="182" y="120"/>
                  <a:pt x="186" y="120"/>
                </a:cubicBezTo>
                <a:lnTo>
                  <a:pt x="199" y="123"/>
                </a:lnTo>
                <a:close/>
                <a:moveTo>
                  <a:pt x="61" y="33"/>
                </a:moveTo>
                <a:cubicBezTo>
                  <a:pt x="63" y="36"/>
                  <a:pt x="68" y="38"/>
                  <a:pt x="71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75" y="34"/>
                  <a:pt x="76" y="29"/>
                  <a:pt x="74" y="25"/>
                </a:cubicBezTo>
                <a:cubicBezTo>
                  <a:pt x="68" y="13"/>
                  <a:pt x="68" y="13"/>
                  <a:pt x="68" y="13"/>
                </a:cubicBezTo>
                <a:cubicBezTo>
                  <a:pt x="66" y="9"/>
                  <a:pt x="61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4" y="12"/>
                  <a:pt x="52" y="17"/>
                  <a:pt x="54" y="20"/>
                </a:cubicBezTo>
                <a:lnTo>
                  <a:pt x="61" y="33"/>
                </a:lnTo>
                <a:close/>
                <a:moveTo>
                  <a:pt x="34" y="54"/>
                </a:moveTo>
                <a:cubicBezTo>
                  <a:pt x="37" y="57"/>
                  <a:pt x="42" y="57"/>
                  <a:pt x="44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7" y="51"/>
                  <a:pt x="47" y="46"/>
                  <a:pt x="44" y="43"/>
                </a:cubicBezTo>
                <a:cubicBezTo>
                  <a:pt x="33" y="34"/>
                  <a:pt x="33" y="34"/>
                  <a:pt x="33" y="34"/>
                </a:cubicBezTo>
                <a:cubicBezTo>
                  <a:pt x="30" y="31"/>
                  <a:pt x="25" y="31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7"/>
                  <a:pt x="20" y="42"/>
                  <a:pt x="23" y="45"/>
                </a:cubicBezTo>
                <a:lnTo>
                  <a:pt x="34" y="54"/>
                </a:lnTo>
                <a:close/>
                <a:moveTo>
                  <a:pt x="20" y="85"/>
                </a:moveTo>
                <a:cubicBezTo>
                  <a:pt x="25" y="86"/>
                  <a:pt x="29" y="83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30" y="75"/>
                  <a:pt x="27" y="71"/>
                  <a:pt x="23" y="70"/>
                </a:cubicBezTo>
                <a:cubicBezTo>
                  <a:pt x="9" y="67"/>
                  <a:pt x="9" y="67"/>
                  <a:pt x="9" y="67"/>
                </a:cubicBezTo>
                <a:cubicBezTo>
                  <a:pt x="5" y="67"/>
                  <a:pt x="1" y="69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2" y="82"/>
                  <a:pt x="7" y="82"/>
                </a:cubicBezTo>
                <a:lnTo>
                  <a:pt x="20" y="85"/>
                </a:lnTo>
                <a:close/>
                <a:moveTo>
                  <a:pt x="24" y="120"/>
                </a:moveTo>
                <a:cubicBezTo>
                  <a:pt x="28" y="120"/>
                  <a:pt x="31" y="116"/>
                  <a:pt x="30" y="111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29" y="107"/>
                  <a:pt x="25" y="105"/>
                  <a:pt x="21" y="105"/>
                </a:cubicBezTo>
                <a:cubicBezTo>
                  <a:pt x="7" y="108"/>
                  <a:pt x="7" y="108"/>
                  <a:pt x="7" y="108"/>
                </a:cubicBezTo>
                <a:cubicBezTo>
                  <a:pt x="3" y="109"/>
                  <a:pt x="0" y="113"/>
                  <a:pt x="1" y="117"/>
                </a:cubicBezTo>
                <a:cubicBezTo>
                  <a:pt x="1" y="117"/>
                  <a:pt x="1" y="117"/>
                  <a:pt x="1" y="117"/>
                </a:cubicBezTo>
                <a:cubicBezTo>
                  <a:pt x="2" y="121"/>
                  <a:pt x="6" y="124"/>
                  <a:pt x="10" y="123"/>
                </a:cubicBezTo>
                <a:lnTo>
                  <a:pt x="24" y="12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s-EC"/>
          </a:p>
        </p:txBody>
      </p:sp>
      <p:sp>
        <p:nvSpPr>
          <p:cNvPr id="18" name="Google Shape;2072;p69">
            <a:extLst>
              <a:ext uri="{FF2B5EF4-FFF2-40B4-BE49-F238E27FC236}">
                <a16:creationId xmlns:a16="http://schemas.microsoft.com/office/drawing/2014/main" id="{D8E3A638-5E6B-46CA-B8C3-D4134DA6D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70" y="4826937"/>
            <a:ext cx="4978600" cy="59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sz="2000" dirty="0">
                <a:solidFill>
                  <a:schemeClr val="tx1"/>
                </a:solidFill>
              </a:rPr>
              <a:t>Comando de Inteligencia Militar Conjunto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(COIMC)</a:t>
            </a:r>
          </a:p>
        </p:txBody>
      </p:sp>
    </p:spTree>
    <p:extLst>
      <p:ext uri="{BB962C8B-B14F-4D97-AF65-F5344CB8AC3E}">
        <p14:creationId xmlns:p14="http://schemas.microsoft.com/office/powerpoint/2010/main" val="392865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4312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DISEÑO DE LA INVESTIGACIÓN</a:t>
            </a:r>
          </a:p>
        </p:txBody>
      </p:sp>
      <p:sp>
        <p:nvSpPr>
          <p:cNvPr id="4" name="Google Shape;728;p33"/>
          <p:cNvSpPr/>
          <p:nvPr/>
        </p:nvSpPr>
        <p:spPr>
          <a:xfrm>
            <a:off x="5980692" y="1530643"/>
            <a:ext cx="1020560" cy="902234"/>
          </a:xfrm>
          <a:custGeom>
            <a:avLst/>
            <a:gdLst/>
            <a:ahLst/>
            <a:cxnLst/>
            <a:rect l="l" t="t" r="r" b="b"/>
            <a:pathLst>
              <a:path w="200" h="177" extrusionOk="0">
                <a:moveTo>
                  <a:pt x="0" y="0"/>
                </a:moveTo>
                <a:cubicBezTo>
                  <a:pt x="71" y="70"/>
                  <a:pt x="129" y="70"/>
                  <a:pt x="200" y="0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29;p33"/>
          <p:cNvSpPr/>
          <p:nvPr/>
        </p:nvSpPr>
        <p:spPr>
          <a:xfrm>
            <a:off x="9005103" y="1530643"/>
            <a:ext cx="1014222" cy="902234"/>
          </a:xfrm>
          <a:custGeom>
            <a:avLst/>
            <a:gdLst/>
            <a:ahLst/>
            <a:cxnLst/>
            <a:rect l="l" t="t" r="r" b="b"/>
            <a:pathLst>
              <a:path w="199" h="177" extrusionOk="0">
                <a:moveTo>
                  <a:pt x="0" y="0"/>
                </a:moveTo>
                <a:cubicBezTo>
                  <a:pt x="71" y="70"/>
                  <a:pt x="129" y="70"/>
                  <a:pt x="199" y="0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744;p33"/>
          <p:cNvSpPr txBox="1"/>
          <p:nvPr/>
        </p:nvSpPr>
        <p:spPr>
          <a:xfrm>
            <a:off x="7434703" y="1427453"/>
            <a:ext cx="1056482" cy="54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2" name="Rectángulo redondeado 1"/>
          <p:cNvSpPr/>
          <p:nvPr/>
        </p:nvSpPr>
        <p:spPr>
          <a:xfrm>
            <a:off x="4003518" y="1322788"/>
            <a:ext cx="2000634" cy="131794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7004469" y="1322788"/>
            <a:ext cx="2000634" cy="131794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0005420" y="1322788"/>
            <a:ext cx="2000634" cy="131794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Google Shape;728;p33"/>
          <p:cNvSpPr/>
          <p:nvPr/>
        </p:nvSpPr>
        <p:spPr>
          <a:xfrm>
            <a:off x="5998879" y="3337031"/>
            <a:ext cx="1020560" cy="902234"/>
          </a:xfrm>
          <a:custGeom>
            <a:avLst/>
            <a:gdLst/>
            <a:ahLst/>
            <a:cxnLst/>
            <a:rect l="l" t="t" r="r" b="b"/>
            <a:pathLst>
              <a:path w="200" h="177" extrusionOk="0">
                <a:moveTo>
                  <a:pt x="0" y="0"/>
                </a:moveTo>
                <a:cubicBezTo>
                  <a:pt x="71" y="70"/>
                  <a:pt x="129" y="70"/>
                  <a:pt x="200" y="0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29;p33"/>
          <p:cNvSpPr/>
          <p:nvPr/>
        </p:nvSpPr>
        <p:spPr>
          <a:xfrm>
            <a:off x="9009843" y="3337031"/>
            <a:ext cx="1014222" cy="902234"/>
          </a:xfrm>
          <a:custGeom>
            <a:avLst/>
            <a:gdLst/>
            <a:ahLst/>
            <a:cxnLst/>
            <a:rect l="l" t="t" r="r" b="b"/>
            <a:pathLst>
              <a:path w="199" h="177" extrusionOk="0">
                <a:moveTo>
                  <a:pt x="0" y="0"/>
                </a:moveTo>
                <a:cubicBezTo>
                  <a:pt x="71" y="70"/>
                  <a:pt x="129" y="70"/>
                  <a:pt x="199" y="0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4021705" y="3129176"/>
            <a:ext cx="2000634" cy="1317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/>
          <p:cNvSpPr/>
          <p:nvPr/>
        </p:nvSpPr>
        <p:spPr>
          <a:xfrm>
            <a:off x="7005973" y="3127607"/>
            <a:ext cx="2000634" cy="1317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10023607" y="3129176"/>
            <a:ext cx="2000634" cy="1317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Google Shape;728;p33"/>
          <p:cNvSpPr/>
          <p:nvPr/>
        </p:nvSpPr>
        <p:spPr>
          <a:xfrm>
            <a:off x="5998879" y="5142377"/>
            <a:ext cx="1020560" cy="902234"/>
          </a:xfrm>
          <a:custGeom>
            <a:avLst/>
            <a:gdLst/>
            <a:ahLst/>
            <a:cxnLst/>
            <a:rect l="l" t="t" r="r" b="b"/>
            <a:pathLst>
              <a:path w="200" h="177" extrusionOk="0">
                <a:moveTo>
                  <a:pt x="0" y="0"/>
                </a:moveTo>
                <a:cubicBezTo>
                  <a:pt x="71" y="70"/>
                  <a:pt x="129" y="70"/>
                  <a:pt x="200" y="0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729;p33"/>
          <p:cNvSpPr/>
          <p:nvPr/>
        </p:nvSpPr>
        <p:spPr>
          <a:xfrm>
            <a:off x="9023290" y="5142377"/>
            <a:ext cx="1014222" cy="902234"/>
          </a:xfrm>
          <a:custGeom>
            <a:avLst/>
            <a:gdLst/>
            <a:ahLst/>
            <a:cxnLst/>
            <a:rect l="l" t="t" r="r" b="b"/>
            <a:pathLst>
              <a:path w="199" h="177" extrusionOk="0">
                <a:moveTo>
                  <a:pt x="0" y="0"/>
                </a:moveTo>
                <a:cubicBezTo>
                  <a:pt x="71" y="70"/>
                  <a:pt x="129" y="70"/>
                  <a:pt x="199" y="0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744;p33"/>
          <p:cNvSpPr txBox="1"/>
          <p:nvPr/>
        </p:nvSpPr>
        <p:spPr>
          <a:xfrm>
            <a:off x="7452890" y="5039187"/>
            <a:ext cx="1056482" cy="54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25" name="Rectángulo redondeado 24"/>
          <p:cNvSpPr/>
          <p:nvPr/>
        </p:nvSpPr>
        <p:spPr>
          <a:xfrm>
            <a:off x="4021705" y="4934522"/>
            <a:ext cx="2000634" cy="13179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7022656" y="4934522"/>
            <a:ext cx="2000634" cy="13179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10023607" y="4934522"/>
            <a:ext cx="2000634" cy="13179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4056920" y="1365456"/>
            <a:ext cx="18938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b="1" dirty="0"/>
              <a:t>Cuantitativo</a:t>
            </a:r>
          </a:p>
          <a:p>
            <a:pPr lvl="0" algn="just"/>
            <a:r>
              <a:rPr lang="es-EC" sz="1400" dirty="0"/>
              <a:t>Encuestas a militares y académicos del sector inteligencia</a:t>
            </a:r>
            <a:endParaRPr lang="en-US" sz="1400" dirty="0"/>
          </a:p>
        </p:txBody>
      </p:sp>
      <p:sp>
        <p:nvSpPr>
          <p:cNvPr id="29" name="Rectángulo 28"/>
          <p:cNvSpPr/>
          <p:nvPr/>
        </p:nvSpPr>
        <p:spPr>
          <a:xfrm>
            <a:off x="6951066" y="1247164"/>
            <a:ext cx="212667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b="1" dirty="0"/>
              <a:t>Cualitativo </a:t>
            </a:r>
          </a:p>
          <a:p>
            <a:pPr lvl="0" algn="just"/>
            <a:r>
              <a:rPr lang="es-ES" sz="1400" dirty="0"/>
              <a:t>Análisis de documentación existente. </a:t>
            </a:r>
          </a:p>
          <a:p>
            <a:pPr lvl="0" algn="just"/>
            <a:r>
              <a:rPr lang="es-ES" sz="1400" dirty="0"/>
              <a:t>Entrevistas a profundidad a expertos: académicos y militares en SP.</a:t>
            </a:r>
            <a:endParaRPr lang="en-US" sz="1400" dirty="0"/>
          </a:p>
        </p:txBody>
      </p:sp>
      <p:sp>
        <p:nvSpPr>
          <p:cNvPr id="30" name="Rectángulo 29"/>
          <p:cNvSpPr/>
          <p:nvPr/>
        </p:nvSpPr>
        <p:spPr>
          <a:xfrm>
            <a:off x="9943714" y="1321162"/>
            <a:ext cx="2126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b="1" dirty="0"/>
              <a:t>Enfoque Remediación </a:t>
            </a:r>
          </a:p>
          <a:p>
            <a:pPr lvl="0" algn="just"/>
            <a:r>
              <a:rPr lang="es-EC" sz="1400" dirty="0"/>
              <a:t>Estudio integral que permita corregir o mejorar alguna condición del objeto de estudio</a:t>
            </a:r>
            <a:endParaRPr lang="en-US" sz="1400" dirty="0"/>
          </a:p>
        </p:txBody>
      </p:sp>
      <p:sp>
        <p:nvSpPr>
          <p:cNvPr id="31" name="Rectángulo 30"/>
          <p:cNvSpPr/>
          <p:nvPr/>
        </p:nvSpPr>
        <p:spPr>
          <a:xfrm>
            <a:off x="3999500" y="3106471"/>
            <a:ext cx="2000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b="1" dirty="0"/>
              <a:t>Descriptiva</a:t>
            </a:r>
          </a:p>
          <a:p>
            <a:pPr lvl="0" algn="just"/>
            <a:r>
              <a:rPr lang="es-EC" sz="1400" dirty="0"/>
              <a:t>Recolección de datos, análisis e interpretación de resultados y una investigación de campo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7349307" y="3602961"/>
            <a:ext cx="1243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1600" dirty="0"/>
              <a:t>Documental 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10066905" y="3101416"/>
            <a:ext cx="19199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dirty="0"/>
              <a:t>Describir la realidad de procesos, métodos, personas que se encuentran inmiscuidos en el proceso de análisis de información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043890" y="5259906"/>
            <a:ext cx="1959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/>
              <a:t>Directivos y personal del COIMC y G-2</a:t>
            </a:r>
            <a:endParaRPr lang="es-EC" sz="1400" dirty="0"/>
          </a:p>
        </p:txBody>
      </p:sp>
      <p:sp>
        <p:nvSpPr>
          <p:cNvPr id="35" name="Rectángulo 34"/>
          <p:cNvSpPr/>
          <p:nvPr/>
        </p:nvSpPr>
        <p:spPr>
          <a:xfrm>
            <a:off x="7073253" y="5101612"/>
            <a:ext cx="1878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/>
              <a:t>Inteligencia del Ejército, Armada y Fuerza Aérea y Policía Nacional</a:t>
            </a:r>
            <a:endParaRPr lang="es-EC" sz="1400" dirty="0"/>
          </a:p>
        </p:txBody>
      </p:sp>
      <p:sp>
        <p:nvSpPr>
          <p:cNvPr id="36" name="Rectángulo 35"/>
          <p:cNvSpPr/>
          <p:nvPr/>
        </p:nvSpPr>
        <p:spPr>
          <a:xfrm>
            <a:off x="10022949" y="5167142"/>
            <a:ext cx="19632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dirty="0"/>
              <a:t>Autoridades judiciales</a:t>
            </a:r>
            <a:endParaRPr lang="es-EC" sz="1400" dirty="0"/>
          </a:p>
          <a:p>
            <a:pPr lvl="0" algn="ctr"/>
            <a:r>
              <a:rPr lang="es-ES" sz="1400" dirty="0"/>
              <a:t>Académicos y profesionales</a:t>
            </a:r>
            <a:endParaRPr lang="en-US" sz="1400" dirty="0"/>
          </a:p>
        </p:txBody>
      </p:sp>
      <p:sp>
        <p:nvSpPr>
          <p:cNvPr id="37" name="Google Shape;97;p13"/>
          <p:cNvSpPr txBox="1"/>
          <p:nvPr/>
        </p:nvSpPr>
        <p:spPr>
          <a:xfrm>
            <a:off x="1613236" y="1795726"/>
            <a:ext cx="2014285" cy="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2400" b="1" dirty="0">
                <a:latin typeface="Montserrat"/>
                <a:sym typeface="Montserrat"/>
              </a:rPr>
              <a:t>ENFOQUE</a:t>
            </a:r>
            <a:endParaRPr sz="1400" b="1" dirty="0"/>
          </a:p>
        </p:txBody>
      </p:sp>
      <p:sp>
        <p:nvSpPr>
          <p:cNvPr id="38" name="Google Shape;97;p13"/>
          <p:cNvSpPr txBox="1"/>
          <p:nvPr/>
        </p:nvSpPr>
        <p:spPr>
          <a:xfrm>
            <a:off x="1283573" y="3397561"/>
            <a:ext cx="2432857" cy="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2400" b="1" dirty="0">
                <a:latin typeface="Montserrat"/>
                <a:sym typeface="Montserrat"/>
              </a:rPr>
              <a:t>TIPO 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2400" b="1" dirty="0">
                <a:latin typeface="Montserrat"/>
                <a:sym typeface="Montserrat"/>
              </a:rPr>
              <a:t>INVESTIGACIÓN</a:t>
            </a:r>
            <a:endParaRPr sz="1400" b="1" dirty="0"/>
          </a:p>
        </p:txBody>
      </p:sp>
      <p:sp>
        <p:nvSpPr>
          <p:cNvPr id="39" name="Google Shape;97;p13"/>
          <p:cNvSpPr txBox="1"/>
          <p:nvPr/>
        </p:nvSpPr>
        <p:spPr>
          <a:xfrm>
            <a:off x="1613236" y="5346640"/>
            <a:ext cx="2014285" cy="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2400" b="1" dirty="0">
                <a:latin typeface="Montserrat"/>
                <a:sym typeface="Montserrat"/>
              </a:rPr>
              <a:t>POBLACIÓN</a:t>
            </a: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2263268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4312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DISEÑO DE LA INVESTIGACIÓN</a:t>
            </a:r>
          </a:p>
        </p:txBody>
      </p:sp>
      <p:sp>
        <p:nvSpPr>
          <p:cNvPr id="4" name="Google Shape;728;p33"/>
          <p:cNvSpPr/>
          <p:nvPr/>
        </p:nvSpPr>
        <p:spPr>
          <a:xfrm>
            <a:off x="7271610" y="1530643"/>
            <a:ext cx="1020560" cy="902234"/>
          </a:xfrm>
          <a:custGeom>
            <a:avLst/>
            <a:gdLst/>
            <a:ahLst/>
            <a:cxnLst/>
            <a:rect l="l" t="t" r="r" b="b"/>
            <a:pathLst>
              <a:path w="200" h="177" extrusionOk="0">
                <a:moveTo>
                  <a:pt x="0" y="0"/>
                </a:moveTo>
                <a:cubicBezTo>
                  <a:pt x="71" y="70"/>
                  <a:pt x="129" y="70"/>
                  <a:pt x="200" y="0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744;p33"/>
          <p:cNvSpPr txBox="1"/>
          <p:nvPr/>
        </p:nvSpPr>
        <p:spPr>
          <a:xfrm>
            <a:off x="8725621" y="1427453"/>
            <a:ext cx="1056482" cy="54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2" name="Rectángulo redondeado 1"/>
          <p:cNvSpPr/>
          <p:nvPr/>
        </p:nvSpPr>
        <p:spPr>
          <a:xfrm>
            <a:off x="5294436" y="1322788"/>
            <a:ext cx="2000634" cy="131794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8295387" y="1322788"/>
            <a:ext cx="2000634" cy="131794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Google Shape;728;p33"/>
          <p:cNvSpPr/>
          <p:nvPr/>
        </p:nvSpPr>
        <p:spPr>
          <a:xfrm>
            <a:off x="7289797" y="3337031"/>
            <a:ext cx="1020560" cy="902234"/>
          </a:xfrm>
          <a:custGeom>
            <a:avLst/>
            <a:gdLst/>
            <a:ahLst/>
            <a:cxnLst/>
            <a:rect l="l" t="t" r="r" b="b"/>
            <a:pathLst>
              <a:path w="200" h="177" extrusionOk="0">
                <a:moveTo>
                  <a:pt x="0" y="0"/>
                </a:moveTo>
                <a:cubicBezTo>
                  <a:pt x="71" y="70"/>
                  <a:pt x="129" y="70"/>
                  <a:pt x="200" y="0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5312623" y="3129176"/>
            <a:ext cx="2000634" cy="1317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/>
          <p:cNvSpPr/>
          <p:nvPr/>
        </p:nvSpPr>
        <p:spPr>
          <a:xfrm>
            <a:off x="8295387" y="3127606"/>
            <a:ext cx="2000634" cy="1317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Google Shape;728;p33"/>
          <p:cNvSpPr/>
          <p:nvPr/>
        </p:nvSpPr>
        <p:spPr>
          <a:xfrm>
            <a:off x="7289797" y="5142377"/>
            <a:ext cx="1020560" cy="902234"/>
          </a:xfrm>
          <a:custGeom>
            <a:avLst/>
            <a:gdLst/>
            <a:ahLst/>
            <a:cxnLst/>
            <a:rect l="l" t="t" r="r" b="b"/>
            <a:pathLst>
              <a:path w="200" h="177" extrusionOk="0">
                <a:moveTo>
                  <a:pt x="0" y="0"/>
                </a:moveTo>
                <a:cubicBezTo>
                  <a:pt x="71" y="70"/>
                  <a:pt x="129" y="70"/>
                  <a:pt x="200" y="0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744;p33"/>
          <p:cNvSpPr txBox="1"/>
          <p:nvPr/>
        </p:nvSpPr>
        <p:spPr>
          <a:xfrm>
            <a:off x="8743808" y="5039187"/>
            <a:ext cx="1056482" cy="54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25" name="Rectángulo redondeado 24"/>
          <p:cNvSpPr/>
          <p:nvPr/>
        </p:nvSpPr>
        <p:spPr>
          <a:xfrm>
            <a:off x="5312623" y="4934522"/>
            <a:ext cx="2000634" cy="13179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8313574" y="4934522"/>
            <a:ext cx="2000634" cy="13179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Google Shape;97;p13"/>
          <p:cNvSpPr txBox="1"/>
          <p:nvPr/>
        </p:nvSpPr>
        <p:spPr>
          <a:xfrm>
            <a:off x="2758382" y="1795726"/>
            <a:ext cx="2014285" cy="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2400" b="1" dirty="0">
                <a:latin typeface="Montserrat"/>
                <a:sym typeface="Montserrat"/>
              </a:rPr>
              <a:t>MUESTRA</a:t>
            </a:r>
            <a:endParaRPr sz="1400" b="1" dirty="0"/>
          </a:p>
        </p:txBody>
      </p:sp>
      <p:sp>
        <p:nvSpPr>
          <p:cNvPr id="38" name="Google Shape;97;p13"/>
          <p:cNvSpPr txBox="1"/>
          <p:nvPr/>
        </p:nvSpPr>
        <p:spPr>
          <a:xfrm>
            <a:off x="2414814" y="3397561"/>
            <a:ext cx="2432857" cy="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2400" b="1" dirty="0">
                <a:latin typeface="Montserrat"/>
                <a:sym typeface="Montserrat"/>
              </a:rPr>
              <a:t>MÉTODO 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2400" b="1" dirty="0">
                <a:latin typeface="Montserrat"/>
                <a:sym typeface="Montserrat"/>
              </a:rPr>
              <a:t>INVESTIGACIÓN</a:t>
            </a:r>
            <a:endParaRPr sz="1400" b="1" dirty="0"/>
          </a:p>
        </p:txBody>
      </p:sp>
      <p:sp>
        <p:nvSpPr>
          <p:cNvPr id="39" name="Google Shape;97;p13"/>
          <p:cNvSpPr txBox="1"/>
          <p:nvPr/>
        </p:nvSpPr>
        <p:spPr>
          <a:xfrm>
            <a:off x="2758382" y="5346640"/>
            <a:ext cx="2014285" cy="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2400" b="1" dirty="0">
                <a:latin typeface="Montserrat"/>
                <a:sym typeface="Montserrat"/>
              </a:rPr>
              <a:t>TÉCNICAS</a:t>
            </a:r>
            <a:endParaRPr sz="1400" b="1" dirty="0"/>
          </a:p>
        </p:txBody>
      </p:sp>
      <p:sp>
        <p:nvSpPr>
          <p:cNvPr id="3" name="Rectángulo 2"/>
          <p:cNvSpPr/>
          <p:nvPr/>
        </p:nvSpPr>
        <p:spPr>
          <a:xfrm>
            <a:off x="5291799" y="1621751"/>
            <a:ext cx="1958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dirty="0"/>
              <a:t>Encuestas: 30 personas (FF AA)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223111" y="1480475"/>
            <a:ext cx="21447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dirty="0"/>
              <a:t>Entrevistas a profundidad: (académico, exmilitar con amplia experiencia en el sector inteligencia)</a:t>
            </a:r>
            <a:endParaRPr lang="en-US" sz="1400" dirty="0"/>
          </a:p>
        </p:txBody>
      </p:sp>
      <p:sp>
        <p:nvSpPr>
          <p:cNvPr id="8" name="Rectángulo 7"/>
          <p:cNvSpPr/>
          <p:nvPr/>
        </p:nvSpPr>
        <p:spPr>
          <a:xfrm>
            <a:off x="5659811" y="3601913"/>
            <a:ext cx="1237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/>
              <a:t>Descriptivo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8570761" y="3546751"/>
            <a:ext cx="1514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1400" dirty="0"/>
              <a:t>Analítico-Sintético</a:t>
            </a:r>
          </a:p>
          <a:p>
            <a:pPr lvl="0" algn="ctr"/>
            <a:r>
              <a:rPr lang="es-EC" sz="1400" dirty="0"/>
              <a:t>Estadístico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322080" y="5344741"/>
            <a:ext cx="1983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600" dirty="0"/>
              <a:t>Recolección de datos </a:t>
            </a:r>
            <a:endParaRPr lang="en-US" sz="1600" dirty="0"/>
          </a:p>
        </p:txBody>
      </p:sp>
      <p:sp>
        <p:nvSpPr>
          <p:cNvPr id="12" name="Rectángulo 11"/>
          <p:cNvSpPr/>
          <p:nvPr/>
        </p:nvSpPr>
        <p:spPr>
          <a:xfrm>
            <a:off x="8183355" y="5210775"/>
            <a:ext cx="22610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400" dirty="0"/>
              <a:t>Investigación Bibliográfica</a:t>
            </a:r>
          </a:p>
          <a:p>
            <a:pPr lvl="0" algn="ctr"/>
            <a:r>
              <a:rPr lang="es-EC" sz="1400" dirty="0"/>
              <a:t>Entrevista estructurada</a:t>
            </a:r>
          </a:p>
          <a:p>
            <a:pPr lvl="0" algn="ctr"/>
            <a:r>
              <a:rPr lang="es-EC" sz="1400" dirty="0"/>
              <a:t>Encuesta</a:t>
            </a:r>
          </a:p>
        </p:txBody>
      </p:sp>
    </p:spTree>
    <p:extLst>
      <p:ext uri="{BB962C8B-B14F-4D97-AF65-F5344CB8AC3E}">
        <p14:creationId xmlns:p14="http://schemas.microsoft.com/office/powerpoint/2010/main" val="82027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4312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DESARROLLO DE LOS OBJETIVOS</a:t>
            </a:r>
          </a:p>
        </p:txBody>
      </p:sp>
      <p:sp>
        <p:nvSpPr>
          <p:cNvPr id="7" name="Elipse 6"/>
          <p:cNvSpPr/>
          <p:nvPr/>
        </p:nvSpPr>
        <p:spPr>
          <a:xfrm>
            <a:off x="5449461" y="2779205"/>
            <a:ext cx="2712640" cy="2583462"/>
          </a:xfrm>
          <a:prstGeom prst="ellipse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30 CuadroTexto"/>
          <p:cNvSpPr txBox="1"/>
          <p:nvPr/>
        </p:nvSpPr>
        <p:spPr>
          <a:xfrm>
            <a:off x="5766521" y="5867041"/>
            <a:ext cx="2145098" cy="6469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0000"/>
                </a:solidFill>
                <a:cs typeface="Arial" panose="020B0604020202020204" pitchFamily="34" charset="0"/>
              </a:rPr>
              <a:t>Agresión armada externa</a:t>
            </a:r>
          </a:p>
        </p:txBody>
      </p:sp>
      <p:sp>
        <p:nvSpPr>
          <p:cNvPr id="9" name="30 CuadroTexto"/>
          <p:cNvSpPr txBox="1"/>
          <p:nvPr/>
        </p:nvSpPr>
        <p:spPr>
          <a:xfrm>
            <a:off x="2718256" y="3938069"/>
            <a:ext cx="1901976" cy="37457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0000"/>
                </a:solidFill>
                <a:cs typeface="Arial" panose="020B0604020202020204" pitchFamily="34" charset="0"/>
              </a:rPr>
              <a:t>Crimen organizado</a:t>
            </a:r>
          </a:p>
        </p:txBody>
      </p:sp>
      <p:sp>
        <p:nvSpPr>
          <p:cNvPr id="10" name="30 CuadroTexto"/>
          <p:cNvSpPr txBox="1"/>
          <p:nvPr/>
        </p:nvSpPr>
        <p:spPr>
          <a:xfrm>
            <a:off x="5441576" y="1842247"/>
            <a:ext cx="2842865" cy="6469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0000"/>
                </a:solidFill>
                <a:cs typeface="Arial" panose="020B0604020202020204" pitchFamily="34" charset="0"/>
              </a:rPr>
              <a:t>Grupos Irregulares Armados</a:t>
            </a:r>
          </a:p>
          <a:p>
            <a:pPr algn="ctr"/>
            <a:r>
              <a:rPr lang="es-ES" sz="1600" b="1" dirty="0">
                <a:solidFill>
                  <a:srgbClr val="FF0000"/>
                </a:solidFill>
                <a:cs typeface="Arial" panose="020B0604020202020204" pitchFamily="34" charset="0"/>
              </a:rPr>
              <a:t>(G.I.A)</a:t>
            </a:r>
          </a:p>
        </p:txBody>
      </p:sp>
      <p:sp>
        <p:nvSpPr>
          <p:cNvPr id="11" name="30 CuadroTexto"/>
          <p:cNvSpPr txBox="1"/>
          <p:nvPr/>
        </p:nvSpPr>
        <p:spPr>
          <a:xfrm>
            <a:off x="8612673" y="3858005"/>
            <a:ext cx="1649648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0000"/>
                </a:solidFill>
                <a:cs typeface="Arial" panose="020B0604020202020204" pitchFamily="34" charset="0"/>
              </a:rPr>
              <a:t>Insurgencia</a:t>
            </a:r>
          </a:p>
        </p:txBody>
      </p:sp>
      <p:sp>
        <p:nvSpPr>
          <p:cNvPr id="12" name="Elipse 11"/>
          <p:cNvSpPr/>
          <p:nvPr/>
        </p:nvSpPr>
        <p:spPr>
          <a:xfrm>
            <a:off x="7734224" y="3638078"/>
            <a:ext cx="829662" cy="809716"/>
          </a:xfrm>
          <a:prstGeom prst="ellipse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ipse 12"/>
          <p:cNvSpPr/>
          <p:nvPr/>
        </p:nvSpPr>
        <p:spPr>
          <a:xfrm>
            <a:off x="6382331" y="2475472"/>
            <a:ext cx="908768" cy="792382"/>
          </a:xfrm>
          <a:prstGeom prst="ellipse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Elipse 13"/>
          <p:cNvSpPr/>
          <p:nvPr/>
        </p:nvSpPr>
        <p:spPr>
          <a:xfrm>
            <a:off x="5148628" y="3641253"/>
            <a:ext cx="801815" cy="792382"/>
          </a:xfrm>
          <a:prstGeom prst="ellipse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Elipse 14"/>
          <p:cNvSpPr/>
          <p:nvPr/>
        </p:nvSpPr>
        <p:spPr>
          <a:xfrm>
            <a:off x="6386509" y="4809345"/>
            <a:ext cx="933644" cy="850950"/>
          </a:xfrm>
          <a:prstGeom prst="ellipse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ángulo 15"/>
          <p:cNvSpPr/>
          <p:nvPr/>
        </p:nvSpPr>
        <p:spPr>
          <a:xfrm>
            <a:off x="2223612" y="4274531"/>
            <a:ext cx="2844509" cy="2080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882" indent="-88882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s-ES" sz="1400" u="sng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Tráfico de armas, municiones y explosivos</a:t>
            </a:r>
            <a:endParaRPr lang="es-E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882" indent="-88882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s-ES" sz="1400" u="sng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Narcotráfico</a:t>
            </a:r>
            <a:r>
              <a:rPr lang="es-ES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8882" indent="-88882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s-ES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Tráfico de personas</a:t>
            </a:r>
          </a:p>
          <a:p>
            <a:pPr marL="88882" indent="-88882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s-ES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Tráfico ilícito de migrantes</a:t>
            </a:r>
          </a:p>
          <a:p>
            <a:pPr marL="88882" indent="-88882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s-ES" sz="1400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Delitos en espacios acuáticos</a:t>
            </a:r>
            <a:endParaRPr lang="es-E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882" indent="-88882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s-ES" sz="1400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Tráficos aéreos no identificados</a:t>
            </a:r>
            <a:endParaRPr lang="es-ES" sz="1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30 CuadroTexto"/>
          <p:cNvSpPr txBox="1"/>
          <p:nvPr/>
        </p:nvSpPr>
        <p:spPr>
          <a:xfrm>
            <a:off x="8641244" y="4160175"/>
            <a:ext cx="2583347" cy="34051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8882" indent="-88882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u="sng" dirty="0">
                <a:solidFill>
                  <a:prstClr val="black"/>
                </a:solidFill>
                <a:cs typeface="Arial" panose="020B0604020202020204" pitchFamily="34" charset="0"/>
              </a:rPr>
              <a:t>Grupos antagónicos radicales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526" y="1060784"/>
            <a:ext cx="2061206" cy="27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2 Rectángulo redondeado"/>
          <p:cNvSpPr/>
          <p:nvPr/>
        </p:nvSpPr>
        <p:spPr>
          <a:xfrm>
            <a:off x="7054514" y="1150887"/>
            <a:ext cx="2459854" cy="36238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s-EC" sz="2400" b="1" dirty="0">
                <a:solidFill>
                  <a:prstClr val="white"/>
                </a:solidFill>
              </a:rPr>
              <a:t>AMENAZAS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8986B0D-7EC5-403A-9695-A8982FBBA2B2}"/>
              </a:ext>
            </a:extLst>
          </p:cNvPr>
          <p:cNvGrpSpPr/>
          <p:nvPr/>
        </p:nvGrpSpPr>
        <p:grpSpPr>
          <a:xfrm>
            <a:off x="1489568" y="1004383"/>
            <a:ext cx="3157753" cy="2887446"/>
            <a:chOff x="5511533" y="780473"/>
            <a:chExt cx="3157753" cy="2887446"/>
          </a:xfrm>
        </p:grpSpPr>
        <p:grpSp>
          <p:nvGrpSpPr>
            <p:cNvPr id="21" name="Google Shape;533;p23">
              <a:extLst>
                <a:ext uri="{FF2B5EF4-FFF2-40B4-BE49-F238E27FC236}">
                  <a16:creationId xmlns:a16="http://schemas.microsoft.com/office/drawing/2014/main" id="{7A4BE270-A737-4D51-B220-C2475AF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0064" y="780473"/>
              <a:ext cx="3008311" cy="2534971"/>
              <a:chOff x="8016875" y="846138"/>
              <a:chExt cx="1944687" cy="1940694"/>
            </a:xfrm>
          </p:grpSpPr>
          <p:sp>
            <p:nvSpPr>
              <p:cNvPr id="24" name="Google Shape;534;p23">
                <a:extLst>
                  <a:ext uri="{FF2B5EF4-FFF2-40B4-BE49-F238E27FC236}">
                    <a16:creationId xmlns:a16="http://schemas.microsoft.com/office/drawing/2014/main" id="{AF2FBA1B-3D37-4BE7-8305-FC525E1FD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846138"/>
                <a:ext cx="1944687" cy="1320800"/>
              </a:xfrm>
              <a:custGeom>
                <a:avLst/>
                <a:gdLst>
                  <a:gd name="T0" fmla="*/ 2147483646 w 470"/>
                  <a:gd name="T1" fmla="*/ 2147483646 h 319"/>
                  <a:gd name="T2" fmla="*/ 0 w 470"/>
                  <a:gd name="T3" fmla="*/ 2147483646 h 319"/>
                  <a:gd name="T4" fmla="*/ 0 w 470"/>
                  <a:gd name="T5" fmla="*/ 2147483646 h 319"/>
                  <a:gd name="T6" fmla="*/ 2147483646 w 470"/>
                  <a:gd name="T7" fmla="*/ 0 h 319"/>
                  <a:gd name="T8" fmla="*/ 2147483646 w 470"/>
                  <a:gd name="T9" fmla="*/ 0 h 319"/>
                  <a:gd name="T10" fmla="*/ 2147483646 w 470"/>
                  <a:gd name="T11" fmla="*/ 2147483646 h 319"/>
                  <a:gd name="T12" fmla="*/ 2147483646 w 470"/>
                  <a:gd name="T13" fmla="*/ 2147483646 h 319"/>
                  <a:gd name="T14" fmla="*/ 2147483646 w 470"/>
                  <a:gd name="T15" fmla="*/ 2147483646 h 3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0" h="319" extrusionOk="0">
                    <a:moveTo>
                      <a:pt x="447" y="319"/>
                    </a:moveTo>
                    <a:cubicBezTo>
                      <a:pt x="0" y="319"/>
                      <a:pt x="0" y="319"/>
                      <a:pt x="0" y="31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60" y="0"/>
                      <a:pt x="470" y="10"/>
                      <a:pt x="470" y="22"/>
                    </a:cubicBezTo>
                    <a:cubicBezTo>
                      <a:pt x="470" y="297"/>
                      <a:pt x="470" y="297"/>
                      <a:pt x="470" y="297"/>
                    </a:cubicBezTo>
                    <a:cubicBezTo>
                      <a:pt x="470" y="309"/>
                      <a:pt x="460" y="319"/>
                      <a:pt x="447" y="31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535;p23">
                <a:extLst>
                  <a:ext uri="{FF2B5EF4-FFF2-40B4-BE49-F238E27FC236}">
                    <a16:creationId xmlns:a16="http://schemas.microsoft.com/office/drawing/2014/main" id="{F6069990-69DE-4FD9-B85D-6FE5C22F2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2177232"/>
                <a:ext cx="1146175" cy="319088"/>
              </a:xfrm>
              <a:custGeom>
                <a:avLst/>
                <a:gdLst>
                  <a:gd name="T0" fmla="*/ 2147483646 w 722"/>
                  <a:gd name="T1" fmla="*/ 2147483646 h 201"/>
                  <a:gd name="T2" fmla="*/ 0 w 722"/>
                  <a:gd name="T3" fmla="*/ 0 h 201"/>
                  <a:gd name="T4" fmla="*/ 2147483646 w 722"/>
                  <a:gd name="T5" fmla="*/ 0 h 201"/>
                  <a:gd name="T6" fmla="*/ 2147483646 w 722"/>
                  <a:gd name="T7" fmla="*/ 2147483646 h 2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2" h="201" extrusionOk="0">
                    <a:moveTo>
                      <a:pt x="722" y="201"/>
                    </a:moveTo>
                    <a:lnTo>
                      <a:pt x="0" y="0"/>
                    </a:lnTo>
                    <a:lnTo>
                      <a:pt x="722" y="0"/>
                    </a:lnTo>
                    <a:lnTo>
                      <a:pt x="722" y="2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Google Shape;536;p23">
                <a:extLst>
                  <a:ext uri="{FF2B5EF4-FFF2-40B4-BE49-F238E27FC236}">
                    <a16:creationId xmlns:a16="http://schemas.microsoft.com/office/drawing/2014/main" id="{8D285363-8C2F-44A4-AF9B-D07D03D4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088" y="2287588"/>
                <a:ext cx="715962" cy="198438"/>
              </a:xfrm>
              <a:custGeom>
                <a:avLst/>
                <a:gdLst>
                  <a:gd name="T0" fmla="*/ 0 w 451"/>
                  <a:gd name="T1" fmla="*/ 2147483646 h 125"/>
                  <a:gd name="T2" fmla="*/ 2147483646 w 451"/>
                  <a:gd name="T3" fmla="*/ 2147483646 h 125"/>
                  <a:gd name="T4" fmla="*/ 0 w 451"/>
                  <a:gd name="T5" fmla="*/ 0 h 125"/>
                  <a:gd name="T6" fmla="*/ 0 w 451"/>
                  <a:gd name="T7" fmla="*/ 2147483646 h 1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1" h="125" extrusionOk="0">
                    <a:moveTo>
                      <a:pt x="0" y="125"/>
                    </a:moveTo>
                    <a:lnTo>
                      <a:pt x="451" y="125"/>
                    </a:lnTo>
                    <a:lnTo>
                      <a:pt x="0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537;p23">
                <a:extLst>
                  <a:ext uri="{FF2B5EF4-FFF2-40B4-BE49-F238E27FC236}">
                    <a16:creationId xmlns:a16="http://schemas.microsoft.com/office/drawing/2014/main" id="{A2D99207-527F-4FD0-83D5-78FC9A69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088" y="2496319"/>
                <a:ext cx="355600" cy="290513"/>
              </a:xfrm>
              <a:custGeom>
                <a:avLst/>
                <a:gdLst>
                  <a:gd name="T0" fmla="*/ 2147483646 w 224"/>
                  <a:gd name="T1" fmla="*/ 2147483646 h 183"/>
                  <a:gd name="T2" fmla="*/ 0 w 224"/>
                  <a:gd name="T3" fmla="*/ 0 h 183"/>
                  <a:gd name="T4" fmla="*/ 2147483646 w 224"/>
                  <a:gd name="T5" fmla="*/ 0 h 183"/>
                  <a:gd name="T6" fmla="*/ 2147483646 w 224"/>
                  <a:gd name="T7" fmla="*/ 2147483646 h 1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4" h="183" extrusionOk="0">
                    <a:moveTo>
                      <a:pt x="224" y="183"/>
                    </a:moveTo>
                    <a:lnTo>
                      <a:pt x="0" y="0"/>
                    </a:lnTo>
                    <a:lnTo>
                      <a:pt x="224" y="0"/>
                    </a:lnTo>
                    <a:lnTo>
                      <a:pt x="224" y="18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 b="1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2" name="Google Shape;546;p23">
              <a:extLst>
                <a:ext uri="{FF2B5EF4-FFF2-40B4-BE49-F238E27FC236}">
                  <a16:creationId xmlns:a16="http://schemas.microsoft.com/office/drawing/2014/main" id="{58753851-115D-4CB6-8505-DF32706E2E7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722" y="3444081"/>
              <a:ext cx="1862137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Google Shape;554;p23">
              <a:extLst>
                <a:ext uri="{FF2B5EF4-FFF2-40B4-BE49-F238E27FC236}">
                  <a16:creationId xmlns:a16="http://schemas.microsoft.com/office/drawing/2014/main" id="{A3206161-080A-4EB7-AE97-ECCC034B5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1533" y="914169"/>
              <a:ext cx="3157753" cy="1188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/>
              <a:r>
                <a:rPr lang="es-ES" sz="1800" b="1" dirty="0">
                  <a:solidFill>
                    <a:schemeClr val="tx1"/>
                  </a:solidFill>
                </a:rPr>
                <a:t>Diagnosticar las capacidades de las amenazas y riesgos que afectan al Sistema de Inteligencia Militar.</a:t>
              </a:r>
            </a:p>
          </p:txBody>
        </p:sp>
      </p:grpSp>
      <p:sp>
        <p:nvSpPr>
          <p:cNvPr id="28" name="Elipse 27"/>
          <p:cNvSpPr/>
          <p:nvPr/>
        </p:nvSpPr>
        <p:spPr>
          <a:xfrm>
            <a:off x="3471847" y="2914237"/>
            <a:ext cx="469451" cy="4996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C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3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17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4312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DESARROLLO DE LOS OBJETIVOS</a:t>
            </a:r>
          </a:p>
        </p:txBody>
      </p:sp>
      <p:sp>
        <p:nvSpPr>
          <p:cNvPr id="3" name="Elipse 2"/>
          <p:cNvSpPr/>
          <p:nvPr/>
        </p:nvSpPr>
        <p:spPr>
          <a:xfrm>
            <a:off x="3908699" y="2542545"/>
            <a:ext cx="2823703" cy="2649312"/>
          </a:xfrm>
          <a:prstGeom prst="ellipse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12 Rectángulo redondeado"/>
          <p:cNvSpPr/>
          <p:nvPr/>
        </p:nvSpPr>
        <p:spPr>
          <a:xfrm>
            <a:off x="4989374" y="1039480"/>
            <a:ext cx="2236230" cy="37193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s-EC" sz="2400" b="1" dirty="0">
                <a:solidFill>
                  <a:prstClr val="white"/>
                </a:solidFill>
              </a:rPr>
              <a:t>RIESGOS </a:t>
            </a:r>
          </a:p>
        </p:txBody>
      </p:sp>
      <p:sp>
        <p:nvSpPr>
          <p:cNvPr id="5" name="Elipse 4"/>
          <p:cNvSpPr/>
          <p:nvPr/>
        </p:nvSpPr>
        <p:spPr>
          <a:xfrm>
            <a:off x="3480238" y="2821014"/>
            <a:ext cx="952204" cy="905917"/>
          </a:xfrm>
          <a:prstGeom prst="ellipse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ipse 6"/>
          <p:cNvSpPr/>
          <p:nvPr/>
        </p:nvSpPr>
        <p:spPr>
          <a:xfrm>
            <a:off x="4830458" y="2177232"/>
            <a:ext cx="891894" cy="838640"/>
          </a:xfrm>
          <a:prstGeom prst="ellipse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lipse 7"/>
          <p:cNvSpPr/>
          <p:nvPr/>
        </p:nvSpPr>
        <p:spPr>
          <a:xfrm>
            <a:off x="6107145" y="2763014"/>
            <a:ext cx="944791" cy="897079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30 CuadroTexto"/>
          <p:cNvSpPr txBox="1"/>
          <p:nvPr/>
        </p:nvSpPr>
        <p:spPr>
          <a:xfrm>
            <a:off x="4177604" y="1761400"/>
            <a:ext cx="2124439" cy="37457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976" b="1">
                <a:solidFill>
                  <a:srgbClr val="005D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600" dirty="0">
                <a:solidFill>
                  <a:srgbClr val="00589A"/>
                </a:solidFill>
              </a:rPr>
              <a:t>Flujos migratorios</a:t>
            </a:r>
          </a:p>
        </p:txBody>
      </p:sp>
      <p:sp>
        <p:nvSpPr>
          <p:cNvPr id="10" name="30 CuadroTexto"/>
          <p:cNvSpPr txBox="1"/>
          <p:nvPr/>
        </p:nvSpPr>
        <p:spPr>
          <a:xfrm>
            <a:off x="1832086" y="2828586"/>
            <a:ext cx="1678597" cy="37457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 ataques</a:t>
            </a:r>
          </a:p>
        </p:txBody>
      </p:sp>
      <p:sp>
        <p:nvSpPr>
          <p:cNvPr id="11" name="30 CuadroTexto"/>
          <p:cNvSpPr txBox="1"/>
          <p:nvPr/>
        </p:nvSpPr>
        <p:spPr>
          <a:xfrm>
            <a:off x="6867264" y="2479437"/>
            <a:ext cx="2236229" cy="14642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600" b="1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Conflictividad social</a:t>
            </a:r>
          </a:p>
          <a:p>
            <a:r>
              <a:rPr lang="es-ES" b="0" dirty="0">
                <a:solidFill>
                  <a:schemeClr val="tx1"/>
                </a:solidFill>
              </a:rPr>
              <a:t>(Actores sociales / políticos)</a:t>
            </a:r>
          </a:p>
          <a:p>
            <a:endParaRPr lang="es-ES" dirty="0"/>
          </a:p>
        </p:txBody>
      </p:sp>
      <p:sp>
        <p:nvSpPr>
          <p:cNvPr id="12" name="Elipse 11"/>
          <p:cNvSpPr/>
          <p:nvPr/>
        </p:nvSpPr>
        <p:spPr>
          <a:xfrm>
            <a:off x="5151867" y="4765495"/>
            <a:ext cx="981482" cy="93336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ipse 12"/>
          <p:cNvSpPr/>
          <p:nvPr/>
        </p:nvSpPr>
        <p:spPr>
          <a:xfrm>
            <a:off x="3678553" y="4393510"/>
            <a:ext cx="1007009" cy="894053"/>
          </a:xfrm>
          <a:prstGeom prst="ellipse">
            <a:avLst/>
          </a:prstGeom>
          <a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30 CuadroTexto"/>
          <p:cNvSpPr txBox="1"/>
          <p:nvPr/>
        </p:nvSpPr>
        <p:spPr>
          <a:xfrm>
            <a:off x="1903167" y="4407136"/>
            <a:ext cx="1913898" cy="6469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600" b="1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Degradación </a:t>
            </a:r>
          </a:p>
          <a:p>
            <a:r>
              <a:rPr lang="es-ES" dirty="0"/>
              <a:t>ambiental</a:t>
            </a:r>
          </a:p>
        </p:txBody>
      </p:sp>
      <p:sp>
        <p:nvSpPr>
          <p:cNvPr id="15" name="30 CuadroTexto"/>
          <p:cNvSpPr txBox="1"/>
          <p:nvPr/>
        </p:nvSpPr>
        <p:spPr>
          <a:xfrm>
            <a:off x="3239722" y="5611115"/>
            <a:ext cx="2585222" cy="6469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600" b="1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Explotación ilegal de recursos naturales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837448" y="5576259"/>
            <a:ext cx="3810134" cy="132343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176178" indent="-17617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s-ES" sz="1400" u="sng" kern="0" dirty="0">
                <a:solidFill>
                  <a:prstClr val="black"/>
                </a:solidFill>
                <a:cs typeface="Arial" panose="020B0604020202020204" pitchFamily="34" charset="0"/>
              </a:rPr>
              <a:t>Minería ilegal</a:t>
            </a:r>
            <a:r>
              <a:rPr lang="es-ES" sz="1400" kern="0" dirty="0">
                <a:solidFill>
                  <a:prstClr val="black"/>
                </a:solidFill>
                <a:cs typeface="Arial" panose="020B0604020202020204" pitchFamily="34" charset="0"/>
              </a:rPr>
              <a:t> (zona de seguridad de frontera)</a:t>
            </a:r>
          </a:p>
          <a:p>
            <a:pPr marL="176178" indent="-17617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s-ES" sz="1400" u="sng" kern="0" dirty="0">
                <a:solidFill>
                  <a:prstClr val="black"/>
                </a:solidFill>
                <a:cs typeface="Arial" panose="020B0604020202020204" pitchFamily="34" charset="0"/>
              </a:rPr>
              <a:t>Delitos hidrocarburíferos</a:t>
            </a:r>
            <a:r>
              <a:rPr lang="es-ES" sz="1400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176178" indent="-17617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s-ES" sz="1400" kern="0" dirty="0">
                <a:solidFill>
                  <a:prstClr val="black"/>
                </a:solidFill>
                <a:cs typeface="Arial" panose="020B0604020202020204" pitchFamily="34" charset="0"/>
              </a:rPr>
              <a:t>Tráfico de madera</a:t>
            </a:r>
          </a:p>
          <a:p>
            <a:pPr marL="176178" indent="-17617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s-EC" sz="1400" kern="0" dirty="0">
                <a:solidFill>
                  <a:prstClr val="black"/>
                </a:solidFill>
                <a:cs typeface="Arial" panose="020B0604020202020204" pitchFamily="34" charset="0"/>
              </a:rPr>
              <a:t>Pesca ilegal</a:t>
            </a:r>
            <a:endParaRPr lang="es-ES" sz="1400" kern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6178" indent="-17617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s-ES" sz="1400" kern="0" dirty="0">
                <a:solidFill>
                  <a:prstClr val="black"/>
                </a:solidFill>
                <a:cs typeface="Arial" panose="020B0604020202020204" pitchFamily="34" charset="0"/>
              </a:rPr>
              <a:t>Tráfico de especies silvestres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73" y="934868"/>
            <a:ext cx="2321307" cy="321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A54D105-C983-467A-BAA9-58EB389984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08" y="3953761"/>
            <a:ext cx="878275" cy="869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30 CuadroTexto">
            <a:extLst>
              <a:ext uri="{FF2B5EF4-FFF2-40B4-BE49-F238E27FC236}">
                <a16:creationId xmlns:a16="http://schemas.microsoft.com/office/drawing/2014/main" id="{29DB4F48-0FF3-461F-A7BB-15EB73ECB99B}"/>
              </a:ext>
            </a:extLst>
          </p:cNvPr>
          <p:cNvSpPr txBox="1"/>
          <p:nvPr/>
        </p:nvSpPr>
        <p:spPr>
          <a:xfrm>
            <a:off x="7160863" y="4341040"/>
            <a:ext cx="1562358" cy="37457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600" b="1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Corrupción</a:t>
            </a:r>
          </a:p>
        </p:txBody>
      </p:sp>
    </p:spTree>
    <p:extLst>
      <p:ext uri="{BB962C8B-B14F-4D97-AF65-F5344CB8AC3E}">
        <p14:creationId xmlns:p14="http://schemas.microsoft.com/office/powerpoint/2010/main" val="396429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4312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DESARROLLO DE LOS OBJETIVOS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8986B0D-7EC5-403A-9695-A8982FBBA2B2}"/>
              </a:ext>
            </a:extLst>
          </p:cNvPr>
          <p:cNvGrpSpPr/>
          <p:nvPr/>
        </p:nvGrpSpPr>
        <p:grpSpPr>
          <a:xfrm>
            <a:off x="1558099" y="1004383"/>
            <a:ext cx="3008311" cy="2887446"/>
            <a:chOff x="5580064" y="780473"/>
            <a:chExt cx="3008311" cy="2887446"/>
          </a:xfrm>
        </p:grpSpPr>
        <p:grpSp>
          <p:nvGrpSpPr>
            <p:cNvPr id="10" name="Google Shape;533;p23">
              <a:extLst>
                <a:ext uri="{FF2B5EF4-FFF2-40B4-BE49-F238E27FC236}">
                  <a16:creationId xmlns:a16="http://schemas.microsoft.com/office/drawing/2014/main" id="{7A4BE270-A737-4D51-B220-C2475AF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0064" y="780473"/>
              <a:ext cx="3008311" cy="2534971"/>
              <a:chOff x="8016875" y="846138"/>
              <a:chExt cx="1944687" cy="1940694"/>
            </a:xfrm>
          </p:grpSpPr>
          <p:sp>
            <p:nvSpPr>
              <p:cNvPr id="13" name="Google Shape;534;p23">
                <a:extLst>
                  <a:ext uri="{FF2B5EF4-FFF2-40B4-BE49-F238E27FC236}">
                    <a16:creationId xmlns:a16="http://schemas.microsoft.com/office/drawing/2014/main" id="{AF2FBA1B-3D37-4BE7-8305-FC525E1FD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846138"/>
                <a:ext cx="1944687" cy="1320800"/>
              </a:xfrm>
              <a:custGeom>
                <a:avLst/>
                <a:gdLst>
                  <a:gd name="T0" fmla="*/ 2147483646 w 470"/>
                  <a:gd name="T1" fmla="*/ 2147483646 h 319"/>
                  <a:gd name="T2" fmla="*/ 0 w 470"/>
                  <a:gd name="T3" fmla="*/ 2147483646 h 319"/>
                  <a:gd name="T4" fmla="*/ 0 w 470"/>
                  <a:gd name="T5" fmla="*/ 2147483646 h 319"/>
                  <a:gd name="T6" fmla="*/ 2147483646 w 470"/>
                  <a:gd name="T7" fmla="*/ 0 h 319"/>
                  <a:gd name="T8" fmla="*/ 2147483646 w 470"/>
                  <a:gd name="T9" fmla="*/ 0 h 319"/>
                  <a:gd name="T10" fmla="*/ 2147483646 w 470"/>
                  <a:gd name="T11" fmla="*/ 2147483646 h 319"/>
                  <a:gd name="T12" fmla="*/ 2147483646 w 470"/>
                  <a:gd name="T13" fmla="*/ 2147483646 h 319"/>
                  <a:gd name="T14" fmla="*/ 2147483646 w 470"/>
                  <a:gd name="T15" fmla="*/ 2147483646 h 3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0" h="319" extrusionOk="0">
                    <a:moveTo>
                      <a:pt x="447" y="319"/>
                    </a:moveTo>
                    <a:cubicBezTo>
                      <a:pt x="0" y="319"/>
                      <a:pt x="0" y="319"/>
                      <a:pt x="0" y="31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60" y="0"/>
                      <a:pt x="470" y="10"/>
                      <a:pt x="470" y="22"/>
                    </a:cubicBezTo>
                    <a:cubicBezTo>
                      <a:pt x="470" y="297"/>
                      <a:pt x="470" y="297"/>
                      <a:pt x="470" y="297"/>
                    </a:cubicBezTo>
                    <a:cubicBezTo>
                      <a:pt x="470" y="309"/>
                      <a:pt x="460" y="319"/>
                      <a:pt x="447" y="31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Google Shape;535;p23">
                <a:extLst>
                  <a:ext uri="{FF2B5EF4-FFF2-40B4-BE49-F238E27FC236}">
                    <a16:creationId xmlns:a16="http://schemas.microsoft.com/office/drawing/2014/main" id="{F6069990-69DE-4FD9-B85D-6FE5C22F2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2177232"/>
                <a:ext cx="1146175" cy="319088"/>
              </a:xfrm>
              <a:custGeom>
                <a:avLst/>
                <a:gdLst>
                  <a:gd name="T0" fmla="*/ 2147483646 w 722"/>
                  <a:gd name="T1" fmla="*/ 2147483646 h 201"/>
                  <a:gd name="T2" fmla="*/ 0 w 722"/>
                  <a:gd name="T3" fmla="*/ 0 h 201"/>
                  <a:gd name="T4" fmla="*/ 2147483646 w 722"/>
                  <a:gd name="T5" fmla="*/ 0 h 201"/>
                  <a:gd name="T6" fmla="*/ 2147483646 w 722"/>
                  <a:gd name="T7" fmla="*/ 2147483646 h 2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2" h="201" extrusionOk="0">
                    <a:moveTo>
                      <a:pt x="722" y="201"/>
                    </a:moveTo>
                    <a:lnTo>
                      <a:pt x="0" y="0"/>
                    </a:lnTo>
                    <a:lnTo>
                      <a:pt x="722" y="0"/>
                    </a:lnTo>
                    <a:lnTo>
                      <a:pt x="722" y="2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Google Shape;536;p23">
                <a:extLst>
                  <a:ext uri="{FF2B5EF4-FFF2-40B4-BE49-F238E27FC236}">
                    <a16:creationId xmlns:a16="http://schemas.microsoft.com/office/drawing/2014/main" id="{8D285363-8C2F-44A4-AF9B-D07D03D4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088" y="2287588"/>
                <a:ext cx="715962" cy="198438"/>
              </a:xfrm>
              <a:custGeom>
                <a:avLst/>
                <a:gdLst>
                  <a:gd name="T0" fmla="*/ 0 w 451"/>
                  <a:gd name="T1" fmla="*/ 2147483646 h 125"/>
                  <a:gd name="T2" fmla="*/ 2147483646 w 451"/>
                  <a:gd name="T3" fmla="*/ 2147483646 h 125"/>
                  <a:gd name="T4" fmla="*/ 0 w 451"/>
                  <a:gd name="T5" fmla="*/ 0 h 125"/>
                  <a:gd name="T6" fmla="*/ 0 w 451"/>
                  <a:gd name="T7" fmla="*/ 2147483646 h 1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1" h="125" extrusionOk="0">
                    <a:moveTo>
                      <a:pt x="0" y="125"/>
                    </a:moveTo>
                    <a:lnTo>
                      <a:pt x="451" y="125"/>
                    </a:lnTo>
                    <a:lnTo>
                      <a:pt x="0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Google Shape;537;p23">
                <a:extLst>
                  <a:ext uri="{FF2B5EF4-FFF2-40B4-BE49-F238E27FC236}">
                    <a16:creationId xmlns:a16="http://schemas.microsoft.com/office/drawing/2014/main" id="{A2D99207-527F-4FD0-83D5-78FC9A69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088" y="2496319"/>
                <a:ext cx="355600" cy="290513"/>
              </a:xfrm>
              <a:custGeom>
                <a:avLst/>
                <a:gdLst>
                  <a:gd name="T0" fmla="*/ 2147483646 w 224"/>
                  <a:gd name="T1" fmla="*/ 2147483646 h 183"/>
                  <a:gd name="T2" fmla="*/ 0 w 224"/>
                  <a:gd name="T3" fmla="*/ 0 h 183"/>
                  <a:gd name="T4" fmla="*/ 2147483646 w 224"/>
                  <a:gd name="T5" fmla="*/ 0 h 183"/>
                  <a:gd name="T6" fmla="*/ 2147483646 w 224"/>
                  <a:gd name="T7" fmla="*/ 2147483646 h 1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4" h="183" extrusionOk="0">
                    <a:moveTo>
                      <a:pt x="224" y="183"/>
                    </a:moveTo>
                    <a:lnTo>
                      <a:pt x="0" y="0"/>
                    </a:lnTo>
                    <a:lnTo>
                      <a:pt x="224" y="0"/>
                    </a:lnTo>
                    <a:lnTo>
                      <a:pt x="224" y="18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1" name="Google Shape;546;p23">
              <a:extLst>
                <a:ext uri="{FF2B5EF4-FFF2-40B4-BE49-F238E27FC236}">
                  <a16:creationId xmlns:a16="http://schemas.microsoft.com/office/drawing/2014/main" id="{58753851-115D-4CB6-8505-DF32706E2E7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722" y="3444081"/>
              <a:ext cx="1862137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Google Shape;554;p23">
              <a:extLst>
                <a:ext uri="{FF2B5EF4-FFF2-40B4-BE49-F238E27FC236}">
                  <a16:creationId xmlns:a16="http://schemas.microsoft.com/office/drawing/2014/main" id="{A3206161-080A-4EB7-AE97-ECCC034B5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9405" y="821405"/>
              <a:ext cx="2930985" cy="1188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/>
              <a:r>
                <a:rPr lang="es-ES" sz="1600" b="1" dirty="0"/>
                <a:t>Identificar las debilidades y estrategias que requiere el COIMC, para incrementar la efectividad de las operaciones en contra de las amenazas y riesgos</a:t>
              </a:r>
              <a:r>
                <a:rPr lang="es-EC" sz="1600" b="1" dirty="0"/>
                <a:t>.</a:t>
              </a:r>
              <a:endParaRPr lang="es-ES" sz="1600" b="1" dirty="0"/>
            </a:p>
          </p:txBody>
        </p:sp>
      </p:grpSp>
      <p:sp>
        <p:nvSpPr>
          <p:cNvPr id="18" name="Elipse 17"/>
          <p:cNvSpPr/>
          <p:nvPr/>
        </p:nvSpPr>
        <p:spPr>
          <a:xfrm>
            <a:off x="3471847" y="2914237"/>
            <a:ext cx="469451" cy="4996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C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Google Shape;683;p27"/>
          <p:cNvSpPr txBox="1">
            <a:spLocks noChangeArrowheads="1"/>
          </p:cNvSpPr>
          <p:nvPr/>
        </p:nvSpPr>
        <p:spPr bwMode="auto">
          <a:xfrm>
            <a:off x="7569696" y="1258313"/>
            <a:ext cx="3008311" cy="127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>
              <a:spcAft>
                <a:spcPts val="1000"/>
              </a:spcAft>
            </a:pP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Las operaciones de I y CI que ejecuta el COIMC en apoyo a los C.O se encuentran establecidas en cada una de las misiones y diferentes fases en que se actúa.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687;p27"/>
          <p:cNvSpPr txBox="1">
            <a:spLocks noChangeArrowheads="1"/>
          </p:cNvSpPr>
          <p:nvPr/>
        </p:nvSpPr>
        <p:spPr bwMode="auto">
          <a:xfrm>
            <a:off x="2383087" y="3952216"/>
            <a:ext cx="2638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just">
              <a:spcAft>
                <a:spcPts val="1000"/>
              </a:spcAft>
            </a:pP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Existen debilidades que han sido identificadas de acuerdo seis variables con sus respectivas interpretaciones. 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688;p27"/>
          <p:cNvSpPr txBox="1">
            <a:spLocks noChangeArrowheads="1"/>
          </p:cNvSpPr>
          <p:nvPr/>
        </p:nvSpPr>
        <p:spPr bwMode="auto">
          <a:xfrm>
            <a:off x="8770837" y="3953085"/>
            <a:ext cx="2638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El COIMC tiene asignadas misiones específicas a cada departamentos en base a su estructura interna.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689;p27"/>
          <p:cNvSpPr>
            <a:spLocks/>
          </p:cNvSpPr>
          <p:nvPr/>
        </p:nvSpPr>
        <p:spPr bwMode="auto">
          <a:xfrm>
            <a:off x="7157318" y="3725158"/>
            <a:ext cx="2222500" cy="2200275"/>
          </a:xfrm>
          <a:custGeom>
            <a:avLst/>
            <a:gdLst>
              <a:gd name="T0" fmla="*/ 0 w 466"/>
              <a:gd name="T1" fmla="*/ 2147483646 h 461"/>
              <a:gd name="T2" fmla="*/ 2147483646 w 466"/>
              <a:gd name="T3" fmla="*/ 2147483646 h 461"/>
              <a:gd name="T4" fmla="*/ 2147483646 w 466"/>
              <a:gd name="T5" fmla="*/ 2147483646 h 461"/>
              <a:gd name="T6" fmla="*/ 2147483646 w 466"/>
              <a:gd name="T7" fmla="*/ 2147483646 h 461"/>
              <a:gd name="T8" fmla="*/ 2147483646 w 466"/>
              <a:gd name="T9" fmla="*/ 2147483646 h 461"/>
              <a:gd name="T10" fmla="*/ 2147483646 w 466"/>
              <a:gd name="T11" fmla="*/ 2147483646 h 461"/>
              <a:gd name="T12" fmla="*/ 2147483646 w 466"/>
              <a:gd name="T13" fmla="*/ 2147483646 h 461"/>
              <a:gd name="T14" fmla="*/ 2147483646 w 466"/>
              <a:gd name="T15" fmla="*/ 2147483646 h 461"/>
              <a:gd name="T16" fmla="*/ 2147483646 w 466"/>
              <a:gd name="T17" fmla="*/ 2147483646 h 461"/>
              <a:gd name="T18" fmla="*/ 2147483646 w 466"/>
              <a:gd name="T19" fmla="*/ 2147483646 h 461"/>
              <a:gd name="T20" fmla="*/ 2147483646 w 466"/>
              <a:gd name="T21" fmla="*/ 2147483646 h 461"/>
              <a:gd name="T22" fmla="*/ 0 w 466"/>
              <a:gd name="T23" fmla="*/ 2147483646 h 4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6" h="461" extrusionOk="0">
                <a:moveTo>
                  <a:pt x="0" y="458"/>
                </a:moveTo>
                <a:cubicBezTo>
                  <a:pt x="4" y="459"/>
                  <a:pt x="8" y="460"/>
                  <a:pt x="12" y="460"/>
                </a:cubicBezTo>
                <a:cubicBezTo>
                  <a:pt x="181" y="460"/>
                  <a:pt x="181" y="460"/>
                  <a:pt x="181" y="460"/>
                </a:cubicBezTo>
                <a:cubicBezTo>
                  <a:pt x="395" y="461"/>
                  <a:pt x="395" y="461"/>
                  <a:pt x="395" y="461"/>
                </a:cubicBezTo>
                <a:cubicBezTo>
                  <a:pt x="439" y="461"/>
                  <a:pt x="466" y="414"/>
                  <a:pt x="444" y="376"/>
                </a:cubicBezTo>
                <a:cubicBezTo>
                  <a:pt x="337" y="191"/>
                  <a:pt x="337" y="191"/>
                  <a:pt x="337" y="191"/>
                </a:cubicBezTo>
                <a:cubicBezTo>
                  <a:pt x="252" y="44"/>
                  <a:pt x="252" y="44"/>
                  <a:pt x="252" y="44"/>
                </a:cubicBezTo>
                <a:cubicBezTo>
                  <a:pt x="226" y="0"/>
                  <a:pt x="159" y="9"/>
                  <a:pt x="147" y="59"/>
                </a:cubicBezTo>
                <a:cubicBezTo>
                  <a:pt x="109" y="220"/>
                  <a:pt x="109" y="220"/>
                  <a:pt x="109" y="220"/>
                </a:cubicBezTo>
                <a:cubicBezTo>
                  <a:pt x="109" y="222"/>
                  <a:pt x="108" y="223"/>
                  <a:pt x="108" y="225"/>
                </a:cubicBezTo>
                <a:cubicBezTo>
                  <a:pt x="60" y="416"/>
                  <a:pt x="60" y="416"/>
                  <a:pt x="60" y="416"/>
                </a:cubicBezTo>
                <a:cubicBezTo>
                  <a:pt x="53" y="445"/>
                  <a:pt x="26" y="461"/>
                  <a:pt x="0" y="458"/>
                </a:cubicBezTo>
                <a:close/>
              </a:path>
            </a:pathLst>
          </a:custGeom>
          <a:solidFill>
            <a:srgbClr val="0092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0" name="Google Shape;690;p27"/>
          <p:cNvSpPr>
            <a:spLocks/>
          </p:cNvSpPr>
          <p:nvPr/>
        </p:nvSpPr>
        <p:spPr bwMode="auto">
          <a:xfrm>
            <a:off x="6862043" y="4798308"/>
            <a:ext cx="811213" cy="1127125"/>
          </a:xfrm>
          <a:custGeom>
            <a:avLst/>
            <a:gdLst>
              <a:gd name="T0" fmla="*/ 2147483646 w 170"/>
              <a:gd name="T1" fmla="*/ 2147483646 h 236"/>
              <a:gd name="T2" fmla="*/ 2147483646 w 170"/>
              <a:gd name="T3" fmla="*/ 0 h 236"/>
              <a:gd name="T4" fmla="*/ 2147483646 w 170"/>
              <a:gd name="T5" fmla="*/ 2147483646 h 236"/>
              <a:gd name="T6" fmla="*/ 2147483646 w 170"/>
              <a:gd name="T7" fmla="*/ 2147483646 h 236"/>
              <a:gd name="T8" fmla="*/ 2147483646 w 170"/>
              <a:gd name="T9" fmla="*/ 2147483646 h 236"/>
              <a:gd name="T10" fmla="*/ 2147483646 w 170"/>
              <a:gd name="T11" fmla="*/ 2147483646 h 2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" h="236" extrusionOk="0">
                <a:moveTo>
                  <a:pt x="122" y="191"/>
                </a:moveTo>
                <a:cubicBezTo>
                  <a:pt x="170" y="0"/>
                  <a:pt x="170" y="0"/>
                  <a:pt x="170" y="0"/>
                </a:cubicBezTo>
                <a:cubicBezTo>
                  <a:pt x="167" y="9"/>
                  <a:pt x="162" y="17"/>
                  <a:pt x="155" y="23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0" y="169"/>
                  <a:pt x="19" y="225"/>
                  <a:pt x="62" y="233"/>
                </a:cubicBezTo>
                <a:cubicBezTo>
                  <a:pt x="88" y="236"/>
                  <a:pt x="115" y="220"/>
                  <a:pt x="122" y="191"/>
                </a:cubicBezTo>
                <a:close/>
              </a:path>
            </a:pathLst>
          </a:custGeom>
          <a:solidFill>
            <a:srgbClr val="0075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1" name="Google Shape;691;p27"/>
          <p:cNvSpPr>
            <a:spLocks/>
          </p:cNvSpPr>
          <p:nvPr/>
        </p:nvSpPr>
        <p:spPr bwMode="auto">
          <a:xfrm>
            <a:off x="4399701" y="3882321"/>
            <a:ext cx="2532062" cy="2033588"/>
          </a:xfrm>
          <a:custGeom>
            <a:avLst/>
            <a:gdLst>
              <a:gd name="T0" fmla="*/ 2147483646 w 531"/>
              <a:gd name="T1" fmla="*/ 0 h 426"/>
              <a:gd name="T2" fmla="*/ 2147483646 w 531"/>
              <a:gd name="T3" fmla="*/ 2147483646 h 426"/>
              <a:gd name="T4" fmla="*/ 2147483646 w 531"/>
              <a:gd name="T5" fmla="*/ 2147483646 h 426"/>
              <a:gd name="T6" fmla="*/ 2147483646 w 531"/>
              <a:gd name="T7" fmla="*/ 2147483646 h 426"/>
              <a:gd name="T8" fmla="*/ 2147483646 w 531"/>
              <a:gd name="T9" fmla="*/ 2147483646 h 426"/>
              <a:gd name="T10" fmla="*/ 2147483646 w 531"/>
              <a:gd name="T11" fmla="*/ 2147483646 h 426"/>
              <a:gd name="T12" fmla="*/ 2147483646 w 531"/>
              <a:gd name="T13" fmla="*/ 2147483646 h 426"/>
              <a:gd name="T14" fmla="*/ 2147483646 w 531"/>
              <a:gd name="T15" fmla="*/ 2147483646 h 426"/>
              <a:gd name="T16" fmla="*/ 2147483646 w 531"/>
              <a:gd name="T17" fmla="*/ 2147483646 h 426"/>
              <a:gd name="T18" fmla="*/ 2147483646 w 531"/>
              <a:gd name="T19" fmla="*/ 2147483646 h 426"/>
              <a:gd name="T20" fmla="*/ 2147483646 w 531"/>
              <a:gd name="T21" fmla="*/ 2147483646 h 426"/>
              <a:gd name="T22" fmla="*/ 2147483646 w 531"/>
              <a:gd name="T23" fmla="*/ 0 h 4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31" h="426" extrusionOk="0">
                <a:moveTo>
                  <a:pt x="222" y="0"/>
                </a:moveTo>
                <a:cubicBezTo>
                  <a:pt x="219" y="3"/>
                  <a:pt x="217" y="6"/>
                  <a:pt x="215" y="10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22" y="341"/>
                  <a:pt x="22" y="341"/>
                  <a:pt x="22" y="341"/>
                </a:cubicBezTo>
                <a:cubicBezTo>
                  <a:pt x="0" y="379"/>
                  <a:pt x="27" y="426"/>
                  <a:pt x="71" y="426"/>
                </a:cubicBezTo>
                <a:cubicBezTo>
                  <a:pt x="285" y="425"/>
                  <a:pt x="285" y="425"/>
                  <a:pt x="285" y="425"/>
                </a:cubicBezTo>
                <a:cubicBezTo>
                  <a:pt x="455" y="425"/>
                  <a:pt x="455" y="425"/>
                  <a:pt x="455" y="425"/>
                </a:cubicBezTo>
                <a:cubicBezTo>
                  <a:pt x="506" y="425"/>
                  <a:pt x="531" y="362"/>
                  <a:pt x="494" y="327"/>
                </a:cubicBezTo>
                <a:cubicBezTo>
                  <a:pt x="373" y="214"/>
                  <a:pt x="373" y="214"/>
                  <a:pt x="373" y="214"/>
                </a:cubicBezTo>
                <a:cubicBezTo>
                  <a:pt x="372" y="212"/>
                  <a:pt x="371" y="211"/>
                  <a:pt x="370" y="210"/>
                </a:cubicBezTo>
                <a:cubicBezTo>
                  <a:pt x="229" y="73"/>
                  <a:pt x="229" y="73"/>
                  <a:pt x="229" y="73"/>
                </a:cubicBezTo>
                <a:cubicBezTo>
                  <a:pt x="207" y="53"/>
                  <a:pt x="207" y="21"/>
                  <a:pt x="222" y="0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2" name="Google Shape;692;p27"/>
          <p:cNvSpPr>
            <a:spLocks/>
          </p:cNvSpPr>
          <p:nvPr/>
        </p:nvSpPr>
        <p:spPr bwMode="auto">
          <a:xfrm>
            <a:off x="5387126" y="3725159"/>
            <a:ext cx="776287" cy="1160462"/>
          </a:xfrm>
          <a:custGeom>
            <a:avLst/>
            <a:gdLst>
              <a:gd name="T0" fmla="*/ 2147483646 w 163"/>
              <a:gd name="T1" fmla="*/ 2147483646 h 243"/>
              <a:gd name="T2" fmla="*/ 2147483646 w 163"/>
              <a:gd name="T3" fmla="*/ 2147483646 h 243"/>
              <a:gd name="T4" fmla="*/ 2147483646 w 163"/>
              <a:gd name="T5" fmla="*/ 2147483646 h 243"/>
              <a:gd name="T6" fmla="*/ 2147483646 w 163"/>
              <a:gd name="T7" fmla="*/ 2147483646 h 243"/>
              <a:gd name="T8" fmla="*/ 2147483646 w 163"/>
              <a:gd name="T9" fmla="*/ 2147483646 h 243"/>
              <a:gd name="T10" fmla="*/ 2147483646 w 163"/>
              <a:gd name="T11" fmla="*/ 2147483646 h 2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3" h="243" extrusionOk="0">
                <a:moveTo>
                  <a:pt x="22" y="106"/>
                </a:moveTo>
                <a:cubicBezTo>
                  <a:pt x="163" y="243"/>
                  <a:pt x="163" y="243"/>
                  <a:pt x="163" y="243"/>
                </a:cubicBezTo>
                <a:cubicBezTo>
                  <a:pt x="157" y="236"/>
                  <a:pt x="152" y="228"/>
                  <a:pt x="150" y="219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01" y="12"/>
                  <a:pt x="44" y="0"/>
                  <a:pt x="15" y="33"/>
                </a:cubicBezTo>
                <a:cubicBezTo>
                  <a:pt x="0" y="54"/>
                  <a:pt x="0" y="86"/>
                  <a:pt x="22" y="106"/>
                </a:cubicBezTo>
                <a:close/>
              </a:path>
            </a:pathLst>
          </a:custGeom>
          <a:solidFill>
            <a:srgbClr val="4141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3" name="Google Shape;693;p27"/>
          <p:cNvSpPr>
            <a:spLocks/>
          </p:cNvSpPr>
          <p:nvPr/>
        </p:nvSpPr>
        <p:spPr bwMode="auto">
          <a:xfrm>
            <a:off x="5643637" y="1543487"/>
            <a:ext cx="2436812" cy="2233613"/>
          </a:xfrm>
          <a:custGeom>
            <a:avLst/>
            <a:gdLst>
              <a:gd name="T0" fmla="*/ 2147483646 w 511"/>
              <a:gd name="T1" fmla="*/ 2147483646 h 468"/>
              <a:gd name="T2" fmla="*/ 2147483646 w 511"/>
              <a:gd name="T3" fmla="*/ 2147483646 h 468"/>
              <a:gd name="T4" fmla="*/ 2147483646 w 511"/>
              <a:gd name="T5" fmla="*/ 2147483646 h 468"/>
              <a:gd name="T6" fmla="*/ 2147483646 w 511"/>
              <a:gd name="T7" fmla="*/ 2147483646 h 468"/>
              <a:gd name="T8" fmla="*/ 2147483646 w 511"/>
              <a:gd name="T9" fmla="*/ 2147483646 h 468"/>
              <a:gd name="T10" fmla="*/ 2147483646 w 511"/>
              <a:gd name="T11" fmla="*/ 2147483646 h 468"/>
              <a:gd name="T12" fmla="*/ 2147483646 w 511"/>
              <a:gd name="T13" fmla="*/ 2147483646 h 468"/>
              <a:gd name="T14" fmla="*/ 2147483646 w 511"/>
              <a:gd name="T15" fmla="*/ 2147483646 h 468"/>
              <a:gd name="T16" fmla="*/ 2147483646 w 511"/>
              <a:gd name="T17" fmla="*/ 2147483646 h 468"/>
              <a:gd name="T18" fmla="*/ 2147483646 w 511"/>
              <a:gd name="T19" fmla="*/ 2147483646 h 468"/>
              <a:gd name="T20" fmla="*/ 2147483646 w 511"/>
              <a:gd name="T21" fmla="*/ 2147483646 h 468"/>
              <a:gd name="T22" fmla="*/ 2147483646 w 511"/>
              <a:gd name="T23" fmla="*/ 2147483646 h 4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11" h="468" extrusionOk="0">
                <a:moveTo>
                  <a:pt x="511" y="381"/>
                </a:moveTo>
                <a:cubicBezTo>
                  <a:pt x="509" y="378"/>
                  <a:pt x="508" y="374"/>
                  <a:pt x="506" y="370"/>
                </a:cubicBezTo>
                <a:cubicBezTo>
                  <a:pt x="421" y="223"/>
                  <a:pt x="421" y="223"/>
                  <a:pt x="421" y="223"/>
                </a:cubicBezTo>
                <a:cubicBezTo>
                  <a:pt x="315" y="38"/>
                  <a:pt x="315" y="38"/>
                  <a:pt x="315" y="38"/>
                </a:cubicBezTo>
                <a:cubicBezTo>
                  <a:pt x="293" y="0"/>
                  <a:pt x="239" y="0"/>
                  <a:pt x="217" y="38"/>
                </a:cubicBezTo>
                <a:cubicBezTo>
                  <a:pt x="110" y="223"/>
                  <a:pt x="110" y="223"/>
                  <a:pt x="110" y="223"/>
                </a:cubicBezTo>
                <a:cubicBezTo>
                  <a:pt x="26" y="370"/>
                  <a:pt x="26" y="370"/>
                  <a:pt x="26" y="370"/>
                </a:cubicBezTo>
                <a:cubicBezTo>
                  <a:pt x="0" y="415"/>
                  <a:pt x="42" y="468"/>
                  <a:pt x="91" y="453"/>
                </a:cubicBezTo>
                <a:cubicBezTo>
                  <a:pt x="250" y="406"/>
                  <a:pt x="250" y="406"/>
                  <a:pt x="250" y="406"/>
                </a:cubicBezTo>
                <a:cubicBezTo>
                  <a:pt x="251" y="405"/>
                  <a:pt x="253" y="405"/>
                  <a:pt x="255" y="404"/>
                </a:cubicBezTo>
                <a:cubicBezTo>
                  <a:pt x="444" y="350"/>
                  <a:pt x="444" y="350"/>
                  <a:pt x="444" y="350"/>
                </a:cubicBezTo>
                <a:cubicBezTo>
                  <a:pt x="472" y="342"/>
                  <a:pt x="499" y="357"/>
                  <a:pt x="511" y="381"/>
                </a:cubicBezTo>
                <a:close/>
              </a:path>
            </a:pathLst>
          </a:custGeom>
          <a:solidFill>
            <a:srgbClr val="8EC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4" name="Google Shape;694;p27"/>
          <p:cNvSpPr>
            <a:spLocks/>
          </p:cNvSpPr>
          <p:nvPr/>
        </p:nvSpPr>
        <p:spPr bwMode="auto">
          <a:xfrm>
            <a:off x="6859662" y="3175437"/>
            <a:ext cx="1287462" cy="596900"/>
          </a:xfrm>
          <a:custGeom>
            <a:avLst/>
            <a:gdLst>
              <a:gd name="T0" fmla="*/ 2147483646 w 270"/>
              <a:gd name="T1" fmla="*/ 2147483646 h 125"/>
              <a:gd name="T2" fmla="*/ 0 w 270"/>
              <a:gd name="T3" fmla="*/ 2147483646 h 125"/>
              <a:gd name="T4" fmla="*/ 2147483646 w 270"/>
              <a:gd name="T5" fmla="*/ 2147483646 h 125"/>
              <a:gd name="T6" fmla="*/ 2147483646 w 270"/>
              <a:gd name="T7" fmla="*/ 2147483646 h 125"/>
              <a:gd name="T8" fmla="*/ 2147483646 w 270"/>
              <a:gd name="T9" fmla="*/ 2147483646 h 125"/>
              <a:gd name="T10" fmla="*/ 2147483646 w 270"/>
              <a:gd name="T11" fmla="*/ 2147483646 h 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0" h="125" extrusionOk="0">
                <a:moveTo>
                  <a:pt x="189" y="8"/>
                </a:moveTo>
                <a:cubicBezTo>
                  <a:pt x="0" y="62"/>
                  <a:pt x="0" y="62"/>
                  <a:pt x="0" y="62"/>
                </a:cubicBezTo>
                <a:cubicBezTo>
                  <a:pt x="9" y="61"/>
                  <a:pt x="18" y="61"/>
                  <a:pt x="27" y="64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231" y="125"/>
                  <a:pt x="270" y="81"/>
                  <a:pt x="256" y="39"/>
                </a:cubicBezTo>
                <a:cubicBezTo>
                  <a:pt x="244" y="15"/>
                  <a:pt x="217" y="0"/>
                  <a:pt x="189" y="8"/>
                </a:cubicBezTo>
                <a:close/>
              </a:path>
            </a:pathLst>
          </a:custGeom>
          <a:solidFill>
            <a:srgbClr val="74A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8" name="Rectángulo 37"/>
          <p:cNvSpPr/>
          <p:nvPr/>
        </p:nvSpPr>
        <p:spPr>
          <a:xfrm>
            <a:off x="1025431" y="5147728"/>
            <a:ext cx="36093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0260" indent="-269875" algn="just">
              <a:spcAft>
                <a:spcPts val="0"/>
              </a:spcAft>
              <a:buFont typeface="+mj-lt"/>
              <a:buAutoNum type="arabicPeriod"/>
            </a:pPr>
            <a:r>
              <a:rPr lang="es-AR" sz="1200" b="1" spc="-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Limitado desarrollo de capacidades</a:t>
            </a:r>
          </a:p>
          <a:p>
            <a:pPr marL="810260" indent="-269875" algn="just">
              <a:buFont typeface="+mj-lt"/>
              <a:buAutoNum type="arabicPeriod"/>
            </a:pPr>
            <a:r>
              <a:rPr lang="es-AR" sz="1200" b="1" spc="-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Deficiencias Doctrinarias.</a:t>
            </a:r>
          </a:p>
          <a:p>
            <a:pPr marL="810260" indent="-269875" algn="just">
              <a:buFont typeface="+mj-lt"/>
              <a:buAutoNum type="arabicPeriod"/>
            </a:pPr>
            <a:r>
              <a:rPr lang="es-AR" sz="1200" b="1" spc="-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cultura de Inteligencia.</a:t>
            </a:r>
          </a:p>
          <a:p>
            <a:pPr marL="810260" indent="-269875" algn="just">
              <a:buFont typeface="+mj-lt"/>
              <a:buAutoNum type="arabicPeriod"/>
            </a:pPr>
            <a:r>
              <a:rPr lang="es-AR" sz="1200" b="1" spc="-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normativa legal</a:t>
            </a:r>
          </a:p>
          <a:p>
            <a:pPr marL="810260" indent="-269875" algn="just">
              <a:buFont typeface="+mj-lt"/>
              <a:buAutoNum type="arabicPeriod"/>
            </a:pPr>
            <a:r>
              <a:rPr lang="es-AR" sz="1200" b="1" spc="-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Limitaciones administrativas</a:t>
            </a:r>
          </a:p>
          <a:p>
            <a:pPr marL="810260" indent="-269875" algn="just">
              <a:buFont typeface="+mj-lt"/>
              <a:buAutoNum type="arabicPeriod"/>
            </a:pPr>
            <a:r>
              <a:rPr lang="es-AR" sz="1200" b="1" spc="-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Amenazas y Riesgos a la institución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Freeform 77"/>
          <p:cNvSpPr>
            <a:spLocks noEditPoints="1"/>
          </p:cNvSpPr>
          <p:nvPr/>
        </p:nvSpPr>
        <p:spPr bwMode="auto">
          <a:xfrm>
            <a:off x="6685868" y="2411133"/>
            <a:ext cx="491789" cy="491789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sp>
        <p:nvSpPr>
          <p:cNvPr id="45" name="Freeform 87"/>
          <p:cNvSpPr>
            <a:spLocks noEditPoints="1"/>
          </p:cNvSpPr>
          <p:nvPr/>
        </p:nvSpPr>
        <p:spPr bwMode="auto">
          <a:xfrm>
            <a:off x="8125905" y="4798113"/>
            <a:ext cx="447081" cy="444920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94"/>
          <p:cNvSpPr>
            <a:spLocks noEditPoints="1"/>
          </p:cNvSpPr>
          <p:nvPr/>
        </p:nvSpPr>
        <p:spPr bwMode="auto">
          <a:xfrm>
            <a:off x="5275050" y="4885621"/>
            <a:ext cx="489412" cy="489412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83 w 176"/>
              <a:gd name="T21" fmla="*/ 128 h 176"/>
              <a:gd name="T22" fmla="*/ 94 w 176"/>
              <a:gd name="T23" fmla="*/ 128 h 176"/>
              <a:gd name="T24" fmla="*/ 94 w 176"/>
              <a:gd name="T25" fmla="*/ 115 h 176"/>
              <a:gd name="T26" fmla="*/ 83 w 176"/>
              <a:gd name="T27" fmla="*/ 115 h 176"/>
              <a:gd name="T28" fmla="*/ 83 w 176"/>
              <a:gd name="T29" fmla="*/ 128 h 176"/>
              <a:gd name="T30" fmla="*/ 106 w 176"/>
              <a:gd name="T31" fmla="*/ 53 h 176"/>
              <a:gd name="T32" fmla="*/ 98 w 176"/>
              <a:gd name="T33" fmla="*/ 49 h 176"/>
              <a:gd name="T34" fmla="*/ 89 w 176"/>
              <a:gd name="T35" fmla="*/ 48 h 176"/>
              <a:gd name="T36" fmla="*/ 78 w 176"/>
              <a:gd name="T37" fmla="*/ 50 h 176"/>
              <a:gd name="T38" fmla="*/ 70 w 176"/>
              <a:gd name="T39" fmla="*/ 55 h 176"/>
              <a:gd name="T40" fmla="*/ 65 w 176"/>
              <a:gd name="T41" fmla="*/ 63 h 176"/>
              <a:gd name="T42" fmla="*/ 63 w 176"/>
              <a:gd name="T43" fmla="*/ 74 h 176"/>
              <a:gd name="T44" fmla="*/ 63 w 176"/>
              <a:gd name="T45" fmla="*/ 75 h 176"/>
              <a:gd name="T46" fmla="*/ 72 w 176"/>
              <a:gd name="T47" fmla="*/ 75 h 176"/>
              <a:gd name="T48" fmla="*/ 72 w 176"/>
              <a:gd name="T49" fmla="*/ 74 h 176"/>
              <a:gd name="T50" fmla="*/ 73 w 176"/>
              <a:gd name="T51" fmla="*/ 67 h 176"/>
              <a:gd name="T52" fmla="*/ 76 w 176"/>
              <a:gd name="T53" fmla="*/ 61 h 176"/>
              <a:gd name="T54" fmla="*/ 82 w 176"/>
              <a:gd name="T55" fmla="*/ 57 h 176"/>
              <a:gd name="T56" fmla="*/ 89 w 176"/>
              <a:gd name="T57" fmla="*/ 56 h 176"/>
              <a:gd name="T58" fmla="*/ 95 w 176"/>
              <a:gd name="T59" fmla="*/ 57 h 176"/>
              <a:gd name="T60" fmla="*/ 100 w 176"/>
              <a:gd name="T61" fmla="*/ 59 h 176"/>
              <a:gd name="T62" fmla="*/ 103 w 176"/>
              <a:gd name="T63" fmla="*/ 64 h 176"/>
              <a:gd name="T64" fmla="*/ 104 w 176"/>
              <a:gd name="T65" fmla="*/ 69 h 176"/>
              <a:gd name="T66" fmla="*/ 102 w 176"/>
              <a:gd name="T67" fmla="*/ 76 h 176"/>
              <a:gd name="T68" fmla="*/ 97 w 176"/>
              <a:gd name="T69" fmla="*/ 82 h 176"/>
              <a:gd name="T70" fmla="*/ 91 w 176"/>
              <a:gd name="T71" fmla="*/ 88 h 176"/>
              <a:gd name="T72" fmla="*/ 87 w 176"/>
              <a:gd name="T73" fmla="*/ 93 h 176"/>
              <a:gd name="T74" fmla="*/ 85 w 176"/>
              <a:gd name="T75" fmla="*/ 99 h 176"/>
              <a:gd name="T76" fmla="*/ 84 w 176"/>
              <a:gd name="T77" fmla="*/ 108 h 176"/>
              <a:gd name="T78" fmla="*/ 84 w 176"/>
              <a:gd name="T79" fmla="*/ 109 h 176"/>
              <a:gd name="T80" fmla="*/ 93 w 176"/>
              <a:gd name="T81" fmla="*/ 109 h 176"/>
              <a:gd name="T82" fmla="*/ 93 w 176"/>
              <a:gd name="T83" fmla="*/ 108 h 176"/>
              <a:gd name="T84" fmla="*/ 93 w 176"/>
              <a:gd name="T85" fmla="*/ 100 h 176"/>
              <a:gd name="T86" fmla="*/ 95 w 176"/>
              <a:gd name="T87" fmla="*/ 96 h 176"/>
              <a:gd name="T88" fmla="*/ 97 w 176"/>
              <a:gd name="T89" fmla="*/ 93 h 176"/>
              <a:gd name="T90" fmla="*/ 103 w 176"/>
              <a:gd name="T91" fmla="*/ 88 h 176"/>
              <a:gd name="T92" fmla="*/ 110 w 176"/>
              <a:gd name="T93" fmla="*/ 79 h 176"/>
              <a:gd name="T94" fmla="*/ 113 w 176"/>
              <a:gd name="T95" fmla="*/ 69 h 176"/>
              <a:gd name="T96" fmla="*/ 111 w 176"/>
              <a:gd name="T97" fmla="*/ 60 h 176"/>
              <a:gd name="T98" fmla="*/ 106 w 176"/>
              <a:gd name="T99" fmla="*/ 5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3" y="128"/>
                </a:moveTo>
                <a:cubicBezTo>
                  <a:pt x="94" y="128"/>
                  <a:pt x="94" y="128"/>
                  <a:pt x="94" y="128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106" y="53"/>
                </a:moveTo>
                <a:cubicBezTo>
                  <a:pt x="104" y="52"/>
                  <a:pt x="101" y="50"/>
                  <a:pt x="98" y="49"/>
                </a:cubicBezTo>
                <a:cubicBezTo>
                  <a:pt x="96" y="48"/>
                  <a:pt x="93" y="48"/>
                  <a:pt x="89" y="48"/>
                </a:cubicBezTo>
                <a:cubicBezTo>
                  <a:pt x="85" y="48"/>
                  <a:pt x="82" y="49"/>
                  <a:pt x="78" y="50"/>
                </a:cubicBezTo>
                <a:cubicBezTo>
                  <a:pt x="75" y="51"/>
                  <a:pt x="73" y="53"/>
                  <a:pt x="70" y="55"/>
                </a:cubicBezTo>
                <a:cubicBezTo>
                  <a:pt x="68" y="57"/>
                  <a:pt x="66" y="60"/>
                  <a:pt x="65" y="63"/>
                </a:cubicBezTo>
                <a:cubicBezTo>
                  <a:pt x="64" y="67"/>
                  <a:pt x="63" y="70"/>
                  <a:pt x="63" y="74"/>
                </a:cubicBezTo>
                <a:cubicBezTo>
                  <a:pt x="63" y="75"/>
                  <a:pt x="63" y="75"/>
                  <a:pt x="63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1"/>
                  <a:pt x="73" y="69"/>
                  <a:pt x="73" y="67"/>
                </a:cubicBezTo>
                <a:cubicBezTo>
                  <a:pt x="74" y="64"/>
                  <a:pt x="75" y="63"/>
                  <a:pt x="76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6" y="56"/>
                  <a:pt x="89" y="56"/>
                </a:cubicBezTo>
                <a:cubicBezTo>
                  <a:pt x="91" y="56"/>
                  <a:pt x="93" y="56"/>
                  <a:pt x="95" y="57"/>
                </a:cubicBezTo>
                <a:cubicBezTo>
                  <a:pt x="97" y="57"/>
                  <a:pt x="98" y="58"/>
                  <a:pt x="100" y="59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3" y="74"/>
                  <a:pt x="102" y="76"/>
                </a:cubicBezTo>
                <a:cubicBezTo>
                  <a:pt x="101" y="78"/>
                  <a:pt x="99" y="80"/>
                  <a:pt x="97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89" y="89"/>
                  <a:pt x="88" y="91"/>
                  <a:pt x="87" y="93"/>
                </a:cubicBezTo>
                <a:cubicBezTo>
                  <a:pt x="86" y="95"/>
                  <a:pt x="85" y="97"/>
                  <a:pt x="85" y="99"/>
                </a:cubicBezTo>
                <a:cubicBezTo>
                  <a:pt x="84" y="102"/>
                  <a:pt x="84" y="105"/>
                  <a:pt x="84" y="108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3" y="102"/>
                  <a:pt x="93" y="100"/>
                </a:cubicBezTo>
                <a:cubicBezTo>
                  <a:pt x="94" y="99"/>
                  <a:pt x="94" y="97"/>
                  <a:pt x="95" y="96"/>
                </a:cubicBezTo>
                <a:cubicBezTo>
                  <a:pt x="95" y="95"/>
                  <a:pt x="96" y="94"/>
                  <a:pt x="97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8" y="82"/>
                  <a:pt x="110" y="79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5"/>
                  <a:pt x="112" y="63"/>
                  <a:pt x="111" y="60"/>
                </a:cubicBezTo>
                <a:cubicBezTo>
                  <a:pt x="110" y="57"/>
                  <a:pt x="108" y="55"/>
                  <a:pt x="106" y="5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CuadroTexto 46"/>
          <p:cNvSpPr txBox="1"/>
          <p:nvPr/>
        </p:nvSpPr>
        <p:spPr>
          <a:xfrm>
            <a:off x="6181844" y="3882321"/>
            <a:ext cx="1428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COIMC</a:t>
            </a: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23-SEP-011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  <p:bldP spid="44" grpId="0" animBg="1"/>
      <p:bldP spid="45" grpId="0" animBg="1"/>
      <p:bldP spid="46" grpId="0" animBg="1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4312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DESARROLLO DE LOS OBJETIVOS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295306-DC5B-4968-B7E1-DFD50ADBFF5F}"/>
              </a:ext>
            </a:extLst>
          </p:cNvPr>
          <p:cNvSpPr txBox="1"/>
          <p:nvPr/>
        </p:nvSpPr>
        <p:spPr>
          <a:xfrm>
            <a:off x="1848679" y="3462521"/>
            <a:ext cx="54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SÍ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8986B0D-7EC5-403A-9695-A8982FBBA2B2}"/>
              </a:ext>
            </a:extLst>
          </p:cNvPr>
          <p:cNvGrpSpPr/>
          <p:nvPr/>
        </p:nvGrpSpPr>
        <p:grpSpPr>
          <a:xfrm>
            <a:off x="1558099" y="1004382"/>
            <a:ext cx="3008311" cy="3365911"/>
            <a:chOff x="5580064" y="780473"/>
            <a:chExt cx="3008311" cy="2887446"/>
          </a:xfrm>
        </p:grpSpPr>
        <p:grpSp>
          <p:nvGrpSpPr>
            <p:cNvPr id="14" name="Google Shape;533;p23">
              <a:extLst>
                <a:ext uri="{FF2B5EF4-FFF2-40B4-BE49-F238E27FC236}">
                  <a16:creationId xmlns:a16="http://schemas.microsoft.com/office/drawing/2014/main" id="{7A4BE270-A737-4D51-B220-C2475AF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0064" y="780473"/>
              <a:ext cx="3008311" cy="2534971"/>
              <a:chOff x="8016875" y="846138"/>
              <a:chExt cx="1944687" cy="1940694"/>
            </a:xfrm>
          </p:grpSpPr>
          <p:sp>
            <p:nvSpPr>
              <p:cNvPr id="18" name="Google Shape;534;p23">
                <a:extLst>
                  <a:ext uri="{FF2B5EF4-FFF2-40B4-BE49-F238E27FC236}">
                    <a16:creationId xmlns:a16="http://schemas.microsoft.com/office/drawing/2014/main" id="{AF2FBA1B-3D37-4BE7-8305-FC525E1FD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846138"/>
                <a:ext cx="1944687" cy="1320800"/>
              </a:xfrm>
              <a:custGeom>
                <a:avLst/>
                <a:gdLst>
                  <a:gd name="T0" fmla="*/ 2147483646 w 470"/>
                  <a:gd name="T1" fmla="*/ 2147483646 h 319"/>
                  <a:gd name="T2" fmla="*/ 0 w 470"/>
                  <a:gd name="T3" fmla="*/ 2147483646 h 319"/>
                  <a:gd name="T4" fmla="*/ 0 w 470"/>
                  <a:gd name="T5" fmla="*/ 2147483646 h 319"/>
                  <a:gd name="T6" fmla="*/ 2147483646 w 470"/>
                  <a:gd name="T7" fmla="*/ 0 h 319"/>
                  <a:gd name="T8" fmla="*/ 2147483646 w 470"/>
                  <a:gd name="T9" fmla="*/ 0 h 319"/>
                  <a:gd name="T10" fmla="*/ 2147483646 w 470"/>
                  <a:gd name="T11" fmla="*/ 2147483646 h 319"/>
                  <a:gd name="T12" fmla="*/ 2147483646 w 470"/>
                  <a:gd name="T13" fmla="*/ 2147483646 h 319"/>
                  <a:gd name="T14" fmla="*/ 2147483646 w 470"/>
                  <a:gd name="T15" fmla="*/ 2147483646 h 3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0" h="319" extrusionOk="0">
                    <a:moveTo>
                      <a:pt x="447" y="319"/>
                    </a:moveTo>
                    <a:cubicBezTo>
                      <a:pt x="0" y="319"/>
                      <a:pt x="0" y="319"/>
                      <a:pt x="0" y="31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60" y="0"/>
                      <a:pt x="470" y="10"/>
                      <a:pt x="470" y="22"/>
                    </a:cubicBezTo>
                    <a:cubicBezTo>
                      <a:pt x="470" y="297"/>
                      <a:pt x="470" y="297"/>
                      <a:pt x="470" y="297"/>
                    </a:cubicBezTo>
                    <a:cubicBezTo>
                      <a:pt x="470" y="309"/>
                      <a:pt x="460" y="319"/>
                      <a:pt x="447" y="31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535;p23">
                <a:extLst>
                  <a:ext uri="{FF2B5EF4-FFF2-40B4-BE49-F238E27FC236}">
                    <a16:creationId xmlns:a16="http://schemas.microsoft.com/office/drawing/2014/main" id="{F6069990-69DE-4FD9-B85D-6FE5C22F2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2177232"/>
                <a:ext cx="1146175" cy="319088"/>
              </a:xfrm>
              <a:custGeom>
                <a:avLst/>
                <a:gdLst>
                  <a:gd name="T0" fmla="*/ 2147483646 w 722"/>
                  <a:gd name="T1" fmla="*/ 2147483646 h 201"/>
                  <a:gd name="T2" fmla="*/ 0 w 722"/>
                  <a:gd name="T3" fmla="*/ 0 h 201"/>
                  <a:gd name="T4" fmla="*/ 2147483646 w 722"/>
                  <a:gd name="T5" fmla="*/ 0 h 201"/>
                  <a:gd name="T6" fmla="*/ 2147483646 w 722"/>
                  <a:gd name="T7" fmla="*/ 2147483646 h 2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2" h="201" extrusionOk="0">
                    <a:moveTo>
                      <a:pt x="722" y="201"/>
                    </a:moveTo>
                    <a:lnTo>
                      <a:pt x="0" y="0"/>
                    </a:lnTo>
                    <a:lnTo>
                      <a:pt x="722" y="0"/>
                    </a:lnTo>
                    <a:lnTo>
                      <a:pt x="722" y="2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Google Shape;536;p23">
                <a:extLst>
                  <a:ext uri="{FF2B5EF4-FFF2-40B4-BE49-F238E27FC236}">
                    <a16:creationId xmlns:a16="http://schemas.microsoft.com/office/drawing/2014/main" id="{8D285363-8C2F-44A4-AF9B-D07D03D4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088" y="2287588"/>
                <a:ext cx="715962" cy="198438"/>
              </a:xfrm>
              <a:custGeom>
                <a:avLst/>
                <a:gdLst>
                  <a:gd name="T0" fmla="*/ 0 w 451"/>
                  <a:gd name="T1" fmla="*/ 2147483646 h 125"/>
                  <a:gd name="T2" fmla="*/ 2147483646 w 451"/>
                  <a:gd name="T3" fmla="*/ 2147483646 h 125"/>
                  <a:gd name="T4" fmla="*/ 0 w 451"/>
                  <a:gd name="T5" fmla="*/ 0 h 125"/>
                  <a:gd name="T6" fmla="*/ 0 w 451"/>
                  <a:gd name="T7" fmla="*/ 2147483646 h 1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1" h="125" extrusionOk="0">
                    <a:moveTo>
                      <a:pt x="0" y="125"/>
                    </a:moveTo>
                    <a:lnTo>
                      <a:pt x="451" y="125"/>
                    </a:lnTo>
                    <a:lnTo>
                      <a:pt x="0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537;p23">
                <a:extLst>
                  <a:ext uri="{FF2B5EF4-FFF2-40B4-BE49-F238E27FC236}">
                    <a16:creationId xmlns:a16="http://schemas.microsoft.com/office/drawing/2014/main" id="{A2D99207-527F-4FD0-83D5-78FC9A69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088" y="2496319"/>
                <a:ext cx="355600" cy="290513"/>
              </a:xfrm>
              <a:custGeom>
                <a:avLst/>
                <a:gdLst>
                  <a:gd name="T0" fmla="*/ 2147483646 w 224"/>
                  <a:gd name="T1" fmla="*/ 2147483646 h 183"/>
                  <a:gd name="T2" fmla="*/ 0 w 224"/>
                  <a:gd name="T3" fmla="*/ 0 h 183"/>
                  <a:gd name="T4" fmla="*/ 2147483646 w 224"/>
                  <a:gd name="T5" fmla="*/ 0 h 183"/>
                  <a:gd name="T6" fmla="*/ 2147483646 w 224"/>
                  <a:gd name="T7" fmla="*/ 2147483646 h 1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4" h="183" extrusionOk="0">
                    <a:moveTo>
                      <a:pt x="224" y="183"/>
                    </a:moveTo>
                    <a:lnTo>
                      <a:pt x="0" y="0"/>
                    </a:lnTo>
                    <a:lnTo>
                      <a:pt x="224" y="0"/>
                    </a:lnTo>
                    <a:lnTo>
                      <a:pt x="224" y="18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5" name="Google Shape;546;p23">
              <a:extLst>
                <a:ext uri="{FF2B5EF4-FFF2-40B4-BE49-F238E27FC236}">
                  <a16:creationId xmlns:a16="http://schemas.microsoft.com/office/drawing/2014/main" id="{58753851-115D-4CB6-8505-DF32706E2E7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722" y="3444081"/>
              <a:ext cx="1862137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Google Shape;554;p23">
              <a:extLst>
                <a:ext uri="{FF2B5EF4-FFF2-40B4-BE49-F238E27FC236}">
                  <a16:creationId xmlns:a16="http://schemas.microsoft.com/office/drawing/2014/main" id="{A3206161-080A-4EB7-AE97-ECCC034B5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6568" y="874348"/>
              <a:ext cx="2864310" cy="1188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/>
              <a:r>
                <a:rPr lang="es-ES" b="1" dirty="0"/>
                <a:t>Diseñar una propuesta para la creación de un Centro Integrado de Análisis de Inteligencia (C.I.A.I) que permita integrar y analizar la información obtenida de manera permanente en diferentes sectores (FF.AA/P.N) </a:t>
              </a:r>
            </a:p>
          </p:txBody>
        </p:sp>
      </p:grpSp>
      <p:sp>
        <p:nvSpPr>
          <p:cNvPr id="22" name="Elipse 21"/>
          <p:cNvSpPr/>
          <p:nvPr/>
        </p:nvSpPr>
        <p:spPr>
          <a:xfrm>
            <a:off x="3566007" y="3199229"/>
            <a:ext cx="469451" cy="4996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C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56" y="3959411"/>
            <a:ext cx="4664040" cy="258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67" y="1352825"/>
            <a:ext cx="4664040" cy="248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9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4312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PROPUESTA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75" y="1747460"/>
            <a:ext cx="7700681" cy="42737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35" y="3736426"/>
            <a:ext cx="2400258" cy="15995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38" y="1334169"/>
            <a:ext cx="2249253" cy="14989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277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2203939" y="2527496"/>
            <a:ext cx="858244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lnSpc>
                <a:spcPct val="130000"/>
              </a:lnSpc>
              <a:buFontTx/>
              <a:buAutoNum type="arabicPeriod"/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</p:spTree>
    <p:extLst>
      <p:ext uri="{BB962C8B-B14F-4D97-AF65-F5344CB8AC3E}">
        <p14:creationId xmlns:p14="http://schemas.microsoft.com/office/powerpoint/2010/main" val="312965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4312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PROPUESTA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16" y="1170625"/>
            <a:ext cx="2862884" cy="2031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151" y="1170625"/>
            <a:ext cx="5004871" cy="27755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13" y="3431480"/>
            <a:ext cx="4905069" cy="27138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48" y="4410636"/>
            <a:ext cx="2864264" cy="1908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2694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4312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CONCLUSIONES Y RECOMENDACIONES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1672113" y="1681744"/>
            <a:ext cx="9690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AR" sz="2000" b="1" dirty="0"/>
              <a:t>CONCLUSIONES</a:t>
            </a:r>
          </a:p>
          <a:p>
            <a:pPr marL="457200" lvl="0" indent="-457200" algn="just">
              <a:buFont typeface="+mj-lt"/>
              <a:buAutoNum type="arabicPeriod"/>
            </a:pPr>
            <a:endParaRPr lang="es-AR" sz="20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AR" sz="2000" dirty="0"/>
              <a:t>Se determinó que es necesario el trabajo conjunto y coordinado de inteligencia para obtener una inteligencia útil y oportuna a través de una nueva organización estructural, a fin de obtener mejores resultados y alcanzar los objetivos y misión establecida por el escalón superior.</a:t>
            </a:r>
          </a:p>
          <a:p>
            <a:pPr marL="457200" lvl="0" indent="-457200" algn="just">
              <a:buFont typeface="+mj-lt"/>
              <a:buAutoNum type="arabicPeriod"/>
            </a:pPr>
            <a:endParaRPr lang="es-ES" sz="20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AR" sz="2000" dirty="0"/>
              <a:t>El mejorar los procesos, la tecnología conjunta y coordinada para el desarrollo de inteligencia interna y externa son fundamentales para alcanzar la misión y objetivos institucionales, para ello la implementación de un Centro Integrado de Análisis de Inteligencia (CIAI) es fundamental para cumplir con éste propósito. </a:t>
            </a:r>
          </a:p>
          <a:p>
            <a:pPr marL="457200" lvl="0" indent="-457200" algn="just">
              <a:buFont typeface="+mj-lt"/>
              <a:buAutoNum type="arabicPeriod"/>
            </a:pPr>
            <a:endParaRPr lang="es-ES" sz="20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AR" sz="2000" dirty="0"/>
              <a:t>Se estableció que se requiere de una acción estratégica, proyectos y actividades que permitan mejorar el subsistema de inteligencia militar.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916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4312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CONCLUSIONES Y RECOMENDACIONES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2115867" y="2380992"/>
            <a:ext cx="865522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RECOMENDACIONES</a:t>
            </a: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s-AR" sz="2400" dirty="0"/>
              <a:t>Se recomienda poner en ejecución la propuesta en base a un plan de implementación que se deber ser acompañado y evaluado por parte de las autoridades del COIMC.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63022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Google Shape;1549;p58">
            <a:extLst>
              <a:ext uri="{FF2B5EF4-FFF2-40B4-BE49-F238E27FC236}">
                <a16:creationId xmlns:a16="http://schemas.microsoft.com/office/drawing/2014/main" id="{8E2B0987-DD2C-42DA-8E10-82C458E6F3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9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Google Shape;1550;p58">
            <a:extLst>
              <a:ext uri="{FF2B5EF4-FFF2-40B4-BE49-F238E27FC236}">
                <a16:creationId xmlns:a16="http://schemas.microsoft.com/office/drawing/2014/main" id="{75C4684B-0095-43BC-A841-D2B906053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2840038"/>
            <a:ext cx="68897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3800"/>
              <a:buFont typeface="Montserrat"/>
              <a:buNone/>
            </a:pPr>
            <a:r>
              <a:rPr lang="es-ES" altLang="es-EC" sz="2800" b="1" dirty="0">
                <a:latin typeface="Montserrat"/>
                <a:sym typeface="Montserrat"/>
              </a:rPr>
              <a:t>EL PROGRESO DE LA TECNOLOGÍA, ES UN FACTOR CLAVE PARA ENFRENTAR LAS NUEVAS AMENAZAS</a:t>
            </a:r>
            <a:endParaRPr lang="es-EC" altLang="es-EC" sz="1050" dirty="0"/>
          </a:p>
        </p:txBody>
      </p:sp>
      <p:sp>
        <p:nvSpPr>
          <p:cNvPr id="114692" name="Google Shape;1551;p58">
            <a:extLst>
              <a:ext uri="{FF2B5EF4-FFF2-40B4-BE49-F238E27FC236}">
                <a16:creationId xmlns:a16="http://schemas.microsoft.com/office/drawing/2014/main" id="{53A96983-51DC-48DD-B664-BB0EFBA02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619" y="4788087"/>
            <a:ext cx="2756087" cy="28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7C7C7C"/>
              </a:buClr>
              <a:buSzPts val="1900"/>
              <a:buFont typeface="Montserrat"/>
              <a:buNone/>
            </a:pPr>
            <a:r>
              <a:rPr lang="en-US" altLang="es-EC" sz="1900" dirty="0">
                <a:solidFill>
                  <a:srgbClr val="7C7C7C"/>
                </a:solidFill>
                <a:latin typeface="Montserrat"/>
                <a:sym typeface="Montserrat"/>
              </a:rPr>
              <a:t>Oswaldo Jarrín</a:t>
            </a:r>
          </a:p>
          <a:p>
            <a:pPr algn="ctr" eaLnBrk="1" hangingPunct="1">
              <a:buClr>
                <a:srgbClr val="7C7C7C"/>
              </a:buClr>
              <a:buSzPts val="1900"/>
              <a:buFont typeface="Montserrat"/>
              <a:buNone/>
            </a:pPr>
            <a:r>
              <a:rPr lang="en-US" altLang="es-EC" sz="1900" dirty="0">
                <a:solidFill>
                  <a:srgbClr val="7C7C7C"/>
                </a:solidFill>
                <a:latin typeface="Montserrat"/>
                <a:sym typeface="Montserrat"/>
              </a:rPr>
              <a:t>M.D.N</a:t>
            </a:r>
            <a:endParaRPr lang="es-EC" altLang="es-EC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5DA74AF-BFC0-4B07-887A-F1FCE4703DD0}"/>
              </a:ext>
            </a:extLst>
          </p:cNvPr>
          <p:cNvSpPr/>
          <p:nvPr/>
        </p:nvSpPr>
        <p:spPr>
          <a:xfrm>
            <a:off x="6687127" y="5983564"/>
            <a:ext cx="2880087" cy="51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Google Shape;818;p33">
            <a:extLst>
              <a:ext uri="{FF2B5EF4-FFF2-40B4-BE49-F238E27FC236}">
                <a16:creationId xmlns:a16="http://schemas.microsoft.com/office/drawing/2014/main" id="{84310562-C628-43D6-A961-1B8F48B549D1}"/>
              </a:ext>
            </a:extLst>
          </p:cNvPr>
          <p:cNvSpPr>
            <a:spLocks/>
          </p:cNvSpPr>
          <p:nvPr/>
        </p:nvSpPr>
        <p:spPr bwMode="auto">
          <a:xfrm>
            <a:off x="8778082" y="5991358"/>
            <a:ext cx="752475" cy="501650"/>
          </a:xfrm>
          <a:custGeom>
            <a:avLst/>
            <a:gdLst>
              <a:gd name="T0" fmla="*/ 2147483646 w 192"/>
              <a:gd name="T1" fmla="*/ 1013736671 h 128"/>
              <a:gd name="T2" fmla="*/ 1059817927 w 192"/>
              <a:gd name="T3" fmla="*/ 476148152 h 128"/>
              <a:gd name="T4" fmla="*/ 998377559 w 192"/>
              <a:gd name="T5" fmla="*/ 322553112 h 128"/>
              <a:gd name="T6" fmla="*/ 2147483646 w 192"/>
              <a:gd name="T7" fmla="*/ 184317184 h 128"/>
              <a:gd name="T8" fmla="*/ 2147483646 w 192"/>
              <a:gd name="T9" fmla="*/ 46077336 h 128"/>
              <a:gd name="T10" fmla="*/ 2147483646 w 192"/>
              <a:gd name="T11" fmla="*/ 860141631 h 128"/>
              <a:gd name="T12" fmla="*/ 2147483646 w 192"/>
              <a:gd name="T13" fmla="*/ 829423407 h 128"/>
              <a:gd name="T14" fmla="*/ 2147483646 w 192"/>
              <a:gd name="T15" fmla="*/ 0 h 128"/>
              <a:gd name="T16" fmla="*/ 61440368 w 192"/>
              <a:gd name="T17" fmla="*/ 1059817927 h 128"/>
              <a:gd name="T18" fmla="*/ 322553112 w 192"/>
              <a:gd name="T19" fmla="*/ 199676296 h 128"/>
              <a:gd name="T20" fmla="*/ 138235928 w 192"/>
              <a:gd name="T21" fmla="*/ 107517704 h 128"/>
              <a:gd name="T22" fmla="*/ 0 w 192"/>
              <a:gd name="T23" fmla="*/ 983018447 h 128"/>
              <a:gd name="T24" fmla="*/ 1013736671 w 192"/>
              <a:gd name="T25" fmla="*/ 1658842895 h 128"/>
              <a:gd name="T26" fmla="*/ 906218968 w 192"/>
              <a:gd name="T27" fmla="*/ 1781719711 h 128"/>
              <a:gd name="T28" fmla="*/ 1075177039 w 192"/>
              <a:gd name="T29" fmla="*/ 1919959558 h 128"/>
              <a:gd name="T30" fmla="*/ 1182694743 w 192"/>
              <a:gd name="T31" fmla="*/ 1781719711 h 128"/>
              <a:gd name="T32" fmla="*/ 660465336 w 192"/>
              <a:gd name="T33" fmla="*/ 1797078823 h 128"/>
              <a:gd name="T34" fmla="*/ 936941111 w 192"/>
              <a:gd name="T35" fmla="*/ 1459166599 h 128"/>
              <a:gd name="T36" fmla="*/ 706542672 w 192"/>
              <a:gd name="T37" fmla="*/ 1566684303 h 128"/>
              <a:gd name="T38" fmla="*/ 430070816 w 192"/>
              <a:gd name="T39" fmla="*/ 1459166599 h 128"/>
              <a:gd name="T40" fmla="*/ 599024968 w 192"/>
              <a:gd name="T41" fmla="*/ 1597406446 h 128"/>
              <a:gd name="T42" fmla="*/ 737264815 w 192"/>
              <a:gd name="T43" fmla="*/ 1244131191 h 128"/>
              <a:gd name="T44" fmla="*/ 506870295 w 192"/>
              <a:gd name="T45" fmla="*/ 1367011927 h 128"/>
              <a:gd name="T46" fmla="*/ 399352591 w 192"/>
              <a:gd name="T47" fmla="*/ 1382371039 h 128"/>
              <a:gd name="T48" fmla="*/ 383993479 w 192"/>
              <a:gd name="T49" fmla="*/ 1059817927 h 128"/>
              <a:gd name="T50" fmla="*/ 322553112 w 192"/>
              <a:gd name="T51" fmla="*/ 1136613488 h 128"/>
              <a:gd name="T52" fmla="*/ 245753632 w 192"/>
              <a:gd name="T53" fmla="*/ 1367011927 h 128"/>
              <a:gd name="T54" fmla="*/ 2147483646 w 192"/>
              <a:gd name="T55" fmla="*/ 1228772079 h 128"/>
              <a:gd name="T56" fmla="*/ 1489888743 w 192"/>
              <a:gd name="T57" fmla="*/ 460789040 h 128"/>
              <a:gd name="T58" fmla="*/ 1059817927 w 192"/>
              <a:gd name="T59" fmla="*/ 552947632 h 128"/>
              <a:gd name="T60" fmla="*/ 952300223 w 192"/>
              <a:gd name="T61" fmla="*/ 261112744 h 128"/>
              <a:gd name="T62" fmla="*/ 460789040 w 192"/>
              <a:gd name="T63" fmla="*/ 952300223 h 128"/>
              <a:gd name="T64" fmla="*/ 783342152 w 192"/>
              <a:gd name="T65" fmla="*/ 1198053855 h 128"/>
              <a:gd name="T66" fmla="*/ 1059817927 w 192"/>
              <a:gd name="T67" fmla="*/ 1535966079 h 128"/>
              <a:gd name="T68" fmla="*/ 1320930671 w 192"/>
              <a:gd name="T69" fmla="*/ 1812441854 h 128"/>
              <a:gd name="T70" fmla="*/ 1382371039 w 192"/>
              <a:gd name="T71" fmla="*/ 1843160079 h 128"/>
              <a:gd name="T72" fmla="*/ 1474529630 w 192"/>
              <a:gd name="T73" fmla="*/ 1674202007 h 128"/>
              <a:gd name="T74" fmla="*/ 1213412967 w 192"/>
              <a:gd name="T75" fmla="*/ 1413089263 h 128"/>
              <a:gd name="T76" fmla="*/ 1658842895 w 192"/>
              <a:gd name="T77" fmla="*/ 1704924150 h 128"/>
              <a:gd name="T78" fmla="*/ 1720283263 w 192"/>
              <a:gd name="T79" fmla="*/ 1489888743 h 128"/>
              <a:gd name="T80" fmla="*/ 1505247855 w 192"/>
              <a:gd name="T81" fmla="*/ 1320930671 h 128"/>
              <a:gd name="T82" fmla="*/ 1551325191 w 192"/>
              <a:gd name="T83" fmla="*/ 1259494223 h 128"/>
              <a:gd name="T84" fmla="*/ 2027477262 w 192"/>
              <a:gd name="T85" fmla="*/ 1474529630 h 128"/>
              <a:gd name="T86" fmla="*/ 1919959558 w 192"/>
              <a:gd name="T87" fmla="*/ 1244131191 h 128"/>
              <a:gd name="T88" fmla="*/ 1751001487 w 192"/>
              <a:gd name="T89" fmla="*/ 1059817927 h 128"/>
              <a:gd name="T90" fmla="*/ 2147483646 w 192"/>
              <a:gd name="T91" fmla="*/ 1228772079 h 1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2" h="128" extrusionOk="0">
                <a:moveTo>
                  <a:pt x="153" y="12"/>
                </a:moveTo>
                <a:cubicBezTo>
                  <a:pt x="171" y="57"/>
                  <a:pt x="171" y="57"/>
                  <a:pt x="171" y="57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36" y="56"/>
                  <a:pt x="100" y="25"/>
                  <a:pt x="97" y="25"/>
                </a:cubicBezTo>
                <a:cubicBezTo>
                  <a:pt x="95" y="25"/>
                  <a:pt x="83" y="29"/>
                  <a:pt x="82" y="29"/>
                </a:cubicBezTo>
                <a:cubicBezTo>
                  <a:pt x="82" y="29"/>
                  <a:pt x="75" y="31"/>
                  <a:pt x="69" y="31"/>
                </a:cubicBezTo>
                <a:cubicBezTo>
                  <a:pt x="67" y="31"/>
                  <a:pt x="64" y="31"/>
                  <a:pt x="63" y="30"/>
                </a:cubicBezTo>
                <a:cubicBezTo>
                  <a:pt x="62" y="29"/>
                  <a:pt x="61" y="28"/>
                  <a:pt x="61" y="27"/>
                </a:cubicBezTo>
                <a:cubicBezTo>
                  <a:pt x="61" y="24"/>
                  <a:pt x="64" y="22"/>
                  <a:pt x="65" y="21"/>
                </a:cubicBezTo>
                <a:cubicBezTo>
                  <a:pt x="75" y="16"/>
                  <a:pt x="100" y="7"/>
                  <a:pt x="103" y="6"/>
                </a:cubicBezTo>
                <a:cubicBezTo>
                  <a:pt x="103" y="6"/>
                  <a:pt x="103" y="6"/>
                  <a:pt x="103" y="6"/>
                </a:cubicBezTo>
                <a:cubicBezTo>
                  <a:pt x="109" y="6"/>
                  <a:pt x="148" y="12"/>
                  <a:pt x="153" y="12"/>
                </a:cubicBezTo>
                <a:close/>
                <a:moveTo>
                  <a:pt x="168" y="0"/>
                </a:moveTo>
                <a:cubicBezTo>
                  <a:pt x="168" y="0"/>
                  <a:pt x="167" y="0"/>
                  <a:pt x="167" y="0"/>
                </a:cubicBezTo>
                <a:cubicBezTo>
                  <a:pt x="159" y="3"/>
                  <a:pt x="159" y="3"/>
                  <a:pt x="159" y="3"/>
                </a:cubicBezTo>
                <a:cubicBezTo>
                  <a:pt x="158" y="4"/>
                  <a:pt x="157" y="4"/>
                  <a:pt x="157" y="6"/>
                </a:cubicBezTo>
                <a:cubicBezTo>
                  <a:pt x="156" y="7"/>
                  <a:pt x="156" y="8"/>
                  <a:pt x="156" y="10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6" y="59"/>
                  <a:pt x="179" y="60"/>
                  <a:pt x="181" y="59"/>
                </a:cubicBezTo>
                <a:cubicBezTo>
                  <a:pt x="189" y="56"/>
                  <a:pt x="189" y="56"/>
                  <a:pt x="189" y="56"/>
                </a:cubicBezTo>
                <a:cubicBezTo>
                  <a:pt x="190" y="56"/>
                  <a:pt x="191" y="55"/>
                  <a:pt x="192" y="54"/>
                </a:cubicBezTo>
                <a:cubicBezTo>
                  <a:pt x="192" y="52"/>
                  <a:pt x="192" y="51"/>
                  <a:pt x="192" y="50"/>
                </a:cubicBezTo>
                <a:cubicBezTo>
                  <a:pt x="173" y="3"/>
                  <a:pt x="173" y="3"/>
                  <a:pt x="173" y="3"/>
                </a:cubicBezTo>
                <a:cubicBezTo>
                  <a:pt x="172" y="1"/>
                  <a:pt x="171" y="0"/>
                  <a:pt x="168" y="0"/>
                </a:cubicBezTo>
                <a:close/>
                <a:moveTo>
                  <a:pt x="0" y="64"/>
                </a:moveTo>
                <a:cubicBezTo>
                  <a:pt x="0" y="65"/>
                  <a:pt x="0" y="67"/>
                  <a:pt x="1" y="68"/>
                </a:cubicBezTo>
                <a:cubicBezTo>
                  <a:pt x="2" y="69"/>
                  <a:pt x="3" y="69"/>
                  <a:pt x="4" y="69"/>
                </a:cubicBezTo>
                <a:cubicBezTo>
                  <a:pt x="12" y="70"/>
                  <a:pt x="12" y="70"/>
                  <a:pt x="12" y="70"/>
                </a:cubicBezTo>
                <a:cubicBezTo>
                  <a:pt x="15" y="70"/>
                  <a:pt x="17" y="68"/>
                  <a:pt x="17" y="65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1"/>
                </a:cubicBezTo>
                <a:lnTo>
                  <a:pt x="0" y="64"/>
                </a:lnTo>
                <a:close/>
                <a:moveTo>
                  <a:pt x="79" y="111"/>
                </a:moveTo>
                <a:cubicBezTo>
                  <a:pt x="78" y="109"/>
                  <a:pt x="77" y="108"/>
                  <a:pt x="76" y="106"/>
                </a:cubicBezTo>
                <a:cubicBezTo>
                  <a:pt x="72" y="103"/>
                  <a:pt x="69" y="104"/>
                  <a:pt x="66" y="108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4" y="121"/>
                  <a:pt x="59" y="125"/>
                  <a:pt x="60" y="127"/>
                </a:cubicBezTo>
                <a:cubicBezTo>
                  <a:pt x="61" y="128"/>
                  <a:pt x="63" y="128"/>
                  <a:pt x="64" y="128"/>
                </a:cubicBezTo>
                <a:cubicBezTo>
                  <a:pt x="66" y="128"/>
                  <a:pt x="68" y="127"/>
                  <a:pt x="70" y="125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5"/>
                  <a:pt x="79" y="113"/>
                  <a:pt x="79" y="111"/>
                </a:cubicBezTo>
                <a:close/>
                <a:moveTo>
                  <a:pt x="41" y="108"/>
                </a:moveTo>
                <a:cubicBezTo>
                  <a:pt x="39" y="111"/>
                  <a:pt x="39" y="114"/>
                  <a:pt x="43" y="117"/>
                </a:cubicBezTo>
                <a:cubicBezTo>
                  <a:pt x="47" y="120"/>
                  <a:pt x="50" y="119"/>
                  <a:pt x="53" y="116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67" y="100"/>
                  <a:pt x="62" y="96"/>
                  <a:pt x="61" y="95"/>
                </a:cubicBezTo>
                <a:cubicBezTo>
                  <a:pt x="58" y="92"/>
                  <a:pt x="54" y="92"/>
                  <a:pt x="51" y="96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3"/>
                  <a:pt x="46" y="103"/>
                  <a:pt x="46" y="103"/>
                </a:cubicBezTo>
                <a:lnTo>
                  <a:pt x="41" y="108"/>
                </a:lnTo>
                <a:close/>
                <a:moveTo>
                  <a:pt x="28" y="95"/>
                </a:moveTo>
                <a:cubicBezTo>
                  <a:pt x="26" y="96"/>
                  <a:pt x="26" y="98"/>
                  <a:pt x="26" y="100"/>
                </a:cubicBezTo>
                <a:cubicBezTo>
                  <a:pt x="26" y="102"/>
                  <a:pt x="28" y="104"/>
                  <a:pt x="29" y="105"/>
                </a:cubicBezTo>
                <a:cubicBezTo>
                  <a:pt x="33" y="108"/>
                  <a:pt x="36" y="107"/>
                  <a:pt x="39" y="104"/>
                </a:cubicBezTo>
                <a:cubicBezTo>
                  <a:pt x="49" y="92"/>
                  <a:pt x="49" y="92"/>
                  <a:pt x="49" y="92"/>
                </a:cubicBezTo>
                <a:cubicBezTo>
                  <a:pt x="51" y="90"/>
                  <a:pt x="51" y="88"/>
                  <a:pt x="51" y="86"/>
                </a:cubicBezTo>
                <a:cubicBezTo>
                  <a:pt x="50" y="84"/>
                  <a:pt x="49" y="83"/>
                  <a:pt x="48" y="81"/>
                </a:cubicBezTo>
                <a:cubicBezTo>
                  <a:pt x="44" y="79"/>
                  <a:pt x="41" y="79"/>
                  <a:pt x="38" y="83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32" y="89"/>
                  <a:pt x="32" y="89"/>
                  <a:pt x="32" y="89"/>
                </a:cubicBezTo>
                <a:lnTo>
                  <a:pt x="28" y="95"/>
                </a:lnTo>
                <a:close/>
                <a:moveTo>
                  <a:pt x="26" y="90"/>
                </a:moveTo>
                <a:cubicBezTo>
                  <a:pt x="36" y="78"/>
                  <a:pt x="36" y="78"/>
                  <a:pt x="36" y="78"/>
                </a:cubicBezTo>
                <a:cubicBezTo>
                  <a:pt x="40" y="73"/>
                  <a:pt x="36" y="69"/>
                  <a:pt x="35" y="68"/>
                </a:cubicBezTo>
                <a:cubicBezTo>
                  <a:pt x="31" y="65"/>
                  <a:pt x="28" y="66"/>
                  <a:pt x="25" y="69"/>
                </a:cubicBezTo>
                <a:cubicBezTo>
                  <a:pt x="21" y="74"/>
                  <a:pt x="21" y="74"/>
                  <a:pt x="21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16" y="80"/>
                  <a:pt x="16" y="80"/>
                  <a:pt x="16" y="80"/>
                </a:cubicBezTo>
                <a:cubicBezTo>
                  <a:pt x="15" y="81"/>
                  <a:pt x="14" y="83"/>
                  <a:pt x="14" y="85"/>
                </a:cubicBezTo>
                <a:cubicBezTo>
                  <a:pt x="14" y="87"/>
                  <a:pt x="16" y="88"/>
                  <a:pt x="16" y="89"/>
                </a:cubicBezTo>
                <a:cubicBezTo>
                  <a:pt x="18" y="90"/>
                  <a:pt x="20" y="92"/>
                  <a:pt x="22" y="92"/>
                </a:cubicBezTo>
                <a:cubicBezTo>
                  <a:pt x="23" y="92"/>
                  <a:pt x="25" y="91"/>
                  <a:pt x="26" y="90"/>
                </a:cubicBezTo>
                <a:close/>
                <a:moveTo>
                  <a:pt x="145" y="80"/>
                </a:moveTo>
                <a:cubicBezTo>
                  <a:pt x="148" y="77"/>
                  <a:pt x="149" y="73"/>
                  <a:pt x="144" y="70"/>
                </a:cubicBezTo>
                <a:cubicBezTo>
                  <a:pt x="141" y="66"/>
                  <a:pt x="141" y="66"/>
                  <a:pt x="141" y="66"/>
                </a:cubicBezTo>
                <a:cubicBezTo>
                  <a:pt x="123" y="51"/>
                  <a:pt x="101" y="33"/>
                  <a:pt x="97" y="30"/>
                </a:cubicBezTo>
                <a:cubicBezTo>
                  <a:pt x="94" y="30"/>
                  <a:pt x="88" y="32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3" y="34"/>
                  <a:pt x="76" y="36"/>
                  <a:pt x="69" y="36"/>
                </a:cubicBezTo>
                <a:cubicBezTo>
                  <a:pt x="66" y="36"/>
                  <a:pt x="63" y="35"/>
                  <a:pt x="61" y="34"/>
                </a:cubicBezTo>
                <a:cubicBezTo>
                  <a:pt x="57" y="31"/>
                  <a:pt x="56" y="28"/>
                  <a:pt x="56" y="26"/>
                </a:cubicBezTo>
                <a:cubicBezTo>
                  <a:pt x="56" y="22"/>
                  <a:pt x="60" y="19"/>
                  <a:pt x="62" y="17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66"/>
                  <a:pt x="22" y="66"/>
                  <a:pt x="22" y="66"/>
                </a:cubicBezTo>
                <a:cubicBezTo>
                  <a:pt x="25" y="62"/>
                  <a:pt x="28" y="62"/>
                  <a:pt x="30" y="62"/>
                </a:cubicBezTo>
                <a:cubicBezTo>
                  <a:pt x="33" y="62"/>
                  <a:pt x="35" y="63"/>
                  <a:pt x="37" y="65"/>
                </a:cubicBezTo>
                <a:cubicBezTo>
                  <a:pt x="41" y="67"/>
                  <a:pt x="43" y="71"/>
                  <a:pt x="42" y="75"/>
                </a:cubicBezTo>
                <a:cubicBezTo>
                  <a:pt x="45" y="75"/>
                  <a:pt x="48" y="76"/>
                  <a:pt x="51" y="78"/>
                </a:cubicBezTo>
                <a:cubicBezTo>
                  <a:pt x="54" y="81"/>
                  <a:pt x="56" y="85"/>
                  <a:pt x="55" y="88"/>
                </a:cubicBezTo>
                <a:cubicBezTo>
                  <a:pt x="58" y="88"/>
                  <a:pt x="61" y="89"/>
                  <a:pt x="64" y="91"/>
                </a:cubicBezTo>
                <a:cubicBezTo>
                  <a:pt x="67" y="94"/>
                  <a:pt x="69" y="97"/>
                  <a:pt x="69" y="100"/>
                </a:cubicBezTo>
                <a:cubicBezTo>
                  <a:pt x="72" y="99"/>
                  <a:pt x="75" y="100"/>
                  <a:pt x="78" y="103"/>
                </a:cubicBezTo>
                <a:cubicBezTo>
                  <a:pt x="83" y="106"/>
                  <a:pt x="84" y="111"/>
                  <a:pt x="83" y="115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18"/>
                  <a:pt x="86" y="118"/>
                  <a:pt x="86" y="119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8" y="120"/>
                  <a:pt x="89" y="120"/>
                  <a:pt x="90" y="120"/>
                </a:cubicBezTo>
                <a:cubicBezTo>
                  <a:pt x="93" y="120"/>
                  <a:pt x="94" y="119"/>
                  <a:pt x="95" y="117"/>
                </a:cubicBezTo>
                <a:cubicBezTo>
                  <a:pt x="98" y="115"/>
                  <a:pt x="99" y="112"/>
                  <a:pt x="96" y="110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80" y="96"/>
                  <a:pt x="80" y="96"/>
                  <a:pt x="80" y="96"/>
                </a:cubicBezTo>
                <a:cubicBezTo>
                  <a:pt x="79" y="95"/>
                  <a:pt x="79" y="95"/>
                  <a:pt x="79" y="94"/>
                </a:cubicBezTo>
                <a:cubicBezTo>
                  <a:pt x="79" y="93"/>
                  <a:pt x="79" y="92"/>
                  <a:pt x="79" y="92"/>
                </a:cubicBezTo>
                <a:cubicBezTo>
                  <a:pt x="80" y="91"/>
                  <a:pt x="82" y="91"/>
                  <a:pt x="83" y="92"/>
                </a:cubicBezTo>
                <a:cubicBezTo>
                  <a:pt x="104" y="110"/>
                  <a:pt x="104" y="110"/>
                  <a:pt x="104" y="110"/>
                </a:cubicBezTo>
                <a:cubicBezTo>
                  <a:pt x="105" y="110"/>
                  <a:pt x="107" y="111"/>
                  <a:pt x="108" y="111"/>
                </a:cubicBezTo>
                <a:cubicBezTo>
                  <a:pt x="110" y="111"/>
                  <a:pt x="112" y="110"/>
                  <a:pt x="114" y="108"/>
                </a:cubicBezTo>
                <a:cubicBezTo>
                  <a:pt x="115" y="106"/>
                  <a:pt x="116" y="104"/>
                  <a:pt x="116" y="102"/>
                </a:cubicBezTo>
                <a:cubicBezTo>
                  <a:pt x="115" y="101"/>
                  <a:pt x="114" y="99"/>
                  <a:pt x="112" y="97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85"/>
                  <a:pt x="97" y="85"/>
                  <a:pt x="97" y="84"/>
                </a:cubicBezTo>
                <a:cubicBezTo>
                  <a:pt x="97" y="83"/>
                  <a:pt x="97" y="82"/>
                  <a:pt x="98" y="82"/>
                </a:cubicBezTo>
                <a:cubicBezTo>
                  <a:pt x="99" y="81"/>
                  <a:pt x="100" y="81"/>
                  <a:pt x="101" y="82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2" y="99"/>
                  <a:pt x="124" y="99"/>
                  <a:pt x="125" y="99"/>
                </a:cubicBezTo>
                <a:cubicBezTo>
                  <a:pt x="128" y="99"/>
                  <a:pt x="130" y="98"/>
                  <a:pt x="132" y="96"/>
                </a:cubicBezTo>
                <a:cubicBezTo>
                  <a:pt x="133" y="94"/>
                  <a:pt x="134" y="92"/>
                  <a:pt x="134" y="90"/>
                </a:cubicBezTo>
                <a:cubicBezTo>
                  <a:pt x="134" y="89"/>
                  <a:pt x="133" y="87"/>
                  <a:pt x="131" y="85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4" y="71"/>
                  <a:pt x="113" y="70"/>
                  <a:pt x="114" y="69"/>
                </a:cubicBezTo>
                <a:cubicBezTo>
                  <a:pt x="115" y="68"/>
                  <a:pt x="117" y="67"/>
                  <a:pt x="118" y="68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8" y="85"/>
                  <a:pt x="142" y="84"/>
                  <a:pt x="145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s-EC"/>
          </a:p>
        </p:txBody>
      </p:sp>
      <p:sp>
        <p:nvSpPr>
          <p:cNvPr id="5" name="Google Shape;2083;p69">
            <a:extLst>
              <a:ext uri="{FF2B5EF4-FFF2-40B4-BE49-F238E27FC236}">
                <a16:creationId xmlns:a16="http://schemas.microsoft.com/office/drawing/2014/main" id="{8052E557-6611-4879-B6E6-3F9C5BDC0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982" y="6047426"/>
            <a:ext cx="222026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65280"/>
              </a:buClr>
              <a:buSzPts val="2400"/>
              <a:buFont typeface="Open Sans Semibold" panose="020B0604020202020204" charset="0"/>
              <a:buNone/>
            </a:pPr>
            <a:r>
              <a:rPr lang="en-US" altLang="es-EC" sz="2800" b="1" i="1" dirty="0">
                <a:solidFill>
                  <a:schemeClr val="tx1"/>
                </a:solidFill>
                <a:latin typeface="Open Sans Semibold" panose="020B0604020202020204" charset="0"/>
                <a:cs typeface="Open Sans Semibold" panose="020B0604020202020204" charset="0"/>
                <a:sym typeface="Open Sans Semibold" panose="020B0604020202020204" charset="0"/>
              </a:rPr>
              <a:t>GRACIAS</a:t>
            </a:r>
            <a:endParaRPr lang="es-EC" altLang="es-EC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126DF5D-00BB-4D11-9940-23DFF0CE59B6}"/>
              </a:ext>
            </a:extLst>
          </p:cNvPr>
          <p:cNvGrpSpPr/>
          <p:nvPr/>
        </p:nvGrpSpPr>
        <p:grpSpPr>
          <a:xfrm>
            <a:off x="3074983" y="1176941"/>
            <a:ext cx="6143766" cy="4968958"/>
            <a:chOff x="3917950" y="1994888"/>
            <a:chExt cx="4338638" cy="3826475"/>
          </a:xfrm>
        </p:grpSpPr>
        <p:sp>
          <p:nvSpPr>
            <p:cNvPr id="22554" name="Google Shape;155;p15">
              <a:extLst>
                <a:ext uri="{FF2B5EF4-FFF2-40B4-BE49-F238E27FC236}">
                  <a16:creationId xmlns:a16="http://schemas.microsoft.com/office/drawing/2014/main" id="{7FAE7D29-503F-4B68-BCAC-637E9B8BA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3487738"/>
              <a:ext cx="1574800" cy="1436687"/>
            </a:xfrm>
            <a:custGeom>
              <a:avLst/>
              <a:gdLst>
                <a:gd name="T0" fmla="*/ 0 w 385"/>
                <a:gd name="T1" fmla="*/ 2147483646 h 351"/>
                <a:gd name="T2" fmla="*/ 0 w 385"/>
                <a:gd name="T3" fmla="*/ 2147483646 h 351"/>
                <a:gd name="T4" fmla="*/ 2147483646 w 385"/>
                <a:gd name="T5" fmla="*/ 2147483646 h 351"/>
                <a:gd name="T6" fmla="*/ 2147483646 w 385"/>
                <a:gd name="T7" fmla="*/ 2147483646 h 351"/>
                <a:gd name="T8" fmla="*/ 2147483646 w 385"/>
                <a:gd name="T9" fmla="*/ 2147483646 h 351"/>
                <a:gd name="T10" fmla="*/ 2147483646 w 385"/>
                <a:gd name="T11" fmla="*/ 2147483646 h 351"/>
                <a:gd name="T12" fmla="*/ 2147483646 w 385"/>
                <a:gd name="T13" fmla="*/ 2147483646 h 351"/>
                <a:gd name="T14" fmla="*/ 0 w 385"/>
                <a:gd name="T15" fmla="*/ 2147483646 h 351"/>
                <a:gd name="T16" fmla="*/ 0 w 385"/>
                <a:gd name="T17" fmla="*/ 0 h 351"/>
                <a:gd name="T18" fmla="*/ 2147483646 w 385"/>
                <a:gd name="T19" fmla="*/ 0 h 351"/>
                <a:gd name="T20" fmla="*/ 2147483646 w 385"/>
                <a:gd name="T21" fmla="*/ 0 h 351"/>
                <a:gd name="T22" fmla="*/ 2147483646 w 385"/>
                <a:gd name="T23" fmla="*/ 0 h 351"/>
                <a:gd name="T24" fmla="*/ 2147483646 w 385"/>
                <a:gd name="T25" fmla="*/ 2147483646 h 351"/>
                <a:gd name="T26" fmla="*/ 2147483646 w 385"/>
                <a:gd name="T27" fmla="*/ 2147483646 h 351"/>
                <a:gd name="T28" fmla="*/ 2147483646 w 385"/>
                <a:gd name="T29" fmla="*/ 2147483646 h 351"/>
                <a:gd name="T30" fmla="*/ 2147483646 w 385"/>
                <a:gd name="T31" fmla="*/ 2147483646 h 351"/>
                <a:gd name="T32" fmla="*/ 2147483646 w 385"/>
                <a:gd name="T33" fmla="*/ 2147483646 h 351"/>
                <a:gd name="T34" fmla="*/ 2147483646 w 385"/>
                <a:gd name="T35" fmla="*/ 2147483646 h 351"/>
                <a:gd name="T36" fmla="*/ 2147483646 w 385"/>
                <a:gd name="T37" fmla="*/ 2147483646 h 351"/>
                <a:gd name="T38" fmla="*/ 2147483646 w 385"/>
                <a:gd name="T39" fmla="*/ 2147483646 h 351"/>
                <a:gd name="T40" fmla="*/ 2147483646 w 385"/>
                <a:gd name="T41" fmla="*/ 2147483646 h 351"/>
                <a:gd name="T42" fmla="*/ 2147483646 w 385"/>
                <a:gd name="T43" fmla="*/ 2147483646 h 351"/>
                <a:gd name="T44" fmla="*/ 2147483646 w 385"/>
                <a:gd name="T45" fmla="*/ 2147483646 h 351"/>
                <a:gd name="T46" fmla="*/ 2147483646 w 385"/>
                <a:gd name="T47" fmla="*/ 2147483646 h 351"/>
                <a:gd name="T48" fmla="*/ 2147483646 w 385"/>
                <a:gd name="T49" fmla="*/ 2147483646 h 351"/>
                <a:gd name="T50" fmla="*/ 2147483646 w 385"/>
                <a:gd name="T51" fmla="*/ 2147483646 h 351"/>
                <a:gd name="T52" fmla="*/ 0 w 385"/>
                <a:gd name="T53" fmla="*/ 2147483646 h 3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22555" name="Google Shape;156;p15">
              <a:extLst>
                <a:ext uri="{FF2B5EF4-FFF2-40B4-BE49-F238E27FC236}">
                  <a16:creationId xmlns:a16="http://schemas.microsoft.com/office/drawing/2014/main" id="{7EF88611-53F4-4D1F-8FD0-999E0C14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3" y="3192463"/>
              <a:ext cx="1387475" cy="1785937"/>
            </a:xfrm>
            <a:custGeom>
              <a:avLst/>
              <a:gdLst>
                <a:gd name="T0" fmla="*/ 2147483646 w 339"/>
                <a:gd name="T1" fmla="*/ 2147483646 h 436"/>
                <a:gd name="T2" fmla="*/ 2147483646 w 339"/>
                <a:gd name="T3" fmla="*/ 2147483646 h 436"/>
                <a:gd name="T4" fmla="*/ 2147483646 w 339"/>
                <a:gd name="T5" fmla="*/ 2147483646 h 436"/>
                <a:gd name="T6" fmla="*/ 2147483646 w 339"/>
                <a:gd name="T7" fmla="*/ 2147483646 h 436"/>
                <a:gd name="T8" fmla="*/ 2147483646 w 339"/>
                <a:gd name="T9" fmla="*/ 0 h 436"/>
                <a:gd name="T10" fmla="*/ 2147483646 w 339"/>
                <a:gd name="T11" fmla="*/ 2147483646 h 436"/>
                <a:gd name="T12" fmla="*/ 2147483646 w 339"/>
                <a:gd name="T13" fmla="*/ 2147483646 h 436"/>
                <a:gd name="T14" fmla="*/ 2147483646 w 339"/>
                <a:gd name="T15" fmla="*/ 2147483646 h 436"/>
                <a:gd name="T16" fmla="*/ 2147483646 w 339"/>
                <a:gd name="T17" fmla="*/ 2147483646 h 436"/>
                <a:gd name="T18" fmla="*/ 2147483646 w 339"/>
                <a:gd name="T19" fmla="*/ 2147483646 h 436"/>
                <a:gd name="T20" fmla="*/ 2147483646 w 339"/>
                <a:gd name="T21" fmla="*/ 2147483646 h 436"/>
                <a:gd name="T22" fmla="*/ 0 w 339"/>
                <a:gd name="T23" fmla="*/ 2147483646 h 436"/>
                <a:gd name="T24" fmla="*/ 0 w 339"/>
                <a:gd name="T25" fmla="*/ 2147483646 h 436"/>
                <a:gd name="T26" fmla="*/ 2147483646 w 339"/>
                <a:gd name="T27" fmla="*/ 2147483646 h 436"/>
                <a:gd name="T28" fmla="*/ 2147483646 w 339"/>
                <a:gd name="T29" fmla="*/ 2147483646 h 436"/>
                <a:gd name="T30" fmla="*/ 2147483646 w 339"/>
                <a:gd name="T31" fmla="*/ 2147483646 h 436"/>
                <a:gd name="T32" fmla="*/ 2147483646 w 339"/>
                <a:gd name="T33" fmla="*/ 2147483646 h 436"/>
                <a:gd name="T34" fmla="*/ 2147483646 w 339"/>
                <a:gd name="T35" fmla="*/ 2147483646 h 436"/>
                <a:gd name="T36" fmla="*/ 0 w 339"/>
                <a:gd name="T37" fmla="*/ 2147483646 h 436"/>
                <a:gd name="T38" fmla="*/ 0 w 339"/>
                <a:gd name="T39" fmla="*/ 2147483646 h 436"/>
                <a:gd name="T40" fmla="*/ 2147483646 w 339"/>
                <a:gd name="T41" fmla="*/ 2147483646 h 436"/>
                <a:gd name="T42" fmla="*/ 2147483646 w 339"/>
                <a:gd name="T43" fmla="*/ 2147483646 h 436"/>
                <a:gd name="T44" fmla="*/ 2147483646 w 339"/>
                <a:gd name="T45" fmla="*/ 2147483646 h 436"/>
                <a:gd name="T46" fmla="*/ 2147483646 w 339"/>
                <a:gd name="T47" fmla="*/ 2147483646 h 436"/>
                <a:gd name="T48" fmla="*/ 2147483646 w 339"/>
                <a:gd name="T49" fmla="*/ 2147483646 h 436"/>
                <a:gd name="T50" fmla="*/ 2147483646 w 339"/>
                <a:gd name="T51" fmla="*/ 2147483646 h 4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s-EC" dirty="0">
                <a:solidFill>
                  <a:prstClr val="black"/>
                </a:solidFill>
              </a:endParaRPr>
            </a:p>
          </p:txBody>
        </p:sp>
        <p:sp>
          <p:nvSpPr>
            <p:cNvPr id="22556" name="Google Shape;157;p15">
              <a:extLst>
                <a:ext uri="{FF2B5EF4-FFF2-40B4-BE49-F238E27FC236}">
                  <a16:creationId xmlns:a16="http://schemas.microsoft.com/office/drawing/2014/main" id="{1D59B0B4-5B07-4922-A4FF-B7CA8D64D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572" y="1994888"/>
              <a:ext cx="1276350" cy="1425575"/>
            </a:xfrm>
            <a:custGeom>
              <a:avLst/>
              <a:gdLst>
                <a:gd name="T0" fmla="*/ 0 w 312"/>
                <a:gd name="T1" fmla="*/ 2147483646 h 348"/>
                <a:gd name="T2" fmla="*/ 2147483646 w 312"/>
                <a:gd name="T3" fmla="*/ 2147483646 h 348"/>
                <a:gd name="T4" fmla="*/ 2147483646 w 312"/>
                <a:gd name="T5" fmla="*/ 2147483646 h 348"/>
                <a:gd name="T6" fmla="*/ 2147483646 w 312"/>
                <a:gd name="T7" fmla="*/ 2147483646 h 348"/>
                <a:gd name="T8" fmla="*/ 2147483646 w 312"/>
                <a:gd name="T9" fmla="*/ 2147483646 h 348"/>
                <a:gd name="T10" fmla="*/ 2147483646 w 312"/>
                <a:gd name="T11" fmla="*/ 2147483646 h 348"/>
                <a:gd name="T12" fmla="*/ 0 w 312"/>
                <a:gd name="T13" fmla="*/ 2147483646 h 348"/>
                <a:gd name="T14" fmla="*/ 0 w 312"/>
                <a:gd name="T15" fmla="*/ 2147483646 h 348"/>
                <a:gd name="T16" fmla="*/ 2147483646 w 312"/>
                <a:gd name="T17" fmla="*/ 2147483646 h 348"/>
                <a:gd name="T18" fmla="*/ 2147483646 w 312"/>
                <a:gd name="T19" fmla="*/ 2147483646 h 348"/>
                <a:gd name="T20" fmla="*/ 2147483646 w 312"/>
                <a:gd name="T21" fmla="*/ 2147483646 h 348"/>
                <a:gd name="T22" fmla="*/ 2147483646 w 312"/>
                <a:gd name="T23" fmla="*/ 2147483646 h 348"/>
                <a:gd name="T24" fmla="*/ 2147483646 w 312"/>
                <a:gd name="T25" fmla="*/ 2147483646 h 348"/>
                <a:gd name="T26" fmla="*/ 2147483646 w 312"/>
                <a:gd name="T27" fmla="*/ 2147483646 h 348"/>
                <a:gd name="T28" fmla="*/ 2147483646 w 312"/>
                <a:gd name="T29" fmla="*/ 2147483646 h 348"/>
                <a:gd name="T30" fmla="*/ 2147483646 w 312"/>
                <a:gd name="T31" fmla="*/ 2147483646 h 348"/>
                <a:gd name="T32" fmla="*/ 2147483646 w 312"/>
                <a:gd name="T33" fmla="*/ 2147483646 h 348"/>
                <a:gd name="T34" fmla="*/ 2147483646 w 312"/>
                <a:gd name="T35" fmla="*/ 2147483646 h 348"/>
                <a:gd name="T36" fmla="*/ 2147483646 w 312"/>
                <a:gd name="T37" fmla="*/ 2147483646 h 348"/>
                <a:gd name="T38" fmla="*/ 0 w 312"/>
                <a:gd name="T39" fmla="*/ 2147483646 h 348"/>
                <a:gd name="T40" fmla="*/ 0 w 312"/>
                <a:gd name="T41" fmla="*/ 2147483646 h 3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s-EC" dirty="0">
                <a:solidFill>
                  <a:prstClr val="black"/>
                </a:solidFill>
              </a:endParaRPr>
            </a:p>
          </p:txBody>
        </p:sp>
        <p:sp>
          <p:nvSpPr>
            <p:cNvPr id="22557" name="Google Shape;158;p15">
              <a:extLst>
                <a:ext uri="{FF2B5EF4-FFF2-40B4-BE49-F238E27FC236}">
                  <a16:creationId xmlns:a16="http://schemas.microsoft.com/office/drawing/2014/main" id="{C99DF26B-32EA-443D-8EFC-D2D7FF9EF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033" y="2111682"/>
              <a:ext cx="1652587" cy="1314450"/>
            </a:xfrm>
            <a:custGeom>
              <a:avLst/>
              <a:gdLst>
                <a:gd name="T0" fmla="*/ 2147483646 w 404"/>
                <a:gd name="T1" fmla="*/ 2147483646 h 321"/>
                <a:gd name="T2" fmla="*/ 2147483646 w 404"/>
                <a:gd name="T3" fmla="*/ 2147483646 h 321"/>
                <a:gd name="T4" fmla="*/ 2147483646 w 404"/>
                <a:gd name="T5" fmla="*/ 2147483646 h 321"/>
                <a:gd name="T6" fmla="*/ 2147483646 w 404"/>
                <a:gd name="T7" fmla="*/ 2147483646 h 321"/>
                <a:gd name="T8" fmla="*/ 2147483646 w 404"/>
                <a:gd name="T9" fmla="*/ 2147483646 h 321"/>
                <a:gd name="T10" fmla="*/ 0 w 404"/>
                <a:gd name="T11" fmla="*/ 2147483646 h 321"/>
                <a:gd name="T12" fmla="*/ 2147483646 w 404"/>
                <a:gd name="T13" fmla="*/ 2147483646 h 321"/>
                <a:gd name="T14" fmla="*/ 2147483646 w 404"/>
                <a:gd name="T15" fmla="*/ 2147483646 h 321"/>
                <a:gd name="T16" fmla="*/ 2147483646 w 404"/>
                <a:gd name="T17" fmla="*/ 2147483646 h 321"/>
                <a:gd name="T18" fmla="*/ 2147483646 w 404"/>
                <a:gd name="T19" fmla="*/ 2147483646 h 321"/>
                <a:gd name="T20" fmla="*/ 2147483646 w 404"/>
                <a:gd name="T21" fmla="*/ 2147483646 h 321"/>
                <a:gd name="T22" fmla="*/ 2147483646 w 404"/>
                <a:gd name="T23" fmla="*/ 2147483646 h 321"/>
                <a:gd name="T24" fmla="*/ 2147483646 w 404"/>
                <a:gd name="T25" fmla="*/ 2147483646 h 321"/>
                <a:gd name="T26" fmla="*/ 2147483646 w 404"/>
                <a:gd name="T27" fmla="*/ 2147483646 h 321"/>
                <a:gd name="T28" fmla="*/ 2147483646 w 404"/>
                <a:gd name="T29" fmla="*/ 2147483646 h 321"/>
                <a:gd name="T30" fmla="*/ 2147483646 w 404"/>
                <a:gd name="T31" fmla="*/ 2147483646 h 321"/>
                <a:gd name="T32" fmla="*/ 2147483646 w 404"/>
                <a:gd name="T33" fmla="*/ 2147483646 h 321"/>
                <a:gd name="T34" fmla="*/ 2147483646 w 404"/>
                <a:gd name="T35" fmla="*/ 2147483646 h 321"/>
                <a:gd name="T36" fmla="*/ 2147483646 w 404"/>
                <a:gd name="T37" fmla="*/ 2147483646 h 321"/>
                <a:gd name="T38" fmla="*/ 2147483646 w 404"/>
                <a:gd name="T39" fmla="*/ 2147483646 h 321"/>
                <a:gd name="T40" fmla="*/ 2147483646 w 404"/>
                <a:gd name="T41" fmla="*/ 2147483646 h 321"/>
                <a:gd name="T42" fmla="*/ 2147483646 w 404"/>
                <a:gd name="T43" fmla="*/ 2147483646 h 321"/>
                <a:gd name="T44" fmla="*/ 2147483646 w 404"/>
                <a:gd name="T45" fmla="*/ 2147483646 h 321"/>
                <a:gd name="T46" fmla="*/ 2147483646 w 404"/>
                <a:gd name="T47" fmla="*/ 0 h 321"/>
                <a:gd name="T48" fmla="*/ 2147483646 w 404"/>
                <a:gd name="T49" fmla="*/ 2147483646 h 3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s-EC" dirty="0">
                <a:solidFill>
                  <a:prstClr val="black"/>
                </a:solidFill>
              </a:endParaRPr>
            </a:p>
          </p:txBody>
        </p:sp>
        <p:sp>
          <p:nvSpPr>
            <p:cNvPr id="22558" name="Google Shape;159;p15">
              <a:extLst>
                <a:ext uri="{FF2B5EF4-FFF2-40B4-BE49-F238E27FC236}">
                  <a16:creationId xmlns:a16="http://schemas.microsoft.com/office/drawing/2014/main" id="{313E571A-E06E-4329-AA5E-FCD7502B8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4903788"/>
              <a:ext cx="1047750" cy="917575"/>
            </a:xfrm>
            <a:custGeom>
              <a:avLst/>
              <a:gdLst>
                <a:gd name="T0" fmla="*/ 2147483646 w 256"/>
                <a:gd name="T1" fmla="*/ 2147483646 h 224"/>
                <a:gd name="T2" fmla="*/ 2147483646 w 256"/>
                <a:gd name="T3" fmla="*/ 2147483646 h 224"/>
                <a:gd name="T4" fmla="*/ 0 w 256"/>
                <a:gd name="T5" fmla="*/ 0 h 224"/>
                <a:gd name="T6" fmla="*/ 2147483646 w 256"/>
                <a:gd name="T7" fmla="*/ 2147483646 h 224"/>
                <a:gd name="T8" fmla="*/ 2147483646 w 256"/>
                <a:gd name="T9" fmla="*/ 2147483646 h 224"/>
                <a:gd name="T10" fmla="*/ 2147483646 w 256"/>
                <a:gd name="T11" fmla="*/ 2147483646 h 224"/>
                <a:gd name="T12" fmla="*/ 2147483646 w 256"/>
                <a:gd name="T13" fmla="*/ 2147483646 h 224"/>
                <a:gd name="T14" fmla="*/ 2147483646 w 256"/>
                <a:gd name="T15" fmla="*/ 2147483646 h 224"/>
                <a:gd name="T16" fmla="*/ 2147483646 w 256"/>
                <a:gd name="T17" fmla="*/ 2147483646 h 224"/>
                <a:gd name="T18" fmla="*/ 2147483646 w 256"/>
                <a:gd name="T19" fmla="*/ 2147483646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22559" name="Google Shape;160;p15">
              <a:extLst>
                <a:ext uri="{FF2B5EF4-FFF2-40B4-BE49-F238E27FC236}">
                  <a16:creationId xmlns:a16="http://schemas.microsoft.com/office/drawing/2014/main" id="{9087B07D-465B-4EB8-9A51-5E8DCF280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3192463"/>
              <a:ext cx="1738313" cy="1412875"/>
            </a:xfrm>
            <a:custGeom>
              <a:avLst/>
              <a:gdLst>
                <a:gd name="T0" fmla="*/ 2147483646 w 425"/>
                <a:gd name="T1" fmla="*/ 2147483646 h 345"/>
                <a:gd name="T2" fmla="*/ 2147483646 w 425"/>
                <a:gd name="T3" fmla="*/ 2147483646 h 345"/>
                <a:gd name="T4" fmla="*/ 2147483646 w 425"/>
                <a:gd name="T5" fmla="*/ 2147483646 h 345"/>
                <a:gd name="T6" fmla="*/ 2147483646 w 425"/>
                <a:gd name="T7" fmla="*/ 2147483646 h 345"/>
                <a:gd name="T8" fmla="*/ 2147483646 w 425"/>
                <a:gd name="T9" fmla="*/ 2147483646 h 345"/>
                <a:gd name="T10" fmla="*/ 2147483646 w 425"/>
                <a:gd name="T11" fmla="*/ 2147483646 h 345"/>
                <a:gd name="T12" fmla="*/ 2147483646 w 425"/>
                <a:gd name="T13" fmla="*/ 2147483646 h 345"/>
                <a:gd name="T14" fmla="*/ 2147483646 w 425"/>
                <a:gd name="T15" fmla="*/ 2147483646 h 345"/>
                <a:gd name="T16" fmla="*/ 2147483646 w 425"/>
                <a:gd name="T17" fmla="*/ 2147483646 h 345"/>
                <a:gd name="T18" fmla="*/ 2147483646 w 425"/>
                <a:gd name="T19" fmla="*/ 2147483646 h 345"/>
                <a:gd name="T20" fmla="*/ 2147483646 w 425"/>
                <a:gd name="T21" fmla="*/ 2147483646 h 345"/>
                <a:gd name="T22" fmla="*/ 2147483646 w 425"/>
                <a:gd name="T23" fmla="*/ 2147483646 h 345"/>
                <a:gd name="T24" fmla="*/ 2147483646 w 425"/>
                <a:gd name="T25" fmla="*/ 2147483646 h 345"/>
                <a:gd name="T26" fmla="*/ 2147483646 w 425"/>
                <a:gd name="T27" fmla="*/ 2147483646 h 345"/>
                <a:gd name="T28" fmla="*/ 2147483646 w 425"/>
                <a:gd name="T29" fmla="*/ 2147483646 h 345"/>
                <a:gd name="T30" fmla="*/ 2147483646 w 425"/>
                <a:gd name="T31" fmla="*/ 2147483646 h 345"/>
                <a:gd name="T32" fmla="*/ 2147483646 w 425"/>
                <a:gd name="T33" fmla="*/ 2147483646 h 345"/>
                <a:gd name="T34" fmla="*/ 2147483646 w 425"/>
                <a:gd name="T35" fmla="*/ 2147483646 h 345"/>
                <a:gd name="T36" fmla="*/ 2147483646 w 425"/>
                <a:gd name="T37" fmla="*/ 2147483646 h 345"/>
                <a:gd name="T38" fmla="*/ 2147483646 w 425"/>
                <a:gd name="T39" fmla="*/ 2147483646 h 345"/>
                <a:gd name="T40" fmla="*/ 2147483646 w 425"/>
                <a:gd name="T41" fmla="*/ 0 h 345"/>
                <a:gd name="T42" fmla="*/ 2147483646 w 425"/>
                <a:gd name="T43" fmla="*/ 2147483646 h 345"/>
                <a:gd name="T44" fmla="*/ 2147483646 w 425"/>
                <a:gd name="T45" fmla="*/ 2147483646 h 345"/>
                <a:gd name="T46" fmla="*/ 2147483646 w 425"/>
                <a:gd name="T47" fmla="*/ 2147483646 h 345"/>
                <a:gd name="T48" fmla="*/ 2147483646 w 425"/>
                <a:gd name="T49" fmla="*/ 2147483646 h 345"/>
                <a:gd name="T50" fmla="*/ 2147483646 w 425"/>
                <a:gd name="T51" fmla="*/ 2147483646 h 345"/>
                <a:gd name="T52" fmla="*/ 0 w 425"/>
                <a:gd name="T53" fmla="*/ 2147483646 h 345"/>
                <a:gd name="T54" fmla="*/ 0 w 425"/>
                <a:gd name="T55" fmla="*/ 2147483646 h 345"/>
                <a:gd name="T56" fmla="*/ 2147483646 w 425"/>
                <a:gd name="T57" fmla="*/ 2147483646 h 345"/>
                <a:gd name="T58" fmla="*/ 2147483646 w 425"/>
                <a:gd name="T59" fmla="*/ 2147483646 h 345"/>
                <a:gd name="T60" fmla="*/ 2147483646 w 425"/>
                <a:gd name="T61" fmla="*/ 2147483646 h 3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rgbClr val="FFC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22560" name="Google Shape;161;p15">
              <a:extLst>
                <a:ext uri="{FF2B5EF4-FFF2-40B4-BE49-F238E27FC236}">
                  <a16:creationId xmlns:a16="http://schemas.microsoft.com/office/drawing/2014/main" id="{67EEB990-8351-46F3-8192-2D9149C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2036763"/>
              <a:ext cx="1804988" cy="1368425"/>
            </a:xfrm>
            <a:custGeom>
              <a:avLst/>
              <a:gdLst>
                <a:gd name="T0" fmla="*/ 2147483646 w 441"/>
                <a:gd name="T1" fmla="*/ 2147483646 h 334"/>
                <a:gd name="T2" fmla="*/ 2147483646 w 441"/>
                <a:gd name="T3" fmla="*/ 2147483646 h 334"/>
                <a:gd name="T4" fmla="*/ 2147483646 w 441"/>
                <a:gd name="T5" fmla="*/ 2147483646 h 334"/>
                <a:gd name="T6" fmla="*/ 2147483646 w 441"/>
                <a:gd name="T7" fmla="*/ 2147483646 h 334"/>
                <a:gd name="T8" fmla="*/ 2147483646 w 441"/>
                <a:gd name="T9" fmla="*/ 2147483646 h 334"/>
                <a:gd name="T10" fmla="*/ 2147483646 w 441"/>
                <a:gd name="T11" fmla="*/ 2147483646 h 334"/>
                <a:gd name="T12" fmla="*/ 2147483646 w 441"/>
                <a:gd name="T13" fmla="*/ 2147483646 h 334"/>
                <a:gd name="T14" fmla="*/ 2147483646 w 441"/>
                <a:gd name="T15" fmla="*/ 2147483646 h 334"/>
                <a:gd name="T16" fmla="*/ 2147483646 w 441"/>
                <a:gd name="T17" fmla="*/ 2147483646 h 334"/>
                <a:gd name="T18" fmla="*/ 2147483646 w 441"/>
                <a:gd name="T19" fmla="*/ 2147483646 h 334"/>
                <a:gd name="T20" fmla="*/ 2147483646 w 441"/>
                <a:gd name="T21" fmla="*/ 2147483646 h 334"/>
                <a:gd name="T22" fmla="*/ 2147483646 w 441"/>
                <a:gd name="T23" fmla="*/ 2147483646 h 334"/>
                <a:gd name="T24" fmla="*/ 2147483646 w 441"/>
                <a:gd name="T25" fmla="*/ 2147483646 h 334"/>
                <a:gd name="T26" fmla="*/ 2147483646 w 441"/>
                <a:gd name="T27" fmla="*/ 2147483646 h 334"/>
                <a:gd name="T28" fmla="*/ 2147483646 w 441"/>
                <a:gd name="T29" fmla="*/ 2147483646 h 334"/>
                <a:gd name="T30" fmla="*/ 2147483646 w 441"/>
                <a:gd name="T31" fmla="*/ 2147483646 h 334"/>
                <a:gd name="T32" fmla="*/ 2147483646 w 441"/>
                <a:gd name="T33" fmla="*/ 2147483646 h 334"/>
                <a:gd name="T34" fmla="*/ 2147483646 w 441"/>
                <a:gd name="T35" fmla="*/ 2147483646 h 334"/>
                <a:gd name="T36" fmla="*/ 2147483646 w 441"/>
                <a:gd name="T37" fmla="*/ 2147483646 h 334"/>
                <a:gd name="T38" fmla="*/ 2147483646 w 441"/>
                <a:gd name="T39" fmla="*/ 0 h 334"/>
                <a:gd name="T40" fmla="*/ 2147483646 w 441"/>
                <a:gd name="T41" fmla="*/ 2147483646 h 334"/>
                <a:gd name="T42" fmla="*/ 2147483646 w 441"/>
                <a:gd name="T43" fmla="*/ 2147483646 h 334"/>
                <a:gd name="T44" fmla="*/ 2147483646 w 441"/>
                <a:gd name="T45" fmla="*/ 2147483646 h 334"/>
                <a:gd name="T46" fmla="*/ 2147483646 w 441"/>
                <a:gd name="T47" fmla="*/ 2147483646 h 334"/>
                <a:gd name="T48" fmla="*/ 2147483646 w 441"/>
                <a:gd name="T49" fmla="*/ 2147483646 h 334"/>
                <a:gd name="T50" fmla="*/ 2147483646 w 441"/>
                <a:gd name="T51" fmla="*/ 2147483646 h 3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s-EC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E5FF7F1D-071E-4401-83D3-8B972E969A3B}"/>
              </a:ext>
            </a:extLst>
          </p:cNvPr>
          <p:cNvGrpSpPr/>
          <p:nvPr/>
        </p:nvGrpSpPr>
        <p:grpSpPr>
          <a:xfrm>
            <a:off x="206374" y="357981"/>
            <a:ext cx="4903921" cy="2337585"/>
            <a:chOff x="206374" y="357981"/>
            <a:chExt cx="4903921" cy="2337585"/>
          </a:xfrm>
        </p:grpSpPr>
        <p:sp>
          <p:nvSpPr>
            <p:cNvPr id="22530" name="Google Shape;131;p15">
              <a:extLst>
                <a:ext uri="{FF2B5EF4-FFF2-40B4-BE49-F238E27FC236}">
                  <a16:creationId xmlns:a16="http://schemas.microsoft.com/office/drawing/2014/main" id="{171BF84F-0035-4FE4-AA3E-788A57986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74" y="719931"/>
              <a:ext cx="252357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>
                <a:buClr>
                  <a:srgbClr val="262626"/>
                </a:buClr>
                <a:buSzPts val="1200"/>
              </a:pPr>
              <a:r>
                <a:rPr lang="es-ES" sz="1600" b="1" dirty="0"/>
                <a:t>No</a:t>
              </a:r>
              <a:r>
                <a:rPr lang="es-ES" sz="1600" dirty="0"/>
                <a:t> se ha logrado establecer una </a:t>
              </a:r>
              <a:r>
                <a:rPr lang="es-ES" sz="1600" b="1" dirty="0"/>
                <a:t>política de Inteligencia</a:t>
              </a:r>
              <a:endParaRPr lang="en-US" altLang="en-US" sz="1600" b="1" dirty="0"/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E2E4818C-A377-460D-AA70-40A08A3D328E}"/>
                </a:ext>
              </a:extLst>
            </p:cNvPr>
            <p:cNvGrpSpPr/>
            <p:nvPr/>
          </p:nvGrpSpPr>
          <p:grpSpPr>
            <a:xfrm>
              <a:off x="1760539" y="1482435"/>
              <a:ext cx="1695450" cy="444500"/>
              <a:chOff x="2776538" y="1878013"/>
              <a:chExt cx="1695450" cy="444500"/>
            </a:xfrm>
          </p:grpSpPr>
          <p:cxnSp>
            <p:nvCxnSpPr>
              <p:cNvPr id="22535" name="Google Shape;136;p15">
                <a:extLst>
                  <a:ext uri="{FF2B5EF4-FFF2-40B4-BE49-F238E27FC236}">
                    <a16:creationId xmlns:a16="http://schemas.microsoft.com/office/drawing/2014/main" id="{66244B3D-3148-4CCF-BA35-65946B753A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2816225" y="1912938"/>
                <a:ext cx="1655763" cy="409575"/>
              </a:xfrm>
              <a:prstGeom prst="straightConnector1">
                <a:avLst/>
              </a:prstGeom>
              <a:noFill/>
              <a:ln w="20625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536" name="Google Shape;137;p15">
                <a:extLst>
                  <a:ext uri="{FF2B5EF4-FFF2-40B4-BE49-F238E27FC236}">
                    <a16:creationId xmlns:a16="http://schemas.microsoft.com/office/drawing/2014/main" id="{5216163B-A470-4282-A267-78B89FF8C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538" y="1878013"/>
                <a:ext cx="76200" cy="74612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2545" name="Google Shape;146;p15">
              <a:extLst>
                <a:ext uri="{FF2B5EF4-FFF2-40B4-BE49-F238E27FC236}">
                  <a16:creationId xmlns:a16="http://schemas.microsoft.com/office/drawing/2014/main" id="{368B8FFF-CCF7-41CC-8E2D-EFC2D6646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32" y="357981"/>
              <a:ext cx="2025650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buSzPts val="2200"/>
                <a:buFont typeface="Open Sans Semibold"/>
                <a:buNone/>
              </a:pPr>
              <a:r>
                <a:rPr lang="en-US" altLang="en-US" sz="2200" b="1" dirty="0">
                  <a:latin typeface="Open Sans Semibold"/>
                  <a:sym typeface="Open Sans Semibold"/>
                </a:rPr>
                <a:t>2008</a:t>
              </a:r>
              <a:endParaRPr lang="en-US" altLang="en-US" dirty="0"/>
            </a:p>
          </p:txBody>
        </p: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29C98EF0-3B1C-4BF2-8739-469B87A4A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09" t="21651"/>
            <a:stretch/>
          </p:blipFill>
          <p:spPr>
            <a:xfrm rot="611489">
              <a:off x="4383939" y="1627629"/>
              <a:ext cx="698853" cy="5986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72F74D32-33ED-45FE-842A-B995F6EDD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7970">
              <a:off x="3427287" y="2140925"/>
              <a:ext cx="719986" cy="382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E0E82CC5-C11C-42CA-B8F7-311D84EA4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9072">
              <a:off x="4293376" y="2347642"/>
              <a:ext cx="816919" cy="3479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057CED6-5C6C-42C1-9CA0-4CBE5E5EC6B2}"/>
              </a:ext>
            </a:extLst>
          </p:cNvPr>
          <p:cNvGrpSpPr/>
          <p:nvPr/>
        </p:nvGrpSpPr>
        <p:grpSpPr>
          <a:xfrm>
            <a:off x="4572263" y="55658"/>
            <a:ext cx="5374123" cy="2955100"/>
            <a:chOff x="4572263" y="55658"/>
            <a:chExt cx="5374123" cy="2955100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AB46EFAF-6185-49D4-AB73-2A53DA79D5A6}"/>
                </a:ext>
              </a:extLst>
            </p:cNvPr>
            <p:cNvGrpSpPr/>
            <p:nvPr/>
          </p:nvGrpSpPr>
          <p:grpSpPr>
            <a:xfrm rot="1791340">
              <a:off x="6359133" y="479656"/>
              <a:ext cx="163297" cy="746729"/>
              <a:chOff x="5840268" y="691546"/>
              <a:chExt cx="163297" cy="746729"/>
            </a:xfrm>
          </p:grpSpPr>
          <p:cxnSp>
            <p:nvCxnSpPr>
              <p:cNvPr id="22539" name="Google Shape;140;p15">
                <a:extLst>
                  <a:ext uri="{FF2B5EF4-FFF2-40B4-BE49-F238E27FC236}">
                    <a16:creationId xmlns:a16="http://schemas.microsoft.com/office/drawing/2014/main" id="{9D5C2F5D-262B-4FD9-91F8-387A05EAAF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H="1">
                <a:off x="5840268" y="762000"/>
                <a:ext cx="114300" cy="676275"/>
              </a:xfrm>
              <a:prstGeom prst="straightConnector1">
                <a:avLst/>
              </a:prstGeom>
              <a:noFill/>
              <a:ln w="20625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540" name="Google Shape;141;p15">
                <a:extLst>
                  <a:ext uri="{FF2B5EF4-FFF2-40B4-BE49-F238E27FC236}">
                    <a16:creationId xmlns:a16="http://schemas.microsoft.com/office/drawing/2014/main" id="{0314F4C4-C482-4861-8963-69231002C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253" y="691546"/>
                <a:ext cx="87312" cy="87313"/>
              </a:xfrm>
              <a:custGeom>
                <a:avLst/>
                <a:gdLst>
                  <a:gd name="T0" fmla="*/ 2147483646 w 22"/>
                  <a:gd name="T1" fmla="*/ 2147483646 h 22"/>
                  <a:gd name="T2" fmla="*/ 2147483646 w 22"/>
                  <a:gd name="T3" fmla="*/ 2147483646 h 22"/>
                  <a:gd name="T4" fmla="*/ 2147483646 w 22"/>
                  <a:gd name="T5" fmla="*/ 2147483646 h 22"/>
                  <a:gd name="T6" fmla="*/ 2147483646 w 22"/>
                  <a:gd name="T7" fmla="*/ 2147483646 h 22"/>
                  <a:gd name="T8" fmla="*/ 2147483646 w 22"/>
                  <a:gd name="T9" fmla="*/ 2147483646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 extrusionOk="0">
                    <a:moveTo>
                      <a:pt x="15" y="2"/>
                    </a:moveTo>
                    <a:cubicBezTo>
                      <a:pt x="19" y="4"/>
                      <a:pt x="22" y="10"/>
                      <a:pt x="19" y="15"/>
                    </a:cubicBezTo>
                    <a:cubicBezTo>
                      <a:pt x="17" y="20"/>
                      <a:pt x="12" y="22"/>
                      <a:pt x="7" y="20"/>
                    </a:cubicBezTo>
                    <a:cubicBezTo>
                      <a:pt x="2" y="18"/>
                      <a:pt x="0" y="12"/>
                      <a:pt x="2" y="7"/>
                    </a:cubicBezTo>
                    <a:cubicBezTo>
                      <a:pt x="4" y="2"/>
                      <a:pt x="10" y="0"/>
                      <a:pt x="15" y="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547" name="Google Shape;148;p15">
              <a:extLst>
                <a:ext uri="{FF2B5EF4-FFF2-40B4-BE49-F238E27FC236}">
                  <a16:creationId xmlns:a16="http://schemas.microsoft.com/office/drawing/2014/main" id="{F9EFFBBC-7FAA-4B9A-83FA-DC7A88850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263" y="55658"/>
              <a:ext cx="3411829" cy="36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buSzPts val="2200"/>
                <a:buFont typeface="Open Sans Semibold"/>
                <a:buNone/>
              </a:pPr>
              <a:r>
                <a:rPr lang="en-US" altLang="en-US" sz="2200" b="1" dirty="0">
                  <a:latin typeface="Open Sans Semibold"/>
                  <a:sym typeface="Open Sans Semibold"/>
                </a:rPr>
                <a:t>APOYO DE TECNOLOGÍA</a:t>
              </a:r>
              <a:endParaRPr lang="en-US" altLang="en-US" dirty="0"/>
            </a:p>
          </p:txBody>
        </p:sp>
        <p:sp>
          <p:nvSpPr>
            <p:cNvPr id="22550" name="Google Shape;151;p15">
              <a:extLst>
                <a:ext uri="{FF2B5EF4-FFF2-40B4-BE49-F238E27FC236}">
                  <a16:creationId xmlns:a16="http://schemas.microsoft.com/office/drawing/2014/main" id="{06B3F5A2-8723-4BDB-B2AC-98158B3AA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1654" y="409413"/>
              <a:ext cx="308473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>
                <a:buClr>
                  <a:srgbClr val="262626"/>
                </a:buClr>
                <a:buSzPts val="1200"/>
              </a:pPr>
              <a:r>
                <a:rPr lang="es-ES" sz="1600" dirty="0"/>
                <a:t>El </a:t>
              </a:r>
              <a:r>
                <a:rPr lang="es-ES" sz="1600" b="1" dirty="0"/>
                <a:t>progreso de la tecnología </a:t>
              </a:r>
              <a:r>
                <a:rPr lang="es-ES" sz="1600" dirty="0"/>
                <a:t>es un factor clave para enfrentar las nuevas amenazas</a:t>
              </a:r>
              <a:endParaRPr lang="en-US" altLang="en-US" sz="1600" dirty="0"/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4843D30F-2D2C-43BE-9847-F96BE0EADE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9080" y="2006104"/>
              <a:ext cx="213840" cy="267300"/>
            </a:xfrm>
            <a:custGeom>
              <a:avLst/>
              <a:gdLst>
                <a:gd name="T0" fmla="*/ 813 w 929"/>
                <a:gd name="T1" fmla="*/ 0 h 1162"/>
                <a:gd name="T2" fmla="*/ 116 w 929"/>
                <a:gd name="T3" fmla="*/ 0 h 1162"/>
                <a:gd name="T4" fmla="*/ 0 w 929"/>
                <a:gd name="T5" fmla="*/ 116 h 1162"/>
                <a:gd name="T6" fmla="*/ 0 w 929"/>
                <a:gd name="T7" fmla="*/ 1046 h 1162"/>
                <a:gd name="T8" fmla="*/ 116 w 929"/>
                <a:gd name="T9" fmla="*/ 1162 h 1162"/>
                <a:gd name="T10" fmla="*/ 813 w 929"/>
                <a:gd name="T11" fmla="*/ 1162 h 1162"/>
                <a:gd name="T12" fmla="*/ 929 w 929"/>
                <a:gd name="T13" fmla="*/ 1046 h 1162"/>
                <a:gd name="T14" fmla="*/ 929 w 929"/>
                <a:gd name="T15" fmla="*/ 116 h 1162"/>
                <a:gd name="T16" fmla="*/ 813 w 929"/>
                <a:gd name="T17" fmla="*/ 0 h 1162"/>
                <a:gd name="T18" fmla="*/ 465 w 929"/>
                <a:gd name="T19" fmla="*/ 1104 h 1162"/>
                <a:gd name="T20" fmla="*/ 392 w 929"/>
                <a:gd name="T21" fmla="*/ 1046 h 1162"/>
                <a:gd name="T22" fmla="*/ 465 w 929"/>
                <a:gd name="T23" fmla="*/ 988 h 1162"/>
                <a:gd name="T24" fmla="*/ 537 w 929"/>
                <a:gd name="T25" fmla="*/ 1046 h 1162"/>
                <a:gd name="T26" fmla="*/ 465 w 929"/>
                <a:gd name="T27" fmla="*/ 1104 h 1162"/>
                <a:gd name="T28" fmla="*/ 813 w 929"/>
                <a:gd name="T29" fmla="*/ 930 h 1162"/>
                <a:gd name="T30" fmla="*/ 116 w 929"/>
                <a:gd name="T31" fmla="*/ 930 h 1162"/>
                <a:gd name="T32" fmla="*/ 116 w 929"/>
                <a:gd name="T33" fmla="*/ 116 h 1162"/>
                <a:gd name="T34" fmla="*/ 813 w 929"/>
                <a:gd name="T35" fmla="*/ 116 h 1162"/>
                <a:gd name="T36" fmla="*/ 813 w 929"/>
                <a:gd name="T37" fmla="*/ 93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9" h="1162">
                  <a:moveTo>
                    <a:pt x="813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046"/>
                    <a:pt x="0" y="1046"/>
                    <a:pt x="0" y="1046"/>
                  </a:cubicBezTo>
                  <a:cubicBezTo>
                    <a:pt x="0" y="1110"/>
                    <a:pt x="52" y="1162"/>
                    <a:pt x="116" y="1162"/>
                  </a:cubicBezTo>
                  <a:cubicBezTo>
                    <a:pt x="813" y="1162"/>
                    <a:pt x="813" y="1162"/>
                    <a:pt x="813" y="1162"/>
                  </a:cubicBezTo>
                  <a:cubicBezTo>
                    <a:pt x="877" y="1162"/>
                    <a:pt x="929" y="1110"/>
                    <a:pt x="929" y="1046"/>
                  </a:cubicBezTo>
                  <a:cubicBezTo>
                    <a:pt x="929" y="116"/>
                    <a:pt x="929" y="116"/>
                    <a:pt x="929" y="116"/>
                  </a:cubicBezTo>
                  <a:cubicBezTo>
                    <a:pt x="929" y="52"/>
                    <a:pt x="877" y="0"/>
                    <a:pt x="813" y="0"/>
                  </a:cubicBezTo>
                  <a:close/>
                  <a:moveTo>
                    <a:pt x="465" y="1104"/>
                  </a:moveTo>
                  <a:cubicBezTo>
                    <a:pt x="425" y="1104"/>
                    <a:pt x="392" y="1078"/>
                    <a:pt x="392" y="1046"/>
                  </a:cubicBezTo>
                  <a:cubicBezTo>
                    <a:pt x="392" y="1014"/>
                    <a:pt x="425" y="988"/>
                    <a:pt x="465" y="988"/>
                  </a:cubicBezTo>
                  <a:cubicBezTo>
                    <a:pt x="505" y="988"/>
                    <a:pt x="537" y="1014"/>
                    <a:pt x="537" y="1046"/>
                  </a:cubicBezTo>
                  <a:cubicBezTo>
                    <a:pt x="537" y="1078"/>
                    <a:pt x="505" y="1104"/>
                    <a:pt x="465" y="1104"/>
                  </a:cubicBezTo>
                  <a:close/>
                  <a:moveTo>
                    <a:pt x="813" y="930"/>
                  </a:moveTo>
                  <a:cubicBezTo>
                    <a:pt x="116" y="930"/>
                    <a:pt x="116" y="930"/>
                    <a:pt x="116" y="930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813" y="116"/>
                    <a:pt x="813" y="116"/>
                    <a:pt x="813" y="116"/>
                  </a:cubicBezTo>
                  <a:lnTo>
                    <a:pt x="813" y="9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163">
              <a:extLst>
                <a:ext uri="{FF2B5EF4-FFF2-40B4-BE49-F238E27FC236}">
                  <a16:creationId xmlns:a16="http://schemas.microsoft.com/office/drawing/2014/main" id="{622A1AA4-6B85-4651-B28B-9EB36D0B13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1580" y="2606237"/>
              <a:ext cx="317500" cy="277812"/>
            </a:xfrm>
            <a:custGeom>
              <a:avLst/>
              <a:gdLst>
                <a:gd name="T0" fmla="*/ 208 w 215"/>
                <a:gd name="T1" fmla="*/ 0 h 188"/>
                <a:gd name="T2" fmla="*/ 7 w 215"/>
                <a:gd name="T3" fmla="*/ 0 h 188"/>
                <a:gd name="T4" fmla="*/ 0 w 215"/>
                <a:gd name="T5" fmla="*/ 7 h 188"/>
                <a:gd name="T6" fmla="*/ 0 w 215"/>
                <a:gd name="T7" fmla="*/ 141 h 188"/>
                <a:gd name="T8" fmla="*/ 7 w 215"/>
                <a:gd name="T9" fmla="*/ 148 h 188"/>
                <a:gd name="T10" fmla="*/ 100 w 215"/>
                <a:gd name="T11" fmla="*/ 148 h 188"/>
                <a:gd name="T12" fmla="*/ 100 w 215"/>
                <a:gd name="T13" fmla="*/ 175 h 188"/>
                <a:gd name="T14" fmla="*/ 74 w 215"/>
                <a:gd name="T15" fmla="*/ 175 h 188"/>
                <a:gd name="T16" fmla="*/ 67 w 215"/>
                <a:gd name="T17" fmla="*/ 182 h 188"/>
                <a:gd name="T18" fmla="*/ 74 w 215"/>
                <a:gd name="T19" fmla="*/ 188 h 188"/>
                <a:gd name="T20" fmla="*/ 141 w 215"/>
                <a:gd name="T21" fmla="*/ 188 h 188"/>
                <a:gd name="T22" fmla="*/ 147 w 215"/>
                <a:gd name="T23" fmla="*/ 182 h 188"/>
                <a:gd name="T24" fmla="*/ 141 w 215"/>
                <a:gd name="T25" fmla="*/ 175 h 188"/>
                <a:gd name="T26" fmla="*/ 114 w 215"/>
                <a:gd name="T27" fmla="*/ 175 h 188"/>
                <a:gd name="T28" fmla="*/ 114 w 215"/>
                <a:gd name="T29" fmla="*/ 148 h 188"/>
                <a:gd name="T30" fmla="*/ 208 w 215"/>
                <a:gd name="T31" fmla="*/ 148 h 188"/>
                <a:gd name="T32" fmla="*/ 215 w 215"/>
                <a:gd name="T33" fmla="*/ 141 h 188"/>
                <a:gd name="T34" fmla="*/ 215 w 215"/>
                <a:gd name="T35" fmla="*/ 7 h 188"/>
                <a:gd name="T36" fmla="*/ 208 w 215"/>
                <a:gd name="T37" fmla="*/ 0 h 188"/>
                <a:gd name="T38" fmla="*/ 201 w 215"/>
                <a:gd name="T39" fmla="*/ 135 h 188"/>
                <a:gd name="T40" fmla="*/ 13 w 215"/>
                <a:gd name="T41" fmla="*/ 135 h 188"/>
                <a:gd name="T42" fmla="*/ 13 w 215"/>
                <a:gd name="T43" fmla="*/ 14 h 188"/>
                <a:gd name="T44" fmla="*/ 201 w 215"/>
                <a:gd name="T45" fmla="*/ 14 h 188"/>
                <a:gd name="T46" fmla="*/ 201 w 215"/>
                <a:gd name="T47" fmla="*/ 1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188">
                  <a:moveTo>
                    <a:pt x="20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5"/>
                    <a:pt x="3" y="148"/>
                    <a:pt x="7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74" y="175"/>
                    <a:pt x="74" y="175"/>
                    <a:pt x="74" y="175"/>
                  </a:cubicBezTo>
                  <a:cubicBezTo>
                    <a:pt x="70" y="175"/>
                    <a:pt x="67" y="178"/>
                    <a:pt x="67" y="182"/>
                  </a:cubicBezTo>
                  <a:cubicBezTo>
                    <a:pt x="67" y="185"/>
                    <a:pt x="70" y="188"/>
                    <a:pt x="74" y="188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44" y="188"/>
                    <a:pt x="147" y="185"/>
                    <a:pt x="147" y="182"/>
                  </a:cubicBezTo>
                  <a:cubicBezTo>
                    <a:pt x="147" y="178"/>
                    <a:pt x="144" y="175"/>
                    <a:pt x="141" y="175"/>
                  </a:cubicBezTo>
                  <a:cubicBezTo>
                    <a:pt x="114" y="175"/>
                    <a:pt x="114" y="175"/>
                    <a:pt x="114" y="175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12" y="148"/>
                    <a:pt x="215" y="145"/>
                    <a:pt x="215" y="141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3"/>
                    <a:pt x="212" y="0"/>
                    <a:pt x="208" y="0"/>
                  </a:cubicBezTo>
                  <a:close/>
                  <a:moveTo>
                    <a:pt x="201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201" y="14"/>
                    <a:pt x="201" y="14"/>
                    <a:pt x="201" y="14"/>
                  </a:cubicBezTo>
                  <a:lnTo>
                    <a:pt x="20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grpSp>
          <p:nvGrpSpPr>
            <p:cNvPr id="53" name="Group 192">
              <a:extLst>
                <a:ext uri="{FF2B5EF4-FFF2-40B4-BE49-F238E27FC236}">
                  <a16:creationId xmlns:a16="http://schemas.microsoft.com/office/drawing/2014/main" id="{F91EA384-8970-4750-ADA8-625DB253E75E}"/>
                </a:ext>
              </a:extLst>
            </p:cNvPr>
            <p:cNvGrpSpPr/>
            <p:nvPr/>
          </p:nvGrpSpPr>
          <p:grpSpPr>
            <a:xfrm>
              <a:off x="6278178" y="2293931"/>
              <a:ext cx="326289" cy="307922"/>
              <a:chOff x="6585548" y="2978398"/>
              <a:chExt cx="479425" cy="452437"/>
            </a:xfrm>
            <a:solidFill>
              <a:schemeClr val="tx1"/>
            </a:solidFill>
          </p:grpSpPr>
          <p:sp>
            <p:nvSpPr>
              <p:cNvPr id="54" name="Freeform 110">
                <a:extLst>
                  <a:ext uri="{FF2B5EF4-FFF2-40B4-BE49-F238E27FC236}">
                    <a16:creationId xmlns:a16="http://schemas.microsoft.com/office/drawing/2014/main" id="{8C2FE99E-499E-4F33-9512-7C90D0F358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4286" y="3038723"/>
                <a:ext cx="360363" cy="241300"/>
              </a:xfrm>
              <a:custGeom>
                <a:avLst/>
                <a:gdLst>
                  <a:gd name="T0" fmla="*/ 92 w 96"/>
                  <a:gd name="T1" fmla="*/ 0 h 64"/>
                  <a:gd name="T2" fmla="*/ 4 w 96"/>
                  <a:gd name="T3" fmla="*/ 0 h 64"/>
                  <a:gd name="T4" fmla="*/ 0 w 96"/>
                  <a:gd name="T5" fmla="*/ 4 h 64"/>
                  <a:gd name="T6" fmla="*/ 0 w 96"/>
                  <a:gd name="T7" fmla="*/ 60 h 64"/>
                  <a:gd name="T8" fmla="*/ 4 w 96"/>
                  <a:gd name="T9" fmla="*/ 64 h 64"/>
                  <a:gd name="T10" fmla="*/ 92 w 96"/>
                  <a:gd name="T11" fmla="*/ 64 h 64"/>
                  <a:gd name="T12" fmla="*/ 96 w 96"/>
                  <a:gd name="T13" fmla="*/ 60 h 64"/>
                  <a:gd name="T14" fmla="*/ 96 w 96"/>
                  <a:gd name="T15" fmla="*/ 4 h 64"/>
                  <a:gd name="T16" fmla="*/ 92 w 96"/>
                  <a:gd name="T17" fmla="*/ 0 h 64"/>
                  <a:gd name="T18" fmla="*/ 92 w 96"/>
                  <a:gd name="T19" fmla="*/ 60 h 64"/>
                  <a:gd name="T20" fmla="*/ 4 w 96"/>
                  <a:gd name="T21" fmla="*/ 60 h 64"/>
                  <a:gd name="T22" fmla="*/ 4 w 96"/>
                  <a:gd name="T23" fmla="*/ 4 h 64"/>
                  <a:gd name="T24" fmla="*/ 92 w 96"/>
                  <a:gd name="T25" fmla="*/ 4 h 64"/>
                  <a:gd name="T26" fmla="*/ 92 w 96"/>
                  <a:gd name="T27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64">
                    <a:moveTo>
                      <a:pt x="9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4"/>
                      <a:pt x="4" y="64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4" y="64"/>
                      <a:pt x="96" y="62"/>
                      <a:pt x="96" y="60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2"/>
                      <a:pt x="94" y="0"/>
                      <a:pt x="92" y="0"/>
                    </a:cubicBezTo>
                    <a:close/>
                    <a:moveTo>
                      <a:pt x="92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92" y="4"/>
                      <a:pt x="92" y="4"/>
                      <a:pt x="92" y="4"/>
                    </a:cubicBezTo>
                    <a:lnTo>
                      <a:pt x="9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11">
                <a:extLst>
                  <a:ext uri="{FF2B5EF4-FFF2-40B4-BE49-F238E27FC236}">
                    <a16:creationId xmlns:a16="http://schemas.microsoft.com/office/drawing/2014/main" id="{DF0A0E51-CD22-42F5-A47A-CC43079B61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85548" y="2978398"/>
                <a:ext cx="479425" cy="452437"/>
              </a:xfrm>
              <a:custGeom>
                <a:avLst/>
                <a:gdLst>
                  <a:gd name="T0" fmla="*/ 116 w 128"/>
                  <a:gd name="T1" fmla="*/ 0 h 120"/>
                  <a:gd name="T2" fmla="*/ 12 w 128"/>
                  <a:gd name="T3" fmla="*/ 0 h 120"/>
                  <a:gd name="T4" fmla="*/ 0 w 128"/>
                  <a:gd name="T5" fmla="*/ 12 h 120"/>
                  <a:gd name="T6" fmla="*/ 0 w 128"/>
                  <a:gd name="T7" fmla="*/ 92 h 120"/>
                  <a:gd name="T8" fmla="*/ 12 w 128"/>
                  <a:gd name="T9" fmla="*/ 104 h 120"/>
                  <a:gd name="T10" fmla="*/ 52 w 128"/>
                  <a:gd name="T11" fmla="*/ 104 h 120"/>
                  <a:gd name="T12" fmla="*/ 52 w 128"/>
                  <a:gd name="T13" fmla="*/ 109 h 120"/>
                  <a:gd name="T14" fmla="*/ 27 w 128"/>
                  <a:gd name="T15" fmla="*/ 112 h 120"/>
                  <a:gd name="T16" fmla="*/ 24 w 128"/>
                  <a:gd name="T17" fmla="*/ 116 h 120"/>
                  <a:gd name="T18" fmla="*/ 28 w 128"/>
                  <a:gd name="T19" fmla="*/ 120 h 120"/>
                  <a:gd name="T20" fmla="*/ 100 w 128"/>
                  <a:gd name="T21" fmla="*/ 120 h 120"/>
                  <a:gd name="T22" fmla="*/ 104 w 128"/>
                  <a:gd name="T23" fmla="*/ 116 h 120"/>
                  <a:gd name="T24" fmla="*/ 101 w 128"/>
                  <a:gd name="T25" fmla="*/ 112 h 120"/>
                  <a:gd name="T26" fmla="*/ 76 w 128"/>
                  <a:gd name="T27" fmla="*/ 109 h 120"/>
                  <a:gd name="T28" fmla="*/ 76 w 128"/>
                  <a:gd name="T29" fmla="*/ 104 h 120"/>
                  <a:gd name="T30" fmla="*/ 116 w 128"/>
                  <a:gd name="T31" fmla="*/ 104 h 120"/>
                  <a:gd name="T32" fmla="*/ 128 w 128"/>
                  <a:gd name="T33" fmla="*/ 92 h 120"/>
                  <a:gd name="T34" fmla="*/ 128 w 128"/>
                  <a:gd name="T35" fmla="*/ 12 h 120"/>
                  <a:gd name="T36" fmla="*/ 116 w 128"/>
                  <a:gd name="T37" fmla="*/ 0 h 120"/>
                  <a:gd name="T38" fmla="*/ 120 w 128"/>
                  <a:gd name="T39" fmla="*/ 92 h 120"/>
                  <a:gd name="T40" fmla="*/ 116 w 128"/>
                  <a:gd name="T41" fmla="*/ 96 h 120"/>
                  <a:gd name="T42" fmla="*/ 80 w 128"/>
                  <a:gd name="T43" fmla="*/ 96 h 120"/>
                  <a:gd name="T44" fmla="*/ 48 w 128"/>
                  <a:gd name="T45" fmla="*/ 96 h 120"/>
                  <a:gd name="T46" fmla="*/ 12 w 128"/>
                  <a:gd name="T47" fmla="*/ 96 h 120"/>
                  <a:gd name="T48" fmla="*/ 8 w 128"/>
                  <a:gd name="T49" fmla="*/ 92 h 120"/>
                  <a:gd name="T50" fmla="*/ 8 w 128"/>
                  <a:gd name="T51" fmla="*/ 12 h 120"/>
                  <a:gd name="T52" fmla="*/ 12 w 128"/>
                  <a:gd name="T53" fmla="*/ 8 h 120"/>
                  <a:gd name="T54" fmla="*/ 116 w 128"/>
                  <a:gd name="T55" fmla="*/ 8 h 120"/>
                  <a:gd name="T56" fmla="*/ 120 w 128"/>
                  <a:gd name="T57" fmla="*/ 12 h 120"/>
                  <a:gd name="T58" fmla="*/ 120 w 128"/>
                  <a:gd name="T59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8" h="120">
                    <a:moveTo>
                      <a:pt x="11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5" y="104"/>
                      <a:pt x="1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5" y="112"/>
                      <a:pt x="24" y="114"/>
                      <a:pt x="24" y="116"/>
                    </a:cubicBezTo>
                    <a:cubicBezTo>
                      <a:pt x="24" y="118"/>
                      <a:pt x="26" y="120"/>
                      <a:pt x="28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2" y="120"/>
                      <a:pt x="104" y="118"/>
                      <a:pt x="104" y="116"/>
                    </a:cubicBezTo>
                    <a:cubicBezTo>
                      <a:pt x="104" y="114"/>
                      <a:pt x="103" y="112"/>
                      <a:pt x="101" y="112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2" y="104"/>
                      <a:pt x="128" y="98"/>
                      <a:pt x="128" y="9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5"/>
                      <a:pt x="122" y="0"/>
                      <a:pt x="116" y="0"/>
                    </a:cubicBezTo>
                    <a:close/>
                    <a:moveTo>
                      <a:pt x="120" y="92"/>
                    </a:moveTo>
                    <a:cubicBezTo>
                      <a:pt x="120" y="94"/>
                      <a:pt x="118" y="96"/>
                      <a:pt x="116" y="96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8" y="8"/>
                      <a:pt x="120" y="10"/>
                      <a:pt x="120" y="12"/>
                    </a:cubicBezTo>
                    <a:lnTo>
                      <a:pt x="120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Freeform 302">
              <a:extLst>
                <a:ext uri="{FF2B5EF4-FFF2-40B4-BE49-F238E27FC236}">
                  <a16:creationId xmlns:a16="http://schemas.microsoft.com/office/drawing/2014/main" id="{5ACE4CF4-6090-4468-A2DC-4DC4B9277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9368" y="1731930"/>
              <a:ext cx="334275" cy="334275"/>
            </a:xfrm>
            <a:custGeom>
              <a:avLst/>
              <a:gdLst>
                <a:gd name="T0" fmla="*/ 24 w 176"/>
                <a:gd name="T1" fmla="*/ 128 h 176"/>
                <a:gd name="T2" fmla="*/ 0 w 176"/>
                <a:gd name="T3" fmla="*/ 152 h 176"/>
                <a:gd name="T4" fmla="*/ 24 w 176"/>
                <a:gd name="T5" fmla="*/ 176 h 176"/>
                <a:gd name="T6" fmla="*/ 48 w 176"/>
                <a:gd name="T7" fmla="*/ 152 h 176"/>
                <a:gd name="T8" fmla="*/ 24 w 176"/>
                <a:gd name="T9" fmla="*/ 128 h 176"/>
                <a:gd name="T10" fmla="*/ 24 w 176"/>
                <a:gd name="T11" fmla="*/ 168 h 176"/>
                <a:gd name="T12" fmla="*/ 8 w 176"/>
                <a:gd name="T13" fmla="*/ 152 h 176"/>
                <a:gd name="T14" fmla="*/ 24 w 176"/>
                <a:gd name="T15" fmla="*/ 136 h 176"/>
                <a:gd name="T16" fmla="*/ 40 w 176"/>
                <a:gd name="T17" fmla="*/ 152 h 176"/>
                <a:gd name="T18" fmla="*/ 24 w 176"/>
                <a:gd name="T19" fmla="*/ 168 h 176"/>
                <a:gd name="T20" fmla="*/ 4 w 176"/>
                <a:gd name="T21" fmla="*/ 40 h 176"/>
                <a:gd name="T22" fmla="*/ 0 w 176"/>
                <a:gd name="T23" fmla="*/ 44 h 176"/>
                <a:gd name="T24" fmla="*/ 4 w 176"/>
                <a:gd name="T25" fmla="*/ 48 h 176"/>
                <a:gd name="T26" fmla="*/ 128 w 176"/>
                <a:gd name="T27" fmla="*/ 172 h 176"/>
                <a:gd name="T28" fmla="*/ 132 w 176"/>
                <a:gd name="T29" fmla="*/ 176 h 176"/>
                <a:gd name="T30" fmla="*/ 136 w 176"/>
                <a:gd name="T31" fmla="*/ 172 h 176"/>
                <a:gd name="T32" fmla="*/ 4 w 176"/>
                <a:gd name="T33" fmla="*/ 40 h 176"/>
                <a:gd name="T34" fmla="*/ 4 w 176"/>
                <a:gd name="T35" fmla="*/ 80 h 176"/>
                <a:gd name="T36" fmla="*/ 0 w 176"/>
                <a:gd name="T37" fmla="*/ 84 h 176"/>
                <a:gd name="T38" fmla="*/ 4 w 176"/>
                <a:gd name="T39" fmla="*/ 88 h 176"/>
                <a:gd name="T40" fmla="*/ 88 w 176"/>
                <a:gd name="T41" fmla="*/ 172 h 176"/>
                <a:gd name="T42" fmla="*/ 92 w 176"/>
                <a:gd name="T43" fmla="*/ 176 h 176"/>
                <a:gd name="T44" fmla="*/ 96 w 176"/>
                <a:gd name="T45" fmla="*/ 172 h 176"/>
                <a:gd name="T46" fmla="*/ 4 w 176"/>
                <a:gd name="T47" fmla="*/ 80 h 176"/>
                <a:gd name="T48" fmla="*/ 4 w 176"/>
                <a:gd name="T49" fmla="*/ 0 h 176"/>
                <a:gd name="T50" fmla="*/ 0 w 176"/>
                <a:gd name="T51" fmla="*/ 4 h 176"/>
                <a:gd name="T52" fmla="*/ 4 w 176"/>
                <a:gd name="T53" fmla="*/ 8 h 176"/>
                <a:gd name="T54" fmla="*/ 168 w 176"/>
                <a:gd name="T55" fmla="*/ 172 h 176"/>
                <a:gd name="T56" fmla="*/ 172 w 176"/>
                <a:gd name="T57" fmla="*/ 176 h 176"/>
                <a:gd name="T58" fmla="*/ 176 w 176"/>
                <a:gd name="T59" fmla="*/ 172 h 176"/>
                <a:gd name="T60" fmla="*/ 4 w 176"/>
                <a:gd name="T6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6" h="176">
                  <a:moveTo>
                    <a:pt x="24" y="128"/>
                  </a:moveTo>
                  <a:cubicBezTo>
                    <a:pt x="11" y="128"/>
                    <a:pt x="0" y="139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37" y="176"/>
                    <a:pt x="48" y="165"/>
                    <a:pt x="48" y="152"/>
                  </a:cubicBezTo>
                  <a:cubicBezTo>
                    <a:pt x="48" y="139"/>
                    <a:pt x="37" y="128"/>
                    <a:pt x="24" y="128"/>
                  </a:cubicBezTo>
                  <a:moveTo>
                    <a:pt x="24" y="168"/>
                  </a:moveTo>
                  <a:cubicBezTo>
                    <a:pt x="15" y="168"/>
                    <a:pt x="8" y="161"/>
                    <a:pt x="8" y="152"/>
                  </a:cubicBezTo>
                  <a:cubicBezTo>
                    <a:pt x="8" y="143"/>
                    <a:pt x="15" y="136"/>
                    <a:pt x="24" y="136"/>
                  </a:cubicBezTo>
                  <a:cubicBezTo>
                    <a:pt x="33" y="136"/>
                    <a:pt x="40" y="143"/>
                    <a:pt x="40" y="152"/>
                  </a:cubicBezTo>
                  <a:cubicBezTo>
                    <a:pt x="40" y="161"/>
                    <a:pt x="33" y="168"/>
                    <a:pt x="24" y="168"/>
                  </a:cubicBezTo>
                  <a:moveTo>
                    <a:pt x="4" y="40"/>
                  </a:moveTo>
                  <a:cubicBezTo>
                    <a:pt x="2" y="40"/>
                    <a:pt x="0" y="42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72" y="48"/>
                    <a:pt x="128" y="104"/>
                    <a:pt x="128" y="172"/>
                  </a:cubicBezTo>
                  <a:cubicBezTo>
                    <a:pt x="128" y="174"/>
                    <a:pt x="130" y="176"/>
                    <a:pt x="132" y="176"/>
                  </a:cubicBezTo>
                  <a:cubicBezTo>
                    <a:pt x="134" y="176"/>
                    <a:pt x="136" y="174"/>
                    <a:pt x="136" y="172"/>
                  </a:cubicBezTo>
                  <a:cubicBezTo>
                    <a:pt x="136" y="99"/>
                    <a:pt x="77" y="40"/>
                    <a:pt x="4" y="40"/>
                  </a:cubicBezTo>
                  <a:moveTo>
                    <a:pt x="4" y="80"/>
                  </a:moveTo>
                  <a:cubicBezTo>
                    <a:pt x="2" y="80"/>
                    <a:pt x="0" y="82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50" y="88"/>
                    <a:pt x="88" y="126"/>
                    <a:pt x="88" y="172"/>
                  </a:cubicBezTo>
                  <a:cubicBezTo>
                    <a:pt x="88" y="174"/>
                    <a:pt x="90" y="176"/>
                    <a:pt x="92" y="176"/>
                  </a:cubicBezTo>
                  <a:cubicBezTo>
                    <a:pt x="94" y="176"/>
                    <a:pt x="96" y="174"/>
                    <a:pt x="96" y="172"/>
                  </a:cubicBezTo>
                  <a:cubicBezTo>
                    <a:pt x="96" y="121"/>
                    <a:pt x="55" y="80"/>
                    <a:pt x="4" y="80"/>
                  </a:cubicBezTo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5" y="8"/>
                    <a:pt x="168" y="81"/>
                    <a:pt x="168" y="172"/>
                  </a:cubicBezTo>
                  <a:cubicBezTo>
                    <a:pt x="168" y="174"/>
                    <a:pt x="170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77"/>
                    <a:pt x="99" y="0"/>
                    <a:pt x="4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320">
              <a:extLst>
                <a:ext uri="{FF2B5EF4-FFF2-40B4-BE49-F238E27FC236}">
                  <a16:creationId xmlns:a16="http://schemas.microsoft.com/office/drawing/2014/main" id="{B2819FBA-28CC-4C8A-B184-1F4FC8ECF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8283" y="2676483"/>
              <a:ext cx="334275" cy="334275"/>
            </a:xfrm>
            <a:custGeom>
              <a:avLst/>
              <a:gdLst>
                <a:gd name="T0" fmla="*/ 113 w 176"/>
                <a:gd name="T1" fmla="*/ 79 h 176"/>
                <a:gd name="T2" fmla="*/ 113 w 176"/>
                <a:gd name="T3" fmla="*/ 79 h 176"/>
                <a:gd name="T4" fmla="*/ 113 w 176"/>
                <a:gd name="T5" fmla="*/ 79 h 176"/>
                <a:gd name="T6" fmla="*/ 113 w 176"/>
                <a:gd name="T7" fmla="*/ 79 h 176"/>
                <a:gd name="T8" fmla="*/ 62 w 176"/>
                <a:gd name="T9" fmla="*/ 80 h 176"/>
                <a:gd name="T10" fmla="*/ 44 w 176"/>
                <a:gd name="T11" fmla="*/ 94 h 176"/>
                <a:gd name="T12" fmla="*/ 60 w 176"/>
                <a:gd name="T13" fmla="*/ 104 h 176"/>
                <a:gd name="T14" fmla="*/ 60 w 176"/>
                <a:gd name="T15" fmla="*/ 104 h 176"/>
                <a:gd name="T16" fmla="*/ 63 w 176"/>
                <a:gd name="T17" fmla="*/ 106 h 176"/>
                <a:gd name="T18" fmla="*/ 70 w 176"/>
                <a:gd name="T19" fmla="*/ 110 h 176"/>
                <a:gd name="T20" fmla="*/ 82 w 176"/>
                <a:gd name="T21" fmla="*/ 101 h 176"/>
                <a:gd name="T22" fmla="*/ 88 w 176"/>
                <a:gd name="T23" fmla="*/ 97 h 176"/>
                <a:gd name="T24" fmla="*/ 88 w 176"/>
                <a:gd name="T25" fmla="*/ 97 h 176"/>
                <a:gd name="T26" fmla="*/ 88 w 176"/>
                <a:gd name="T27" fmla="*/ 97 h 176"/>
                <a:gd name="T28" fmla="*/ 88 w 176"/>
                <a:gd name="T29" fmla="*/ 97 h 176"/>
                <a:gd name="T30" fmla="*/ 88 w 176"/>
                <a:gd name="T31" fmla="*/ 97 h 176"/>
                <a:gd name="T32" fmla="*/ 102 w 176"/>
                <a:gd name="T33" fmla="*/ 107 h 176"/>
                <a:gd name="T34" fmla="*/ 106 w 176"/>
                <a:gd name="T35" fmla="*/ 110 h 176"/>
                <a:gd name="T36" fmla="*/ 132 w 176"/>
                <a:gd name="T37" fmla="*/ 94 h 176"/>
                <a:gd name="T38" fmla="*/ 113 w 176"/>
                <a:gd name="T39" fmla="*/ 79 h 176"/>
                <a:gd name="T40" fmla="*/ 88 w 176"/>
                <a:gd name="T41" fmla="*/ 95 h 176"/>
                <a:gd name="T42" fmla="*/ 62 w 176"/>
                <a:gd name="T43" fmla="*/ 80 h 176"/>
                <a:gd name="T44" fmla="*/ 106 w 176"/>
                <a:gd name="T45" fmla="*/ 120 h 176"/>
                <a:gd name="T46" fmla="*/ 106 w 176"/>
                <a:gd name="T47" fmla="*/ 120 h 176"/>
                <a:gd name="T48" fmla="*/ 88 w 176"/>
                <a:gd name="T49" fmla="*/ 107 h 176"/>
                <a:gd name="T50" fmla="*/ 71 w 176"/>
                <a:gd name="T51" fmla="*/ 120 h 176"/>
                <a:gd name="T52" fmla="*/ 71 w 176"/>
                <a:gd name="T53" fmla="*/ 120 h 176"/>
                <a:gd name="T54" fmla="*/ 62 w 176"/>
                <a:gd name="T55" fmla="*/ 114 h 176"/>
                <a:gd name="T56" fmla="*/ 62 w 176"/>
                <a:gd name="T57" fmla="*/ 119 h 176"/>
                <a:gd name="T58" fmla="*/ 88 w 176"/>
                <a:gd name="T59" fmla="*/ 136 h 176"/>
                <a:gd name="T60" fmla="*/ 114 w 176"/>
                <a:gd name="T61" fmla="*/ 119 h 176"/>
                <a:gd name="T62" fmla="*/ 114 w 176"/>
                <a:gd name="T63" fmla="*/ 115 h 176"/>
                <a:gd name="T64" fmla="*/ 106 w 176"/>
                <a:gd name="T65" fmla="*/ 120 h 176"/>
                <a:gd name="T66" fmla="*/ 44 w 176"/>
                <a:gd name="T67" fmla="*/ 65 h 176"/>
                <a:gd name="T68" fmla="*/ 62 w 176"/>
                <a:gd name="T69" fmla="*/ 80 h 176"/>
                <a:gd name="T70" fmla="*/ 88 w 176"/>
                <a:gd name="T71" fmla="*/ 63 h 176"/>
                <a:gd name="T72" fmla="*/ 70 w 176"/>
                <a:gd name="T73" fmla="*/ 48 h 176"/>
                <a:gd name="T74" fmla="*/ 44 w 176"/>
                <a:gd name="T75" fmla="*/ 65 h 176"/>
                <a:gd name="T76" fmla="*/ 106 w 176"/>
                <a:gd name="T77" fmla="*/ 48 h 176"/>
                <a:gd name="T78" fmla="*/ 88 w 176"/>
                <a:gd name="T79" fmla="*/ 63 h 176"/>
                <a:gd name="T80" fmla="*/ 113 w 176"/>
                <a:gd name="T81" fmla="*/ 79 h 176"/>
                <a:gd name="T82" fmla="*/ 132 w 176"/>
                <a:gd name="T83" fmla="*/ 65 h 176"/>
                <a:gd name="T84" fmla="*/ 106 w 176"/>
                <a:gd name="T85" fmla="*/ 48 h 176"/>
                <a:gd name="T86" fmla="*/ 88 w 176"/>
                <a:gd name="T87" fmla="*/ 0 h 176"/>
                <a:gd name="T88" fmla="*/ 0 w 176"/>
                <a:gd name="T89" fmla="*/ 88 h 176"/>
                <a:gd name="T90" fmla="*/ 88 w 176"/>
                <a:gd name="T91" fmla="*/ 176 h 176"/>
                <a:gd name="T92" fmla="*/ 176 w 176"/>
                <a:gd name="T93" fmla="*/ 88 h 176"/>
                <a:gd name="T94" fmla="*/ 88 w 176"/>
                <a:gd name="T95" fmla="*/ 0 h 176"/>
                <a:gd name="T96" fmla="*/ 88 w 176"/>
                <a:gd name="T97" fmla="*/ 168 h 176"/>
                <a:gd name="T98" fmla="*/ 8 w 176"/>
                <a:gd name="T99" fmla="*/ 88 h 176"/>
                <a:gd name="T100" fmla="*/ 88 w 176"/>
                <a:gd name="T101" fmla="*/ 8 h 176"/>
                <a:gd name="T102" fmla="*/ 168 w 176"/>
                <a:gd name="T103" fmla="*/ 88 h 176"/>
                <a:gd name="T104" fmla="*/ 88 w 176"/>
                <a:gd name="T105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176">
                  <a:moveTo>
                    <a:pt x="113" y="79"/>
                  </a:moveTo>
                  <a:cubicBezTo>
                    <a:pt x="113" y="79"/>
                    <a:pt x="113" y="79"/>
                    <a:pt x="113" y="79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3" y="79"/>
                    <a:pt x="113" y="79"/>
                    <a:pt x="113" y="79"/>
                  </a:cubicBezTo>
                  <a:close/>
                  <a:moveTo>
                    <a:pt x="62" y="80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88" y="95"/>
                    <a:pt x="88" y="95"/>
                    <a:pt x="88" y="95"/>
                  </a:cubicBezTo>
                  <a:lnTo>
                    <a:pt x="62" y="80"/>
                  </a:lnTo>
                  <a:close/>
                  <a:moveTo>
                    <a:pt x="106" y="120"/>
                  </a:moveTo>
                  <a:cubicBezTo>
                    <a:pt x="106" y="120"/>
                    <a:pt x="106" y="120"/>
                    <a:pt x="106" y="120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0"/>
                    <a:pt x="106" y="120"/>
                    <a:pt x="106" y="120"/>
                  </a:cubicBezTo>
                  <a:close/>
                  <a:moveTo>
                    <a:pt x="44" y="65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44" y="65"/>
                  </a:lnTo>
                  <a:close/>
                  <a:moveTo>
                    <a:pt x="106" y="48"/>
                  </a:moveTo>
                  <a:cubicBezTo>
                    <a:pt x="88" y="63"/>
                    <a:pt x="88" y="63"/>
                    <a:pt x="88" y="63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32" y="65"/>
                    <a:pt x="132" y="65"/>
                    <a:pt x="132" y="65"/>
                  </a:cubicBezTo>
                  <a:lnTo>
                    <a:pt x="106" y="48"/>
                  </a:lnTo>
                  <a:close/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325">
              <a:extLst>
                <a:ext uri="{FF2B5EF4-FFF2-40B4-BE49-F238E27FC236}">
                  <a16:creationId xmlns:a16="http://schemas.microsoft.com/office/drawing/2014/main" id="{3B3E6AE0-3C9F-4D25-9727-817C7468C3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464" y="1584918"/>
              <a:ext cx="334275" cy="334275"/>
            </a:xfrm>
            <a:custGeom>
              <a:avLst/>
              <a:gdLst>
                <a:gd name="T0" fmla="*/ 160 w 176"/>
                <a:gd name="T1" fmla="*/ 0 h 176"/>
                <a:gd name="T2" fmla="*/ 16 w 176"/>
                <a:gd name="T3" fmla="*/ 0 h 176"/>
                <a:gd name="T4" fmla="*/ 0 w 176"/>
                <a:gd name="T5" fmla="*/ 16 h 176"/>
                <a:gd name="T6" fmla="*/ 0 w 176"/>
                <a:gd name="T7" fmla="*/ 160 h 176"/>
                <a:gd name="T8" fmla="*/ 16 w 176"/>
                <a:gd name="T9" fmla="*/ 176 h 176"/>
                <a:gd name="T10" fmla="*/ 160 w 176"/>
                <a:gd name="T11" fmla="*/ 176 h 176"/>
                <a:gd name="T12" fmla="*/ 176 w 176"/>
                <a:gd name="T13" fmla="*/ 160 h 176"/>
                <a:gd name="T14" fmla="*/ 176 w 176"/>
                <a:gd name="T15" fmla="*/ 16 h 176"/>
                <a:gd name="T16" fmla="*/ 160 w 176"/>
                <a:gd name="T17" fmla="*/ 0 h 176"/>
                <a:gd name="T18" fmla="*/ 168 w 176"/>
                <a:gd name="T19" fmla="*/ 160 h 176"/>
                <a:gd name="T20" fmla="*/ 160 w 176"/>
                <a:gd name="T21" fmla="*/ 168 h 176"/>
                <a:gd name="T22" fmla="*/ 16 w 176"/>
                <a:gd name="T23" fmla="*/ 168 h 176"/>
                <a:gd name="T24" fmla="*/ 8 w 176"/>
                <a:gd name="T25" fmla="*/ 160 h 176"/>
                <a:gd name="T26" fmla="*/ 8 w 176"/>
                <a:gd name="T27" fmla="*/ 16 h 176"/>
                <a:gd name="T28" fmla="*/ 16 w 176"/>
                <a:gd name="T29" fmla="*/ 8 h 176"/>
                <a:gd name="T30" fmla="*/ 160 w 176"/>
                <a:gd name="T31" fmla="*/ 8 h 176"/>
                <a:gd name="T32" fmla="*/ 168 w 176"/>
                <a:gd name="T33" fmla="*/ 16 h 176"/>
                <a:gd name="T34" fmla="*/ 168 w 176"/>
                <a:gd name="T35" fmla="*/ 160 h 176"/>
                <a:gd name="T36" fmla="*/ 96 w 176"/>
                <a:gd name="T37" fmla="*/ 69 h 176"/>
                <a:gd name="T38" fmla="*/ 101 w 176"/>
                <a:gd name="T39" fmla="*/ 64 h 176"/>
                <a:gd name="T40" fmla="*/ 108 w 176"/>
                <a:gd name="T41" fmla="*/ 64 h 176"/>
                <a:gd name="T42" fmla="*/ 108 w 176"/>
                <a:gd name="T43" fmla="*/ 52 h 176"/>
                <a:gd name="T44" fmla="*/ 97 w 176"/>
                <a:gd name="T45" fmla="*/ 52 h 176"/>
                <a:gd name="T46" fmla="*/ 80 w 176"/>
                <a:gd name="T47" fmla="*/ 68 h 176"/>
                <a:gd name="T48" fmla="*/ 80 w 176"/>
                <a:gd name="T49" fmla="*/ 76 h 176"/>
                <a:gd name="T50" fmla="*/ 72 w 176"/>
                <a:gd name="T51" fmla="*/ 76 h 176"/>
                <a:gd name="T52" fmla="*/ 72 w 176"/>
                <a:gd name="T53" fmla="*/ 88 h 176"/>
                <a:gd name="T54" fmla="*/ 80 w 176"/>
                <a:gd name="T55" fmla="*/ 88 h 176"/>
                <a:gd name="T56" fmla="*/ 80 w 176"/>
                <a:gd name="T57" fmla="*/ 124 h 176"/>
                <a:gd name="T58" fmla="*/ 96 w 176"/>
                <a:gd name="T59" fmla="*/ 124 h 176"/>
                <a:gd name="T60" fmla="*/ 96 w 176"/>
                <a:gd name="T61" fmla="*/ 88 h 176"/>
                <a:gd name="T62" fmla="*/ 107 w 176"/>
                <a:gd name="T63" fmla="*/ 88 h 176"/>
                <a:gd name="T64" fmla="*/ 108 w 176"/>
                <a:gd name="T65" fmla="*/ 76 h 176"/>
                <a:gd name="T66" fmla="*/ 96 w 176"/>
                <a:gd name="T67" fmla="*/ 76 h 176"/>
                <a:gd name="T68" fmla="*/ 96 w 176"/>
                <a:gd name="T69" fmla="*/ 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176">
                  <a:moveTo>
                    <a:pt x="16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160" y="176"/>
                    <a:pt x="160" y="176"/>
                    <a:pt x="160" y="176"/>
                  </a:cubicBezTo>
                  <a:cubicBezTo>
                    <a:pt x="169" y="176"/>
                    <a:pt x="176" y="169"/>
                    <a:pt x="176" y="160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7"/>
                    <a:pt x="169" y="0"/>
                    <a:pt x="160" y="0"/>
                  </a:cubicBezTo>
                  <a:moveTo>
                    <a:pt x="168" y="160"/>
                  </a:moveTo>
                  <a:cubicBezTo>
                    <a:pt x="168" y="164"/>
                    <a:pt x="164" y="168"/>
                    <a:pt x="160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4" y="8"/>
                    <a:pt x="168" y="12"/>
                    <a:pt x="168" y="16"/>
                  </a:cubicBezTo>
                  <a:lnTo>
                    <a:pt x="168" y="160"/>
                  </a:lnTo>
                  <a:close/>
                  <a:moveTo>
                    <a:pt x="96" y="69"/>
                  </a:moveTo>
                  <a:cubicBezTo>
                    <a:pt x="96" y="66"/>
                    <a:pt x="96" y="64"/>
                    <a:pt x="101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84" y="52"/>
                    <a:pt x="80" y="58"/>
                    <a:pt x="80" y="68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96" y="76"/>
                    <a:pt x="96" y="76"/>
                    <a:pt x="96" y="76"/>
                  </a:cubicBezTo>
                  <a:lnTo>
                    <a:pt x="96" y="6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34">
              <a:extLst>
                <a:ext uri="{FF2B5EF4-FFF2-40B4-BE49-F238E27FC236}">
                  <a16:creationId xmlns:a16="http://schemas.microsoft.com/office/drawing/2014/main" id="{8F1949C0-7206-4947-8D9C-44C597A234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5387" y="1446212"/>
              <a:ext cx="305066" cy="334275"/>
            </a:xfrm>
            <a:custGeom>
              <a:avLst/>
              <a:gdLst>
                <a:gd name="T0" fmla="*/ 72 w 160"/>
                <a:gd name="T1" fmla="*/ 24 h 176"/>
                <a:gd name="T2" fmla="*/ 88 w 160"/>
                <a:gd name="T3" fmla="*/ 40 h 176"/>
                <a:gd name="T4" fmla="*/ 60 w 160"/>
                <a:gd name="T5" fmla="*/ 64 h 176"/>
                <a:gd name="T6" fmla="*/ 76 w 160"/>
                <a:gd name="T7" fmla="*/ 48 h 176"/>
                <a:gd name="T8" fmla="*/ 60 w 160"/>
                <a:gd name="T9" fmla="*/ 64 h 176"/>
                <a:gd name="T10" fmla="*/ 96 w 160"/>
                <a:gd name="T11" fmla="*/ 24 h 176"/>
                <a:gd name="T12" fmla="*/ 112 w 160"/>
                <a:gd name="T13" fmla="*/ 40 h 176"/>
                <a:gd name="T14" fmla="*/ 80 w 160"/>
                <a:gd name="T15" fmla="*/ 176 h 176"/>
                <a:gd name="T16" fmla="*/ 48 w 160"/>
                <a:gd name="T17" fmla="*/ 144 h 176"/>
                <a:gd name="T18" fmla="*/ 84 w 160"/>
                <a:gd name="T19" fmla="*/ 64 h 176"/>
                <a:gd name="T20" fmla="*/ 100 w 160"/>
                <a:gd name="T21" fmla="*/ 48 h 176"/>
                <a:gd name="T22" fmla="*/ 84 w 160"/>
                <a:gd name="T23" fmla="*/ 64 h 176"/>
                <a:gd name="T24" fmla="*/ 48 w 160"/>
                <a:gd name="T25" fmla="*/ 24 h 176"/>
                <a:gd name="T26" fmla="*/ 64 w 160"/>
                <a:gd name="T27" fmla="*/ 40 h 176"/>
                <a:gd name="T28" fmla="*/ 120 w 160"/>
                <a:gd name="T29" fmla="*/ 40 h 176"/>
                <a:gd name="T30" fmla="*/ 136 w 160"/>
                <a:gd name="T31" fmla="*/ 24 h 176"/>
                <a:gd name="T32" fmla="*/ 120 w 160"/>
                <a:gd name="T33" fmla="*/ 40 h 176"/>
                <a:gd name="T34" fmla="*/ 16 w 160"/>
                <a:gd name="T35" fmla="*/ 0 h 176"/>
                <a:gd name="T36" fmla="*/ 0 w 160"/>
                <a:gd name="T37" fmla="*/ 96 h 176"/>
                <a:gd name="T38" fmla="*/ 144 w 160"/>
                <a:gd name="T39" fmla="*/ 112 h 176"/>
                <a:gd name="T40" fmla="*/ 160 w 160"/>
                <a:gd name="T41" fmla="*/ 16 h 176"/>
                <a:gd name="T42" fmla="*/ 152 w 160"/>
                <a:gd name="T43" fmla="*/ 96 h 176"/>
                <a:gd name="T44" fmla="*/ 16 w 160"/>
                <a:gd name="T45" fmla="*/ 104 h 176"/>
                <a:gd name="T46" fmla="*/ 8 w 160"/>
                <a:gd name="T47" fmla="*/ 16 h 176"/>
                <a:gd name="T48" fmla="*/ 144 w 160"/>
                <a:gd name="T49" fmla="*/ 8 h 176"/>
                <a:gd name="T50" fmla="*/ 152 w 160"/>
                <a:gd name="T51" fmla="*/ 96 h 176"/>
                <a:gd name="T52" fmla="*/ 124 w 160"/>
                <a:gd name="T53" fmla="*/ 64 h 176"/>
                <a:gd name="T54" fmla="*/ 108 w 160"/>
                <a:gd name="T55" fmla="*/ 48 h 176"/>
                <a:gd name="T56" fmla="*/ 52 w 160"/>
                <a:gd name="T57" fmla="*/ 48 h 176"/>
                <a:gd name="T58" fmla="*/ 36 w 160"/>
                <a:gd name="T59" fmla="*/ 64 h 176"/>
                <a:gd name="T60" fmla="*/ 52 w 160"/>
                <a:gd name="T61" fmla="*/ 48 h 176"/>
                <a:gd name="T62" fmla="*/ 24 w 160"/>
                <a:gd name="T63" fmla="*/ 24 h 176"/>
                <a:gd name="T64" fmla="*/ 40 w 160"/>
                <a:gd name="T65" fmla="*/ 40 h 176"/>
                <a:gd name="T66" fmla="*/ 44 w 160"/>
                <a:gd name="T67" fmla="*/ 88 h 176"/>
                <a:gd name="T68" fmla="*/ 116 w 160"/>
                <a:gd name="T69" fmla="*/ 72 h 176"/>
                <a:gd name="T70" fmla="*/ 44 w 160"/>
                <a:gd name="T71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" h="176">
                  <a:moveTo>
                    <a:pt x="88" y="24"/>
                  </a:moveTo>
                  <a:cubicBezTo>
                    <a:pt x="72" y="24"/>
                    <a:pt x="72" y="24"/>
                    <a:pt x="72" y="24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88" y="24"/>
                  </a:lnTo>
                  <a:close/>
                  <a:moveTo>
                    <a:pt x="60" y="64"/>
                  </a:moveTo>
                  <a:cubicBezTo>
                    <a:pt x="76" y="64"/>
                    <a:pt x="76" y="64"/>
                    <a:pt x="76" y="64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60" y="48"/>
                    <a:pt x="60" y="48"/>
                    <a:pt x="60" y="48"/>
                  </a:cubicBezTo>
                  <a:lnTo>
                    <a:pt x="60" y="64"/>
                  </a:lnTo>
                  <a:close/>
                  <a:moveTo>
                    <a:pt x="112" y="24"/>
                  </a:moveTo>
                  <a:cubicBezTo>
                    <a:pt x="96" y="24"/>
                    <a:pt x="96" y="24"/>
                    <a:pt x="96" y="2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12" y="40"/>
                    <a:pt x="112" y="40"/>
                    <a:pt x="112" y="40"/>
                  </a:cubicBezTo>
                  <a:lnTo>
                    <a:pt x="112" y="24"/>
                  </a:lnTo>
                  <a:close/>
                  <a:moveTo>
                    <a:pt x="80" y="176"/>
                  </a:moveTo>
                  <a:cubicBezTo>
                    <a:pt x="112" y="144"/>
                    <a:pt x="112" y="144"/>
                    <a:pt x="112" y="144"/>
                  </a:cubicBezTo>
                  <a:cubicBezTo>
                    <a:pt x="48" y="144"/>
                    <a:pt x="48" y="144"/>
                    <a:pt x="48" y="144"/>
                  </a:cubicBezTo>
                  <a:lnTo>
                    <a:pt x="80" y="176"/>
                  </a:lnTo>
                  <a:close/>
                  <a:moveTo>
                    <a:pt x="84" y="64"/>
                  </a:moveTo>
                  <a:cubicBezTo>
                    <a:pt x="100" y="64"/>
                    <a:pt x="100" y="64"/>
                    <a:pt x="100" y="64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84" y="48"/>
                    <a:pt x="84" y="48"/>
                    <a:pt x="84" y="48"/>
                  </a:cubicBezTo>
                  <a:lnTo>
                    <a:pt x="84" y="64"/>
                  </a:lnTo>
                  <a:close/>
                  <a:moveTo>
                    <a:pt x="64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24"/>
                  </a:lnTo>
                  <a:close/>
                  <a:moveTo>
                    <a:pt x="120" y="40"/>
                  </a:moveTo>
                  <a:cubicBezTo>
                    <a:pt x="136" y="40"/>
                    <a:pt x="136" y="40"/>
                    <a:pt x="136" y="40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20" y="24"/>
                    <a:pt x="120" y="24"/>
                    <a:pt x="120" y="24"/>
                  </a:cubicBezTo>
                  <a:lnTo>
                    <a:pt x="120" y="40"/>
                  </a:lnTo>
                  <a:close/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53" y="112"/>
                    <a:pt x="160" y="105"/>
                    <a:pt x="160" y="9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moveTo>
                    <a:pt x="152" y="96"/>
                  </a:moveTo>
                  <a:cubicBezTo>
                    <a:pt x="152" y="100"/>
                    <a:pt x="148" y="104"/>
                    <a:pt x="144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8" y="8"/>
                    <a:pt x="152" y="12"/>
                    <a:pt x="152" y="16"/>
                  </a:cubicBezTo>
                  <a:lnTo>
                    <a:pt x="152" y="96"/>
                  </a:lnTo>
                  <a:close/>
                  <a:moveTo>
                    <a:pt x="108" y="64"/>
                  </a:moveTo>
                  <a:cubicBezTo>
                    <a:pt x="124" y="64"/>
                    <a:pt x="124" y="64"/>
                    <a:pt x="124" y="64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08" y="48"/>
                    <a:pt x="108" y="48"/>
                    <a:pt x="108" y="48"/>
                  </a:cubicBezTo>
                  <a:lnTo>
                    <a:pt x="108" y="64"/>
                  </a:lnTo>
                  <a:close/>
                  <a:moveTo>
                    <a:pt x="52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52" y="64"/>
                    <a:pt x="52" y="64"/>
                    <a:pt x="52" y="64"/>
                  </a:cubicBezTo>
                  <a:lnTo>
                    <a:pt x="52" y="48"/>
                  </a:lnTo>
                  <a:close/>
                  <a:moveTo>
                    <a:pt x="40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40" y="40"/>
                    <a:pt x="40" y="40"/>
                    <a:pt x="40" y="40"/>
                  </a:cubicBezTo>
                  <a:lnTo>
                    <a:pt x="40" y="24"/>
                  </a:lnTo>
                  <a:close/>
                  <a:moveTo>
                    <a:pt x="44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44" y="72"/>
                    <a:pt x="44" y="72"/>
                    <a:pt x="44" y="72"/>
                  </a:cubicBezTo>
                  <a:lnTo>
                    <a:pt x="44" y="8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237">
              <a:extLst>
                <a:ext uri="{FF2B5EF4-FFF2-40B4-BE49-F238E27FC236}">
                  <a16:creationId xmlns:a16="http://schemas.microsoft.com/office/drawing/2014/main" id="{1638333E-A4E8-4867-A2AB-9FDC24712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7627" y="2361939"/>
              <a:ext cx="334275" cy="150911"/>
            </a:xfrm>
            <a:custGeom>
              <a:avLst/>
              <a:gdLst>
                <a:gd name="T0" fmla="*/ 136 w 176"/>
                <a:gd name="T1" fmla="*/ 26 h 80"/>
                <a:gd name="T2" fmla="*/ 143 w 176"/>
                <a:gd name="T3" fmla="*/ 26 h 80"/>
                <a:gd name="T4" fmla="*/ 144 w 176"/>
                <a:gd name="T5" fmla="*/ 0 h 80"/>
                <a:gd name="T6" fmla="*/ 0 w 176"/>
                <a:gd name="T7" fmla="*/ 32 h 80"/>
                <a:gd name="T8" fmla="*/ 32 w 176"/>
                <a:gd name="T9" fmla="*/ 80 h 80"/>
                <a:gd name="T10" fmla="*/ 176 w 176"/>
                <a:gd name="T11" fmla="*/ 48 h 80"/>
                <a:gd name="T12" fmla="*/ 144 w 176"/>
                <a:gd name="T13" fmla="*/ 0 h 80"/>
                <a:gd name="T14" fmla="*/ 73 w 176"/>
                <a:gd name="T15" fmla="*/ 26 h 80"/>
                <a:gd name="T16" fmla="*/ 66 w 176"/>
                <a:gd name="T17" fmla="*/ 26 h 80"/>
                <a:gd name="T18" fmla="*/ 73 w 176"/>
                <a:gd name="T19" fmla="*/ 56 h 80"/>
                <a:gd name="T20" fmla="*/ 66 w 176"/>
                <a:gd name="T21" fmla="*/ 33 h 80"/>
                <a:gd name="T22" fmla="*/ 73 w 176"/>
                <a:gd name="T23" fmla="*/ 56 h 80"/>
                <a:gd name="T24" fmla="*/ 46 w 176"/>
                <a:gd name="T25" fmla="*/ 56 h 80"/>
                <a:gd name="T26" fmla="*/ 42 w 176"/>
                <a:gd name="T27" fmla="*/ 32 h 80"/>
                <a:gd name="T28" fmla="*/ 40 w 176"/>
                <a:gd name="T29" fmla="*/ 42 h 80"/>
                <a:gd name="T30" fmla="*/ 30 w 176"/>
                <a:gd name="T31" fmla="*/ 56 h 80"/>
                <a:gd name="T32" fmla="*/ 30 w 176"/>
                <a:gd name="T33" fmla="*/ 24 h 80"/>
                <a:gd name="T34" fmla="*/ 34 w 176"/>
                <a:gd name="T35" fmla="*/ 48 h 80"/>
                <a:gd name="T36" fmla="*/ 36 w 176"/>
                <a:gd name="T37" fmla="*/ 37 h 80"/>
                <a:gd name="T38" fmla="*/ 46 w 176"/>
                <a:gd name="T39" fmla="*/ 24 h 80"/>
                <a:gd name="T40" fmla="*/ 50 w 176"/>
                <a:gd name="T41" fmla="*/ 48 h 80"/>
                <a:gd name="T42" fmla="*/ 52 w 176"/>
                <a:gd name="T43" fmla="*/ 37 h 80"/>
                <a:gd name="T44" fmla="*/ 62 w 176"/>
                <a:gd name="T45" fmla="*/ 24 h 80"/>
                <a:gd name="T46" fmla="*/ 168 w 176"/>
                <a:gd name="T47" fmla="*/ 48 h 80"/>
                <a:gd name="T48" fmla="*/ 64 w 176"/>
                <a:gd name="T49" fmla="*/ 72 h 80"/>
                <a:gd name="T50" fmla="*/ 88 w 176"/>
                <a:gd name="T51" fmla="*/ 32 h 80"/>
                <a:gd name="T52" fmla="*/ 144 w 176"/>
                <a:gd name="T53" fmla="*/ 8 h 80"/>
                <a:gd name="T54" fmla="*/ 168 w 176"/>
                <a:gd name="T55" fmla="*/ 48 h 80"/>
                <a:gd name="T56" fmla="*/ 116 w 176"/>
                <a:gd name="T57" fmla="*/ 56 h 80"/>
                <a:gd name="T58" fmla="*/ 127 w 176"/>
                <a:gd name="T59" fmla="*/ 43 h 80"/>
                <a:gd name="T60" fmla="*/ 116 w 176"/>
                <a:gd name="T61" fmla="*/ 37 h 80"/>
                <a:gd name="T62" fmla="*/ 128 w 176"/>
                <a:gd name="T63" fmla="*/ 30 h 80"/>
                <a:gd name="T64" fmla="*/ 109 w 176"/>
                <a:gd name="T65" fmla="*/ 24 h 80"/>
                <a:gd name="T66" fmla="*/ 136 w 176"/>
                <a:gd name="T67" fmla="*/ 56 h 80"/>
                <a:gd name="T68" fmla="*/ 143 w 176"/>
                <a:gd name="T69" fmla="*/ 33 h 80"/>
                <a:gd name="T70" fmla="*/ 136 w 176"/>
                <a:gd name="T71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80">
                  <a:moveTo>
                    <a:pt x="140" y="23"/>
                  </a:moveTo>
                  <a:cubicBezTo>
                    <a:pt x="138" y="23"/>
                    <a:pt x="136" y="24"/>
                    <a:pt x="136" y="26"/>
                  </a:cubicBezTo>
                  <a:cubicBezTo>
                    <a:pt x="136" y="28"/>
                    <a:pt x="138" y="30"/>
                    <a:pt x="140" y="30"/>
                  </a:cubicBezTo>
                  <a:cubicBezTo>
                    <a:pt x="142" y="30"/>
                    <a:pt x="143" y="28"/>
                    <a:pt x="143" y="26"/>
                  </a:cubicBezTo>
                  <a:cubicBezTo>
                    <a:pt x="143" y="24"/>
                    <a:pt x="142" y="23"/>
                    <a:pt x="140" y="23"/>
                  </a:cubicBezTo>
                  <a:moveTo>
                    <a:pt x="144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6"/>
                    <a:pt x="14" y="80"/>
                    <a:pt x="32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62" y="80"/>
                    <a:pt x="176" y="66"/>
                    <a:pt x="176" y="4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14"/>
                    <a:pt x="162" y="0"/>
                    <a:pt x="144" y="0"/>
                  </a:cubicBezTo>
                  <a:moveTo>
                    <a:pt x="69" y="23"/>
                  </a:moveTo>
                  <a:cubicBezTo>
                    <a:pt x="72" y="23"/>
                    <a:pt x="73" y="24"/>
                    <a:pt x="73" y="26"/>
                  </a:cubicBezTo>
                  <a:cubicBezTo>
                    <a:pt x="73" y="28"/>
                    <a:pt x="72" y="30"/>
                    <a:pt x="69" y="30"/>
                  </a:cubicBezTo>
                  <a:cubicBezTo>
                    <a:pt x="67" y="30"/>
                    <a:pt x="66" y="28"/>
                    <a:pt x="66" y="26"/>
                  </a:cubicBezTo>
                  <a:cubicBezTo>
                    <a:pt x="66" y="24"/>
                    <a:pt x="67" y="23"/>
                    <a:pt x="69" y="23"/>
                  </a:cubicBezTo>
                  <a:moveTo>
                    <a:pt x="73" y="56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3" y="33"/>
                    <a:pt x="73" y="33"/>
                    <a:pt x="73" y="33"/>
                  </a:cubicBezTo>
                  <a:lnTo>
                    <a:pt x="73" y="56"/>
                  </a:lnTo>
                  <a:close/>
                  <a:moveTo>
                    <a:pt x="54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39"/>
                    <a:pt x="42" y="36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6"/>
                    <a:pt x="41" y="39"/>
                    <a:pt x="40" y="42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41"/>
                    <a:pt x="33" y="45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5"/>
                    <a:pt x="35" y="41"/>
                    <a:pt x="36" y="37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41"/>
                    <a:pt x="50" y="45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5"/>
                    <a:pt x="52" y="41"/>
                    <a:pt x="52" y="3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4" y="56"/>
                  </a:lnTo>
                  <a:close/>
                  <a:moveTo>
                    <a:pt x="168" y="48"/>
                  </a:moveTo>
                  <a:cubicBezTo>
                    <a:pt x="168" y="61"/>
                    <a:pt x="157" y="72"/>
                    <a:pt x="14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77" y="72"/>
                    <a:pt x="88" y="61"/>
                    <a:pt x="88" y="48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19"/>
                    <a:pt x="99" y="8"/>
                    <a:pt x="112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57" y="8"/>
                    <a:pt x="168" y="19"/>
                    <a:pt x="168" y="32"/>
                  </a:cubicBezTo>
                  <a:lnTo>
                    <a:pt x="168" y="48"/>
                  </a:lnTo>
                  <a:close/>
                  <a:moveTo>
                    <a:pt x="109" y="56"/>
                  </a:moveTo>
                  <a:cubicBezTo>
                    <a:pt x="116" y="56"/>
                    <a:pt x="116" y="56"/>
                    <a:pt x="116" y="56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09" y="24"/>
                    <a:pt x="109" y="24"/>
                    <a:pt x="109" y="24"/>
                  </a:cubicBezTo>
                  <a:lnTo>
                    <a:pt x="109" y="56"/>
                  </a:lnTo>
                  <a:close/>
                  <a:moveTo>
                    <a:pt x="136" y="56"/>
                  </a:moveTo>
                  <a:cubicBezTo>
                    <a:pt x="143" y="56"/>
                    <a:pt x="143" y="56"/>
                    <a:pt x="143" y="56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36" y="33"/>
                    <a:pt x="136" y="33"/>
                    <a:pt x="136" y="33"/>
                  </a:cubicBezTo>
                  <a:lnTo>
                    <a:pt x="136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242">
              <a:extLst>
                <a:ext uri="{FF2B5EF4-FFF2-40B4-BE49-F238E27FC236}">
                  <a16:creationId xmlns:a16="http://schemas.microsoft.com/office/drawing/2014/main" id="{108CC1DF-3420-4426-8D31-3CFA64F2C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3614" y="1527028"/>
              <a:ext cx="243404" cy="334275"/>
            </a:xfrm>
            <a:custGeom>
              <a:avLst/>
              <a:gdLst>
                <a:gd name="T0" fmla="*/ 48 w 128"/>
                <a:gd name="T1" fmla="*/ 32 h 176"/>
                <a:gd name="T2" fmla="*/ 56 w 128"/>
                <a:gd name="T3" fmla="*/ 32 h 176"/>
                <a:gd name="T4" fmla="*/ 76 w 128"/>
                <a:gd name="T5" fmla="*/ 28 h 176"/>
                <a:gd name="T6" fmla="*/ 76 w 128"/>
                <a:gd name="T7" fmla="*/ 36 h 176"/>
                <a:gd name="T8" fmla="*/ 76 w 128"/>
                <a:gd name="T9" fmla="*/ 28 h 176"/>
                <a:gd name="T10" fmla="*/ 112 w 128"/>
                <a:gd name="T11" fmla="*/ 45 h 176"/>
                <a:gd name="T12" fmla="*/ 112 w 128"/>
                <a:gd name="T13" fmla="*/ 44 h 176"/>
                <a:gd name="T14" fmla="*/ 95 w 128"/>
                <a:gd name="T15" fmla="*/ 6 h 176"/>
                <a:gd name="T16" fmla="*/ 96 w 128"/>
                <a:gd name="T17" fmla="*/ 4 h 176"/>
                <a:gd name="T18" fmla="*/ 89 w 128"/>
                <a:gd name="T19" fmla="*/ 2 h 176"/>
                <a:gd name="T20" fmla="*/ 82 w 128"/>
                <a:gd name="T21" fmla="*/ 11 h 176"/>
                <a:gd name="T22" fmla="*/ 46 w 128"/>
                <a:gd name="T23" fmla="*/ 11 h 176"/>
                <a:gd name="T24" fmla="*/ 39 w 128"/>
                <a:gd name="T25" fmla="*/ 2 h 176"/>
                <a:gd name="T26" fmla="*/ 32 w 128"/>
                <a:gd name="T27" fmla="*/ 4 h 176"/>
                <a:gd name="T28" fmla="*/ 33 w 128"/>
                <a:gd name="T29" fmla="*/ 6 h 176"/>
                <a:gd name="T30" fmla="*/ 16 w 128"/>
                <a:gd name="T31" fmla="*/ 44 h 176"/>
                <a:gd name="T32" fmla="*/ 16 w 128"/>
                <a:gd name="T33" fmla="*/ 45 h 176"/>
                <a:gd name="T34" fmla="*/ 0 w 128"/>
                <a:gd name="T35" fmla="*/ 56 h 176"/>
                <a:gd name="T36" fmla="*/ 12 w 128"/>
                <a:gd name="T37" fmla="*/ 124 h 176"/>
                <a:gd name="T38" fmla="*/ 16 w 128"/>
                <a:gd name="T39" fmla="*/ 136 h 176"/>
                <a:gd name="T40" fmla="*/ 32 w 128"/>
                <a:gd name="T41" fmla="*/ 144 h 176"/>
                <a:gd name="T42" fmla="*/ 44 w 128"/>
                <a:gd name="T43" fmla="*/ 176 h 176"/>
                <a:gd name="T44" fmla="*/ 56 w 128"/>
                <a:gd name="T45" fmla="*/ 144 h 176"/>
                <a:gd name="T46" fmla="*/ 72 w 128"/>
                <a:gd name="T47" fmla="*/ 164 h 176"/>
                <a:gd name="T48" fmla="*/ 96 w 128"/>
                <a:gd name="T49" fmla="*/ 164 h 176"/>
                <a:gd name="T50" fmla="*/ 104 w 128"/>
                <a:gd name="T51" fmla="*/ 144 h 176"/>
                <a:gd name="T52" fmla="*/ 112 w 128"/>
                <a:gd name="T53" fmla="*/ 123 h 176"/>
                <a:gd name="T54" fmla="*/ 128 w 128"/>
                <a:gd name="T55" fmla="*/ 112 h 176"/>
                <a:gd name="T56" fmla="*/ 116 w 128"/>
                <a:gd name="T57" fmla="*/ 44 h 176"/>
                <a:gd name="T58" fmla="*/ 12 w 128"/>
                <a:gd name="T59" fmla="*/ 116 h 176"/>
                <a:gd name="T60" fmla="*/ 8 w 128"/>
                <a:gd name="T61" fmla="*/ 56 h 176"/>
                <a:gd name="T62" fmla="*/ 16 w 128"/>
                <a:gd name="T63" fmla="*/ 56 h 176"/>
                <a:gd name="T64" fmla="*/ 64 w 128"/>
                <a:gd name="T65" fmla="*/ 16 h 176"/>
                <a:gd name="T66" fmla="*/ 24 w 128"/>
                <a:gd name="T67" fmla="*/ 44 h 176"/>
                <a:gd name="T68" fmla="*/ 48 w 128"/>
                <a:gd name="T69" fmla="*/ 164 h 176"/>
                <a:gd name="T70" fmla="*/ 40 w 128"/>
                <a:gd name="T71" fmla="*/ 164 h 176"/>
                <a:gd name="T72" fmla="*/ 48 w 128"/>
                <a:gd name="T73" fmla="*/ 144 h 176"/>
                <a:gd name="T74" fmla="*/ 88 w 128"/>
                <a:gd name="T75" fmla="*/ 164 h 176"/>
                <a:gd name="T76" fmla="*/ 80 w 128"/>
                <a:gd name="T77" fmla="*/ 164 h 176"/>
                <a:gd name="T78" fmla="*/ 88 w 128"/>
                <a:gd name="T79" fmla="*/ 144 h 176"/>
                <a:gd name="T80" fmla="*/ 104 w 128"/>
                <a:gd name="T81" fmla="*/ 136 h 176"/>
                <a:gd name="T82" fmla="*/ 24 w 128"/>
                <a:gd name="T83" fmla="*/ 52 h 176"/>
                <a:gd name="T84" fmla="*/ 104 w 128"/>
                <a:gd name="T85" fmla="*/ 136 h 176"/>
                <a:gd name="T86" fmla="*/ 116 w 128"/>
                <a:gd name="T87" fmla="*/ 116 h 176"/>
                <a:gd name="T88" fmla="*/ 112 w 128"/>
                <a:gd name="T89" fmla="*/ 56 h 176"/>
                <a:gd name="T90" fmla="*/ 120 w 128"/>
                <a:gd name="T91" fmla="*/ 5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176">
                  <a:moveTo>
                    <a:pt x="52" y="28"/>
                  </a:moveTo>
                  <a:cubicBezTo>
                    <a:pt x="50" y="28"/>
                    <a:pt x="48" y="30"/>
                    <a:pt x="48" y="32"/>
                  </a:cubicBezTo>
                  <a:cubicBezTo>
                    <a:pt x="48" y="34"/>
                    <a:pt x="50" y="36"/>
                    <a:pt x="52" y="36"/>
                  </a:cubicBezTo>
                  <a:cubicBezTo>
                    <a:pt x="54" y="36"/>
                    <a:pt x="56" y="34"/>
                    <a:pt x="56" y="32"/>
                  </a:cubicBezTo>
                  <a:cubicBezTo>
                    <a:pt x="56" y="30"/>
                    <a:pt x="54" y="28"/>
                    <a:pt x="52" y="28"/>
                  </a:cubicBezTo>
                  <a:moveTo>
                    <a:pt x="76" y="28"/>
                  </a:moveTo>
                  <a:cubicBezTo>
                    <a:pt x="74" y="28"/>
                    <a:pt x="72" y="30"/>
                    <a:pt x="72" y="32"/>
                  </a:cubicBezTo>
                  <a:cubicBezTo>
                    <a:pt x="72" y="34"/>
                    <a:pt x="74" y="36"/>
                    <a:pt x="76" y="36"/>
                  </a:cubicBezTo>
                  <a:cubicBezTo>
                    <a:pt x="78" y="36"/>
                    <a:pt x="80" y="34"/>
                    <a:pt x="80" y="32"/>
                  </a:cubicBezTo>
                  <a:cubicBezTo>
                    <a:pt x="80" y="30"/>
                    <a:pt x="78" y="28"/>
                    <a:pt x="76" y="28"/>
                  </a:cubicBezTo>
                  <a:moveTo>
                    <a:pt x="116" y="44"/>
                  </a:moveTo>
                  <a:cubicBezTo>
                    <a:pt x="115" y="44"/>
                    <a:pt x="113" y="44"/>
                    <a:pt x="112" y="45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0" y="32"/>
                    <a:pt x="102" y="21"/>
                    <a:pt x="90" y="14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6" y="6"/>
                    <a:pt x="96" y="5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1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7" y="9"/>
                    <a:pt x="71" y="8"/>
                    <a:pt x="64" y="8"/>
                  </a:cubicBezTo>
                  <a:cubicBezTo>
                    <a:pt x="57" y="8"/>
                    <a:pt x="51" y="9"/>
                    <a:pt x="46" y="1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"/>
                    <a:pt x="37" y="0"/>
                    <a:pt x="36" y="0"/>
                  </a:cubicBezTo>
                  <a:cubicBezTo>
                    <a:pt x="34" y="0"/>
                    <a:pt x="32" y="2"/>
                    <a:pt x="32" y="4"/>
                  </a:cubicBezTo>
                  <a:cubicBezTo>
                    <a:pt x="32" y="5"/>
                    <a:pt x="32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6" y="21"/>
                    <a:pt x="18" y="32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5" y="44"/>
                    <a:pt x="0" y="49"/>
                    <a:pt x="0" y="5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9"/>
                    <a:pt x="5" y="124"/>
                    <a:pt x="12" y="124"/>
                  </a:cubicBezTo>
                  <a:cubicBezTo>
                    <a:pt x="13" y="124"/>
                    <a:pt x="15" y="124"/>
                    <a:pt x="16" y="123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140"/>
                    <a:pt x="20" y="144"/>
                    <a:pt x="24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2" y="171"/>
                    <a:pt x="37" y="176"/>
                    <a:pt x="44" y="176"/>
                  </a:cubicBezTo>
                  <a:cubicBezTo>
                    <a:pt x="51" y="176"/>
                    <a:pt x="56" y="171"/>
                    <a:pt x="56" y="16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71"/>
                    <a:pt x="77" y="176"/>
                    <a:pt x="84" y="176"/>
                  </a:cubicBezTo>
                  <a:cubicBezTo>
                    <a:pt x="91" y="176"/>
                    <a:pt x="96" y="171"/>
                    <a:pt x="96" y="16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8" y="144"/>
                    <a:pt x="112" y="140"/>
                    <a:pt x="112" y="13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3" y="124"/>
                    <a:pt x="115" y="124"/>
                    <a:pt x="116" y="124"/>
                  </a:cubicBezTo>
                  <a:cubicBezTo>
                    <a:pt x="123" y="124"/>
                    <a:pt x="128" y="119"/>
                    <a:pt x="128" y="112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49"/>
                    <a:pt x="123" y="44"/>
                    <a:pt x="116" y="44"/>
                  </a:cubicBezTo>
                  <a:moveTo>
                    <a:pt x="16" y="112"/>
                  </a:moveTo>
                  <a:cubicBezTo>
                    <a:pt x="16" y="114"/>
                    <a:pt x="14" y="116"/>
                    <a:pt x="12" y="116"/>
                  </a:cubicBezTo>
                  <a:cubicBezTo>
                    <a:pt x="10" y="116"/>
                    <a:pt x="8" y="114"/>
                    <a:pt x="8" y="112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10" y="52"/>
                    <a:pt x="12" y="52"/>
                  </a:cubicBezTo>
                  <a:cubicBezTo>
                    <a:pt x="14" y="52"/>
                    <a:pt x="16" y="54"/>
                    <a:pt x="16" y="56"/>
                  </a:cubicBezTo>
                  <a:lnTo>
                    <a:pt x="16" y="112"/>
                  </a:lnTo>
                  <a:close/>
                  <a:moveTo>
                    <a:pt x="64" y="16"/>
                  </a:moveTo>
                  <a:cubicBezTo>
                    <a:pt x="84" y="16"/>
                    <a:pt x="101" y="28"/>
                    <a:pt x="10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7" y="28"/>
                    <a:pt x="44" y="16"/>
                    <a:pt x="64" y="16"/>
                  </a:cubicBezTo>
                  <a:moveTo>
                    <a:pt x="48" y="164"/>
                  </a:moveTo>
                  <a:cubicBezTo>
                    <a:pt x="48" y="166"/>
                    <a:pt x="46" y="168"/>
                    <a:pt x="44" y="168"/>
                  </a:cubicBezTo>
                  <a:cubicBezTo>
                    <a:pt x="42" y="168"/>
                    <a:pt x="40" y="166"/>
                    <a:pt x="40" y="16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8" y="144"/>
                    <a:pt x="48" y="144"/>
                    <a:pt x="48" y="144"/>
                  </a:cubicBezTo>
                  <a:lnTo>
                    <a:pt x="48" y="164"/>
                  </a:lnTo>
                  <a:close/>
                  <a:moveTo>
                    <a:pt x="88" y="164"/>
                  </a:moveTo>
                  <a:cubicBezTo>
                    <a:pt x="88" y="166"/>
                    <a:pt x="86" y="168"/>
                    <a:pt x="84" y="168"/>
                  </a:cubicBezTo>
                  <a:cubicBezTo>
                    <a:pt x="82" y="168"/>
                    <a:pt x="80" y="166"/>
                    <a:pt x="80" y="16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8" y="144"/>
                    <a:pt x="88" y="144"/>
                    <a:pt x="88" y="144"/>
                  </a:cubicBezTo>
                  <a:lnTo>
                    <a:pt x="88" y="164"/>
                  </a:lnTo>
                  <a:close/>
                  <a:moveTo>
                    <a:pt x="104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104" y="52"/>
                    <a:pt x="104" y="52"/>
                    <a:pt x="104" y="52"/>
                  </a:cubicBezTo>
                  <a:lnTo>
                    <a:pt x="104" y="136"/>
                  </a:lnTo>
                  <a:close/>
                  <a:moveTo>
                    <a:pt x="120" y="112"/>
                  </a:moveTo>
                  <a:cubicBezTo>
                    <a:pt x="120" y="114"/>
                    <a:pt x="118" y="116"/>
                    <a:pt x="116" y="116"/>
                  </a:cubicBezTo>
                  <a:cubicBezTo>
                    <a:pt x="114" y="116"/>
                    <a:pt x="112" y="114"/>
                    <a:pt x="112" y="112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4"/>
                    <a:pt x="114" y="52"/>
                    <a:pt x="116" y="52"/>
                  </a:cubicBezTo>
                  <a:cubicBezTo>
                    <a:pt x="118" y="52"/>
                    <a:pt x="120" y="54"/>
                    <a:pt x="120" y="56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DEC40008-E1A0-46BF-AACF-34D58BEBF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298" y="862421"/>
              <a:ext cx="247868" cy="273687"/>
            </a:xfrm>
            <a:custGeom>
              <a:avLst/>
              <a:gdLst>
                <a:gd name="T0" fmla="*/ 390 w 1044"/>
                <a:gd name="T1" fmla="*/ 118 h 1154"/>
                <a:gd name="T2" fmla="*/ 318 w 1044"/>
                <a:gd name="T3" fmla="*/ 268 h 1154"/>
                <a:gd name="T4" fmla="*/ 331 w 1044"/>
                <a:gd name="T5" fmla="*/ 372 h 1154"/>
                <a:gd name="T6" fmla="*/ 313 w 1044"/>
                <a:gd name="T7" fmla="*/ 422 h 1154"/>
                <a:gd name="T8" fmla="*/ 359 w 1044"/>
                <a:gd name="T9" fmla="*/ 522 h 1154"/>
                <a:gd name="T10" fmla="*/ 413 w 1044"/>
                <a:gd name="T11" fmla="*/ 666 h 1154"/>
                <a:gd name="T12" fmla="*/ 251 w 1044"/>
                <a:gd name="T13" fmla="*/ 860 h 1154"/>
                <a:gd name="T14" fmla="*/ 0 w 1044"/>
                <a:gd name="T15" fmla="*/ 1096 h 1154"/>
                <a:gd name="T16" fmla="*/ 0 w 1044"/>
                <a:gd name="T17" fmla="*/ 1154 h 1154"/>
                <a:gd name="T18" fmla="*/ 1044 w 1044"/>
                <a:gd name="T19" fmla="*/ 1154 h 1154"/>
                <a:gd name="T20" fmla="*/ 1044 w 1044"/>
                <a:gd name="T21" fmla="*/ 1096 h 1154"/>
                <a:gd name="T22" fmla="*/ 793 w 1044"/>
                <a:gd name="T23" fmla="*/ 860 h 1154"/>
                <a:gd name="T24" fmla="*/ 630 w 1044"/>
                <a:gd name="T25" fmla="*/ 666 h 1154"/>
                <a:gd name="T26" fmla="*/ 685 w 1044"/>
                <a:gd name="T27" fmla="*/ 522 h 1154"/>
                <a:gd name="T28" fmla="*/ 731 w 1044"/>
                <a:gd name="T29" fmla="*/ 422 h 1154"/>
                <a:gd name="T30" fmla="*/ 713 w 1044"/>
                <a:gd name="T31" fmla="*/ 372 h 1154"/>
                <a:gd name="T32" fmla="*/ 726 w 1044"/>
                <a:gd name="T33" fmla="*/ 268 h 1154"/>
                <a:gd name="T34" fmla="*/ 592 w 1044"/>
                <a:gd name="T35" fmla="*/ 89 h 1154"/>
                <a:gd name="T36" fmla="*/ 619 w 1044"/>
                <a:gd name="T37" fmla="*/ 6 h 1154"/>
                <a:gd name="T38" fmla="*/ 390 w 1044"/>
                <a:gd name="T39" fmla="*/ 118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4" h="1154">
                  <a:moveTo>
                    <a:pt x="390" y="118"/>
                  </a:moveTo>
                  <a:cubicBezTo>
                    <a:pt x="331" y="162"/>
                    <a:pt x="315" y="231"/>
                    <a:pt x="318" y="268"/>
                  </a:cubicBezTo>
                  <a:cubicBezTo>
                    <a:pt x="322" y="313"/>
                    <a:pt x="331" y="372"/>
                    <a:pt x="331" y="372"/>
                  </a:cubicBezTo>
                  <a:cubicBezTo>
                    <a:pt x="331" y="372"/>
                    <a:pt x="313" y="382"/>
                    <a:pt x="313" y="422"/>
                  </a:cubicBezTo>
                  <a:cubicBezTo>
                    <a:pt x="319" y="521"/>
                    <a:pt x="352" y="478"/>
                    <a:pt x="359" y="522"/>
                  </a:cubicBezTo>
                  <a:cubicBezTo>
                    <a:pt x="376" y="627"/>
                    <a:pt x="413" y="609"/>
                    <a:pt x="413" y="666"/>
                  </a:cubicBezTo>
                  <a:cubicBezTo>
                    <a:pt x="413" y="762"/>
                    <a:pt x="374" y="806"/>
                    <a:pt x="251" y="860"/>
                  </a:cubicBezTo>
                  <a:cubicBezTo>
                    <a:pt x="127" y="913"/>
                    <a:pt x="0" y="980"/>
                    <a:pt x="0" y="1096"/>
                  </a:cubicBezTo>
                  <a:cubicBezTo>
                    <a:pt x="0" y="1154"/>
                    <a:pt x="0" y="1154"/>
                    <a:pt x="0" y="1154"/>
                  </a:cubicBezTo>
                  <a:cubicBezTo>
                    <a:pt x="1044" y="1154"/>
                    <a:pt x="1044" y="1154"/>
                    <a:pt x="1044" y="1154"/>
                  </a:cubicBezTo>
                  <a:cubicBezTo>
                    <a:pt x="1044" y="1096"/>
                    <a:pt x="1044" y="1096"/>
                    <a:pt x="1044" y="1096"/>
                  </a:cubicBezTo>
                  <a:cubicBezTo>
                    <a:pt x="1044" y="980"/>
                    <a:pt x="917" y="913"/>
                    <a:pt x="793" y="860"/>
                  </a:cubicBezTo>
                  <a:cubicBezTo>
                    <a:pt x="670" y="807"/>
                    <a:pt x="630" y="762"/>
                    <a:pt x="630" y="666"/>
                  </a:cubicBezTo>
                  <a:cubicBezTo>
                    <a:pt x="630" y="609"/>
                    <a:pt x="668" y="627"/>
                    <a:pt x="685" y="522"/>
                  </a:cubicBezTo>
                  <a:cubicBezTo>
                    <a:pt x="691" y="478"/>
                    <a:pt x="725" y="521"/>
                    <a:pt x="731" y="422"/>
                  </a:cubicBezTo>
                  <a:cubicBezTo>
                    <a:pt x="731" y="382"/>
                    <a:pt x="713" y="372"/>
                    <a:pt x="713" y="372"/>
                  </a:cubicBezTo>
                  <a:cubicBezTo>
                    <a:pt x="713" y="372"/>
                    <a:pt x="722" y="313"/>
                    <a:pt x="726" y="268"/>
                  </a:cubicBezTo>
                  <a:cubicBezTo>
                    <a:pt x="730" y="221"/>
                    <a:pt x="703" y="120"/>
                    <a:pt x="592" y="89"/>
                  </a:cubicBezTo>
                  <a:cubicBezTo>
                    <a:pt x="573" y="69"/>
                    <a:pt x="560" y="37"/>
                    <a:pt x="619" y="6"/>
                  </a:cubicBezTo>
                  <a:cubicBezTo>
                    <a:pt x="489" y="0"/>
                    <a:pt x="459" y="68"/>
                    <a:pt x="390" y="1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A14E5EC-0221-4621-9AB4-A6D0F327F88B}"/>
              </a:ext>
            </a:extLst>
          </p:cNvPr>
          <p:cNvGrpSpPr/>
          <p:nvPr/>
        </p:nvGrpSpPr>
        <p:grpSpPr>
          <a:xfrm>
            <a:off x="7422369" y="1395609"/>
            <a:ext cx="4610304" cy="1402576"/>
            <a:chOff x="7422369" y="1395609"/>
            <a:chExt cx="4610304" cy="1402576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41A780F-F3D6-49A5-AC48-B70B152FE39D}"/>
                </a:ext>
              </a:extLst>
            </p:cNvPr>
            <p:cNvGrpSpPr/>
            <p:nvPr/>
          </p:nvGrpSpPr>
          <p:grpSpPr>
            <a:xfrm>
              <a:off x="8766829" y="1694165"/>
              <a:ext cx="1057438" cy="343080"/>
              <a:chOff x="7902575" y="2093913"/>
              <a:chExt cx="1693863" cy="444500"/>
            </a:xfrm>
          </p:grpSpPr>
          <p:cxnSp>
            <p:nvCxnSpPr>
              <p:cNvPr id="22531" name="Google Shape;132;p15">
                <a:extLst>
                  <a:ext uri="{FF2B5EF4-FFF2-40B4-BE49-F238E27FC236}">
                    <a16:creationId xmlns:a16="http://schemas.microsoft.com/office/drawing/2014/main" id="{F20F79A6-7310-4D44-BC0C-61825AF060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H="1">
                <a:off x="7902575" y="2130425"/>
                <a:ext cx="1654175" cy="407988"/>
              </a:xfrm>
              <a:prstGeom prst="straightConnector1">
                <a:avLst/>
              </a:prstGeom>
              <a:noFill/>
              <a:ln w="20625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532" name="Google Shape;133;p15">
                <a:extLst>
                  <a:ext uri="{FF2B5EF4-FFF2-40B4-BE49-F238E27FC236}">
                    <a16:creationId xmlns:a16="http://schemas.microsoft.com/office/drawing/2014/main" id="{A511BC54-3467-4D31-BDC8-3151D2DF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1825" y="2093913"/>
                <a:ext cx="74613" cy="74612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2543" name="Google Shape;144;p15">
              <a:extLst>
                <a:ext uri="{FF2B5EF4-FFF2-40B4-BE49-F238E27FC236}">
                  <a16:creationId xmlns:a16="http://schemas.microsoft.com/office/drawing/2014/main" id="{F76CBB7C-6BBB-457C-9274-3821B6685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47131" y="1395609"/>
              <a:ext cx="2085542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buSzPts val="2200"/>
                <a:buFont typeface="Open Sans Semibold"/>
                <a:buNone/>
              </a:pPr>
              <a:r>
                <a:rPr lang="en-US" altLang="en-US" sz="2200" b="1" dirty="0">
                  <a:latin typeface="Open Sans Semibold"/>
                  <a:sym typeface="Open Sans Semibold"/>
                </a:rPr>
                <a:t>RECURSOS</a:t>
              </a:r>
            </a:p>
            <a:p>
              <a:pPr>
                <a:buSzPts val="2200"/>
                <a:buFont typeface="Open Sans Semibold"/>
                <a:buNone/>
              </a:pPr>
              <a:r>
                <a:rPr lang="en-US" altLang="en-US" sz="2200" b="1" dirty="0">
                  <a:latin typeface="Open Sans Semibold"/>
                  <a:sym typeface="Open Sans Semibold"/>
                </a:rPr>
                <a:t>ESCASOS</a:t>
              </a:r>
              <a:endParaRPr lang="en-US" altLang="en-US" dirty="0"/>
            </a:p>
          </p:txBody>
        </p:sp>
        <p:sp>
          <p:nvSpPr>
            <p:cNvPr id="22551" name="Google Shape;152;p15">
              <a:extLst>
                <a:ext uri="{FF2B5EF4-FFF2-40B4-BE49-F238E27FC236}">
                  <a16:creationId xmlns:a16="http://schemas.microsoft.com/office/drawing/2014/main" id="{A60CCF55-0FA2-4200-9068-1413EEE92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5683" y="2139891"/>
              <a:ext cx="2536406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>
                <a:buClr>
                  <a:srgbClr val="262626"/>
                </a:buClr>
                <a:buSzPts val="1200"/>
              </a:pPr>
              <a:r>
                <a:rPr lang="es-ES" sz="1600" dirty="0"/>
                <a:t>Los elementos </a:t>
              </a:r>
              <a:r>
                <a:rPr lang="es-ES" sz="1600" b="1" dirty="0"/>
                <a:t>humanos materiales, tecnología, capacitación</a:t>
              </a:r>
              <a:endParaRPr lang="en-US" altLang="en-US" sz="1600" b="1" dirty="0"/>
            </a:p>
          </p:txBody>
        </p:sp>
        <p:sp>
          <p:nvSpPr>
            <p:cNvPr id="63" name="Freeform 255">
              <a:extLst>
                <a:ext uri="{FF2B5EF4-FFF2-40B4-BE49-F238E27FC236}">
                  <a16:creationId xmlns:a16="http://schemas.microsoft.com/office/drawing/2014/main" id="{1DB6CA5E-67D3-46CA-97D0-18790259D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1136" y="2554781"/>
              <a:ext cx="334275" cy="243404"/>
            </a:xfrm>
            <a:custGeom>
              <a:avLst/>
              <a:gdLst>
                <a:gd name="T0" fmla="*/ 156 w 176"/>
                <a:gd name="T1" fmla="*/ 24 h 128"/>
                <a:gd name="T2" fmla="*/ 156 w 176"/>
                <a:gd name="T3" fmla="*/ 16 h 128"/>
                <a:gd name="T4" fmla="*/ 16 w 176"/>
                <a:gd name="T5" fmla="*/ 20 h 128"/>
                <a:gd name="T6" fmla="*/ 36 w 176"/>
                <a:gd name="T7" fmla="*/ 8 h 128"/>
                <a:gd name="T8" fmla="*/ 144 w 176"/>
                <a:gd name="T9" fmla="*/ 4 h 128"/>
                <a:gd name="T10" fmla="*/ 36 w 176"/>
                <a:gd name="T11" fmla="*/ 0 h 128"/>
                <a:gd name="T12" fmla="*/ 36 w 176"/>
                <a:gd name="T13" fmla="*/ 8 h 128"/>
                <a:gd name="T14" fmla="*/ 132 w 176"/>
                <a:gd name="T15" fmla="*/ 104 h 128"/>
                <a:gd name="T16" fmla="*/ 132 w 176"/>
                <a:gd name="T17" fmla="*/ 112 h 128"/>
                <a:gd name="T18" fmla="*/ 144 w 176"/>
                <a:gd name="T19" fmla="*/ 108 h 128"/>
                <a:gd name="T20" fmla="*/ 168 w 176"/>
                <a:gd name="T21" fmla="*/ 32 h 128"/>
                <a:gd name="T22" fmla="*/ 0 w 176"/>
                <a:gd name="T23" fmla="*/ 40 h 128"/>
                <a:gd name="T24" fmla="*/ 8 w 176"/>
                <a:gd name="T25" fmla="*/ 128 h 128"/>
                <a:gd name="T26" fmla="*/ 176 w 176"/>
                <a:gd name="T27" fmla="*/ 120 h 128"/>
                <a:gd name="T28" fmla="*/ 168 w 176"/>
                <a:gd name="T29" fmla="*/ 32 h 128"/>
                <a:gd name="T30" fmla="*/ 16 w 176"/>
                <a:gd name="T31" fmla="*/ 44 h 128"/>
                <a:gd name="T32" fmla="*/ 8 w 176"/>
                <a:gd name="T33" fmla="*/ 44 h 128"/>
                <a:gd name="T34" fmla="*/ 12 w 176"/>
                <a:gd name="T35" fmla="*/ 120 h 128"/>
                <a:gd name="T36" fmla="*/ 12 w 176"/>
                <a:gd name="T37" fmla="*/ 112 h 128"/>
                <a:gd name="T38" fmla="*/ 12 w 176"/>
                <a:gd name="T39" fmla="*/ 120 h 128"/>
                <a:gd name="T40" fmla="*/ 160 w 176"/>
                <a:gd name="T41" fmla="*/ 116 h 128"/>
                <a:gd name="T42" fmla="*/ 168 w 176"/>
                <a:gd name="T43" fmla="*/ 116 h 128"/>
                <a:gd name="T44" fmla="*/ 168 w 176"/>
                <a:gd name="T45" fmla="*/ 105 h 128"/>
                <a:gd name="T46" fmla="*/ 152 w 176"/>
                <a:gd name="T47" fmla="*/ 116 h 128"/>
                <a:gd name="T48" fmla="*/ 23 w 176"/>
                <a:gd name="T49" fmla="*/ 120 h 128"/>
                <a:gd name="T50" fmla="*/ 12 w 176"/>
                <a:gd name="T51" fmla="*/ 104 h 128"/>
                <a:gd name="T52" fmla="*/ 8 w 176"/>
                <a:gd name="T53" fmla="*/ 55 h 128"/>
                <a:gd name="T54" fmla="*/ 24 w 176"/>
                <a:gd name="T55" fmla="*/ 44 h 128"/>
                <a:gd name="T56" fmla="*/ 153 w 176"/>
                <a:gd name="T57" fmla="*/ 40 h 128"/>
                <a:gd name="T58" fmla="*/ 164 w 176"/>
                <a:gd name="T59" fmla="*/ 56 h 128"/>
                <a:gd name="T60" fmla="*/ 168 w 176"/>
                <a:gd name="T61" fmla="*/ 105 h 128"/>
                <a:gd name="T62" fmla="*/ 160 w 176"/>
                <a:gd name="T63" fmla="*/ 44 h 128"/>
                <a:gd name="T64" fmla="*/ 168 w 176"/>
                <a:gd name="T65" fmla="*/ 44 h 128"/>
                <a:gd name="T66" fmla="*/ 88 w 176"/>
                <a:gd name="T67" fmla="*/ 48 h 128"/>
                <a:gd name="T68" fmla="*/ 88 w 176"/>
                <a:gd name="T69" fmla="*/ 112 h 128"/>
                <a:gd name="T70" fmla="*/ 88 w 176"/>
                <a:gd name="T71" fmla="*/ 48 h 128"/>
                <a:gd name="T72" fmla="*/ 95 w 176"/>
                <a:gd name="T73" fmla="*/ 78 h 128"/>
                <a:gd name="T74" fmla="*/ 81 w 176"/>
                <a:gd name="T75" fmla="*/ 79 h 128"/>
                <a:gd name="T76" fmla="*/ 81 w 176"/>
                <a:gd name="T77" fmla="*/ 82 h 128"/>
                <a:gd name="T78" fmla="*/ 93 w 176"/>
                <a:gd name="T79" fmla="*/ 85 h 128"/>
                <a:gd name="T80" fmla="*/ 84 w 176"/>
                <a:gd name="T81" fmla="*/ 92 h 128"/>
                <a:gd name="T82" fmla="*/ 96 w 176"/>
                <a:gd name="T83" fmla="*/ 94 h 128"/>
                <a:gd name="T84" fmla="*/ 100 w 176"/>
                <a:gd name="T85" fmla="*/ 98 h 128"/>
                <a:gd name="T86" fmla="*/ 79 w 176"/>
                <a:gd name="T87" fmla="*/ 95 h 128"/>
                <a:gd name="T88" fmla="*/ 70 w 176"/>
                <a:gd name="T89" fmla="*/ 85 h 128"/>
                <a:gd name="T90" fmla="*/ 74 w 176"/>
                <a:gd name="T91" fmla="*/ 82 h 128"/>
                <a:gd name="T92" fmla="*/ 74 w 176"/>
                <a:gd name="T93" fmla="*/ 80 h 128"/>
                <a:gd name="T94" fmla="*/ 74 w 176"/>
                <a:gd name="T95" fmla="*/ 78 h 128"/>
                <a:gd name="T96" fmla="*/ 71 w 176"/>
                <a:gd name="T97" fmla="*/ 74 h 128"/>
                <a:gd name="T98" fmla="*/ 80 w 176"/>
                <a:gd name="T99" fmla="*/ 64 h 128"/>
                <a:gd name="T100" fmla="*/ 102 w 176"/>
                <a:gd name="T101" fmla="*/ 63 h 128"/>
                <a:gd name="T102" fmla="*/ 91 w 176"/>
                <a:gd name="T103" fmla="*/ 65 h 128"/>
                <a:gd name="T104" fmla="*/ 81 w 176"/>
                <a:gd name="T105" fmla="*/ 74 h 128"/>
                <a:gd name="T106" fmla="*/ 44 w 176"/>
                <a:gd name="T107" fmla="*/ 48 h 128"/>
                <a:gd name="T108" fmla="*/ 32 w 176"/>
                <a:gd name="T109" fmla="*/ 52 h 128"/>
                <a:gd name="T110" fmla="*/ 44 w 176"/>
                <a:gd name="T111" fmla="*/ 56 h 128"/>
                <a:gd name="T112" fmla="*/ 44 w 176"/>
                <a:gd name="T113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28">
                  <a:moveTo>
                    <a:pt x="20" y="24"/>
                  </a:moveTo>
                  <a:cubicBezTo>
                    <a:pt x="156" y="24"/>
                    <a:pt x="156" y="24"/>
                    <a:pt x="156" y="24"/>
                  </a:cubicBezTo>
                  <a:cubicBezTo>
                    <a:pt x="158" y="24"/>
                    <a:pt x="160" y="22"/>
                    <a:pt x="160" y="20"/>
                  </a:cubicBezTo>
                  <a:cubicBezTo>
                    <a:pt x="160" y="18"/>
                    <a:pt x="158" y="16"/>
                    <a:pt x="156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6" y="18"/>
                    <a:pt x="16" y="20"/>
                  </a:cubicBezTo>
                  <a:cubicBezTo>
                    <a:pt x="16" y="22"/>
                    <a:pt x="18" y="24"/>
                    <a:pt x="20" y="24"/>
                  </a:cubicBezTo>
                  <a:moveTo>
                    <a:pt x="36" y="8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142" y="8"/>
                    <a:pt x="144" y="6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moveTo>
                    <a:pt x="140" y="104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0" y="104"/>
                    <a:pt x="128" y="106"/>
                    <a:pt x="128" y="108"/>
                  </a:cubicBezTo>
                  <a:cubicBezTo>
                    <a:pt x="128" y="110"/>
                    <a:pt x="130" y="112"/>
                    <a:pt x="132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2" y="112"/>
                    <a:pt x="144" y="110"/>
                    <a:pt x="144" y="108"/>
                  </a:cubicBezTo>
                  <a:cubicBezTo>
                    <a:pt x="144" y="106"/>
                    <a:pt x="142" y="104"/>
                    <a:pt x="140" y="104"/>
                  </a:cubicBezTo>
                  <a:moveTo>
                    <a:pt x="16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2" y="128"/>
                    <a:pt x="176" y="124"/>
                    <a:pt x="176" y="12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36"/>
                    <a:pt x="172" y="32"/>
                    <a:pt x="168" y="32"/>
                  </a:cubicBezTo>
                  <a:moveTo>
                    <a:pt x="12" y="40"/>
                  </a:moveTo>
                  <a:cubicBezTo>
                    <a:pt x="14" y="40"/>
                    <a:pt x="16" y="42"/>
                    <a:pt x="16" y="44"/>
                  </a:cubicBezTo>
                  <a:cubicBezTo>
                    <a:pt x="16" y="46"/>
                    <a:pt x="14" y="48"/>
                    <a:pt x="12" y="48"/>
                  </a:cubicBezTo>
                  <a:cubicBezTo>
                    <a:pt x="10" y="48"/>
                    <a:pt x="8" y="46"/>
                    <a:pt x="8" y="44"/>
                  </a:cubicBezTo>
                  <a:cubicBezTo>
                    <a:pt x="8" y="42"/>
                    <a:pt x="10" y="40"/>
                    <a:pt x="12" y="40"/>
                  </a:cubicBezTo>
                  <a:moveTo>
                    <a:pt x="12" y="120"/>
                  </a:moveTo>
                  <a:cubicBezTo>
                    <a:pt x="10" y="120"/>
                    <a:pt x="8" y="118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cubicBezTo>
                    <a:pt x="14" y="112"/>
                    <a:pt x="16" y="114"/>
                    <a:pt x="16" y="116"/>
                  </a:cubicBezTo>
                  <a:cubicBezTo>
                    <a:pt x="16" y="118"/>
                    <a:pt x="14" y="120"/>
                    <a:pt x="12" y="120"/>
                  </a:cubicBezTo>
                  <a:moveTo>
                    <a:pt x="164" y="120"/>
                  </a:moveTo>
                  <a:cubicBezTo>
                    <a:pt x="162" y="120"/>
                    <a:pt x="160" y="118"/>
                    <a:pt x="160" y="116"/>
                  </a:cubicBezTo>
                  <a:cubicBezTo>
                    <a:pt x="160" y="114"/>
                    <a:pt x="162" y="112"/>
                    <a:pt x="164" y="112"/>
                  </a:cubicBezTo>
                  <a:cubicBezTo>
                    <a:pt x="166" y="112"/>
                    <a:pt x="168" y="114"/>
                    <a:pt x="168" y="116"/>
                  </a:cubicBezTo>
                  <a:cubicBezTo>
                    <a:pt x="168" y="118"/>
                    <a:pt x="166" y="120"/>
                    <a:pt x="164" y="120"/>
                  </a:cubicBezTo>
                  <a:moveTo>
                    <a:pt x="168" y="105"/>
                  </a:moveTo>
                  <a:cubicBezTo>
                    <a:pt x="167" y="104"/>
                    <a:pt x="165" y="104"/>
                    <a:pt x="164" y="104"/>
                  </a:cubicBezTo>
                  <a:cubicBezTo>
                    <a:pt x="157" y="104"/>
                    <a:pt x="152" y="109"/>
                    <a:pt x="152" y="116"/>
                  </a:cubicBezTo>
                  <a:cubicBezTo>
                    <a:pt x="152" y="117"/>
                    <a:pt x="152" y="119"/>
                    <a:pt x="15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4" y="119"/>
                    <a:pt x="24" y="117"/>
                    <a:pt x="24" y="116"/>
                  </a:cubicBezTo>
                  <a:cubicBezTo>
                    <a:pt x="24" y="109"/>
                    <a:pt x="19" y="104"/>
                    <a:pt x="12" y="104"/>
                  </a:cubicBezTo>
                  <a:cubicBezTo>
                    <a:pt x="11" y="104"/>
                    <a:pt x="9" y="104"/>
                    <a:pt x="8" y="10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9" y="56"/>
                    <a:pt x="24" y="51"/>
                    <a:pt x="24" y="44"/>
                  </a:cubicBezTo>
                  <a:cubicBezTo>
                    <a:pt x="24" y="43"/>
                    <a:pt x="24" y="41"/>
                    <a:pt x="2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1"/>
                    <a:pt x="152" y="43"/>
                    <a:pt x="152" y="44"/>
                  </a:cubicBezTo>
                  <a:cubicBezTo>
                    <a:pt x="152" y="51"/>
                    <a:pt x="157" y="56"/>
                    <a:pt x="164" y="56"/>
                  </a:cubicBezTo>
                  <a:cubicBezTo>
                    <a:pt x="165" y="56"/>
                    <a:pt x="167" y="56"/>
                    <a:pt x="168" y="55"/>
                  </a:cubicBezTo>
                  <a:lnTo>
                    <a:pt x="168" y="105"/>
                  </a:lnTo>
                  <a:close/>
                  <a:moveTo>
                    <a:pt x="164" y="48"/>
                  </a:moveTo>
                  <a:cubicBezTo>
                    <a:pt x="162" y="48"/>
                    <a:pt x="160" y="46"/>
                    <a:pt x="160" y="44"/>
                  </a:cubicBezTo>
                  <a:cubicBezTo>
                    <a:pt x="160" y="42"/>
                    <a:pt x="162" y="40"/>
                    <a:pt x="164" y="40"/>
                  </a:cubicBezTo>
                  <a:cubicBezTo>
                    <a:pt x="166" y="40"/>
                    <a:pt x="168" y="42"/>
                    <a:pt x="168" y="44"/>
                  </a:cubicBezTo>
                  <a:cubicBezTo>
                    <a:pt x="168" y="46"/>
                    <a:pt x="166" y="48"/>
                    <a:pt x="164" y="48"/>
                  </a:cubicBezTo>
                  <a:moveTo>
                    <a:pt x="88" y="48"/>
                  </a:moveTo>
                  <a:cubicBezTo>
                    <a:pt x="70" y="48"/>
                    <a:pt x="56" y="62"/>
                    <a:pt x="56" y="80"/>
                  </a:cubicBezTo>
                  <a:cubicBezTo>
                    <a:pt x="56" y="98"/>
                    <a:pt x="70" y="112"/>
                    <a:pt x="88" y="112"/>
                  </a:cubicBezTo>
                  <a:cubicBezTo>
                    <a:pt x="106" y="112"/>
                    <a:pt x="120" y="98"/>
                    <a:pt x="120" y="80"/>
                  </a:cubicBezTo>
                  <a:cubicBezTo>
                    <a:pt x="120" y="62"/>
                    <a:pt x="106" y="48"/>
                    <a:pt x="88" y="48"/>
                  </a:cubicBezTo>
                  <a:moveTo>
                    <a:pt x="97" y="74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8"/>
                    <a:pt x="81" y="79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1"/>
                    <a:pt x="81" y="81"/>
                    <a:pt x="81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8"/>
                    <a:pt x="82" y="90"/>
                    <a:pt x="84" y="92"/>
                  </a:cubicBezTo>
                  <a:cubicBezTo>
                    <a:pt x="86" y="94"/>
                    <a:pt x="88" y="95"/>
                    <a:pt x="91" y="95"/>
                  </a:cubicBezTo>
                  <a:cubicBezTo>
                    <a:pt x="93" y="95"/>
                    <a:pt x="95" y="95"/>
                    <a:pt x="96" y="94"/>
                  </a:cubicBezTo>
                  <a:cubicBezTo>
                    <a:pt x="97" y="94"/>
                    <a:pt x="99" y="93"/>
                    <a:pt x="100" y="9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7" y="99"/>
                    <a:pt x="94" y="100"/>
                    <a:pt x="91" y="100"/>
                  </a:cubicBezTo>
                  <a:cubicBezTo>
                    <a:pt x="86" y="100"/>
                    <a:pt x="82" y="99"/>
                    <a:pt x="79" y="95"/>
                  </a:cubicBezTo>
                  <a:cubicBezTo>
                    <a:pt x="76" y="93"/>
                    <a:pt x="75" y="89"/>
                    <a:pt x="74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8"/>
                    <a:pt x="74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0"/>
                    <a:pt x="77" y="67"/>
                    <a:pt x="80" y="64"/>
                  </a:cubicBezTo>
                  <a:cubicBezTo>
                    <a:pt x="83" y="61"/>
                    <a:pt x="86" y="60"/>
                    <a:pt x="91" y="60"/>
                  </a:cubicBezTo>
                  <a:cubicBezTo>
                    <a:pt x="95" y="60"/>
                    <a:pt x="98" y="61"/>
                    <a:pt x="102" y="63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6" y="66"/>
                    <a:pt x="94" y="65"/>
                    <a:pt x="91" y="65"/>
                  </a:cubicBezTo>
                  <a:cubicBezTo>
                    <a:pt x="88" y="65"/>
                    <a:pt x="86" y="66"/>
                    <a:pt x="84" y="68"/>
                  </a:cubicBezTo>
                  <a:cubicBezTo>
                    <a:pt x="83" y="70"/>
                    <a:pt x="82" y="72"/>
                    <a:pt x="81" y="74"/>
                  </a:cubicBezTo>
                  <a:lnTo>
                    <a:pt x="97" y="74"/>
                  </a:lnTo>
                  <a:close/>
                  <a:moveTo>
                    <a:pt x="44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4" y="48"/>
                    <a:pt x="32" y="50"/>
                    <a:pt x="32" y="52"/>
                  </a:cubicBezTo>
                  <a:cubicBezTo>
                    <a:pt x="32" y="54"/>
                    <a:pt x="34" y="56"/>
                    <a:pt x="3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6" y="56"/>
                    <a:pt x="48" y="54"/>
                    <a:pt x="48" y="52"/>
                  </a:cubicBezTo>
                  <a:cubicBezTo>
                    <a:pt x="48" y="50"/>
                    <a:pt x="46" y="48"/>
                    <a:pt x="44" y="4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261">
              <a:extLst>
                <a:ext uri="{FF2B5EF4-FFF2-40B4-BE49-F238E27FC236}">
                  <a16:creationId xmlns:a16="http://schemas.microsoft.com/office/drawing/2014/main" id="{FBC0E14F-6E55-4381-B7A5-AC323081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5906" y="2043029"/>
              <a:ext cx="334275" cy="335898"/>
            </a:xfrm>
            <a:custGeom>
              <a:avLst/>
              <a:gdLst>
                <a:gd name="T0" fmla="*/ 108 w 176"/>
                <a:gd name="T1" fmla="*/ 64 h 176"/>
                <a:gd name="T2" fmla="*/ 127 w 176"/>
                <a:gd name="T3" fmla="*/ 47 h 176"/>
                <a:gd name="T4" fmla="*/ 124 w 176"/>
                <a:gd name="T5" fmla="*/ 40 h 176"/>
                <a:gd name="T6" fmla="*/ 112 w 176"/>
                <a:gd name="T7" fmla="*/ 50 h 176"/>
                <a:gd name="T8" fmla="*/ 112 w 176"/>
                <a:gd name="T9" fmla="*/ 4 h 176"/>
                <a:gd name="T10" fmla="*/ 104 w 176"/>
                <a:gd name="T11" fmla="*/ 4 h 176"/>
                <a:gd name="T12" fmla="*/ 95 w 176"/>
                <a:gd name="T13" fmla="*/ 41 h 176"/>
                <a:gd name="T14" fmla="*/ 88 w 176"/>
                <a:gd name="T15" fmla="*/ 44 h 176"/>
                <a:gd name="T16" fmla="*/ 105 w 176"/>
                <a:gd name="T17" fmla="*/ 63 h 176"/>
                <a:gd name="T18" fmla="*/ 160 w 176"/>
                <a:gd name="T19" fmla="*/ 149 h 176"/>
                <a:gd name="T20" fmla="*/ 176 w 176"/>
                <a:gd name="T21" fmla="*/ 77 h 176"/>
                <a:gd name="T22" fmla="*/ 172 w 176"/>
                <a:gd name="T23" fmla="*/ 72 h 176"/>
                <a:gd name="T24" fmla="*/ 38 w 176"/>
                <a:gd name="T25" fmla="*/ 51 h 176"/>
                <a:gd name="T26" fmla="*/ 34 w 176"/>
                <a:gd name="T27" fmla="*/ 48 h 176"/>
                <a:gd name="T28" fmla="*/ 0 w 176"/>
                <a:gd name="T29" fmla="*/ 52 h 176"/>
                <a:gd name="T30" fmla="*/ 31 w 176"/>
                <a:gd name="T31" fmla="*/ 56 h 176"/>
                <a:gd name="T32" fmla="*/ 56 w 176"/>
                <a:gd name="T33" fmla="*/ 149 h 176"/>
                <a:gd name="T34" fmla="*/ 56 w 176"/>
                <a:gd name="T35" fmla="*/ 160 h 176"/>
                <a:gd name="T36" fmla="*/ 88 w 176"/>
                <a:gd name="T37" fmla="*/ 160 h 176"/>
                <a:gd name="T38" fmla="*/ 130 w 176"/>
                <a:gd name="T39" fmla="*/ 152 h 176"/>
                <a:gd name="T40" fmla="*/ 144 w 176"/>
                <a:gd name="T41" fmla="*/ 176 h 176"/>
                <a:gd name="T42" fmla="*/ 158 w 176"/>
                <a:gd name="T43" fmla="*/ 152 h 176"/>
                <a:gd name="T44" fmla="*/ 144 w 176"/>
                <a:gd name="T45" fmla="*/ 80 h 176"/>
                <a:gd name="T46" fmla="*/ 163 w 176"/>
                <a:gd name="T47" fmla="*/ 96 h 176"/>
                <a:gd name="T48" fmla="*/ 144 w 176"/>
                <a:gd name="T49" fmla="*/ 80 h 176"/>
                <a:gd name="T50" fmla="*/ 72 w 176"/>
                <a:gd name="T51" fmla="*/ 80 h 176"/>
                <a:gd name="T52" fmla="*/ 50 w 176"/>
                <a:gd name="T53" fmla="*/ 96 h 176"/>
                <a:gd name="T54" fmla="*/ 57 w 176"/>
                <a:gd name="T55" fmla="*/ 120 h 176"/>
                <a:gd name="T56" fmla="*/ 75 w 176"/>
                <a:gd name="T57" fmla="*/ 104 h 176"/>
                <a:gd name="T58" fmla="*/ 57 w 176"/>
                <a:gd name="T59" fmla="*/ 120 h 176"/>
                <a:gd name="T60" fmla="*/ 78 w 176"/>
                <a:gd name="T61" fmla="*/ 128 h 176"/>
                <a:gd name="T62" fmla="*/ 63 w 176"/>
                <a:gd name="T63" fmla="*/ 144 h 176"/>
                <a:gd name="T64" fmla="*/ 72 w 176"/>
                <a:gd name="T65" fmla="*/ 168 h 176"/>
                <a:gd name="T66" fmla="*/ 72 w 176"/>
                <a:gd name="T67" fmla="*/ 152 h 176"/>
                <a:gd name="T68" fmla="*/ 72 w 176"/>
                <a:gd name="T69" fmla="*/ 168 h 176"/>
                <a:gd name="T70" fmla="*/ 88 w 176"/>
                <a:gd name="T71" fmla="*/ 144 h 176"/>
                <a:gd name="T72" fmla="*/ 104 w 176"/>
                <a:gd name="T73" fmla="*/ 128 h 176"/>
                <a:gd name="T74" fmla="*/ 104 w 176"/>
                <a:gd name="T75" fmla="*/ 120 h 176"/>
                <a:gd name="T76" fmla="*/ 83 w 176"/>
                <a:gd name="T77" fmla="*/ 104 h 176"/>
                <a:gd name="T78" fmla="*/ 104 w 176"/>
                <a:gd name="T79" fmla="*/ 120 h 176"/>
                <a:gd name="T80" fmla="*/ 82 w 176"/>
                <a:gd name="T81" fmla="*/ 96 h 176"/>
                <a:gd name="T82" fmla="*/ 104 w 176"/>
                <a:gd name="T83" fmla="*/ 80 h 176"/>
                <a:gd name="T84" fmla="*/ 128 w 176"/>
                <a:gd name="T85" fmla="*/ 144 h 176"/>
                <a:gd name="T86" fmla="*/ 112 w 176"/>
                <a:gd name="T87" fmla="*/ 128 h 176"/>
                <a:gd name="T88" fmla="*/ 128 w 176"/>
                <a:gd name="T89" fmla="*/ 144 h 176"/>
                <a:gd name="T90" fmla="*/ 112 w 176"/>
                <a:gd name="T91" fmla="*/ 120 h 176"/>
                <a:gd name="T92" fmla="*/ 133 w 176"/>
                <a:gd name="T93" fmla="*/ 104 h 176"/>
                <a:gd name="T94" fmla="*/ 134 w 176"/>
                <a:gd name="T95" fmla="*/ 96 h 176"/>
                <a:gd name="T96" fmla="*/ 112 w 176"/>
                <a:gd name="T97" fmla="*/ 80 h 176"/>
                <a:gd name="T98" fmla="*/ 134 w 176"/>
                <a:gd name="T99" fmla="*/ 96 h 176"/>
                <a:gd name="T100" fmla="*/ 136 w 176"/>
                <a:gd name="T101" fmla="*/ 160 h 176"/>
                <a:gd name="T102" fmla="*/ 152 w 176"/>
                <a:gd name="T103" fmla="*/ 160 h 176"/>
                <a:gd name="T104" fmla="*/ 153 w 176"/>
                <a:gd name="T105" fmla="*/ 144 h 176"/>
                <a:gd name="T106" fmla="*/ 138 w 176"/>
                <a:gd name="T107" fmla="*/ 128 h 176"/>
                <a:gd name="T108" fmla="*/ 153 w 176"/>
                <a:gd name="T109" fmla="*/ 144 h 176"/>
                <a:gd name="T110" fmla="*/ 141 w 176"/>
                <a:gd name="T111" fmla="*/ 104 h 176"/>
                <a:gd name="T112" fmla="*/ 158 w 176"/>
                <a:gd name="T11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76">
                  <a:moveTo>
                    <a:pt x="105" y="63"/>
                  </a:moveTo>
                  <a:cubicBezTo>
                    <a:pt x="106" y="64"/>
                    <a:pt x="107" y="64"/>
                    <a:pt x="108" y="64"/>
                  </a:cubicBezTo>
                  <a:cubicBezTo>
                    <a:pt x="109" y="64"/>
                    <a:pt x="110" y="64"/>
                    <a:pt x="111" y="63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6"/>
                    <a:pt x="128" y="45"/>
                    <a:pt x="128" y="44"/>
                  </a:cubicBezTo>
                  <a:cubicBezTo>
                    <a:pt x="128" y="42"/>
                    <a:pt x="126" y="40"/>
                    <a:pt x="124" y="40"/>
                  </a:cubicBezTo>
                  <a:cubicBezTo>
                    <a:pt x="123" y="40"/>
                    <a:pt x="122" y="40"/>
                    <a:pt x="121" y="4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106" y="0"/>
                    <a:pt x="104" y="2"/>
                    <a:pt x="104" y="4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0"/>
                    <a:pt x="88" y="42"/>
                    <a:pt x="88" y="44"/>
                  </a:cubicBezTo>
                  <a:cubicBezTo>
                    <a:pt x="88" y="45"/>
                    <a:pt x="88" y="46"/>
                    <a:pt x="89" y="47"/>
                  </a:cubicBezTo>
                  <a:lnTo>
                    <a:pt x="105" y="63"/>
                  </a:lnTo>
                  <a:close/>
                  <a:moveTo>
                    <a:pt x="160" y="149"/>
                  </a:moveTo>
                  <a:cubicBezTo>
                    <a:pt x="160" y="149"/>
                    <a:pt x="160" y="149"/>
                    <a:pt x="160" y="149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4"/>
                    <a:pt x="174" y="72"/>
                    <a:pt x="172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9"/>
                    <a:pt x="36" y="48"/>
                    <a:pt x="3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7" y="150"/>
                    <a:pt x="57" y="151"/>
                    <a:pt x="58" y="152"/>
                  </a:cubicBezTo>
                  <a:cubicBezTo>
                    <a:pt x="57" y="154"/>
                    <a:pt x="56" y="157"/>
                    <a:pt x="56" y="160"/>
                  </a:cubicBezTo>
                  <a:cubicBezTo>
                    <a:pt x="56" y="169"/>
                    <a:pt x="63" y="176"/>
                    <a:pt x="72" y="176"/>
                  </a:cubicBezTo>
                  <a:cubicBezTo>
                    <a:pt x="81" y="176"/>
                    <a:pt x="88" y="169"/>
                    <a:pt x="88" y="160"/>
                  </a:cubicBezTo>
                  <a:cubicBezTo>
                    <a:pt x="88" y="157"/>
                    <a:pt x="87" y="154"/>
                    <a:pt x="86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29" y="154"/>
                    <a:pt x="128" y="157"/>
                    <a:pt x="128" y="160"/>
                  </a:cubicBezTo>
                  <a:cubicBezTo>
                    <a:pt x="128" y="169"/>
                    <a:pt x="135" y="176"/>
                    <a:pt x="144" y="176"/>
                  </a:cubicBezTo>
                  <a:cubicBezTo>
                    <a:pt x="153" y="176"/>
                    <a:pt x="160" y="169"/>
                    <a:pt x="160" y="160"/>
                  </a:cubicBezTo>
                  <a:cubicBezTo>
                    <a:pt x="160" y="157"/>
                    <a:pt x="159" y="154"/>
                    <a:pt x="158" y="152"/>
                  </a:cubicBezTo>
                  <a:cubicBezTo>
                    <a:pt x="159" y="151"/>
                    <a:pt x="160" y="150"/>
                    <a:pt x="160" y="149"/>
                  </a:cubicBezTo>
                  <a:moveTo>
                    <a:pt x="144" y="80"/>
                  </a:moveTo>
                  <a:cubicBezTo>
                    <a:pt x="167" y="80"/>
                    <a:pt x="167" y="80"/>
                    <a:pt x="167" y="80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42" y="96"/>
                    <a:pt x="142" y="96"/>
                    <a:pt x="142" y="96"/>
                  </a:cubicBezTo>
                  <a:lnTo>
                    <a:pt x="144" y="80"/>
                  </a:lnTo>
                  <a:close/>
                  <a:moveTo>
                    <a:pt x="46" y="80"/>
                  </a:moveTo>
                  <a:cubicBezTo>
                    <a:pt x="72" y="80"/>
                    <a:pt x="72" y="80"/>
                    <a:pt x="72" y="80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50" y="96"/>
                    <a:pt x="50" y="96"/>
                    <a:pt x="50" y="96"/>
                  </a:cubicBezTo>
                  <a:lnTo>
                    <a:pt x="46" y="80"/>
                  </a:lnTo>
                  <a:close/>
                  <a:moveTo>
                    <a:pt x="57" y="120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57" y="120"/>
                  </a:lnTo>
                  <a:close/>
                  <a:moveTo>
                    <a:pt x="59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63" y="144"/>
                    <a:pt x="63" y="144"/>
                    <a:pt x="63" y="144"/>
                  </a:cubicBezTo>
                  <a:lnTo>
                    <a:pt x="59" y="128"/>
                  </a:lnTo>
                  <a:close/>
                  <a:moveTo>
                    <a:pt x="72" y="168"/>
                  </a:moveTo>
                  <a:cubicBezTo>
                    <a:pt x="68" y="168"/>
                    <a:pt x="64" y="164"/>
                    <a:pt x="64" y="160"/>
                  </a:cubicBezTo>
                  <a:cubicBezTo>
                    <a:pt x="64" y="156"/>
                    <a:pt x="68" y="152"/>
                    <a:pt x="72" y="152"/>
                  </a:cubicBezTo>
                  <a:cubicBezTo>
                    <a:pt x="76" y="152"/>
                    <a:pt x="80" y="156"/>
                    <a:pt x="80" y="160"/>
                  </a:cubicBezTo>
                  <a:cubicBezTo>
                    <a:pt x="80" y="164"/>
                    <a:pt x="76" y="168"/>
                    <a:pt x="72" y="168"/>
                  </a:cubicBezTo>
                  <a:moveTo>
                    <a:pt x="104" y="144"/>
                  </a:moveTo>
                  <a:cubicBezTo>
                    <a:pt x="88" y="144"/>
                    <a:pt x="88" y="144"/>
                    <a:pt x="88" y="144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104" y="128"/>
                    <a:pt x="104" y="128"/>
                    <a:pt x="104" y="128"/>
                  </a:cubicBezTo>
                  <a:lnTo>
                    <a:pt x="104" y="144"/>
                  </a:lnTo>
                  <a:close/>
                  <a:moveTo>
                    <a:pt x="104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20"/>
                  </a:lnTo>
                  <a:close/>
                  <a:moveTo>
                    <a:pt x="104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4" y="80"/>
                    <a:pt x="104" y="80"/>
                    <a:pt x="104" y="80"/>
                  </a:cubicBezTo>
                  <a:lnTo>
                    <a:pt x="104" y="96"/>
                  </a:lnTo>
                  <a:close/>
                  <a:moveTo>
                    <a:pt x="128" y="144"/>
                  </a:moveTo>
                  <a:cubicBezTo>
                    <a:pt x="112" y="144"/>
                    <a:pt x="112" y="144"/>
                    <a:pt x="112" y="144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0" y="128"/>
                    <a:pt x="130" y="128"/>
                    <a:pt x="130" y="128"/>
                  </a:cubicBezTo>
                  <a:lnTo>
                    <a:pt x="128" y="144"/>
                  </a:lnTo>
                  <a:close/>
                  <a:moveTo>
                    <a:pt x="131" y="120"/>
                  </a:moveTo>
                  <a:cubicBezTo>
                    <a:pt x="112" y="120"/>
                    <a:pt x="112" y="120"/>
                    <a:pt x="112" y="120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3" y="104"/>
                    <a:pt x="133" y="104"/>
                    <a:pt x="133" y="104"/>
                  </a:cubicBezTo>
                  <a:lnTo>
                    <a:pt x="131" y="120"/>
                  </a:lnTo>
                  <a:close/>
                  <a:moveTo>
                    <a:pt x="134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4" y="96"/>
                  </a:lnTo>
                  <a:close/>
                  <a:moveTo>
                    <a:pt x="144" y="168"/>
                  </a:moveTo>
                  <a:cubicBezTo>
                    <a:pt x="140" y="168"/>
                    <a:pt x="136" y="164"/>
                    <a:pt x="136" y="160"/>
                  </a:cubicBezTo>
                  <a:cubicBezTo>
                    <a:pt x="136" y="156"/>
                    <a:pt x="140" y="152"/>
                    <a:pt x="144" y="152"/>
                  </a:cubicBezTo>
                  <a:cubicBezTo>
                    <a:pt x="148" y="152"/>
                    <a:pt x="152" y="156"/>
                    <a:pt x="152" y="160"/>
                  </a:cubicBezTo>
                  <a:cubicBezTo>
                    <a:pt x="152" y="164"/>
                    <a:pt x="148" y="168"/>
                    <a:pt x="144" y="168"/>
                  </a:cubicBezTo>
                  <a:moveTo>
                    <a:pt x="153" y="144"/>
                  </a:moveTo>
                  <a:cubicBezTo>
                    <a:pt x="136" y="144"/>
                    <a:pt x="136" y="144"/>
                    <a:pt x="136" y="144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56" y="128"/>
                    <a:pt x="156" y="128"/>
                    <a:pt x="156" y="128"/>
                  </a:cubicBezTo>
                  <a:lnTo>
                    <a:pt x="153" y="144"/>
                  </a:lnTo>
                  <a:close/>
                  <a:moveTo>
                    <a:pt x="139" y="120"/>
                  </a:moveTo>
                  <a:cubicBezTo>
                    <a:pt x="141" y="104"/>
                    <a:pt x="141" y="104"/>
                    <a:pt x="141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58" y="120"/>
                    <a:pt x="158" y="120"/>
                    <a:pt x="158" y="120"/>
                  </a:cubicBezTo>
                  <a:lnTo>
                    <a:pt x="139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19">
              <a:extLst>
                <a:ext uri="{FF2B5EF4-FFF2-40B4-BE49-F238E27FC236}">
                  <a16:creationId xmlns:a16="http://schemas.microsoft.com/office/drawing/2014/main" id="{2D718340-72E5-4247-ABB3-DA76E495E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643" y="2037290"/>
              <a:ext cx="246649" cy="335898"/>
            </a:xfrm>
            <a:custGeom>
              <a:avLst/>
              <a:gdLst>
                <a:gd name="T0" fmla="*/ 44 w 129"/>
                <a:gd name="T1" fmla="*/ 153 h 177"/>
                <a:gd name="T2" fmla="*/ 52 w 129"/>
                <a:gd name="T3" fmla="*/ 145 h 177"/>
                <a:gd name="T4" fmla="*/ 44 w 129"/>
                <a:gd name="T5" fmla="*/ 137 h 177"/>
                <a:gd name="T6" fmla="*/ 36 w 129"/>
                <a:gd name="T7" fmla="*/ 145 h 177"/>
                <a:gd name="T8" fmla="*/ 44 w 129"/>
                <a:gd name="T9" fmla="*/ 153 h 177"/>
                <a:gd name="T10" fmla="*/ 126 w 129"/>
                <a:gd name="T11" fmla="*/ 1 h 177"/>
                <a:gd name="T12" fmla="*/ 120 w 129"/>
                <a:gd name="T13" fmla="*/ 3 h 177"/>
                <a:gd name="T14" fmla="*/ 78 w 129"/>
                <a:gd name="T15" fmla="*/ 17 h 177"/>
                <a:gd name="T16" fmla="*/ 51 w 129"/>
                <a:gd name="T17" fmla="*/ 16 h 177"/>
                <a:gd name="T18" fmla="*/ 40 w 129"/>
                <a:gd name="T19" fmla="*/ 33 h 177"/>
                <a:gd name="T20" fmla="*/ 0 w 129"/>
                <a:gd name="T21" fmla="*/ 77 h 177"/>
                <a:gd name="T22" fmla="*/ 0 w 129"/>
                <a:gd name="T23" fmla="*/ 133 h 177"/>
                <a:gd name="T24" fmla="*/ 44 w 129"/>
                <a:gd name="T25" fmla="*/ 177 h 177"/>
                <a:gd name="T26" fmla="*/ 88 w 129"/>
                <a:gd name="T27" fmla="*/ 133 h 177"/>
                <a:gd name="T28" fmla="*/ 88 w 129"/>
                <a:gd name="T29" fmla="*/ 77 h 177"/>
                <a:gd name="T30" fmla="*/ 48 w 129"/>
                <a:gd name="T31" fmla="*/ 33 h 177"/>
                <a:gd name="T32" fmla="*/ 56 w 129"/>
                <a:gd name="T33" fmla="*/ 23 h 177"/>
                <a:gd name="T34" fmla="*/ 74 w 129"/>
                <a:gd name="T35" fmla="*/ 25 h 177"/>
                <a:gd name="T36" fmla="*/ 107 w 129"/>
                <a:gd name="T37" fmla="*/ 27 h 177"/>
                <a:gd name="T38" fmla="*/ 128 w 129"/>
                <a:gd name="T39" fmla="*/ 7 h 177"/>
                <a:gd name="T40" fmla="*/ 126 w 129"/>
                <a:gd name="T41" fmla="*/ 1 h 177"/>
                <a:gd name="T42" fmla="*/ 80 w 129"/>
                <a:gd name="T43" fmla="*/ 133 h 177"/>
                <a:gd name="T44" fmla="*/ 44 w 129"/>
                <a:gd name="T45" fmla="*/ 169 h 177"/>
                <a:gd name="T46" fmla="*/ 8 w 129"/>
                <a:gd name="T47" fmla="*/ 133 h 177"/>
                <a:gd name="T48" fmla="*/ 8 w 129"/>
                <a:gd name="T49" fmla="*/ 89 h 177"/>
                <a:gd name="T50" fmla="*/ 80 w 129"/>
                <a:gd name="T51" fmla="*/ 89 h 177"/>
                <a:gd name="T52" fmla="*/ 80 w 129"/>
                <a:gd name="T53" fmla="*/ 133 h 177"/>
                <a:gd name="T54" fmla="*/ 80 w 129"/>
                <a:gd name="T55" fmla="*/ 77 h 177"/>
                <a:gd name="T56" fmla="*/ 80 w 129"/>
                <a:gd name="T57" fmla="*/ 81 h 177"/>
                <a:gd name="T58" fmla="*/ 8 w 129"/>
                <a:gd name="T59" fmla="*/ 81 h 177"/>
                <a:gd name="T60" fmla="*/ 8 w 129"/>
                <a:gd name="T61" fmla="*/ 77 h 177"/>
                <a:gd name="T62" fmla="*/ 40 w 129"/>
                <a:gd name="T63" fmla="*/ 41 h 177"/>
                <a:gd name="T64" fmla="*/ 40 w 129"/>
                <a:gd name="T65" fmla="*/ 81 h 177"/>
                <a:gd name="T66" fmla="*/ 48 w 129"/>
                <a:gd name="T67" fmla="*/ 81 h 177"/>
                <a:gd name="T68" fmla="*/ 48 w 129"/>
                <a:gd name="T69" fmla="*/ 41 h 177"/>
                <a:gd name="T70" fmla="*/ 80 w 129"/>
                <a:gd name="T71" fmla="*/ 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" h="177">
                  <a:moveTo>
                    <a:pt x="44" y="153"/>
                  </a:moveTo>
                  <a:cubicBezTo>
                    <a:pt x="48" y="153"/>
                    <a:pt x="52" y="149"/>
                    <a:pt x="52" y="145"/>
                  </a:cubicBezTo>
                  <a:cubicBezTo>
                    <a:pt x="52" y="141"/>
                    <a:pt x="48" y="137"/>
                    <a:pt x="44" y="137"/>
                  </a:cubicBezTo>
                  <a:cubicBezTo>
                    <a:pt x="40" y="137"/>
                    <a:pt x="36" y="141"/>
                    <a:pt x="36" y="145"/>
                  </a:cubicBezTo>
                  <a:cubicBezTo>
                    <a:pt x="36" y="149"/>
                    <a:pt x="40" y="153"/>
                    <a:pt x="44" y="153"/>
                  </a:cubicBezTo>
                  <a:moveTo>
                    <a:pt x="126" y="1"/>
                  </a:moveTo>
                  <a:cubicBezTo>
                    <a:pt x="124" y="0"/>
                    <a:pt x="122" y="1"/>
                    <a:pt x="120" y="3"/>
                  </a:cubicBezTo>
                  <a:cubicBezTo>
                    <a:pt x="111" y="17"/>
                    <a:pt x="99" y="30"/>
                    <a:pt x="78" y="17"/>
                  </a:cubicBezTo>
                  <a:cubicBezTo>
                    <a:pt x="65" y="10"/>
                    <a:pt x="57" y="13"/>
                    <a:pt x="51" y="16"/>
                  </a:cubicBezTo>
                  <a:cubicBezTo>
                    <a:pt x="46" y="20"/>
                    <a:pt x="41" y="26"/>
                    <a:pt x="40" y="33"/>
                  </a:cubicBezTo>
                  <a:cubicBezTo>
                    <a:pt x="18" y="35"/>
                    <a:pt x="0" y="54"/>
                    <a:pt x="0" y="7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57"/>
                    <a:pt x="20" y="177"/>
                    <a:pt x="44" y="177"/>
                  </a:cubicBezTo>
                  <a:cubicBezTo>
                    <a:pt x="68" y="177"/>
                    <a:pt x="88" y="157"/>
                    <a:pt x="88" y="13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54"/>
                    <a:pt x="71" y="35"/>
                    <a:pt x="48" y="33"/>
                  </a:cubicBezTo>
                  <a:cubicBezTo>
                    <a:pt x="49" y="29"/>
                    <a:pt x="52" y="25"/>
                    <a:pt x="56" y="23"/>
                  </a:cubicBezTo>
                  <a:cubicBezTo>
                    <a:pt x="61" y="20"/>
                    <a:pt x="65" y="20"/>
                    <a:pt x="74" y="25"/>
                  </a:cubicBezTo>
                  <a:cubicBezTo>
                    <a:pt x="89" y="32"/>
                    <a:pt x="99" y="30"/>
                    <a:pt x="107" y="27"/>
                  </a:cubicBezTo>
                  <a:cubicBezTo>
                    <a:pt x="116" y="24"/>
                    <a:pt x="123" y="16"/>
                    <a:pt x="128" y="7"/>
                  </a:cubicBezTo>
                  <a:cubicBezTo>
                    <a:pt x="129" y="5"/>
                    <a:pt x="128" y="2"/>
                    <a:pt x="126" y="1"/>
                  </a:cubicBezTo>
                  <a:moveTo>
                    <a:pt x="80" y="133"/>
                  </a:moveTo>
                  <a:cubicBezTo>
                    <a:pt x="80" y="153"/>
                    <a:pt x="64" y="169"/>
                    <a:pt x="44" y="169"/>
                  </a:cubicBezTo>
                  <a:cubicBezTo>
                    <a:pt x="24" y="169"/>
                    <a:pt x="8" y="153"/>
                    <a:pt x="8" y="133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0" y="89"/>
                    <a:pt x="80" y="89"/>
                    <a:pt x="80" y="89"/>
                  </a:cubicBezTo>
                  <a:lnTo>
                    <a:pt x="80" y="133"/>
                  </a:lnTo>
                  <a:close/>
                  <a:moveTo>
                    <a:pt x="80" y="77"/>
                  </a:moveTo>
                  <a:cubicBezTo>
                    <a:pt x="80" y="81"/>
                    <a:pt x="80" y="81"/>
                    <a:pt x="80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58"/>
                    <a:pt x="22" y="43"/>
                    <a:pt x="40" y="4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6" y="43"/>
                    <a:pt x="80" y="58"/>
                    <a:pt x="80" y="7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7">
              <a:extLst>
                <a:ext uri="{FF2B5EF4-FFF2-40B4-BE49-F238E27FC236}">
                  <a16:creationId xmlns:a16="http://schemas.microsoft.com/office/drawing/2014/main" id="{1FF30F5E-37A5-4E5A-A95B-3CFEF99150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2369" y="1618655"/>
              <a:ext cx="335898" cy="334275"/>
            </a:xfrm>
            <a:custGeom>
              <a:avLst/>
              <a:gdLst>
                <a:gd name="T0" fmla="*/ 44 w 176"/>
                <a:gd name="T1" fmla="*/ 132 h 176"/>
                <a:gd name="T2" fmla="*/ 78 w 176"/>
                <a:gd name="T3" fmla="*/ 126 h 176"/>
                <a:gd name="T4" fmla="*/ 170 w 176"/>
                <a:gd name="T5" fmla="*/ 34 h 176"/>
                <a:gd name="T6" fmla="*/ 176 w 176"/>
                <a:gd name="T7" fmla="*/ 20 h 176"/>
                <a:gd name="T8" fmla="*/ 156 w 176"/>
                <a:gd name="T9" fmla="*/ 0 h 176"/>
                <a:gd name="T10" fmla="*/ 142 w 176"/>
                <a:gd name="T11" fmla="*/ 6 h 176"/>
                <a:gd name="T12" fmla="*/ 50 w 176"/>
                <a:gd name="T13" fmla="*/ 98 h 176"/>
                <a:gd name="T14" fmla="*/ 44 w 176"/>
                <a:gd name="T15" fmla="*/ 132 h 176"/>
                <a:gd name="T16" fmla="*/ 148 w 176"/>
                <a:gd name="T17" fmla="*/ 12 h 176"/>
                <a:gd name="T18" fmla="*/ 156 w 176"/>
                <a:gd name="T19" fmla="*/ 8 h 176"/>
                <a:gd name="T20" fmla="*/ 168 w 176"/>
                <a:gd name="T21" fmla="*/ 20 h 176"/>
                <a:gd name="T22" fmla="*/ 164 w 176"/>
                <a:gd name="T23" fmla="*/ 28 h 176"/>
                <a:gd name="T24" fmla="*/ 159 w 176"/>
                <a:gd name="T25" fmla="*/ 34 h 176"/>
                <a:gd name="T26" fmla="*/ 142 w 176"/>
                <a:gd name="T27" fmla="*/ 17 h 176"/>
                <a:gd name="T28" fmla="*/ 148 w 176"/>
                <a:gd name="T29" fmla="*/ 12 h 176"/>
                <a:gd name="T30" fmla="*/ 137 w 176"/>
                <a:gd name="T31" fmla="*/ 22 h 176"/>
                <a:gd name="T32" fmla="*/ 154 w 176"/>
                <a:gd name="T33" fmla="*/ 39 h 176"/>
                <a:gd name="T34" fmla="*/ 80 w 176"/>
                <a:gd name="T35" fmla="*/ 113 h 176"/>
                <a:gd name="T36" fmla="*/ 80 w 176"/>
                <a:gd name="T37" fmla="*/ 96 h 176"/>
                <a:gd name="T38" fmla="*/ 63 w 176"/>
                <a:gd name="T39" fmla="*/ 96 h 176"/>
                <a:gd name="T40" fmla="*/ 137 w 176"/>
                <a:gd name="T41" fmla="*/ 22 h 176"/>
                <a:gd name="T42" fmla="*/ 57 w 176"/>
                <a:gd name="T43" fmla="*/ 104 h 176"/>
                <a:gd name="T44" fmla="*/ 72 w 176"/>
                <a:gd name="T45" fmla="*/ 104 h 176"/>
                <a:gd name="T46" fmla="*/ 72 w 176"/>
                <a:gd name="T47" fmla="*/ 119 h 176"/>
                <a:gd name="T48" fmla="*/ 54 w 176"/>
                <a:gd name="T49" fmla="*/ 122 h 176"/>
                <a:gd name="T50" fmla="*/ 57 w 176"/>
                <a:gd name="T51" fmla="*/ 104 h 176"/>
                <a:gd name="T52" fmla="*/ 172 w 176"/>
                <a:gd name="T53" fmla="*/ 60 h 176"/>
                <a:gd name="T54" fmla="*/ 168 w 176"/>
                <a:gd name="T55" fmla="*/ 64 h 176"/>
                <a:gd name="T56" fmla="*/ 168 w 176"/>
                <a:gd name="T57" fmla="*/ 152 h 176"/>
                <a:gd name="T58" fmla="*/ 152 w 176"/>
                <a:gd name="T59" fmla="*/ 168 h 176"/>
                <a:gd name="T60" fmla="*/ 24 w 176"/>
                <a:gd name="T61" fmla="*/ 168 h 176"/>
                <a:gd name="T62" fmla="*/ 8 w 176"/>
                <a:gd name="T63" fmla="*/ 152 h 176"/>
                <a:gd name="T64" fmla="*/ 8 w 176"/>
                <a:gd name="T65" fmla="*/ 24 h 176"/>
                <a:gd name="T66" fmla="*/ 24 w 176"/>
                <a:gd name="T67" fmla="*/ 8 h 176"/>
                <a:gd name="T68" fmla="*/ 112 w 176"/>
                <a:gd name="T69" fmla="*/ 8 h 176"/>
                <a:gd name="T70" fmla="*/ 116 w 176"/>
                <a:gd name="T71" fmla="*/ 4 h 176"/>
                <a:gd name="T72" fmla="*/ 112 w 176"/>
                <a:gd name="T73" fmla="*/ 0 h 176"/>
                <a:gd name="T74" fmla="*/ 24 w 176"/>
                <a:gd name="T75" fmla="*/ 0 h 176"/>
                <a:gd name="T76" fmla="*/ 0 w 176"/>
                <a:gd name="T77" fmla="*/ 24 h 176"/>
                <a:gd name="T78" fmla="*/ 0 w 176"/>
                <a:gd name="T79" fmla="*/ 152 h 176"/>
                <a:gd name="T80" fmla="*/ 24 w 176"/>
                <a:gd name="T81" fmla="*/ 176 h 176"/>
                <a:gd name="T82" fmla="*/ 152 w 176"/>
                <a:gd name="T83" fmla="*/ 176 h 176"/>
                <a:gd name="T84" fmla="*/ 176 w 176"/>
                <a:gd name="T85" fmla="*/ 152 h 176"/>
                <a:gd name="T86" fmla="*/ 176 w 176"/>
                <a:gd name="T87" fmla="*/ 64 h 176"/>
                <a:gd name="T88" fmla="*/ 172 w 176"/>
                <a:gd name="T89" fmla="*/ 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176">
                  <a:moveTo>
                    <a:pt x="44" y="132"/>
                  </a:moveTo>
                  <a:cubicBezTo>
                    <a:pt x="78" y="126"/>
                    <a:pt x="78" y="126"/>
                    <a:pt x="78" y="126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4" y="31"/>
                    <a:pt x="176" y="26"/>
                    <a:pt x="176" y="20"/>
                  </a:cubicBezTo>
                  <a:cubicBezTo>
                    <a:pt x="176" y="9"/>
                    <a:pt x="167" y="0"/>
                    <a:pt x="156" y="0"/>
                  </a:cubicBezTo>
                  <a:cubicBezTo>
                    <a:pt x="150" y="0"/>
                    <a:pt x="145" y="2"/>
                    <a:pt x="142" y="6"/>
                  </a:cubicBezTo>
                  <a:cubicBezTo>
                    <a:pt x="50" y="98"/>
                    <a:pt x="50" y="98"/>
                    <a:pt x="50" y="98"/>
                  </a:cubicBezTo>
                  <a:lnTo>
                    <a:pt x="44" y="132"/>
                  </a:lnTo>
                  <a:close/>
                  <a:moveTo>
                    <a:pt x="148" y="12"/>
                  </a:moveTo>
                  <a:cubicBezTo>
                    <a:pt x="150" y="9"/>
                    <a:pt x="153" y="8"/>
                    <a:pt x="156" y="8"/>
                  </a:cubicBezTo>
                  <a:cubicBezTo>
                    <a:pt x="163" y="8"/>
                    <a:pt x="168" y="13"/>
                    <a:pt x="168" y="20"/>
                  </a:cubicBezTo>
                  <a:cubicBezTo>
                    <a:pt x="168" y="23"/>
                    <a:pt x="167" y="26"/>
                    <a:pt x="164" y="28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42" y="17"/>
                    <a:pt x="142" y="17"/>
                    <a:pt x="142" y="17"/>
                  </a:cubicBezTo>
                  <a:lnTo>
                    <a:pt x="148" y="12"/>
                  </a:lnTo>
                  <a:close/>
                  <a:moveTo>
                    <a:pt x="137" y="22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63" y="96"/>
                    <a:pt x="63" y="96"/>
                    <a:pt x="63" y="96"/>
                  </a:cubicBezTo>
                  <a:lnTo>
                    <a:pt x="137" y="22"/>
                  </a:lnTo>
                  <a:close/>
                  <a:moveTo>
                    <a:pt x="57" y="104"/>
                  </a:moveTo>
                  <a:cubicBezTo>
                    <a:pt x="72" y="104"/>
                    <a:pt x="72" y="104"/>
                    <a:pt x="72" y="104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54" y="122"/>
                    <a:pt x="54" y="122"/>
                    <a:pt x="54" y="122"/>
                  </a:cubicBezTo>
                  <a:lnTo>
                    <a:pt x="57" y="104"/>
                  </a:lnTo>
                  <a:close/>
                  <a:moveTo>
                    <a:pt x="172" y="60"/>
                  </a:moveTo>
                  <a:cubicBezTo>
                    <a:pt x="170" y="60"/>
                    <a:pt x="168" y="62"/>
                    <a:pt x="168" y="64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8" y="161"/>
                    <a:pt x="161" y="168"/>
                    <a:pt x="152" y="168"/>
                  </a:cubicBezTo>
                  <a:cubicBezTo>
                    <a:pt x="24" y="168"/>
                    <a:pt x="24" y="168"/>
                    <a:pt x="24" y="168"/>
                  </a:cubicBezTo>
                  <a:cubicBezTo>
                    <a:pt x="15" y="168"/>
                    <a:pt x="8" y="161"/>
                    <a:pt x="8" y="15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4" y="8"/>
                    <a:pt x="116" y="6"/>
                    <a:pt x="116" y="4"/>
                  </a:cubicBezTo>
                  <a:cubicBezTo>
                    <a:pt x="116" y="2"/>
                    <a:pt x="114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65" y="176"/>
                    <a:pt x="176" y="165"/>
                    <a:pt x="176" y="152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62"/>
                    <a:pt x="174" y="60"/>
                    <a:pt x="172" y="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323E5271-42E2-44F4-AE2E-39B03240F6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7947" y="2305782"/>
              <a:ext cx="388938" cy="304800"/>
            </a:xfrm>
            <a:custGeom>
              <a:avLst/>
              <a:gdLst>
                <a:gd name="T0" fmla="*/ 84 w 360"/>
                <a:gd name="T1" fmla="*/ 169 h 282"/>
                <a:gd name="T2" fmla="*/ 76 w 360"/>
                <a:gd name="T3" fmla="*/ 149 h 282"/>
                <a:gd name="T4" fmla="*/ 56 w 360"/>
                <a:gd name="T5" fmla="*/ 141 h 282"/>
                <a:gd name="T6" fmla="*/ 36 w 360"/>
                <a:gd name="T7" fmla="*/ 149 h 282"/>
                <a:gd name="T8" fmla="*/ 28 w 360"/>
                <a:gd name="T9" fmla="*/ 169 h 282"/>
                <a:gd name="T10" fmla="*/ 36 w 360"/>
                <a:gd name="T11" fmla="*/ 189 h 282"/>
                <a:gd name="T12" fmla="*/ 56 w 360"/>
                <a:gd name="T13" fmla="*/ 197 h 282"/>
                <a:gd name="T14" fmla="*/ 76 w 360"/>
                <a:gd name="T15" fmla="*/ 189 h 282"/>
                <a:gd name="T16" fmla="*/ 84 w 360"/>
                <a:gd name="T17" fmla="*/ 169 h 282"/>
                <a:gd name="T18" fmla="*/ 91 w 360"/>
                <a:gd name="T19" fmla="*/ 113 h 282"/>
                <a:gd name="T20" fmla="*/ 270 w 360"/>
                <a:gd name="T21" fmla="*/ 113 h 282"/>
                <a:gd name="T22" fmla="*/ 254 w 360"/>
                <a:gd name="T23" fmla="*/ 50 h 282"/>
                <a:gd name="T24" fmla="*/ 252 w 360"/>
                <a:gd name="T25" fmla="*/ 47 h 282"/>
                <a:gd name="T26" fmla="*/ 248 w 360"/>
                <a:gd name="T27" fmla="*/ 45 h 282"/>
                <a:gd name="T28" fmla="*/ 113 w 360"/>
                <a:gd name="T29" fmla="*/ 45 h 282"/>
                <a:gd name="T30" fmla="*/ 109 w 360"/>
                <a:gd name="T31" fmla="*/ 47 h 282"/>
                <a:gd name="T32" fmla="*/ 106 w 360"/>
                <a:gd name="T33" fmla="*/ 50 h 282"/>
                <a:gd name="T34" fmla="*/ 91 w 360"/>
                <a:gd name="T35" fmla="*/ 113 h 282"/>
                <a:gd name="T36" fmla="*/ 332 w 360"/>
                <a:gd name="T37" fmla="*/ 169 h 282"/>
                <a:gd name="T38" fmla="*/ 324 w 360"/>
                <a:gd name="T39" fmla="*/ 149 h 282"/>
                <a:gd name="T40" fmla="*/ 304 w 360"/>
                <a:gd name="T41" fmla="*/ 141 h 282"/>
                <a:gd name="T42" fmla="*/ 284 w 360"/>
                <a:gd name="T43" fmla="*/ 149 h 282"/>
                <a:gd name="T44" fmla="*/ 276 w 360"/>
                <a:gd name="T45" fmla="*/ 169 h 282"/>
                <a:gd name="T46" fmla="*/ 284 w 360"/>
                <a:gd name="T47" fmla="*/ 189 h 282"/>
                <a:gd name="T48" fmla="*/ 304 w 360"/>
                <a:gd name="T49" fmla="*/ 197 h 282"/>
                <a:gd name="T50" fmla="*/ 324 w 360"/>
                <a:gd name="T51" fmla="*/ 189 h 282"/>
                <a:gd name="T52" fmla="*/ 332 w 360"/>
                <a:gd name="T53" fmla="*/ 169 h 282"/>
                <a:gd name="T54" fmla="*/ 360 w 360"/>
                <a:gd name="T55" fmla="*/ 152 h 282"/>
                <a:gd name="T56" fmla="*/ 360 w 360"/>
                <a:gd name="T57" fmla="*/ 220 h 282"/>
                <a:gd name="T58" fmla="*/ 359 w 360"/>
                <a:gd name="T59" fmla="*/ 224 h 282"/>
                <a:gd name="T60" fmla="*/ 355 w 360"/>
                <a:gd name="T61" fmla="*/ 226 h 282"/>
                <a:gd name="T62" fmla="*/ 338 w 360"/>
                <a:gd name="T63" fmla="*/ 226 h 282"/>
                <a:gd name="T64" fmla="*/ 338 w 360"/>
                <a:gd name="T65" fmla="*/ 248 h 282"/>
                <a:gd name="T66" fmla="*/ 328 w 360"/>
                <a:gd name="T67" fmla="*/ 272 h 282"/>
                <a:gd name="T68" fmla="*/ 304 w 360"/>
                <a:gd name="T69" fmla="*/ 282 h 282"/>
                <a:gd name="T70" fmla="*/ 280 w 360"/>
                <a:gd name="T71" fmla="*/ 272 h 282"/>
                <a:gd name="T72" fmla="*/ 270 w 360"/>
                <a:gd name="T73" fmla="*/ 248 h 282"/>
                <a:gd name="T74" fmla="*/ 270 w 360"/>
                <a:gd name="T75" fmla="*/ 226 h 282"/>
                <a:gd name="T76" fmla="*/ 90 w 360"/>
                <a:gd name="T77" fmla="*/ 226 h 282"/>
                <a:gd name="T78" fmla="*/ 90 w 360"/>
                <a:gd name="T79" fmla="*/ 248 h 282"/>
                <a:gd name="T80" fmla="*/ 80 w 360"/>
                <a:gd name="T81" fmla="*/ 272 h 282"/>
                <a:gd name="T82" fmla="*/ 56 w 360"/>
                <a:gd name="T83" fmla="*/ 282 h 282"/>
                <a:gd name="T84" fmla="*/ 32 w 360"/>
                <a:gd name="T85" fmla="*/ 272 h 282"/>
                <a:gd name="T86" fmla="*/ 23 w 360"/>
                <a:gd name="T87" fmla="*/ 248 h 282"/>
                <a:gd name="T88" fmla="*/ 23 w 360"/>
                <a:gd name="T89" fmla="*/ 226 h 282"/>
                <a:gd name="T90" fmla="*/ 6 w 360"/>
                <a:gd name="T91" fmla="*/ 226 h 282"/>
                <a:gd name="T92" fmla="*/ 2 w 360"/>
                <a:gd name="T93" fmla="*/ 224 h 282"/>
                <a:gd name="T94" fmla="*/ 0 w 360"/>
                <a:gd name="T95" fmla="*/ 220 h 282"/>
                <a:gd name="T96" fmla="*/ 0 w 360"/>
                <a:gd name="T97" fmla="*/ 152 h 282"/>
                <a:gd name="T98" fmla="*/ 12 w 360"/>
                <a:gd name="T99" fmla="*/ 124 h 282"/>
                <a:gd name="T100" fmla="*/ 39 w 360"/>
                <a:gd name="T101" fmla="*/ 113 h 282"/>
                <a:gd name="T102" fmla="*/ 44 w 360"/>
                <a:gd name="T103" fmla="*/ 113 h 282"/>
                <a:gd name="T104" fmla="*/ 63 w 360"/>
                <a:gd name="T105" fmla="*/ 39 h 282"/>
                <a:gd name="T106" fmla="*/ 81 w 360"/>
                <a:gd name="T107" fmla="*/ 11 h 282"/>
                <a:gd name="T108" fmla="*/ 113 w 360"/>
                <a:gd name="T109" fmla="*/ 0 h 282"/>
                <a:gd name="T110" fmla="*/ 248 w 360"/>
                <a:gd name="T111" fmla="*/ 0 h 282"/>
                <a:gd name="T112" fmla="*/ 279 w 360"/>
                <a:gd name="T113" fmla="*/ 11 h 282"/>
                <a:gd name="T114" fmla="*/ 298 w 360"/>
                <a:gd name="T115" fmla="*/ 39 h 282"/>
                <a:gd name="T116" fmla="*/ 316 w 360"/>
                <a:gd name="T117" fmla="*/ 113 h 282"/>
                <a:gd name="T118" fmla="*/ 321 w 360"/>
                <a:gd name="T119" fmla="*/ 113 h 282"/>
                <a:gd name="T120" fmla="*/ 349 w 360"/>
                <a:gd name="T121" fmla="*/ 124 h 282"/>
                <a:gd name="T122" fmla="*/ 360 w 360"/>
                <a:gd name="T123" fmla="*/ 15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0" h="282">
                  <a:moveTo>
                    <a:pt x="84" y="169"/>
                  </a:moveTo>
                  <a:cubicBezTo>
                    <a:pt x="84" y="162"/>
                    <a:pt x="82" y="155"/>
                    <a:pt x="76" y="149"/>
                  </a:cubicBezTo>
                  <a:cubicBezTo>
                    <a:pt x="71" y="144"/>
                    <a:pt x="64" y="141"/>
                    <a:pt x="56" y="141"/>
                  </a:cubicBezTo>
                  <a:cubicBezTo>
                    <a:pt x="49" y="141"/>
                    <a:pt x="42" y="144"/>
                    <a:pt x="36" y="149"/>
                  </a:cubicBezTo>
                  <a:cubicBezTo>
                    <a:pt x="31" y="155"/>
                    <a:pt x="28" y="162"/>
                    <a:pt x="28" y="169"/>
                  </a:cubicBezTo>
                  <a:cubicBezTo>
                    <a:pt x="28" y="177"/>
                    <a:pt x="31" y="184"/>
                    <a:pt x="36" y="189"/>
                  </a:cubicBezTo>
                  <a:cubicBezTo>
                    <a:pt x="42" y="195"/>
                    <a:pt x="49" y="197"/>
                    <a:pt x="56" y="197"/>
                  </a:cubicBezTo>
                  <a:cubicBezTo>
                    <a:pt x="64" y="197"/>
                    <a:pt x="71" y="195"/>
                    <a:pt x="76" y="189"/>
                  </a:cubicBezTo>
                  <a:cubicBezTo>
                    <a:pt x="82" y="184"/>
                    <a:pt x="84" y="177"/>
                    <a:pt x="84" y="169"/>
                  </a:cubicBezTo>
                  <a:close/>
                  <a:moveTo>
                    <a:pt x="91" y="113"/>
                  </a:moveTo>
                  <a:cubicBezTo>
                    <a:pt x="270" y="113"/>
                    <a:pt x="270" y="113"/>
                    <a:pt x="270" y="113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49"/>
                    <a:pt x="253" y="48"/>
                    <a:pt x="252" y="47"/>
                  </a:cubicBezTo>
                  <a:cubicBezTo>
                    <a:pt x="250" y="46"/>
                    <a:pt x="249" y="45"/>
                    <a:pt x="248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2" y="45"/>
                    <a:pt x="110" y="46"/>
                    <a:pt x="109" y="47"/>
                  </a:cubicBezTo>
                  <a:cubicBezTo>
                    <a:pt x="108" y="48"/>
                    <a:pt x="107" y="49"/>
                    <a:pt x="106" y="50"/>
                  </a:cubicBezTo>
                  <a:lnTo>
                    <a:pt x="91" y="113"/>
                  </a:lnTo>
                  <a:close/>
                  <a:moveTo>
                    <a:pt x="332" y="169"/>
                  </a:moveTo>
                  <a:cubicBezTo>
                    <a:pt x="332" y="162"/>
                    <a:pt x="330" y="155"/>
                    <a:pt x="324" y="149"/>
                  </a:cubicBezTo>
                  <a:cubicBezTo>
                    <a:pt x="319" y="144"/>
                    <a:pt x="312" y="141"/>
                    <a:pt x="304" y="141"/>
                  </a:cubicBezTo>
                  <a:cubicBezTo>
                    <a:pt x="296" y="141"/>
                    <a:pt x="290" y="144"/>
                    <a:pt x="284" y="149"/>
                  </a:cubicBezTo>
                  <a:cubicBezTo>
                    <a:pt x="279" y="155"/>
                    <a:pt x="276" y="162"/>
                    <a:pt x="276" y="169"/>
                  </a:cubicBezTo>
                  <a:cubicBezTo>
                    <a:pt x="276" y="177"/>
                    <a:pt x="279" y="184"/>
                    <a:pt x="284" y="189"/>
                  </a:cubicBezTo>
                  <a:cubicBezTo>
                    <a:pt x="290" y="195"/>
                    <a:pt x="296" y="197"/>
                    <a:pt x="304" y="197"/>
                  </a:cubicBezTo>
                  <a:cubicBezTo>
                    <a:pt x="312" y="197"/>
                    <a:pt x="319" y="195"/>
                    <a:pt x="324" y="189"/>
                  </a:cubicBezTo>
                  <a:cubicBezTo>
                    <a:pt x="330" y="184"/>
                    <a:pt x="332" y="177"/>
                    <a:pt x="332" y="169"/>
                  </a:cubicBezTo>
                  <a:close/>
                  <a:moveTo>
                    <a:pt x="360" y="152"/>
                  </a:moveTo>
                  <a:cubicBezTo>
                    <a:pt x="360" y="220"/>
                    <a:pt x="360" y="220"/>
                    <a:pt x="360" y="220"/>
                  </a:cubicBezTo>
                  <a:cubicBezTo>
                    <a:pt x="360" y="222"/>
                    <a:pt x="360" y="223"/>
                    <a:pt x="359" y="224"/>
                  </a:cubicBezTo>
                  <a:cubicBezTo>
                    <a:pt x="358" y="225"/>
                    <a:pt x="356" y="226"/>
                    <a:pt x="355" y="226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8" y="248"/>
                    <a:pt x="338" y="248"/>
                    <a:pt x="338" y="248"/>
                  </a:cubicBezTo>
                  <a:cubicBezTo>
                    <a:pt x="338" y="257"/>
                    <a:pt x="335" y="265"/>
                    <a:pt x="328" y="272"/>
                  </a:cubicBezTo>
                  <a:cubicBezTo>
                    <a:pt x="322" y="279"/>
                    <a:pt x="314" y="282"/>
                    <a:pt x="304" y="282"/>
                  </a:cubicBezTo>
                  <a:cubicBezTo>
                    <a:pt x="295" y="282"/>
                    <a:pt x="287" y="279"/>
                    <a:pt x="280" y="272"/>
                  </a:cubicBezTo>
                  <a:cubicBezTo>
                    <a:pt x="274" y="265"/>
                    <a:pt x="270" y="257"/>
                    <a:pt x="270" y="248"/>
                  </a:cubicBezTo>
                  <a:cubicBezTo>
                    <a:pt x="270" y="226"/>
                    <a:pt x="270" y="226"/>
                    <a:pt x="270" y="226"/>
                  </a:cubicBezTo>
                  <a:cubicBezTo>
                    <a:pt x="90" y="226"/>
                    <a:pt x="90" y="226"/>
                    <a:pt x="90" y="226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57"/>
                    <a:pt x="87" y="265"/>
                    <a:pt x="80" y="272"/>
                  </a:cubicBezTo>
                  <a:cubicBezTo>
                    <a:pt x="74" y="279"/>
                    <a:pt x="66" y="282"/>
                    <a:pt x="56" y="282"/>
                  </a:cubicBezTo>
                  <a:cubicBezTo>
                    <a:pt x="47" y="282"/>
                    <a:pt x="39" y="279"/>
                    <a:pt x="32" y="272"/>
                  </a:cubicBezTo>
                  <a:cubicBezTo>
                    <a:pt x="26" y="265"/>
                    <a:pt x="23" y="257"/>
                    <a:pt x="23" y="248"/>
                  </a:cubicBezTo>
                  <a:cubicBezTo>
                    <a:pt x="23" y="226"/>
                    <a:pt x="23" y="226"/>
                    <a:pt x="23" y="226"/>
                  </a:cubicBezTo>
                  <a:cubicBezTo>
                    <a:pt x="6" y="226"/>
                    <a:pt x="6" y="226"/>
                    <a:pt x="6" y="226"/>
                  </a:cubicBezTo>
                  <a:cubicBezTo>
                    <a:pt x="4" y="226"/>
                    <a:pt x="3" y="225"/>
                    <a:pt x="2" y="224"/>
                  </a:cubicBezTo>
                  <a:cubicBezTo>
                    <a:pt x="1" y="223"/>
                    <a:pt x="0" y="222"/>
                    <a:pt x="0" y="22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41"/>
                    <a:pt x="4" y="132"/>
                    <a:pt x="12" y="124"/>
                  </a:cubicBezTo>
                  <a:cubicBezTo>
                    <a:pt x="19" y="117"/>
                    <a:pt x="29" y="113"/>
                    <a:pt x="39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6" y="28"/>
                    <a:pt x="72" y="19"/>
                    <a:pt x="81" y="11"/>
                  </a:cubicBezTo>
                  <a:cubicBezTo>
                    <a:pt x="91" y="4"/>
                    <a:pt x="101" y="0"/>
                    <a:pt x="113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9" y="0"/>
                    <a:pt x="270" y="4"/>
                    <a:pt x="279" y="11"/>
                  </a:cubicBezTo>
                  <a:cubicBezTo>
                    <a:pt x="289" y="19"/>
                    <a:pt x="295" y="28"/>
                    <a:pt x="298" y="39"/>
                  </a:cubicBezTo>
                  <a:cubicBezTo>
                    <a:pt x="316" y="113"/>
                    <a:pt x="316" y="113"/>
                    <a:pt x="316" y="113"/>
                  </a:cubicBezTo>
                  <a:cubicBezTo>
                    <a:pt x="321" y="113"/>
                    <a:pt x="321" y="113"/>
                    <a:pt x="321" y="113"/>
                  </a:cubicBezTo>
                  <a:cubicBezTo>
                    <a:pt x="332" y="113"/>
                    <a:pt x="341" y="117"/>
                    <a:pt x="349" y="124"/>
                  </a:cubicBezTo>
                  <a:cubicBezTo>
                    <a:pt x="357" y="132"/>
                    <a:pt x="360" y="141"/>
                    <a:pt x="360" y="1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A0E8EBE-C59C-4F95-B582-BED13A7D3040}"/>
              </a:ext>
            </a:extLst>
          </p:cNvPr>
          <p:cNvGrpSpPr/>
          <p:nvPr/>
        </p:nvGrpSpPr>
        <p:grpSpPr>
          <a:xfrm>
            <a:off x="7791677" y="3645881"/>
            <a:ext cx="4404265" cy="2305238"/>
            <a:chOff x="7791677" y="3645881"/>
            <a:chExt cx="4404265" cy="230523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2B30A843-D039-4E43-A684-25F0A65F9283}"/>
                </a:ext>
              </a:extLst>
            </p:cNvPr>
            <p:cNvGrpSpPr/>
            <p:nvPr/>
          </p:nvGrpSpPr>
          <p:grpSpPr>
            <a:xfrm>
              <a:off x="9058911" y="4329501"/>
              <a:ext cx="1693863" cy="449263"/>
              <a:chOff x="8166100" y="4603750"/>
              <a:chExt cx="1693863" cy="449263"/>
            </a:xfrm>
          </p:grpSpPr>
          <p:cxnSp>
            <p:nvCxnSpPr>
              <p:cNvPr id="22533" name="Google Shape;134;p15">
                <a:extLst>
                  <a:ext uri="{FF2B5EF4-FFF2-40B4-BE49-F238E27FC236}">
                    <a16:creationId xmlns:a16="http://schemas.microsoft.com/office/drawing/2014/main" id="{3BC0BB1F-F563-4796-AAA1-BD3814F83A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66100" y="4603750"/>
                <a:ext cx="1654175" cy="409575"/>
              </a:xfrm>
              <a:prstGeom prst="straightConnector1">
                <a:avLst/>
              </a:prstGeom>
              <a:noFill/>
              <a:ln w="20625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534" name="Google Shape;135;p15">
                <a:extLst>
                  <a:ext uri="{FF2B5EF4-FFF2-40B4-BE49-F238E27FC236}">
                    <a16:creationId xmlns:a16="http://schemas.microsoft.com/office/drawing/2014/main" id="{58DF1A47-38BF-46FD-B034-AE9B05DD6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5350" y="4978400"/>
                <a:ext cx="74613" cy="74613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2544" name="Google Shape;145;p15">
              <a:extLst>
                <a:ext uri="{FF2B5EF4-FFF2-40B4-BE49-F238E27FC236}">
                  <a16:creationId xmlns:a16="http://schemas.microsoft.com/office/drawing/2014/main" id="{AE7CF70D-ACD5-41D8-A412-4E404E39C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5965" y="4769081"/>
              <a:ext cx="3282765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>
                <a:buSzPts val="2200"/>
                <a:buFont typeface="Open Sans Semibold"/>
                <a:buNone/>
              </a:pPr>
              <a:r>
                <a:rPr lang="en-US" altLang="en-US" sz="2200" b="1" dirty="0">
                  <a:latin typeface="Open Sans Semibold"/>
                  <a:sym typeface="Open Sans Semibold"/>
                </a:rPr>
                <a:t>DEBILIDAD EN SUS CENTROS DE ANÁLISIS</a:t>
              </a:r>
              <a:endParaRPr lang="en-US" altLang="en-US" dirty="0"/>
            </a:p>
          </p:txBody>
        </p:sp>
        <p:sp>
          <p:nvSpPr>
            <p:cNvPr id="22552" name="Google Shape;153;p15">
              <a:extLst>
                <a:ext uri="{FF2B5EF4-FFF2-40B4-BE49-F238E27FC236}">
                  <a16:creationId xmlns:a16="http://schemas.microsoft.com/office/drawing/2014/main" id="{320D8648-8DF3-4BEC-9151-A2038CE84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3138" y="5490744"/>
              <a:ext cx="3702804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>
                <a:buClr>
                  <a:srgbClr val="262626"/>
                </a:buClr>
                <a:buSzPts val="1200"/>
              </a:pPr>
              <a:r>
                <a:rPr lang="es-ES" sz="1600" b="1" dirty="0"/>
                <a:t>Organización, tecnología, analistas</a:t>
              </a:r>
              <a:r>
                <a:rPr lang="es-ES" sz="1600" dirty="0"/>
                <a:t>, </a:t>
              </a:r>
              <a:r>
                <a:rPr lang="es-ES" sz="1600" b="1" dirty="0"/>
                <a:t>rotaciones, falta de analistas externos</a:t>
              </a:r>
              <a:r>
                <a:rPr lang="es-ES" sz="1600" dirty="0"/>
                <a:t>…</a:t>
              </a:r>
              <a:endParaRPr lang="en-US" altLang="en-US" sz="1600" dirty="0"/>
            </a:p>
          </p:txBody>
        </p:sp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819FE7A5-8B12-4040-A3E4-540DC3601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352">
              <a:off x="7791677" y="3645881"/>
              <a:ext cx="1097005" cy="681514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3599880-1586-48C5-965B-58027550F66A}"/>
              </a:ext>
            </a:extLst>
          </p:cNvPr>
          <p:cNvGrpSpPr/>
          <p:nvPr/>
        </p:nvGrpSpPr>
        <p:grpSpPr>
          <a:xfrm>
            <a:off x="3496697" y="3536624"/>
            <a:ext cx="3485733" cy="2940919"/>
            <a:chOff x="3496697" y="3536624"/>
            <a:chExt cx="3485733" cy="2940919"/>
          </a:xfrm>
        </p:grpSpPr>
        <p:sp>
          <p:nvSpPr>
            <p:cNvPr id="22548" name="Google Shape;149;p15">
              <a:extLst>
                <a:ext uri="{FF2B5EF4-FFF2-40B4-BE49-F238E27FC236}">
                  <a16:creationId xmlns:a16="http://schemas.microsoft.com/office/drawing/2014/main" id="{7971F928-9E70-4A3E-9BDD-4ACE6B3DB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697" y="5676433"/>
              <a:ext cx="3326698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buSzPts val="2200"/>
                <a:buFont typeface="Open Sans Semibold"/>
                <a:buNone/>
              </a:pPr>
              <a:r>
                <a:rPr lang="en-US" altLang="en-US" sz="2200" b="1" dirty="0">
                  <a:latin typeface="Open Sans Semibold"/>
                  <a:sym typeface="Open Sans Semibold"/>
                </a:rPr>
                <a:t>NUEVAS TECNOLOGÍAS</a:t>
              </a:r>
              <a:endParaRPr lang="en-US" altLang="en-US" dirty="0"/>
            </a:p>
          </p:txBody>
        </p:sp>
        <p:sp>
          <p:nvSpPr>
            <p:cNvPr id="22553" name="Google Shape;154;p15">
              <a:extLst>
                <a:ext uri="{FF2B5EF4-FFF2-40B4-BE49-F238E27FC236}">
                  <a16:creationId xmlns:a16="http://schemas.microsoft.com/office/drawing/2014/main" id="{D5794987-FFC4-4528-B108-895715D5A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8481" y="6015581"/>
              <a:ext cx="2902159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>
                <a:buClr>
                  <a:srgbClr val="262626"/>
                </a:buClr>
                <a:buSzPts val="1200"/>
              </a:pPr>
              <a:r>
                <a:rPr lang="es-ES" dirty="0"/>
                <a:t>Big data, software analítico, SQL</a:t>
              </a:r>
              <a:endParaRPr lang="en-US" altLang="en-US" dirty="0"/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D590F8EE-605E-4856-991E-F3A9706DD6D8}"/>
                </a:ext>
              </a:extLst>
            </p:cNvPr>
            <p:cNvGrpSpPr/>
            <p:nvPr/>
          </p:nvGrpSpPr>
          <p:grpSpPr>
            <a:xfrm rot="1359969">
              <a:off x="5314978" y="4943692"/>
              <a:ext cx="264905" cy="682990"/>
              <a:chOff x="8625184" y="5131087"/>
              <a:chExt cx="153987" cy="723901"/>
            </a:xfrm>
          </p:grpSpPr>
          <p:cxnSp>
            <p:nvCxnSpPr>
              <p:cNvPr id="42" name="Google Shape;142;p15">
                <a:extLst>
                  <a:ext uri="{FF2B5EF4-FFF2-40B4-BE49-F238E27FC236}">
                    <a16:creationId xmlns:a16="http://schemas.microsoft.com/office/drawing/2014/main" id="{C2EFFDBE-F7A2-4E6D-A905-82F250FFA8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666459" y="5131087"/>
                <a:ext cx="112712" cy="681038"/>
              </a:xfrm>
              <a:prstGeom prst="straightConnector1">
                <a:avLst/>
              </a:prstGeom>
              <a:noFill/>
              <a:ln w="20625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Google Shape;143;p15">
                <a:extLst>
                  <a:ext uri="{FF2B5EF4-FFF2-40B4-BE49-F238E27FC236}">
                    <a16:creationId xmlns:a16="http://schemas.microsoft.com/office/drawing/2014/main" id="{EFEDBFE7-3AAD-4D6C-9DCA-126AC5308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5184" y="5769263"/>
                <a:ext cx="82550" cy="85725"/>
              </a:xfrm>
              <a:custGeom>
                <a:avLst/>
                <a:gdLst>
                  <a:gd name="T0" fmla="*/ 2147483646 w 21"/>
                  <a:gd name="T1" fmla="*/ 2147483646 h 22"/>
                  <a:gd name="T2" fmla="*/ 2147483646 w 21"/>
                  <a:gd name="T3" fmla="*/ 2147483646 h 22"/>
                  <a:gd name="T4" fmla="*/ 2147483646 w 21"/>
                  <a:gd name="T5" fmla="*/ 2147483646 h 22"/>
                  <a:gd name="T6" fmla="*/ 2147483646 w 21"/>
                  <a:gd name="T7" fmla="*/ 2147483646 h 22"/>
                  <a:gd name="T8" fmla="*/ 2147483646 w 21"/>
                  <a:gd name="T9" fmla="*/ 2147483646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 extrusionOk="0">
                    <a:moveTo>
                      <a:pt x="7" y="19"/>
                    </a:moveTo>
                    <a:cubicBezTo>
                      <a:pt x="2" y="17"/>
                      <a:pt x="0" y="12"/>
                      <a:pt x="2" y="7"/>
                    </a:cubicBezTo>
                    <a:cubicBezTo>
                      <a:pt x="4" y="2"/>
                      <a:pt x="9" y="0"/>
                      <a:pt x="14" y="2"/>
                    </a:cubicBezTo>
                    <a:cubicBezTo>
                      <a:pt x="19" y="4"/>
                      <a:pt x="21" y="10"/>
                      <a:pt x="19" y="14"/>
                    </a:cubicBezTo>
                    <a:cubicBezTo>
                      <a:pt x="17" y="19"/>
                      <a:pt x="11" y="22"/>
                      <a:pt x="7" y="1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E4B9D83-AD3F-441B-AB9B-8CBEC5E5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811" y="3536624"/>
              <a:ext cx="1208619" cy="862421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996C8FA-CA20-489F-B7A0-D23ED39F68B6}"/>
              </a:ext>
            </a:extLst>
          </p:cNvPr>
          <p:cNvGrpSpPr/>
          <p:nvPr/>
        </p:nvGrpSpPr>
        <p:grpSpPr>
          <a:xfrm>
            <a:off x="66241" y="3188114"/>
            <a:ext cx="5032468" cy="2012925"/>
            <a:chOff x="66241" y="3188114"/>
            <a:chExt cx="5032468" cy="2012925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AE471B44-57D1-47FD-B335-265EB24D7CD3}"/>
                </a:ext>
              </a:extLst>
            </p:cNvPr>
            <p:cNvGrpSpPr/>
            <p:nvPr/>
          </p:nvGrpSpPr>
          <p:grpSpPr>
            <a:xfrm>
              <a:off x="2122923" y="3567698"/>
              <a:ext cx="1698625" cy="447675"/>
              <a:chOff x="2435225" y="4164013"/>
              <a:chExt cx="1698625" cy="447675"/>
            </a:xfrm>
          </p:grpSpPr>
          <p:cxnSp>
            <p:nvCxnSpPr>
              <p:cNvPr id="22537" name="Google Shape;138;p15">
                <a:extLst>
                  <a:ext uri="{FF2B5EF4-FFF2-40B4-BE49-F238E27FC236}">
                    <a16:creationId xmlns:a16="http://schemas.microsoft.com/office/drawing/2014/main" id="{1F8F63AB-5E82-4445-8865-FD1AF374A1B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74913" y="4164013"/>
                <a:ext cx="1658937" cy="407987"/>
              </a:xfrm>
              <a:prstGeom prst="straightConnector1">
                <a:avLst/>
              </a:prstGeom>
              <a:noFill/>
              <a:ln w="20625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538" name="Google Shape;139;p15">
                <a:extLst>
                  <a:ext uri="{FF2B5EF4-FFF2-40B4-BE49-F238E27FC236}">
                    <a16:creationId xmlns:a16="http://schemas.microsoft.com/office/drawing/2014/main" id="{8A628629-4DDB-4C16-B24E-177D958E5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5225" y="4537075"/>
                <a:ext cx="74613" cy="74613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2546" name="Google Shape;147;p15">
              <a:extLst>
                <a:ext uri="{FF2B5EF4-FFF2-40B4-BE49-F238E27FC236}">
                  <a16:creationId xmlns:a16="http://schemas.microsoft.com/office/drawing/2014/main" id="{3A618240-D1B4-4B2B-9FA6-7240D285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72" y="4069945"/>
              <a:ext cx="3528701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buSzPts val="2200"/>
                <a:buFont typeface="Open Sans Semibold"/>
                <a:buNone/>
              </a:pPr>
              <a:r>
                <a:rPr lang="es-EC" altLang="en-US" sz="2200" b="1" dirty="0">
                  <a:latin typeface="Open Sans Semibold"/>
                  <a:sym typeface="Open Sans Semibold"/>
                </a:rPr>
                <a:t>CAPACIDAD OPERATIVA DISMINUÍDA</a:t>
              </a:r>
              <a:endParaRPr lang="en-US" altLang="en-US" dirty="0"/>
            </a:p>
          </p:txBody>
        </p:sp>
        <p:sp>
          <p:nvSpPr>
            <p:cNvPr id="22549" name="Google Shape;150;p15">
              <a:extLst>
                <a:ext uri="{FF2B5EF4-FFF2-40B4-BE49-F238E27FC236}">
                  <a16:creationId xmlns:a16="http://schemas.microsoft.com/office/drawing/2014/main" id="{B74E54CF-41D5-42F0-8EAD-78CE71283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1" y="4739076"/>
              <a:ext cx="332669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>
                <a:buClr>
                  <a:srgbClr val="262626"/>
                </a:buClr>
                <a:buSzPts val="1200"/>
              </a:pPr>
              <a:r>
                <a:rPr lang="es-ES" sz="1600" dirty="0"/>
                <a:t>Angostura 2008, Picnic 2016, Mataje 2018, pistas clandestinas 2017, venta de munición 2018, paralizaciones 2019,</a:t>
              </a:r>
            </a:p>
            <a:p>
              <a:pPr algn="just">
                <a:buClr>
                  <a:srgbClr val="262626"/>
                </a:buClr>
                <a:buSzPts val="1200"/>
              </a:pPr>
              <a:r>
                <a:rPr lang="es-ES" altLang="en-US" sz="1600" b="1" u="sng" dirty="0"/>
                <a:t>Inteligencia UTIL y OPORTUNA?</a:t>
              </a:r>
              <a:endParaRPr lang="en-US" altLang="en-US" sz="1600" b="1" u="sng" dirty="0"/>
            </a:p>
          </p:txBody>
        </p:sp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5391496F-A23C-46F9-A911-1C3B24EF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280" y="3188114"/>
              <a:ext cx="759032" cy="422427"/>
            </a:xfrm>
            <a:prstGeom prst="rect">
              <a:avLst/>
            </a:prstGeom>
          </p:spPr>
        </p:pic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D7FABB55-0702-4536-8944-34A4AFF8A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034" y="3480546"/>
              <a:ext cx="751675" cy="55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2016370" y="2480603"/>
            <a:ext cx="8910695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ENUNCIADO DEL PROBLEMA</a:t>
            </a:r>
          </a:p>
        </p:txBody>
      </p:sp>
    </p:spTree>
    <p:extLst>
      <p:ext uri="{BB962C8B-B14F-4D97-AF65-F5344CB8AC3E}">
        <p14:creationId xmlns:p14="http://schemas.microsoft.com/office/powerpoint/2010/main" val="8776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Resultado de imagen de problema de la investigación">
            <a:extLst>
              <a:ext uri="{FF2B5EF4-FFF2-40B4-BE49-F238E27FC236}">
                <a16:creationId xmlns:a16="http://schemas.microsoft.com/office/drawing/2014/main" id="{C6AC5A6A-53EA-44CD-BEA0-BD91E3CF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43" y="3561801"/>
            <a:ext cx="2619742" cy="22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939887" y="2251766"/>
            <a:ext cx="1061499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</a:t>
            </a:r>
            <a:r>
              <a:rPr lang="es-EC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falta de inteligencia útil y oportuna influye en la toma de decisiones de las operaciones de inteligencia del COIMC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34" name="Picture 2" descr="Imagen relacionada">
            <a:extLst>
              <a:ext uri="{FF2B5EF4-FFF2-40B4-BE49-F238E27FC236}">
                <a16:creationId xmlns:a16="http://schemas.microsoft.com/office/drawing/2014/main" id="{FA6690A3-BA1A-495F-8C15-1C8F0D00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10" y="300220"/>
            <a:ext cx="1568240" cy="15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7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2039816" y="2437505"/>
            <a:ext cx="9220494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PREGUNTAS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23851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8" name="Google Shape;551;p23">
            <a:extLst>
              <a:ext uri="{FF2B5EF4-FFF2-40B4-BE49-F238E27FC236}">
                <a16:creationId xmlns:a16="http://schemas.microsoft.com/office/drawing/2014/main" id="{E3FD0881-3C01-4581-8B0F-2692E7F4F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638" y="957263"/>
            <a:ext cx="14906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ts val="2400"/>
              <a:buFont typeface="Montserrat"/>
              <a:buNone/>
            </a:pPr>
            <a:r>
              <a:rPr lang="en-US" altLang="en-US" sz="2400" b="1">
                <a:solidFill>
                  <a:srgbClr val="FFFFFF"/>
                </a:solidFill>
                <a:latin typeface="Montserrat"/>
                <a:sym typeface="Montserrat"/>
              </a:rPr>
              <a:t>TITULO D</a:t>
            </a:r>
            <a:endParaRPr lang="en-US" altLang="en-U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B67133D-D153-403D-BD2C-B792A5F9EE8F}"/>
              </a:ext>
            </a:extLst>
          </p:cNvPr>
          <p:cNvGrpSpPr/>
          <p:nvPr/>
        </p:nvGrpSpPr>
        <p:grpSpPr>
          <a:xfrm>
            <a:off x="414193" y="780473"/>
            <a:ext cx="3086389" cy="3110490"/>
            <a:chOff x="414193" y="780473"/>
            <a:chExt cx="3086389" cy="3110490"/>
          </a:xfrm>
        </p:grpSpPr>
        <p:pic>
          <p:nvPicPr>
            <p:cNvPr id="38920" name="Google Shape;543;p23">
              <a:extLst>
                <a:ext uri="{FF2B5EF4-FFF2-40B4-BE49-F238E27FC236}">
                  <a16:creationId xmlns:a16="http://schemas.microsoft.com/office/drawing/2014/main" id="{B806B9E6-F320-4092-8B74-E53BBE507CD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93" y="3556000"/>
              <a:ext cx="28924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63B241A4-705D-48DE-AD44-111E1C9A490F}"/>
                </a:ext>
              </a:extLst>
            </p:cNvPr>
            <p:cNvGrpSpPr/>
            <p:nvPr/>
          </p:nvGrpSpPr>
          <p:grpSpPr>
            <a:xfrm>
              <a:off x="510743" y="780473"/>
              <a:ext cx="2989839" cy="2497715"/>
              <a:chOff x="510743" y="780473"/>
              <a:chExt cx="2989839" cy="2497715"/>
            </a:xfrm>
          </p:grpSpPr>
          <p:grpSp>
            <p:nvGrpSpPr>
              <p:cNvPr id="38915" name="Google Shape;516;p23">
                <a:extLst>
                  <a:ext uri="{FF2B5EF4-FFF2-40B4-BE49-F238E27FC236}">
                    <a16:creationId xmlns:a16="http://schemas.microsoft.com/office/drawing/2014/main" id="{EC551DB0-6294-4105-994E-726F83F24A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743" y="780473"/>
                <a:ext cx="2989839" cy="2497715"/>
                <a:chOff x="974725" y="3111501"/>
                <a:chExt cx="3036887" cy="3019425"/>
              </a:xfrm>
            </p:grpSpPr>
            <p:sp>
              <p:nvSpPr>
                <p:cNvPr id="38952" name="Google Shape;517;p23">
                  <a:extLst>
                    <a:ext uri="{FF2B5EF4-FFF2-40B4-BE49-F238E27FC236}">
                      <a16:creationId xmlns:a16="http://schemas.microsoft.com/office/drawing/2014/main" id="{65E63A2C-0856-4FCB-800E-BD14CEF7A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4725" y="3111501"/>
                  <a:ext cx="3036887" cy="2071688"/>
                </a:xfrm>
                <a:custGeom>
                  <a:avLst/>
                  <a:gdLst>
                    <a:gd name="T0" fmla="*/ 2147483646 w 734"/>
                    <a:gd name="T1" fmla="*/ 2147483646 h 500"/>
                    <a:gd name="T2" fmla="*/ 0 w 734"/>
                    <a:gd name="T3" fmla="*/ 2147483646 h 500"/>
                    <a:gd name="T4" fmla="*/ 0 w 734"/>
                    <a:gd name="T5" fmla="*/ 2147483646 h 500"/>
                    <a:gd name="T6" fmla="*/ 2147483646 w 734"/>
                    <a:gd name="T7" fmla="*/ 0 h 500"/>
                    <a:gd name="T8" fmla="*/ 2147483646 w 734"/>
                    <a:gd name="T9" fmla="*/ 0 h 500"/>
                    <a:gd name="T10" fmla="*/ 2147483646 w 734"/>
                    <a:gd name="T11" fmla="*/ 2147483646 h 500"/>
                    <a:gd name="T12" fmla="*/ 2147483646 w 734"/>
                    <a:gd name="T13" fmla="*/ 2147483646 h 500"/>
                    <a:gd name="T14" fmla="*/ 2147483646 w 734"/>
                    <a:gd name="T15" fmla="*/ 2147483646 h 5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34" h="500" extrusionOk="0">
                      <a:moveTo>
                        <a:pt x="699" y="500"/>
                      </a:moveTo>
                      <a:cubicBezTo>
                        <a:pt x="0" y="500"/>
                        <a:pt x="0" y="500"/>
                        <a:pt x="0" y="50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15"/>
                        <a:pt x="15" y="0"/>
                        <a:pt x="35" y="0"/>
                      </a:cubicBezTo>
                      <a:cubicBezTo>
                        <a:pt x="699" y="0"/>
                        <a:pt x="699" y="0"/>
                        <a:pt x="699" y="0"/>
                      </a:cubicBezTo>
                      <a:cubicBezTo>
                        <a:pt x="718" y="0"/>
                        <a:pt x="734" y="15"/>
                        <a:pt x="734" y="35"/>
                      </a:cubicBezTo>
                      <a:cubicBezTo>
                        <a:pt x="734" y="465"/>
                        <a:pt x="734" y="465"/>
                        <a:pt x="734" y="465"/>
                      </a:cubicBezTo>
                      <a:cubicBezTo>
                        <a:pt x="734" y="484"/>
                        <a:pt x="718" y="500"/>
                        <a:pt x="699" y="500"/>
                      </a:cubicBezTo>
                      <a:close/>
                    </a:path>
                  </a:pathLst>
                </a:custGeom>
                <a:solidFill>
                  <a:srgbClr val="E2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s-EC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953" name="Google Shape;518;p23">
                  <a:extLst>
                    <a:ext uri="{FF2B5EF4-FFF2-40B4-BE49-F238E27FC236}">
                      <a16:creationId xmlns:a16="http://schemas.microsoft.com/office/drawing/2014/main" id="{DC6FCE85-6209-4EA1-8DFD-086D84016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4725" y="5183188"/>
                  <a:ext cx="1787525" cy="496888"/>
                </a:xfrm>
                <a:custGeom>
                  <a:avLst/>
                  <a:gdLst>
                    <a:gd name="T0" fmla="*/ 2147483646 w 1126"/>
                    <a:gd name="T1" fmla="*/ 2147483646 h 313"/>
                    <a:gd name="T2" fmla="*/ 0 w 1126"/>
                    <a:gd name="T3" fmla="*/ 0 h 313"/>
                    <a:gd name="T4" fmla="*/ 2147483646 w 1126"/>
                    <a:gd name="T5" fmla="*/ 0 h 313"/>
                    <a:gd name="T6" fmla="*/ 2147483646 w 1126"/>
                    <a:gd name="T7" fmla="*/ 2147483646 h 3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26" h="313" extrusionOk="0">
                      <a:moveTo>
                        <a:pt x="1126" y="313"/>
                      </a:moveTo>
                      <a:lnTo>
                        <a:pt x="0" y="0"/>
                      </a:lnTo>
                      <a:lnTo>
                        <a:pt x="1126" y="0"/>
                      </a:lnTo>
                      <a:lnTo>
                        <a:pt x="1126" y="313"/>
                      </a:lnTo>
                      <a:close/>
                    </a:path>
                  </a:pathLst>
                </a:custGeom>
                <a:solidFill>
                  <a:srgbClr val="BD2A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s-EC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954" name="Google Shape;519;p23">
                  <a:extLst>
                    <a:ext uri="{FF2B5EF4-FFF2-40B4-BE49-F238E27FC236}">
                      <a16:creationId xmlns:a16="http://schemas.microsoft.com/office/drawing/2014/main" id="{1981C7A5-8E4D-45A9-8801-DE89F33F6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5368926"/>
                  <a:ext cx="1117600" cy="311150"/>
                </a:xfrm>
                <a:custGeom>
                  <a:avLst/>
                  <a:gdLst>
                    <a:gd name="T0" fmla="*/ 0 w 704"/>
                    <a:gd name="T1" fmla="*/ 2147483646 h 196"/>
                    <a:gd name="T2" fmla="*/ 2147483646 w 704"/>
                    <a:gd name="T3" fmla="*/ 2147483646 h 196"/>
                    <a:gd name="T4" fmla="*/ 0 w 704"/>
                    <a:gd name="T5" fmla="*/ 0 h 196"/>
                    <a:gd name="T6" fmla="*/ 0 w 704"/>
                    <a:gd name="T7" fmla="*/ 2147483646 h 19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04" h="196" extrusionOk="0">
                      <a:moveTo>
                        <a:pt x="0" y="196"/>
                      </a:moveTo>
                      <a:lnTo>
                        <a:pt x="704" y="196"/>
                      </a:lnTo>
                      <a:lnTo>
                        <a:pt x="0" y="0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E2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s-EC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955" name="Google Shape;520;p23">
                  <a:extLst>
                    <a:ext uri="{FF2B5EF4-FFF2-40B4-BE49-F238E27FC236}">
                      <a16:creationId xmlns:a16="http://schemas.microsoft.com/office/drawing/2014/main" id="{B593FDCD-3E0E-4604-8071-4B96D9723D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5680076"/>
                  <a:ext cx="558800" cy="450850"/>
                </a:xfrm>
                <a:custGeom>
                  <a:avLst/>
                  <a:gdLst>
                    <a:gd name="T0" fmla="*/ 2147483646 w 352"/>
                    <a:gd name="T1" fmla="*/ 2147483646 h 284"/>
                    <a:gd name="T2" fmla="*/ 0 w 352"/>
                    <a:gd name="T3" fmla="*/ 0 h 284"/>
                    <a:gd name="T4" fmla="*/ 2147483646 w 352"/>
                    <a:gd name="T5" fmla="*/ 0 h 284"/>
                    <a:gd name="T6" fmla="*/ 2147483646 w 352"/>
                    <a:gd name="T7" fmla="*/ 2147483646 h 28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2" h="284" extrusionOk="0">
                      <a:moveTo>
                        <a:pt x="352" y="284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284"/>
                      </a:lnTo>
                      <a:close/>
                    </a:path>
                  </a:pathLst>
                </a:custGeom>
                <a:solidFill>
                  <a:srgbClr val="BD2A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s-EC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956" name="Google Shape;521;p23">
                  <a:extLst>
                    <a:ext uri="{FF2B5EF4-FFF2-40B4-BE49-F238E27FC236}">
                      <a16:creationId xmlns:a16="http://schemas.microsoft.com/office/drawing/2014/main" id="{8E67C0D0-FDA1-48E2-8014-544420385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5680076"/>
                  <a:ext cx="558800" cy="450850"/>
                </a:xfrm>
                <a:custGeom>
                  <a:avLst/>
                  <a:gdLst>
                    <a:gd name="T0" fmla="*/ 2147483646 w 352"/>
                    <a:gd name="T1" fmla="*/ 2147483646 h 284"/>
                    <a:gd name="T2" fmla="*/ 0 w 352"/>
                    <a:gd name="T3" fmla="*/ 0 h 284"/>
                    <a:gd name="T4" fmla="*/ 2147483646 w 352"/>
                    <a:gd name="T5" fmla="*/ 0 h 284"/>
                    <a:gd name="T6" fmla="*/ 2147483646 w 352"/>
                    <a:gd name="T7" fmla="*/ 2147483646 h 28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2" h="284" extrusionOk="0">
                      <a:moveTo>
                        <a:pt x="352" y="284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28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s-EC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8930" name="Google Shape;553;p23">
                <a:extLst>
                  <a:ext uri="{FF2B5EF4-FFF2-40B4-BE49-F238E27FC236}">
                    <a16:creationId xmlns:a16="http://schemas.microsoft.com/office/drawing/2014/main" id="{821FD07A-2952-467A-A561-1669893D9D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255" y="806376"/>
                <a:ext cx="2795876" cy="1734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just"/>
                <a:r>
                  <a:rPr lang="es-ES" sz="1800" dirty="0">
                    <a:solidFill>
                      <a:prstClr val="white"/>
                    </a:solidFill>
                  </a:rPr>
                  <a:t>¿El COIMC cuenta con la capacidad científico-tecnológica para proporcionar inteligencia útil y oportuna en la toma de decisiones?</a:t>
                </a:r>
                <a:endParaRPr lang="es-EC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360B6450-D15E-4B0F-8075-E3F92A0D563F}"/>
              </a:ext>
            </a:extLst>
          </p:cNvPr>
          <p:cNvGrpSpPr/>
          <p:nvPr/>
        </p:nvGrpSpPr>
        <p:grpSpPr>
          <a:xfrm>
            <a:off x="8588375" y="3725038"/>
            <a:ext cx="3158256" cy="2784289"/>
            <a:chOff x="8588375" y="3725038"/>
            <a:chExt cx="3158256" cy="2784289"/>
          </a:xfrm>
        </p:grpSpPr>
        <p:grpSp>
          <p:nvGrpSpPr>
            <p:cNvPr id="38916" name="Google Shape;522;p23">
              <a:extLst>
                <a:ext uri="{FF2B5EF4-FFF2-40B4-BE49-F238E27FC236}">
                  <a16:creationId xmlns:a16="http://schemas.microsoft.com/office/drawing/2014/main" id="{F32B1468-826E-48F3-B66F-7C58C3613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0730" y="3725038"/>
              <a:ext cx="2975901" cy="2477000"/>
              <a:chOff x="8782050" y="3116263"/>
              <a:chExt cx="2693987" cy="2682876"/>
            </a:xfrm>
          </p:grpSpPr>
          <p:sp>
            <p:nvSpPr>
              <p:cNvPr id="38947" name="Google Shape;523;p23">
                <a:extLst>
                  <a:ext uri="{FF2B5EF4-FFF2-40B4-BE49-F238E27FC236}">
                    <a16:creationId xmlns:a16="http://schemas.microsoft.com/office/drawing/2014/main" id="{E5C3FA33-FE40-464E-811A-83A08DF9E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050" y="3116263"/>
                <a:ext cx="2693987" cy="1838325"/>
              </a:xfrm>
              <a:custGeom>
                <a:avLst/>
                <a:gdLst>
                  <a:gd name="T0" fmla="*/ 2147483646 w 651"/>
                  <a:gd name="T1" fmla="*/ 2147483646 h 444"/>
                  <a:gd name="T2" fmla="*/ 0 w 651"/>
                  <a:gd name="T3" fmla="*/ 2147483646 h 444"/>
                  <a:gd name="T4" fmla="*/ 0 w 651"/>
                  <a:gd name="T5" fmla="*/ 2147483646 h 444"/>
                  <a:gd name="T6" fmla="*/ 2147483646 w 651"/>
                  <a:gd name="T7" fmla="*/ 0 h 444"/>
                  <a:gd name="T8" fmla="*/ 2147483646 w 651"/>
                  <a:gd name="T9" fmla="*/ 0 h 444"/>
                  <a:gd name="T10" fmla="*/ 2147483646 w 651"/>
                  <a:gd name="T11" fmla="*/ 2147483646 h 444"/>
                  <a:gd name="T12" fmla="*/ 2147483646 w 651"/>
                  <a:gd name="T13" fmla="*/ 2147483646 h 444"/>
                  <a:gd name="T14" fmla="*/ 2147483646 w 651"/>
                  <a:gd name="T15" fmla="*/ 2147483646 h 4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1" h="444" extrusionOk="0">
                    <a:moveTo>
                      <a:pt x="620" y="444"/>
                    </a:moveTo>
                    <a:cubicBezTo>
                      <a:pt x="0" y="444"/>
                      <a:pt x="0" y="444"/>
                      <a:pt x="0" y="44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37" y="0"/>
                      <a:pt x="651" y="14"/>
                      <a:pt x="651" y="31"/>
                    </a:cubicBezTo>
                    <a:cubicBezTo>
                      <a:pt x="651" y="413"/>
                      <a:pt x="651" y="413"/>
                      <a:pt x="651" y="413"/>
                    </a:cubicBezTo>
                    <a:cubicBezTo>
                      <a:pt x="651" y="430"/>
                      <a:pt x="637" y="444"/>
                      <a:pt x="620" y="444"/>
                    </a:cubicBezTo>
                    <a:close/>
                  </a:path>
                </a:pathLst>
              </a:custGeom>
              <a:solidFill>
                <a:srgbClr val="2EC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38948" name="Google Shape;524;p23">
                <a:extLst>
                  <a:ext uri="{FF2B5EF4-FFF2-40B4-BE49-F238E27FC236}">
                    <a16:creationId xmlns:a16="http://schemas.microsoft.com/office/drawing/2014/main" id="{DDC70489-863D-4D82-AF50-E1D7AE8A9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050" y="4954588"/>
                <a:ext cx="1589087" cy="442913"/>
              </a:xfrm>
              <a:custGeom>
                <a:avLst/>
                <a:gdLst>
                  <a:gd name="T0" fmla="*/ 2147483646 w 1001"/>
                  <a:gd name="T1" fmla="*/ 2147483646 h 279"/>
                  <a:gd name="T2" fmla="*/ 0 w 1001"/>
                  <a:gd name="T3" fmla="*/ 0 h 279"/>
                  <a:gd name="T4" fmla="*/ 2147483646 w 1001"/>
                  <a:gd name="T5" fmla="*/ 0 h 279"/>
                  <a:gd name="T6" fmla="*/ 2147483646 w 1001"/>
                  <a:gd name="T7" fmla="*/ 2147483646 h 2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1" h="279" extrusionOk="0">
                    <a:moveTo>
                      <a:pt x="1001" y="279"/>
                    </a:moveTo>
                    <a:lnTo>
                      <a:pt x="0" y="0"/>
                    </a:lnTo>
                    <a:lnTo>
                      <a:pt x="1001" y="0"/>
                    </a:lnTo>
                    <a:lnTo>
                      <a:pt x="1001" y="279"/>
                    </a:lnTo>
                    <a:close/>
                  </a:path>
                </a:pathLst>
              </a:custGeom>
              <a:solidFill>
                <a:srgbClr val="21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38949" name="Google Shape;525;p23">
                <a:extLst>
                  <a:ext uri="{FF2B5EF4-FFF2-40B4-BE49-F238E27FC236}">
                    <a16:creationId xmlns:a16="http://schemas.microsoft.com/office/drawing/2014/main" id="{E8C1200C-CFE9-47ED-916D-DC92A1C5B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8950" y="5119688"/>
                <a:ext cx="992187" cy="277813"/>
              </a:xfrm>
              <a:custGeom>
                <a:avLst/>
                <a:gdLst>
                  <a:gd name="T0" fmla="*/ 0 w 625"/>
                  <a:gd name="T1" fmla="*/ 2147483646 h 175"/>
                  <a:gd name="T2" fmla="*/ 2147483646 w 625"/>
                  <a:gd name="T3" fmla="*/ 2147483646 h 175"/>
                  <a:gd name="T4" fmla="*/ 0 w 625"/>
                  <a:gd name="T5" fmla="*/ 0 h 175"/>
                  <a:gd name="T6" fmla="*/ 0 w 625"/>
                  <a:gd name="T7" fmla="*/ 2147483646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5" h="175" extrusionOk="0">
                    <a:moveTo>
                      <a:pt x="0" y="175"/>
                    </a:moveTo>
                    <a:lnTo>
                      <a:pt x="625" y="175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2EC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38950" name="Google Shape;526;p23">
                <a:extLst>
                  <a:ext uri="{FF2B5EF4-FFF2-40B4-BE49-F238E27FC236}">
                    <a16:creationId xmlns:a16="http://schemas.microsoft.com/office/drawing/2014/main" id="{7BB486C8-4E2B-41CB-AF6D-A718F3BF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8950" y="5397501"/>
                <a:ext cx="495300" cy="401638"/>
              </a:xfrm>
              <a:custGeom>
                <a:avLst/>
                <a:gdLst>
                  <a:gd name="T0" fmla="*/ 2147483646 w 312"/>
                  <a:gd name="T1" fmla="*/ 2147483646 h 253"/>
                  <a:gd name="T2" fmla="*/ 0 w 312"/>
                  <a:gd name="T3" fmla="*/ 0 h 253"/>
                  <a:gd name="T4" fmla="*/ 2147483646 w 312"/>
                  <a:gd name="T5" fmla="*/ 0 h 253"/>
                  <a:gd name="T6" fmla="*/ 2147483646 w 312"/>
                  <a:gd name="T7" fmla="*/ 2147483646 h 2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2" h="253" extrusionOk="0">
                    <a:moveTo>
                      <a:pt x="312" y="253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253"/>
                    </a:lnTo>
                    <a:close/>
                  </a:path>
                </a:pathLst>
              </a:custGeom>
              <a:solidFill>
                <a:srgbClr val="21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38951" name="Google Shape;527;p23">
                <a:extLst>
                  <a:ext uri="{FF2B5EF4-FFF2-40B4-BE49-F238E27FC236}">
                    <a16:creationId xmlns:a16="http://schemas.microsoft.com/office/drawing/2014/main" id="{CE26B4E7-AC19-444A-B468-A003C7FA5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8950" y="5397501"/>
                <a:ext cx="495300" cy="401638"/>
              </a:xfrm>
              <a:custGeom>
                <a:avLst/>
                <a:gdLst>
                  <a:gd name="T0" fmla="*/ 2147483646 w 312"/>
                  <a:gd name="T1" fmla="*/ 2147483646 h 253"/>
                  <a:gd name="T2" fmla="*/ 0 w 312"/>
                  <a:gd name="T3" fmla="*/ 0 h 253"/>
                  <a:gd name="T4" fmla="*/ 2147483646 w 312"/>
                  <a:gd name="T5" fmla="*/ 0 h 253"/>
                  <a:gd name="T6" fmla="*/ 2147483646 w 312"/>
                  <a:gd name="T7" fmla="*/ 2147483646 h 2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2" h="253" extrusionOk="0">
                    <a:moveTo>
                      <a:pt x="312" y="253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2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8921" name="Google Shape;544;p23">
              <a:extLst>
                <a:ext uri="{FF2B5EF4-FFF2-40B4-BE49-F238E27FC236}">
                  <a16:creationId xmlns:a16="http://schemas.microsoft.com/office/drawing/2014/main" id="{D8383C28-1DC2-41BF-BBB4-17836E1720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8375" y="6212465"/>
              <a:ext cx="2568575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1" name="Google Shape;554;p23">
              <a:extLst>
                <a:ext uri="{FF2B5EF4-FFF2-40B4-BE49-F238E27FC236}">
                  <a16:creationId xmlns:a16="http://schemas.microsoft.com/office/drawing/2014/main" id="{745D2850-B715-427A-AED3-B48DCE6D1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3657" y="3764378"/>
              <a:ext cx="2798618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/>
              <a:r>
                <a:rPr lang="es-ES" sz="1600" dirty="0"/>
                <a:t>¿Cómo se encuentra estructurado el Sistema de Inteligencia Militar para producir conocimiento y anticiparse a la amenaza en cada uno de sus niveles?</a:t>
              </a:r>
              <a:endParaRPr lang="es-EC" sz="1800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1090A22-DCBD-4D69-A49E-D7B81D9A0456}"/>
              </a:ext>
            </a:extLst>
          </p:cNvPr>
          <p:cNvGrpSpPr/>
          <p:nvPr/>
        </p:nvGrpSpPr>
        <p:grpSpPr>
          <a:xfrm>
            <a:off x="3237266" y="3717706"/>
            <a:ext cx="3008311" cy="2828567"/>
            <a:chOff x="3237266" y="3717706"/>
            <a:chExt cx="3008311" cy="2828567"/>
          </a:xfrm>
        </p:grpSpPr>
        <p:grpSp>
          <p:nvGrpSpPr>
            <p:cNvPr id="38917" name="Google Shape;528;p23">
              <a:extLst>
                <a:ext uri="{FF2B5EF4-FFF2-40B4-BE49-F238E27FC236}">
                  <a16:creationId xmlns:a16="http://schemas.microsoft.com/office/drawing/2014/main" id="{DFECA427-06CA-4A33-A45F-260CC9A712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7266" y="3717706"/>
              <a:ext cx="3008311" cy="2497715"/>
              <a:chOff x="5119688" y="2349501"/>
              <a:chExt cx="2312987" cy="2298700"/>
            </a:xfrm>
          </p:grpSpPr>
          <p:sp>
            <p:nvSpPr>
              <p:cNvPr id="38943" name="Google Shape;529;p23">
                <a:extLst>
                  <a:ext uri="{FF2B5EF4-FFF2-40B4-BE49-F238E27FC236}">
                    <a16:creationId xmlns:a16="http://schemas.microsoft.com/office/drawing/2014/main" id="{77A36AFB-4D1C-431A-924D-CAEEC9CFA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88" y="2349501"/>
                <a:ext cx="2312987" cy="1573213"/>
              </a:xfrm>
              <a:custGeom>
                <a:avLst/>
                <a:gdLst>
                  <a:gd name="T0" fmla="*/ 2147483646 w 559"/>
                  <a:gd name="T1" fmla="*/ 2147483646 h 380"/>
                  <a:gd name="T2" fmla="*/ 0 w 559"/>
                  <a:gd name="T3" fmla="*/ 2147483646 h 380"/>
                  <a:gd name="T4" fmla="*/ 0 w 559"/>
                  <a:gd name="T5" fmla="*/ 2147483646 h 380"/>
                  <a:gd name="T6" fmla="*/ 2147483646 w 559"/>
                  <a:gd name="T7" fmla="*/ 0 h 380"/>
                  <a:gd name="T8" fmla="*/ 2147483646 w 559"/>
                  <a:gd name="T9" fmla="*/ 0 h 380"/>
                  <a:gd name="T10" fmla="*/ 2147483646 w 559"/>
                  <a:gd name="T11" fmla="*/ 2147483646 h 380"/>
                  <a:gd name="T12" fmla="*/ 2147483646 w 559"/>
                  <a:gd name="T13" fmla="*/ 2147483646 h 380"/>
                  <a:gd name="T14" fmla="*/ 2147483646 w 559"/>
                  <a:gd name="T15" fmla="*/ 2147483646 h 3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9" h="380" extrusionOk="0">
                    <a:moveTo>
                      <a:pt x="532" y="380"/>
                    </a:moveTo>
                    <a:cubicBezTo>
                      <a:pt x="0" y="380"/>
                      <a:pt x="0" y="380"/>
                      <a:pt x="0" y="38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47" y="0"/>
                      <a:pt x="559" y="12"/>
                      <a:pt x="559" y="26"/>
                    </a:cubicBezTo>
                    <a:cubicBezTo>
                      <a:pt x="559" y="354"/>
                      <a:pt x="559" y="354"/>
                      <a:pt x="559" y="354"/>
                    </a:cubicBezTo>
                    <a:cubicBezTo>
                      <a:pt x="559" y="369"/>
                      <a:pt x="547" y="380"/>
                      <a:pt x="532" y="380"/>
                    </a:cubicBezTo>
                    <a:close/>
                  </a:path>
                </a:pathLst>
              </a:custGeom>
              <a:solidFill>
                <a:srgbClr val="B5DA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38944" name="Google Shape;530;p23">
                <a:extLst>
                  <a:ext uri="{FF2B5EF4-FFF2-40B4-BE49-F238E27FC236}">
                    <a16:creationId xmlns:a16="http://schemas.microsoft.com/office/drawing/2014/main" id="{18622821-44DD-4E9E-BEDE-C0ACABEC6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88" y="3922713"/>
                <a:ext cx="1362075" cy="381000"/>
              </a:xfrm>
              <a:custGeom>
                <a:avLst/>
                <a:gdLst>
                  <a:gd name="T0" fmla="*/ 2147483646 w 858"/>
                  <a:gd name="T1" fmla="*/ 2147483646 h 240"/>
                  <a:gd name="T2" fmla="*/ 0 w 858"/>
                  <a:gd name="T3" fmla="*/ 0 h 240"/>
                  <a:gd name="T4" fmla="*/ 2147483646 w 858"/>
                  <a:gd name="T5" fmla="*/ 0 h 240"/>
                  <a:gd name="T6" fmla="*/ 2147483646 w 858"/>
                  <a:gd name="T7" fmla="*/ 2147483646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58" h="240" extrusionOk="0">
                    <a:moveTo>
                      <a:pt x="858" y="240"/>
                    </a:moveTo>
                    <a:lnTo>
                      <a:pt x="0" y="0"/>
                    </a:lnTo>
                    <a:lnTo>
                      <a:pt x="858" y="0"/>
                    </a:lnTo>
                    <a:lnTo>
                      <a:pt x="858" y="240"/>
                    </a:lnTo>
                    <a:close/>
                  </a:path>
                </a:pathLst>
              </a:custGeom>
              <a:solidFill>
                <a:srgbClr val="97C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38945" name="Google Shape;531;p23">
                <a:extLst>
                  <a:ext uri="{FF2B5EF4-FFF2-40B4-BE49-F238E27FC236}">
                    <a16:creationId xmlns:a16="http://schemas.microsoft.com/office/drawing/2014/main" id="{1E576AFF-9839-4080-8F68-294F4CDEE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38" y="4068763"/>
                <a:ext cx="847725" cy="234950"/>
              </a:xfrm>
              <a:custGeom>
                <a:avLst/>
                <a:gdLst>
                  <a:gd name="T0" fmla="*/ 0 w 534"/>
                  <a:gd name="T1" fmla="*/ 2147483646 h 148"/>
                  <a:gd name="T2" fmla="*/ 2147483646 w 534"/>
                  <a:gd name="T3" fmla="*/ 2147483646 h 148"/>
                  <a:gd name="T4" fmla="*/ 0 w 534"/>
                  <a:gd name="T5" fmla="*/ 0 h 148"/>
                  <a:gd name="T6" fmla="*/ 0 w 534"/>
                  <a:gd name="T7" fmla="*/ 2147483646 h 1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4" h="148" extrusionOk="0">
                    <a:moveTo>
                      <a:pt x="0" y="148"/>
                    </a:moveTo>
                    <a:lnTo>
                      <a:pt x="534" y="148"/>
                    </a:lnTo>
                    <a:lnTo>
                      <a:pt x="0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B5DA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38946" name="Google Shape;532;p23">
                <a:extLst>
                  <a:ext uri="{FF2B5EF4-FFF2-40B4-BE49-F238E27FC236}">
                    <a16:creationId xmlns:a16="http://schemas.microsoft.com/office/drawing/2014/main" id="{043FA384-B712-4402-8D8F-F5435C9C3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38" y="4303713"/>
                <a:ext cx="420687" cy="344488"/>
              </a:xfrm>
              <a:custGeom>
                <a:avLst/>
                <a:gdLst>
                  <a:gd name="T0" fmla="*/ 2147483646 w 265"/>
                  <a:gd name="T1" fmla="*/ 2147483646 h 217"/>
                  <a:gd name="T2" fmla="*/ 0 w 265"/>
                  <a:gd name="T3" fmla="*/ 0 h 217"/>
                  <a:gd name="T4" fmla="*/ 2147483646 w 265"/>
                  <a:gd name="T5" fmla="*/ 0 h 217"/>
                  <a:gd name="T6" fmla="*/ 2147483646 w 265"/>
                  <a:gd name="T7" fmla="*/ 2147483646 h 2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5" h="217" extrusionOk="0">
                    <a:moveTo>
                      <a:pt x="265" y="217"/>
                    </a:moveTo>
                    <a:lnTo>
                      <a:pt x="0" y="0"/>
                    </a:lnTo>
                    <a:lnTo>
                      <a:pt x="265" y="0"/>
                    </a:lnTo>
                    <a:lnTo>
                      <a:pt x="265" y="217"/>
                    </a:lnTo>
                    <a:close/>
                  </a:path>
                </a:pathLst>
              </a:custGeom>
              <a:solidFill>
                <a:srgbClr val="97C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8922" name="Google Shape;545;p23">
              <a:extLst>
                <a:ext uri="{FF2B5EF4-FFF2-40B4-BE49-F238E27FC236}">
                  <a16:creationId xmlns:a16="http://schemas.microsoft.com/office/drawing/2014/main" id="{7F6802B3-2222-4ED0-B3C6-44C43BCB1D7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618" y="6285923"/>
              <a:ext cx="22098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Google Shape;554;p23">
              <a:extLst>
                <a:ext uri="{FF2B5EF4-FFF2-40B4-BE49-F238E27FC236}">
                  <a16:creationId xmlns:a16="http://schemas.microsoft.com/office/drawing/2014/main" id="{9CDAF9AD-795C-472E-8756-8F3B7D060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8411" y="3994898"/>
              <a:ext cx="254404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/>
              <a:r>
                <a:rPr lang="es-EC" sz="1800" dirty="0"/>
                <a:t> </a:t>
              </a:r>
              <a:r>
                <a:rPr lang="es-ES" sz="1800" dirty="0"/>
                <a:t>¿Cómo el COIMC ha venido enfrentado a la amenaza y riesgos en la actualidad?</a:t>
              </a:r>
              <a:endParaRPr lang="es-EC" sz="2000" dirty="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08986B0D-7EC5-403A-9695-A8982FBBA2B2}"/>
              </a:ext>
            </a:extLst>
          </p:cNvPr>
          <p:cNvGrpSpPr/>
          <p:nvPr/>
        </p:nvGrpSpPr>
        <p:grpSpPr>
          <a:xfrm>
            <a:off x="5580064" y="780473"/>
            <a:ext cx="3008311" cy="2887446"/>
            <a:chOff x="5580064" y="780473"/>
            <a:chExt cx="3008311" cy="2887446"/>
          </a:xfrm>
        </p:grpSpPr>
        <p:grpSp>
          <p:nvGrpSpPr>
            <p:cNvPr id="45" name="Google Shape;533;p23">
              <a:extLst>
                <a:ext uri="{FF2B5EF4-FFF2-40B4-BE49-F238E27FC236}">
                  <a16:creationId xmlns:a16="http://schemas.microsoft.com/office/drawing/2014/main" id="{7A4BE270-A737-4D51-B220-C2475AF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0064" y="780473"/>
              <a:ext cx="3008311" cy="2521527"/>
              <a:chOff x="8016875" y="846138"/>
              <a:chExt cx="1944687" cy="1930401"/>
            </a:xfrm>
          </p:grpSpPr>
          <p:sp>
            <p:nvSpPr>
              <p:cNvPr id="46" name="Google Shape;534;p23">
                <a:extLst>
                  <a:ext uri="{FF2B5EF4-FFF2-40B4-BE49-F238E27FC236}">
                    <a16:creationId xmlns:a16="http://schemas.microsoft.com/office/drawing/2014/main" id="{AF2FBA1B-3D37-4BE7-8305-FC525E1FD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846138"/>
                <a:ext cx="1944687" cy="1320800"/>
              </a:xfrm>
              <a:custGeom>
                <a:avLst/>
                <a:gdLst>
                  <a:gd name="T0" fmla="*/ 2147483646 w 470"/>
                  <a:gd name="T1" fmla="*/ 2147483646 h 319"/>
                  <a:gd name="T2" fmla="*/ 0 w 470"/>
                  <a:gd name="T3" fmla="*/ 2147483646 h 319"/>
                  <a:gd name="T4" fmla="*/ 0 w 470"/>
                  <a:gd name="T5" fmla="*/ 2147483646 h 319"/>
                  <a:gd name="T6" fmla="*/ 2147483646 w 470"/>
                  <a:gd name="T7" fmla="*/ 0 h 319"/>
                  <a:gd name="T8" fmla="*/ 2147483646 w 470"/>
                  <a:gd name="T9" fmla="*/ 0 h 319"/>
                  <a:gd name="T10" fmla="*/ 2147483646 w 470"/>
                  <a:gd name="T11" fmla="*/ 2147483646 h 319"/>
                  <a:gd name="T12" fmla="*/ 2147483646 w 470"/>
                  <a:gd name="T13" fmla="*/ 2147483646 h 319"/>
                  <a:gd name="T14" fmla="*/ 2147483646 w 470"/>
                  <a:gd name="T15" fmla="*/ 2147483646 h 3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0" h="319" extrusionOk="0">
                    <a:moveTo>
                      <a:pt x="447" y="319"/>
                    </a:moveTo>
                    <a:cubicBezTo>
                      <a:pt x="0" y="319"/>
                      <a:pt x="0" y="319"/>
                      <a:pt x="0" y="31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60" y="0"/>
                      <a:pt x="470" y="10"/>
                      <a:pt x="470" y="22"/>
                    </a:cubicBezTo>
                    <a:cubicBezTo>
                      <a:pt x="470" y="297"/>
                      <a:pt x="470" y="297"/>
                      <a:pt x="470" y="297"/>
                    </a:cubicBezTo>
                    <a:cubicBezTo>
                      <a:pt x="470" y="309"/>
                      <a:pt x="460" y="319"/>
                      <a:pt x="447" y="319"/>
                    </a:cubicBezTo>
                    <a:close/>
                  </a:path>
                </a:pathLst>
              </a:custGeom>
              <a:solidFill>
                <a:srgbClr val="065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Google Shape;535;p23">
                <a:extLst>
                  <a:ext uri="{FF2B5EF4-FFF2-40B4-BE49-F238E27FC236}">
                    <a16:creationId xmlns:a16="http://schemas.microsoft.com/office/drawing/2014/main" id="{F6069990-69DE-4FD9-B85D-6FE5C22F2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2166938"/>
                <a:ext cx="1146175" cy="319088"/>
              </a:xfrm>
              <a:custGeom>
                <a:avLst/>
                <a:gdLst>
                  <a:gd name="T0" fmla="*/ 2147483646 w 722"/>
                  <a:gd name="T1" fmla="*/ 2147483646 h 201"/>
                  <a:gd name="T2" fmla="*/ 0 w 722"/>
                  <a:gd name="T3" fmla="*/ 0 h 201"/>
                  <a:gd name="T4" fmla="*/ 2147483646 w 722"/>
                  <a:gd name="T5" fmla="*/ 0 h 201"/>
                  <a:gd name="T6" fmla="*/ 2147483646 w 722"/>
                  <a:gd name="T7" fmla="*/ 2147483646 h 2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2" h="201" extrusionOk="0">
                    <a:moveTo>
                      <a:pt x="722" y="201"/>
                    </a:moveTo>
                    <a:lnTo>
                      <a:pt x="0" y="0"/>
                    </a:lnTo>
                    <a:lnTo>
                      <a:pt x="722" y="0"/>
                    </a:lnTo>
                    <a:lnTo>
                      <a:pt x="722" y="201"/>
                    </a:lnTo>
                    <a:close/>
                  </a:path>
                </a:pathLst>
              </a:custGeom>
              <a:solidFill>
                <a:srgbClr val="0A3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Google Shape;536;p23">
                <a:extLst>
                  <a:ext uri="{FF2B5EF4-FFF2-40B4-BE49-F238E27FC236}">
                    <a16:creationId xmlns:a16="http://schemas.microsoft.com/office/drawing/2014/main" id="{8D285363-8C2F-44A4-AF9B-D07D03D4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088" y="2287588"/>
                <a:ext cx="715962" cy="198438"/>
              </a:xfrm>
              <a:custGeom>
                <a:avLst/>
                <a:gdLst>
                  <a:gd name="T0" fmla="*/ 0 w 451"/>
                  <a:gd name="T1" fmla="*/ 2147483646 h 125"/>
                  <a:gd name="T2" fmla="*/ 2147483646 w 451"/>
                  <a:gd name="T3" fmla="*/ 2147483646 h 125"/>
                  <a:gd name="T4" fmla="*/ 0 w 451"/>
                  <a:gd name="T5" fmla="*/ 0 h 125"/>
                  <a:gd name="T6" fmla="*/ 0 w 451"/>
                  <a:gd name="T7" fmla="*/ 2147483646 h 1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1" h="125" extrusionOk="0">
                    <a:moveTo>
                      <a:pt x="0" y="125"/>
                    </a:moveTo>
                    <a:lnTo>
                      <a:pt x="451" y="125"/>
                    </a:lnTo>
                    <a:lnTo>
                      <a:pt x="0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65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Google Shape;537;p23">
                <a:extLst>
                  <a:ext uri="{FF2B5EF4-FFF2-40B4-BE49-F238E27FC236}">
                    <a16:creationId xmlns:a16="http://schemas.microsoft.com/office/drawing/2014/main" id="{A2D99207-527F-4FD0-83D5-78FC9A69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088" y="2486026"/>
                <a:ext cx="355600" cy="290513"/>
              </a:xfrm>
              <a:custGeom>
                <a:avLst/>
                <a:gdLst>
                  <a:gd name="T0" fmla="*/ 2147483646 w 224"/>
                  <a:gd name="T1" fmla="*/ 2147483646 h 183"/>
                  <a:gd name="T2" fmla="*/ 0 w 224"/>
                  <a:gd name="T3" fmla="*/ 0 h 183"/>
                  <a:gd name="T4" fmla="*/ 2147483646 w 224"/>
                  <a:gd name="T5" fmla="*/ 0 h 183"/>
                  <a:gd name="T6" fmla="*/ 2147483646 w 224"/>
                  <a:gd name="T7" fmla="*/ 2147483646 h 1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4" h="183" extrusionOk="0">
                    <a:moveTo>
                      <a:pt x="224" y="183"/>
                    </a:moveTo>
                    <a:lnTo>
                      <a:pt x="0" y="0"/>
                    </a:lnTo>
                    <a:lnTo>
                      <a:pt x="224" y="0"/>
                    </a:lnTo>
                    <a:lnTo>
                      <a:pt x="224" y="183"/>
                    </a:lnTo>
                    <a:close/>
                  </a:path>
                </a:pathLst>
              </a:custGeom>
              <a:solidFill>
                <a:srgbClr val="0A3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C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0" name="Google Shape;546;p23">
              <a:extLst>
                <a:ext uri="{FF2B5EF4-FFF2-40B4-BE49-F238E27FC236}">
                  <a16:creationId xmlns:a16="http://schemas.microsoft.com/office/drawing/2014/main" id="{58753851-115D-4CB6-8505-DF32706E2E7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722" y="3444081"/>
              <a:ext cx="1862137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Google Shape;554;p23">
              <a:extLst>
                <a:ext uri="{FF2B5EF4-FFF2-40B4-BE49-F238E27FC236}">
                  <a16:creationId xmlns:a16="http://schemas.microsoft.com/office/drawing/2014/main" id="{A3206161-080A-4EB7-AE97-ECCC034B5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767" y="884069"/>
              <a:ext cx="2743480" cy="1188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/>
              <a:r>
                <a:rPr lang="es-ES" sz="1800" dirty="0">
                  <a:solidFill>
                    <a:prstClr val="white"/>
                  </a:solidFill>
                </a:rPr>
                <a:t>¿Cuáles son las capacidades que tiene la amenaza y los riesgos que puedan afectar al Sistema de Inteligencia?</a:t>
              </a:r>
              <a:endParaRPr lang="es-EC" sz="2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28" y="4343414"/>
            <a:ext cx="2137283" cy="13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9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781908" y="2393956"/>
            <a:ext cx="961408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JUSTIFICACIÓN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94616694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4978</TotalTime>
  <Words>1831</Words>
  <Application>Microsoft Office PowerPoint</Application>
  <PresentationFormat>Panorámica</PresentationFormat>
  <Paragraphs>296</Paragraphs>
  <Slides>33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33</vt:i4>
      </vt:variant>
    </vt:vector>
  </HeadingPairs>
  <TitlesOfParts>
    <vt:vector size="52" baseType="lpstr">
      <vt:lpstr>Arial</vt:lpstr>
      <vt:lpstr>Calibri</vt:lpstr>
      <vt:lpstr>Calibri Light</vt:lpstr>
      <vt:lpstr>Montserrat</vt:lpstr>
      <vt:lpstr>Open Sans</vt:lpstr>
      <vt:lpstr>Open Sans Light</vt:lpstr>
      <vt:lpstr>Open Sans Semibold</vt:lpstr>
      <vt:lpstr>Open Sans Semibold</vt:lpstr>
      <vt:lpstr>Poppins SemiBold</vt:lpstr>
      <vt:lpstr>Symbol</vt:lpstr>
      <vt:lpstr>Wingdings</vt:lpstr>
      <vt:lpstr>1_Tema de Office</vt:lpstr>
      <vt:lpstr>Tema de Office</vt:lpstr>
      <vt:lpstr>2_Tema de Office</vt:lpstr>
      <vt:lpstr>3_Tema de Office</vt:lpstr>
      <vt:lpstr>Тема Office</vt:lpstr>
      <vt:lpstr>4_Tema de Office</vt:lpstr>
      <vt:lpstr>5_Tema de Office</vt:lpstr>
      <vt:lpstr>6_Tema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FERNANDO CONDE</cp:lastModifiedBy>
  <cp:revision>106</cp:revision>
  <dcterms:created xsi:type="dcterms:W3CDTF">2020-09-15T21:54:46Z</dcterms:created>
  <dcterms:modified xsi:type="dcterms:W3CDTF">2021-03-31T02:10:38Z</dcterms:modified>
</cp:coreProperties>
</file>