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7">
  <p:sldMasterIdLst>
    <p:sldMasterId id="2147483660" r:id="rId1"/>
    <p:sldMasterId id="2147483673" r:id="rId2"/>
    <p:sldMasterId id="2147483685" r:id="rId3"/>
    <p:sldMasterId id="2147483698" r:id="rId4"/>
  </p:sldMasterIdLst>
  <p:notesMasterIdLst>
    <p:notesMasterId r:id="rId33"/>
  </p:notesMasterIdLst>
  <p:handoutMasterIdLst>
    <p:handoutMasterId r:id="rId34"/>
  </p:handoutMasterIdLst>
  <p:sldIdLst>
    <p:sldId id="257" r:id="rId5"/>
    <p:sldId id="705" r:id="rId6"/>
    <p:sldId id="706" r:id="rId7"/>
    <p:sldId id="757" r:id="rId8"/>
    <p:sldId id="676" r:id="rId9"/>
    <p:sldId id="741" r:id="rId10"/>
    <p:sldId id="756" r:id="rId11"/>
    <p:sldId id="755" r:id="rId12"/>
    <p:sldId id="754" r:id="rId13"/>
    <p:sldId id="753" r:id="rId14"/>
    <p:sldId id="752" r:id="rId15"/>
    <p:sldId id="751" r:id="rId16"/>
    <p:sldId id="760" r:id="rId17"/>
    <p:sldId id="750" r:id="rId18"/>
    <p:sldId id="748" r:id="rId19"/>
    <p:sldId id="761" r:id="rId20"/>
    <p:sldId id="747" r:id="rId21"/>
    <p:sldId id="745" r:id="rId22"/>
    <p:sldId id="746" r:id="rId23"/>
    <p:sldId id="762" r:id="rId24"/>
    <p:sldId id="744" r:id="rId25"/>
    <p:sldId id="763" r:id="rId26"/>
    <p:sldId id="743" r:id="rId27"/>
    <p:sldId id="759" r:id="rId28"/>
    <p:sldId id="758" r:id="rId29"/>
    <p:sldId id="742" r:id="rId30"/>
    <p:sldId id="764" r:id="rId31"/>
    <p:sldId id="486" r:id="rId32"/>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940EC"/>
    <a:srgbClr val="4F81BD"/>
    <a:srgbClr val="CACF8B"/>
    <a:srgbClr val="85192B"/>
    <a:srgbClr val="FF8001"/>
    <a:srgbClr val="E3DE00"/>
    <a:srgbClr val="DA0000"/>
    <a:srgbClr val="0065B0"/>
    <a:srgbClr val="FF6D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85938" autoAdjust="0"/>
  </p:normalViewPr>
  <p:slideViewPr>
    <p:cSldViewPr snapToGrid="0" snapToObjects="1">
      <p:cViewPr varScale="1">
        <p:scale>
          <a:sx n="94" d="100"/>
          <a:sy n="94" d="100"/>
        </p:scale>
        <p:origin x="824" y="192"/>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400" dirty="0">
              <a:latin typeface="Georgia" panose="02040502050405020303" pitchFamily="18" charset="0"/>
            </a:rPr>
            <a:t>1.- INTRODUCCIÓN</a:t>
          </a:r>
        </a:p>
      </dgm:t>
    </dgm:pt>
    <dgm:pt modelId="{11CF7E89-1DC9-4E5F-A926-487080FAE350}" type="parTrans" cxnId="{17FEA757-92AC-4E80-B287-5C9508432AB8}">
      <dgm:prSet/>
      <dgm:spPr/>
      <dgm:t>
        <a:bodyPr/>
        <a:lstStyle/>
        <a:p>
          <a:endParaRPr lang="es-EC" sz="1400">
            <a:latin typeface="Georgia" panose="02040502050405020303" pitchFamily="18" charset="0"/>
          </a:endParaRPr>
        </a:p>
      </dgm:t>
    </dgm:pt>
    <dgm:pt modelId="{578AEC27-F882-4355-B379-D1A32A3C8D05}" type="sibTrans" cxnId="{17FEA757-92AC-4E80-B287-5C9508432AB8}">
      <dgm:prSet/>
      <dgm:spPr/>
      <dgm:t>
        <a:bodyPr/>
        <a:lstStyle/>
        <a:p>
          <a:endParaRPr lang="es-EC" sz="1400">
            <a:latin typeface="Georgia" panose="02040502050405020303" pitchFamily="18" charset="0"/>
          </a:endParaRPr>
        </a:p>
      </dgm:t>
    </dgm:pt>
    <dgm:pt modelId="{1DF938E1-278A-4FD6-A1CA-DE06BCD4899A}">
      <dgm:prSet phldrT="[Texto]" custT="1"/>
      <dgm:spPr>
        <a:ln>
          <a:solidFill>
            <a:srgbClr val="00B050"/>
          </a:solidFill>
        </a:ln>
      </dgm:spPr>
      <dgm:t>
        <a:bodyPr/>
        <a:lstStyle/>
        <a:p>
          <a:r>
            <a:rPr lang="es-EC" sz="1400" dirty="0">
              <a:latin typeface="Georgia" panose="02040502050405020303" pitchFamily="18" charset="0"/>
            </a:rPr>
            <a:t>2.- OBJETIVOS</a:t>
          </a:r>
        </a:p>
      </dgm:t>
    </dgm:pt>
    <dgm:pt modelId="{F4555CFF-EE8E-4C79-99F7-BBF0153CFD4E}" type="parTrans" cxnId="{A61C54B1-727C-4B91-A03B-66F4069026DC}">
      <dgm:prSet/>
      <dgm:spPr/>
      <dgm:t>
        <a:bodyPr/>
        <a:lstStyle/>
        <a:p>
          <a:endParaRPr lang="es-EC" sz="1400">
            <a:latin typeface="Georgia" panose="02040502050405020303" pitchFamily="18" charset="0"/>
          </a:endParaRPr>
        </a:p>
      </dgm:t>
    </dgm:pt>
    <dgm:pt modelId="{33605C18-F691-4B41-A8FB-8494560D39C3}" type="sibTrans" cxnId="{A61C54B1-727C-4B91-A03B-66F4069026DC}">
      <dgm:prSet/>
      <dgm:spPr/>
      <dgm:t>
        <a:bodyPr/>
        <a:lstStyle/>
        <a:p>
          <a:endParaRPr lang="es-EC" sz="1400">
            <a:latin typeface="Georgia" panose="02040502050405020303" pitchFamily="18" charset="0"/>
          </a:endParaRPr>
        </a:p>
      </dgm:t>
    </dgm:pt>
    <dgm:pt modelId="{1971F5CF-9B81-4658-B315-D3D9C9642D3B}">
      <dgm:prSet phldrT="[Texto]" custT="1"/>
      <dgm:spPr>
        <a:ln>
          <a:solidFill>
            <a:srgbClr val="00B050"/>
          </a:solidFill>
        </a:ln>
      </dgm:spPr>
      <dgm:t>
        <a:bodyPr/>
        <a:lstStyle/>
        <a:p>
          <a:r>
            <a:rPr lang="es-EC" sz="1400" dirty="0">
              <a:latin typeface="Georgia" panose="02040502050405020303" pitchFamily="18" charset="0"/>
            </a:rPr>
            <a:t>4.- DESARROLLO DEL ALGORITMO</a:t>
          </a:r>
        </a:p>
      </dgm:t>
    </dgm:pt>
    <dgm:pt modelId="{CA8C8FEC-A89C-449A-B58B-485E965BAFC4}" type="parTrans" cxnId="{87ADD404-27FB-4221-AE17-5BE882E45526}">
      <dgm:prSet/>
      <dgm:spPr/>
      <dgm:t>
        <a:bodyPr/>
        <a:lstStyle/>
        <a:p>
          <a:endParaRPr lang="es-EC" sz="1400">
            <a:latin typeface="Georgia" panose="02040502050405020303" pitchFamily="18" charset="0"/>
          </a:endParaRPr>
        </a:p>
      </dgm:t>
    </dgm:pt>
    <dgm:pt modelId="{5977EB26-A2B4-413D-A60F-AE7970BD7830}" type="sibTrans" cxnId="{87ADD404-27FB-4221-AE17-5BE882E45526}">
      <dgm:prSet/>
      <dgm:spPr/>
      <dgm:t>
        <a:bodyPr/>
        <a:lstStyle/>
        <a:p>
          <a:endParaRPr lang="es-EC" sz="1400">
            <a:latin typeface="Georgia" panose="02040502050405020303" pitchFamily="18" charset="0"/>
          </a:endParaRPr>
        </a:p>
      </dgm:t>
    </dgm:pt>
    <dgm:pt modelId="{BE66DF20-BF52-443D-A790-6773382F5A11}">
      <dgm:prSet phldrT="[Texto]" custT="1"/>
      <dgm:spPr>
        <a:ln>
          <a:solidFill>
            <a:srgbClr val="00B050"/>
          </a:solidFill>
        </a:ln>
      </dgm:spPr>
      <dgm:t>
        <a:bodyPr/>
        <a:lstStyle/>
        <a:p>
          <a:r>
            <a:rPr lang="es-EC" sz="1400" dirty="0">
              <a:latin typeface="Georgia" panose="02040502050405020303" pitchFamily="18" charset="0"/>
            </a:rPr>
            <a:t>6.- RESULTADOS</a:t>
          </a:r>
        </a:p>
      </dgm:t>
    </dgm:pt>
    <dgm:pt modelId="{F6E97B9A-5E44-4197-BF9F-1099D44E1C08}" type="parTrans" cxnId="{7B8DE10A-634C-40F3-9926-D9D30E5B8030}">
      <dgm:prSet/>
      <dgm:spPr/>
      <dgm:t>
        <a:bodyPr/>
        <a:lstStyle/>
        <a:p>
          <a:endParaRPr lang="es-EC" sz="1400">
            <a:latin typeface="Georgia" panose="02040502050405020303" pitchFamily="18" charset="0"/>
          </a:endParaRPr>
        </a:p>
      </dgm:t>
    </dgm:pt>
    <dgm:pt modelId="{B413F0A3-657E-4361-9E5E-0B5C240964A9}" type="sibTrans" cxnId="{7B8DE10A-634C-40F3-9926-D9D30E5B8030}">
      <dgm:prSet/>
      <dgm:spPr/>
      <dgm:t>
        <a:bodyPr/>
        <a:lstStyle/>
        <a:p>
          <a:endParaRPr lang="es-EC" sz="1400">
            <a:latin typeface="Georgia" panose="02040502050405020303" pitchFamily="18" charset="0"/>
          </a:endParaRPr>
        </a:p>
      </dgm:t>
    </dgm:pt>
    <dgm:pt modelId="{878948C5-E3F1-437D-9D76-6AB40DE20D17}">
      <dgm:prSet phldrT="[Texto]" custT="1"/>
      <dgm:spPr>
        <a:ln>
          <a:solidFill>
            <a:srgbClr val="00B050"/>
          </a:solidFill>
        </a:ln>
      </dgm:spPr>
      <dgm:t>
        <a:bodyPr/>
        <a:lstStyle/>
        <a:p>
          <a:r>
            <a:rPr lang="es-EC" sz="1400" dirty="0">
              <a:latin typeface="Georgia" panose="02040502050405020303" pitchFamily="18" charset="0"/>
            </a:rPr>
            <a:t>7.- CONCLUSIONES Y RECOMENDACIONES</a:t>
          </a:r>
        </a:p>
      </dgm:t>
    </dgm:pt>
    <dgm:pt modelId="{71098E17-9EFD-4B84-AC02-D7F122B59118}" type="parTrans" cxnId="{E6166C27-20E1-4E5C-8F25-5BA406EF5507}">
      <dgm:prSet/>
      <dgm:spPr/>
      <dgm:t>
        <a:bodyPr/>
        <a:lstStyle/>
        <a:p>
          <a:endParaRPr lang="es-EC" sz="1400">
            <a:latin typeface="Georgia" panose="02040502050405020303" pitchFamily="18" charset="0"/>
          </a:endParaRPr>
        </a:p>
      </dgm:t>
    </dgm:pt>
    <dgm:pt modelId="{A2ED155D-7D5B-47DB-94C5-8B6B2F4AA6BA}" type="sibTrans" cxnId="{E6166C27-20E1-4E5C-8F25-5BA406EF5507}">
      <dgm:prSet/>
      <dgm:spPr/>
      <dgm:t>
        <a:bodyPr/>
        <a:lstStyle/>
        <a:p>
          <a:endParaRPr lang="es-EC" sz="1400">
            <a:latin typeface="Georgia" panose="02040502050405020303" pitchFamily="18" charset="0"/>
          </a:endParaRPr>
        </a:p>
      </dgm:t>
    </dgm:pt>
    <dgm:pt modelId="{31E3C4CB-FA6E-0C43-BB37-02EC6BFF5C1F}">
      <dgm:prSet custT="1"/>
      <dgm:spPr>
        <a:ln>
          <a:solidFill>
            <a:srgbClr val="00B050"/>
          </a:solidFill>
        </a:ln>
      </dgm:spPr>
      <dgm:t>
        <a:bodyPr/>
        <a:lstStyle/>
        <a:p>
          <a:r>
            <a:rPr lang="es-MX" sz="1400" dirty="0">
              <a:latin typeface="Georgia" panose="02040502050405020303" pitchFamily="18" charset="0"/>
            </a:rPr>
            <a:t>3.- FUNDAMENTO TEÓRICO</a:t>
          </a:r>
        </a:p>
      </dgm:t>
    </dgm:pt>
    <dgm:pt modelId="{604FD5AB-6EF6-1C4B-9C90-47BD28B495E7}" type="parTrans" cxnId="{110F1483-5E1B-8B43-92B8-71DA97D37F5F}">
      <dgm:prSet/>
      <dgm:spPr/>
      <dgm:t>
        <a:bodyPr/>
        <a:lstStyle/>
        <a:p>
          <a:endParaRPr lang="es-MX"/>
        </a:p>
      </dgm:t>
    </dgm:pt>
    <dgm:pt modelId="{7EF104D0-0C87-E749-B8BD-6B18A2557C56}" type="sibTrans" cxnId="{110F1483-5E1B-8B43-92B8-71DA97D37F5F}">
      <dgm:prSet/>
      <dgm:spPr/>
      <dgm:t>
        <a:bodyPr/>
        <a:lstStyle/>
        <a:p>
          <a:endParaRPr lang="es-MX"/>
        </a:p>
      </dgm:t>
    </dgm:pt>
    <dgm:pt modelId="{E93D0A2B-CC19-1347-B5EC-34C8E6662160}">
      <dgm:prSet custT="1"/>
      <dgm:spPr>
        <a:ln>
          <a:solidFill>
            <a:srgbClr val="00B050"/>
          </a:solidFill>
        </a:ln>
      </dgm:spPr>
      <dgm:t>
        <a:bodyPr/>
        <a:lstStyle/>
        <a:p>
          <a:r>
            <a:rPr lang="es-MX" sz="1400" dirty="0">
              <a:latin typeface="Georgia" panose="02040502050405020303" pitchFamily="18" charset="0"/>
            </a:rPr>
            <a:t>5.- PRUEBAS</a:t>
          </a:r>
        </a:p>
      </dgm:t>
    </dgm:pt>
    <dgm:pt modelId="{AADE1485-990C-F24A-AD76-0BCE19EF60C0}" type="parTrans" cxnId="{1ABA34BF-64D9-DF48-8B10-E9FFC9A6E12F}">
      <dgm:prSet/>
      <dgm:spPr/>
      <dgm:t>
        <a:bodyPr/>
        <a:lstStyle/>
        <a:p>
          <a:endParaRPr lang="es-MX"/>
        </a:p>
      </dgm:t>
    </dgm:pt>
    <dgm:pt modelId="{CC366C3F-C285-394C-B65E-742CF662E92A}" type="sibTrans" cxnId="{1ABA34BF-64D9-DF48-8B10-E9FFC9A6E12F}">
      <dgm:prSet/>
      <dgm:spPr/>
      <dgm:t>
        <a:bodyPr/>
        <a:lstStyle/>
        <a:p>
          <a:endParaRPr lang="es-MX"/>
        </a:p>
      </dgm:t>
    </dgm:pt>
    <dgm:pt modelId="{529ECAC0-007E-4783-865E-43A883F1E9AB}" type="pres">
      <dgm:prSet presAssocID="{87B6FA0F-7101-4A99-BBA3-0FEC8E239276}" presName="Name0" presStyleCnt="0">
        <dgm:presLayoutVars>
          <dgm:chMax val="7"/>
          <dgm:chPref val="7"/>
          <dgm:dir/>
        </dgm:presLayoutVars>
      </dgm:prSet>
      <dgm:spPr/>
    </dgm:pt>
    <dgm:pt modelId="{A1C334B8-2AB1-4DB3-B7EE-6C66AF4D25FE}" type="pres">
      <dgm:prSet presAssocID="{87B6FA0F-7101-4A99-BBA3-0FEC8E239276}" presName="Name1" presStyleCnt="0"/>
      <dgm:spPr/>
    </dgm:pt>
    <dgm:pt modelId="{F598F8BE-EB67-41EA-B6CC-A281E023158F}" type="pres">
      <dgm:prSet presAssocID="{87B6FA0F-7101-4A99-BBA3-0FEC8E239276}" presName="cycle" presStyleCnt="0"/>
      <dgm:spPr/>
    </dgm:pt>
    <dgm:pt modelId="{C586C594-44A9-4249-B2EF-681504A169B5}" type="pres">
      <dgm:prSet presAssocID="{87B6FA0F-7101-4A99-BBA3-0FEC8E239276}" presName="srcNode" presStyleLbl="node1" presStyleIdx="0" presStyleCnt="7"/>
      <dgm:spPr/>
    </dgm:pt>
    <dgm:pt modelId="{F8F0A8AF-4FD1-4698-A888-DCD17BAE2A6B}" type="pres">
      <dgm:prSet presAssocID="{87B6FA0F-7101-4A99-BBA3-0FEC8E239276}" presName="conn" presStyleLbl="parChTrans1D2" presStyleIdx="0" presStyleCnt="1"/>
      <dgm:spPr/>
    </dgm:pt>
    <dgm:pt modelId="{F0FD2DC8-AAFB-44FD-A73D-1544D499A604}" type="pres">
      <dgm:prSet presAssocID="{87B6FA0F-7101-4A99-BBA3-0FEC8E239276}" presName="extraNode" presStyleLbl="node1" presStyleIdx="0" presStyleCnt="7"/>
      <dgm:spPr/>
    </dgm:pt>
    <dgm:pt modelId="{CA3D052D-D31A-4B4B-8C9F-7C6D97FCB059}" type="pres">
      <dgm:prSet presAssocID="{87B6FA0F-7101-4A99-BBA3-0FEC8E239276}" presName="dstNode" presStyleLbl="node1" presStyleIdx="0" presStyleCnt="7"/>
      <dgm:spPr/>
    </dgm:pt>
    <dgm:pt modelId="{8E705C3F-00C9-4958-9A28-F996E63BE9F4}" type="pres">
      <dgm:prSet presAssocID="{05450837-240E-4FFA-95F2-1A8EF6BE5AF3}" presName="text_1" presStyleLbl="node1" presStyleIdx="0" presStyleCnt="7">
        <dgm:presLayoutVars>
          <dgm:bulletEnabled val="1"/>
        </dgm:presLayoutVars>
      </dgm:prSet>
      <dgm:spPr/>
    </dgm:pt>
    <dgm:pt modelId="{0DA6EFC1-C999-489F-80D6-E89B3548A6CE}" type="pres">
      <dgm:prSet presAssocID="{05450837-240E-4FFA-95F2-1A8EF6BE5AF3}" presName="accent_1" presStyleCnt="0"/>
      <dgm:spPr/>
    </dgm:pt>
    <dgm:pt modelId="{09009058-4714-4E62-8E3E-72D87B8E9DA6}" type="pres">
      <dgm:prSet presAssocID="{05450837-240E-4FFA-95F2-1A8EF6BE5AF3}" presName="accentRepeatNode" presStyleLbl="solidFgAcc1" presStyleIdx="0" presStyleCnt="7"/>
      <dgm:spPr>
        <a:ln>
          <a:solidFill>
            <a:srgbClr val="00B050"/>
          </a:solidFill>
        </a:ln>
      </dgm:spPr>
    </dgm:pt>
    <dgm:pt modelId="{49D932CB-DEB5-495F-B291-7661D8D46A94}" type="pres">
      <dgm:prSet presAssocID="{1DF938E1-278A-4FD6-A1CA-DE06BCD4899A}" presName="text_2" presStyleLbl="node1" presStyleIdx="1" presStyleCnt="7">
        <dgm:presLayoutVars>
          <dgm:bulletEnabled val="1"/>
        </dgm:presLayoutVars>
      </dgm:prSet>
      <dgm:spPr/>
    </dgm:pt>
    <dgm:pt modelId="{5FF3131C-A9F4-4341-887C-AAC6F8E80D36}" type="pres">
      <dgm:prSet presAssocID="{1DF938E1-278A-4FD6-A1CA-DE06BCD4899A}" presName="accent_2" presStyleCnt="0"/>
      <dgm:spPr/>
    </dgm:pt>
    <dgm:pt modelId="{44F3FC4D-A5DB-4D1C-BC00-BF55B727CE30}" type="pres">
      <dgm:prSet presAssocID="{1DF938E1-278A-4FD6-A1CA-DE06BCD4899A}" presName="accentRepeatNode" presStyleLbl="solidFgAcc1" presStyleIdx="1" presStyleCnt="7"/>
      <dgm:spPr>
        <a:ln>
          <a:solidFill>
            <a:srgbClr val="00B050"/>
          </a:solidFill>
        </a:ln>
      </dgm:spPr>
    </dgm:pt>
    <dgm:pt modelId="{639DF681-9BB9-8542-B3CB-5F32ACF654C7}" type="pres">
      <dgm:prSet presAssocID="{31E3C4CB-FA6E-0C43-BB37-02EC6BFF5C1F}" presName="text_3" presStyleLbl="node1" presStyleIdx="2" presStyleCnt="7">
        <dgm:presLayoutVars>
          <dgm:bulletEnabled val="1"/>
        </dgm:presLayoutVars>
      </dgm:prSet>
      <dgm:spPr/>
    </dgm:pt>
    <dgm:pt modelId="{4BB4A6E3-B222-5D49-940E-916592F41681}" type="pres">
      <dgm:prSet presAssocID="{31E3C4CB-FA6E-0C43-BB37-02EC6BFF5C1F}" presName="accent_3" presStyleCnt="0"/>
      <dgm:spPr/>
    </dgm:pt>
    <dgm:pt modelId="{1010333F-F129-F64C-B04D-49421F230709}" type="pres">
      <dgm:prSet presAssocID="{31E3C4CB-FA6E-0C43-BB37-02EC6BFF5C1F}" presName="accentRepeatNode" presStyleLbl="solidFgAcc1" presStyleIdx="2" presStyleCnt="7"/>
      <dgm:spPr>
        <a:ln>
          <a:solidFill>
            <a:srgbClr val="00B050"/>
          </a:solidFill>
        </a:ln>
      </dgm:spPr>
    </dgm:pt>
    <dgm:pt modelId="{70E9C05A-FA8E-B74D-A03E-5C4BF82C0E81}" type="pres">
      <dgm:prSet presAssocID="{1971F5CF-9B81-4658-B315-D3D9C9642D3B}" presName="text_4" presStyleLbl="node1" presStyleIdx="3" presStyleCnt="7">
        <dgm:presLayoutVars>
          <dgm:bulletEnabled val="1"/>
        </dgm:presLayoutVars>
      </dgm:prSet>
      <dgm:spPr/>
    </dgm:pt>
    <dgm:pt modelId="{7C5643E8-0A13-4F4B-940E-773354523104}" type="pres">
      <dgm:prSet presAssocID="{1971F5CF-9B81-4658-B315-D3D9C9642D3B}" presName="accent_4" presStyleCnt="0"/>
      <dgm:spPr/>
    </dgm:pt>
    <dgm:pt modelId="{6AEDB1B0-F5BC-4BC0-8DD8-5C81998B921E}" type="pres">
      <dgm:prSet presAssocID="{1971F5CF-9B81-4658-B315-D3D9C9642D3B}" presName="accentRepeatNode" presStyleLbl="solidFgAcc1" presStyleIdx="3" presStyleCnt="7"/>
      <dgm:spPr>
        <a:ln>
          <a:solidFill>
            <a:srgbClr val="00B050"/>
          </a:solidFill>
        </a:ln>
      </dgm:spPr>
    </dgm:pt>
    <dgm:pt modelId="{D39AC899-1771-934C-B5C8-E7DB2C85362D}" type="pres">
      <dgm:prSet presAssocID="{E93D0A2B-CC19-1347-B5EC-34C8E6662160}" presName="text_5" presStyleLbl="node1" presStyleIdx="4" presStyleCnt="7">
        <dgm:presLayoutVars>
          <dgm:bulletEnabled val="1"/>
        </dgm:presLayoutVars>
      </dgm:prSet>
      <dgm:spPr/>
    </dgm:pt>
    <dgm:pt modelId="{6D3ED8FC-9875-FF4E-8DE6-C0C6BC89A753}" type="pres">
      <dgm:prSet presAssocID="{E93D0A2B-CC19-1347-B5EC-34C8E6662160}" presName="accent_5" presStyleCnt="0"/>
      <dgm:spPr/>
    </dgm:pt>
    <dgm:pt modelId="{A0501671-C5B0-974A-B825-31F3277F52AE}" type="pres">
      <dgm:prSet presAssocID="{E93D0A2B-CC19-1347-B5EC-34C8E6662160}" presName="accentRepeatNode" presStyleLbl="solidFgAcc1" presStyleIdx="4" presStyleCnt="7"/>
      <dgm:spPr>
        <a:ln>
          <a:solidFill>
            <a:srgbClr val="00B050"/>
          </a:solidFill>
        </a:ln>
      </dgm:spPr>
    </dgm:pt>
    <dgm:pt modelId="{947D82DC-1DB6-B647-920C-58654989CA7D}" type="pres">
      <dgm:prSet presAssocID="{BE66DF20-BF52-443D-A790-6773382F5A11}" presName="text_6" presStyleLbl="node1" presStyleIdx="5" presStyleCnt="7">
        <dgm:presLayoutVars>
          <dgm:bulletEnabled val="1"/>
        </dgm:presLayoutVars>
      </dgm:prSet>
      <dgm:spPr/>
    </dgm:pt>
    <dgm:pt modelId="{71C168AD-32D0-D948-8216-F178755C7948}" type="pres">
      <dgm:prSet presAssocID="{BE66DF20-BF52-443D-A790-6773382F5A11}" presName="accent_6" presStyleCnt="0"/>
      <dgm:spPr/>
    </dgm:pt>
    <dgm:pt modelId="{DBC4BEF0-E382-4331-A94E-5D279B34041E}" type="pres">
      <dgm:prSet presAssocID="{BE66DF20-BF52-443D-A790-6773382F5A11}" presName="accentRepeatNode" presStyleLbl="solidFgAcc1" presStyleIdx="5" presStyleCnt="7"/>
      <dgm:spPr>
        <a:ln>
          <a:solidFill>
            <a:srgbClr val="00B050"/>
          </a:solidFill>
        </a:ln>
      </dgm:spPr>
    </dgm:pt>
    <dgm:pt modelId="{56384025-9084-EC4F-8597-D02A0C2C2CCE}" type="pres">
      <dgm:prSet presAssocID="{878948C5-E3F1-437D-9D76-6AB40DE20D17}" presName="text_7" presStyleLbl="node1" presStyleIdx="6" presStyleCnt="7">
        <dgm:presLayoutVars>
          <dgm:bulletEnabled val="1"/>
        </dgm:presLayoutVars>
      </dgm:prSet>
      <dgm:spPr/>
    </dgm:pt>
    <dgm:pt modelId="{B48D6BE3-F78C-4C45-A141-7629E9C8864D}" type="pres">
      <dgm:prSet presAssocID="{878948C5-E3F1-437D-9D76-6AB40DE20D17}" presName="accent_7" presStyleCnt="0"/>
      <dgm:spPr/>
    </dgm:pt>
    <dgm:pt modelId="{26613157-4253-42DC-8C41-DCFF7D207CC7}" type="pres">
      <dgm:prSet presAssocID="{878948C5-E3F1-437D-9D76-6AB40DE20D17}" presName="accentRepeatNode" presStyleLbl="solidFgAcc1" presStyleIdx="6" presStyleCnt="7"/>
      <dgm:spPr>
        <a:ln>
          <a:solidFill>
            <a:srgbClr val="00B050"/>
          </a:solidFill>
        </a:ln>
      </dgm:spPr>
    </dgm:pt>
  </dgm:ptLst>
  <dgm:cxnLst>
    <dgm:cxn modelId="{87ADD404-27FB-4221-AE17-5BE882E45526}" srcId="{87B6FA0F-7101-4A99-BBA3-0FEC8E239276}" destId="{1971F5CF-9B81-4658-B315-D3D9C9642D3B}" srcOrd="3" destOrd="0" parTransId="{CA8C8FEC-A89C-449A-B58B-485E965BAFC4}" sibTransId="{5977EB26-A2B4-413D-A60F-AE7970BD7830}"/>
    <dgm:cxn modelId="{7B8DE10A-634C-40F3-9926-D9D30E5B8030}" srcId="{87B6FA0F-7101-4A99-BBA3-0FEC8E239276}" destId="{BE66DF20-BF52-443D-A790-6773382F5A11}" srcOrd="5" destOrd="0" parTransId="{F6E97B9A-5E44-4197-BF9F-1099D44E1C08}" sibTransId="{B413F0A3-657E-4361-9E5E-0B5C240964A9}"/>
    <dgm:cxn modelId="{1268DD16-2FA4-4689-9E96-7DA49AC25F5D}" type="presOf" srcId="{87B6FA0F-7101-4A99-BBA3-0FEC8E239276}" destId="{529ECAC0-007E-4783-865E-43A883F1E9AB}" srcOrd="0" destOrd="0" presId="urn:microsoft.com/office/officeart/2008/layout/VerticalCurvedList"/>
    <dgm:cxn modelId="{E6166C27-20E1-4E5C-8F25-5BA406EF5507}" srcId="{87B6FA0F-7101-4A99-BBA3-0FEC8E239276}" destId="{878948C5-E3F1-437D-9D76-6AB40DE20D17}" srcOrd="6" destOrd="0" parTransId="{71098E17-9EFD-4B84-AC02-D7F122B59118}" sibTransId="{A2ED155D-7D5B-47DB-94C5-8B6B2F4AA6BA}"/>
    <dgm:cxn modelId="{AD032539-94F4-994D-98C2-D89EEB4F2BC9}" type="presOf" srcId="{BE66DF20-BF52-443D-A790-6773382F5A11}" destId="{947D82DC-1DB6-B647-920C-58654989CA7D}" srcOrd="0" destOrd="0" presId="urn:microsoft.com/office/officeart/2008/layout/VerticalCurvedList"/>
    <dgm:cxn modelId="{22B8C649-CD45-0347-B1F9-9CC67E358651}" type="presOf" srcId="{E93D0A2B-CC19-1347-B5EC-34C8E6662160}" destId="{D39AC899-1771-934C-B5C8-E7DB2C85362D}"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E7964658-D30D-4F5F-B0B3-BFD21EDEC2B6}" type="presOf" srcId="{578AEC27-F882-4355-B379-D1A32A3C8D05}" destId="{F8F0A8AF-4FD1-4698-A888-DCD17BAE2A6B}" srcOrd="0" destOrd="0" presId="urn:microsoft.com/office/officeart/2008/layout/VerticalCurvedList"/>
    <dgm:cxn modelId="{B0377267-F33D-450E-AF93-3800EFDE72D5}" type="presOf" srcId="{05450837-240E-4FFA-95F2-1A8EF6BE5AF3}" destId="{8E705C3F-00C9-4958-9A28-F996E63BE9F4}" srcOrd="0" destOrd="0" presId="urn:microsoft.com/office/officeart/2008/layout/VerticalCurvedList"/>
    <dgm:cxn modelId="{E834116E-ED17-3E46-BBB9-09AD21611A0B}" type="presOf" srcId="{31E3C4CB-FA6E-0C43-BB37-02EC6BFF5C1F}" destId="{639DF681-9BB9-8542-B3CB-5F32ACF654C7}" srcOrd="0" destOrd="0" presId="urn:microsoft.com/office/officeart/2008/layout/VerticalCurvedList"/>
    <dgm:cxn modelId="{110F1483-5E1B-8B43-92B8-71DA97D37F5F}" srcId="{87B6FA0F-7101-4A99-BBA3-0FEC8E239276}" destId="{31E3C4CB-FA6E-0C43-BB37-02EC6BFF5C1F}" srcOrd="2" destOrd="0" parTransId="{604FD5AB-6EF6-1C4B-9C90-47BD28B495E7}" sibTransId="{7EF104D0-0C87-E749-B8BD-6B18A2557C56}"/>
    <dgm:cxn modelId="{065246A9-7770-4D48-B438-8E359977D5D7}" type="presOf" srcId="{1DF938E1-278A-4FD6-A1CA-DE06BCD4899A}" destId="{49D932CB-DEB5-495F-B291-7661D8D46A94}"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1ABA34BF-64D9-DF48-8B10-E9FFC9A6E12F}" srcId="{87B6FA0F-7101-4A99-BBA3-0FEC8E239276}" destId="{E93D0A2B-CC19-1347-B5EC-34C8E6662160}" srcOrd="4" destOrd="0" parTransId="{AADE1485-990C-F24A-AD76-0BCE19EF60C0}" sibTransId="{CC366C3F-C285-394C-B65E-742CF662E92A}"/>
    <dgm:cxn modelId="{851208CE-B44A-FD4F-ACB3-34B3152B6ED9}" type="presOf" srcId="{878948C5-E3F1-437D-9D76-6AB40DE20D17}" destId="{56384025-9084-EC4F-8597-D02A0C2C2CCE}" srcOrd="0" destOrd="0" presId="urn:microsoft.com/office/officeart/2008/layout/VerticalCurvedList"/>
    <dgm:cxn modelId="{503F40E1-4277-8648-83F6-19768781112A}" type="presOf" srcId="{1971F5CF-9B81-4658-B315-D3D9C9642D3B}" destId="{70E9C05A-FA8E-B74D-A03E-5C4BF82C0E81}" srcOrd="0" destOrd="0" presId="urn:microsoft.com/office/officeart/2008/layout/VerticalCurvedList"/>
    <dgm:cxn modelId="{1895E49C-1A26-45ED-9F06-7CE18DB5A847}" type="presParOf" srcId="{529ECAC0-007E-4783-865E-43A883F1E9AB}" destId="{A1C334B8-2AB1-4DB3-B7EE-6C66AF4D25FE}" srcOrd="0" destOrd="0" presId="urn:microsoft.com/office/officeart/2008/layout/VerticalCurvedList"/>
    <dgm:cxn modelId="{1B68DC3C-36D4-4CC6-9174-B50A3AF4A22D}" type="presParOf" srcId="{A1C334B8-2AB1-4DB3-B7EE-6C66AF4D25FE}" destId="{F598F8BE-EB67-41EA-B6CC-A281E023158F}" srcOrd="0" destOrd="0" presId="urn:microsoft.com/office/officeart/2008/layout/VerticalCurvedList"/>
    <dgm:cxn modelId="{CC87EBA8-2C42-4888-A619-852945849EA0}" type="presParOf" srcId="{F598F8BE-EB67-41EA-B6CC-A281E023158F}" destId="{C586C594-44A9-4249-B2EF-681504A169B5}" srcOrd="0" destOrd="0" presId="urn:microsoft.com/office/officeart/2008/layout/VerticalCurvedList"/>
    <dgm:cxn modelId="{F03B601E-1747-4D7F-AD0C-AFE2A28EAE16}" type="presParOf" srcId="{F598F8BE-EB67-41EA-B6CC-A281E023158F}" destId="{F8F0A8AF-4FD1-4698-A888-DCD17BAE2A6B}" srcOrd="1" destOrd="0" presId="urn:microsoft.com/office/officeart/2008/layout/VerticalCurvedList"/>
    <dgm:cxn modelId="{F4EEB7F7-412F-45A6-BF53-45F56FC857C1}" type="presParOf" srcId="{F598F8BE-EB67-41EA-B6CC-A281E023158F}" destId="{F0FD2DC8-AAFB-44FD-A73D-1544D499A604}" srcOrd="2" destOrd="0" presId="urn:microsoft.com/office/officeart/2008/layout/VerticalCurvedList"/>
    <dgm:cxn modelId="{55CFAB2D-1CC6-4ADA-94A7-51D99BD23079}" type="presParOf" srcId="{F598F8BE-EB67-41EA-B6CC-A281E023158F}" destId="{CA3D052D-D31A-4B4B-8C9F-7C6D97FCB059}" srcOrd="3" destOrd="0" presId="urn:microsoft.com/office/officeart/2008/layout/VerticalCurvedList"/>
    <dgm:cxn modelId="{F2D4E9DC-EB0B-49DB-BC72-9420B20193E6}" type="presParOf" srcId="{A1C334B8-2AB1-4DB3-B7EE-6C66AF4D25FE}" destId="{8E705C3F-00C9-4958-9A28-F996E63BE9F4}" srcOrd="1" destOrd="0" presId="urn:microsoft.com/office/officeart/2008/layout/VerticalCurvedList"/>
    <dgm:cxn modelId="{CE4CD52F-2959-4AA4-B002-CCB9D85E27F1}" type="presParOf" srcId="{A1C334B8-2AB1-4DB3-B7EE-6C66AF4D25FE}" destId="{0DA6EFC1-C999-489F-80D6-E89B3548A6CE}" srcOrd="2" destOrd="0" presId="urn:microsoft.com/office/officeart/2008/layout/VerticalCurvedList"/>
    <dgm:cxn modelId="{C7A487B8-7AEC-4D00-8E2E-02DF9CBA26F6}" type="presParOf" srcId="{0DA6EFC1-C999-489F-80D6-E89B3548A6CE}" destId="{09009058-4714-4E62-8E3E-72D87B8E9DA6}" srcOrd="0" destOrd="0" presId="urn:microsoft.com/office/officeart/2008/layout/VerticalCurvedList"/>
    <dgm:cxn modelId="{74B3DD86-5712-422E-8E27-2F6AD0218C5E}" type="presParOf" srcId="{A1C334B8-2AB1-4DB3-B7EE-6C66AF4D25FE}" destId="{49D932CB-DEB5-495F-B291-7661D8D46A94}" srcOrd="3" destOrd="0" presId="urn:microsoft.com/office/officeart/2008/layout/VerticalCurvedList"/>
    <dgm:cxn modelId="{BC342DC8-3CB1-4C37-95DC-2E8D53730F21}" type="presParOf" srcId="{A1C334B8-2AB1-4DB3-B7EE-6C66AF4D25FE}" destId="{5FF3131C-A9F4-4341-887C-AAC6F8E80D36}" srcOrd="4" destOrd="0" presId="urn:microsoft.com/office/officeart/2008/layout/VerticalCurvedList"/>
    <dgm:cxn modelId="{29B419BD-5DA5-4FFC-AD99-73A41B29A010}" type="presParOf" srcId="{5FF3131C-A9F4-4341-887C-AAC6F8E80D36}" destId="{44F3FC4D-A5DB-4D1C-BC00-BF55B727CE30}" srcOrd="0" destOrd="0" presId="urn:microsoft.com/office/officeart/2008/layout/VerticalCurvedList"/>
    <dgm:cxn modelId="{D8B8F49B-444E-0746-B233-670C6399D807}" type="presParOf" srcId="{A1C334B8-2AB1-4DB3-B7EE-6C66AF4D25FE}" destId="{639DF681-9BB9-8542-B3CB-5F32ACF654C7}" srcOrd="5" destOrd="0" presId="urn:microsoft.com/office/officeart/2008/layout/VerticalCurvedList"/>
    <dgm:cxn modelId="{BF4F2855-08F1-914A-8C5A-DC665660AF33}" type="presParOf" srcId="{A1C334B8-2AB1-4DB3-B7EE-6C66AF4D25FE}" destId="{4BB4A6E3-B222-5D49-940E-916592F41681}" srcOrd="6" destOrd="0" presId="urn:microsoft.com/office/officeart/2008/layout/VerticalCurvedList"/>
    <dgm:cxn modelId="{CBDE8F2F-F9AC-E949-A498-A3C9C033CDD7}" type="presParOf" srcId="{4BB4A6E3-B222-5D49-940E-916592F41681}" destId="{1010333F-F129-F64C-B04D-49421F230709}" srcOrd="0" destOrd="0" presId="urn:microsoft.com/office/officeart/2008/layout/VerticalCurvedList"/>
    <dgm:cxn modelId="{BE8E1623-199D-4448-A1A4-177B24D42E17}" type="presParOf" srcId="{A1C334B8-2AB1-4DB3-B7EE-6C66AF4D25FE}" destId="{70E9C05A-FA8E-B74D-A03E-5C4BF82C0E81}" srcOrd="7" destOrd="0" presId="urn:microsoft.com/office/officeart/2008/layout/VerticalCurvedList"/>
    <dgm:cxn modelId="{AEEA6F64-965F-2E45-A794-BB9A346270FE}" type="presParOf" srcId="{A1C334B8-2AB1-4DB3-B7EE-6C66AF4D25FE}" destId="{7C5643E8-0A13-4F4B-940E-773354523104}" srcOrd="8" destOrd="0" presId="urn:microsoft.com/office/officeart/2008/layout/VerticalCurvedList"/>
    <dgm:cxn modelId="{EF40AB78-9B85-7E45-A5B2-4F9823157096}" type="presParOf" srcId="{7C5643E8-0A13-4F4B-940E-773354523104}" destId="{6AEDB1B0-F5BC-4BC0-8DD8-5C81998B921E}" srcOrd="0" destOrd="0" presId="urn:microsoft.com/office/officeart/2008/layout/VerticalCurvedList"/>
    <dgm:cxn modelId="{A2B80C9D-FE51-0043-8BF6-A59EEBB7B6C6}" type="presParOf" srcId="{A1C334B8-2AB1-4DB3-B7EE-6C66AF4D25FE}" destId="{D39AC899-1771-934C-B5C8-E7DB2C85362D}" srcOrd="9" destOrd="0" presId="urn:microsoft.com/office/officeart/2008/layout/VerticalCurvedList"/>
    <dgm:cxn modelId="{9608BC84-FED6-DA4C-8504-56CFD09751E8}" type="presParOf" srcId="{A1C334B8-2AB1-4DB3-B7EE-6C66AF4D25FE}" destId="{6D3ED8FC-9875-FF4E-8DE6-C0C6BC89A753}" srcOrd="10" destOrd="0" presId="urn:microsoft.com/office/officeart/2008/layout/VerticalCurvedList"/>
    <dgm:cxn modelId="{CF13B197-14F7-DD43-86A8-D9D70F940551}" type="presParOf" srcId="{6D3ED8FC-9875-FF4E-8DE6-C0C6BC89A753}" destId="{A0501671-C5B0-974A-B825-31F3277F52AE}" srcOrd="0" destOrd="0" presId="urn:microsoft.com/office/officeart/2008/layout/VerticalCurvedList"/>
    <dgm:cxn modelId="{B6EE1A91-CFC4-C744-9C3E-487E4696A25A}" type="presParOf" srcId="{A1C334B8-2AB1-4DB3-B7EE-6C66AF4D25FE}" destId="{947D82DC-1DB6-B647-920C-58654989CA7D}" srcOrd="11" destOrd="0" presId="urn:microsoft.com/office/officeart/2008/layout/VerticalCurvedList"/>
    <dgm:cxn modelId="{C431422D-17FA-764A-B4EE-45C50C531590}" type="presParOf" srcId="{A1C334B8-2AB1-4DB3-B7EE-6C66AF4D25FE}" destId="{71C168AD-32D0-D948-8216-F178755C7948}" srcOrd="12" destOrd="0" presId="urn:microsoft.com/office/officeart/2008/layout/VerticalCurvedList"/>
    <dgm:cxn modelId="{5D984D07-BD7F-4648-9D0B-89AA2029E039}" type="presParOf" srcId="{71C168AD-32D0-D948-8216-F178755C7948}" destId="{DBC4BEF0-E382-4331-A94E-5D279B34041E}" srcOrd="0" destOrd="0" presId="urn:microsoft.com/office/officeart/2008/layout/VerticalCurvedList"/>
    <dgm:cxn modelId="{230DAD63-C0B6-BD4B-A788-4D9DDC11D31D}" type="presParOf" srcId="{A1C334B8-2AB1-4DB3-B7EE-6C66AF4D25FE}" destId="{56384025-9084-EC4F-8597-D02A0C2C2CCE}" srcOrd="13" destOrd="0" presId="urn:microsoft.com/office/officeart/2008/layout/VerticalCurvedList"/>
    <dgm:cxn modelId="{6D0F2552-459D-3749-9A16-7D35485BF880}" type="presParOf" srcId="{A1C334B8-2AB1-4DB3-B7EE-6C66AF4D25FE}" destId="{B48D6BE3-F78C-4C45-A141-7629E9C8864D}" srcOrd="14" destOrd="0" presId="urn:microsoft.com/office/officeart/2008/layout/VerticalCurvedList"/>
    <dgm:cxn modelId="{D5D42AAE-8135-2C42-808B-B43EA37828EC}" type="presParOf" srcId="{B48D6BE3-F78C-4C45-A141-7629E9C8864D}" destId="{26613157-4253-42DC-8C41-DCFF7D207CC7}"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5138245" y="-787417"/>
          <a:ext cx="6121450" cy="6121450"/>
        </a:xfrm>
        <a:prstGeom prst="blockArc">
          <a:avLst>
            <a:gd name="adj1" fmla="val 18900000"/>
            <a:gd name="adj2" fmla="val 2700000"/>
            <a:gd name="adj3" fmla="val 35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318945" y="206689"/>
          <a:ext cx="5392180" cy="413196"/>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75"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Georgia" panose="02040502050405020303" pitchFamily="18" charset="0"/>
            </a:rPr>
            <a:t>1.- INTRODUCCIÓN</a:t>
          </a:r>
        </a:p>
      </dsp:txBody>
      <dsp:txXfrm>
        <a:off x="318945" y="206689"/>
        <a:ext cx="5392180" cy="413196"/>
      </dsp:txXfrm>
    </dsp:sp>
    <dsp:sp modelId="{09009058-4714-4E62-8E3E-72D87B8E9DA6}">
      <dsp:nvSpPr>
        <dsp:cNvPr id="0" name=""/>
        <dsp:cNvSpPr/>
      </dsp:nvSpPr>
      <dsp:spPr>
        <a:xfrm>
          <a:off x="60697" y="155039"/>
          <a:ext cx="516495" cy="51649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693131" y="826847"/>
          <a:ext cx="5017994" cy="413196"/>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75"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Georgia" panose="02040502050405020303" pitchFamily="18" charset="0"/>
            </a:rPr>
            <a:t>2.- OBJETIVOS</a:t>
          </a:r>
        </a:p>
      </dsp:txBody>
      <dsp:txXfrm>
        <a:off x="693131" y="826847"/>
        <a:ext cx="5017994" cy="413196"/>
      </dsp:txXfrm>
    </dsp:sp>
    <dsp:sp modelId="{44F3FC4D-A5DB-4D1C-BC00-BF55B727CE30}">
      <dsp:nvSpPr>
        <dsp:cNvPr id="0" name=""/>
        <dsp:cNvSpPr/>
      </dsp:nvSpPr>
      <dsp:spPr>
        <a:xfrm>
          <a:off x="434883" y="775197"/>
          <a:ext cx="516495" cy="51649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639DF681-9BB9-8542-B3CB-5F32ACF654C7}">
      <dsp:nvSpPr>
        <dsp:cNvPr id="0" name=""/>
        <dsp:cNvSpPr/>
      </dsp:nvSpPr>
      <dsp:spPr>
        <a:xfrm>
          <a:off x="898183" y="1446551"/>
          <a:ext cx="4812941" cy="413196"/>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75"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latin typeface="Georgia" panose="02040502050405020303" pitchFamily="18" charset="0"/>
            </a:rPr>
            <a:t>3.- FUNDAMENTO TEÓRICO</a:t>
          </a:r>
        </a:p>
      </dsp:txBody>
      <dsp:txXfrm>
        <a:off x="898183" y="1446551"/>
        <a:ext cx="4812941" cy="413196"/>
      </dsp:txXfrm>
    </dsp:sp>
    <dsp:sp modelId="{1010333F-F129-F64C-B04D-49421F230709}">
      <dsp:nvSpPr>
        <dsp:cNvPr id="0" name=""/>
        <dsp:cNvSpPr/>
      </dsp:nvSpPr>
      <dsp:spPr>
        <a:xfrm>
          <a:off x="639936" y="1394901"/>
          <a:ext cx="516495" cy="51649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70E9C05A-FA8E-B74D-A03E-5C4BF82C0E81}">
      <dsp:nvSpPr>
        <dsp:cNvPr id="0" name=""/>
        <dsp:cNvSpPr/>
      </dsp:nvSpPr>
      <dsp:spPr>
        <a:xfrm>
          <a:off x="963655" y="2066709"/>
          <a:ext cx="4747470" cy="413196"/>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75"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Georgia" panose="02040502050405020303" pitchFamily="18" charset="0"/>
            </a:rPr>
            <a:t>4.- DESARROLLO DEL ALGORITMO</a:t>
          </a:r>
        </a:p>
      </dsp:txBody>
      <dsp:txXfrm>
        <a:off x="963655" y="2066709"/>
        <a:ext cx="4747470" cy="413196"/>
      </dsp:txXfrm>
    </dsp:sp>
    <dsp:sp modelId="{6AEDB1B0-F5BC-4BC0-8DD8-5C81998B921E}">
      <dsp:nvSpPr>
        <dsp:cNvPr id="0" name=""/>
        <dsp:cNvSpPr/>
      </dsp:nvSpPr>
      <dsp:spPr>
        <a:xfrm>
          <a:off x="705407" y="2015059"/>
          <a:ext cx="516495" cy="51649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39AC899-1771-934C-B5C8-E7DB2C85362D}">
      <dsp:nvSpPr>
        <dsp:cNvPr id="0" name=""/>
        <dsp:cNvSpPr/>
      </dsp:nvSpPr>
      <dsp:spPr>
        <a:xfrm>
          <a:off x="898183" y="2686867"/>
          <a:ext cx="4812941" cy="413196"/>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75" tIns="35560" rIns="35560" bIns="35560" numCol="1" spcCol="1270" anchor="ctr" anchorCtr="0">
          <a:noAutofit/>
        </a:bodyPr>
        <a:lstStyle/>
        <a:p>
          <a:pPr marL="0" lvl="0" indent="0" algn="l" defTabSz="622300">
            <a:lnSpc>
              <a:spcPct val="90000"/>
            </a:lnSpc>
            <a:spcBef>
              <a:spcPct val="0"/>
            </a:spcBef>
            <a:spcAft>
              <a:spcPct val="35000"/>
            </a:spcAft>
            <a:buNone/>
          </a:pPr>
          <a:r>
            <a:rPr lang="es-MX" sz="1400" kern="1200" dirty="0">
              <a:latin typeface="Georgia" panose="02040502050405020303" pitchFamily="18" charset="0"/>
            </a:rPr>
            <a:t>5.- PRUEBAS</a:t>
          </a:r>
        </a:p>
      </dsp:txBody>
      <dsp:txXfrm>
        <a:off x="898183" y="2686867"/>
        <a:ext cx="4812941" cy="413196"/>
      </dsp:txXfrm>
    </dsp:sp>
    <dsp:sp modelId="{A0501671-C5B0-974A-B825-31F3277F52AE}">
      <dsp:nvSpPr>
        <dsp:cNvPr id="0" name=""/>
        <dsp:cNvSpPr/>
      </dsp:nvSpPr>
      <dsp:spPr>
        <a:xfrm>
          <a:off x="639936" y="2635218"/>
          <a:ext cx="516495" cy="51649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947D82DC-1DB6-B647-920C-58654989CA7D}">
      <dsp:nvSpPr>
        <dsp:cNvPr id="0" name=""/>
        <dsp:cNvSpPr/>
      </dsp:nvSpPr>
      <dsp:spPr>
        <a:xfrm>
          <a:off x="693131" y="3306571"/>
          <a:ext cx="5017994" cy="413196"/>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75"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Georgia" panose="02040502050405020303" pitchFamily="18" charset="0"/>
            </a:rPr>
            <a:t>6.- RESULTADOS</a:t>
          </a:r>
        </a:p>
      </dsp:txBody>
      <dsp:txXfrm>
        <a:off x="693131" y="3306571"/>
        <a:ext cx="5017994" cy="413196"/>
      </dsp:txXfrm>
    </dsp:sp>
    <dsp:sp modelId="{DBC4BEF0-E382-4331-A94E-5D279B34041E}">
      <dsp:nvSpPr>
        <dsp:cNvPr id="0" name=""/>
        <dsp:cNvSpPr/>
      </dsp:nvSpPr>
      <dsp:spPr>
        <a:xfrm>
          <a:off x="434883" y="3254921"/>
          <a:ext cx="516495" cy="51649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56384025-9084-EC4F-8597-D02A0C2C2CCE}">
      <dsp:nvSpPr>
        <dsp:cNvPr id="0" name=""/>
        <dsp:cNvSpPr/>
      </dsp:nvSpPr>
      <dsp:spPr>
        <a:xfrm>
          <a:off x="318945" y="3926729"/>
          <a:ext cx="5392180" cy="413196"/>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975"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Georgia" panose="02040502050405020303" pitchFamily="18" charset="0"/>
            </a:rPr>
            <a:t>7.- CONCLUSIONES Y RECOMENDACIONES</a:t>
          </a:r>
        </a:p>
      </dsp:txBody>
      <dsp:txXfrm>
        <a:off x="318945" y="3926729"/>
        <a:ext cx="5392180" cy="413196"/>
      </dsp:txXfrm>
    </dsp:sp>
    <dsp:sp modelId="{26613157-4253-42DC-8C41-DCFF7D207CC7}">
      <dsp:nvSpPr>
        <dsp:cNvPr id="0" name=""/>
        <dsp:cNvSpPr/>
      </dsp:nvSpPr>
      <dsp:spPr>
        <a:xfrm>
          <a:off x="60697" y="3875079"/>
          <a:ext cx="516495" cy="516495"/>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dirty="0"/>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1/4/21</a:t>
            </a:fld>
            <a:endParaRPr lang="es-EC" dirty="0"/>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dirty="0"/>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1/4/21</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a:t>
            </a:fld>
            <a:endParaRPr lang="es-ES" dirty="0"/>
          </a:p>
        </p:txBody>
      </p:sp>
    </p:spTree>
    <p:extLst>
      <p:ext uri="{BB962C8B-B14F-4D97-AF65-F5344CB8AC3E}">
        <p14:creationId xmlns:p14="http://schemas.microsoft.com/office/powerpoint/2010/main" val="75473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a:t>
            </a:fld>
            <a:endParaRPr lang="es-ES" dirty="0"/>
          </a:p>
        </p:txBody>
      </p:sp>
    </p:spTree>
    <p:extLst>
      <p:ext uri="{BB962C8B-B14F-4D97-AF65-F5344CB8AC3E}">
        <p14:creationId xmlns:p14="http://schemas.microsoft.com/office/powerpoint/2010/main" val="200681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5</a:t>
            </a:fld>
            <a:endParaRPr lang="es-ES" dirty="0"/>
          </a:p>
        </p:txBody>
      </p:sp>
    </p:spTree>
    <p:extLst>
      <p:ext uri="{BB962C8B-B14F-4D97-AF65-F5344CB8AC3E}">
        <p14:creationId xmlns:p14="http://schemas.microsoft.com/office/powerpoint/2010/main" val="38538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15</a:t>
            </a:fld>
            <a:endParaRPr lang="es-ES" dirty="0"/>
          </a:p>
        </p:txBody>
      </p:sp>
    </p:spTree>
    <p:extLst>
      <p:ext uri="{BB962C8B-B14F-4D97-AF65-F5344CB8AC3E}">
        <p14:creationId xmlns:p14="http://schemas.microsoft.com/office/powerpoint/2010/main" val="155044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16</a:t>
            </a:fld>
            <a:endParaRPr lang="es-ES" dirty="0"/>
          </a:p>
        </p:txBody>
      </p:sp>
    </p:spTree>
    <p:extLst>
      <p:ext uri="{BB962C8B-B14F-4D97-AF65-F5344CB8AC3E}">
        <p14:creationId xmlns:p14="http://schemas.microsoft.com/office/powerpoint/2010/main" val="132128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23</a:t>
            </a:fld>
            <a:endParaRPr lang="es-ES" dirty="0"/>
          </a:p>
        </p:txBody>
      </p:sp>
    </p:spTree>
    <p:extLst>
      <p:ext uri="{BB962C8B-B14F-4D97-AF65-F5344CB8AC3E}">
        <p14:creationId xmlns:p14="http://schemas.microsoft.com/office/powerpoint/2010/main" val="402042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1B021B9-4CC3-5D41-B870-6324076FD179}" type="slidenum">
              <a:rPr lang="es-ES" smtClean="0"/>
              <a:pPr/>
              <a:t>28</a:t>
            </a:fld>
            <a:endParaRPr lang="es-ES" dirty="0"/>
          </a:p>
        </p:txBody>
      </p:sp>
    </p:spTree>
    <p:extLst>
      <p:ext uri="{BB962C8B-B14F-4D97-AF65-F5344CB8AC3E}">
        <p14:creationId xmlns:p14="http://schemas.microsoft.com/office/powerpoint/2010/main" val="405620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7"/>
            <a:ext cx="7773750" cy="1470025"/>
          </a:xfr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66957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78516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0"/>
            <a:ext cx="2057757" cy="5851525"/>
          </a:xfr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80" y="274640"/>
            <a:ext cx="6020845"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250174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2980"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prstClr val="black"/>
              </a:solidFill>
              <a:latin typeface="Calibri"/>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prstClr val="black"/>
              </a:solidFill>
              <a:latin typeface="Calibri"/>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prstClr val="black"/>
              </a:solidFill>
              <a:latin typeface="Calibri"/>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0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4003"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1801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2"/>
            <a:ext cx="7773750" cy="1362075"/>
          </a:xfrm>
        </p:spPr>
        <p:txBody>
          <a:bodyPr anchor="t"/>
          <a:lstStyle>
            <a:lvl1pPr algn="l">
              <a:defRPr sz="4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5" name="4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6" name="5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632456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5906"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80"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9007" y="1600202"/>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3368088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A17F8E1-67E6-4C2C-8906-D35C1917A453}" type="datetimeFigureOut">
              <a:rPr lang="es-EC" smtClean="0"/>
              <a:pPr/>
              <a:t>1/4/21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80"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833"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833"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8" name="7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9" name="8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7694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4" name="3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5" name="4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424002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3" name="2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4" name="3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264634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671" y="273052"/>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80" y="1435102"/>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4072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725555F-C805-4A62-94C4-7FA51270FDE7}" type="datetimeFigureOut">
              <a:rPr lang="es-EC" smtClean="0">
                <a:solidFill>
                  <a:prstClr val="black">
                    <a:tint val="75000"/>
                  </a:prstClr>
                </a:solidFill>
                <a:latin typeface="Calibri"/>
              </a:rPr>
              <a:pPr/>
              <a:t>1/4/21</a:t>
            </a:fld>
            <a:endParaRPr lang="es-EC" dirty="0">
              <a:solidFill>
                <a:prstClr val="black">
                  <a:tint val="75000"/>
                </a:prstClr>
              </a:solidFill>
              <a:latin typeface="Calibri"/>
            </a:endParaRPr>
          </a:p>
        </p:txBody>
      </p:sp>
      <p:sp>
        <p:nvSpPr>
          <p:cNvPr id="6" name="5 Marcador de pie de página"/>
          <p:cNvSpPr>
            <a:spLocks noGrp="1"/>
          </p:cNvSpPr>
          <p:nvPr>
            <p:ph type="ftr" sz="quarter" idx="11"/>
          </p:nvPr>
        </p:nvSpPr>
        <p:spPr/>
        <p:txBody>
          <a:bodyPr/>
          <a:lstStyle/>
          <a:p>
            <a:endParaRPr lang="es-EC" dirty="0">
              <a:solidFill>
                <a:prstClr val="black">
                  <a:tint val="75000"/>
                </a:prstClr>
              </a:solidFill>
              <a:latin typeface="Calibri"/>
            </a:endParaRPr>
          </a:p>
        </p:txBody>
      </p:sp>
      <p:sp>
        <p:nvSpPr>
          <p:cNvPr id="7" name="6 Marcador de número de diapositiva"/>
          <p:cNvSpPr>
            <a:spLocks noGrp="1"/>
          </p:cNvSpPr>
          <p:nvPr>
            <p:ph type="sldNum" sz="quarter" idx="12"/>
          </p:nvPr>
        </p:nvSpPr>
        <p:spPr/>
        <p:txBody>
          <a:bodyPr/>
          <a:lstStyle/>
          <a:p>
            <a:fld id="{0AB58295-F337-4135-AE3D-9E97A8471343}" type="slidenum">
              <a:rPr lang="es-EC" smtClean="0">
                <a:solidFill>
                  <a:prstClr val="black">
                    <a:tint val="75000"/>
                  </a:prstClr>
                </a:solidFill>
                <a:latin typeface="Calibri"/>
              </a:rPr>
              <a:pPr/>
              <a:t>‹Nº›</a:t>
            </a:fld>
            <a:endParaRPr lang="es-EC" dirty="0">
              <a:solidFill>
                <a:prstClr val="black">
                  <a:tint val="75000"/>
                </a:prstClr>
              </a:solidFill>
              <a:latin typeface="Calibri"/>
            </a:endParaRPr>
          </a:p>
        </p:txBody>
      </p:sp>
    </p:spTree>
    <p:extLst>
      <p:ext uri="{BB962C8B-B14F-4D97-AF65-F5344CB8AC3E}">
        <p14:creationId xmlns:p14="http://schemas.microsoft.com/office/powerpoint/2010/main" val="119357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2 Marcador de texto"/>
          <p:cNvSpPr>
            <a:spLocks noGrp="1"/>
          </p:cNvSpPr>
          <p:nvPr>
            <p:ph type="body" idx="1"/>
          </p:nvPr>
        </p:nvSpPr>
        <p:spPr>
          <a:xfrm>
            <a:off x="457280" y="1600202"/>
            <a:ext cx="8231029"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2"/>
          </p:nvPr>
        </p:nvSpPr>
        <p:spPr>
          <a:xfrm>
            <a:off x="457279" y="6356352"/>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1/4/21</a:t>
            </a:fld>
            <a:endParaRPr lang="es-EC" dirty="0">
              <a:solidFill>
                <a:prstClr val="black">
                  <a:tint val="75000"/>
                </a:prstClr>
              </a:solidFill>
            </a:endParaRPr>
          </a:p>
        </p:txBody>
      </p:sp>
      <p:sp>
        <p:nvSpPr>
          <p:cNvPr id="5" name="4 Marcador de pie de página"/>
          <p:cNvSpPr>
            <a:spLocks noGrp="1"/>
          </p:cNvSpPr>
          <p:nvPr>
            <p:ph type="ftr" sz="quarter" idx="3"/>
          </p:nvPr>
        </p:nvSpPr>
        <p:spPr>
          <a:xfrm>
            <a:off x="3124743" y="6356352"/>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5 Marcador de número de diapositiva"/>
          <p:cNvSpPr>
            <a:spLocks noGrp="1"/>
          </p:cNvSpPr>
          <p:nvPr>
            <p:ph type="sldNum" sz="quarter" idx="4"/>
          </p:nvPr>
        </p:nvSpPr>
        <p:spPr>
          <a:xfrm>
            <a:off x="6554338" y="6356352"/>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3014653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725555F-C805-4A62-94C4-7FA51270FDE7}" type="datetimeFigureOut">
              <a:rPr lang="es-EC" smtClean="0">
                <a:solidFill>
                  <a:prstClr val="black">
                    <a:tint val="75000"/>
                  </a:prstClr>
                </a:solidFill>
              </a:rPr>
              <a:pPr defTabSz="914400"/>
              <a:t>1/4/21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5B3CD2-F3F1-4D4A-B281-BE46E788EC0F}" type="datetimeFigureOut">
              <a:rPr lang="es-EC" smtClean="0">
                <a:solidFill>
                  <a:prstClr val="black">
                    <a:tint val="75000"/>
                  </a:prstClr>
                </a:solidFill>
              </a:rPr>
              <a:pPr/>
              <a:t>1/4/21</a:t>
            </a:fld>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file:////var/folders/bc/hktp14rx0d38t5j0ch7s5thc0000gn/T/com.microsoft.Word/WebArchiveCopyPasteTempFiles/stenosis-regurgitation_737_553.jpg" TargetMode="External"/><Relationship Id="rId2" Type="http://schemas.openxmlformats.org/officeDocument/2006/relationships/image" Target="../media/image15.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file:////var/folders/bc/hktp14rx0d38t5j0ch7s5thc0000gn/T/com.microsoft.Word/WebArchiveCopyPasteTempFiles/2016-n8-C_RB_RocioTama_fmt.jpeg" TargetMode="External"/><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Logo">
            <a:extLst>
              <a:ext uri="{FF2B5EF4-FFF2-40B4-BE49-F238E27FC236}">
                <a16:creationId xmlns:a16="http://schemas.microsoft.com/office/drawing/2014/main" id="{CF47DD8E-1E79-E842-BC3F-35084B6BB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6254" y="-13942"/>
            <a:ext cx="1144800" cy="1144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4 Imagen"/>
          <p:cNvPicPr>
            <a:picLocks noChangeAspect="1" noChangeArrowheads="1"/>
          </p:cNvPicPr>
          <p:nvPr/>
        </p:nvPicPr>
        <p:blipFill>
          <a:blip r:embed="rId4"/>
          <a:srcRect l="6454" t="35651" r="48363" b="40483"/>
          <a:stretch>
            <a:fillRect/>
          </a:stretch>
        </p:blipFill>
        <p:spPr bwMode="auto">
          <a:xfrm>
            <a:off x="18190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id="{E245B1C1-36A4-4621-9848-DC04456C7160}"/>
              </a:ext>
            </a:extLst>
          </p:cNvPr>
          <p:cNvSpPr txBox="1"/>
          <p:nvPr/>
        </p:nvSpPr>
        <p:spPr>
          <a:xfrm>
            <a:off x="1016076" y="691896"/>
            <a:ext cx="7748045" cy="517064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8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endParaRPr>
          </a:p>
          <a:p>
            <a:pPr lvl="0" algn="ctr" defTabSz="914400" fontAlgn="base">
              <a:spcBef>
                <a:spcPct val="0"/>
              </a:spcBef>
              <a:spcAft>
                <a:spcPct val="0"/>
              </a:spcAft>
            </a:pPr>
            <a:endParaRPr lang="es-ES" sz="1300" b="1" kern="0" dirty="0">
              <a:solidFill>
                <a:prstClr val="black"/>
              </a:solidFill>
              <a:latin typeface="Times New Roman" panose="02020603050405020304" pitchFamily="18" charset="0"/>
              <a:ea typeface="Calibri" pitchFamily="34" charset="0"/>
              <a:cs typeface="Times New Roman" panose="02020603050405020304" pitchFamily="18" charset="0"/>
              <a:sym typeface="Arial"/>
              <a:rtl val="0"/>
            </a:endParaRPr>
          </a:p>
          <a:p>
            <a:pPr lvl="0" algn="ctr" defTabSz="914400" fontAlgn="base">
              <a:spcBef>
                <a:spcPct val="0"/>
              </a:spcBef>
              <a:spcAft>
                <a:spcPct val="0"/>
              </a:spcAft>
            </a:pPr>
            <a:r>
              <a:rPr lang="es-ES" sz="1300" b="1" kern="0" dirty="0">
                <a:solidFill>
                  <a:prstClr val="black"/>
                </a:solidFill>
                <a:latin typeface="Times New Roman" panose="02020603050405020304" pitchFamily="18" charset="0"/>
                <a:ea typeface="Calibri" pitchFamily="34" charset="0"/>
                <a:cs typeface="Times New Roman" panose="02020603050405020304" pitchFamily="18" charset="0"/>
                <a:sym typeface="Arial"/>
                <a:rtl val="0"/>
              </a:rPr>
              <a:t>DEPARTAMENTO DE ELÉCTRICA, ELECTRÓNICA Y TELECOMUNICACIONES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C" sz="1300" b="1" i="0" u="none" strike="noStrike" kern="0" cap="none" spc="0" normalizeH="0" baseline="0" noProof="0" dirty="0">
                <a:ln>
                  <a:noFill/>
                </a:ln>
                <a:solidFill>
                  <a:prstClr val="black"/>
                </a:solidFill>
                <a:effectLst/>
                <a:uLnTx/>
                <a:uFillTx/>
                <a:latin typeface="Times New Roman" panose="02020603050405020304" pitchFamily="18" charset="0"/>
                <a:ea typeface="Calibri" pitchFamily="34" charset="0"/>
                <a:cs typeface="Times New Roman" panose="02020603050405020304" pitchFamily="18" charset="0"/>
                <a:sym typeface="Arial"/>
                <a:rtl val="0"/>
              </a:rPr>
              <a:t>CARRERA DE INGENIERÍA EN ELECTRÓNICA</a:t>
            </a:r>
            <a:r>
              <a:rPr lang="es-EC" sz="1300" b="1" kern="0" dirty="0">
                <a:solidFill>
                  <a:prstClr val="black"/>
                </a:solidFill>
                <a:latin typeface="Times New Roman" panose="02020603050405020304" pitchFamily="18" charset="0"/>
                <a:ea typeface="Calibri" pitchFamily="34" charset="0"/>
                <a:cs typeface="Times New Roman" panose="02020603050405020304" pitchFamily="18" charset="0"/>
                <a:sym typeface="Arial"/>
                <a:rtl val="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lang="es-EC" sz="1300" b="1" kern="0" dirty="0">
                <a:solidFill>
                  <a:prstClr val="black"/>
                </a:solidFill>
                <a:latin typeface="Times New Roman" panose="02020603050405020304" pitchFamily="18" charset="0"/>
                <a:ea typeface="Calibri" pitchFamily="34" charset="0"/>
                <a:cs typeface="Times New Roman" panose="02020603050405020304" pitchFamily="18" charset="0"/>
                <a:sym typeface="Arial"/>
                <a:rtl val="0"/>
              </a:rPr>
              <a:t>Y TELECOMUNICACIONES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defTabSz="914400"/>
            <a:endParaRPr lang="es-EC" sz="1200" b="1" kern="0" dirty="0">
              <a:solidFill>
                <a:srgbClr val="000000"/>
              </a:solidFill>
              <a:latin typeface="Times New Roman" panose="02020603050405020304" pitchFamily="18" charset="0"/>
              <a:cs typeface="Times New Roman" panose="02020603050405020304" pitchFamily="18" charset="0"/>
              <a:sym typeface="Arial"/>
              <a:rtl val="0"/>
            </a:endParaRPr>
          </a:p>
          <a:p>
            <a:pPr algn="ctr" defTabSz="914400"/>
            <a:r>
              <a:rPr kumimoji="0" lang="es-EC"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TEMA:</a:t>
            </a:r>
            <a:r>
              <a:rPr kumimoji="0" lang="es-EC"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 </a:t>
            </a:r>
          </a:p>
          <a:p>
            <a:pPr algn="ctr" defTabSz="914400"/>
            <a:endParaRPr kumimoji="0" lang="es-EC"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defTabSz="914400"/>
            <a:r>
              <a:rPr kumimoji="0" lang="es-E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a:t>
            </a:r>
            <a:r>
              <a:rPr lang="es-ES" sz="1400" b="1" dirty="0">
                <a:latin typeface="Times New Roman" panose="02020603050405020304" pitchFamily="18" charset="0"/>
                <a:cs typeface="Times New Roman" panose="02020603050405020304" pitchFamily="18" charset="0"/>
                <a:sym typeface="Arial"/>
                <a:rtl val="0"/>
              </a:rPr>
              <a:t>DETERMINACIÓN DE VALVULOPATÍAS CARDÍACAS A TRAVÉS DEL ANÁLISIS DE SONIDOS DEL CORAZÓN MEDIANTE ALGORITMOS DE MACHINE LEARNING </a:t>
            </a:r>
            <a:r>
              <a:rPr lang="es-EC" sz="1400" b="1" dirty="0">
                <a:latin typeface="Times New Roman" panose="02020603050405020304" pitchFamily="18" charset="0"/>
                <a:cs typeface="Times New Roman" panose="02020603050405020304" pitchFamily="18" charset="0"/>
              </a:rPr>
              <a:t>”</a:t>
            </a:r>
          </a:p>
          <a:p>
            <a:pPr lvl="0" algn="ctr" defTabSz="914400"/>
            <a:endParaRPr kumimoji="0" lang="es-E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Elaborado por:</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kern="0" dirty="0">
                <a:solidFill>
                  <a:srgbClr val="000000"/>
                </a:solidFill>
                <a:latin typeface="Times New Roman" panose="02020603050405020304" pitchFamily="18" charset="0"/>
                <a:cs typeface="Times New Roman" panose="02020603050405020304" pitchFamily="18" charset="0"/>
                <a:sym typeface="Arial"/>
                <a:rtl val="0"/>
              </a:rPr>
              <a:t>Luis Eduardo Montaluisa Molina</a:t>
            </a: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b="1" kern="0" dirty="0">
                <a:solidFill>
                  <a:srgbClr val="000000"/>
                </a:solidFill>
                <a:latin typeface="Times New Roman" panose="02020603050405020304" pitchFamily="18" charset="0"/>
                <a:cs typeface="Times New Roman" panose="02020603050405020304" pitchFamily="18" charset="0"/>
                <a:sym typeface="Arial"/>
                <a:rtl val="0"/>
              </a:rPr>
              <a:t>Director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del Proyecto: </a:t>
            </a:r>
          </a:p>
          <a:p>
            <a:pPr algn="ctr" fontAlgn="base">
              <a:spcBef>
                <a:spcPct val="0"/>
              </a:spcBef>
              <a:spcAft>
                <a:spcPct val="0"/>
              </a:spcAft>
            </a:pPr>
            <a:r>
              <a:rPr lang="es-EC" sz="1300" dirty="0">
                <a:solidFill>
                  <a:srgbClr val="000000"/>
                </a:solidFill>
                <a:latin typeface="Times New Roman" panose="02020603050405020304" pitchFamily="18" charset="0"/>
                <a:cs typeface="Times New Roman" panose="02020603050405020304" pitchFamily="18" charset="0"/>
              </a:rPr>
              <a:t>Dr. Flavio Minos Pineda López, Ph.D. </a:t>
            </a:r>
          </a:p>
          <a:p>
            <a:pPr algn="ctr" fontAlgn="base">
              <a:spcBef>
                <a:spcPct val="0"/>
              </a:spcBef>
              <a:spcAft>
                <a:spcPct val="0"/>
              </a:spcAft>
            </a:pPr>
            <a:endParaRPr lang="es-EC" sz="1300" dirty="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Sangolquí, 2021</a:t>
            </a:r>
            <a:endParaRPr kumimoji="0" lang="en-U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Fundamento teórico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636987" y="1075913"/>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Principales valvulopatías</a:t>
            </a:r>
            <a:endParaRPr lang="en-US" sz="1800" kern="0" dirty="0">
              <a:solidFill>
                <a:schemeClr val="tx1"/>
              </a:solidFill>
            </a:endParaRPr>
          </a:p>
        </p:txBody>
      </p:sp>
      <p:sp>
        <p:nvSpPr>
          <p:cNvPr id="17" name="Rectangle 2">
            <a:extLst>
              <a:ext uri="{FF2B5EF4-FFF2-40B4-BE49-F238E27FC236}">
                <a16:creationId xmlns:a16="http://schemas.microsoft.com/office/drawing/2014/main" id="{A8FF2F86-4394-A846-A7D3-7E420EE7D094}"/>
              </a:ext>
            </a:extLst>
          </p:cNvPr>
          <p:cNvSpPr>
            <a:spLocks noChangeArrowheads="1"/>
          </p:cNvSpPr>
          <p:nvPr/>
        </p:nvSpPr>
        <p:spPr bwMode="auto">
          <a:xfrm>
            <a:off x="534668" y="1986318"/>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145" name="Picture 1">
            <a:extLst>
              <a:ext uri="{FF2B5EF4-FFF2-40B4-BE49-F238E27FC236}">
                <a16:creationId xmlns:a16="http://schemas.microsoft.com/office/drawing/2014/main" id="{2DFC603F-DB9F-9C44-AA2E-E1580D6E3F6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4668" y="1986317"/>
            <a:ext cx="4038126" cy="3061395"/>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a:extLst>
              <a:ext uri="{FF2B5EF4-FFF2-40B4-BE49-F238E27FC236}">
                <a16:creationId xmlns:a16="http://schemas.microsoft.com/office/drawing/2014/main" id="{D19D6C2B-15BE-3840-931E-B9D9C2B787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158" t="5424" r="27666" b="16509"/>
          <a:stretch/>
        </p:blipFill>
        <p:spPr bwMode="auto">
          <a:xfrm>
            <a:off x="5484274" y="1986319"/>
            <a:ext cx="3126647" cy="3449256"/>
          </a:xfrm>
          <a:prstGeom prst="rect">
            <a:avLst/>
          </a:prstGeom>
          <a:ln>
            <a:noFill/>
          </a:ln>
          <a:extLst>
            <a:ext uri="{53640926-AAD7-44D8-BBD7-CCE9431645EC}">
              <a14:shadowObscured xmlns:a14="http://schemas.microsoft.com/office/drawing/2010/main"/>
            </a:ext>
          </a:extLst>
        </p:spPr>
      </p:pic>
      <p:sp>
        <p:nvSpPr>
          <p:cNvPr id="7" name="Título 1">
            <a:extLst>
              <a:ext uri="{FF2B5EF4-FFF2-40B4-BE49-F238E27FC236}">
                <a16:creationId xmlns:a16="http://schemas.microsoft.com/office/drawing/2014/main" id="{E70715D8-E496-FF4B-838D-5B155FE7E9AF}"/>
              </a:ext>
            </a:extLst>
          </p:cNvPr>
          <p:cNvSpPr txBox="1">
            <a:spLocks/>
          </p:cNvSpPr>
          <p:nvPr/>
        </p:nvSpPr>
        <p:spPr>
          <a:xfrm>
            <a:off x="5519148" y="1230500"/>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Soplos en el ciclo cardíaco</a:t>
            </a:r>
            <a:endParaRPr lang="en-US" sz="1800" kern="0" dirty="0">
              <a:solidFill>
                <a:schemeClr val="tx1"/>
              </a:solidFill>
            </a:endParaRPr>
          </a:p>
        </p:txBody>
      </p:sp>
    </p:spTree>
    <p:extLst>
      <p:ext uri="{BB962C8B-B14F-4D97-AF65-F5344CB8AC3E}">
        <p14:creationId xmlns:p14="http://schemas.microsoft.com/office/powerpoint/2010/main" val="15126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1750"/>
                                        <p:tgtEl>
                                          <p:spTgt spid="6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Fundamento teórico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132020" y="743262"/>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Esquema de una Red Neuronal Convolucional</a:t>
            </a:r>
            <a:endParaRPr lang="en-US" sz="1800" kern="0" dirty="0">
              <a:solidFill>
                <a:schemeClr val="tx1"/>
              </a:solidFill>
            </a:endParaRPr>
          </a:p>
        </p:txBody>
      </p:sp>
      <p:pic>
        <p:nvPicPr>
          <p:cNvPr id="15" name="Imagen 14">
            <a:extLst>
              <a:ext uri="{FF2B5EF4-FFF2-40B4-BE49-F238E27FC236}">
                <a16:creationId xmlns:a16="http://schemas.microsoft.com/office/drawing/2014/main" id="{A774E719-D9C4-C949-9EB5-6675856172A9}"/>
              </a:ext>
            </a:extLst>
          </p:cNvPr>
          <p:cNvPicPr>
            <a:picLocks noChangeAspect="1"/>
          </p:cNvPicPr>
          <p:nvPr/>
        </p:nvPicPr>
        <p:blipFill>
          <a:blip r:embed="rId2"/>
          <a:stretch>
            <a:fillRect/>
          </a:stretch>
        </p:blipFill>
        <p:spPr>
          <a:xfrm>
            <a:off x="214606" y="1628559"/>
            <a:ext cx="4521167" cy="2331698"/>
          </a:xfrm>
          <a:prstGeom prst="rect">
            <a:avLst/>
          </a:prstGeom>
        </p:spPr>
      </p:pic>
      <p:pic>
        <p:nvPicPr>
          <p:cNvPr id="5" name="Imagen 4">
            <a:extLst>
              <a:ext uri="{FF2B5EF4-FFF2-40B4-BE49-F238E27FC236}">
                <a16:creationId xmlns:a16="http://schemas.microsoft.com/office/drawing/2014/main" id="{4E513910-3F28-A840-8986-A374C4AD2B87}"/>
              </a:ext>
            </a:extLst>
          </p:cNvPr>
          <p:cNvPicPr/>
          <p:nvPr/>
        </p:nvPicPr>
        <p:blipFill>
          <a:blip r:embed="rId3"/>
          <a:stretch>
            <a:fillRect/>
          </a:stretch>
        </p:blipFill>
        <p:spPr>
          <a:xfrm>
            <a:off x="3113277" y="3875575"/>
            <a:ext cx="5486400" cy="1781810"/>
          </a:xfrm>
          <a:prstGeom prst="rect">
            <a:avLst/>
          </a:prstGeom>
        </p:spPr>
      </p:pic>
      <p:sp>
        <p:nvSpPr>
          <p:cNvPr id="6" name="Título 1">
            <a:extLst>
              <a:ext uri="{FF2B5EF4-FFF2-40B4-BE49-F238E27FC236}">
                <a16:creationId xmlns:a16="http://schemas.microsoft.com/office/drawing/2014/main" id="{1BD373F4-C862-3E4A-8B09-CD69F8F341A9}"/>
              </a:ext>
            </a:extLst>
          </p:cNvPr>
          <p:cNvSpPr txBox="1">
            <a:spLocks/>
          </p:cNvSpPr>
          <p:nvPr/>
        </p:nvSpPr>
        <p:spPr>
          <a:xfrm>
            <a:off x="6581740" y="2901569"/>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Filtros en capa de </a:t>
            </a:r>
          </a:p>
          <a:p>
            <a:pPr algn="l" defTabSz="914400"/>
            <a:r>
              <a:rPr lang="es-EC" sz="1800" kern="0" dirty="0">
                <a:solidFill>
                  <a:schemeClr val="tx1"/>
                </a:solidFill>
              </a:rPr>
              <a:t>convolución</a:t>
            </a:r>
            <a:endParaRPr lang="en-US" sz="1800" kern="0" dirty="0">
              <a:solidFill>
                <a:schemeClr val="tx1"/>
              </a:solidFill>
            </a:endParaRPr>
          </a:p>
        </p:txBody>
      </p:sp>
    </p:spTree>
    <p:extLst>
      <p:ext uri="{BB962C8B-B14F-4D97-AF65-F5344CB8AC3E}">
        <p14:creationId xmlns:p14="http://schemas.microsoft.com/office/powerpoint/2010/main" val="101095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Desarrollo del algoritmo</a:t>
            </a:r>
            <a:endParaRPr lang="en-US" dirty="0">
              <a:solidFill>
                <a:schemeClr val="tx1"/>
              </a:solidFill>
            </a:endParaRPr>
          </a:p>
        </p:txBody>
      </p:sp>
      <p:sp>
        <p:nvSpPr>
          <p:cNvPr id="5" name="CuadroTexto 4">
            <a:extLst>
              <a:ext uri="{FF2B5EF4-FFF2-40B4-BE49-F238E27FC236}">
                <a16:creationId xmlns:a16="http://schemas.microsoft.com/office/drawing/2014/main" id="{31ED92EF-C533-AF48-83FA-2C4306993B43}"/>
              </a:ext>
            </a:extLst>
          </p:cNvPr>
          <p:cNvSpPr txBox="1"/>
          <p:nvPr/>
        </p:nvSpPr>
        <p:spPr>
          <a:xfrm>
            <a:off x="557638" y="1538771"/>
            <a:ext cx="8030312" cy="3780458"/>
          </a:xfrm>
          <a:prstGeom prst="rect">
            <a:avLst/>
          </a:prstGeom>
          <a:noFill/>
          <a:ln w="19050">
            <a:solidFill>
              <a:srgbClr val="00B050"/>
            </a:solidFill>
            <a:prstDash val="dash"/>
          </a:ln>
        </p:spPr>
        <p:txBody>
          <a:bodyPr wrap="square" rtlCol="0">
            <a:spAutoFit/>
          </a:bodyPr>
          <a:lstStyle/>
          <a:p>
            <a:pPr marL="285750" lvl="0" indent="-285750">
              <a:lnSpc>
                <a:spcPct val="150000"/>
              </a:lnSpc>
              <a:buFont typeface="Arial" panose="020B0604020202020204" pitchFamily="34" charset="0"/>
              <a:buChar char="•"/>
            </a:pPr>
            <a:r>
              <a:rPr lang="es-ES" dirty="0"/>
              <a:t>Capacidad de filtrar y eliminar ruido</a:t>
            </a:r>
            <a:endParaRPr lang="es-EC" dirty="0"/>
          </a:p>
          <a:p>
            <a:pPr marL="285750" lvl="0" indent="-285750">
              <a:lnSpc>
                <a:spcPct val="150000"/>
              </a:lnSpc>
              <a:buFont typeface="Arial" panose="020B0604020202020204" pitchFamily="34" charset="0"/>
              <a:buChar char="•"/>
            </a:pPr>
            <a:r>
              <a:rPr lang="es-ES" dirty="0"/>
              <a:t>Capacidad de segmentar</a:t>
            </a:r>
            <a:endParaRPr lang="es-EC" dirty="0"/>
          </a:p>
          <a:p>
            <a:pPr marL="285750" lvl="0" indent="-285750">
              <a:lnSpc>
                <a:spcPct val="150000"/>
              </a:lnSpc>
              <a:buFont typeface="Arial" panose="020B0604020202020204" pitchFamily="34" charset="0"/>
              <a:buChar char="•"/>
            </a:pPr>
            <a:r>
              <a:rPr lang="es-ES" dirty="0"/>
              <a:t>Manejo de redes neuronales para aprendizaje automático</a:t>
            </a:r>
            <a:endParaRPr lang="es-EC" dirty="0"/>
          </a:p>
          <a:p>
            <a:pPr marL="285750" lvl="0" indent="-285750">
              <a:lnSpc>
                <a:spcPct val="150000"/>
              </a:lnSpc>
              <a:buFont typeface="Arial" panose="020B0604020202020204" pitchFamily="34" charset="0"/>
              <a:buChar char="•"/>
            </a:pPr>
            <a:r>
              <a:rPr lang="es-ES" dirty="0"/>
              <a:t>Aprendizaje de la red neuronal con 114 registros cardiológicos de audio del subconjunto “ f ” de pruebas de la base de datos de Physionet.</a:t>
            </a:r>
            <a:endParaRPr lang="es-EC" dirty="0"/>
          </a:p>
          <a:p>
            <a:pPr marL="285750" lvl="0" indent="-285750">
              <a:lnSpc>
                <a:spcPct val="150000"/>
              </a:lnSpc>
              <a:buFont typeface="Arial" panose="020B0604020202020204" pitchFamily="34" charset="0"/>
              <a:buChar char="•"/>
            </a:pPr>
            <a:r>
              <a:rPr lang="es-ES" dirty="0"/>
              <a:t>Capacidad de realizar el diagnóstico de registros cardíacos de audio con una duración mínima de 10 segundos y muestreados a 2000Hz.</a:t>
            </a:r>
            <a:endParaRPr lang="es-EC" dirty="0"/>
          </a:p>
          <a:p>
            <a:pPr marL="285750" indent="-285750">
              <a:lnSpc>
                <a:spcPct val="150000"/>
              </a:lnSpc>
              <a:buFont typeface="Arial" panose="020B0604020202020204" pitchFamily="34" charset="0"/>
              <a:buChar char="•"/>
            </a:pPr>
            <a:r>
              <a:rPr lang="es-ES" dirty="0"/>
              <a:t>Almacenar el registro procesado con el diagnóstico obtenido por el algoritmo</a:t>
            </a:r>
            <a:r>
              <a:rPr lang="es-EC" sz="1600" dirty="0"/>
              <a:t> </a:t>
            </a:r>
            <a:endParaRPr lang="en-US" sz="1500" dirty="0"/>
          </a:p>
        </p:txBody>
      </p:sp>
      <p:sp>
        <p:nvSpPr>
          <p:cNvPr id="7" name="Título 1">
            <a:extLst>
              <a:ext uri="{FF2B5EF4-FFF2-40B4-BE49-F238E27FC236}">
                <a16:creationId xmlns:a16="http://schemas.microsoft.com/office/drawing/2014/main" id="{3671C10C-DAC3-904C-B851-395AB4906FFA}"/>
              </a:ext>
            </a:extLst>
          </p:cNvPr>
          <p:cNvSpPr txBox="1">
            <a:spLocks/>
          </p:cNvSpPr>
          <p:nvPr/>
        </p:nvSpPr>
        <p:spPr>
          <a:xfrm>
            <a:off x="418623" y="782790"/>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Características</a:t>
            </a:r>
            <a:endParaRPr lang="en-US" sz="1800" kern="0" dirty="0">
              <a:solidFill>
                <a:schemeClr val="tx1"/>
              </a:solidFill>
            </a:endParaRPr>
          </a:p>
        </p:txBody>
      </p:sp>
    </p:spTree>
    <p:extLst>
      <p:ext uri="{BB962C8B-B14F-4D97-AF65-F5344CB8AC3E}">
        <p14:creationId xmlns:p14="http://schemas.microsoft.com/office/powerpoint/2010/main" val="13792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Desarrollo del algoritmo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636987" y="1075913"/>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Diagráma de bloques de detección de Valvulopatías</a:t>
            </a:r>
            <a:endParaRPr lang="en-US" sz="1800" kern="0" dirty="0">
              <a:solidFill>
                <a:schemeClr val="tx1"/>
              </a:solidFill>
            </a:endParaRPr>
          </a:p>
        </p:txBody>
      </p:sp>
      <p:pic>
        <p:nvPicPr>
          <p:cNvPr id="14" name="Imagen 13">
            <a:extLst>
              <a:ext uri="{FF2B5EF4-FFF2-40B4-BE49-F238E27FC236}">
                <a16:creationId xmlns:a16="http://schemas.microsoft.com/office/drawing/2014/main" id="{D6498B90-6C61-9143-968E-2068F880E62F}"/>
              </a:ext>
            </a:extLst>
          </p:cNvPr>
          <p:cNvPicPr>
            <a:picLocks noChangeAspect="1"/>
          </p:cNvPicPr>
          <p:nvPr/>
        </p:nvPicPr>
        <p:blipFill>
          <a:blip r:embed="rId2"/>
          <a:stretch>
            <a:fillRect/>
          </a:stretch>
        </p:blipFill>
        <p:spPr>
          <a:xfrm>
            <a:off x="1341006" y="2125016"/>
            <a:ext cx="6463575" cy="3129372"/>
          </a:xfrm>
          <a:prstGeom prst="rect">
            <a:avLst/>
          </a:prstGeom>
        </p:spPr>
      </p:pic>
    </p:spTree>
    <p:extLst>
      <p:ext uri="{BB962C8B-B14F-4D97-AF65-F5344CB8AC3E}">
        <p14:creationId xmlns:p14="http://schemas.microsoft.com/office/powerpoint/2010/main" val="104892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Desarrollo del algoritmo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5030073" y="910434"/>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Arquitectura de CNN para clasificación de ruídos cardíacos</a:t>
            </a:r>
            <a:endParaRPr lang="en-US" sz="1800" kern="0" dirty="0">
              <a:solidFill>
                <a:schemeClr val="tx1"/>
              </a:solidFill>
            </a:endParaRPr>
          </a:p>
        </p:txBody>
      </p:sp>
      <p:pic>
        <p:nvPicPr>
          <p:cNvPr id="11" name="Imagen 10">
            <a:extLst>
              <a:ext uri="{FF2B5EF4-FFF2-40B4-BE49-F238E27FC236}">
                <a16:creationId xmlns:a16="http://schemas.microsoft.com/office/drawing/2014/main" id="{1A9D3EB7-5B98-DA48-B7A9-75F819980ACD}"/>
              </a:ext>
            </a:extLst>
          </p:cNvPr>
          <p:cNvPicPr>
            <a:picLocks noChangeAspect="1"/>
          </p:cNvPicPr>
          <p:nvPr/>
        </p:nvPicPr>
        <p:blipFill>
          <a:blip r:embed="rId2"/>
          <a:stretch>
            <a:fillRect/>
          </a:stretch>
        </p:blipFill>
        <p:spPr>
          <a:xfrm>
            <a:off x="1064525" y="1257985"/>
            <a:ext cx="1419369" cy="4804749"/>
          </a:xfrm>
          <a:prstGeom prst="rect">
            <a:avLst/>
          </a:prstGeom>
        </p:spPr>
      </p:pic>
      <p:pic>
        <p:nvPicPr>
          <p:cNvPr id="12" name="Imagen 11">
            <a:extLst>
              <a:ext uri="{FF2B5EF4-FFF2-40B4-BE49-F238E27FC236}">
                <a16:creationId xmlns:a16="http://schemas.microsoft.com/office/drawing/2014/main" id="{FC86BE3C-2748-574D-B4C4-0CBCBA3CA308}"/>
              </a:ext>
            </a:extLst>
          </p:cNvPr>
          <p:cNvPicPr>
            <a:picLocks noChangeAspect="1"/>
          </p:cNvPicPr>
          <p:nvPr/>
        </p:nvPicPr>
        <p:blipFill>
          <a:blip r:embed="rId3"/>
          <a:stretch>
            <a:fillRect/>
          </a:stretch>
        </p:blipFill>
        <p:spPr>
          <a:xfrm>
            <a:off x="3361212" y="1610437"/>
            <a:ext cx="5572663" cy="3371617"/>
          </a:xfrm>
          <a:prstGeom prst="rect">
            <a:avLst/>
          </a:prstGeom>
        </p:spPr>
      </p:pic>
      <p:sp>
        <p:nvSpPr>
          <p:cNvPr id="13" name="Título 1">
            <a:extLst>
              <a:ext uri="{FF2B5EF4-FFF2-40B4-BE49-F238E27FC236}">
                <a16:creationId xmlns:a16="http://schemas.microsoft.com/office/drawing/2014/main" id="{4BEC9E44-7D43-C641-B065-C940459812DB}"/>
              </a:ext>
            </a:extLst>
          </p:cNvPr>
          <p:cNvSpPr txBox="1">
            <a:spLocks/>
          </p:cNvSpPr>
          <p:nvPr/>
        </p:nvSpPr>
        <p:spPr>
          <a:xfrm>
            <a:off x="364813" y="881488"/>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Diagrama de pre procesamiento</a:t>
            </a:r>
            <a:endParaRPr lang="en-US" sz="1800" kern="0" dirty="0">
              <a:solidFill>
                <a:schemeClr val="tx1"/>
              </a:solidFill>
            </a:endParaRPr>
          </a:p>
        </p:txBody>
      </p:sp>
    </p:spTree>
    <p:extLst>
      <p:ext uri="{BB962C8B-B14F-4D97-AF65-F5344CB8AC3E}">
        <p14:creationId xmlns:p14="http://schemas.microsoft.com/office/powerpoint/2010/main" val="14188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AA718A2-5B41-BF4A-A923-C3BD700F4C6C}"/>
              </a:ext>
            </a:extLst>
          </p:cNvPr>
          <p:cNvPicPr>
            <a:picLocks noChangeAspect="1"/>
          </p:cNvPicPr>
          <p:nvPr/>
        </p:nvPicPr>
        <p:blipFill>
          <a:blip r:embed="rId3"/>
          <a:stretch>
            <a:fillRect/>
          </a:stretch>
        </p:blipFill>
        <p:spPr>
          <a:xfrm>
            <a:off x="2514881" y="1487606"/>
            <a:ext cx="4337219" cy="4462818"/>
          </a:xfrm>
          <a:prstGeom prst="rect">
            <a:avLst/>
          </a:prstGeom>
        </p:spPr>
      </p:pic>
      <p:sp>
        <p:nvSpPr>
          <p:cNvPr id="2" name="Título 1"/>
          <p:cNvSpPr>
            <a:spLocks noGrp="1"/>
          </p:cNvSpPr>
          <p:nvPr>
            <p:ph type="title"/>
          </p:nvPr>
        </p:nvSpPr>
        <p:spPr>
          <a:xfrm>
            <a:off x="914559" y="26810"/>
            <a:ext cx="8231029" cy="579941"/>
          </a:xfrm>
        </p:spPr>
        <p:txBody>
          <a:bodyPr/>
          <a:lstStyle/>
          <a:p>
            <a:r>
              <a:rPr lang="es-EC" dirty="0">
                <a:solidFill>
                  <a:schemeClr val="tx1"/>
                </a:solidFill>
              </a:rPr>
              <a:t>Desarrollo del algoritmo</a:t>
            </a:r>
            <a:endParaRPr lang="en-US" dirty="0">
              <a:solidFill>
                <a:schemeClr val="tx1"/>
              </a:solidFill>
            </a:endParaRPr>
          </a:p>
        </p:txBody>
      </p:sp>
      <p:sp>
        <p:nvSpPr>
          <p:cNvPr id="4" name="Título 1">
            <a:extLst>
              <a:ext uri="{FF2B5EF4-FFF2-40B4-BE49-F238E27FC236}">
                <a16:creationId xmlns:a16="http://schemas.microsoft.com/office/drawing/2014/main" id="{52DC6BFB-D7BE-3544-963F-106EAD7F98F1}"/>
              </a:ext>
            </a:extLst>
          </p:cNvPr>
          <p:cNvSpPr txBox="1">
            <a:spLocks/>
          </p:cNvSpPr>
          <p:nvPr/>
        </p:nvSpPr>
        <p:spPr>
          <a:xfrm>
            <a:off x="150126" y="695491"/>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Diagrama de Flujo de la Interfaz  Gráfica</a:t>
            </a:r>
            <a:endParaRPr lang="en-US" sz="1800" kern="0" dirty="0">
              <a:solidFill>
                <a:schemeClr val="tx1"/>
              </a:solidFill>
            </a:endParaRPr>
          </a:p>
        </p:txBody>
      </p:sp>
    </p:spTree>
    <p:extLst>
      <p:ext uri="{BB962C8B-B14F-4D97-AF65-F5344CB8AC3E}">
        <p14:creationId xmlns:p14="http://schemas.microsoft.com/office/powerpoint/2010/main" val="8380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Desarrollo del algoritmo</a:t>
            </a:r>
            <a:endParaRPr lang="en-US" dirty="0">
              <a:solidFill>
                <a:schemeClr val="tx1"/>
              </a:solidFill>
            </a:endParaRPr>
          </a:p>
        </p:txBody>
      </p:sp>
      <p:sp>
        <p:nvSpPr>
          <p:cNvPr id="4" name="Título 1">
            <a:extLst>
              <a:ext uri="{FF2B5EF4-FFF2-40B4-BE49-F238E27FC236}">
                <a16:creationId xmlns:a16="http://schemas.microsoft.com/office/drawing/2014/main" id="{52DC6BFB-D7BE-3544-963F-106EAD7F98F1}"/>
              </a:ext>
            </a:extLst>
          </p:cNvPr>
          <p:cNvSpPr txBox="1">
            <a:spLocks/>
          </p:cNvSpPr>
          <p:nvPr/>
        </p:nvSpPr>
        <p:spPr>
          <a:xfrm>
            <a:off x="150126" y="695491"/>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Selección de registro para evaluar</a:t>
            </a:r>
            <a:endParaRPr lang="en-US" sz="1800" kern="0" dirty="0">
              <a:solidFill>
                <a:schemeClr val="tx1"/>
              </a:solidFill>
            </a:endParaRPr>
          </a:p>
        </p:txBody>
      </p:sp>
      <p:pic>
        <p:nvPicPr>
          <p:cNvPr id="5" name="Imagen 4">
            <a:extLst>
              <a:ext uri="{FF2B5EF4-FFF2-40B4-BE49-F238E27FC236}">
                <a16:creationId xmlns:a16="http://schemas.microsoft.com/office/drawing/2014/main" id="{51DD2CAC-8CFA-9D4B-983E-5CFA7B0172C6}"/>
              </a:ext>
            </a:extLst>
          </p:cNvPr>
          <p:cNvPicPr/>
          <p:nvPr/>
        </p:nvPicPr>
        <p:blipFill>
          <a:blip r:embed="rId3"/>
          <a:stretch>
            <a:fillRect/>
          </a:stretch>
        </p:blipFill>
        <p:spPr>
          <a:xfrm>
            <a:off x="1960404" y="1423670"/>
            <a:ext cx="5224780" cy="4010660"/>
          </a:xfrm>
          <a:prstGeom prst="rect">
            <a:avLst/>
          </a:prstGeom>
        </p:spPr>
      </p:pic>
    </p:spTree>
    <p:extLst>
      <p:ext uri="{BB962C8B-B14F-4D97-AF65-F5344CB8AC3E}">
        <p14:creationId xmlns:p14="http://schemas.microsoft.com/office/powerpoint/2010/main" val="725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Pruebas</a:t>
            </a:r>
            <a:endParaRPr lang="en-US" dirty="0">
              <a:solidFill>
                <a:schemeClr val="tx1"/>
              </a:solidFill>
            </a:endParaRPr>
          </a:p>
        </p:txBody>
      </p:sp>
      <p:pic>
        <p:nvPicPr>
          <p:cNvPr id="7" name="Imagen 6">
            <a:extLst>
              <a:ext uri="{FF2B5EF4-FFF2-40B4-BE49-F238E27FC236}">
                <a16:creationId xmlns:a16="http://schemas.microsoft.com/office/drawing/2014/main" id="{D0860000-9C9B-3343-A8AA-7D9B57A73127}"/>
              </a:ext>
            </a:extLst>
          </p:cNvPr>
          <p:cNvPicPr>
            <a:picLocks noChangeAspect="1"/>
          </p:cNvPicPr>
          <p:nvPr/>
        </p:nvPicPr>
        <p:blipFill>
          <a:blip r:embed="rId2"/>
          <a:stretch>
            <a:fillRect/>
          </a:stretch>
        </p:blipFill>
        <p:spPr>
          <a:xfrm>
            <a:off x="1879117" y="1364172"/>
            <a:ext cx="5800499" cy="4446351"/>
          </a:xfrm>
          <a:prstGeom prst="rect">
            <a:avLst/>
          </a:prstGeom>
        </p:spPr>
      </p:pic>
      <p:sp>
        <p:nvSpPr>
          <p:cNvPr id="4" name="Título 1">
            <a:extLst>
              <a:ext uri="{FF2B5EF4-FFF2-40B4-BE49-F238E27FC236}">
                <a16:creationId xmlns:a16="http://schemas.microsoft.com/office/drawing/2014/main" id="{C4549836-EBE3-2749-89E5-4C0D5A0505E5}"/>
              </a:ext>
            </a:extLst>
          </p:cNvPr>
          <p:cNvSpPr txBox="1">
            <a:spLocks/>
          </p:cNvSpPr>
          <p:nvPr/>
        </p:nvSpPr>
        <p:spPr>
          <a:xfrm>
            <a:off x="150126" y="784231"/>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Señales original y pre procesada</a:t>
            </a:r>
            <a:endParaRPr lang="en-US" sz="1800" kern="0" dirty="0">
              <a:solidFill>
                <a:schemeClr val="tx1"/>
              </a:solidFill>
            </a:endParaRPr>
          </a:p>
        </p:txBody>
      </p:sp>
    </p:spTree>
    <p:extLst>
      <p:ext uri="{BB962C8B-B14F-4D97-AF65-F5344CB8AC3E}">
        <p14:creationId xmlns:p14="http://schemas.microsoft.com/office/powerpoint/2010/main" val="58196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Pruebas</a:t>
            </a:r>
            <a:endParaRPr lang="en-US" dirty="0">
              <a:solidFill>
                <a:schemeClr val="tx1"/>
              </a:solidFill>
            </a:endParaRPr>
          </a:p>
        </p:txBody>
      </p:sp>
      <p:pic>
        <p:nvPicPr>
          <p:cNvPr id="3" name="Imagen 2">
            <a:extLst>
              <a:ext uri="{FF2B5EF4-FFF2-40B4-BE49-F238E27FC236}">
                <a16:creationId xmlns:a16="http://schemas.microsoft.com/office/drawing/2014/main" id="{90FC1088-2609-9B49-871A-D72292826838}"/>
              </a:ext>
            </a:extLst>
          </p:cNvPr>
          <p:cNvPicPr>
            <a:picLocks noChangeAspect="1"/>
          </p:cNvPicPr>
          <p:nvPr/>
        </p:nvPicPr>
        <p:blipFill>
          <a:blip r:embed="rId2"/>
          <a:stretch>
            <a:fillRect/>
          </a:stretch>
        </p:blipFill>
        <p:spPr>
          <a:xfrm>
            <a:off x="1438836" y="1347852"/>
            <a:ext cx="5796000" cy="4442903"/>
          </a:xfrm>
          <a:prstGeom prst="rect">
            <a:avLst/>
          </a:prstGeom>
        </p:spPr>
      </p:pic>
      <p:sp>
        <p:nvSpPr>
          <p:cNvPr id="5" name="Título 1">
            <a:extLst>
              <a:ext uri="{FF2B5EF4-FFF2-40B4-BE49-F238E27FC236}">
                <a16:creationId xmlns:a16="http://schemas.microsoft.com/office/drawing/2014/main" id="{2475667B-CA56-6D4E-B015-7F591D2D48AF}"/>
              </a:ext>
            </a:extLst>
          </p:cNvPr>
          <p:cNvSpPr txBox="1">
            <a:spLocks/>
          </p:cNvSpPr>
          <p:nvPr/>
        </p:nvSpPr>
        <p:spPr>
          <a:xfrm>
            <a:off x="150126" y="784231"/>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Segmentación de la señal</a:t>
            </a:r>
            <a:endParaRPr lang="en-US" sz="1800" kern="0" dirty="0">
              <a:solidFill>
                <a:schemeClr val="tx1"/>
              </a:solidFill>
            </a:endParaRPr>
          </a:p>
        </p:txBody>
      </p:sp>
    </p:spTree>
    <p:extLst>
      <p:ext uri="{BB962C8B-B14F-4D97-AF65-F5344CB8AC3E}">
        <p14:creationId xmlns:p14="http://schemas.microsoft.com/office/powerpoint/2010/main" val="22563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Pruebas</a:t>
            </a:r>
            <a:endParaRPr lang="en-US" dirty="0">
              <a:solidFill>
                <a:schemeClr val="tx1"/>
              </a:solidFill>
            </a:endParaRPr>
          </a:p>
        </p:txBody>
      </p:sp>
      <p:pic>
        <p:nvPicPr>
          <p:cNvPr id="4" name="Imagen 3">
            <a:extLst>
              <a:ext uri="{FF2B5EF4-FFF2-40B4-BE49-F238E27FC236}">
                <a16:creationId xmlns:a16="http://schemas.microsoft.com/office/drawing/2014/main" id="{E1EC551A-46A3-7845-AEC3-EDA8106BC8C9}"/>
              </a:ext>
            </a:extLst>
          </p:cNvPr>
          <p:cNvPicPr>
            <a:picLocks noChangeAspect="1"/>
          </p:cNvPicPr>
          <p:nvPr/>
        </p:nvPicPr>
        <p:blipFill>
          <a:blip r:embed="rId2"/>
          <a:stretch>
            <a:fillRect/>
          </a:stretch>
        </p:blipFill>
        <p:spPr>
          <a:xfrm>
            <a:off x="1466132" y="1207548"/>
            <a:ext cx="5796000" cy="4442903"/>
          </a:xfrm>
          <a:prstGeom prst="rect">
            <a:avLst/>
          </a:prstGeom>
        </p:spPr>
      </p:pic>
      <p:sp>
        <p:nvSpPr>
          <p:cNvPr id="5" name="Título 1">
            <a:extLst>
              <a:ext uri="{FF2B5EF4-FFF2-40B4-BE49-F238E27FC236}">
                <a16:creationId xmlns:a16="http://schemas.microsoft.com/office/drawing/2014/main" id="{72DB2B38-A2AC-364D-9BBD-D2510AF9A956}"/>
              </a:ext>
            </a:extLst>
          </p:cNvPr>
          <p:cNvSpPr txBox="1">
            <a:spLocks/>
          </p:cNvSpPr>
          <p:nvPr/>
        </p:nvSpPr>
        <p:spPr>
          <a:xfrm>
            <a:off x="150126" y="784231"/>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Segmentación de la señal</a:t>
            </a:r>
            <a:endParaRPr lang="en-US" sz="1800" kern="0" dirty="0">
              <a:solidFill>
                <a:schemeClr val="tx1"/>
              </a:solidFill>
            </a:endParaRPr>
          </a:p>
        </p:txBody>
      </p:sp>
    </p:spTree>
    <p:extLst>
      <p:ext uri="{BB962C8B-B14F-4D97-AF65-F5344CB8AC3E}">
        <p14:creationId xmlns:p14="http://schemas.microsoft.com/office/powerpoint/2010/main" val="325873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9822900-86DE-9B4F-864B-2C2CAEBA3089}"/>
              </a:ext>
            </a:extLst>
          </p:cNvPr>
          <p:cNvGraphicFramePr/>
          <p:nvPr>
            <p:extLst>
              <p:ext uri="{D42A27DB-BD31-4B8C-83A1-F6EECF244321}">
                <p14:modId xmlns:p14="http://schemas.microsoft.com/office/powerpoint/2010/main" val="2130921946"/>
              </p:ext>
            </p:extLst>
          </p:nvPr>
        </p:nvGraphicFramePr>
        <p:xfrm>
          <a:off x="1888245" y="981075"/>
          <a:ext cx="5771823" cy="4546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4 Imagen">
            <a:extLst>
              <a:ext uri="{FF2B5EF4-FFF2-40B4-BE49-F238E27FC236}">
                <a16:creationId xmlns:a16="http://schemas.microsoft.com/office/drawing/2014/main" id="{2455F9B3-A008-4A4F-A12E-7C3A091B965F}"/>
              </a:ext>
            </a:extLst>
          </p:cNvPr>
          <p:cNvPicPr>
            <a:picLocks noChangeAspect="1" noChangeArrowheads="1"/>
          </p:cNvPicPr>
          <p:nvPr/>
        </p:nvPicPr>
        <p:blipFill>
          <a:blip r:embed="rId8"/>
          <a:srcRect l="6454" t="35651" r="48363" b="40483"/>
          <a:stretch>
            <a:fillRect/>
          </a:stretch>
        </p:blipFill>
        <p:spPr bwMode="auto">
          <a:xfrm>
            <a:off x="176769" y="0"/>
            <a:ext cx="3422953" cy="981075"/>
          </a:xfrm>
          <a:prstGeom prst="rect">
            <a:avLst/>
          </a:prstGeom>
          <a:noFill/>
          <a:ln w="9525">
            <a:noFill/>
            <a:miter lim="800000"/>
            <a:headEnd/>
            <a:tailEnd/>
          </a:ln>
        </p:spPr>
      </p:pic>
      <p:pic>
        <p:nvPicPr>
          <p:cNvPr id="8" name="Picture 2" descr="Logo">
            <a:extLst>
              <a:ext uri="{FF2B5EF4-FFF2-40B4-BE49-F238E27FC236}">
                <a16:creationId xmlns:a16="http://schemas.microsoft.com/office/drawing/2014/main" id="{2C56A6C0-A053-C44D-BDBB-61441E286C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6254" y="-13942"/>
            <a:ext cx="1144800" cy="11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9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Pruebas</a:t>
            </a:r>
            <a:endParaRPr lang="en-US" dirty="0">
              <a:solidFill>
                <a:schemeClr val="tx1"/>
              </a:solidFill>
            </a:endParaRPr>
          </a:p>
        </p:txBody>
      </p:sp>
      <p:pic>
        <p:nvPicPr>
          <p:cNvPr id="5" name="Imagen 4">
            <a:extLst>
              <a:ext uri="{FF2B5EF4-FFF2-40B4-BE49-F238E27FC236}">
                <a16:creationId xmlns:a16="http://schemas.microsoft.com/office/drawing/2014/main" id="{A42150FB-9440-5245-B9DB-8E900C67E2B7}"/>
              </a:ext>
            </a:extLst>
          </p:cNvPr>
          <p:cNvPicPr/>
          <p:nvPr/>
        </p:nvPicPr>
        <p:blipFill>
          <a:blip r:embed="rId2"/>
          <a:stretch>
            <a:fillRect/>
          </a:stretch>
        </p:blipFill>
        <p:spPr>
          <a:xfrm>
            <a:off x="116472" y="1965646"/>
            <a:ext cx="4114165" cy="1070610"/>
          </a:xfrm>
          <a:prstGeom prst="rect">
            <a:avLst/>
          </a:prstGeom>
        </p:spPr>
      </p:pic>
      <p:pic>
        <p:nvPicPr>
          <p:cNvPr id="6" name="Imagen 5">
            <a:extLst>
              <a:ext uri="{FF2B5EF4-FFF2-40B4-BE49-F238E27FC236}">
                <a16:creationId xmlns:a16="http://schemas.microsoft.com/office/drawing/2014/main" id="{CD58DB7B-9AF8-FE49-9683-681041EA4A88}"/>
              </a:ext>
            </a:extLst>
          </p:cNvPr>
          <p:cNvPicPr/>
          <p:nvPr/>
        </p:nvPicPr>
        <p:blipFill>
          <a:blip r:embed="rId3"/>
          <a:stretch>
            <a:fillRect/>
          </a:stretch>
        </p:blipFill>
        <p:spPr>
          <a:xfrm>
            <a:off x="1102627" y="3429000"/>
            <a:ext cx="3128010" cy="1120775"/>
          </a:xfrm>
          <a:prstGeom prst="rect">
            <a:avLst/>
          </a:prstGeom>
        </p:spPr>
      </p:pic>
      <p:pic>
        <p:nvPicPr>
          <p:cNvPr id="7" name="Imagen 6">
            <a:extLst>
              <a:ext uri="{FF2B5EF4-FFF2-40B4-BE49-F238E27FC236}">
                <a16:creationId xmlns:a16="http://schemas.microsoft.com/office/drawing/2014/main" id="{D1DEC8A8-2299-4243-B98E-A887074676B1}"/>
              </a:ext>
            </a:extLst>
          </p:cNvPr>
          <p:cNvPicPr/>
          <p:nvPr/>
        </p:nvPicPr>
        <p:blipFill rotWithShape="1">
          <a:blip r:embed="rId4"/>
          <a:srcRect t="1303"/>
          <a:stretch/>
        </p:blipFill>
        <p:spPr bwMode="auto">
          <a:xfrm>
            <a:off x="4572794" y="1678280"/>
            <a:ext cx="4250690" cy="3741420"/>
          </a:xfrm>
          <a:prstGeom prst="rect">
            <a:avLst/>
          </a:prstGeom>
          <a:ln>
            <a:noFill/>
          </a:ln>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566C46FD-7BB8-DD44-A466-B557892938B8}"/>
              </a:ext>
            </a:extLst>
          </p:cNvPr>
          <p:cNvSpPr txBox="1">
            <a:spLocks/>
          </p:cNvSpPr>
          <p:nvPr/>
        </p:nvSpPr>
        <p:spPr>
          <a:xfrm>
            <a:off x="150126" y="784231"/>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Almacenamiento de la señal  procesada </a:t>
            </a:r>
          </a:p>
          <a:p>
            <a:pPr algn="l" defTabSz="914400"/>
            <a:r>
              <a:rPr lang="es-EC" sz="1800" kern="0" dirty="0">
                <a:solidFill>
                  <a:schemeClr val="tx1"/>
                </a:solidFill>
              </a:rPr>
              <a:t>y resultado</a:t>
            </a:r>
            <a:endParaRPr lang="en-US" sz="1800" kern="0" dirty="0">
              <a:solidFill>
                <a:schemeClr val="tx1"/>
              </a:solidFill>
            </a:endParaRPr>
          </a:p>
        </p:txBody>
      </p:sp>
    </p:spTree>
    <p:extLst>
      <p:ext uri="{BB962C8B-B14F-4D97-AF65-F5344CB8AC3E}">
        <p14:creationId xmlns:p14="http://schemas.microsoft.com/office/powerpoint/2010/main" val="5713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75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Pruebas</a:t>
            </a:r>
            <a:endParaRPr lang="en-US" dirty="0">
              <a:solidFill>
                <a:schemeClr val="tx1"/>
              </a:solidFill>
            </a:endParaRPr>
          </a:p>
        </p:txBody>
      </p:sp>
      <p:sp>
        <p:nvSpPr>
          <p:cNvPr id="6" name="Título 1">
            <a:extLst>
              <a:ext uri="{FF2B5EF4-FFF2-40B4-BE49-F238E27FC236}">
                <a16:creationId xmlns:a16="http://schemas.microsoft.com/office/drawing/2014/main" id="{FAD934F1-006D-3845-A7E5-151021A63C9E}"/>
              </a:ext>
            </a:extLst>
          </p:cNvPr>
          <p:cNvSpPr txBox="1">
            <a:spLocks/>
          </p:cNvSpPr>
          <p:nvPr/>
        </p:nvSpPr>
        <p:spPr>
          <a:xfrm>
            <a:off x="-2560887" y="789334"/>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C" sz="1800" kern="0" dirty="0">
                <a:solidFill>
                  <a:schemeClr val="tx1"/>
                </a:solidFill>
              </a:rPr>
              <a:t>1er escenario de Pruebas</a:t>
            </a:r>
            <a:endParaRPr lang="en-US" sz="1800" kern="0" dirty="0">
              <a:solidFill>
                <a:schemeClr val="tx1"/>
              </a:solidFill>
            </a:endParaRPr>
          </a:p>
        </p:txBody>
      </p:sp>
      <p:pic>
        <p:nvPicPr>
          <p:cNvPr id="7" name="Imagen 6">
            <a:extLst>
              <a:ext uri="{FF2B5EF4-FFF2-40B4-BE49-F238E27FC236}">
                <a16:creationId xmlns:a16="http://schemas.microsoft.com/office/drawing/2014/main" id="{326CB05F-CBC3-0640-922C-1B7ABD7758C8}"/>
              </a:ext>
            </a:extLst>
          </p:cNvPr>
          <p:cNvPicPr/>
          <p:nvPr/>
        </p:nvPicPr>
        <p:blipFill>
          <a:blip r:embed="rId2"/>
          <a:stretch>
            <a:fillRect/>
          </a:stretch>
        </p:blipFill>
        <p:spPr>
          <a:xfrm>
            <a:off x="159790" y="1891213"/>
            <a:ext cx="4749239" cy="2743200"/>
          </a:xfrm>
          <a:prstGeom prst="rect">
            <a:avLst/>
          </a:prstGeom>
        </p:spPr>
      </p:pic>
      <p:pic>
        <p:nvPicPr>
          <p:cNvPr id="3" name="Imagen 2">
            <a:extLst>
              <a:ext uri="{FF2B5EF4-FFF2-40B4-BE49-F238E27FC236}">
                <a16:creationId xmlns:a16="http://schemas.microsoft.com/office/drawing/2014/main" id="{83BBF90E-130F-364A-8705-129B233098AB}"/>
              </a:ext>
            </a:extLst>
          </p:cNvPr>
          <p:cNvPicPr>
            <a:picLocks noChangeAspect="1"/>
          </p:cNvPicPr>
          <p:nvPr/>
        </p:nvPicPr>
        <p:blipFill>
          <a:blip r:embed="rId3"/>
          <a:stretch>
            <a:fillRect/>
          </a:stretch>
        </p:blipFill>
        <p:spPr>
          <a:xfrm>
            <a:off x="5231856" y="1369275"/>
            <a:ext cx="3474881" cy="4228056"/>
          </a:xfrm>
          <a:prstGeom prst="rect">
            <a:avLst/>
          </a:prstGeom>
        </p:spPr>
      </p:pic>
    </p:spTree>
    <p:extLst>
      <p:ext uri="{BB962C8B-B14F-4D97-AF65-F5344CB8AC3E}">
        <p14:creationId xmlns:p14="http://schemas.microsoft.com/office/powerpoint/2010/main" val="371965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Pruebas</a:t>
            </a:r>
            <a:endParaRPr lang="en-US" dirty="0">
              <a:solidFill>
                <a:schemeClr val="tx1"/>
              </a:solidFill>
            </a:endParaRPr>
          </a:p>
        </p:txBody>
      </p:sp>
      <p:pic>
        <p:nvPicPr>
          <p:cNvPr id="5" name="Imagen 4">
            <a:extLst>
              <a:ext uri="{FF2B5EF4-FFF2-40B4-BE49-F238E27FC236}">
                <a16:creationId xmlns:a16="http://schemas.microsoft.com/office/drawing/2014/main" id="{BCFC0AF5-A183-5444-BA48-5CC29C9380E2}"/>
              </a:ext>
            </a:extLst>
          </p:cNvPr>
          <p:cNvPicPr>
            <a:picLocks noChangeAspect="1"/>
          </p:cNvPicPr>
          <p:nvPr/>
        </p:nvPicPr>
        <p:blipFill rotWithShape="1">
          <a:blip r:embed="rId2"/>
          <a:srcRect l="1799"/>
          <a:stretch/>
        </p:blipFill>
        <p:spPr bwMode="auto">
          <a:xfrm>
            <a:off x="1142821" y="1782129"/>
            <a:ext cx="6704642" cy="3116685"/>
          </a:xfrm>
          <a:prstGeom prst="rect">
            <a:avLst/>
          </a:prstGeom>
          <a:ln>
            <a:noFill/>
          </a:ln>
          <a:extLst>
            <a:ext uri="{53640926-AAD7-44D8-BBD7-CCE9431645EC}">
              <a14:shadowObscured xmlns:a14="http://schemas.microsoft.com/office/drawing/2010/main"/>
            </a:ext>
          </a:extLst>
        </p:spPr>
      </p:pic>
      <p:sp>
        <p:nvSpPr>
          <p:cNvPr id="6" name="Título 1">
            <a:extLst>
              <a:ext uri="{FF2B5EF4-FFF2-40B4-BE49-F238E27FC236}">
                <a16:creationId xmlns:a16="http://schemas.microsoft.com/office/drawing/2014/main" id="{FAD934F1-006D-3845-A7E5-151021A63C9E}"/>
              </a:ext>
            </a:extLst>
          </p:cNvPr>
          <p:cNvSpPr txBox="1">
            <a:spLocks/>
          </p:cNvSpPr>
          <p:nvPr/>
        </p:nvSpPr>
        <p:spPr>
          <a:xfrm>
            <a:off x="-2738308" y="789334"/>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C" sz="1800" kern="0" dirty="0">
                <a:solidFill>
                  <a:schemeClr val="tx1"/>
                </a:solidFill>
              </a:rPr>
              <a:t>2do escenario de Pruebas</a:t>
            </a:r>
            <a:endParaRPr lang="en-US" sz="1800" kern="0" dirty="0">
              <a:solidFill>
                <a:schemeClr val="tx1"/>
              </a:solidFill>
            </a:endParaRPr>
          </a:p>
        </p:txBody>
      </p:sp>
    </p:spTree>
    <p:extLst>
      <p:ext uri="{BB962C8B-B14F-4D97-AF65-F5344CB8AC3E}">
        <p14:creationId xmlns:p14="http://schemas.microsoft.com/office/powerpoint/2010/main" val="188175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Resultados</a:t>
            </a:r>
            <a:endParaRPr lang="en-US" dirty="0">
              <a:solidFill>
                <a:schemeClr val="tx1"/>
              </a:solidFill>
            </a:endParaRPr>
          </a:p>
        </p:txBody>
      </p:sp>
      <p:sp>
        <p:nvSpPr>
          <p:cNvPr id="5" name="Título 1">
            <a:extLst>
              <a:ext uri="{FF2B5EF4-FFF2-40B4-BE49-F238E27FC236}">
                <a16:creationId xmlns:a16="http://schemas.microsoft.com/office/drawing/2014/main" id="{97F5396B-B9CB-7B43-8C64-730074B9E088}"/>
              </a:ext>
            </a:extLst>
          </p:cNvPr>
          <p:cNvSpPr txBox="1">
            <a:spLocks/>
          </p:cNvSpPr>
          <p:nvPr/>
        </p:nvSpPr>
        <p:spPr>
          <a:xfrm>
            <a:off x="-3379753" y="893064"/>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C" sz="1800" kern="0" dirty="0">
                <a:solidFill>
                  <a:schemeClr val="tx1"/>
                </a:solidFill>
              </a:rPr>
              <a:t>Matriz de confusión</a:t>
            </a:r>
            <a:endParaRPr lang="en-US" sz="1800" kern="0" dirty="0">
              <a:solidFill>
                <a:schemeClr val="tx1"/>
              </a:solidFill>
            </a:endParaRPr>
          </a:p>
        </p:txBody>
      </p:sp>
      <p:pic>
        <p:nvPicPr>
          <p:cNvPr id="3" name="Imagen 2">
            <a:extLst>
              <a:ext uri="{FF2B5EF4-FFF2-40B4-BE49-F238E27FC236}">
                <a16:creationId xmlns:a16="http://schemas.microsoft.com/office/drawing/2014/main" id="{68B69CA8-4847-EE45-ABEA-C389102B37DD}"/>
              </a:ext>
            </a:extLst>
          </p:cNvPr>
          <p:cNvPicPr>
            <a:picLocks noChangeAspect="1"/>
          </p:cNvPicPr>
          <p:nvPr/>
        </p:nvPicPr>
        <p:blipFill>
          <a:blip r:embed="rId3"/>
          <a:stretch>
            <a:fillRect/>
          </a:stretch>
        </p:blipFill>
        <p:spPr>
          <a:xfrm>
            <a:off x="172244" y="1526176"/>
            <a:ext cx="4635500" cy="2705100"/>
          </a:xfrm>
          <a:prstGeom prst="rect">
            <a:avLst/>
          </a:prstGeom>
        </p:spPr>
      </p:pic>
      <p:sp>
        <p:nvSpPr>
          <p:cNvPr id="6" name="CuadroTexto 5">
            <a:extLst>
              <a:ext uri="{FF2B5EF4-FFF2-40B4-BE49-F238E27FC236}">
                <a16:creationId xmlns:a16="http://schemas.microsoft.com/office/drawing/2014/main" id="{CB478F29-43B8-A442-B516-571E006FB98F}"/>
              </a:ext>
            </a:extLst>
          </p:cNvPr>
          <p:cNvSpPr txBox="1"/>
          <p:nvPr/>
        </p:nvSpPr>
        <p:spPr>
          <a:xfrm>
            <a:off x="5093532" y="1024312"/>
            <a:ext cx="3863511" cy="1477328"/>
          </a:xfrm>
          <a:prstGeom prst="rect">
            <a:avLst/>
          </a:prstGeom>
          <a:noFill/>
          <a:ln w="19050">
            <a:solidFill>
              <a:srgbClr val="00B050"/>
            </a:solidFill>
            <a:prstDash val="dash"/>
          </a:ln>
        </p:spPr>
        <p:txBody>
          <a:bodyPr wrap="square" rtlCol="0">
            <a:spAutoFit/>
          </a:bodyPr>
          <a:lstStyle/>
          <a:p>
            <a:r>
              <a:rPr lang="es-EC" dirty="0"/>
              <a:t>Herramienta que mide el desempeño de un algoritmo de clasificación, describiendo cómo se distribuyen los valores reales y nuestras predicciones.</a:t>
            </a:r>
          </a:p>
        </p:txBody>
      </p:sp>
      <p:sp>
        <p:nvSpPr>
          <p:cNvPr id="7" name="CuadroTexto 6">
            <a:extLst>
              <a:ext uri="{FF2B5EF4-FFF2-40B4-BE49-F238E27FC236}">
                <a16:creationId xmlns:a16="http://schemas.microsoft.com/office/drawing/2014/main" id="{C9B5C0C2-3D65-804D-A461-E91CC2D2A397}"/>
              </a:ext>
            </a:extLst>
          </p:cNvPr>
          <p:cNvSpPr txBox="1"/>
          <p:nvPr/>
        </p:nvSpPr>
        <p:spPr>
          <a:xfrm>
            <a:off x="5093531" y="2919201"/>
            <a:ext cx="3863511" cy="646331"/>
          </a:xfrm>
          <a:prstGeom prst="rect">
            <a:avLst/>
          </a:prstGeom>
          <a:noFill/>
          <a:ln w="19050">
            <a:solidFill>
              <a:srgbClr val="00B050"/>
            </a:solidFill>
            <a:prstDash val="dash"/>
          </a:ln>
        </p:spPr>
        <p:txBody>
          <a:bodyPr wrap="square" rtlCol="0">
            <a:spAutoFit/>
          </a:bodyPr>
          <a:lstStyle/>
          <a:p>
            <a:r>
              <a:rPr lang="es-EC" dirty="0"/>
              <a:t>Métricas: sensibilidad, sspecificidad, exactitud, precisión </a:t>
            </a:r>
          </a:p>
        </p:txBody>
      </p:sp>
      <p:sp>
        <p:nvSpPr>
          <p:cNvPr id="8" name="CuadroTexto 7">
            <a:extLst>
              <a:ext uri="{FF2B5EF4-FFF2-40B4-BE49-F238E27FC236}">
                <a16:creationId xmlns:a16="http://schemas.microsoft.com/office/drawing/2014/main" id="{0CE5F675-C7D9-614C-95E2-71C0DB7D577D}"/>
              </a:ext>
            </a:extLst>
          </p:cNvPr>
          <p:cNvSpPr txBox="1"/>
          <p:nvPr/>
        </p:nvSpPr>
        <p:spPr>
          <a:xfrm>
            <a:off x="5093530" y="4049991"/>
            <a:ext cx="3863511" cy="1200329"/>
          </a:xfrm>
          <a:prstGeom prst="rect">
            <a:avLst/>
          </a:prstGeom>
          <a:noFill/>
          <a:ln w="19050">
            <a:solidFill>
              <a:srgbClr val="00B050"/>
            </a:solidFill>
            <a:prstDash val="dash"/>
          </a:ln>
        </p:spPr>
        <p:txBody>
          <a:bodyPr wrap="square" rtlCol="0">
            <a:spAutoFit/>
          </a:bodyPr>
          <a:lstStyle/>
          <a:p>
            <a:r>
              <a:rPr lang="es-EC" dirty="0"/>
              <a:t>TN: Verdaderos negativos</a:t>
            </a:r>
          </a:p>
          <a:p>
            <a:r>
              <a:rPr lang="es-EC" dirty="0"/>
              <a:t>TP: Verdaderos positivos</a:t>
            </a:r>
          </a:p>
          <a:p>
            <a:r>
              <a:rPr lang="es-EC" dirty="0"/>
              <a:t>FN: Falsos negativos</a:t>
            </a:r>
          </a:p>
          <a:p>
            <a:r>
              <a:rPr lang="es-EC" dirty="0"/>
              <a:t>FP: Falsos positivos</a:t>
            </a:r>
          </a:p>
        </p:txBody>
      </p:sp>
      <p:pic>
        <p:nvPicPr>
          <p:cNvPr id="10" name="Imagen 9">
            <a:extLst>
              <a:ext uri="{FF2B5EF4-FFF2-40B4-BE49-F238E27FC236}">
                <a16:creationId xmlns:a16="http://schemas.microsoft.com/office/drawing/2014/main" id="{35A746AC-C797-DE4E-8482-B808D6CC0F7C}"/>
              </a:ext>
            </a:extLst>
          </p:cNvPr>
          <p:cNvPicPr>
            <a:picLocks noChangeAspect="1"/>
          </p:cNvPicPr>
          <p:nvPr/>
        </p:nvPicPr>
        <p:blipFill>
          <a:blip r:embed="rId4"/>
          <a:stretch>
            <a:fillRect/>
          </a:stretch>
        </p:blipFill>
        <p:spPr>
          <a:xfrm>
            <a:off x="423495" y="4328497"/>
            <a:ext cx="2082800" cy="647700"/>
          </a:xfrm>
          <a:prstGeom prst="rect">
            <a:avLst/>
          </a:prstGeom>
        </p:spPr>
      </p:pic>
      <p:pic>
        <p:nvPicPr>
          <p:cNvPr id="12" name="Imagen 11">
            <a:extLst>
              <a:ext uri="{FF2B5EF4-FFF2-40B4-BE49-F238E27FC236}">
                <a16:creationId xmlns:a16="http://schemas.microsoft.com/office/drawing/2014/main" id="{647893D0-6A4F-2543-AE2B-136C26E0CEC5}"/>
              </a:ext>
            </a:extLst>
          </p:cNvPr>
          <p:cNvPicPr>
            <a:picLocks noChangeAspect="1"/>
          </p:cNvPicPr>
          <p:nvPr/>
        </p:nvPicPr>
        <p:blipFill>
          <a:blip r:embed="rId5"/>
          <a:stretch>
            <a:fillRect/>
          </a:stretch>
        </p:blipFill>
        <p:spPr>
          <a:xfrm>
            <a:off x="407194" y="5150701"/>
            <a:ext cx="2082800" cy="622300"/>
          </a:xfrm>
          <a:prstGeom prst="rect">
            <a:avLst/>
          </a:prstGeom>
        </p:spPr>
      </p:pic>
    </p:spTree>
    <p:extLst>
      <p:ext uri="{BB962C8B-B14F-4D97-AF65-F5344CB8AC3E}">
        <p14:creationId xmlns:p14="http://schemas.microsoft.com/office/powerpoint/2010/main" val="406818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Resultados</a:t>
            </a:r>
            <a:endParaRPr lang="en-US" dirty="0">
              <a:solidFill>
                <a:schemeClr val="tx1"/>
              </a:solidFill>
            </a:endParaRPr>
          </a:p>
        </p:txBody>
      </p:sp>
      <p:pic>
        <p:nvPicPr>
          <p:cNvPr id="4" name="Imagen 3">
            <a:extLst>
              <a:ext uri="{FF2B5EF4-FFF2-40B4-BE49-F238E27FC236}">
                <a16:creationId xmlns:a16="http://schemas.microsoft.com/office/drawing/2014/main" id="{F913E3BA-0749-054B-8870-D2B4855C6566}"/>
              </a:ext>
            </a:extLst>
          </p:cNvPr>
          <p:cNvPicPr/>
          <p:nvPr/>
        </p:nvPicPr>
        <p:blipFill rotWithShape="1">
          <a:blip r:embed="rId2" cstate="print">
            <a:extLst>
              <a:ext uri="{28A0092B-C50C-407E-A947-70E740481C1C}">
                <a14:useLocalDpi xmlns:a14="http://schemas.microsoft.com/office/drawing/2010/main" val="0"/>
              </a:ext>
            </a:extLst>
          </a:blip>
          <a:srcRect l="5197" t="5616" r="20308" b="37355"/>
          <a:stretch/>
        </p:blipFill>
        <p:spPr bwMode="auto">
          <a:xfrm>
            <a:off x="1368884" y="1489567"/>
            <a:ext cx="6407819" cy="3682934"/>
          </a:xfrm>
          <a:prstGeom prst="rect">
            <a:avLst/>
          </a:prstGeom>
          <a:ln>
            <a:noFill/>
          </a:ln>
          <a:extLst>
            <a:ext uri="{53640926-AAD7-44D8-BBD7-CCE9431645EC}">
              <a14:shadowObscured xmlns:a14="http://schemas.microsoft.com/office/drawing/2010/main"/>
            </a:ext>
          </a:extLst>
        </p:spPr>
      </p:pic>
      <p:sp>
        <p:nvSpPr>
          <p:cNvPr id="5" name="Título 1">
            <a:extLst>
              <a:ext uri="{FF2B5EF4-FFF2-40B4-BE49-F238E27FC236}">
                <a16:creationId xmlns:a16="http://schemas.microsoft.com/office/drawing/2014/main" id="{97F5396B-B9CB-7B43-8C64-730074B9E088}"/>
              </a:ext>
            </a:extLst>
          </p:cNvPr>
          <p:cNvSpPr txBox="1">
            <a:spLocks/>
          </p:cNvSpPr>
          <p:nvPr/>
        </p:nvSpPr>
        <p:spPr>
          <a:xfrm>
            <a:off x="-2356171" y="758188"/>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C" sz="1800" kern="0" dirty="0">
                <a:solidFill>
                  <a:schemeClr val="tx1"/>
                </a:solidFill>
              </a:rPr>
              <a:t>Resultado matriz de confusión</a:t>
            </a:r>
            <a:endParaRPr lang="en-US" sz="1800" kern="0" dirty="0">
              <a:solidFill>
                <a:schemeClr val="tx1"/>
              </a:solidFill>
            </a:endParaRPr>
          </a:p>
        </p:txBody>
      </p:sp>
    </p:spTree>
    <p:extLst>
      <p:ext uri="{BB962C8B-B14F-4D97-AF65-F5344CB8AC3E}">
        <p14:creationId xmlns:p14="http://schemas.microsoft.com/office/powerpoint/2010/main" val="9858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a:solidFill>
                  <a:schemeClr val="tx1"/>
                </a:solidFill>
              </a:rPr>
              <a:t>Resultados</a:t>
            </a:r>
            <a:endParaRPr lang="en-US" dirty="0">
              <a:solidFill>
                <a:schemeClr val="tx1"/>
              </a:solidFill>
            </a:endParaRPr>
          </a:p>
        </p:txBody>
      </p:sp>
      <p:pic>
        <p:nvPicPr>
          <p:cNvPr id="5" name="Imagen 4">
            <a:extLst>
              <a:ext uri="{FF2B5EF4-FFF2-40B4-BE49-F238E27FC236}">
                <a16:creationId xmlns:a16="http://schemas.microsoft.com/office/drawing/2014/main" id="{9A4AA62B-3537-444A-815A-1B042069100C}"/>
              </a:ext>
            </a:extLst>
          </p:cNvPr>
          <p:cNvPicPr>
            <a:picLocks noChangeAspect="1"/>
          </p:cNvPicPr>
          <p:nvPr/>
        </p:nvPicPr>
        <p:blipFill>
          <a:blip r:embed="rId2"/>
          <a:stretch>
            <a:fillRect/>
          </a:stretch>
        </p:blipFill>
        <p:spPr>
          <a:xfrm>
            <a:off x="2001613" y="1708150"/>
            <a:ext cx="5524500" cy="3441700"/>
          </a:xfrm>
          <a:prstGeom prst="rect">
            <a:avLst/>
          </a:prstGeom>
        </p:spPr>
      </p:pic>
      <p:sp>
        <p:nvSpPr>
          <p:cNvPr id="6" name="Título 1">
            <a:extLst>
              <a:ext uri="{FF2B5EF4-FFF2-40B4-BE49-F238E27FC236}">
                <a16:creationId xmlns:a16="http://schemas.microsoft.com/office/drawing/2014/main" id="{A4AA4856-F4DB-064B-AF6B-AF0F48CB7BD1}"/>
              </a:ext>
            </a:extLst>
          </p:cNvPr>
          <p:cNvSpPr txBox="1">
            <a:spLocks/>
          </p:cNvSpPr>
          <p:nvPr/>
        </p:nvSpPr>
        <p:spPr>
          <a:xfrm>
            <a:off x="-2233341" y="867480"/>
            <a:ext cx="5886048"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r>
              <a:rPr lang="es-EC" sz="1800" kern="0" dirty="0">
                <a:solidFill>
                  <a:schemeClr val="tx1"/>
                </a:solidFill>
              </a:rPr>
              <a:t>Resultados de trabajos simiares</a:t>
            </a:r>
            <a:endParaRPr lang="en-US" sz="1800" kern="0" dirty="0">
              <a:solidFill>
                <a:schemeClr val="tx1"/>
              </a:solidFill>
            </a:endParaRPr>
          </a:p>
        </p:txBody>
      </p:sp>
    </p:spTree>
    <p:extLst>
      <p:ext uri="{BB962C8B-B14F-4D97-AF65-F5344CB8AC3E}">
        <p14:creationId xmlns:p14="http://schemas.microsoft.com/office/powerpoint/2010/main" val="12742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0"/>
            <a:ext cx="8231029" cy="623843"/>
          </a:xfrm>
        </p:spPr>
        <p:txBody>
          <a:bodyPr/>
          <a:lstStyle/>
          <a:p>
            <a:r>
              <a:rPr lang="es-EC" dirty="0">
                <a:solidFill>
                  <a:schemeClr val="tx1"/>
                </a:solidFill>
              </a:rPr>
              <a:t>Conclusiones</a:t>
            </a:r>
            <a:endParaRPr lang="en-US" dirty="0">
              <a:solidFill>
                <a:schemeClr val="tx1"/>
              </a:solidFill>
            </a:endParaRPr>
          </a:p>
        </p:txBody>
      </p:sp>
      <p:sp>
        <p:nvSpPr>
          <p:cNvPr id="3" name="Marcador de contenido 2"/>
          <p:cNvSpPr>
            <a:spLocks noGrp="1"/>
          </p:cNvSpPr>
          <p:nvPr>
            <p:ph idx="1"/>
          </p:nvPr>
        </p:nvSpPr>
        <p:spPr>
          <a:xfrm>
            <a:off x="354729" y="819590"/>
            <a:ext cx="8338893" cy="1303072"/>
          </a:xfrm>
        </p:spPr>
        <p:txBody>
          <a:bodyPr/>
          <a:lstStyle/>
          <a:p>
            <a:pPr marL="0" indent="0" algn="just">
              <a:lnSpc>
                <a:spcPct val="150000"/>
              </a:lnSpc>
              <a:buNone/>
            </a:pPr>
            <a:r>
              <a:rPr lang="es-EC" sz="1600" dirty="0">
                <a:solidFill>
                  <a:schemeClr val="tx1"/>
                </a:solidFill>
              </a:rPr>
              <a:t>La implementación del algoritmo utilizando redes neuronales convolucionales nos ha permitido obtener un porcentaje de acierto de un 89.7% en diagnóstico de pacientes sanos y 78.9% en diagnóstico de pacientes con valvulopatías, lo cual demuestra una capacidad diagnóstica adecuada del algoritmo. </a:t>
            </a:r>
            <a:endParaRPr lang="en-US" sz="1600" dirty="0">
              <a:solidFill>
                <a:schemeClr val="tx1"/>
              </a:solidFill>
            </a:endParaRPr>
          </a:p>
        </p:txBody>
      </p:sp>
      <p:sp>
        <p:nvSpPr>
          <p:cNvPr id="6" name="Marcador de contenido 2">
            <a:extLst>
              <a:ext uri="{FF2B5EF4-FFF2-40B4-BE49-F238E27FC236}">
                <a16:creationId xmlns:a16="http://schemas.microsoft.com/office/drawing/2014/main" id="{301D7D93-0624-554E-8E23-0585823709C5}"/>
              </a:ext>
            </a:extLst>
          </p:cNvPr>
          <p:cNvSpPr txBox="1">
            <a:spLocks/>
          </p:cNvSpPr>
          <p:nvPr/>
        </p:nvSpPr>
        <p:spPr>
          <a:xfrm>
            <a:off x="354728" y="2506287"/>
            <a:ext cx="8338893" cy="1845425"/>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just" defTabSz="914400">
              <a:lnSpc>
                <a:spcPct val="150000"/>
              </a:lnSpc>
              <a:buFontTx/>
              <a:buNone/>
            </a:pPr>
            <a:r>
              <a:rPr lang="es-EC" sz="1600" kern="0" dirty="0">
                <a:solidFill>
                  <a:schemeClr val="tx1"/>
                </a:solidFill>
              </a:rPr>
              <a:t>Una vez realizadas las pruebas con un universo de 301 registros tomados de la base de datos de Physionet, con el algoritmo implementado en el presente proyecto se ha obtenido una especificidad del 91.4% y una sensibilidad del 75.3% que comparado con el trabajo más relevante en esta área, se concluye que el algoritmo implementado con CNN responde adecuadamente con el parámetro de especificidad.</a:t>
            </a:r>
          </a:p>
        </p:txBody>
      </p:sp>
      <p:sp>
        <p:nvSpPr>
          <p:cNvPr id="7" name="Marcador de contenido 2">
            <a:extLst>
              <a:ext uri="{FF2B5EF4-FFF2-40B4-BE49-F238E27FC236}">
                <a16:creationId xmlns:a16="http://schemas.microsoft.com/office/drawing/2014/main" id="{3BB4A4F1-7F4F-1F43-BD37-6868EA329B2F}"/>
              </a:ext>
            </a:extLst>
          </p:cNvPr>
          <p:cNvSpPr txBox="1">
            <a:spLocks/>
          </p:cNvSpPr>
          <p:nvPr/>
        </p:nvSpPr>
        <p:spPr>
          <a:xfrm>
            <a:off x="403347" y="4720676"/>
            <a:ext cx="8338893" cy="1198171"/>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just" defTabSz="914400">
              <a:lnSpc>
                <a:spcPct val="150000"/>
              </a:lnSpc>
              <a:buFontTx/>
              <a:buNone/>
            </a:pPr>
            <a:r>
              <a:rPr lang="es-EC" sz="1600" kern="0" dirty="0">
                <a:solidFill>
                  <a:schemeClr val="tx1"/>
                </a:solidFill>
              </a:rPr>
              <a:t>Considerando que los resultados obtenidos en cuanto a especificidad son relevantes con respecto a otros trabajos de investigación en esta área se concluye que los objetivos planteados para el desarrollo del presente proyecto se han cumplido satisfactoriamente.</a:t>
            </a:r>
          </a:p>
        </p:txBody>
      </p:sp>
    </p:spTree>
    <p:extLst>
      <p:ext uri="{BB962C8B-B14F-4D97-AF65-F5344CB8AC3E}">
        <p14:creationId xmlns:p14="http://schemas.microsoft.com/office/powerpoint/2010/main" val="8639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0"/>
            <a:ext cx="8231029" cy="623843"/>
          </a:xfrm>
        </p:spPr>
        <p:txBody>
          <a:bodyPr/>
          <a:lstStyle/>
          <a:p>
            <a:r>
              <a:rPr lang="es-EC" dirty="0">
                <a:solidFill>
                  <a:schemeClr val="tx1"/>
                </a:solidFill>
              </a:rPr>
              <a:t>Recomendaciones</a:t>
            </a:r>
            <a:endParaRPr lang="en-US" dirty="0">
              <a:solidFill>
                <a:schemeClr val="tx1"/>
              </a:solidFill>
            </a:endParaRPr>
          </a:p>
        </p:txBody>
      </p:sp>
      <p:sp>
        <p:nvSpPr>
          <p:cNvPr id="3" name="Marcador de contenido 2"/>
          <p:cNvSpPr>
            <a:spLocks noGrp="1"/>
          </p:cNvSpPr>
          <p:nvPr>
            <p:ph idx="1"/>
          </p:nvPr>
        </p:nvSpPr>
        <p:spPr>
          <a:xfrm>
            <a:off x="354729" y="819589"/>
            <a:ext cx="8338893" cy="1514177"/>
          </a:xfrm>
        </p:spPr>
        <p:txBody>
          <a:bodyPr/>
          <a:lstStyle/>
          <a:p>
            <a:pPr marL="0" indent="0" algn="just">
              <a:lnSpc>
                <a:spcPct val="150000"/>
              </a:lnSpc>
              <a:buNone/>
            </a:pPr>
            <a:r>
              <a:rPr lang="es-EC" sz="1600" dirty="0">
                <a:solidFill>
                  <a:schemeClr val="tx1"/>
                </a:solidFill>
              </a:rPr>
              <a:t>Considerando la naturaleza de las señales cardíacas se recomienda una etapa de pre procesamiento adecuada que permita reducir al máximo posible los ruidos que pudieran afectar a la señal, sin que en el proceso se pierda información importante de la actividad cardíaca.</a:t>
            </a:r>
          </a:p>
        </p:txBody>
      </p:sp>
      <p:sp>
        <p:nvSpPr>
          <p:cNvPr id="6" name="Marcador de contenido 2">
            <a:extLst>
              <a:ext uri="{FF2B5EF4-FFF2-40B4-BE49-F238E27FC236}">
                <a16:creationId xmlns:a16="http://schemas.microsoft.com/office/drawing/2014/main" id="{301D7D93-0624-554E-8E23-0585823709C5}"/>
              </a:ext>
            </a:extLst>
          </p:cNvPr>
          <p:cNvSpPr txBox="1">
            <a:spLocks/>
          </p:cNvSpPr>
          <p:nvPr/>
        </p:nvSpPr>
        <p:spPr>
          <a:xfrm>
            <a:off x="354728" y="2506287"/>
            <a:ext cx="8338893" cy="1845425"/>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just" defTabSz="914400">
              <a:lnSpc>
                <a:spcPct val="150000"/>
              </a:lnSpc>
              <a:buFontTx/>
              <a:buNone/>
            </a:pPr>
            <a:r>
              <a:rPr lang="es-EC" sz="1600" kern="0" dirty="0">
                <a:solidFill>
                  <a:schemeClr val="tx1"/>
                </a:solidFill>
              </a:rPr>
              <a:t>Para una operación adecuada del algoritmo desarrollado se recomienda verificar que las grabaciones de sonidos cardíacos ha ser analizados sean archivos de audio en formato .wav y que tengan una tasa de muestreo de 2000Hz, para garantizar de esta forma una óptima ejecución del algoritmo que permita determinar si el registro puede ser procesado.</a:t>
            </a:r>
          </a:p>
        </p:txBody>
      </p:sp>
      <p:sp>
        <p:nvSpPr>
          <p:cNvPr id="7" name="Marcador de contenido 2">
            <a:extLst>
              <a:ext uri="{FF2B5EF4-FFF2-40B4-BE49-F238E27FC236}">
                <a16:creationId xmlns:a16="http://schemas.microsoft.com/office/drawing/2014/main" id="{3BB4A4F1-7F4F-1F43-BD37-6868EA329B2F}"/>
              </a:ext>
            </a:extLst>
          </p:cNvPr>
          <p:cNvSpPr txBox="1">
            <a:spLocks/>
          </p:cNvSpPr>
          <p:nvPr/>
        </p:nvSpPr>
        <p:spPr>
          <a:xfrm>
            <a:off x="354728" y="4524233"/>
            <a:ext cx="8338893" cy="1198171"/>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just" defTabSz="914400">
              <a:lnSpc>
                <a:spcPct val="150000"/>
              </a:lnSpc>
              <a:buFontTx/>
              <a:buNone/>
            </a:pPr>
            <a:r>
              <a:rPr lang="es-EC" sz="1600" kern="0" dirty="0">
                <a:solidFill>
                  <a:schemeClr val="tx1"/>
                </a:solidFill>
              </a:rPr>
              <a:t>Para la validación adecuada del algoritmo se recomiendan registros cardíacos de fuentes confiables como las proporcionadas por Physionet, que contienen las referencias de diagnóstico evaluadas por médicos especialistas que han determinado </a:t>
            </a:r>
          </a:p>
        </p:txBody>
      </p:sp>
    </p:spTree>
    <p:extLst>
      <p:ext uri="{BB962C8B-B14F-4D97-AF65-F5344CB8AC3E}">
        <p14:creationId xmlns:p14="http://schemas.microsoft.com/office/powerpoint/2010/main" val="88723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id="{BC241CEF-83DB-47FE-8583-8A41AEEC6D49}"/>
              </a:ext>
            </a:extLst>
          </p:cNvPr>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6" name="Título 1">
            <a:extLst>
              <a:ext uri="{FF2B5EF4-FFF2-40B4-BE49-F238E27FC236}">
                <a16:creationId xmlns:a16="http://schemas.microsoft.com/office/drawing/2014/main" id="{51579EBB-08D5-244F-8402-F4EF66571BED}"/>
              </a:ext>
            </a:extLst>
          </p:cNvPr>
          <p:cNvSpPr>
            <a:spLocks noGrp="1"/>
          </p:cNvSpPr>
          <p:nvPr>
            <p:ph type="title"/>
          </p:nvPr>
        </p:nvSpPr>
        <p:spPr>
          <a:xfrm>
            <a:off x="2606722" y="2674961"/>
            <a:ext cx="3932143" cy="1026994"/>
          </a:xfrm>
        </p:spPr>
        <p:txBody>
          <a:bodyPr/>
          <a:lstStyle/>
          <a:p>
            <a:pPr algn="ctr"/>
            <a:r>
              <a:rPr lang="es-EC" sz="3400" dirty="0">
                <a:solidFill>
                  <a:schemeClr val="tx1"/>
                </a:solidFill>
              </a:rPr>
              <a:t>Gracias</a:t>
            </a:r>
            <a:br>
              <a:rPr lang="es-EC" sz="3400" dirty="0">
                <a:solidFill>
                  <a:schemeClr val="tx1"/>
                </a:solidFill>
              </a:rPr>
            </a:br>
            <a:r>
              <a:rPr lang="es-EC" sz="3400" dirty="0">
                <a:solidFill>
                  <a:schemeClr val="tx1"/>
                </a:solidFill>
              </a:rPr>
              <a:t>por su atención.</a:t>
            </a:r>
            <a:endParaRPr lang="en-US" sz="3400" dirty="0">
              <a:solidFill>
                <a:schemeClr val="tx1"/>
              </a:solidFill>
            </a:endParaRPr>
          </a:p>
        </p:txBody>
      </p:sp>
    </p:spTree>
    <p:extLst>
      <p:ext uri="{BB962C8B-B14F-4D97-AF65-F5344CB8AC3E}">
        <p14:creationId xmlns:p14="http://schemas.microsoft.com/office/powerpoint/2010/main" val="10631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936" y="13381"/>
            <a:ext cx="8231029" cy="539278"/>
          </a:xfrm>
        </p:spPr>
        <p:txBody>
          <a:bodyPr/>
          <a:lstStyle/>
          <a:p>
            <a:r>
              <a:rPr lang="es-EC" dirty="0">
                <a:solidFill>
                  <a:schemeClr val="tx1"/>
                </a:solidFill>
              </a:rPr>
              <a:t>Introducción</a:t>
            </a:r>
            <a:endParaRPr lang="en-US" dirty="0">
              <a:solidFill>
                <a:schemeClr val="tx1"/>
              </a:solidFill>
            </a:endParaRPr>
          </a:p>
        </p:txBody>
      </p:sp>
      <p:sp>
        <p:nvSpPr>
          <p:cNvPr id="7" name="CuadroTexto 6">
            <a:extLst>
              <a:ext uri="{FF2B5EF4-FFF2-40B4-BE49-F238E27FC236}">
                <a16:creationId xmlns:a16="http://schemas.microsoft.com/office/drawing/2014/main" id="{98221C4A-14E3-ED4C-A2DE-755B15E42EA5}"/>
              </a:ext>
            </a:extLst>
          </p:cNvPr>
          <p:cNvSpPr txBox="1"/>
          <p:nvPr/>
        </p:nvSpPr>
        <p:spPr>
          <a:xfrm>
            <a:off x="622369" y="974805"/>
            <a:ext cx="3863511" cy="1200329"/>
          </a:xfrm>
          <a:prstGeom prst="rect">
            <a:avLst/>
          </a:prstGeom>
          <a:noFill/>
          <a:ln w="19050">
            <a:solidFill>
              <a:srgbClr val="00B050"/>
            </a:solidFill>
            <a:prstDash val="dash"/>
          </a:ln>
        </p:spPr>
        <p:txBody>
          <a:bodyPr wrap="square" rtlCol="0">
            <a:spAutoFit/>
          </a:bodyPr>
          <a:lstStyle/>
          <a:p>
            <a:r>
              <a:rPr lang="es-ES" dirty="0"/>
              <a:t>Las ECV, son el conjunto de causas más comunes de mortalidad en el mundo, especialmente en países en vías de desarrollo.</a:t>
            </a:r>
            <a:endParaRPr lang="es-EC" dirty="0"/>
          </a:p>
        </p:txBody>
      </p:sp>
      <p:sp>
        <p:nvSpPr>
          <p:cNvPr id="9" name="CuadroTexto 8">
            <a:extLst>
              <a:ext uri="{FF2B5EF4-FFF2-40B4-BE49-F238E27FC236}">
                <a16:creationId xmlns:a16="http://schemas.microsoft.com/office/drawing/2014/main" id="{921F2DCF-32F5-0B4B-8D6D-2B79E433720D}"/>
              </a:ext>
            </a:extLst>
          </p:cNvPr>
          <p:cNvSpPr txBox="1"/>
          <p:nvPr/>
        </p:nvSpPr>
        <p:spPr>
          <a:xfrm>
            <a:off x="4485880" y="4476025"/>
            <a:ext cx="3863511" cy="1200329"/>
          </a:xfrm>
          <a:prstGeom prst="rect">
            <a:avLst/>
          </a:prstGeom>
          <a:noFill/>
          <a:ln w="19050">
            <a:solidFill>
              <a:srgbClr val="00B050"/>
            </a:solidFill>
            <a:prstDash val="dash"/>
          </a:ln>
        </p:spPr>
        <p:txBody>
          <a:bodyPr wrap="square" rtlCol="0">
            <a:spAutoFit/>
          </a:bodyPr>
          <a:lstStyle/>
          <a:p>
            <a:r>
              <a:rPr lang="es-ES" dirty="0"/>
              <a:t>Supone un impacto económico, obedeciendo a la muerte prematura de la población económicamente activa.</a:t>
            </a:r>
            <a:endParaRPr lang="es-EC" dirty="0"/>
          </a:p>
        </p:txBody>
      </p:sp>
      <p:sp>
        <p:nvSpPr>
          <p:cNvPr id="10" name="CuadroTexto 9">
            <a:extLst>
              <a:ext uri="{FF2B5EF4-FFF2-40B4-BE49-F238E27FC236}">
                <a16:creationId xmlns:a16="http://schemas.microsoft.com/office/drawing/2014/main" id="{1A5C6655-5F5E-2C45-B5BA-B187CFA909F7}"/>
              </a:ext>
            </a:extLst>
          </p:cNvPr>
          <p:cNvSpPr txBox="1"/>
          <p:nvPr/>
        </p:nvSpPr>
        <p:spPr>
          <a:xfrm>
            <a:off x="2314690" y="2559730"/>
            <a:ext cx="3863511" cy="1477328"/>
          </a:xfrm>
          <a:prstGeom prst="rect">
            <a:avLst/>
          </a:prstGeom>
          <a:noFill/>
          <a:ln w="19050">
            <a:solidFill>
              <a:srgbClr val="00B050"/>
            </a:solidFill>
            <a:prstDash val="dash"/>
          </a:ln>
        </p:spPr>
        <p:txBody>
          <a:bodyPr wrap="square" rtlCol="0">
            <a:spAutoFit/>
          </a:bodyPr>
          <a:lstStyle/>
          <a:p>
            <a:r>
              <a:rPr lang="es-ES" dirty="0"/>
              <a:t>En marzo de 2016, OPS llevó a cabo un estudio en Ecuador determinando que la población adulta entre 40 y 69 años corre mayor riesgo de padecer ECV</a:t>
            </a:r>
            <a:endParaRPr lang="es-EC" dirty="0"/>
          </a:p>
        </p:txBody>
      </p:sp>
    </p:spTree>
    <p:extLst>
      <p:ext uri="{BB962C8B-B14F-4D97-AF65-F5344CB8AC3E}">
        <p14:creationId xmlns:p14="http://schemas.microsoft.com/office/powerpoint/2010/main" val="4343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936" y="13381"/>
            <a:ext cx="8231029" cy="539278"/>
          </a:xfrm>
        </p:spPr>
        <p:txBody>
          <a:bodyPr/>
          <a:lstStyle/>
          <a:p>
            <a:r>
              <a:rPr lang="es-EC" dirty="0">
                <a:solidFill>
                  <a:schemeClr val="tx1"/>
                </a:solidFill>
              </a:rPr>
              <a:t>Introducción</a:t>
            </a:r>
            <a:endParaRPr lang="en-US" dirty="0">
              <a:solidFill>
                <a:schemeClr val="tx1"/>
              </a:solidFill>
            </a:endParaRPr>
          </a:p>
        </p:txBody>
      </p:sp>
      <p:sp>
        <p:nvSpPr>
          <p:cNvPr id="7" name="CuadroTexto 6">
            <a:extLst>
              <a:ext uri="{FF2B5EF4-FFF2-40B4-BE49-F238E27FC236}">
                <a16:creationId xmlns:a16="http://schemas.microsoft.com/office/drawing/2014/main" id="{98221C4A-14E3-ED4C-A2DE-755B15E42EA5}"/>
              </a:ext>
            </a:extLst>
          </p:cNvPr>
          <p:cNvSpPr txBox="1"/>
          <p:nvPr/>
        </p:nvSpPr>
        <p:spPr>
          <a:xfrm>
            <a:off x="622369" y="974805"/>
            <a:ext cx="3863511" cy="1477328"/>
          </a:xfrm>
          <a:prstGeom prst="rect">
            <a:avLst/>
          </a:prstGeom>
          <a:noFill/>
          <a:ln w="19050">
            <a:solidFill>
              <a:srgbClr val="00B050"/>
            </a:solidFill>
            <a:prstDash val="dash"/>
          </a:ln>
        </p:spPr>
        <p:txBody>
          <a:bodyPr wrap="square" rtlCol="0">
            <a:spAutoFit/>
          </a:bodyPr>
          <a:lstStyle/>
          <a:p>
            <a:r>
              <a:rPr lang="es-ES" dirty="0"/>
              <a:t>El FCG es el procedimiento de atención primaria básico e imprescindible que puede realizar un médico para valorar la condición cardíaca del paciente.</a:t>
            </a:r>
            <a:endParaRPr lang="es-EC" dirty="0"/>
          </a:p>
        </p:txBody>
      </p:sp>
      <p:sp>
        <p:nvSpPr>
          <p:cNvPr id="9" name="CuadroTexto 8">
            <a:extLst>
              <a:ext uri="{FF2B5EF4-FFF2-40B4-BE49-F238E27FC236}">
                <a16:creationId xmlns:a16="http://schemas.microsoft.com/office/drawing/2014/main" id="{921F2DCF-32F5-0B4B-8D6D-2B79E433720D}"/>
              </a:ext>
            </a:extLst>
          </p:cNvPr>
          <p:cNvSpPr txBox="1"/>
          <p:nvPr/>
        </p:nvSpPr>
        <p:spPr>
          <a:xfrm>
            <a:off x="4322106" y="4378130"/>
            <a:ext cx="3863511" cy="1477328"/>
          </a:xfrm>
          <a:prstGeom prst="rect">
            <a:avLst/>
          </a:prstGeom>
          <a:noFill/>
          <a:ln w="19050">
            <a:solidFill>
              <a:srgbClr val="00B050"/>
            </a:solidFill>
            <a:prstDash val="dash"/>
          </a:ln>
        </p:spPr>
        <p:txBody>
          <a:bodyPr wrap="square" rtlCol="0">
            <a:spAutoFit/>
          </a:bodyPr>
          <a:lstStyle/>
          <a:p>
            <a:r>
              <a:rPr lang="es-ES" dirty="0"/>
              <a:t>Es un reto para los médicos el análisis de los sonidos y ruidos del corazón, se requiere experiencia y pericia del médico, por lo tanto, puede inducirse al error humano.</a:t>
            </a:r>
            <a:endParaRPr lang="es-EC" dirty="0"/>
          </a:p>
        </p:txBody>
      </p:sp>
      <p:sp>
        <p:nvSpPr>
          <p:cNvPr id="10" name="CuadroTexto 9">
            <a:extLst>
              <a:ext uri="{FF2B5EF4-FFF2-40B4-BE49-F238E27FC236}">
                <a16:creationId xmlns:a16="http://schemas.microsoft.com/office/drawing/2014/main" id="{1A5C6655-5F5E-2C45-B5BA-B187CFA909F7}"/>
              </a:ext>
            </a:extLst>
          </p:cNvPr>
          <p:cNvSpPr txBox="1"/>
          <p:nvPr/>
        </p:nvSpPr>
        <p:spPr>
          <a:xfrm>
            <a:off x="2554124" y="2828835"/>
            <a:ext cx="3863511" cy="1200329"/>
          </a:xfrm>
          <a:prstGeom prst="rect">
            <a:avLst/>
          </a:prstGeom>
          <a:noFill/>
          <a:ln w="19050">
            <a:solidFill>
              <a:srgbClr val="00B050"/>
            </a:solidFill>
            <a:prstDash val="dash"/>
          </a:ln>
        </p:spPr>
        <p:txBody>
          <a:bodyPr wrap="square" rtlCol="0">
            <a:spAutoFit/>
          </a:bodyPr>
          <a:lstStyle/>
          <a:p>
            <a:r>
              <a:rPr lang="es-ES" dirty="0"/>
              <a:t>Un diagnóstico oportuno de las afecciones cardíacas puede reducir de manera considerable la mortalidad de la población</a:t>
            </a:r>
            <a:r>
              <a:rPr lang="es-EC" dirty="0"/>
              <a:t> </a:t>
            </a:r>
          </a:p>
        </p:txBody>
      </p:sp>
    </p:spTree>
    <p:extLst>
      <p:ext uri="{BB962C8B-B14F-4D97-AF65-F5344CB8AC3E}">
        <p14:creationId xmlns:p14="http://schemas.microsoft.com/office/powerpoint/2010/main" val="369470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75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5747659" y="54504"/>
            <a:ext cx="2940650" cy="468018"/>
          </a:xfrm>
        </p:spPr>
        <p:txBody>
          <a:bodyPr/>
          <a:lstStyle/>
          <a:p>
            <a:r>
              <a:rPr lang="es-ES" i="0" dirty="0">
                <a:solidFill>
                  <a:schemeClr val="tx1"/>
                </a:solidFill>
                <a:effectLst/>
              </a:rPr>
              <a:t>Objetivos</a:t>
            </a:r>
            <a:endParaRPr lang="es-EC" i="0" dirty="0">
              <a:solidFill>
                <a:schemeClr val="tx1"/>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247491" y="820234"/>
            <a:ext cx="2031325" cy="369332"/>
          </a:xfrm>
          <a:prstGeom prst="rect">
            <a:avLst/>
          </a:prstGeom>
          <a:noFill/>
        </p:spPr>
        <p:txBody>
          <a:bodyPr wrap="none" rtlCol="0">
            <a:spAutoFit/>
          </a:bodyPr>
          <a:lstStyle/>
          <a:p>
            <a:r>
              <a:rPr lang="es-EC" b="1" i="1" dirty="0"/>
              <a:t>Objetivo General</a:t>
            </a: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AA6D8134-A261-435B-BB6F-1FC9F435BC3C}"/>
              </a:ext>
            </a:extLst>
          </p:cNvPr>
          <p:cNvSpPr txBox="1"/>
          <p:nvPr/>
        </p:nvSpPr>
        <p:spPr>
          <a:xfrm>
            <a:off x="430429" y="2641754"/>
            <a:ext cx="8257880" cy="3511987"/>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s-ES" sz="1500" dirty="0"/>
              <a:t>Realizar el pre-procesamiento de la información que incluya el filtrado, la detección y discriminación de los componentes del sonido cardiaco. </a:t>
            </a:r>
          </a:p>
          <a:p>
            <a:pPr lvl="0">
              <a:lnSpc>
                <a:spcPct val="150000"/>
              </a:lnSpc>
            </a:pPr>
            <a:endParaRPr lang="es-EC" sz="1500" dirty="0"/>
          </a:p>
          <a:p>
            <a:pPr marL="285750" lvl="0" indent="-285750">
              <a:lnSpc>
                <a:spcPct val="150000"/>
              </a:lnSpc>
              <a:buFont typeface="Arial" panose="020B0604020202020204" pitchFamily="34" charset="0"/>
              <a:buChar char="•"/>
            </a:pPr>
            <a:r>
              <a:rPr lang="es-ES" sz="1500" dirty="0"/>
              <a:t>Determinar los parámetros de entrenamiento óptimos en los métodos de Machine Learning.</a:t>
            </a:r>
          </a:p>
          <a:p>
            <a:pPr lvl="0">
              <a:lnSpc>
                <a:spcPct val="150000"/>
              </a:lnSpc>
            </a:pPr>
            <a:r>
              <a:rPr lang="es-ES" sz="1500" dirty="0"/>
              <a:t> </a:t>
            </a:r>
            <a:endParaRPr lang="es-EC" sz="1500" dirty="0"/>
          </a:p>
          <a:p>
            <a:pPr marL="285750" lvl="0" indent="-285750">
              <a:lnSpc>
                <a:spcPct val="150000"/>
              </a:lnSpc>
              <a:buFont typeface="Arial" panose="020B0604020202020204" pitchFamily="34" charset="0"/>
              <a:buChar char="•"/>
            </a:pPr>
            <a:r>
              <a:rPr lang="es-ES" sz="1500" dirty="0"/>
              <a:t>Implementar un algoritmo para la extracción de las características referentes de los sonidos y vibraciones del corazón, para determinar las principales patologías. </a:t>
            </a:r>
          </a:p>
          <a:p>
            <a:pPr lvl="0">
              <a:lnSpc>
                <a:spcPct val="150000"/>
              </a:lnSpc>
            </a:pPr>
            <a:endParaRPr lang="es-EC" sz="1500" dirty="0"/>
          </a:p>
          <a:p>
            <a:pPr marL="285750" lvl="0" indent="-285750">
              <a:lnSpc>
                <a:spcPct val="150000"/>
              </a:lnSpc>
              <a:buFont typeface="Arial" panose="020B0604020202020204" pitchFamily="34" charset="0"/>
              <a:buChar char="•"/>
            </a:pPr>
            <a:r>
              <a:rPr lang="es-ES" sz="1500" dirty="0"/>
              <a:t>Desarrollar la interfaz gráfica en el PC para el análisis de sonidos cardíaco y detección de anomalías cardíacas utilizando Matlab. </a:t>
            </a:r>
            <a:endParaRPr lang="es-EC" sz="1500" dirty="0"/>
          </a:p>
        </p:txBody>
      </p:sp>
      <p:sp>
        <p:nvSpPr>
          <p:cNvPr id="12" name="CuadroTexto 11">
            <a:extLst>
              <a:ext uri="{FF2B5EF4-FFF2-40B4-BE49-F238E27FC236}">
                <a16:creationId xmlns:a16="http://schemas.microsoft.com/office/drawing/2014/main" id="{288780F4-A167-4FA0-AB56-0CABE28D1A4C}"/>
              </a:ext>
            </a:extLst>
          </p:cNvPr>
          <p:cNvSpPr txBox="1"/>
          <p:nvPr/>
        </p:nvSpPr>
        <p:spPr>
          <a:xfrm>
            <a:off x="247491" y="2163678"/>
            <a:ext cx="2646878" cy="369332"/>
          </a:xfrm>
          <a:prstGeom prst="rect">
            <a:avLst/>
          </a:prstGeom>
          <a:noFill/>
        </p:spPr>
        <p:txBody>
          <a:bodyPr wrap="none" rtlCol="0">
            <a:spAutoFit/>
          </a:bodyPr>
          <a:lstStyle/>
          <a:p>
            <a:r>
              <a:rPr lang="es-EC" b="1" i="1" dirty="0"/>
              <a:t>Objetivos Específicos</a:t>
            </a:r>
          </a:p>
        </p:txBody>
      </p:sp>
      <p:sp>
        <p:nvSpPr>
          <p:cNvPr id="5" name="CuadroTexto 4"/>
          <p:cNvSpPr txBox="1"/>
          <p:nvPr/>
        </p:nvSpPr>
        <p:spPr>
          <a:xfrm>
            <a:off x="720899" y="1260908"/>
            <a:ext cx="7676940" cy="741998"/>
          </a:xfrm>
          <a:prstGeom prst="rect">
            <a:avLst/>
          </a:prstGeom>
          <a:noFill/>
        </p:spPr>
        <p:txBody>
          <a:bodyPr wrap="square" rtlCol="0">
            <a:spAutoFit/>
          </a:bodyPr>
          <a:lstStyle/>
          <a:p>
            <a:pPr algn="just">
              <a:lnSpc>
                <a:spcPct val="150000"/>
              </a:lnSpc>
            </a:pPr>
            <a:r>
              <a:rPr lang="es-ES" sz="1500" dirty="0"/>
              <a:t>Desarrollar un algoritmo para la detección de lesiones valvulares del corazón en base a los registros fono cardiográficos de Physionet empleando técnicas de Machine Learning. </a:t>
            </a:r>
            <a:endParaRPr lang="en-US" sz="1500" dirty="0"/>
          </a:p>
        </p:txBody>
      </p:sp>
    </p:spTree>
    <p:extLst>
      <p:ext uri="{BB962C8B-B14F-4D97-AF65-F5344CB8AC3E}">
        <p14:creationId xmlns:p14="http://schemas.microsoft.com/office/powerpoint/2010/main" val="36854654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Fundamento teórico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636987" y="1075913"/>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Anatomía valvular del corazón</a:t>
            </a:r>
            <a:endParaRPr lang="en-US" sz="1800" kern="0" dirty="0">
              <a:solidFill>
                <a:schemeClr val="tx1"/>
              </a:solidFill>
            </a:endParaRPr>
          </a:p>
        </p:txBody>
      </p:sp>
      <p:sp>
        <p:nvSpPr>
          <p:cNvPr id="17" name="Rectangle 2">
            <a:extLst>
              <a:ext uri="{FF2B5EF4-FFF2-40B4-BE49-F238E27FC236}">
                <a16:creationId xmlns:a16="http://schemas.microsoft.com/office/drawing/2014/main" id="{A8FF2F86-4394-A846-A7D3-7E420EE7D094}"/>
              </a:ext>
            </a:extLst>
          </p:cNvPr>
          <p:cNvSpPr>
            <a:spLocks noChangeArrowheads="1"/>
          </p:cNvSpPr>
          <p:nvPr/>
        </p:nvSpPr>
        <p:spPr bwMode="auto">
          <a:xfrm>
            <a:off x="534668" y="1986318"/>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angle 4">
            <a:extLst>
              <a:ext uri="{FF2B5EF4-FFF2-40B4-BE49-F238E27FC236}">
                <a16:creationId xmlns:a16="http://schemas.microsoft.com/office/drawing/2014/main" id="{E9468FEE-F228-8E46-92DE-51923A2BE29A}"/>
              </a:ext>
            </a:extLst>
          </p:cNvPr>
          <p:cNvSpPr>
            <a:spLocks noChangeArrowheads="1"/>
          </p:cNvSpPr>
          <p:nvPr/>
        </p:nvSpPr>
        <p:spPr bwMode="auto">
          <a:xfrm>
            <a:off x="534668" y="207559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5" name="Imagen 24">
            <a:extLst>
              <a:ext uri="{FF2B5EF4-FFF2-40B4-BE49-F238E27FC236}">
                <a16:creationId xmlns:a16="http://schemas.microsoft.com/office/drawing/2014/main" id="{59EA51AB-AFC8-7F4C-A730-C29D55483AF2}"/>
              </a:ext>
            </a:extLst>
          </p:cNvPr>
          <p:cNvPicPr>
            <a:picLocks noChangeAspect="1"/>
          </p:cNvPicPr>
          <p:nvPr/>
        </p:nvPicPr>
        <p:blipFill rotWithShape="1">
          <a:blip r:embed="rId2"/>
          <a:srcRect l="45685" r="-1"/>
          <a:stretch/>
        </p:blipFill>
        <p:spPr>
          <a:xfrm>
            <a:off x="914559" y="2078134"/>
            <a:ext cx="2703051" cy="3283936"/>
          </a:xfrm>
          <a:prstGeom prst="rect">
            <a:avLst/>
          </a:prstGeom>
        </p:spPr>
      </p:pic>
      <p:pic>
        <p:nvPicPr>
          <p:cNvPr id="26" name="Imagen 25">
            <a:extLst>
              <a:ext uri="{FF2B5EF4-FFF2-40B4-BE49-F238E27FC236}">
                <a16:creationId xmlns:a16="http://schemas.microsoft.com/office/drawing/2014/main" id="{1ADE7D1E-968D-9C48-9702-48077CA1A1FF}"/>
              </a:ext>
            </a:extLst>
          </p:cNvPr>
          <p:cNvPicPr/>
          <p:nvPr/>
        </p:nvPicPr>
        <p:blipFill>
          <a:blip r:embed="rId3"/>
          <a:stretch>
            <a:fillRect/>
          </a:stretch>
        </p:blipFill>
        <p:spPr>
          <a:xfrm>
            <a:off x="4458115" y="2311672"/>
            <a:ext cx="3950335" cy="2816860"/>
          </a:xfrm>
          <a:prstGeom prst="rect">
            <a:avLst/>
          </a:prstGeom>
        </p:spPr>
      </p:pic>
    </p:spTree>
    <p:extLst>
      <p:ext uri="{BB962C8B-B14F-4D97-AF65-F5344CB8AC3E}">
        <p14:creationId xmlns:p14="http://schemas.microsoft.com/office/powerpoint/2010/main" val="174564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75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Fundamento teórico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636987" y="1075913"/>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Características señal PCG</a:t>
            </a:r>
            <a:endParaRPr lang="en-US" sz="1800" kern="0" dirty="0">
              <a:solidFill>
                <a:schemeClr val="tx1"/>
              </a:solidFill>
            </a:endParaRPr>
          </a:p>
        </p:txBody>
      </p:sp>
      <p:sp>
        <p:nvSpPr>
          <p:cNvPr id="17" name="Rectangle 2">
            <a:extLst>
              <a:ext uri="{FF2B5EF4-FFF2-40B4-BE49-F238E27FC236}">
                <a16:creationId xmlns:a16="http://schemas.microsoft.com/office/drawing/2014/main" id="{A8FF2F86-4394-A846-A7D3-7E420EE7D094}"/>
              </a:ext>
            </a:extLst>
          </p:cNvPr>
          <p:cNvSpPr>
            <a:spLocks noChangeArrowheads="1"/>
          </p:cNvSpPr>
          <p:nvPr/>
        </p:nvSpPr>
        <p:spPr bwMode="auto">
          <a:xfrm>
            <a:off x="534668" y="1986318"/>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angle 4">
            <a:extLst>
              <a:ext uri="{FF2B5EF4-FFF2-40B4-BE49-F238E27FC236}">
                <a16:creationId xmlns:a16="http://schemas.microsoft.com/office/drawing/2014/main" id="{E9468FEE-F228-8E46-92DE-51923A2BE29A}"/>
              </a:ext>
            </a:extLst>
          </p:cNvPr>
          <p:cNvSpPr>
            <a:spLocks noChangeArrowheads="1"/>
          </p:cNvSpPr>
          <p:nvPr/>
        </p:nvSpPr>
        <p:spPr bwMode="auto">
          <a:xfrm>
            <a:off x="534668" y="207559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4" name="Imagen 23">
            <a:extLst>
              <a:ext uri="{FF2B5EF4-FFF2-40B4-BE49-F238E27FC236}">
                <a16:creationId xmlns:a16="http://schemas.microsoft.com/office/drawing/2014/main" id="{384D6899-C4B7-3C41-B20F-D7897CD0755B}"/>
              </a:ext>
            </a:extLst>
          </p:cNvPr>
          <p:cNvPicPr>
            <a:picLocks noChangeAspect="1"/>
          </p:cNvPicPr>
          <p:nvPr/>
        </p:nvPicPr>
        <p:blipFill>
          <a:blip r:embed="rId2"/>
          <a:stretch>
            <a:fillRect/>
          </a:stretch>
        </p:blipFill>
        <p:spPr>
          <a:xfrm>
            <a:off x="1776014" y="2132648"/>
            <a:ext cx="5793692" cy="3285506"/>
          </a:xfrm>
          <a:prstGeom prst="rect">
            <a:avLst/>
          </a:prstGeom>
        </p:spPr>
      </p:pic>
    </p:spTree>
    <p:extLst>
      <p:ext uri="{BB962C8B-B14F-4D97-AF65-F5344CB8AC3E}">
        <p14:creationId xmlns:p14="http://schemas.microsoft.com/office/powerpoint/2010/main" val="59201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Fundamento teórico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636987" y="1075913"/>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Funcionamiento de válvulas cardíacas</a:t>
            </a:r>
            <a:endParaRPr lang="en-US" sz="1800" kern="0" dirty="0">
              <a:solidFill>
                <a:schemeClr val="tx1"/>
              </a:solidFill>
            </a:endParaRPr>
          </a:p>
        </p:txBody>
      </p:sp>
      <p:sp>
        <p:nvSpPr>
          <p:cNvPr id="17" name="Rectangle 2">
            <a:extLst>
              <a:ext uri="{FF2B5EF4-FFF2-40B4-BE49-F238E27FC236}">
                <a16:creationId xmlns:a16="http://schemas.microsoft.com/office/drawing/2014/main" id="{A8FF2F86-4394-A846-A7D3-7E420EE7D094}"/>
              </a:ext>
            </a:extLst>
          </p:cNvPr>
          <p:cNvSpPr>
            <a:spLocks noChangeArrowheads="1"/>
          </p:cNvSpPr>
          <p:nvPr/>
        </p:nvSpPr>
        <p:spPr bwMode="auto">
          <a:xfrm>
            <a:off x="534668" y="1986318"/>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angle 4">
            <a:extLst>
              <a:ext uri="{FF2B5EF4-FFF2-40B4-BE49-F238E27FC236}">
                <a16:creationId xmlns:a16="http://schemas.microsoft.com/office/drawing/2014/main" id="{E9468FEE-F228-8E46-92DE-51923A2BE29A}"/>
              </a:ext>
            </a:extLst>
          </p:cNvPr>
          <p:cNvSpPr>
            <a:spLocks noChangeArrowheads="1"/>
          </p:cNvSpPr>
          <p:nvPr/>
        </p:nvSpPr>
        <p:spPr bwMode="auto">
          <a:xfrm>
            <a:off x="534668" y="207559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3" name="Imagen 22">
            <a:extLst>
              <a:ext uri="{FF2B5EF4-FFF2-40B4-BE49-F238E27FC236}">
                <a16:creationId xmlns:a16="http://schemas.microsoft.com/office/drawing/2014/main" id="{086C66EE-DC44-334A-84B5-A62D2B14A724}"/>
              </a:ext>
            </a:extLst>
          </p:cNvPr>
          <p:cNvPicPr>
            <a:picLocks noChangeAspect="1"/>
          </p:cNvPicPr>
          <p:nvPr/>
        </p:nvPicPr>
        <p:blipFill rotWithShape="1">
          <a:blip r:embed="rId2">
            <a:extLst>
              <a:ext uri="{28A0092B-C50C-407E-A947-70E740481C1C}">
                <a14:useLocalDpi xmlns:a14="http://schemas.microsoft.com/office/drawing/2010/main" val="0"/>
              </a:ext>
            </a:extLst>
          </a:blip>
          <a:srcRect l="1314" t="7389" r="2819" b="49046"/>
          <a:stretch/>
        </p:blipFill>
        <p:spPr bwMode="auto">
          <a:xfrm>
            <a:off x="1266394" y="2075597"/>
            <a:ext cx="6812931" cy="29689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59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559" y="26810"/>
            <a:ext cx="8231029" cy="579941"/>
          </a:xfrm>
        </p:spPr>
        <p:txBody>
          <a:bodyPr/>
          <a:lstStyle/>
          <a:p>
            <a:r>
              <a:rPr lang="es-EC" dirty="0">
                <a:solidFill>
                  <a:schemeClr val="tx1"/>
                </a:solidFill>
              </a:rPr>
              <a:t>Fundamento teórico</a:t>
            </a:r>
            <a:endParaRPr lang="en-US" dirty="0">
              <a:solidFill>
                <a:schemeClr val="tx1"/>
              </a:solidFill>
            </a:endParaRPr>
          </a:p>
        </p:txBody>
      </p:sp>
      <p:sp>
        <p:nvSpPr>
          <p:cNvPr id="10" name="Título 1">
            <a:extLst>
              <a:ext uri="{FF2B5EF4-FFF2-40B4-BE49-F238E27FC236}">
                <a16:creationId xmlns:a16="http://schemas.microsoft.com/office/drawing/2014/main" id="{5A7C7471-8ABE-FF43-BA09-ECB5FF649DE1}"/>
              </a:ext>
            </a:extLst>
          </p:cNvPr>
          <p:cNvSpPr txBox="1">
            <a:spLocks/>
          </p:cNvSpPr>
          <p:nvPr/>
        </p:nvSpPr>
        <p:spPr>
          <a:xfrm>
            <a:off x="636987" y="1075913"/>
            <a:ext cx="4035873"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Fases del ciclo cardíaco</a:t>
            </a:r>
            <a:endParaRPr lang="en-US" sz="1800" kern="0" dirty="0">
              <a:solidFill>
                <a:schemeClr val="tx1"/>
              </a:solidFill>
            </a:endParaRPr>
          </a:p>
        </p:txBody>
      </p:sp>
      <p:sp>
        <p:nvSpPr>
          <p:cNvPr id="17" name="Rectangle 2">
            <a:extLst>
              <a:ext uri="{FF2B5EF4-FFF2-40B4-BE49-F238E27FC236}">
                <a16:creationId xmlns:a16="http://schemas.microsoft.com/office/drawing/2014/main" id="{A8FF2F86-4394-A846-A7D3-7E420EE7D094}"/>
              </a:ext>
            </a:extLst>
          </p:cNvPr>
          <p:cNvSpPr>
            <a:spLocks noChangeArrowheads="1"/>
          </p:cNvSpPr>
          <p:nvPr/>
        </p:nvSpPr>
        <p:spPr bwMode="auto">
          <a:xfrm>
            <a:off x="534668" y="1986318"/>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8" name="Rectangle 4">
            <a:extLst>
              <a:ext uri="{FF2B5EF4-FFF2-40B4-BE49-F238E27FC236}">
                <a16:creationId xmlns:a16="http://schemas.microsoft.com/office/drawing/2014/main" id="{E9468FEE-F228-8E46-92DE-51923A2BE29A}"/>
              </a:ext>
            </a:extLst>
          </p:cNvPr>
          <p:cNvSpPr>
            <a:spLocks noChangeArrowheads="1"/>
          </p:cNvSpPr>
          <p:nvPr/>
        </p:nvSpPr>
        <p:spPr bwMode="auto">
          <a:xfrm>
            <a:off x="534668" y="2075597"/>
            <a:ext cx="9145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147" name="Imagen 20">
            <a:extLst>
              <a:ext uri="{FF2B5EF4-FFF2-40B4-BE49-F238E27FC236}">
                <a16:creationId xmlns:a16="http://schemas.microsoft.com/office/drawing/2014/main" id="{074B1D1A-7A91-F541-AEC7-BF3DB51ED9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4668" y="1655853"/>
            <a:ext cx="3580848" cy="416484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77F022FC-B32A-F646-A02E-FF37C391C8C6}"/>
              </a:ext>
            </a:extLst>
          </p:cNvPr>
          <p:cNvPicPr>
            <a:picLocks noChangeAspect="1"/>
          </p:cNvPicPr>
          <p:nvPr/>
        </p:nvPicPr>
        <p:blipFill rotWithShape="1">
          <a:blip r:embed="rId4">
            <a:extLst>
              <a:ext uri="{28A0092B-C50C-407E-A947-70E740481C1C}">
                <a14:useLocalDpi xmlns:a14="http://schemas.microsoft.com/office/drawing/2010/main" val="0"/>
              </a:ext>
            </a:extLst>
          </a:blip>
          <a:srcRect b="12003"/>
          <a:stretch/>
        </p:blipFill>
        <p:spPr bwMode="auto">
          <a:xfrm>
            <a:off x="4923519" y="2610669"/>
            <a:ext cx="3943504" cy="2496403"/>
          </a:xfrm>
          <a:prstGeom prst="rect">
            <a:avLst/>
          </a:prstGeom>
          <a:ln>
            <a:noFill/>
          </a:ln>
          <a:extLst>
            <a:ext uri="{53640926-AAD7-44D8-BBD7-CCE9431645EC}">
              <a14:shadowObscured xmlns:a14="http://schemas.microsoft.com/office/drawing/2010/main"/>
            </a:ext>
          </a:extLst>
        </p:spPr>
      </p:pic>
      <p:sp>
        <p:nvSpPr>
          <p:cNvPr id="8" name="Título 1">
            <a:extLst>
              <a:ext uri="{FF2B5EF4-FFF2-40B4-BE49-F238E27FC236}">
                <a16:creationId xmlns:a16="http://schemas.microsoft.com/office/drawing/2014/main" id="{B6100D7A-A007-4B43-9171-60B9D1A88852}"/>
              </a:ext>
            </a:extLst>
          </p:cNvPr>
          <p:cNvSpPr txBox="1">
            <a:spLocks/>
          </p:cNvSpPr>
          <p:nvPr/>
        </p:nvSpPr>
        <p:spPr>
          <a:xfrm>
            <a:off x="5488771" y="1655853"/>
            <a:ext cx="3019830" cy="579941"/>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C" sz="1800" kern="0" dirty="0">
                <a:solidFill>
                  <a:schemeClr val="tx1"/>
                </a:solidFill>
              </a:rPr>
              <a:t>Áreas de auscultación</a:t>
            </a:r>
            <a:endParaRPr lang="en-US" sz="1800" kern="0" dirty="0">
              <a:solidFill>
                <a:schemeClr val="tx1"/>
              </a:solidFill>
            </a:endParaRPr>
          </a:p>
        </p:txBody>
      </p:sp>
    </p:spTree>
    <p:extLst>
      <p:ext uri="{BB962C8B-B14F-4D97-AF65-F5344CB8AC3E}">
        <p14:creationId xmlns:p14="http://schemas.microsoft.com/office/powerpoint/2010/main" val="11038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750"/>
                                        <p:tgtEl>
                                          <p:spTgt spid="614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25692</TotalTime>
  <Words>910</Words>
  <Application>Microsoft Macintosh PowerPoint</Application>
  <PresentationFormat>Personalizado</PresentationFormat>
  <Paragraphs>122</Paragraphs>
  <Slides>28</Slides>
  <Notes>7</Notes>
  <HiddenSlides>0</HiddenSlides>
  <MMClips>0</MMClips>
  <ScaleCrop>false</ScaleCrop>
  <HeadingPairs>
    <vt:vector size="8" baseType="variant">
      <vt:variant>
        <vt:lpstr>Fuentes usadas</vt:lpstr>
      </vt:variant>
      <vt:variant>
        <vt:i4>6</vt:i4>
      </vt:variant>
      <vt:variant>
        <vt:lpstr>Tema</vt:lpstr>
      </vt:variant>
      <vt:variant>
        <vt:i4>4</vt:i4>
      </vt:variant>
      <vt:variant>
        <vt:lpstr>Servidores OLE incrustados</vt:lpstr>
      </vt:variant>
      <vt:variant>
        <vt:i4>1</vt:i4>
      </vt:variant>
      <vt:variant>
        <vt:lpstr>Títulos de diapositiva</vt:lpstr>
      </vt:variant>
      <vt:variant>
        <vt:i4>28</vt:i4>
      </vt:variant>
    </vt:vector>
  </HeadingPairs>
  <TitlesOfParts>
    <vt:vector size="39" baseType="lpstr">
      <vt:lpstr>Arial</vt:lpstr>
      <vt:lpstr>Calibri</vt:lpstr>
      <vt:lpstr>Calibri Light</vt:lpstr>
      <vt:lpstr>Georgia</vt:lpstr>
      <vt:lpstr>Times New Roman</vt:lpstr>
      <vt:lpstr>Trebuchet MS</vt:lpstr>
      <vt:lpstr>1_Tema de Office</vt:lpstr>
      <vt:lpstr>TemaESPE</vt:lpstr>
      <vt:lpstr>espe}</vt:lpstr>
      <vt:lpstr>Tema de Office</vt:lpstr>
      <vt:lpstr>CorelDRAW</vt:lpstr>
      <vt:lpstr>Presentación de PowerPoint</vt:lpstr>
      <vt:lpstr>Presentación de PowerPoint</vt:lpstr>
      <vt:lpstr>Introducción</vt:lpstr>
      <vt:lpstr>Introducción</vt:lpstr>
      <vt:lpstr>Objetivos</vt:lpstr>
      <vt:lpstr>Fundamento teórico</vt:lpstr>
      <vt:lpstr>Fundamento teórico</vt:lpstr>
      <vt:lpstr>Fundamento teórico</vt:lpstr>
      <vt:lpstr>Fundamento teórico</vt:lpstr>
      <vt:lpstr>Fundamento teórico</vt:lpstr>
      <vt:lpstr>Fundamento teórico</vt:lpstr>
      <vt:lpstr>Desarrollo del algoritmo</vt:lpstr>
      <vt:lpstr>Desarrollo del algoritmo</vt:lpstr>
      <vt:lpstr>Desarrollo del algoritmo</vt:lpstr>
      <vt:lpstr>Desarrollo del algoritmo</vt:lpstr>
      <vt:lpstr>Desarrollo del algoritmo</vt:lpstr>
      <vt:lpstr>Pruebas</vt:lpstr>
      <vt:lpstr>Pruebas</vt:lpstr>
      <vt:lpstr>Pruebas</vt:lpstr>
      <vt:lpstr>Pruebas</vt:lpstr>
      <vt:lpstr>Pruebas</vt:lpstr>
      <vt:lpstr>Pruebas</vt:lpstr>
      <vt:lpstr>Resultados</vt:lpstr>
      <vt:lpstr>Resultados</vt:lpstr>
      <vt:lpstr>Resultados</vt:lpstr>
      <vt:lpstr>Conclusiones</vt:lpstr>
      <vt:lpstr>Recomendaciones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Microsoft Office User</cp:lastModifiedBy>
  <cp:revision>1147</cp:revision>
  <cp:lastPrinted>2021-04-01T11:09:02Z</cp:lastPrinted>
  <dcterms:created xsi:type="dcterms:W3CDTF">2015-11-03T05:21:31Z</dcterms:created>
  <dcterms:modified xsi:type="dcterms:W3CDTF">2021-04-01T12:13:17Z</dcterms:modified>
</cp:coreProperties>
</file>