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EQUIPO\Documents\respaldos%20orden%23295\Documents\ESPE\TESIS\Documento%20final\DATOS_AJI.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EQUIPO\Documents\respaldos%20orden%23295\Documents\ESPE\TESIS\Documento%20final\DATOS_AJI.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EQUIPO\Documents\respaldos%20orden%23295\Documents\ESPE\TESIS\Documento%20final\DATOS_AJI.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QUIPO\Documents\respaldos%20orden%23295\Documents\ESPE\TESIS\Documento%20final\DATOS_AJI.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QUIPO\Documents\respaldos%20orden%23295\Documents\ESPE\TESIS\Documento%20final\DATOS_AJI.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QUIPO\Documents\respaldos%20orden%23295\Documents\ESPE\TESIS\Documento%20final\DATOS_AJI.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QUIPO\Documents\respaldos%20orden%23295\Documents\ESPE\TESIS\Documento%20final\DATOS_AJI.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QUIPO\Documents\respaldos%20orden%23295\Documents\ESPE\TESIS\Documento%20final\DATOS_AJI.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EQUIPO\Documents\respaldos%20orden%23295\Documents\ESPE\TESIS\Documento%20final\DATOS_AJI.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EQUIPO\Documents\respaldos%20orden%23295\Documents\ESPE\TESIS\Documento%20final\DATOS_AJI.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EQUIPO\Documents\respaldos%20orden%23295\Documents\ESPE\TESIS\Documento%20final\DATOS_AJI.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'ALTURA DE PLANTA'!$H$31</c:f>
              <c:strCache>
                <c:ptCount val="1"/>
                <c:pt idx="0">
                  <c:v>ALTURA (cm)</c:v>
                </c:pt>
              </c:strCache>
            </c:strRef>
          </c:tx>
          <c:spPr>
            <a:solidFill>
              <a:schemeClr val="accent1"/>
            </a:solidFill>
            <a:ln>
              <a:solidFill>
                <a:sysClr val="windowText" lastClr="000000"/>
              </a:solidFill>
            </a:ln>
            <a:effectLst/>
          </c:spPr>
          <c:invertIfNegative val="0"/>
          <c:dPt>
            <c:idx val="0"/>
            <c:invertIfNegative val="0"/>
            <c:bubble3D val="0"/>
            <c:spPr>
              <a:solidFill>
                <a:schemeClr val="bg1">
                  <a:lumMod val="85000"/>
                </a:schemeClr>
              </a:solidFill>
              <a:ln>
                <a:solidFill>
                  <a:sysClr val="windowText" lastClr="000000"/>
                </a:solidFill>
              </a:ln>
              <a:effectLst/>
            </c:spPr>
            <c:extLst>
              <c:ext xmlns:c16="http://schemas.microsoft.com/office/drawing/2014/chart" uri="{C3380CC4-5D6E-409C-BE32-E72D297353CC}">
                <c16:uniqueId val="{00000001-3C78-4CF2-8E45-89FDE1791367}"/>
              </c:ext>
            </c:extLst>
          </c:dPt>
          <c:dPt>
            <c:idx val="1"/>
            <c:invertIfNegative val="0"/>
            <c:bubble3D val="0"/>
            <c:spPr>
              <a:solidFill>
                <a:schemeClr val="bg1">
                  <a:lumMod val="85000"/>
                </a:schemeClr>
              </a:solidFill>
              <a:ln>
                <a:solidFill>
                  <a:sysClr val="windowText" lastClr="000000"/>
                </a:solidFill>
              </a:ln>
              <a:effectLst/>
            </c:spPr>
            <c:extLst>
              <c:ext xmlns:c16="http://schemas.microsoft.com/office/drawing/2014/chart" uri="{C3380CC4-5D6E-409C-BE32-E72D297353CC}">
                <c16:uniqueId val="{00000003-3C78-4CF2-8E45-89FDE1791367}"/>
              </c:ext>
            </c:extLst>
          </c:dPt>
          <c:dPt>
            <c:idx val="2"/>
            <c:invertIfNegative val="0"/>
            <c:bubble3D val="0"/>
            <c:spPr>
              <a:solidFill>
                <a:schemeClr val="bg1">
                  <a:lumMod val="85000"/>
                </a:schemeClr>
              </a:solidFill>
              <a:ln>
                <a:solidFill>
                  <a:sysClr val="windowText" lastClr="000000"/>
                </a:solidFill>
              </a:ln>
              <a:effectLst/>
            </c:spPr>
            <c:extLst>
              <c:ext xmlns:c16="http://schemas.microsoft.com/office/drawing/2014/chart" uri="{C3380CC4-5D6E-409C-BE32-E72D297353CC}">
                <c16:uniqueId val="{00000005-3C78-4CF2-8E45-89FDE1791367}"/>
              </c:ext>
            </c:extLst>
          </c:dPt>
          <c:dPt>
            <c:idx val="3"/>
            <c:invertIfNegative val="0"/>
            <c:bubble3D val="0"/>
            <c:spPr>
              <a:solidFill>
                <a:schemeClr val="bg1">
                  <a:lumMod val="85000"/>
                </a:schemeClr>
              </a:solidFill>
              <a:ln>
                <a:solidFill>
                  <a:sysClr val="windowText" lastClr="000000"/>
                </a:solidFill>
              </a:ln>
              <a:effectLst/>
            </c:spPr>
            <c:extLst>
              <c:ext xmlns:c16="http://schemas.microsoft.com/office/drawing/2014/chart" uri="{C3380CC4-5D6E-409C-BE32-E72D297353CC}">
                <c16:uniqueId val="{00000007-3C78-4CF2-8E45-89FDE1791367}"/>
              </c:ext>
            </c:extLst>
          </c:dPt>
          <c:dLbls>
            <c:dLbl>
              <c:idx val="0"/>
              <c:layout>
                <c:manualLayout>
                  <c:x val="-2.5462668816039986E-17"/>
                  <c:y val="0.34259259259259262"/>
                </c:manualLayout>
              </c:layout>
              <c:tx>
                <c:rich>
                  <a:bodyPr/>
                  <a:lstStyle/>
                  <a:p>
                    <a:fld id="{5784FEF6-C4A4-436B-B6D2-DDC3F2136FAA}" type="VALUE">
                      <a:rPr lang="en-US"/>
                      <a:pPr/>
                      <a:t>[VALOR]</a:t>
                    </a:fld>
                    <a:r>
                      <a:rPr lang="en-US"/>
                      <a:t> A</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C78-4CF2-8E45-89FDE1791367}"/>
                </c:ext>
              </c:extLst>
            </c:dLbl>
            <c:dLbl>
              <c:idx val="1"/>
              <c:layout>
                <c:manualLayout>
                  <c:x val="0"/>
                  <c:y val="0.33333333333333331"/>
                </c:manualLayout>
              </c:layout>
              <c:tx>
                <c:rich>
                  <a:bodyPr rot="-5400000" spcFirstLastPara="1" vertOverflow="ellipsis" wrap="square" anchor="ctr" anchorCtr="1"/>
                  <a:lstStyle/>
                  <a:p>
                    <a:pPr algn="ctr">
                      <a:defRPr sz="1100" b="0" i="0" u="none" strike="noStrike" kern="1200" baseline="0">
                        <a:solidFill>
                          <a:schemeClr val="tx1">
                            <a:lumMod val="75000"/>
                            <a:lumOff val="25000"/>
                          </a:schemeClr>
                        </a:solidFill>
                        <a:latin typeface="+mn-lt"/>
                        <a:ea typeface="+mn-ea"/>
                        <a:cs typeface="Times New Roman" panose="02020603050405020304" pitchFamily="18" charset="0"/>
                      </a:defRPr>
                    </a:pPr>
                    <a:fld id="{89CBEB53-906B-4B3C-8636-1E15851ED78D}" type="VALUE">
                      <a:rPr lang="en-US"/>
                      <a:pPr algn="ctr">
                        <a:defRPr/>
                      </a:pPr>
                      <a:t>[VALOR]</a:t>
                    </a:fld>
                    <a:r>
                      <a:rPr lang="en-US"/>
                      <a:t> AB</a:t>
                    </a:r>
                  </a:p>
                </c:rich>
              </c:tx>
              <c:spPr>
                <a:noFill/>
                <a:ln>
                  <a:noFill/>
                </a:ln>
                <a:effectLst/>
              </c:spPr>
              <c:txPr>
                <a:bodyPr rot="-5400000" spcFirstLastPara="1" vertOverflow="ellipsis" wrap="square" anchor="ctr" anchorCtr="1"/>
                <a:lstStyle/>
                <a:p>
                  <a:pPr algn="ctr">
                    <a:defRPr sz="1100" b="0" i="0" u="none" strike="noStrike" kern="1200" baseline="0">
                      <a:solidFill>
                        <a:schemeClr val="tx1">
                          <a:lumMod val="75000"/>
                          <a:lumOff val="25000"/>
                        </a:schemeClr>
                      </a:solidFill>
                      <a:latin typeface="+mn-lt"/>
                      <a:ea typeface="+mn-ea"/>
                      <a:cs typeface="Times New Roman" panose="02020603050405020304" pitchFamily="18" charset="0"/>
                    </a:defRPr>
                  </a:pPr>
                  <a:endParaRPr lang="es-EC"/>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C78-4CF2-8E45-89FDE1791367}"/>
                </c:ext>
              </c:extLst>
            </c:dLbl>
            <c:dLbl>
              <c:idx val="2"/>
              <c:layout>
                <c:manualLayout>
                  <c:x val="-2.7777777777777779E-3"/>
                  <c:y val="0.37037037037037035"/>
                </c:manualLayout>
              </c:layout>
              <c:tx>
                <c:rich>
                  <a:bodyPr/>
                  <a:lstStyle/>
                  <a:p>
                    <a:fld id="{127DA0E4-4C42-4297-A743-D9B5C6878D9D}" type="VALUE">
                      <a:rPr lang="en-US"/>
                      <a:pPr/>
                      <a:t>[VALOR]</a:t>
                    </a:fld>
                    <a:r>
                      <a:rPr lang="en-US"/>
                      <a:t> B</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C78-4CF2-8E45-89FDE1791367}"/>
                </c:ext>
              </c:extLst>
            </c:dLbl>
            <c:dLbl>
              <c:idx val="3"/>
              <c:layout>
                <c:manualLayout>
                  <c:x val="-1.0185067526415994E-16"/>
                  <c:y val="0.34722222222222221"/>
                </c:manualLayout>
              </c:layout>
              <c:tx>
                <c:rich>
                  <a:bodyPr/>
                  <a:lstStyle/>
                  <a:p>
                    <a:fld id="{A0DB68DD-4A9D-434E-B63B-CBFFF40C1C27}" type="VALUE">
                      <a:rPr lang="en-US"/>
                      <a:pPr/>
                      <a:t>[VALOR]</a:t>
                    </a:fld>
                    <a:r>
                      <a:rPr lang="en-US"/>
                      <a:t> C</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C78-4CF2-8E45-89FDE1791367}"/>
                </c:ext>
              </c:extLst>
            </c:dLbl>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numRef>
              <c:f>'ALTURA DE PLANTA'!$G$32:$G$35</c:f>
              <c:numCache>
                <c:formatCode>0%</c:formatCode>
                <c:ptCount val="4"/>
                <c:pt idx="0">
                  <c:v>0.2</c:v>
                </c:pt>
                <c:pt idx="1">
                  <c:v>0.3</c:v>
                </c:pt>
                <c:pt idx="2">
                  <c:v>0.1</c:v>
                </c:pt>
                <c:pt idx="3">
                  <c:v>0.05</c:v>
                </c:pt>
              </c:numCache>
            </c:numRef>
          </c:cat>
          <c:val>
            <c:numRef>
              <c:f>'ALTURA DE PLANTA'!$H$32:$H$35</c:f>
              <c:numCache>
                <c:formatCode>General</c:formatCode>
                <c:ptCount val="4"/>
                <c:pt idx="0">
                  <c:v>84.67</c:v>
                </c:pt>
                <c:pt idx="1">
                  <c:v>83.78</c:v>
                </c:pt>
                <c:pt idx="2">
                  <c:v>78.56</c:v>
                </c:pt>
                <c:pt idx="3">
                  <c:v>71.33</c:v>
                </c:pt>
              </c:numCache>
            </c:numRef>
          </c:val>
          <c:extLst>
            <c:ext xmlns:c16="http://schemas.microsoft.com/office/drawing/2014/chart" uri="{C3380CC4-5D6E-409C-BE32-E72D297353CC}">
              <c16:uniqueId val="{00000008-3C78-4CF2-8E45-89FDE1791367}"/>
            </c:ext>
          </c:extLst>
        </c:ser>
        <c:dLbls>
          <c:dLblPos val="outEnd"/>
          <c:showLegendKey val="0"/>
          <c:showVal val="1"/>
          <c:showCatName val="0"/>
          <c:showSerName val="0"/>
          <c:showPercent val="0"/>
          <c:showBubbleSize val="0"/>
        </c:dLbls>
        <c:gapWidth val="219"/>
        <c:overlap val="-27"/>
        <c:axId val="234691504"/>
        <c:axId val="262477120"/>
      </c:barChart>
      <c:catAx>
        <c:axId val="234691504"/>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r>
                  <a:rPr lang="es-EC"/>
                  <a:t>Dosis </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title>
        <c:numFmt formatCode="0%"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crossAx val="262477120"/>
        <c:crosses val="autoZero"/>
        <c:auto val="0"/>
        <c:lblAlgn val="ctr"/>
        <c:lblOffset val="100"/>
        <c:noMultiLvlLbl val="0"/>
      </c:catAx>
      <c:valAx>
        <c:axId val="262477120"/>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r>
                  <a:rPr lang="es-EC"/>
                  <a:t>Altura de planta (cm)</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crossAx val="234691504"/>
        <c:crossesAt val="1"/>
        <c:crossBetween val="between"/>
      </c:valAx>
      <c:spPr>
        <a:noFill/>
        <a:ln>
          <a:noFill/>
        </a:ln>
        <a:effectLst/>
      </c:spPr>
    </c:plotArea>
    <c:plotVisOnly val="1"/>
    <c:dispBlanksAs val="gap"/>
    <c:showDLblsOverMax val="0"/>
  </c:chart>
  <c:spPr>
    <a:noFill/>
    <a:ln>
      <a:noFill/>
    </a:ln>
    <a:effectLst/>
  </c:spPr>
  <c:txPr>
    <a:bodyPr/>
    <a:lstStyle/>
    <a:p>
      <a:pPr>
        <a:defRPr sz="1100">
          <a:latin typeface="+mn-lt"/>
          <a:cs typeface="Times New Roman" panose="02020603050405020304" pitchFamily="18" charset="0"/>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'PESO DEL FRUTO'!$K$23</c:f>
              <c:strCache>
                <c:ptCount val="1"/>
                <c:pt idx="0">
                  <c:v>PESO DEL FRUTO (g)</c:v>
                </c:pt>
              </c:strCache>
            </c:strRef>
          </c:tx>
          <c:spPr>
            <a:solidFill>
              <a:schemeClr val="bg1">
                <a:lumMod val="85000"/>
              </a:schemeClr>
            </a:solidFill>
            <a:ln>
              <a:solidFill>
                <a:sysClr val="windowText" lastClr="000000"/>
              </a:solidFill>
            </a:ln>
            <a:effectLst/>
          </c:spPr>
          <c:invertIfNegative val="0"/>
          <c:dLbls>
            <c:dLbl>
              <c:idx val="0"/>
              <c:layout>
                <c:manualLayout>
                  <c:x val="-2.7777777777777779E-3"/>
                  <c:y val="0.37037037037037035"/>
                </c:manualLayout>
              </c:layout>
              <c:tx>
                <c:rich>
                  <a:bodyPr/>
                  <a:lstStyle/>
                  <a:p>
                    <a:fld id="{6D00A959-4AD2-4522-AFAD-B49938BA5249}" type="VALUE">
                      <a:rPr lang="en-US"/>
                      <a:pPr/>
                      <a:t>[VALOR]</a:t>
                    </a:fld>
                    <a:r>
                      <a:rPr lang="en-US"/>
                      <a:t> A</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CEB-450B-8C7A-3AEF10A4008F}"/>
                </c:ext>
              </c:extLst>
            </c:dLbl>
            <c:dLbl>
              <c:idx val="1"/>
              <c:layout>
                <c:manualLayout>
                  <c:x val="-5.5555555555556061E-3"/>
                  <c:y val="0.38425925925925924"/>
                </c:manualLayout>
              </c:layout>
              <c:tx>
                <c:rich>
                  <a:bodyPr/>
                  <a:lstStyle/>
                  <a:p>
                    <a:fld id="{E9FA11E1-BEAF-457F-BB59-DC132635B76C}" type="VALUE">
                      <a:rPr lang="en-US"/>
                      <a:pPr/>
                      <a:t>[VALOR]</a:t>
                    </a:fld>
                    <a:r>
                      <a:rPr lang="en-US"/>
                      <a:t> A</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CEB-450B-8C7A-3AEF10A4008F}"/>
                </c:ext>
              </c:extLst>
            </c:dLbl>
            <c:dLbl>
              <c:idx val="2"/>
              <c:layout>
                <c:manualLayout>
                  <c:x val="-2.7777777777778798E-3"/>
                  <c:y val="0.375"/>
                </c:manualLayout>
              </c:layout>
              <c:tx>
                <c:rich>
                  <a:bodyPr/>
                  <a:lstStyle/>
                  <a:p>
                    <a:fld id="{5FCD21DE-0B3C-4B86-A04F-BC60C512E100}" type="VALUE">
                      <a:rPr lang="en-US"/>
                      <a:pPr/>
                      <a:t>[VALOR]</a:t>
                    </a:fld>
                    <a:r>
                      <a:rPr lang="en-US"/>
                      <a:t> B</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CEB-450B-8C7A-3AEF10A4008F}"/>
                </c:ext>
              </c:extLst>
            </c:dLbl>
            <c:dLbl>
              <c:idx val="3"/>
              <c:layout>
                <c:manualLayout>
                  <c:x val="0"/>
                  <c:y val="0.35185185185185186"/>
                </c:manualLayout>
              </c:layout>
              <c:tx>
                <c:rich>
                  <a:bodyPr/>
                  <a:lstStyle/>
                  <a:p>
                    <a:fld id="{1EDD66EE-3450-4696-892E-92EEF864082F}" type="VALUE">
                      <a:rPr lang="en-US"/>
                      <a:pPr/>
                      <a:t>[VALOR]</a:t>
                    </a:fld>
                    <a:r>
                      <a:rPr lang="en-US"/>
                      <a:t> C</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CEB-450B-8C7A-3AEF10A4008F}"/>
                </c:ext>
              </c:extLst>
            </c:dLbl>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percentage"/>
            <c:noEndCap val="0"/>
            <c:val val="5"/>
            <c:spPr>
              <a:noFill/>
              <a:ln w="9525" cap="flat" cmpd="sng" algn="ctr">
                <a:solidFill>
                  <a:schemeClr val="tx1">
                    <a:lumMod val="65000"/>
                    <a:lumOff val="35000"/>
                  </a:schemeClr>
                </a:solidFill>
                <a:round/>
              </a:ln>
              <a:effectLst/>
            </c:spPr>
          </c:errBars>
          <c:cat>
            <c:numRef>
              <c:f>'PESO DEL FRUTO'!$J$24:$J$27</c:f>
              <c:numCache>
                <c:formatCode>0%</c:formatCode>
                <c:ptCount val="4"/>
                <c:pt idx="0">
                  <c:v>0.3</c:v>
                </c:pt>
                <c:pt idx="1">
                  <c:v>0.2</c:v>
                </c:pt>
                <c:pt idx="2">
                  <c:v>0.1</c:v>
                </c:pt>
                <c:pt idx="3">
                  <c:v>0.05</c:v>
                </c:pt>
              </c:numCache>
            </c:numRef>
          </c:cat>
          <c:val>
            <c:numRef>
              <c:f>'PESO DEL FRUTO'!$K$24:$K$27</c:f>
              <c:numCache>
                <c:formatCode>General</c:formatCode>
                <c:ptCount val="4"/>
                <c:pt idx="0">
                  <c:v>8.0500000000000007</c:v>
                </c:pt>
                <c:pt idx="1">
                  <c:v>7.9</c:v>
                </c:pt>
                <c:pt idx="2">
                  <c:v>7.21</c:v>
                </c:pt>
                <c:pt idx="3">
                  <c:v>6.65</c:v>
                </c:pt>
              </c:numCache>
            </c:numRef>
          </c:val>
          <c:extLst>
            <c:ext xmlns:c16="http://schemas.microsoft.com/office/drawing/2014/chart" uri="{C3380CC4-5D6E-409C-BE32-E72D297353CC}">
              <c16:uniqueId val="{00000004-0CEB-450B-8C7A-3AEF10A4008F}"/>
            </c:ext>
          </c:extLst>
        </c:ser>
        <c:dLbls>
          <c:dLblPos val="outEnd"/>
          <c:showLegendKey val="0"/>
          <c:showVal val="1"/>
          <c:showCatName val="0"/>
          <c:showSerName val="0"/>
          <c:showPercent val="0"/>
          <c:showBubbleSize val="0"/>
        </c:dLbls>
        <c:gapWidth val="219"/>
        <c:overlap val="-27"/>
        <c:axId val="263969880"/>
        <c:axId val="263967136"/>
      </c:barChart>
      <c:catAx>
        <c:axId val="263969880"/>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r>
                  <a:rPr lang="es-EC"/>
                  <a:t>Dosis</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title>
        <c:numFmt formatCode="0%"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crossAx val="263967136"/>
        <c:crosses val="autoZero"/>
        <c:auto val="1"/>
        <c:lblAlgn val="ctr"/>
        <c:lblOffset val="100"/>
        <c:noMultiLvlLbl val="0"/>
      </c:catAx>
      <c:valAx>
        <c:axId val="263967136"/>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r>
                  <a:rPr lang="es-EC"/>
                  <a:t>Peso del fruto (g)</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crossAx val="263969880"/>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mn-lt"/>
          <a:cs typeface="Times New Roman" panose="02020603050405020304" pitchFamily="18" charset="0"/>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'PESO DEL FRUTO'!$K$33</c:f>
              <c:strCache>
                <c:ptCount val="1"/>
                <c:pt idx="0">
                  <c:v>PESO DEL FRUTO (g)</c:v>
                </c:pt>
              </c:strCache>
            </c:strRef>
          </c:tx>
          <c:spPr>
            <a:solidFill>
              <a:schemeClr val="bg1">
                <a:lumMod val="85000"/>
              </a:schemeClr>
            </a:solidFill>
            <a:ln>
              <a:solidFill>
                <a:sysClr val="windowText" lastClr="000000"/>
              </a:solidFill>
            </a:ln>
            <a:effectLst/>
          </c:spPr>
          <c:invertIfNegative val="0"/>
          <c:dLbls>
            <c:dLbl>
              <c:idx val="0"/>
              <c:layout>
                <c:manualLayout>
                  <c:x val="0"/>
                  <c:y val="0.36574074074074081"/>
                </c:manualLayout>
              </c:layout>
              <c:tx>
                <c:rich>
                  <a:bodyPr/>
                  <a:lstStyle/>
                  <a:p>
                    <a:fld id="{9017D02F-BDE5-467D-90CC-71121B1E1BE0}" type="VALUE">
                      <a:rPr lang="en-US"/>
                      <a:pPr/>
                      <a:t>[VALOR]</a:t>
                    </a:fld>
                    <a:r>
                      <a:rPr lang="en-US"/>
                      <a:t> A</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B55-40D4-96F4-6423E8E56DAF}"/>
                </c:ext>
              </c:extLst>
            </c:dLbl>
            <c:dLbl>
              <c:idx val="1"/>
              <c:layout>
                <c:manualLayout>
                  <c:x val="-2.7777777777777779E-3"/>
                  <c:y val="0.37962962962962954"/>
                </c:manualLayout>
              </c:layout>
              <c:tx>
                <c:rich>
                  <a:bodyPr/>
                  <a:lstStyle/>
                  <a:p>
                    <a:fld id="{0FB649FE-2108-40D0-A170-F0784E498E51}" type="VALUE">
                      <a:rPr lang="en-US"/>
                      <a:pPr/>
                      <a:t>[VALOR]</a:t>
                    </a:fld>
                    <a:r>
                      <a:rPr lang="en-US"/>
                      <a:t> B</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B55-40D4-96F4-6423E8E56DAF}"/>
                </c:ext>
              </c:extLst>
            </c:dLbl>
            <c:dLbl>
              <c:idx val="2"/>
              <c:layout>
                <c:manualLayout>
                  <c:x val="-2.0370135052831988E-16"/>
                  <c:y val="0.36574074074074064"/>
                </c:manualLayout>
              </c:layout>
              <c:tx>
                <c:rich>
                  <a:bodyPr/>
                  <a:lstStyle/>
                  <a:p>
                    <a:fld id="{983E6D3E-D447-4C6F-A251-F4F47FE37F1F}" type="VALUE">
                      <a:rPr lang="en-US"/>
                      <a:pPr/>
                      <a:t>[VALOR]</a:t>
                    </a:fld>
                    <a:r>
                      <a:rPr lang="en-US"/>
                      <a:t> C</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B55-40D4-96F4-6423E8E56DAF}"/>
                </c:ext>
              </c:extLst>
            </c:dLbl>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percentage"/>
            <c:noEndCap val="0"/>
            <c:val val="5"/>
            <c:spPr>
              <a:noFill/>
              <a:ln w="9525" cap="flat" cmpd="sng" algn="ctr">
                <a:solidFill>
                  <a:schemeClr val="tx1">
                    <a:lumMod val="65000"/>
                    <a:lumOff val="35000"/>
                  </a:schemeClr>
                </a:solidFill>
                <a:round/>
              </a:ln>
              <a:effectLst/>
            </c:spPr>
          </c:errBars>
          <c:cat>
            <c:strRef>
              <c:f>'PESO DEL FRUTO'!$J$34:$J$36</c:f>
              <c:strCache>
                <c:ptCount val="3"/>
                <c:pt idx="0">
                  <c:v>5 días</c:v>
                </c:pt>
                <c:pt idx="1">
                  <c:v>10 días</c:v>
                </c:pt>
                <c:pt idx="2">
                  <c:v>20 días</c:v>
                </c:pt>
              </c:strCache>
            </c:strRef>
          </c:cat>
          <c:val>
            <c:numRef>
              <c:f>'PESO DEL FRUTO'!$K$34:$K$36</c:f>
              <c:numCache>
                <c:formatCode>General</c:formatCode>
                <c:ptCount val="3"/>
                <c:pt idx="0">
                  <c:v>8.0299999999999994</c:v>
                </c:pt>
                <c:pt idx="1">
                  <c:v>7.4</c:v>
                </c:pt>
                <c:pt idx="2">
                  <c:v>6.93</c:v>
                </c:pt>
              </c:numCache>
            </c:numRef>
          </c:val>
          <c:extLst>
            <c:ext xmlns:c16="http://schemas.microsoft.com/office/drawing/2014/chart" uri="{C3380CC4-5D6E-409C-BE32-E72D297353CC}">
              <c16:uniqueId val="{00000003-4B55-40D4-96F4-6423E8E56DAF}"/>
            </c:ext>
          </c:extLst>
        </c:ser>
        <c:dLbls>
          <c:dLblPos val="outEnd"/>
          <c:showLegendKey val="0"/>
          <c:showVal val="1"/>
          <c:showCatName val="0"/>
          <c:showSerName val="0"/>
          <c:showPercent val="0"/>
          <c:showBubbleSize val="0"/>
        </c:dLbls>
        <c:gapWidth val="219"/>
        <c:overlap val="-27"/>
        <c:axId val="263970664"/>
        <c:axId val="263973800"/>
      </c:barChart>
      <c:catAx>
        <c:axId val="263970664"/>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r>
                  <a:rPr lang="es-EC"/>
                  <a:t>Frecuencia</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crossAx val="263973800"/>
        <c:crosses val="autoZero"/>
        <c:auto val="1"/>
        <c:lblAlgn val="ctr"/>
        <c:lblOffset val="100"/>
        <c:noMultiLvlLbl val="0"/>
      </c:catAx>
      <c:valAx>
        <c:axId val="263973800"/>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r>
                  <a:rPr lang="es-EC"/>
                  <a:t>Peso del fruto (g)</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crossAx val="263970664"/>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mn-lt"/>
          <a:cs typeface="Times New Roman" panose="02020603050405020304" pitchFamily="18" charset="0"/>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85000"/>
              </a:schemeClr>
            </a:solidFill>
            <a:ln>
              <a:solidFill>
                <a:sysClr val="windowText" lastClr="000000"/>
              </a:solidFill>
            </a:ln>
            <a:effectLst/>
          </c:spPr>
          <c:invertIfNegative val="0"/>
          <c:dLbls>
            <c:dLbl>
              <c:idx val="0"/>
              <c:layout>
                <c:manualLayout>
                  <c:x val="0"/>
                  <c:y val="0.2824074074074073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26-4ABF-A3C7-FB453A2627BD}"/>
                </c:ext>
              </c:extLst>
            </c:dLbl>
            <c:dLbl>
              <c:idx val="1"/>
              <c:layout>
                <c:manualLayout>
                  <c:x val="1.0185067526415994E-16"/>
                  <c:y val="0.361111111111111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26-4ABF-A3C7-FB453A2627B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'PESO DEL FRUTO'!$G$39:$H$39</c:f>
              <c:strCache>
                <c:ptCount val="2"/>
                <c:pt idx="0">
                  <c:v>TESTIGO</c:v>
                </c:pt>
                <c:pt idx="1">
                  <c:v>RESTO</c:v>
                </c:pt>
              </c:strCache>
            </c:strRef>
          </c:cat>
          <c:val>
            <c:numRef>
              <c:f>'PESO DEL FRUTO'!$G$40:$H$40</c:f>
              <c:numCache>
                <c:formatCode>0.00</c:formatCode>
                <c:ptCount val="2"/>
                <c:pt idx="0">
                  <c:v>5.4233333333333329</c:v>
                </c:pt>
                <c:pt idx="1">
                  <c:v>7.4530555555555571</c:v>
                </c:pt>
              </c:numCache>
            </c:numRef>
          </c:val>
          <c:extLst>
            <c:ext xmlns:c16="http://schemas.microsoft.com/office/drawing/2014/chart" uri="{C3380CC4-5D6E-409C-BE32-E72D297353CC}">
              <c16:uniqueId val="{00000002-8226-4ABF-A3C7-FB453A2627BD}"/>
            </c:ext>
          </c:extLst>
        </c:ser>
        <c:dLbls>
          <c:dLblPos val="outEnd"/>
          <c:showLegendKey val="0"/>
          <c:showVal val="1"/>
          <c:showCatName val="0"/>
          <c:showSerName val="0"/>
          <c:showPercent val="0"/>
          <c:showBubbleSize val="0"/>
        </c:dLbls>
        <c:gapWidth val="219"/>
        <c:overlap val="-27"/>
        <c:axId val="263967920"/>
        <c:axId val="263971448"/>
      </c:barChart>
      <c:catAx>
        <c:axId val="263967920"/>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crossAx val="263971448"/>
        <c:crosses val="autoZero"/>
        <c:auto val="1"/>
        <c:lblAlgn val="ctr"/>
        <c:lblOffset val="100"/>
        <c:noMultiLvlLbl val="0"/>
      </c:catAx>
      <c:valAx>
        <c:axId val="263971448"/>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r>
                  <a:rPr lang="es-EC"/>
                  <a:t>Peso del fruto (g)</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title>
        <c:numFmt formatCode="0.00"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crossAx val="263967920"/>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mn-lt"/>
          <a:cs typeface="Times New Roman" panose="02020603050405020304" pitchFamily="18" charset="0"/>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'ALTURA DE PLANTA'!$N$31</c:f>
              <c:strCache>
                <c:ptCount val="1"/>
                <c:pt idx="0">
                  <c:v>ALTURA (cm)</c:v>
                </c:pt>
              </c:strCache>
            </c:strRef>
          </c:tx>
          <c:spPr>
            <a:solidFill>
              <a:schemeClr val="bg1">
                <a:lumMod val="85000"/>
              </a:schemeClr>
            </a:solidFill>
            <a:ln>
              <a:solidFill>
                <a:sysClr val="windowText" lastClr="000000"/>
              </a:solidFill>
            </a:ln>
            <a:effectLst/>
          </c:spPr>
          <c:invertIfNegative val="0"/>
          <c:dLbls>
            <c:dLbl>
              <c:idx val="0"/>
              <c:layout>
                <c:manualLayout>
                  <c:x val="0"/>
                  <c:y val="0.34722222222222227"/>
                </c:manualLayout>
              </c:layout>
              <c:tx>
                <c:rich>
                  <a:bodyPr/>
                  <a:lstStyle/>
                  <a:p>
                    <a:fld id="{0917043E-B516-434E-AD6F-F7B3C5E0FF7D}" type="VALUE">
                      <a:rPr lang="en-US"/>
                      <a:pPr/>
                      <a:t>[VALOR]</a:t>
                    </a:fld>
                    <a:r>
                      <a:rPr lang="en-US" baseline="0"/>
                      <a:t> A</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519-414A-BC1C-FE246BD5DFB1}"/>
                </c:ext>
              </c:extLst>
            </c:dLbl>
            <c:dLbl>
              <c:idx val="1"/>
              <c:layout>
                <c:manualLayout>
                  <c:x val="-1.0185067526415994E-16"/>
                  <c:y val="0.33796296296296297"/>
                </c:manualLayout>
              </c:layout>
              <c:tx>
                <c:rich>
                  <a:bodyPr/>
                  <a:lstStyle/>
                  <a:p>
                    <a:fld id="{496013FC-85EB-432A-9E4B-050968806BD1}" type="VALUE">
                      <a:rPr lang="en-US"/>
                      <a:pPr/>
                      <a:t>[VALOR]</a:t>
                    </a:fld>
                    <a:r>
                      <a:rPr lang="en-US"/>
                      <a:t> AB</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519-414A-BC1C-FE246BD5DFB1}"/>
                </c:ext>
              </c:extLst>
            </c:dLbl>
            <c:dLbl>
              <c:idx val="2"/>
              <c:layout>
                <c:manualLayout>
                  <c:x val="-1.0185067526415994E-16"/>
                  <c:y val="0.35648148148148145"/>
                </c:manualLayout>
              </c:layout>
              <c:tx>
                <c:rich>
                  <a:bodyPr/>
                  <a:lstStyle/>
                  <a:p>
                    <a:fld id="{35668B3E-1075-40E6-8890-CA2D054E07AE}" type="VALUE">
                      <a:rPr lang="en-US"/>
                      <a:pPr/>
                      <a:t>[VALOR]</a:t>
                    </a:fld>
                    <a:r>
                      <a:rPr lang="en-US"/>
                      <a:t> B</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519-414A-BC1C-FE246BD5DFB1}"/>
                </c:ext>
              </c:extLst>
            </c:dLbl>
            <c:spPr>
              <a:noFill/>
              <a:ln>
                <a:noFill/>
              </a:ln>
              <a:effectLst/>
            </c:spPr>
            <c:txPr>
              <a:bodyPr rot="-5400000" spcFirstLastPara="1" vertOverflow="ellipsis" wrap="square" anchor="ctr" anchorCtr="1"/>
              <a:lstStyle/>
              <a:p>
                <a:pPr algn="ctr">
                  <a:defRPr sz="1100" b="0" i="0" u="none" strike="noStrike" kern="1200" baseline="0">
                    <a:solidFill>
                      <a:schemeClr val="tx1">
                        <a:lumMod val="75000"/>
                        <a:lumOff val="25000"/>
                      </a:schemeClr>
                    </a:solidFill>
                    <a:latin typeface="+mn-lt"/>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percentage"/>
            <c:noEndCap val="0"/>
            <c:val val="5"/>
            <c:spPr>
              <a:noFill/>
              <a:ln w="9525" cap="flat" cmpd="sng" algn="ctr">
                <a:solidFill>
                  <a:schemeClr val="tx1">
                    <a:lumMod val="65000"/>
                    <a:lumOff val="35000"/>
                  </a:schemeClr>
                </a:solidFill>
                <a:round/>
              </a:ln>
              <a:effectLst/>
            </c:spPr>
          </c:errBars>
          <c:cat>
            <c:strRef>
              <c:f>'ALTURA DE PLANTA'!$M$32:$M$34</c:f>
              <c:strCache>
                <c:ptCount val="3"/>
                <c:pt idx="0">
                  <c:v>5 días</c:v>
                </c:pt>
                <c:pt idx="1">
                  <c:v>10 días</c:v>
                </c:pt>
                <c:pt idx="2">
                  <c:v>20 días</c:v>
                </c:pt>
              </c:strCache>
            </c:strRef>
          </c:cat>
          <c:val>
            <c:numRef>
              <c:f>'ALTURA DE PLANTA'!$N$32:$N$34</c:f>
              <c:numCache>
                <c:formatCode>General</c:formatCode>
                <c:ptCount val="3"/>
                <c:pt idx="0">
                  <c:v>82.33</c:v>
                </c:pt>
                <c:pt idx="1">
                  <c:v>80.25</c:v>
                </c:pt>
                <c:pt idx="2">
                  <c:v>76.17</c:v>
                </c:pt>
              </c:numCache>
            </c:numRef>
          </c:val>
          <c:extLst>
            <c:ext xmlns:c16="http://schemas.microsoft.com/office/drawing/2014/chart" uri="{C3380CC4-5D6E-409C-BE32-E72D297353CC}">
              <c16:uniqueId val="{00000003-F519-414A-BC1C-FE246BD5DFB1}"/>
            </c:ext>
          </c:extLst>
        </c:ser>
        <c:dLbls>
          <c:dLblPos val="outEnd"/>
          <c:showLegendKey val="0"/>
          <c:showVal val="1"/>
          <c:showCatName val="0"/>
          <c:showSerName val="0"/>
          <c:showPercent val="0"/>
          <c:showBubbleSize val="0"/>
        </c:dLbls>
        <c:gapWidth val="219"/>
        <c:overlap val="-27"/>
        <c:axId val="262479864"/>
        <c:axId val="262475552"/>
      </c:barChart>
      <c:catAx>
        <c:axId val="262479864"/>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r>
                  <a:rPr lang="es-EC"/>
                  <a:t>Frecuencia </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crossAx val="262475552"/>
        <c:crosses val="autoZero"/>
        <c:auto val="1"/>
        <c:lblAlgn val="ctr"/>
        <c:lblOffset val="100"/>
        <c:noMultiLvlLbl val="0"/>
      </c:catAx>
      <c:valAx>
        <c:axId val="262475552"/>
        <c:scaling>
          <c:orientation val="minMax"/>
          <c:min val="0"/>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r>
                  <a:rPr lang="es-EC"/>
                  <a:t>Altura de planta (cm)</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crossAx val="262479864"/>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mn-lt"/>
          <a:cs typeface="Times New Roman" panose="02020603050405020304" pitchFamily="18" charset="0"/>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85000"/>
              </a:schemeClr>
            </a:solidFill>
            <a:ln>
              <a:solidFill>
                <a:schemeClr val="tx1"/>
              </a:solidFill>
            </a:ln>
            <a:effectLst/>
          </c:spPr>
          <c:invertIfNegative val="0"/>
          <c:dLbls>
            <c:dLbl>
              <c:idx val="0"/>
              <c:layout>
                <c:manualLayout>
                  <c:x val="0"/>
                  <c:y val="0.2870370370370370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52-4B30-B910-8BF345460063}"/>
                </c:ext>
              </c:extLst>
            </c:dLbl>
            <c:dLbl>
              <c:idx val="1"/>
              <c:layout>
                <c:manualLayout>
                  <c:x val="0"/>
                  <c:y val="0.3240740740740740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52-4B30-B910-8BF345460063}"/>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'ALTURA DE PLANTA'!$Q$23:$R$23</c:f>
              <c:strCache>
                <c:ptCount val="2"/>
                <c:pt idx="0">
                  <c:v>TESTIGO</c:v>
                </c:pt>
                <c:pt idx="1">
                  <c:v>RESTO</c:v>
                </c:pt>
              </c:strCache>
            </c:strRef>
          </c:cat>
          <c:val>
            <c:numRef>
              <c:f>'ALTURA DE PLANTA'!$Q$24:$R$24</c:f>
              <c:numCache>
                <c:formatCode>0</c:formatCode>
                <c:ptCount val="2"/>
                <c:pt idx="0">
                  <c:v>65.666666666666671</c:v>
                </c:pt>
                <c:pt idx="1">
                  <c:v>79.583333333333329</c:v>
                </c:pt>
              </c:numCache>
            </c:numRef>
          </c:val>
          <c:extLst>
            <c:ext xmlns:c16="http://schemas.microsoft.com/office/drawing/2014/chart" uri="{C3380CC4-5D6E-409C-BE32-E72D297353CC}">
              <c16:uniqueId val="{00000002-4A52-4B30-B910-8BF345460063}"/>
            </c:ext>
          </c:extLst>
        </c:ser>
        <c:dLbls>
          <c:dLblPos val="outEnd"/>
          <c:showLegendKey val="0"/>
          <c:showVal val="1"/>
          <c:showCatName val="0"/>
          <c:showSerName val="0"/>
          <c:showPercent val="0"/>
          <c:showBubbleSize val="0"/>
        </c:dLbls>
        <c:gapWidth val="219"/>
        <c:overlap val="-27"/>
        <c:axId val="262480648"/>
        <c:axId val="262478688"/>
      </c:barChart>
      <c:catAx>
        <c:axId val="2624806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crossAx val="262478688"/>
        <c:crosses val="autoZero"/>
        <c:auto val="1"/>
        <c:lblAlgn val="ctr"/>
        <c:lblOffset val="100"/>
        <c:noMultiLvlLbl val="0"/>
      </c:catAx>
      <c:valAx>
        <c:axId val="262478688"/>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r>
                  <a:rPr lang="es-EC"/>
                  <a:t>Altura de planta (cm)</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title>
        <c:numFmt formatCode="0"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crossAx val="26248064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sz="1100">
          <a:latin typeface="+mn-lt"/>
          <a:cs typeface="Times New Roman" panose="02020603050405020304" pitchFamily="18" charset="0"/>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'DIAS FLORACIÓN'!$K$25</c:f>
              <c:strCache>
                <c:ptCount val="1"/>
                <c:pt idx="0">
                  <c:v>DIAS A LA FLORACIÓN</c:v>
                </c:pt>
              </c:strCache>
            </c:strRef>
          </c:tx>
          <c:spPr>
            <a:solidFill>
              <a:schemeClr val="bg1">
                <a:lumMod val="85000"/>
              </a:schemeClr>
            </a:solidFill>
            <a:ln>
              <a:solidFill>
                <a:sysClr val="windowText" lastClr="000000"/>
              </a:solidFill>
            </a:ln>
            <a:effectLst/>
          </c:spPr>
          <c:invertIfNegative val="0"/>
          <c:dLbls>
            <c:dLbl>
              <c:idx val="0"/>
              <c:layout>
                <c:manualLayout>
                  <c:x val="-2.5462668816039986E-17"/>
                  <c:y val="0.36574074074074076"/>
                </c:manualLayout>
              </c:layout>
              <c:tx>
                <c:rich>
                  <a:bodyPr/>
                  <a:lstStyle/>
                  <a:p>
                    <a:fld id="{87C89DE9-5D6A-4D08-810D-0D8ED55E856A}" type="VALUE">
                      <a:rPr lang="en-US"/>
                      <a:pPr/>
                      <a:t>[VALOR]</a:t>
                    </a:fld>
                    <a:r>
                      <a:rPr lang="en-US"/>
                      <a:t> A</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0D9-4382-B3CC-E6235E96954D}"/>
                </c:ext>
              </c:extLst>
            </c:dLbl>
            <c:dLbl>
              <c:idx val="1"/>
              <c:layout>
                <c:manualLayout>
                  <c:x val="-5.0925337632079971E-17"/>
                  <c:y val="0.34259259259259262"/>
                </c:manualLayout>
              </c:layout>
              <c:tx>
                <c:rich>
                  <a:bodyPr/>
                  <a:lstStyle/>
                  <a:p>
                    <a:fld id="{B8196F28-1F42-4284-9120-7861A7EA08B2}" type="VALUE">
                      <a:rPr lang="en-US"/>
                      <a:pPr/>
                      <a:t>[VALOR]</a:t>
                    </a:fld>
                    <a:r>
                      <a:rPr lang="en-US"/>
                      <a:t> B</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0D9-4382-B3CC-E6235E96954D}"/>
                </c:ext>
              </c:extLst>
            </c:dLbl>
            <c:dLbl>
              <c:idx val="2"/>
              <c:layout>
                <c:manualLayout>
                  <c:x val="0"/>
                  <c:y val="0.33796296296296291"/>
                </c:manualLayout>
              </c:layout>
              <c:tx>
                <c:rich>
                  <a:bodyPr/>
                  <a:lstStyle/>
                  <a:p>
                    <a:fld id="{5CAD0911-5298-45CD-ADBF-93E328973BEE}" type="VALUE">
                      <a:rPr lang="en-US"/>
                      <a:pPr/>
                      <a:t>[VALOR]</a:t>
                    </a:fld>
                    <a:r>
                      <a:rPr lang="en-US"/>
                      <a:t> BC</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0D9-4382-B3CC-E6235E96954D}"/>
                </c:ext>
              </c:extLst>
            </c:dLbl>
            <c:dLbl>
              <c:idx val="3"/>
              <c:layout>
                <c:manualLayout>
                  <c:x val="1.0185067526415994E-16"/>
                  <c:y val="0.32870370370370372"/>
                </c:manualLayout>
              </c:layout>
              <c:tx>
                <c:rich>
                  <a:bodyPr/>
                  <a:lstStyle/>
                  <a:p>
                    <a:fld id="{CF260102-F503-49B2-A0EC-D0773E4CBEA7}" type="VALUE">
                      <a:rPr lang="en-US"/>
                      <a:pPr/>
                      <a:t>[VALOR]</a:t>
                    </a:fld>
                    <a:r>
                      <a:rPr lang="en-US"/>
                      <a:t> C</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0D9-4382-B3CC-E6235E96954D}"/>
                </c:ext>
              </c:extLst>
            </c:dLbl>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percentage"/>
            <c:noEndCap val="0"/>
            <c:val val="5"/>
            <c:spPr>
              <a:noFill/>
              <a:ln w="9525" cap="flat" cmpd="sng" algn="ctr">
                <a:solidFill>
                  <a:schemeClr val="tx1">
                    <a:lumMod val="65000"/>
                    <a:lumOff val="35000"/>
                  </a:schemeClr>
                </a:solidFill>
                <a:round/>
              </a:ln>
              <a:effectLst/>
            </c:spPr>
          </c:errBars>
          <c:cat>
            <c:numRef>
              <c:f>'DIAS FLORACIÓN'!$J$26:$J$29</c:f>
              <c:numCache>
                <c:formatCode>0%</c:formatCode>
                <c:ptCount val="4"/>
                <c:pt idx="0">
                  <c:v>0.05</c:v>
                </c:pt>
                <c:pt idx="1">
                  <c:v>0.1</c:v>
                </c:pt>
                <c:pt idx="2">
                  <c:v>0.2</c:v>
                </c:pt>
                <c:pt idx="3">
                  <c:v>0.3</c:v>
                </c:pt>
              </c:numCache>
            </c:numRef>
          </c:cat>
          <c:val>
            <c:numRef>
              <c:f>'DIAS FLORACIÓN'!$K$26:$K$29</c:f>
              <c:numCache>
                <c:formatCode>0</c:formatCode>
                <c:ptCount val="4"/>
                <c:pt idx="0">
                  <c:v>65.89</c:v>
                </c:pt>
                <c:pt idx="1">
                  <c:v>63.89</c:v>
                </c:pt>
                <c:pt idx="2">
                  <c:v>62.11</c:v>
                </c:pt>
                <c:pt idx="3">
                  <c:v>61.22</c:v>
                </c:pt>
              </c:numCache>
            </c:numRef>
          </c:val>
          <c:extLst>
            <c:ext xmlns:c16="http://schemas.microsoft.com/office/drawing/2014/chart" uri="{C3380CC4-5D6E-409C-BE32-E72D297353CC}">
              <c16:uniqueId val="{00000004-10D9-4382-B3CC-E6235E96954D}"/>
            </c:ext>
          </c:extLst>
        </c:ser>
        <c:dLbls>
          <c:dLblPos val="outEnd"/>
          <c:showLegendKey val="0"/>
          <c:showVal val="1"/>
          <c:showCatName val="0"/>
          <c:showSerName val="0"/>
          <c:showPercent val="0"/>
          <c:showBubbleSize val="0"/>
        </c:dLbls>
        <c:gapWidth val="219"/>
        <c:overlap val="-27"/>
        <c:axId val="262476728"/>
        <c:axId val="262482608"/>
      </c:barChart>
      <c:catAx>
        <c:axId val="262476728"/>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r>
                  <a:rPr lang="es-EC"/>
                  <a:t>Dosis</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title>
        <c:numFmt formatCode="0%"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crossAx val="262482608"/>
        <c:crosses val="autoZero"/>
        <c:auto val="1"/>
        <c:lblAlgn val="ctr"/>
        <c:lblOffset val="100"/>
        <c:noMultiLvlLbl val="0"/>
      </c:catAx>
      <c:valAx>
        <c:axId val="262482608"/>
        <c:scaling>
          <c:orientation val="minMax"/>
          <c:min val="0"/>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r>
                  <a:rPr lang="es-EC"/>
                  <a:t>Días a la floración</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title>
        <c:numFmt formatCode="0"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crossAx val="262476728"/>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mn-lt"/>
          <a:cs typeface="Times New Roman" panose="02020603050405020304" pitchFamily="18" charset="0"/>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'DIAS FLORACIÓN'!$K$34</c:f>
              <c:strCache>
                <c:ptCount val="1"/>
                <c:pt idx="0">
                  <c:v>DIAS A LA FLORACIÓN</c:v>
                </c:pt>
              </c:strCache>
            </c:strRef>
          </c:tx>
          <c:spPr>
            <a:solidFill>
              <a:schemeClr val="bg1">
                <a:lumMod val="85000"/>
              </a:schemeClr>
            </a:solidFill>
            <a:ln>
              <a:solidFill>
                <a:sysClr val="windowText" lastClr="000000"/>
              </a:solidFill>
            </a:ln>
            <a:effectLst/>
          </c:spPr>
          <c:invertIfNegative val="0"/>
          <c:dLbls>
            <c:dLbl>
              <c:idx val="0"/>
              <c:layout>
                <c:manualLayout>
                  <c:x val="-2.7777777777777779E-3"/>
                  <c:y val="0.33796296296296297"/>
                </c:manualLayout>
              </c:layout>
              <c:tx>
                <c:rich>
                  <a:bodyPr/>
                  <a:lstStyle/>
                  <a:p>
                    <a:fld id="{133EE0E6-1F91-4F4B-955C-F87ACD835514}" type="VALUE">
                      <a:rPr lang="en-US"/>
                      <a:pPr/>
                      <a:t>[VALOR]</a:t>
                    </a:fld>
                    <a:r>
                      <a:rPr lang="en-US"/>
                      <a:t> A</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4DD-4387-A311-92316B730B44}"/>
                </c:ext>
              </c:extLst>
            </c:dLbl>
            <c:dLbl>
              <c:idx val="1"/>
              <c:layout>
                <c:manualLayout>
                  <c:x val="5.5555555555555558E-3"/>
                  <c:y val="0.32407407407407407"/>
                </c:manualLayout>
              </c:layout>
              <c:tx>
                <c:rich>
                  <a:bodyPr/>
                  <a:lstStyle/>
                  <a:p>
                    <a:fld id="{7C051C76-4D04-4427-ABDA-C473C520A1C1}" type="VALUE">
                      <a:rPr lang="en-US"/>
                      <a:pPr/>
                      <a:t>[VALOR]</a:t>
                    </a:fld>
                    <a:r>
                      <a:rPr lang="en-US"/>
                      <a:t> AB</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4DD-4387-A311-92316B730B44}"/>
                </c:ext>
              </c:extLst>
            </c:dLbl>
            <c:dLbl>
              <c:idx val="2"/>
              <c:layout>
                <c:manualLayout>
                  <c:x val="-2.7777777777777779E-3"/>
                  <c:y val="0.32870370370370361"/>
                </c:manualLayout>
              </c:layout>
              <c:tx>
                <c:rich>
                  <a:bodyPr/>
                  <a:lstStyle/>
                  <a:p>
                    <a:fld id="{4CB1C7A1-A878-4A74-BE5B-B33FB2192FA9}" type="VALUE">
                      <a:rPr lang="en-US"/>
                      <a:pPr/>
                      <a:t>[VALOR]</a:t>
                    </a:fld>
                    <a:r>
                      <a:rPr lang="en-US"/>
                      <a:t> B</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4DD-4387-A311-92316B730B44}"/>
                </c:ext>
              </c:extLst>
            </c:dLbl>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percentage"/>
            <c:noEndCap val="0"/>
            <c:val val="5"/>
            <c:spPr>
              <a:noFill/>
              <a:ln w="9525" cap="flat" cmpd="sng" algn="ctr">
                <a:solidFill>
                  <a:schemeClr val="tx1">
                    <a:lumMod val="65000"/>
                    <a:lumOff val="35000"/>
                  </a:schemeClr>
                </a:solidFill>
                <a:round/>
              </a:ln>
              <a:effectLst/>
            </c:spPr>
          </c:errBars>
          <c:cat>
            <c:strRef>
              <c:f>'DIAS FLORACIÓN'!$J$35:$J$37</c:f>
              <c:strCache>
                <c:ptCount val="3"/>
                <c:pt idx="0">
                  <c:v>20 días</c:v>
                </c:pt>
                <c:pt idx="1">
                  <c:v>10 días</c:v>
                </c:pt>
                <c:pt idx="2">
                  <c:v>5 días</c:v>
                </c:pt>
              </c:strCache>
            </c:strRef>
          </c:cat>
          <c:val>
            <c:numRef>
              <c:f>'DIAS FLORACIÓN'!$K$35:$K$37</c:f>
              <c:numCache>
                <c:formatCode>0</c:formatCode>
                <c:ptCount val="3"/>
                <c:pt idx="0">
                  <c:v>64.5</c:v>
                </c:pt>
                <c:pt idx="1">
                  <c:v>63</c:v>
                </c:pt>
                <c:pt idx="2">
                  <c:v>62.33</c:v>
                </c:pt>
              </c:numCache>
            </c:numRef>
          </c:val>
          <c:extLst>
            <c:ext xmlns:c16="http://schemas.microsoft.com/office/drawing/2014/chart" uri="{C3380CC4-5D6E-409C-BE32-E72D297353CC}">
              <c16:uniqueId val="{00000003-84DD-4387-A311-92316B730B44}"/>
            </c:ext>
          </c:extLst>
        </c:ser>
        <c:dLbls>
          <c:dLblPos val="outEnd"/>
          <c:showLegendKey val="0"/>
          <c:showVal val="1"/>
          <c:showCatName val="0"/>
          <c:showSerName val="0"/>
          <c:showPercent val="0"/>
          <c:showBubbleSize val="0"/>
        </c:dLbls>
        <c:gapWidth val="219"/>
        <c:overlap val="-27"/>
        <c:axId val="262476336"/>
        <c:axId val="262479080"/>
      </c:barChart>
      <c:catAx>
        <c:axId val="262476336"/>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r>
                  <a:rPr lang="es-EC"/>
                  <a:t>Frecuencia</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crossAx val="262479080"/>
        <c:crosses val="autoZero"/>
        <c:auto val="1"/>
        <c:lblAlgn val="ctr"/>
        <c:lblOffset val="100"/>
        <c:noMultiLvlLbl val="0"/>
      </c:catAx>
      <c:valAx>
        <c:axId val="262479080"/>
        <c:scaling>
          <c:orientation val="minMax"/>
          <c:min val="0"/>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r>
                  <a:rPr lang="es-EC"/>
                  <a:t>Días a la floración</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title>
        <c:numFmt formatCode="0"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crossAx val="262476336"/>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mn-lt"/>
          <a:cs typeface="Times New Roman" panose="02020603050405020304" pitchFamily="18" charset="0"/>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ysClr val="windowText" lastClr="000000"/>
              </a:solidFill>
            </a:ln>
            <a:effectLst/>
          </c:spPr>
          <c:invertIfNegative val="0"/>
          <c:dPt>
            <c:idx val="0"/>
            <c:invertIfNegative val="0"/>
            <c:bubble3D val="0"/>
            <c:spPr>
              <a:solidFill>
                <a:schemeClr val="bg1">
                  <a:lumMod val="85000"/>
                </a:schemeClr>
              </a:solidFill>
              <a:ln>
                <a:solidFill>
                  <a:sysClr val="windowText" lastClr="000000"/>
                </a:solidFill>
              </a:ln>
              <a:effectLst/>
            </c:spPr>
            <c:extLst>
              <c:ext xmlns:c16="http://schemas.microsoft.com/office/drawing/2014/chart" uri="{C3380CC4-5D6E-409C-BE32-E72D297353CC}">
                <c16:uniqueId val="{00000001-6D4A-47A9-8BE7-5C1A0D996F95}"/>
              </c:ext>
            </c:extLst>
          </c:dPt>
          <c:dPt>
            <c:idx val="1"/>
            <c:invertIfNegative val="0"/>
            <c:bubble3D val="0"/>
            <c:spPr>
              <a:solidFill>
                <a:schemeClr val="bg1">
                  <a:lumMod val="85000"/>
                </a:schemeClr>
              </a:solidFill>
              <a:ln>
                <a:solidFill>
                  <a:sysClr val="windowText" lastClr="000000"/>
                </a:solidFill>
              </a:ln>
              <a:effectLst/>
            </c:spPr>
            <c:extLst>
              <c:ext xmlns:c16="http://schemas.microsoft.com/office/drawing/2014/chart" uri="{C3380CC4-5D6E-409C-BE32-E72D297353CC}">
                <c16:uniqueId val="{00000003-6D4A-47A9-8BE7-5C1A0D996F95}"/>
              </c:ext>
            </c:extLst>
          </c:dPt>
          <c:dLbls>
            <c:dLbl>
              <c:idx val="0"/>
              <c:layout>
                <c:manualLayout>
                  <c:x val="-2.7777777777777779E-3"/>
                  <c:y val="0.3796296296296295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4A-47A9-8BE7-5C1A0D996F95}"/>
                </c:ext>
              </c:extLst>
            </c:dLbl>
            <c:dLbl>
              <c:idx val="1"/>
              <c:layout>
                <c:manualLayout>
                  <c:x val="0"/>
                  <c:y val="0.342592592592592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4A-47A9-8BE7-5C1A0D996F9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percentage"/>
            <c:noEndCap val="0"/>
            <c:val val="5"/>
            <c:spPr>
              <a:noFill/>
              <a:ln w="9525" cap="flat" cmpd="sng" algn="ctr">
                <a:solidFill>
                  <a:schemeClr val="tx1">
                    <a:lumMod val="65000"/>
                    <a:lumOff val="35000"/>
                  </a:schemeClr>
                </a:solidFill>
                <a:round/>
              </a:ln>
              <a:effectLst/>
            </c:spPr>
          </c:errBars>
          <c:cat>
            <c:strRef>
              <c:f>'DIAS FLORACIÓN'!$G$45:$H$45</c:f>
              <c:strCache>
                <c:ptCount val="2"/>
                <c:pt idx="0">
                  <c:v>TESTIGO</c:v>
                </c:pt>
                <c:pt idx="1">
                  <c:v>RESTO</c:v>
                </c:pt>
              </c:strCache>
            </c:strRef>
          </c:cat>
          <c:val>
            <c:numRef>
              <c:f>'DIAS FLORACIÓN'!$G$46:$H$46</c:f>
              <c:numCache>
                <c:formatCode>0</c:formatCode>
                <c:ptCount val="2"/>
                <c:pt idx="0">
                  <c:v>68.666666666666671</c:v>
                </c:pt>
                <c:pt idx="1">
                  <c:v>63.277777777777779</c:v>
                </c:pt>
              </c:numCache>
            </c:numRef>
          </c:val>
          <c:extLst>
            <c:ext xmlns:c16="http://schemas.microsoft.com/office/drawing/2014/chart" uri="{C3380CC4-5D6E-409C-BE32-E72D297353CC}">
              <c16:uniqueId val="{00000004-6D4A-47A9-8BE7-5C1A0D996F95}"/>
            </c:ext>
          </c:extLst>
        </c:ser>
        <c:dLbls>
          <c:dLblPos val="outEnd"/>
          <c:showLegendKey val="0"/>
          <c:showVal val="1"/>
          <c:showCatName val="0"/>
          <c:showSerName val="0"/>
          <c:showPercent val="0"/>
          <c:showBubbleSize val="0"/>
        </c:dLbls>
        <c:gapWidth val="219"/>
        <c:overlap val="-27"/>
        <c:axId val="262481432"/>
        <c:axId val="262477512"/>
      </c:barChart>
      <c:catAx>
        <c:axId val="262481432"/>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crossAx val="262477512"/>
        <c:crosses val="autoZero"/>
        <c:auto val="1"/>
        <c:lblAlgn val="ctr"/>
        <c:lblOffset val="100"/>
        <c:noMultiLvlLbl val="0"/>
      </c:catAx>
      <c:valAx>
        <c:axId val="262477512"/>
        <c:scaling>
          <c:orientation val="minMax"/>
          <c:min val="0"/>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r>
                  <a:rPr lang="es-EC"/>
                  <a:t>Días a la floración</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title>
        <c:numFmt formatCode="0"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crossAx val="262481432"/>
        <c:crosses val="autoZero"/>
        <c:crossBetween val="between"/>
      </c:valAx>
      <c:spPr>
        <a:noFill/>
        <a:ln>
          <a:noFill/>
        </a:ln>
        <a:effectLst/>
      </c:spPr>
    </c:plotArea>
    <c:plotVisOnly val="1"/>
    <c:dispBlanksAs val="zero"/>
    <c:showDLblsOverMax val="0"/>
  </c:chart>
  <c:spPr>
    <a:noFill/>
    <a:ln>
      <a:noFill/>
    </a:ln>
    <a:effectLst/>
  </c:spPr>
  <c:txPr>
    <a:bodyPr/>
    <a:lstStyle/>
    <a:p>
      <a:pPr>
        <a:defRPr sz="1100">
          <a:latin typeface="+mn-lt"/>
          <a:cs typeface="Times New Roman" panose="02020603050405020304" pitchFamily="18" charset="0"/>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'DIAS 1era COSECHA'!$K$24</c:f>
              <c:strCache>
                <c:ptCount val="1"/>
                <c:pt idx="0">
                  <c:v>DIAS A LA PRIMERA COSECHA</c:v>
                </c:pt>
              </c:strCache>
            </c:strRef>
          </c:tx>
          <c:spPr>
            <a:solidFill>
              <a:schemeClr val="bg1">
                <a:lumMod val="85000"/>
              </a:schemeClr>
            </a:solidFill>
            <a:ln>
              <a:solidFill>
                <a:sysClr val="windowText" lastClr="000000"/>
              </a:solidFill>
            </a:ln>
            <a:effectLst/>
          </c:spPr>
          <c:invertIfNegative val="0"/>
          <c:dLbls>
            <c:dLbl>
              <c:idx val="0"/>
              <c:layout>
                <c:manualLayout>
                  <c:x val="0"/>
                  <c:y val="0.36111111111111105"/>
                </c:manualLayout>
              </c:layout>
              <c:tx>
                <c:rich>
                  <a:bodyPr/>
                  <a:lstStyle/>
                  <a:p>
                    <a:fld id="{FA654B45-4A11-4851-B88D-3520A136B742}" type="VALUE">
                      <a:rPr lang="en-US"/>
                      <a:pPr/>
                      <a:t>[VALOR]</a:t>
                    </a:fld>
                    <a:r>
                      <a:rPr lang="en-US"/>
                      <a:t> A</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E5A-4C68-94E3-E1F97A868D12}"/>
                </c:ext>
              </c:extLst>
            </c:dLbl>
            <c:dLbl>
              <c:idx val="1"/>
              <c:layout>
                <c:manualLayout>
                  <c:x val="-2.7777777777778286E-3"/>
                  <c:y val="0.3657407407407407"/>
                </c:manualLayout>
              </c:layout>
              <c:tx>
                <c:rich>
                  <a:bodyPr/>
                  <a:lstStyle/>
                  <a:p>
                    <a:fld id="{CF3BB2A2-2176-40E7-B86A-5FD1655FF5A0}" type="VALUE">
                      <a:rPr lang="en-US"/>
                      <a:pPr/>
                      <a:t>[VALOR]</a:t>
                    </a:fld>
                    <a:r>
                      <a:rPr lang="en-US"/>
                      <a:t> A</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E5A-4C68-94E3-E1F97A868D12}"/>
                </c:ext>
              </c:extLst>
            </c:dLbl>
            <c:dLbl>
              <c:idx val="2"/>
              <c:layout>
                <c:manualLayout>
                  <c:x val="0"/>
                  <c:y val="0.33796296296296297"/>
                </c:manualLayout>
              </c:layout>
              <c:tx>
                <c:rich>
                  <a:bodyPr/>
                  <a:lstStyle/>
                  <a:p>
                    <a:fld id="{B3CB41EE-FFC0-41F7-B79D-53BD3FDB9172}" type="VALUE">
                      <a:rPr lang="en-US"/>
                      <a:pPr/>
                      <a:t>[VALOR]</a:t>
                    </a:fld>
                    <a:r>
                      <a:rPr lang="en-US"/>
                      <a:t> B</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E5A-4C68-94E3-E1F97A868D12}"/>
                </c:ext>
              </c:extLst>
            </c:dLbl>
            <c:dLbl>
              <c:idx val="3"/>
              <c:layout>
                <c:manualLayout>
                  <c:x val="-1.0185067526415994E-16"/>
                  <c:y val="0.34722222222222221"/>
                </c:manualLayout>
              </c:layout>
              <c:tx>
                <c:rich>
                  <a:bodyPr/>
                  <a:lstStyle/>
                  <a:p>
                    <a:fld id="{2053DD11-917E-4FFD-99FB-FD7ED42CFBF2}" type="VALUE">
                      <a:rPr lang="en-US"/>
                      <a:pPr/>
                      <a:t>[VALOR]</a:t>
                    </a:fld>
                    <a:r>
                      <a:rPr lang="en-US"/>
                      <a:t> B</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E5A-4C68-94E3-E1F97A868D12}"/>
                </c:ext>
              </c:extLst>
            </c:dLbl>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percentage"/>
            <c:noEndCap val="0"/>
            <c:val val="5"/>
            <c:spPr>
              <a:noFill/>
              <a:ln w="9525" cap="flat" cmpd="sng" algn="ctr">
                <a:solidFill>
                  <a:schemeClr val="tx1">
                    <a:lumMod val="65000"/>
                    <a:lumOff val="35000"/>
                  </a:schemeClr>
                </a:solidFill>
                <a:round/>
              </a:ln>
              <a:effectLst/>
            </c:spPr>
          </c:errBars>
          <c:cat>
            <c:numRef>
              <c:f>'DIAS 1era COSECHA'!$J$25:$J$28</c:f>
              <c:numCache>
                <c:formatCode>0%</c:formatCode>
                <c:ptCount val="4"/>
                <c:pt idx="0">
                  <c:v>0.05</c:v>
                </c:pt>
                <c:pt idx="1">
                  <c:v>0.1</c:v>
                </c:pt>
                <c:pt idx="2">
                  <c:v>0.2</c:v>
                </c:pt>
                <c:pt idx="3">
                  <c:v>0.3</c:v>
                </c:pt>
              </c:numCache>
            </c:numRef>
          </c:cat>
          <c:val>
            <c:numRef>
              <c:f>'DIAS 1era COSECHA'!$K$25:$K$28</c:f>
              <c:numCache>
                <c:formatCode>0</c:formatCode>
                <c:ptCount val="4"/>
                <c:pt idx="0">
                  <c:v>118.22</c:v>
                </c:pt>
                <c:pt idx="1">
                  <c:v>114.78</c:v>
                </c:pt>
                <c:pt idx="2">
                  <c:v>107</c:v>
                </c:pt>
                <c:pt idx="3">
                  <c:v>106.67</c:v>
                </c:pt>
              </c:numCache>
            </c:numRef>
          </c:val>
          <c:extLst>
            <c:ext xmlns:c16="http://schemas.microsoft.com/office/drawing/2014/chart" uri="{C3380CC4-5D6E-409C-BE32-E72D297353CC}">
              <c16:uniqueId val="{00000004-7E5A-4C68-94E3-E1F97A868D12}"/>
            </c:ext>
          </c:extLst>
        </c:ser>
        <c:dLbls>
          <c:dLblPos val="outEnd"/>
          <c:showLegendKey val="0"/>
          <c:showVal val="1"/>
          <c:showCatName val="0"/>
          <c:showSerName val="0"/>
          <c:showPercent val="0"/>
          <c:showBubbleSize val="0"/>
        </c:dLbls>
        <c:gapWidth val="219"/>
        <c:overlap val="-27"/>
        <c:axId val="262477904"/>
        <c:axId val="262478296"/>
      </c:barChart>
      <c:catAx>
        <c:axId val="262477904"/>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r>
                  <a:rPr lang="es-EC"/>
                  <a:t>Dosis</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title>
        <c:numFmt formatCode="0%"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crossAx val="262478296"/>
        <c:crosses val="autoZero"/>
        <c:auto val="1"/>
        <c:lblAlgn val="ctr"/>
        <c:lblOffset val="100"/>
        <c:noMultiLvlLbl val="0"/>
      </c:catAx>
      <c:valAx>
        <c:axId val="262478296"/>
        <c:scaling>
          <c:orientation val="minMax"/>
          <c:min val="0"/>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r>
                  <a:rPr lang="es-EC"/>
                  <a:t>Días a la primera cosecha</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title>
        <c:numFmt formatCode="0"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crossAx val="262477904"/>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mn-lt"/>
          <a:cs typeface="Times New Roman" panose="02020603050405020304" pitchFamily="18" charset="0"/>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'DIAS 1era COSECHA'!$K$34</c:f>
              <c:strCache>
                <c:ptCount val="1"/>
                <c:pt idx="0">
                  <c:v>DIAS A LA PRIMERA COSECHA</c:v>
                </c:pt>
              </c:strCache>
            </c:strRef>
          </c:tx>
          <c:spPr>
            <a:solidFill>
              <a:schemeClr val="bg1">
                <a:lumMod val="85000"/>
              </a:schemeClr>
            </a:solidFill>
            <a:ln>
              <a:solidFill>
                <a:sysClr val="windowText" lastClr="000000"/>
              </a:solidFill>
            </a:ln>
            <a:effectLst/>
          </c:spPr>
          <c:invertIfNegative val="0"/>
          <c:dLbls>
            <c:dLbl>
              <c:idx val="0"/>
              <c:layout>
                <c:manualLayout>
                  <c:x val="0"/>
                  <c:y val="0.37962962962962954"/>
                </c:manualLayout>
              </c:layout>
              <c:tx>
                <c:rich>
                  <a:bodyPr/>
                  <a:lstStyle/>
                  <a:p>
                    <a:fld id="{DFA4A67E-FC0D-48D1-BB9A-E73A8F2E2B58}" type="VALUE">
                      <a:rPr lang="en-US"/>
                      <a:pPr/>
                      <a:t>[VALOR]</a:t>
                    </a:fld>
                    <a:r>
                      <a:rPr lang="en-US"/>
                      <a:t> A</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4D9-4AC5-89A8-B440397A9CE9}"/>
                </c:ext>
              </c:extLst>
            </c:dLbl>
            <c:dLbl>
              <c:idx val="1"/>
              <c:layout>
                <c:manualLayout>
                  <c:x val="-1.0185067526415994E-16"/>
                  <c:y val="0.35185185185185186"/>
                </c:manualLayout>
              </c:layout>
              <c:tx>
                <c:rich>
                  <a:bodyPr/>
                  <a:lstStyle/>
                  <a:p>
                    <a:fld id="{67B22876-666C-45EB-95A8-C8DBADCE3C06}" type="VALUE">
                      <a:rPr lang="en-US"/>
                      <a:pPr/>
                      <a:t>[VALOR]</a:t>
                    </a:fld>
                    <a:r>
                      <a:rPr lang="en-US"/>
                      <a:t> B</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4D9-4AC5-89A8-B440397A9CE9}"/>
                </c:ext>
              </c:extLst>
            </c:dLbl>
            <c:dLbl>
              <c:idx val="2"/>
              <c:layout>
                <c:manualLayout>
                  <c:x val="0"/>
                  <c:y val="0.36574074074074076"/>
                </c:manualLayout>
              </c:layout>
              <c:tx>
                <c:rich>
                  <a:bodyPr/>
                  <a:lstStyle/>
                  <a:p>
                    <a:fld id="{E498B2B0-213E-43CC-9829-92D7838C346D}" type="VALUE">
                      <a:rPr lang="en-US"/>
                      <a:pPr/>
                      <a:t>[VALOR]</a:t>
                    </a:fld>
                    <a:r>
                      <a:rPr lang="en-US"/>
                      <a:t> B</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4D9-4AC5-89A8-B440397A9CE9}"/>
                </c:ext>
              </c:extLst>
            </c:dLbl>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n-lt"/>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percentage"/>
            <c:noEndCap val="0"/>
            <c:val val="5"/>
            <c:spPr>
              <a:noFill/>
              <a:ln w="9525" cap="flat" cmpd="sng" algn="ctr">
                <a:solidFill>
                  <a:schemeClr val="tx1">
                    <a:lumMod val="65000"/>
                    <a:lumOff val="35000"/>
                  </a:schemeClr>
                </a:solidFill>
                <a:round/>
              </a:ln>
              <a:effectLst/>
            </c:spPr>
          </c:errBars>
          <c:cat>
            <c:strRef>
              <c:f>'DIAS 1era COSECHA'!$J$35:$J$37</c:f>
              <c:strCache>
                <c:ptCount val="3"/>
                <c:pt idx="0">
                  <c:v>20 días</c:v>
                </c:pt>
                <c:pt idx="1">
                  <c:v>10 días</c:v>
                </c:pt>
                <c:pt idx="2">
                  <c:v>5 días</c:v>
                </c:pt>
              </c:strCache>
            </c:strRef>
          </c:cat>
          <c:val>
            <c:numRef>
              <c:f>'DIAS 1era COSECHA'!$K$35:$K$37</c:f>
              <c:numCache>
                <c:formatCode>0</c:formatCode>
                <c:ptCount val="3"/>
                <c:pt idx="0">
                  <c:v>115.75</c:v>
                </c:pt>
                <c:pt idx="1">
                  <c:v>109.67</c:v>
                </c:pt>
                <c:pt idx="2">
                  <c:v>109.58</c:v>
                </c:pt>
              </c:numCache>
            </c:numRef>
          </c:val>
          <c:extLst>
            <c:ext xmlns:c16="http://schemas.microsoft.com/office/drawing/2014/chart" uri="{C3380CC4-5D6E-409C-BE32-E72D297353CC}">
              <c16:uniqueId val="{00000003-44D9-4AC5-89A8-B440397A9CE9}"/>
            </c:ext>
          </c:extLst>
        </c:ser>
        <c:dLbls>
          <c:dLblPos val="outEnd"/>
          <c:showLegendKey val="0"/>
          <c:showVal val="1"/>
          <c:showCatName val="0"/>
          <c:showSerName val="0"/>
          <c:showPercent val="0"/>
          <c:showBubbleSize val="0"/>
        </c:dLbls>
        <c:gapWidth val="219"/>
        <c:overlap val="-27"/>
        <c:axId val="263970272"/>
        <c:axId val="263971056"/>
      </c:barChart>
      <c:catAx>
        <c:axId val="263970272"/>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r>
                  <a:rPr lang="es-EC"/>
                  <a:t>Frecuencia</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crossAx val="263971056"/>
        <c:crosses val="autoZero"/>
        <c:auto val="1"/>
        <c:lblAlgn val="ctr"/>
        <c:lblOffset val="100"/>
        <c:noMultiLvlLbl val="0"/>
      </c:catAx>
      <c:valAx>
        <c:axId val="263971056"/>
        <c:scaling>
          <c:orientation val="minMax"/>
          <c:min val="0"/>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r>
                  <a:rPr lang="es-EC"/>
                  <a:t>Días a la primera cosecha</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title>
        <c:numFmt formatCode="0"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crossAx val="263970272"/>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mn-lt"/>
          <a:cs typeface="Times New Roman" panose="02020603050405020304" pitchFamily="18" charset="0"/>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85000"/>
              </a:schemeClr>
            </a:solidFill>
            <a:ln>
              <a:solidFill>
                <a:sysClr val="windowText" lastClr="000000"/>
              </a:solidFill>
            </a:ln>
            <a:effectLst/>
          </c:spPr>
          <c:invertIfNegative val="0"/>
          <c:dLbls>
            <c:dLbl>
              <c:idx val="0"/>
              <c:layout>
                <c:manualLayout>
                  <c:x val="-5.0925337632079971E-17"/>
                  <c:y val="0.4074074074074073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19-49D6-9527-6C1F175515FF}"/>
                </c:ext>
              </c:extLst>
            </c:dLbl>
            <c:dLbl>
              <c:idx val="1"/>
              <c:layout>
                <c:manualLayout>
                  <c:x val="-1.0185067526415994E-16"/>
                  <c:y val="0.3657407407407407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19-49D6-9527-6C1F175515F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percentage"/>
            <c:noEndCap val="0"/>
            <c:val val="5"/>
            <c:spPr>
              <a:noFill/>
              <a:ln w="9525" cap="flat" cmpd="sng" algn="ctr">
                <a:solidFill>
                  <a:schemeClr val="tx1">
                    <a:lumMod val="65000"/>
                    <a:lumOff val="35000"/>
                  </a:schemeClr>
                </a:solidFill>
                <a:round/>
              </a:ln>
              <a:effectLst/>
            </c:spPr>
          </c:errBars>
          <c:cat>
            <c:strRef>
              <c:f>'DIAS 1era COSECHA'!$G$41:$H$41</c:f>
              <c:strCache>
                <c:ptCount val="2"/>
                <c:pt idx="0">
                  <c:v>TESTIGO</c:v>
                </c:pt>
                <c:pt idx="1">
                  <c:v>RESTO</c:v>
                </c:pt>
              </c:strCache>
            </c:strRef>
          </c:cat>
          <c:val>
            <c:numRef>
              <c:f>'DIAS 1era COSECHA'!$G$42:$H$42</c:f>
              <c:numCache>
                <c:formatCode>0</c:formatCode>
                <c:ptCount val="2"/>
                <c:pt idx="0">
                  <c:v>120.33333333333333</c:v>
                </c:pt>
                <c:pt idx="1">
                  <c:v>111.66666666666667</c:v>
                </c:pt>
              </c:numCache>
            </c:numRef>
          </c:val>
          <c:extLst>
            <c:ext xmlns:c16="http://schemas.microsoft.com/office/drawing/2014/chart" uri="{C3380CC4-5D6E-409C-BE32-E72D297353CC}">
              <c16:uniqueId val="{00000002-0119-49D6-9527-6C1F175515FF}"/>
            </c:ext>
          </c:extLst>
        </c:ser>
        <c:dLbls>
          <c:dLblPos val="outEnd"/>
          <c:showLegendKey val="0"/>
          <c:showVal val="1"/>
          <c:showCatName val="0"/>
          <c:showSerName val="0"/>
          <c:showPercent val="0"/>
          <c:showBubbleSize val="0"/>
        </c:dLbls>
        <c:gapWidth val="219"/>
        <c:overlap val="-27"/>
        <c:axId val="263972624"/>
        <c:axId val="263973016"/>
      </c:barChart>
      <c:catAx>
        <c:axId val="263972624"/>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crossAx val="263973016"/>
        <c:crosses val="autoZero"/>
        <c:auto val="1"/>
        <c:lblAlgn val="ctr"/>
        <c:lblOffset val="100"/>
        <c:noMultiLvlLbl val="0"/>
      </c:catAx>
      <c:valAx>
        <c:axId val="263973016"/>
        <c:scaling>
          <c:orientation val="minMax"/>
          <c:min val="0"/>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r>
                  <a:rPr lang="es-EC"/>
                  <a:t>Días a la primera cosecha</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title>
        <c:numFmt formatCode="0"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EC"/>
          </a:p>
        </c:txPr>
        <c:crossAx val="263972624"/>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mn-lt"/>
          <a:cs typeface="Times New Roman" panose="02020603050405020304" pitchFamily="18" charset="0"/>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520A0D-EE99-4968-9DF7-BCD89927721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49DCFD81-9991-49BD-8488-751B4BE400D7}">
      <dgm:prSet custT="1">
        <dgm:style>
          <a:lnRef idx="1">
            <a:schemeClr val="accent5"/>
          </a:lnRef>
          <a:fillRef idx="2">
            <a:schemeClr val="accent5"/>
          </a:fillRef>
          <a:effectRef idx="1">
            <a:schemeClr val="accent5"/>
          </a:effectRef>
          <a:fontRef idx="minor">
            <a:schemeClr val="dk1"/>
          </a:fontRef>
        </dgm:style>
      </dgm:prSet>
      <dgm:spPr/>
      <dgm:t>
        <a:bodyPr/>
        <a:lstStyle/>
        <a:p>
          <a:r>
            <a:rPr lang="es-ES" sz="2400" b="1" dirty="0"/>
            <a:t>Objetivo general</a:t>
          </a:r>
          <a:endParaRPr lang="es-EC" sz="2400" dirty="0"/>
        </a:p>
      </dgm:t>
    </dgm:pt>
    <dgm:pt modelId="{C80A79C5-1C55-473E-8A4F-1E679233B13F}" type="parTrans" cxnId="{95B2AC1A-678B-4660-9337-F2C1ACACE875}">
      <dgm:prSet/>
      <dgm:spPr/>
      <dgm:t>
        <a:bodyPr/>
        <a:lstStyle/>
        <a:p>
          <a:endParaRPr lang="es-EC"/>
        </a:p>
      </dgm:t>
    </dgm:pt>
    <dgm:pt modelId="{07958926-0A02-49B4-8F73-4FA4E764029F}" type="sibTrans" cxnId="{95B2AC1A-678B-4660-9337-F2C1ACACE875}">
      <dgm:prSet/>
      <dgm:spPr/>
      <dgm:t>
        <a:bodyPr/>
        <a:lstStyle/>
        <a:p>
          <a:endParaRPr lang="es-EC"/>
        </a:p>
      </dgm:t>
    </dgm:pt>
    <dgm:pt modelId="{DA769714-12BD-4FBB-BD74-6B60E8DD9ADE}">
      <dgm:prSet custT="1">
        <dgm:style>
          <a:lnRef idx="2">
            <a:schemeClr val="accent2"/>
          </a:lnRef>
          <a:fillRef idx="1">
            <a:schemeClr val="lt1"/>
          </a:fillRef>
          <a:effectRef idx="0">
            <a:schemeClr val="accent2"/>
          </a:effectRef>
          <a:fontRef idx="minor">
            <a:schemeClr val="dk1"/>
          </a:fontRef>
        </dgm:style>
      </dgm:prSet>
      <dgm:spPr/>
      <dgm:t>
        <a:bodyPr/>
        <a:lstStyle/>
        <a:p>
          <a:r>
            <a:rPr lang="es-EC" sz="1600" dirty="0"/>
            <a:t>Evaluar el efecto de la fertilización foliar con un lactofermento enriquecido en minerales (NPK) sobre el cultivo de ají (</a:t>
          </a:r>
          <a:r>
            <a:rPr lang="es-EC" sz="1600" i="1" dirty="0" err="1"/>
            <a:t>Capsicum</a:t>
          </a:r>
          <a:r>
            <a:rPr lang="es-EC" sz="1600" i="1" dirty="0"/>
            <a:t> </a:t>
          </a:r>
          <a:r>
            <a:rPr lang="es-EC" sz="1600" i="1" dirty="0" err="1"/>
            <a:t>annuum</a:t>
          </a:r>
          <a:r>
            <a:rPr lang="es-EC" sz="1600" i="1" dirty="0"/>
            <a:t> </a:t>
          </a:r>
          <a:r>
            <a:rPr lang="es-EC" sz="1600" dirty="0"/>
            <a:t>L.) en el trópico húmedo.</a:t>
          </a:r>
        </a:p>
      </dgm:t>
    </dgm:pt>
    <dgm:pt modelId="{24A2A73D-BA25-4542-B8E2-C45DA6FC24E8}" type="parTrans" cxnId="{573D3017-FF81-416D-B54B-6A6BE3E7C303}">
      <dgm:prSet/>
      <dgm:spPr/>
      <dgm:t>
        <a:bodyPr/>
        <a:lstStyle/>
        <a:p>
          <a:endParaRPr lang="es-EC"/>
        </a:p>
      </dgm:t>
    </dgm:pt>
    <dgm:pt modelId="{9557D139-61A5-4DB3-8D7F-06398A94E5E0}" type="sibTrans" cxnId="{573D3017-FF81-416D-B54B-6A6BE3E7C303}">
      <dgm:prSet/>
      <dgm:spPr/>
      <dgm:t>
        <a:bodyPr/>
        <a:lstStyle/>
        <a:p>
          <a:endParaRPr lang="es-EC"/>
        </a:p>
      </dgm:t>
    </dgm:pt>
    <dgm:pt modelId="{A29CF293-9480-4099-BF19-E649665052A5}" type="pres">
      <dgm:prSet presAssocID="{3B520A0D-EE99-4968-9DF7-BCD899277215}" presName="linear" presStyleCnt="0">
        <dgm:presLayoutVars>
          <dgm:animLvl val="lvl"/>
          <dgm:resizeHandles val="exact"/>
        </dgm:presLayoutVars>
      </dgm:prSet>
      <dgm:spPr/>
    </dgm:pt>
    <dgm:pt modelId="{78062FFF-33B5-4B0F-AF84-83BF29570183}" type="pres">
      <dgm:prSet presAssocID="{49DCFD81-9991-49BD-8488-751B4BE400D7}" presName="parentText" presStyleLbl="node1" presStyleIdx="0" presStyleCnt="2" custFlipHor="1" custScaleX="211694" custLinFactY="-18774" custLinFactNeighborX="-35323" custLinFactNeighborY="-100000">
        <dgm:presLayoutVars>
          <dgm:chMax val="0"/>
          <dgm:bulletEnabled val="1"/>
        </dgm:presLayoutVars>
      </dgm:prSet>
      <dgm:spPr/>
    </dgm:pt>
    <dgm:pt modelId="{8C81D7AB-373A-4938-8F77-B0E38CC691E3}" type="pres">
      <dgm:prSet presAssocID="{07958926-0A02-49B4-8F73-4FA4E764029F}" presName="spacer" presStyleCnt="0"/>
      <dgm:spPr/>
    </dgm:pt>
    <dgm:pt modelId="{BAC93F03-3062-4046-BD5E-B90578B7CEFF}" type="pres">
      <dgm:prSet presAssocID="{DA769714-12BD-4FBB-BD74-6B60E8DD9ADE}" presName="parentText" presStyleLbl="node1" presStyleIdx="1" presStyleCnt="2" custScaleX="101770" custScaleY="144889" custLinFactY="-1022" custLinFactNeighborX="-869" custLinFactNeighborY="-100000">
        <dgm:presLayoutVars>
          <dgm:chMax val="0"/>
          <dgm:bulletEnabled val="1"/>
        </dgm:presLayoutVars>
      </dgm:prSet>
      <dgm:spPr/>
    </dgm:pt>
  </dgm:ptLst>
  <dgm:cxnLst>
    <dgm:cxn modelId="{573D3017-FF81-416D-B54B-6A6BE3E7C303}" srcId="{3B520A0D-EE99-4968-9DF7-BCD899277215}" destId="{DA769714-12BD-4FBB-BD74-6B60E8DD9ADE}" srcOrd="1" destOrd="0" parTransId="{24A2A73D-BA25-4542-B8E2-C45DA6FC24E8}" sibTransId="{9557D139-61A5-4DB3-8D7F-06398A94E5E0}"/>
    <dgm:cxn modelId="{95B2AC1A-678B-4660-9337-F2C1ACACE875}" srcId="{3B520A0D-EE99-4968-9DF7-BCD899277215}" destId="{49DCFD81-9991-49BD-8488-751B4BE400D7}" srcOrd="0" destOrd="0" parTransId="{C80A79C5-1C55-473E-8A4F-1E679233B13F}" sibTransId="{07958926-0A02-49B4-8F73-4FA4E764029F}"/>
    <dgm:cxn modelId="{F0AC1885-4B13-444A-8DF8-FFC4D790B432}" type="presOf" srcId="{49DCFD81-9991-49BD-8488-751B4BE400D7}" destId="{78062FFF-33B5-4B0F-AF84-83BF29570183}" srcOrd="0" destOrd="0" presId="urn:microsoft.com/office/officeart/2005/8/layout/vList2"/>
    <dgm:cxn modelId="{4C2D9FA9-D2D2-4C73-9DDD-8E1FB8E074EB}" type="presOf" srcId="{DA769714-12BD-4FBB-BD74-6B60E8DD9ADE}" destId="{BAC93F03-3062-4046-BD5E-B90578B7CEFF}" srcOrd="0" destOrd="0" presId="urn:microsoft.com/office/officeart/2005/8/layout/vList2"/>
    <dgm:cxn modelId="{55B133E7-6BA2-4174-807E-D15B21C56CBE}" type="presOf" srcId="{3B520A0D-EE99-4968-9DF7-BCD899277215}" destId="{A29CF293-9480-4099-BF19-E649665052A5}" srcOrd="0" destOrd="0" presId="urn:microsoft.com/office/officeart/2005/8/layout/vList2"/>
    <dgm:cxn modelId="{54C525AC-10E1-4F4D-B54F-6D2FE0D18CA1}" type="presParOf" srcId="{A29CF293-9480-4099-BF19-E649665052A5}" destId="{78062FFF-33B5-4B0F-AF84-83BF29570183}" srcOrd="0" destOrd="0" presId="urn:microsoft.com/office/officeart/2005/8/layout/vList2"/>
    <dgm:cxn modelId="{A08039C9-6F08-4BFA-A5D4-36D8C591A1E3}" type="presParOf" srcId="{A29CF293-9480-4099-BF19-E649665052A5}" destId="{8C81D7AB-373A-4938-8F77-B0E38CC691E3}" srcOrd="1" destOrd="0" presId="urn:microsoft.com/office/officeart/2005/8/layout/vList2"/>
    <dgm:cxn modelId="{21DDE089-C4C7-4B4B-B1E7-FBE9A9ACED0B}" type="presParOf" srcId="{A29CF293-9480-4099-BF19-E649665052A5}" destId="{BAC93F03-3062-4046-BD5E-B90578B7CEF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7C9165-F62C-4644-BE54-B1A91E8C23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4CF8A974-26CC-4E2B-9466-68067C25D9EB}">
      <dgm:prSet custT="1">
        <dgm:style>
          <a:lnRef idx="1">
            <a:schemeClr val="accent5"/>
          </a:lnRef>
          <a:fillRef idx="2">
            <a:schemeClr val="accent5"/>
          </a:fillRef>
          <a:effectRef idx="1">
            <a:schemeClr val="accent5"/>
          </a:effectRef>
          <a:fontRef idx="minor">
            <a:schemeClr val="dk1"/>
          </a:fontRef>
        </dgm:style>
      </dgm:prSet>
      <dgm:spPr/>
      <dgm:t>
        <a:bodyPr/>
        <a:lstStyle/>
        <a:p>
          <a:r>
            <a:rPr lang="es-ES" sz="2400" b="1" dirty="0"/>
            <a:t>Objetivos específicos</a:t>
          </a:r>
          <a:endParaRPr lang="es-EC" sz="2400" dirty="0"/>
        </a:p>
      </dgm:t>
    </dgm:pt>
    <dgm:pt modelId="{9DFC8F63-85DF-42DF-BABF-9B7697CA79B5}" type="parTrans" cxnId="{81E1A760-78A9-4394-AB9A-B84174594822}">
      <dgm:prSet/>
      <dgm:spPr/>
      <dgm:t>
        <a:bodyPr/>
        <a:lstStyle/>
        <a:p>
          <a:endParaRPr lang="es-EC"/>
        </a:p>
      </dgm:t>
    </dgm:pt>
    <dgm:pt modelId="{5178D2FB-F8E6-43C4-B19F-61A6A7770290}" type="sibTrans" cxnId="{81E1A760-78A9-4394-AB9A-B84174594822}">
      <dgm:prSet/>
      <dgm:spPr/>
      <dgm:t>
        <a:bodyPr/>
        <a:lstStyle/>
        <a:p>
          <a:endParaRPr lang="es-EC"/>
        </a:p>
      </dgm:t>
    </dgm:pt>
    <dgm:pt modelId="{610A1D6C-C7FA-471C-BA78-CC5EAED53FEB}">
      <dgm:prSet custT="1">
        <dgm:style>
          <a:lnRef idx="2">
            <a:schemeClr val="accent4"/>
          </a:lnRef>
          <a:fillRef idx="1">
            <a:schemeClr val="lt1"/>
          </a:fillRef>
          <a:effectRef idx="0">
            <a:schemeClr val="accent4"/>
          </a:effectRef>
          <a:fontRef idx="minor">
            <a:schemeClr val="dk1"/>
          </a:fontRef>
        </dgm:style>
      </dgm:prSet>
      <dgm:spPr/>
      <dgm:t>
        <a:bodyPr/>
        <a:lstStyle/>
        <a:p>
          <a:r>
            <a:rPr lang="es-EC" sz="1600" dirty="0"/>
            <a:t>Analizar la respuesta agronómica del cultivo (altura de planta, días a la floración, días a la primera cosecha y peso del fruto) a las aplicaciones foliares de lactofermento.</a:t>
          </a:r>
        </a:p>
      </dgm:t>
    </dgm:pt>
    <dgm:pt modelId="{2C4F266F-C48A-46C1-930D-EC7E227796E6}" type="parTrans" cxnId="{29525521-30C3-49CC-8FD9-E931AA12FE42}">
      <dgm:prSet/>
      <dgm:spPr/>
      <dgm:t>
        <a:bodyPr/>
        <a:lstStyle/>
        <a:p>
          <a:endParaRPr lang="es-EC"/>
        </a:p>
      </dgm:t>
    </dgm:pt>
    <dgm:pt modelId="{24B01A67-D8A1-4FDB-9F41-908EF2EF8E88}" type="sibTrans" cxnId="{29525521-30C3-49CC-8FD9-E931AA12FE42}">
      <dgm:prSet/>
      <dgm:spPr/>
      <dgm:t>
        <a:bodyPr/>
        <a:lstStyle/>
        <a:p>
          <a:endParaRPr lang="es-EC"/>
        </a:p>
      </dgm:t>
    </dgm:pt>
    <dgm:pt modelId="{A7B0BAC3-EA34-46DC-AF49-2F109F2C17D9}">
      <dgm:prSet custT="1">
        <dgm:style>
          <a:lnRef idx="2">
            <a:schemeClr val="accent4"/>
          </a:lnRef>
          <a:fillRef idx="1">
            <a:schemeClr val="lt1"/>
          </a:fillRef>
          <a:effectRef idx="0">
            <a:schemeClr val="accent4"/>
          </a:effectRef>
          <a:fontRef idx="minor">
            <a:schemeClr val="dk1"/>
          </a:fontRef>
        </dgm:style>
      </dgm:prSet>
      <dgm:spPr/>
      <dgm:t>
        <a:bodyPr/>
        <a:lstStyle/>
        <a:p>
          <a:r>
            <a:rPr lang="es-EC" sz="1600" dirty="0"/>
            <a:t>Identificar la dosis (5%, 10%, 20% y 30%) y frecuencia (5, 10 y 20 días) más efectivas para mejorar la respuesta del lactofermento en el cultivo.</a:t>
          </a:r>
        </a:p>
      </dgm:t>
    </dgm:pt>
    <dgm:pt modelId="{8A1CD9F6-798D-4650-B619-2F42C5D07353}" type="parTrans" cxnId="{132C30B5-AE91-4795-81C2-C74A56E13C07}">
      <dgm:prSet/>
      <dgm:spPr/>
      <dgm:t>
        <a:bodyPr/>
        <a:lstStyle/>
        <a:p>
          <a:endParaRPr lang="es-EC"/>
        </a:p>
      </dgm:t>
    </dgm:pt>
    <dgm:pt modelId="{663BADA1-6638-4123-88DB-6901B65151E0}" type="sibTrans" cxnId="{132C30B5-AE91-4795-81C2-C74A56E13C07}">
      <dgm:prSet/>
      <dgm:spPr/>
      <dgm:t>
        <a:bodyPr/>
        <a:lstStyle/>
        <a:p>
          <a:endParaRPr lang="es-EC"/>
        </a:p>
      </dgm:t>
    </dgm:pt>
    <dgm:pt modelId="{65CA93D2-05E1-40EA-B3E5-D6473DA3E77A}">
      <dgm:prSet custT="1">
        <dgm:style>
          <a:lnRef idx="2">
            <a:schemeClr val="accent4"/>
          </a:lnRef>
          <a:fillRef idx="1">
            <a:schemeClr val="lt1"/>
          </a:fillRef>
          <a:effectRef idx="0">
            <a:schemeClr val="accent4"/>
          </a:effectRef>
          <a:fontRef idx="minor">
            <a:schemeClr val="dk1"/>
          </a:fontRef>
        </dgm:style>
      </dgm:prSet>
      <dgm:spPr/>
      <dgm:t>
        <a:bodyPr/>
        <a:lstStyle/>
        <a:p>
          <a:r>
            <a:rPr lang="es-EC" sz="1600" dirty="0"/>
            <a:t>Realizar un análisis costo - beneficio de los tratamientos utilizados.</a:t>
          </a:r>
        </a:p>
      </dgm:t>
    </dgm:pt>
    <dgm:pt modelId="{40C895D9-6352-4A28-9094-93793BFE4BE3}" type="parTrans" cxnId="{8BB104D6-0C84-48A7-8B3A-76D2F167D453}">
      <dgm:prSet/>
      <dgm:spPr/>
      <dgm:t>
        <a:bodyPr/>
        <a:lstStyle/>
        <a:p>
          <a:endParaRPr lang="es-EC"/>
        </a:p>
      </dgm:t>
    </dgm:pt>
    <dgm:pt modelId="{FF2D2C4D-6A50-41A6-AEA3-5AC19724718B}" type="sibTrans" cxnId="{8BB104D6-0C84-48A7-8B3A-76D2F167D453}">
      <dgm:prSet/>
      <dgm:spPr/>
      <dgm:t>
        <a:bodyPr/>
        <a:lstStyle/>
        <a:p>
          <a:endParaRPr lang="es-EC"/>
        </a:p>
      </dgm:t>
    </dgm:pt>
    <dgm:pt modelId="{047CDF94-9079-4C7C-AD14-7EB83877034D}">
      <dgm:prSet custT="1">
        <dgm:style>
          <a:lnRef idx="2">
            <a:schemeClr val="accent4"/>
          </a:lnRef>
          <a:fillRef idx="1">
            <a:schemeClr val="lt1"/>
          </a:fillRef>
          <a:effectRef idx="0">
            <a:schemeClr val="accent4"/>
          </a:effectRef>
          <a:fontRef idx="minor">
            <a:schemeClr val="dk1"/>
          </a:fontRef>
        </dgm:style>
      </dgm:prSet>
      <dgm:spPr/>
      <dgm:t>
        <a:bodyPr/>
        <a:lstStyle/>
        <a:p>
          <a:r>
            <a:rPr lang="es-EC" sz="1600" dirty="0"/>
            <a:t>Difundir los resultados de esta investigación a los estudiantes de Horticultura de VI nivel de la ESPE Santo Domingo.</a:t>
          </a:r>
        </a:p>
      </dgm:t>
    </dgm:pt>
    <dgm:pt modelId="{CED809C0-F575-42A5-8477-29304A0028BA}" type="parTrans" cxnId="{2B9D4B27-B813-4D6C-A7D3-7CBEEDF695E5}">
      <dgm:prSet/>
      <dgm:spPr/>
      <dgm:t>
        <a:bodyPr/>
        <a:lstStyle/>
        <a:p>
          <a:endParaRPr lang="es-EC"/>
        </a:p>
      </dgm:t>
    </dgm:pt>
    <dgm:pt modelId="{46948F3E-4ADA-4BBA-9AE4-76C3E4914B36}" type="sibTrans" cxnId="{2B9D4B27-B813-4D6C-A7D3-7CBEEDF695E5}">
      <dgm:prSet/>
      <dgm:spPr/>
      <dgm:t>
        <a:bodyPr/>
        <a:lstStyle/>
        <a:p>
          <a:endParaRPr lang="es-EC"/>
        </a:p>
      </dgm:t>
    </dgm:pt>
    <dgm:pt modelId="{83E2A6F4-6FD0-4C8D-ADDE-EEF9359A8153}" type="pres">
      <dgm:prSet presAssocID="{897C9165-F62C-4644-BE54-B1A91E8C2335}" presName="linear" presStyleCnt="0">
        <dgm:presLayoutVars>
          <dgm:animLvl val="lvl"/>
          <dgm:resizeHandles val="exact"/>
        </dgm:presLayoutVars>
      </dgm:prSet>
      <dgm:spPr/>
    </dgm:pt>
    <dgm:pt modelId="{4F78BE7A-5280-4A2F-88BF-4439C52FECEF}" type="pres">
      <dgm:prSet presAssocID="{4CF8A974-26CC-4E2B-9466-68067C25D9EB}" presName="parentText" presStyleLbl="node1" presStyleIdx="0" presStyleCnt="5" custScaleX="145033" custLinFactNeighborX="-51829" custLinFactNeighborY="-1211">
        <dgm:presLayoutVars>
          <dgm:chMax val="0"/>
          <dgm:bulletEnabled val="1"/>
        </dgm:presLayoutVars>
      </dgm:prSet>
      <dgm:spPr/>
    </dgm:pt>
    <dgm:pt modelId="{3B6589C5-0852-4D25-B6A9-F804A6902BEA}" type="pres">
      <dgm:prSet presAssocID="{5178D2FB-F8E6-43C4-B19F-61A6A7770290}" presName="spacer" presStyleCnt="0"/>
      <dgm:spPr/>
    </dgm:pt>
    <dgm:pt modelId="{CD927A1D-FA38-4BDB-A18C-291398C43688}" type="pres">
      <dgm:prSet presAssocID="{610A1D6C-C7FA-471C-BA78-CC5EAED53FEB}" presName="parentText" presStyleLbl="node1" presStyleIdx="1" presStyleCnt="5" custScaleX="101027">
        <dgm:presLayoutVars>
          <dgm:chMax val="0"/>
          <dgm:bulletEnabled val="1"/>
        </dgm:presLayoutVars>
      </dgm:prSet>
      <dgm:spPr/>
    </dgm:pt>
    <dgm:pt modelId="{917CD804-D4CD-4253-B37E-4DB334C6F819}" type="pres">
      <dgm:prSet presAssocID="{24B01A67-D8A1-4FDB-9F41-908EF2EF8E88}" presName="spacer" presStyleCnt="0"/>
      <dgm:spPr/>
    </dgm:pt>
    <dgm:pt modelId="{1FF8BF4A-24B3-4938-9C7C-F3526A547CA4}" type="pres">
      <dgm:prSet presAssocID="{A7B0BAC3-EA34-46DC-AF49-2F109F2C17D9}" presName="parentText" presStyleLbl="node1" presStyleIdx="2" presStyleCnt="5" custScaleX="115028" custScaleY="93291">
        <dgm:presLayoutVars>
          <dgm:chMax val="0"/>
          <dgm:bulletEnabled val="1"/>
        </dgm:presLayoutVars>
      </dgm:prSet>
      <dgm:spPr/>
    </dgm:pt>
    <dgm:pt modelId="{189B96B8-5A45-43EA-B5F7-82C6EE534195}" type="pres">
      <dgm:prSet presAssocID="{663BADA1-6638-4123-88DB-6901B65151E0}" presName="spacer" presStyleCnt="0"/>
      <dgm:spPr/>
    </dgm:pt>
    <dgm:pt modelId="{FDB36131-E16E-4D1B-883A-D3E1E963DB1F}" type="pres">
      <dgm:prSet presAssocID="{65CA93D2-05E1-40EA-B3E5-D6473DA3E77A}" presName="parentText" presStyleLbl="node1" presStyleIdx="3" presStyleCnt="5" custScaleX="115028" custScaleY="83235">
        <dgm:presLayoutVars>
          <dgm:chMax val="0"/>
          <dgm:bulletEnabled val="1"/>
        </dgm:presLayoutVars>
      </dgm:prSet>
      <dgm:spPr/>
    </dgm:pt>
    <dgm:pt modelId="{1803A50A-7D65-4066-B7C5-9846B243492C}" type="pres">
      <dgm:prSet presAssocID="{FF2D2C4D-6A50-41A6-AEA3-5AC19724718B}" presName="spacer" presStyleCnt="0"/>
      <dgm:spPr/>
    </dgm:pt>
    <dgm:pt modelId="{FC9AD3D5-BBBA-49C0-B3FC-668A33454443}" type="pres">
      <dgm:prSet presAssocID="{047CDF94-9079-4C7C-AD14-7EB83877034D}" presName="parentText" presStyleLbl="node1" presStyleIdx="4" presStyleCnt="5" custScaleX="115473" custScaleY="95458" custLinFactY="2497" custLinFactNeighborX="-14437" custLinFactNeighborY="100000">
        <dgm:presLayoutVars>
          <dgm:chMax val="0"/>
          <dgm:bulletEnabled val="1"/>
        </dgm:presLayoutVars>
      </dgm:prSet>
      <dgm:spPr/>
    </dgm:pt>
  </dgm:ptLst>
  <dgm:cxnLst>
    <dgm:cxn modelId="{9F96FA05-1993-4F68-9966-50D23013D40C}" type="presOf" srcId="{4CF8A974-26CC-4E2B-9466-68067C25D9EB}" destId="{4F78BE7A-5280-4A2F-88BF-4439C52FECEF}" srcOrd="0" destOrd="0" presId="urn:microsoft.com/office/officeart/2005/8/layout/vList2"/>
    <dgm:cxn modelId="{29525521-30C3-49CC-8FD9-E931AA12FE42}" srcId="{897C9165-F62C-4644-BE54-B1A91E8C2335}" destId="{610A1D6C-C7FA-471C-BA78-CC5EAED53FEB}" srcOrd="1" destOrd="0" parTransId="{2C4F266F-C48A-46C1-930D-EC7E227796E6}" sibTransId="{24B01A67-D8A1-4FDB-9F41-908EF2EF8E88}"/>
    <dgm:cxn modelId="{2B9D4B27-B813-4D6C-A7D3-7CBEEDF695E5}" srcId="{897C9165-F62C-4644-BE54-B1A91E8C2335}" destId="{047CDF94-9079-4C7C-AD14-7EB83877034D}" srcOrd="4" destOrd="0" parTransId="{CED809C0-F575-42A5-8477-29304A0028BA}" sibTransId="{46948F3E-4ADA-4BBA-9AE4-76C3E4914B36}"/>
    <dgm:cxn modelId="{81E1A760-78A9-4394-AB9A-B84174594822}" srcId="{897C9165-F62C-4644-BE54-B1A91E8C2335}" destId="{4CF8A974-26CC-4E2B-9466-68067C25D9EB}" srcOrd="0" destOrd="0" parTransId="{9DFC8F63-85DF-42DF-BABF-9B7697CA79B5}" sibTransId="{5178D2FB-F8E6-43C4-B19F-61A6A7770290}"/>
    <dgm:cxn modelId="{1F98874A-EC57-4419-8C68-9AF553ECAF8F}" type="presOf" srcId="{047CDF94-9079-4C7C-AD14-7EB83877034D}" destId="{FC9AD3D5-BBBA-49C0-B3FC-668A33454443}" srcOrd="0" destOrd="0" presId="urn:microsoft.com/office/officeart/2005/8/layout/vList2"/>
    <dgm:cxn modelId="{AD2C636D-13AF-4D09-9254-3CBA705C53F9}" type="presOf" srcId="{897C9165-F62C-4644-BE54-B1A91E8C2335}" destId="{83E2A6F4-6FD0-4C8D-ADDE-EEF9359A8153}" srcOrd="0" destOrd="0" presId="urn:microsoft.com/office/officeart/2005/8/layout/vList2"/>
    <dgm:cxn modelId="{E26F1B84-91FB-48EC-9991-B0C0CAE477D1}" type="presOf" srcId="{A7B0BAC3-EA34-46DC-AF49-2F109F2C17D9}" destId="{1FF8BF4A-24B3-4938-9C7C-F3526A547CA4}" srcOrd="0" destOrd="0" presId="urn:microsoft.com/office/officeart/2005/8/layout/vList2"/>
    <dgm:cxn modelId="{24EBE899-5FDC-4BBC-9926-001A22C4E943}" type="presOf" srcId="{65CA93D2-05E1-40EA-B3E5-D6473DA3E77A}" destId="{FDB36131-E16E-4D1B-883A-D3E1E963DB1F}" srcOrd="0" destOrd="0" presId="urn:microsoft.com/office/officeart/2005/8/layout/vList2"/>
    <dgm:cxn modelId="{132C30B5-AE91-4795-81C2-C74A56E13C07}" srcId="{897C9165-F62C-4644-BE54-B1A91E8C2335}" destId="{A7B0BAC3-EA34-46DC-AF49-2F109F2C17D9}" srcOrd="2" destOrd="0" parTransId="{8A1CD9F6-798D-4650-B619-2F42C5D07353}" sibTransId="{663BADA1-6638-4123-88DB-6901B65151E0}"/>
    <dgm:cxn modelId="{8BB104D6-0C84-48A7-8B3A-76D2F167D453}" srcId="{897C9165-F62C-4644-BE54-B1A91E8C2335}" destId="{65CA93D2-05E1-40EA-B3E5-D6473DA3E77A}" srcOrd="3" destOrd="0" parTransId="{40C895D9-6352-4A28-9094-93793BFE4BE3}" sibTransId="{FF2D2C4D-6A50-41A6-AEA3-5AC19724718B}"/>
    <dgm:cxn modelId="{12037CDF-21CC-46FD-9813-D116FC36E95C}" type="presOf" srcId="{610A1D6C-C7FA-471C-BA78-CC5EAED53FEB}" destId="{CD927A1D-FA38-4BDB-A18C-291398C43688}" srcOrd="0" destOrd="0" presId="urn:microsoft.com/office/officeart/2005/8/layout/vList2"/>
    <dgm:cxn modelId="{22228F03-C4A8-4BD1-B366-8752F28B830B}" type="presParOf" srcId="{83E2A6F4-6FD0-4C8D-ADDE-EEF9359A8153}" destId="{4F78BE7A-5280-4A2F-88BF-4439C52FECEF}" srcOrd="0" destOrd="0" presId="urn:microsoft.com/office/officeart/2005/8/layout/vList2"/>
    <dgm:cxn modelId="{3FBED420-9400-4A26-9DF2-771EB3946D7D}" type="presParOf" srcId="{83E2A6F4-6FD0-4C8D-ADDE-EEF9359A8153}" destId="{3B6589C5-0852-4D25-B6A9-F804A6902BEA}" srcOrd="1" destOrd="0" presId="urn:microsoft.com/office/officeart/2005/8/layout/vList2"/>
    <dgm:cxn modelId="{C43510B2-0587-42A8-A28D-05FDFC985CD9}" type="presParOf" srcId="{83E2A6F4-6FD0-4C8D-ADDE-EEF9359A8153}" destId="{CD927A1D-FA38-4BDB-A18C-291398C43688}" srcOrd="2" destOrd="0" presId="urn:microsoft.com/office/officeart/2005/8/layout/vList2"/>
    <dgm:cxn modelId="{3B6AE509-4FCD-409F-BF81-86CD927BC94A}" type="presParOf" srcId="{83E2A6F4-6FD0-4C8D-ADDE-EEF9359A8153}" destId="{917CD804-D4CD-4253-B37E-4DB334C6F819}" srcOrd="3" destOrd="0" presId="urn:microsoft.com/office/officeart/2005/8/layout/vList2"/>
    <dgm:cxn modelId="{05711FE8-91BF-4A36-A934-436DC0590BBE}" type="presParOf" srcId="{83E2A6F4-6FD0-4C8D-ADDE-EEF9359A8153}" destId="{1FF8BF4A-24B3-4938-9C7C-F3526A547CA4}" srcOrd="4" destOrd="0" presId="urn:microsoft.com/office/officeart/2005/8/layout/vList2"/>
    <dgm:cxn modelId="{813280B1-1D4B-44C0-A157-0F87FB4FB289}" type="presParOf" srcId="{83E2A6F4-6FD0-4C8D-ADDE-EEF9359A8153}" destId="{189B96B8-5A45-43EA-B5F7-82C6EE534195}" srcOrd="5" destOrd="0" presId="urn:microsoft.com/office/officeart/2005/8/layout/vList2"/>
    <dgm:cxn modelId="{C1F3DCFC-5B64-4E16-9FDF-F72F88E3909E}" type="presParOf" srcId="{83E2A6F4-6FD0-4C8D-ADDE-EEF9359A8153}" destId="{FDB36131-E16E-4D1B-883A-D3E1E963DB1F}" srcOrd="6" destOrd="0" presId="urn:microsoft.com/office/officeart/2005/8/layout/vList2"/>
    <dgm:cxn modelId="{16CFD0BD-7017-4E4D-AB1C-5BD9BC7FD2C2}" type="presParOf" srcId="{83E2A6F4-6FD0-4C8D-ADDE-EEF9359A8153}" destId="{1803A50A-7D65-4066-B7C5-9846B243492C}" srcOrd="7" destOrd="0" presId="urn:microsoft.com/office/officeart/2005/8/layout/vList2"/>
    <dgm:cxn modelId="{AA07C517-FF46-4323-AE0F-50EE510F0411}" type="presParOf" srcId="{83E2A6F4-6FD0-4C8D-ADDE-EEF9359A8153}" destId="{FC9AD3D5-BBBA-49C0-B3FC-668A33454443}"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E016EA-D145-43B8-AE8A-8BA8A96F0A8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C4A2D0D1-302E-4ABC-87DC-FBB32971129C}">
      <dgm:prSet custT="1">
        <dgm:style>
          <a:lnRef idx="1">
            <a:schemeClr val="accent5"/>
          </a:lnRef>
          <a:fillRef idx="2">
            <a:schemeClr val="accent5"/>
          </a:fillRef>
          <a:effectRef idx="1">
            <a:schemeClr val="accent5"/>
          </a:effectRef>
          <a:fontRef idx="minor">
            <a:schemeClr val="dk1"/>
          </a:fontRef>
        </dgm:style>
      </dgm:prSet>
      <dgm:spPr/>
      <dgm:t>
        <a:bodyPr/>
        <a:lstStyle/>
        <a:p>
          <a:r>
            <a:rPr lang="es-ES" sz="1800" b="1"/>
            <a:t>Materiales de campo  </a:t>
          </a:r>
          <a:endParaRPr lang="es-EC" sz="1800"/>
        </a:p>
      </dgm:t>
    </dgm:pt>
    <dgm:pt modelId="{00CC2ED0-137C-4E2B-BF6A-F08F3F0E5198}" type="parTrans" cxnId="{512F3A02-CFB4-469A-9677-B3EF20CD63C4}">
      <dgm:prSet/>
      <dgm:spPr/>
      <dgm:t>
        <a:bodyPr/>
        <a:lstStyle/>
        <a:p>
          <a:endParaRPr lang="es-EC" sz="1800"/>
        </a:p>
      </dgm:t>
    </dgm:pt>
    <dgm:pt modelId="{C66ABB53-8B6E-46DE-8C8B-B35EA715CD1C}" type="sibTrans" cxnId="{512F3A02-CFB4-469A-9677-B3EF20CD63C4}">
      <dgm:prSet/>
      <dgm:spPr/>
      <dgm:t>
        <a:bodyPr/>
        <a:lstStyle/>
        <a:p>
          <a:endParaRPr lang="es-EC" sz="1800"/>
        </a:p>
      </dgm:t>
    </dgm:pt>
    <dgm:pt modelId="{C974270F-5CAD-4A5E-BE6F-C82B9003BE7C}">
      <dgm:prSet custT="1"/>
      <dgm:spPr/>
      <dgm:t>
        <a:bodyPr/>
        <a:lstStyle/>
        <a:p>
          <a:r>
            <a:rPr lang="es-EC" sz="1700" dirty="0"/>
            <a:t>Plantas de ají habanero</a:t>
          </a:r>
        </a:p>
      </dgm:t>
    </dgm:pt>
    <dgm:pt modelId="{27CED61F-8AB0-4243-A9C1-08C48988E2F0}" type="parTrans" cxnId="{CB486B49-ED29-42CD-9659-E3E77660259F}">
      <dgm:prSet/>
      <dgm:spPr/>
      <dgm:t>
        <a:bodyPr/>
        <a:lstStyle/>
        <a:p>
          <a:endParaRPr lang="es-EC" sz="1800"/>
        </a:p>
      </dgm:t>
    </dgm:pt>
    <dgm:pt modelId="{1BA0778D-6697-4F4F-AE7B-AF16B9B1A348}" type="sibTrans" cxnId="{CB486B49-ED29-42CD-9659-E3E77660259F}">
      <dgm:prSet/>
      <dgm:spPr/>
      <dgm:t>
        <a:bodyPr/>
        <a:lstStyle/>
        <a:p>
          <a:endParaRPr lang="es-EC" sz="1800"/>
        </a:p>
      </dgm:t>
    </dgm:pt>
    <dgm:pt modelId="{4ACF843D-20C6-48AB-A652-6C79E33DD8FD}">
      <dgm:prSet custT="1"/>
      <dgm:spPr/>
      <dgm:t>
        <a:bodyPr/>
        <a:lstStyle/>
        <a:p>
          <a:r>
            <a:rPr lang="es-EC" sz="1700" dirty="0"/>
            <a:t>Lactofermento</a:t>
          </a:r>
        </a:p>
      </dgm:t>
    </dgm:pt>
    <dgm:pt modelId="{B6A9976F-91D0-43F3-B9CC-0CBA958C5E68}" type="parTrans" cxnId="{089FEB96-BC2C-413E-AE72-69FFFF7F8771}">
      <dgm:prSet/>
      <dgm:spPr/>
      <dgm:t>
        <a:bodyPr/>
        <a:lstStyle/>
        <a:p>
          <a:endParaRPr lang="es-EC" sz="1800"/>
        </a:p>
      </dgm:t>
    </dgm:pt>
    <dgm:pt modelId="{F75447B1-3F29-43D9-B7F9-563FA09702D5}" type="sibTrans" cxnId="{089FEB96-BC2C-413E-AE72-69FFFF7F8771}">
      <dgm:prSet/>
      <dgm:spPr/>
      <dgm:t>
        <a:bodyPr/>
        <a:lstStyle/>
        <a:p>
          <a:endParaRPr lang="es-EC" sz="1800"/>
        </a:p>
      </dgm:t>
    </dgm:pt>
    <dgm:pt modelId="{D785BD9F-E250-4294-9763-EBD075027930}">
      <dgm:prSet custT="1"/>
      <dgm:spPr/>
      <dgm:t>
        <a:bodyPr/>
        <a:lstStyle/>
        <a:p>
          <a:r>
            <a:rPr lang="es-EC" sz="1700" dirty="0"/>
            <a:t>Herramientas menores</a:t>
          </a:r>
        </a:p>
      </dgm:t>
    </dgm:pt>
    <dgm:pt modelId="{8366915F-9D41-4400-B979-29FA00B0252D}" type="parTrans" cxnId="{3CEEA2D4-F953-4A64-ACCC-12EE00D2776F}">
      <dgm:prSet/>
      <dgm:spPr/>
      <dgm:t>
        <a:bodyPr/>
        <a:lstStyle/>
        <a:p>
          <a:endParaRPr lang="es-EC" sz="1800"/>
        </a:p>
      </dgm:t>
    </dgm:pt>
    <dgm:pt modelId="{63C0C6DE-D9D8-4686-9C11-937CCFE2C337}" type="sibTrans" cxnId="{3CEEA2D4-F953-4A64-ACCC-12EE00D2776F}">
      <dgm:prSet/>
      <dgm:spPr/>
      <dgm:t>
        <a:bodyPr/>
        <a:lstStyle/>
        <a:p>
          <a:endParaRPr lang="es-EC" sz="1800"/>
        </a:p>
      </dgm:t>
    </dgm:pt>
    <dgm:pt modelId="{BFEFE701-3FD6-460A-B398-72B154D9A4B8}">
      <dgm:prSet custT="1"/>
      <dgm:spPr/>
      <dgm:t>
        <a:bodyPr/>
        <a:lstStyle/>
        <a:p>
          <a:r>
            <a:rPr lang="es-EC" sz="1700" dirty="0"/>
            <a:t>Estacas, cinta tomatera</a:t>
          </a:r>
        </a:p>
      </dgm:t>
    </dgm:pt>
    <dgm:pt modelId="{5AD580B6-D7C7-4FFD-91F9-EED1862B68E2}" type="parTrans" cxnId="{1BB6A98D-DF06-4CFF-8B2B-71831E27377D}">
      <dgm:prSet/>
      <dgm:spPr/>
      <dgm:t>
        <a:bodyPr/>
        <a:lstStyle/>
        <a:p>
          <a:endParaRPr lang="es-EC" sz="1800"/>
        </a:p>
      </dgm:t>
    </dgm:pt>
    <dgm:pt modelId="{3281850D-25A0-42BF-926F-47F010318529}" type="sibTrans" cxnId="{1BB6A98D-DF06-4CFF-8B2B-71831E27377D}">
      <dgm:prSet/>
      <dgm:spPr/>
      <dgm:t>
        <a:bodyPr/>
        <a:lstStyle/>
        <a:p>
          <a:endParaRPr lang="es-EC" sz="1800"/>
        </a:p>
      </dgm:t>
    </dgm:pt>
    <dgm:pt modelId="{3B1B1247-998A-4F81-926D-6708842884BD}">
      <dgm:prSet custT="1"/>
      <dgm:spPr/>
      <dgm:t>
        <a:bodyPr/>
        <a:lstStyle/>
        <a:p>
          <a:r>
            <a:rPr lang="es-EC" sz="1700" dirty="0"/>
            <a:t>Bomba de aspersión</a:t>
          </a:r>
        </a:p>
      </dgm:t>
    </dgm:pt>
    <dgm:pt modelId="{EAF6147D-6F84-4544-8321-AA7332334E0E}" type="parTrans" cxnId="{12CEA987-3D23-441F-8C64-BF192D0A9B19}">
      <dgm:prSet/>
      <dgm:spPr/>
      <dgm:t>
        <a:bodyPr/>
        <a:lstStyle/>
        <a:p>
          <a:endParaRPr lang="es-EC" sz="1800"/>
        </a:p>
      </dgm:t>
    </dgm:pt>
    <dgm:pt modelId="{EA250777-5D5F-4EA0-B81B-A1772ED28EF7}" type="sibTrans" cxnId="{12CEA987-3D23-441F-8C64-BF192D0A9B19}">
      <dgm:prSet/>
      <dgm:spPr/>
      <dgm:t>
        <a:bodyPr/>
        <a:lstStyle/>
        <a:p>
          <a:endParaRPr lang="es-EC" sz="1800"/>
        </a:p>
      </dgm:t>
    </dgm:pt>
    <dgm:pt modelId="{69CAD696-641C-4992-BD25-BF242F3F97E1}">
      <dgm:prSet custT="1"/>
      <dgm:spPr/>
      <dgm:t>
        <a:bodyPr/>
        <a:lstStyle/>
        <a:p>
          <a:r>
            <a:rPr lang="es-EC" sz="1700" dirty="0"/>
            <a:t>Gavetas plásticas</a:t>
          </a:r>
        </a:p>
      </dgm:t>
    </dgm:pt>
    <dgm:pt modelId="{23B3ABC6-34B4-4C47-9FE7-6658CEDE2893}" type="parTrans" cxnId="{162533D4-89D3-49B4-BF89-2E4C0657DF5E}">
      <dgm:prSet/>
      <dgm:spPr/>
      <dgm:t>
        <a:bodyPr/>
        <a:lstStyle/>
        <a:p>
          <a:endParaRPr lang="es-EC" sz="1800"/>
        </a:p>
      </dgm:t>
    </dgm:pt>
    <dgm:pt modelId="{FE77F3AD-5D0B-41BD-AE60-F53C4A6A2B90}" type="sibTrans" cxnId="{162533D4-89D3-49B4-BF89-2E4C0657DF5E}">
      <dgm:prSet/>
      <dgm:spPr/>
      <dgm:t>
        <a:bodyPr/>
        <a:lstStyle/>
        <a:p>
          <a:endParaRPr lang="es-EC" sz="1800"/>
        </a:p>
      </dgm:t>
    </dgm:pt>
    <dgm:pt modelId="{E2AE97DB-C37C-4293-A50C-8569B78E5D9B}">
      <dgm:prSet custT="1"/>
      <dgm:spPr/>
      <dgm:t>
        <a:bodyPr/>
        <a:lstStyle/>
        <a:p>
          <a:r>
            <a:rPr lang="es-EC" sz="1700" dirty="0"/>
            <a:t>Letreros</a:t>
          </a:r>
        </a:p>
      </dgm:t>
    </dgm:pt>
    <dgm:pt modelId="{65B46516-6164-4533-9F85-D279F1A4A715}" type="parTrans" cxnId="{7B1DE021-0ED9-4EB9-9F45-18BEE099CE9A}">
      <dgm:prSet/>
      <dgm:spPr/>
      <dgm:t>
        <a:bodyPr/>
        <a:lstStyle/>
        <a:p>
          <a:endParaRPr lang="es-EC" sz="1800"/>
        </a:p>
      </dgm:t>
    </dgm:pt>
    <dgm:pt modelId="{6F4764C0-2D03-40A3-BB44-7BE186F1F54C}" type="sibTrans" cxnId="{7B1DE021-0ED9-4EB9-9F45-18BEE099CE9A}">
      <dgm:prSet/>
      <dgm:spPr/>
      <dgm:t>
        <a:bodyPr/>
        <a:lstStyle/>
        <a:p>
          <a:endParaRPr lang="es-EC" sz="1800"/>
        </a:p>
      </dgm:t>
    </dgm:pt>
    <dgm:pt modelId="{5A310758-73BB-40B3-9809-480A5F662C84}">
      <dgm:prSet custT="1"/>
      <dgm:spPr/>
      <dgm:t>
        <a:bodyPr/>
        <a:lstStyle/>
        <a:p>
          <a:r>
            <a:rPr lang="es-EC" sz="1700" dirty="0"/>
            <a:t>Balanza </a:t>
          </a:r>
        </a:p>
      </dgm:t>
    </dgm:pt>
    <dgm:pt modelId="{7A125855-7552-45F3-BF41-8A057817ABBE}" type="parTrans" cxnId="{48604210-26B1-4E65-BDF2-DFDEFF26A222}">
      <dgm:prSet/>
      <dgm:spPr/>
      <dgm:t>
        <a:bodyPr/>
        <a:lstStyle/>
        <a:p>
          <a:endParaRPr lang="es-EC" sz="1800"/>
        </a:p>
      </dgm:t>
    </dgm:pt>
    <dgm:pt modelId="{BCF0E8C7-5A49-46CE-A71D-637A0EF89CE0}" type="sibTrans" cxnId="{48604210-26B1-4E65-BDF2-DFDEFF26A222}">
      <dgm:prSet/>
      <dgm:spPr/>
      <dgm:t>
        <a:bodyPr/>
        <a:lstStyle/>
        <a:p>
          <a:endParaRPr lang="es-EC" sz="1800"/>
        </a:p>
      </dgm:t>
    </dgm:pt>
    <dgm:pt modelId="{4B8C3881-5E1A-40EB-9271-BA243EF9E728}">
      <dgm:prSet custT="1"/>
      <dgm:spPr/>
      <dgm:t>
        <a:bodyPr/>
        <a:lstStyle/>
        <a:p>
          <a:r>
            <a:rPr lang="es-EC" sz="1700" dirty="0"/>
            <a:t>Agroquímicos </a:t>
          </a:r>
        </a:p>
      </dgm:t>
    </dgm:pt>
    <dgm:pt modelId="{2CE15DFC-E209-47F9-AE6A-44AB5028208B}" type="parTrans" cxnId="{E41F68B0-B8C8-4B81-B244-78C4A33D9226}">
      <dgm:prSet/>
      <dgm:spPr/>
      <dgm:t>
        <a:bodyPr/>
        <a:lstStyle/>
        <a:p>
          <a:endParaRPr lang="es-EC" sz="1800"/>
        </a:p>
      </dgm:t>
    </dgm:pt>
    <dgm:pt modelId="{23111352-9B42-431F-ACBB-668C1A435C6D}" type="sibTrans" cxnId="{E41F68B0-B8C8-4B81-B244-78C4A33D9226}">
      <dgm:prSet/>
      <dgm:spPr/>
      <dgm:t>
        <a:bodyPr/>
        <a:lstStyle/>
        <a:p>
          <a:endParaRPr lang="es-EC" sz="1800"/>
        </a:p>
      </dgm:t>
    </dgm:pt>
    <dgm:pt modelId="{11D882BA-B846-47A8-A0AA-CE489BA22E2B}" type="pres">
      <dgm:prSet presAssocID="{82E016EA-D145-43B8-AE8A-8BA8A96F0A86}" presName="linear" presStyleCnt="0">
        <dgm:presLayoutVars>
          <dgm:animLvl val="lvl"/>
          <dgm:resizeHandles val="exact"/>
        </dgm:presLayoutVars>
      </dgm:prSet>
      <dgm:spPr/>
    </dgm:pt>
    <dgm:pt modelId="{446C5504-89D5-4040-943F-6F424C23A77F}" type="pres">
      <dgm:prSet presAssocID="{C4A2D0D1-302E-4ABC-87DC-FBB32971129C}" presName="parentText" presStyleLbl="node1" presStyleIdx="0" presStyleCnt="1" custScaleY="40462">
        <dgm:presLayoutVars>
          <dgm:chMax val="0"/>
          <dgm:bulletEnabled val="1"/>
        </dgm:presLayoutVars>
      </dgm:prSet>
      <dgm:spPr/>
    </dgm:pt>
    <dgm:pt modelId="{06340591-857F-4379-BF0C-7D647EC6F2A5}" type="pres">
      <dgm:prSet presAssocID="{C4A2D0D1-302E-4ABC-87DC-FBB32971129C}" presName="childText" presStyleLbl="revTx" presStyleIdx="0" presStyleCnt="1">
        <dgm:presLayoutVars>
          <dgm:bulletEnabled val="1"/>
        </dgm:presLayoutVars>
      </dgm:prSet>
      <dgm:spPr/>
    </dgm:pt>
  </dgm:ptLst>
  <dgm:cxnLst>
    <dgm:cxn modelId="{512F3A02-CFB4-469A-9677-B3EF20CD63C4}" srcId="{82E016EA-D145-43B8-AE8A-8BA8A96F0A86}" destId="{C4A2D0D1-302E-4ABC-87DC-FBB32971129C}" srcOrd="0" destOrd="0" parTransId="{00CC2ED0-137C-4E2B-BF6A-F08F3F0E5198}" sibTransId="{C66ABB53-8B6E-46DE-8C8B-B35EA715CD1C}"/>
    <dgm:cxn modelId="{87D64F08-D5E6-41C6-ABAC-1A0D382B615A}" type="presOf" srcId="{BFEFE701-3FD6-460A-B398-72B154D9A4B8}" destId="{06340591-857F-4379-BF0C-7D647EC6F2A5}" srcOrd="0" destOrd="3" presId="urn:microsoft.com/office/officeart/2005/8/layout/vList2"/>
    <dgm:cxn modelId="{48604210-26B1-4E65-BDF2-DFDEFF26A222}" srcId="{C4A2D0D1-302E-4ABC-87DC-FBB32971129C}" destId="{5A310758-73BB-40B3-9809-480A5F662C84}" srcOrd="7" destOrd="0" parTransId="{7A125855-7552-45F3-BF41-8A057817ABBE}" sibTransId="{BCF0E8C7-5A49-46CE-A71D-637A0EF89CE0}"/>
    <dgm:cxn modelId="{7B1DE021-0ED9-4EB9-9F45-18BEE099CE9A}" srcId="{C4A2D0D1-302E-4ABC-87DC-FBB32971129C}" destId="{E2AE97DB-C37C-4293-A50C-8569B78E5D9B}" srcOrd="6" destOrd="0" parTransId="{65B46516-6164-4533-9F85-D279F1A4A715}" sibTransId="{6F4764C0-2D03-40A3-BB44-7BE186F1F54C}"/>
    <dgm:cxn modelId="{A075B523-11A9-497A-B5C2-8951E3C2CE05}" type="presOf" srcId="{82E016EA-D145-43B8-AE8A-8BA8A96F0A86}" destId="{11D882BA-B846-47A8-A0AA-CE489BA22E2B}" srcOrd="0" destOrd="0" presId="urn:microsoft.com/office/officeart/2005/8/layout/vList2"/>
    <dgm:cxn modelId="{3E14F326-4D95-492D-995B-BB8B7CE91B2D}" type="presOf" srcId="{5A310758-73BB-40B3-9809-480A5F662C84}" destId="{06340591-857F-4379-BF0C-7D647EC6F2A5}" srcOrd="0" destOrd="7" presId="urn:microsoft.com/office/officeart/2005/8/layout/vList2"/>
    <dgm:cxn modelId="{E24F033C-86CB-4009-BCC4-BA1F779B009D}" type="presOf" srcId="{69CAD696-641C-4992-BD25-BF242F3F97E1}" destId="{06340591-857F-4379-BF0C-7D647EC6F2A5}" srcOrd="0" destOrd="5" presId="urn:microsoft.com/office/officeart/2005/8/layout/vList2"/>
    <dgm:cxn modelId="{CB486B49-ED29-42CD-9659-E3E77660259F}" srcId="{C4A2D0D1-302E-4ABC-87DC-FBB32971129C}" destId="{C974270F-5CAD-4A5E-BE6F-C82B9003BE7C}" srcOrd="0" destOrd="0" parTransId="{27CED61F-8AB0-4243-A9C1-08C48988E2F0}" sibTransId="{1BA0778D-6697-4F4F-AE7B-AF16B9B1A348}"/>
    <dgm:cxn modelId="{1E5F314B-BEC1-4EC2-9ACA-D405AEA7A28B}" type="presOf" srcId="{3B1B1247-998A-4F81-926D-6708842884BD}" destId="{06340591-857F-4379-BF0C-7D647EC6F2A5}" srcOrd="0" destOrd="4" presId="urn:microsoft.com/office/officeart/2005/8/layout/vList2"/>
    <dgm:cxn modelId="{F893D873-2997-4858-94A4-465B45887EFD}" type="presOf" srcId="{D785BD9F-E250-4294-9763-EBD075027930}" destId="{06340591-857F-4379-BF0C-7D647EC6F2A5}" srcOrd="0" destOrd="2" presId="urn:microsoft.com/office/officeart/2005/8/layout/vList2"/>
    <dgm:cxn modelId="{02040757-1A75-4508-96A7-2E83FC56BDA2}" type="presOf" srcId="{4ACF843D-20C6-48AB-A652-6C79E33DD8FD}" destId="{06340591-857F-4379-BF0C-7D647EC6F2A5}" srcOrd="0" destOrd="1" presId="urn:microsoft.com/office/officeart/2005/8/layout/vList2"/>
    <dgm:cxn modelId="{12CEA987-3D23-441F-8C64-BF192D0A9B19}" srcId="{C4A2D0D1-302E-4ABC-87DC-FBB32971129C}" destId="{3B1B1247-998A-4F81-926D-6708842884BD}" srcOrd="4" destOrd="0" parTransId="{EAF6147D-6F84-4544-8321-AA7332334E0E}" sibTransId="{EA250777-5D5F-4EA0-B81B-A1772ED28EF7}"/>
    <dgm:cxn modelId="{1BB6A98D-DF06-4CFF-8B2B-71831E27377D}" srcId="{C4A2D0D1-302E-4ABC-87DC-FBB32971129C}" destId="{BFEFE701-3FD6-460A-B398-72B154D9A4B8}" srcOrd="3" destOrd="0" parTransId="{5AD580B6-D7C7-4FFD-91F9-EED1862B68E2}" sibTransId="{3281850D-25A0-42BF-926F-47F010318529}"/>
    <dgm:cxn modelId="{A16CB690-E8A4-4815-9695-0BE812F8E9E0}" type="presOf" srcId="{4B8C3881-5E1A-40EB-9271-BA243EF9E728}" destId="{06340591-857F-4379-BF0C-7D647EC6F2A5}" srcOrd="0" destOrd="8" presId="urn:microsoft.com/office/officeart/2005/8/layout/vList2"/>
    <dgm:cxn modelId="{089FEB96-BC2C-413E-AE72-69FFFF7F8771}" srcId="{C4A2D0D1-302E-4ABC-87DC-FBB32971129C}" destId="{4ACF843D-20C6-48AB-A652-6C79E33DD8FD}" srcOrd="1" destOrd="0" parTransId="{B6A9976F-91D0-43F3-B9CC-0CBA958C5E68}" sibTransId="{F75447B1-3F29-43D9-B7F9-563FA09702D5}"/>
    <dgm:cxn modelId="{3B3CBEA1-8222-4C06-8427-C112526F0B48}" type="presOf" srcId="{E2AE97DB-C37C-4293-A50C-8569B78E5D9B}" destId="{06340591-857F-4379-BF0C-7D647EC6F2A5}" srcOrd="0" destOrd="6" presId="urn:microsoft.com/office/officeart/2005/8/layout/vList2"/>
    <dgm:cxn modelId="{F15D07A4-DD16-4A0C-AEE4-918B218D36E9}" type="presOf" srcId="{C4A2D0D1-302E-4ABC-87DC-FBB32971129C}" destId="{446C5504-89D5-4040-943F-6F424C23A77F}" srcOrd="0" destOrd="0" presId="urn:microsoft.com/office/officeart/2005/8/layout/vList2"/>
    <dgm:cxn modelId="{E41F68B0-B8C8-4B81-B244-78C4A33D9226}" srcId="{C4A2D0D1-302E-4ABC-87DC-FBB32971129C}" destId="{4B8C3881-5E1A-40EB-9271-BA243EF9E728}" srcOrd="8" destOrd="0" parTransId="{2CE15DFC-E209-47F9-AE6A-44AB5028208B}" sibTransId="{23111352-9B42-431F-ACBB-668C1A435C6D}"/>
    <dgm:cxn modelId="{99B6B8D2-B32C-4F93-A93B-1629292A8505}" type="presOf" srcId="{C974270F-5CAD-4A5E-BE6F-C82B9003BE7C}" destId="{06340591-857F-4379-BF0C-7D647EC6F2A5}" srcOrd="0" destOrd="0" presId="urn:microsoft.com/office/officeart/2005/8/layout/vList2"/>
    <dgm:cxn modelId="{162533D4-89D3-49B4-BF89-2E4C0657DF5E}" srcId="{C4A2D0D1-302E-4ABC-87DC-FBB32971129C}" destId="{69CAD696-641C-4992-BD25-BF242F3F97E1}" srcOrd="5" destOrd="0" parTransId="{23B3ABC6-34B4-4C47-9FE7-6658CEDE2893}" sibTransId="{FE77F3AD-5D0B-41BD-AE60-F53C4A6A2B90}"/>
    <dgm:cxn modelId="{3CEEA2D4-F953-4A64-ACCC-12EE00D2776F}" srcId="{C4A2D0D1-302E-4ABC-87DC-FBB32971129C}" destId="{D785BD9F-E250-4294-9763-EBD075027930}" srcOrd="2" destOrd="0" parTransId="{8366915F-9D41-4400-B979-29FA00B0252D}" sibTransId="{63C0C6DE-D9D8-4686-9C11-937CCFE2C337}"/>
    <dgm:cxn modelId="{131B098F-EF98-43DF-8CC0-1BF7243FE4A0}" type="presParOf" srcId="{11D882BA-B846-47A8-A0AA-CE489BA22E2B}" destId="{446C5504-89D5-4040-943F-6F424C23A77F}" srcOrd="0" destOrd="0" presId="urn:microsoft.com/office/officeart/2005/8/layout/vList2"/>
    <dgm:cxn modelId="{59463A37-47B2-4F9C-BCC1-DCD385556B55}" type="presParOf" srcId="{11D882BA-B846-47A8-A0AA-CE489BA22E2B}" destId="{06340591-857F-4379-BF0C-7D647EC6F2A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62FFF-33B5-4B0F-AF84-83BF29570183}">
      <dsp:nvSpPr>
        <dsp:cNvPr id="0" name=""/>
        <dsp:cNvSpPr/>
      </dsp:nvSpPr>
      <dsp:spPr>
        <a:xfrm flipH="1">
          <a:off x="0" y="207270"/>
          <a:ext cx="7911548" cy="435206"/>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kern="1200" dirty="0"/>
            <a:t>Objetivo general</a:t>
          </a:r>
          <a:endParaRPr lang="es-EC" sz="2400" kern="1200" dirty="0"/>
        </a:p>
      </dsp:txBody>
      <dsp:txXfrm>
        <a:off x="21245" y="228515"/>
        <a:ext cx="7869058" cy="392716"/>
      </dsp:txXfrm>
    </dsp:sp>
    <dsp:sp modelId="{BAC93F03-3062-4046-BD5E-B90578B7CEFF}">
      <dsp:nvSpPr>
        <dsp:cNvPr id="0" name=""/>
        <dsp:cNvSpPr/>
      </dsp:nvSpPr>
      <dsp:spPr>
        <a:xfrm>
          <a:off x="0" y="734107"/>
          <a:ext cx="7911548" cy="630566"/>
        </a:xfrm>
        <a:prstGeom prst="round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C" sz="1600" kern="1200" dirty="0"/>
            <a:t>Evaluar el efecto de la fertilización foliar con un lactofermento enriquecido en minerales (NPK) sobre el cultivo de ají (</a:t>
          </a:r>
          <a:r>
            <a:rPr lang="es-EC" sz="1600" i="1" kern="1200" dirty="0" err="1"/>
            <a:t>Capsicum</a:t>
          </a:r>
          <a:r>
            <a:rPr lang="es-EC" sz="1600" i="1" kern="1200" dirty="0"/>
            <a:t> </a:t>
          </a:r>
          <a:r>
            <a:rPr lang="es-EC" sz="1600" i="1" kern="1200" dirty="0" err="1"/>
            <a:t>annuum</a:t>
          </a:r>
          <a:r>
            <a:rPr lang="es-EC" sz="1600" i="1" kern="1200" dirty="0"/>
            <a:t> </a:t>
          </a:r>
          <a:r>
            <a:rPr lang="es-EC" sz="1600" kern="1200" dirty="0"/>
            <a:t>L.) en el trópico húmedo.</a:t>
          </a:r>
        </a:p>
      </dsp:txBody>
      <dsp:txXfrm>
        <a:off x="30782" y="764889"/>
        <a:ext cx="7849984" cy="569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8BE7A-5280-4A2F-88BF-4439C52FECEF}">
      <dsp:nvSpPr>
        <dsp:cNvPr id="0" name=""/>
        <dsp:cNvSpPr/>
      </dsp:nvSpPr>
      <dsp:spPr>
        <a:xfrm>
          <a:off x="0" y="0"/>
          <a:ext cx="7911549" cy="636148"/>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kern="1200" dirty="0"/>
            <a:t>Objetivos específicos</a:t>
          </a:r>
          <a:endParaRPr lang="es-EC" sz="2400" kern="1200" dirty="0"/>
        </a:p>
      </dsp:txBody>
      <dsp:txXfrm>
        <a:off x="31054" y="31054"/>
        <a:ext cx="7849441" cy="574040"/>
      </dsp:txXfrm>
    </dsp:sp>
    <dsp:sp modelId="{CD927A1D-FA38-4BDB-A18C-291398C43688}">
      <dsp:nvSpPr>
        <dsp:cNvPr id="0" name=""/>
        <dsp:cNvSpPr/>
      </dsp:nvSpPr>
      <dsp:spPr>
        <a:xfrm>
          <a:off x="0" y="647026"/>
          <a:ext cx="7911549" cy="636148"/>
        </a:xfrm>
        <a:prstGeom prst="round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C" sz="1600" kern="1200" dirty="0"/>
            <a:t>Analizar la respuesta agronómica del cultivo (altura de planta, días a la floración, días a la primera cosecha y peso del fruto) a las aplicaciones foliares de lactofermento.</a:t>
          </a:r>
        </a:p>
      </dsp:txBody>
      <dsp:txXfrm>
        <a:off x="31054" y="678080"/>
        <a:ext cx="7849441" cy="574040"/>
      </dsp:txXfrm>
    </dsp:sp>
    <dsp:sp modelId="{1FF8BF4A-24B3-4938-9C7C-F3526A547CA4}">
      <dsp:nvSpPr>
        <dsp:cNvPr id="0" name=""/>
        <dsp:cNvSpPr/>
      </dsp:nvSpPr>
      <dsp:spPr>
        <a:xfrm>
          <a:off x="0" y="1293922"/>
          <a:ext cx="7911549" cy="593469"/>
        </a:xfrm>
        <a:prstGeom prst="round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C" sz="1600" kern="1200" dirty="0"/>
            <a:t>Identificar la dosis (5%, 10%, 20% y 30%) y frecuencia (5, 10 y 20 días) más efectivas para mejorar la respuesta del lactofermento en el cultivo.</a:t>
          </a:r>
        </a:p>
      </dsp:txBody>
      <dsp:txXfrm>
        <a:off x="28971" y="1322893"/>
        <a:ext cx="7853607" cy="535527"/>
      </dsp:txXfrm>
    </dsp:sp>
    <dsp:sp modelId="{FDB36131-E16E-4D1B-883A-D3E1E963DB1F}">
      <dsp:nvSpPr>
        <dsp:cNvPr id="0" name=""/>
        <dsp:cNvSpPr/>
      </dsp:nvSpPr>
      <dsp:spPr>
        <a:xfrm>
          <a:off x="0" y="1898139"/>
          <a:ext cx="7911549" cy="529498"/>
        </a:xfrm>
        <a:prstGeom prst="round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C" sz="1600" kern="1200" dirty="0"/>
            <a:t>Realizar un análisis costo - beneficio de los tratamientos utilizados.</a:t>
          </a:r>
        </a:p>
      </dsp:txBody>
      <dsp:txXfrm>
        <a:off x="25848" y="1923987"/>
        <a:ext cx="7859853" cy="477802"/>
      </dsp:txXfrm>
    </dsp:sp>
    <dsp:sp modelId="{FC9AD3D5-BBBA-49C0-B3FC-668A33454443}">
      <dsp:nvSpPr>
        <dsp:cNvPr id="0" name=""/>
        <dsp:cNvSpPr/>
      </dsp:nvSpPr>
      <dsp:spPr>
        <a:xfrm>
          <a:off x="0" y="2438515"/>
          <a:ext cx="7911549" cy="607254"/>
        </a:xfrm>
        <a:prstGeom prst="round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C" sz="1600" kern="1200" dirty="0"/>
            <a:t>Difundir los resultados de esta investigación a los estudiantes de Horticultura de VI nivel de la ESPE Santo Domingo.</a:t>
          </a:r>
        </a:p>
      </dsp:txBody>
      <dsp:txXfrm>
        <a:off x="29644" y="2468159"/>
        <a:ext cx="7852261" cy="5479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C5504-89D5-4040-943F-6F424C23A77F}">
      <dsp:nvSpPr>
        <dsp:cNvPr id="0" name=""/>
        <dsp:cNvSpPr/>
      </dsp:nvSpPr>
      <dsp:spPr>
        <a:xfrm>
          <a:off x="0" y="478256"/>
          <a:ext cx="4068417" cy="492341"/>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a:t>Materiales de campo  </a:t>
          </a:r>
          <a:endParaRPr lang="es-EC" sz="1800" kern="1200"/>
        </a:p>
      </dsp:txBody>
      <dsp:txXfrm>
        <a:off x="24034" y="502290"/>
        <a:ext cx="4020349" cy="444273"/>
      </dsp:txXfrm>
    </dsp:sp>
    <dsp:sp modelId="{06340591-857F-4379-BF0C-7D647EC6F2A5}">
      <dsp:nvSpPr>
        <dsp:cNvPr id="0" name=""/>
        <dsp:cNvSpPr/>
      </dsp:nvSpPr>
      <dsp:spPr>
        <a:xfrm>
          <a:off x="0" y="970598"/>
          <a:ext cx="4068417" cy="2623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172" tIns="21590" rIns="120904" bIns="21590" numCol="1" spcCol="1270" anchor="t" anchorCtr="0">
          <a:noAutofit/>
        </a:bodyPr>
        <a:lstStyle/>
        <a:p>
          <a:pPr marL="171450" lvl="1" indent="-171450" algn="l" defTabSz="755650">
            <a:lnSpc>
              <a:spcPct val="90000"/>
            </a:lnSpc>
            <a:spcBef>
              <a:spcPct val="0"/>
            </a:spcBef>
            <a:spcAft>
              <a:spcPct val="20000"/>
            </a:spcAft>
            <a:buChar char="•"/>
          </a:pPr>
          <a:r>
            <a:rPr lang="es-EC" sz="1700" kern="1200" dirty="0"/>
            <a:t>Plantas de ají habanero</a:t>
          </a:r>
        </a:p>
        <a:p>
          <a:pPr marL="171450" lvl="1" indent="-171450" algn="l" defTabSz="755650">
            <a:lnSpc>
              <a:spcPct val="90000"/>
            </a:lnSpc>
            <a:spcBef>
              <a:spcPct val="0"/>
            </a:spcBef>
            <a:spcAft>
              <a:spcPct val="20000"/>
            </a:spcAft>
            <a:buChar char="•"/>
          </a:pPr>
          <a:r>
            <a:rPr lang="es-EC" sz="1700" kern="1200" dirty="0"/>
            <a:t>Lactofermento</a:t>
          </a:r>
        </a:p>
        <a:p>
          <a:pPr marL="171450" lvl="1" indent="-171450" algn="l" defTabSz="755650">
            <a:lnSpc>
              <a:spcPct val="90000"/>
            </a:lnSpc>
            <a:spcBef>
              <a:spcPct val="0"/>
            </a:spcBef>
            <a:spcAft>
              <a:spcPct val="20000"/>
            </a:spcAft>
            <a:buChar char="•"/>
          </a:pPr>
          <a:r>
            <a:rPr lang="es-EC" sz="1700" kern="1200" dirty="0"/>
            <a:t>Herramientas menores</a:t>
          </a:r>
        </a:p>
        <a:p>
          <a:pPr marL="171450" lvl="1" indent="-171450" algn="l" defTabSz="755650">
            <a:lnSpc>
              <a:spcPct val="90000"/>
            </a:lnSpc>
            <a:spcBef>
              <a:spcPct val="0"/>
            </a:spcBef>
            <a:spcAft>
              <a:spcPct val="20000"/>
            </a:spcAft>
            <a:buChar char="•"/>
          </a:pPr>
          <a:r>
            <a:rPr lang="es-EC" sz="1700" kern="1200" dirty="0"/>
            <a:t>Estacas, cinta tomatera</a:t>
          </a:r>
        </a:p>
        <a:p>
          <a:pPr marL="171450" lvl="1" indent="-171450" algn="l" defTabSz="755650">
            <a:lnSpc>
              <a:spcPct val="90000"/>
            </a:lnSpc>
            <a:spcBef>
              <a:spcPct val="0"/>
            </a:spcBef>
            <a:spcAft>
              <a:spcPct val="20000"/>
            </a:spcAft>
            <a:buChar char="•"/>
          </a:pPr>
          <a:r>
            <a:rPr lang="es-EC" sz="1700" kern="1200" dirty="0"/>
            <a:t>Bomba de aspersión</a:t>
          </a:r>
        </a:p>
        <a:p>
          <a:pPr marL="171450" lvl="1" indent="-171450" algn="l" defTabSz="755650">
            <a:lnSpc>
              <a:spcPct val="90000"/>
            </a:lnSpc>
            <a:spcBef>
              <a:spcPct val="0"/>
            </a:spcBef>
            <a:spcAft>
              <a:spcPct val="20000"/>
            </a:spcAft>
            <a:buChar char="•"/>
          </a:pPr>
          <a:r>
            <a:rPr lang="es-EC" sz="1700" kern="1200" dirty="0"/>
            <a:t>Gavetas plásticas</a:t>
          </a:r>
        </a:p>
        <a:p>
          <a:pPr marL="171450" lvl="1" indent="-171450" algn="l" defTabSz="755650">
            <a:lnSpc>
              <a:spcPct val="90000"/>
            </a:lnSpc>
            <a:spcBef>
              <a:spcPct val="0"/>
            </a:spcBef>
            <a:spcAft>
              <a:spcPct val="20000"/>
            </a:spcAft>
            <a:buChar char="•"/>
          </a:pPr>
          <a:r>
            <a:rPr lang="es-EC" sz="1700" kern="1200" dirty="0"/>
            <a:t>Letreros</a:t>
          </a:r>
        </a:p>
        <a:p>
          <a:pPr marL="171450" lvl="1" indent="-171450" algn="l" defTabSz="755650">
            <a:lnSpc>
              <a:spcPct val="90000"/>
            </a:lnSpc>
            <a:spcBef>
              <a:spcPct val="0"/>
            </a:spcBef>
            <a:spcAft>
              <a:spcPct val="20000"/>
            </a:spcAft>
            <a:buChar char="•"/>
          </a:pPr>
          <a:r>
            <a:rPr lang="es-EC" sz="1700" kern="1200" dirty="0"/>
            <a:t>Balanza </a:t>
          </a:r>
        </a:p>
        <a:p>
          <a:pPr marL="171450" lvl="1" indent="-171450" algn="l" defTabSz="755650">
            <a:lnSpc>
              <a:spcPct val="90000"/>
            </a:lnSpc>
            <a:spcBef>
              <a:spcPct val="0"/>
            </a:spcBef>
            <a:spcAft>
              <a:spcPct val="20000"/>
            </a:spcAft>
            <a:buChar char="•"/>
          </a:pPr>
          <a:r>
            <a:rPr lang="es-EC" sz="1700" kern="1200" dirty="0"/>
            <a:t>Agroquímicos </a:t>
          </a:r>
        </a:p>
      </dsp:txBody>
      <dsp:txXfrm>
        <a:off x="0" y="970598"/>
        <a:ext cx="4068417" cy="26237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5E699-F87C-452D-B392-8C324040DCD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9EA54766-F51D-486C-9F95-156018CB74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08B1D6F4-3839-435F-A375-2A00F98B5F9C}"/>
              </a:ext>
            </a:extLst>
          </p:cNvPr>
          <p:cNvSpPr>
            <a:spLocks noGrp="1"/>
          </p:cNvSpPr>
          <p:nvPr>
            <p:ph type="dt" sz="half" idx="10"/>
          </p:nvPr>
        </p:nvSpPr>
        <p:spPr/>
        <p:txBody>
          <a:bodyPr/>
          <a:lstStyle/>
          <a:p>
            <a:fld id="{649A46F0-0806-4E9D-BAA6-DF77B7677983}" type="datetimeFigureOut">
              <a:rPr lang="es-EC" smtClean="0"/>
              <a:t>17/3/2021</a:t>
            </a:fld>
            <a:endParaRPr lang="es-EC"/>
          </a:p>
        </p:txBody>
      </p:sp>
      <p:sp>
        <p:nvSpPr>
          <p:cNvPr id="5" name="Marcador de pie de página 4">
            <a:extLst>
              <a:ext uri="{FF2B5EF4-FFF2-40B4-BE49-F238E27FC236}">
                <a16:creationId xmlns:a16="http://schemas.microsoft.com/office/drawing/2014/main" id="{DB29A323-EB8F-49F5-A278-32BFA902489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A1ACB2E-665D-4637-8CD0-17B96BAF0EC9}"/>
              </a:ext>
            </a:extLst>
          </p:cNvPr>
          <p:cNvSpPr>
            <a:spLocks noGrp="1"/>
          </p:cNvSpPr>
          <p:nvPr>
            <p:ph type="sldNum" sz="quarter" idx="12"/>
          </p:nvPr>
        </p:nvSpPr>
        <p:spPr/>
        <p:txBody>
          <a:bodyPr/>
          <a:lstStyle/>
          <a:p>
            <a:fld id="{6F044128-B4D6-48CF-A71F-76B886C0566E}" type="slidenum">
              <a:rPr lang="es-EC" smtClean="0"/>
              <a:t>‹Nº›</a:t>
            </a:fld>
            <a:endParaRPr lang="es-EC"/>
          </a:p>
        </p:txBody>
      </p:sp>
    </p:spTree>
    <p:extLst>
      <p:ext uri="{BB962C8B-B14F-4D97-AF65-F5344CB8AC3E}">
        <p14:creationId xmlns:p14="http://schemas.microsoft.com/office/powerpoint/2010/main" val="267854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20A84B-7542-4004-BDD3-F1E36B649C9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571DE5B2-08D0-4D21-8A2A-AFEDBDAAFC3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F0766F1-1B1B-488F-BFC8-D0AC35F7FE09}"/>
              </a:ext>
            </a:extLst>
          </p:cNvPr>
          <p:cNvSpPr>
            <a:spLocks noGrp="1"/>
          </p:cNvSpPr>
          <p:nvPr>
            <p:ph type="dt" sz="half" idx="10"/>
          </p:nvPr>
        </p:nvSpPr>
        <p:spPr/>
        <p:txBody>
          <a:bodyPr/>
          <a:lstStyle/>
          <a:p>
            <a:fld id="{649A46F0-0806-4E9D-BAA6-DF77B7677983}" type="datetimeFigureOut">
              <a:rPr lang="es-EC" smtClean="0"/>
              <a:t>17/3/2021</a:t>
            </a:fld>
            <a:endParaRPr lang="es-EC"/>
          </a:p>
        </p:txBody>
      </p:sp>
      <p:sp>
        <p:nvSpPr>
          <p:cNvPr id="5" name="Marcador de pie de página 4">
            <a:extLst>
              <a:ext uri="{FF2B5EF4-FFF2-40B4-BE49-F238E27FC236}">
                <a16:creationId xmlns:a16="http://schemas.microsoft.com/office/drawing/2014/main" id="{4CA3BF47-9C3F-4500-B45C-47C0D1E86589}"/>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6B7507C-645A-4C19-A0EC-8951AE8E9034}"/>
              </a:ext>
            </a:extLst>
          </p:cNvPr>
          <p:cNvSpPr>
            <a:spLocks noGrp="1"/>
          </p:cNvSpPr>
          <p:nvPr>
            <p:ph type="sldNum" sz="quarter" idx="12"/>
          </p:nvPr>
        </p:nvSpPr>
        <p:spPr/>
        <p:txBody>
          <a:bodyPr/>
          <a:lstStyle/>
          <a:p>
            <a:fld id="{6F044128-B4D6-48CF-A71F-76B886C0566E}" type="slidenum">
              <a:rPr lang="es-EC" smtClean="0"/>
              <a:t>‹Nº›</a:t>
            </a:fld>
            <a:endParaRPr lang="es-EC"/>
          </a:p>
        </p:txBody>
      </p:sp>
    </p:spTree>
    <p:extLst>
      <p:ext uri="{BB962C8B-B14F-4D97-AF65-F5344CB8AC3E}">
        <p14:creationId xmlns:p14="http://schemas.microsoft.com/office/powerpoint/2010/main" val="901168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9C807E-D587-4D14-A861-2294BDA943E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EFB67608-062B-48F8-AE3A-850AE6BE6D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8F916025-9DD7-4115-AC27-CE7BE8F9F55A}"/>
              </a:ext>
            </a:extLst>
          </p:cNvPr>
          <p:cNvSpPr>
            <a:spLocks noGrp="1"/>
          </p:cNvSpPr>
          <p:nvPr>
            <p:ph type="dt" sz="half" idx="10"/>
          </p:nvPr>
        </p:nvSpPr>
        <p:spPr/>
        <p:txBody>
          <a:bodyPr/>
          <a:lstStyle/>
          <a:p>
            <a:fld id="{649A46F0-0806-4E9D-BAA6-DF77B7677983}" type="datetimeFigureOut">
              <a:rPr lang="es-EC" smtClean="0"/>
              <a:t>17/3/2021</a:t>
            </a:fld>
            <a:endParaRPr lang="es-EC"/>
          </a:p>
        </p:txBody>
      </p:sp>
      <p:sp>
        <p:nvSpPr>
          <p:cNvPr id="5" name="Marcador de pie de página 4">
            <a:extLst>
              <a:ext uri="{FF2B5EF4-FFF2-40B4-BE49-F238E27FC236}">
                <a16:creationId xmlns:a16="http://schemas.microsoft.com/office/drawing/2014/main" id="{1B07D178-94D1-489E-B3AE-999DC3BEA16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3CA70714-3686-4A27-9698-4458C4B39069}"/>
              </a:ext>
            </a:extLst>
          </p:cNvPr>
          <p:cNvSpPr>
            <a:spLocks noGrp="1"/>
          </p:cNvSpPr>
          <p:nvPr>
            <p:ph type="sldNum" sz="quarter" idx="12"/>
          </p:nvPr>
        </p:nvSpPr>
        <p:spPr/>
        <p:txBody>
          <a:bodyPr/>
          <a:lstStyle/>
          <a:p>
            <a:fld id="{6F044128-B4D6-48CF-A71F-76B886C0566E}" type="slidenum">
              <a:rPr lang="es-EC" smtClean="0"/>
              <a:t>‹Nº›</a:t>
            </a:fld>
            <a:endParaRPr lang="es-EC"/>
          </a:p>
        </p:txBody>
      </p:sp>
    </p:spTree>
    <p:extLst>
      <p:ext uri="{BB962C8B-B14F-4D97-AF65-F5344CB8AC3E}">
        <p14:creationId xmlns:p14="http://schemas.microsoft.com/office/powerpoint/2010/main" val="3217441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2A370-7E09-4687-8671-9976768499B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C185834-DE29-4A3D-9D10-5A047FE60B6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1DDEE62-25D3-49D6-8563-D13C333F187B}"/>
              </a:ext>
            </a:extLst>
          </p:cNvPr>
          <p:cNvSpPr>
            <a:spLocks noGrp="1"/>
          </p:cNvSpPr>
          <p:nvPr>
            <p:ph type="dt" sz="half" idx="10"/>
          </p:nvPr>
        </p:nvSpPr>
        <p:spPr/>
        <p:txBody>
          <a:bodyPr/>
          <a:lstStyle/>
          <a:p>
            <a:fld id="{649A46F0-0806-4E9D-BAA6-DF77B7677983}" type="datetimeFigureOut">
              <a:rPr lang="es-EC" smtClean="0"/>
              <a:t>17/3/2021</a:t>
            </a:fld>
            <a:endParaRPr lang="es-EC"/>
          </a:p>
        </p:txBody>
      </p:sp>
      <p:sp>
        <p:nvSpPr>
          <p:cNvPr id="5" name="Marcador de pie de página 4">
            <a:extLst>
              <a:ext uri="{FF2B5EF4-FFF2-40B4-BE49-F238E27FC236}">
                <a16:creationId xmlns:a16="http://schemas.microsoft.com/office/drawing/2014/main" id="{60AF8F64-52A9-4603-81E3-891950BA8E1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B526B94-F2DD-4401-814B-1A8E907EA5DA}"/>
              </a:ext>
            </a:extLst>
          </p:cNvPr>
          <p:cNvSpPr>
            <a:spLocks noGrp="1"/>
          </p:cNvSpPr>
          <p:nvPr>
            <p:ph type="sldNum" sz="quarter" idx="12"/>
          </p:nvPr>
        </p:nvSpPr>
        <p:spPr/>
        <p:txBody>
          <a:bodyPr/>
          <a:lstStyle/>
          <a:p>
            <a:fld id="{6F044128-B4D6-48CF-A71F-76B886C0566E}" type="slidenum">
              <a:rPr lang="es-EC" smtClean="0"/>
              <a:t>‹Nº›</a:t>
            </a:fld>
            <a:endParaRPr lang="es-EC"/>
          </a:p>
        </p:txBody>
      </p:sp>
    </p:spTree>
    <p:extLst>
      <p:ext uri="{BB962C8B-B14F-4D97-AF65-F5344CB8AC3E}">
        <p14:creationId xmlns:p14="http://schemas.microsoft.com/office/powerpoint/2010/main" val="807681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C57062-D009-4DCB-9A9B-F73D7B9E3D4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BD0726C5-82A0-49F6-84F5-BD12FA4DA5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1C78BE8-794B-416B-ADCE-A2E8776E94AE}"/>
              </a:ext>
            </a:extLst>
          </p:cNvPr>
          <p:cNvSpPr>
            <a:spLocks noGrp="1"/>
          </p:cNvSpPr>
          <p:nvPr>
            <p:ph type="dt" sz="half" idx="10"/>
          </p:nvPr>
        </p:nvSpPr>
        <p:spPr/>
        <p:txBody>
          <a:bodyPr/>
          <a:lstStyle/>
          <a:p>
            <a:fld id="{649A46F0-0806-4E9D-BAA6-DF77B7677983}" type="datetimeFigureOut">
              <a:rPr lang="es-EC" smtClean="0"/>
              <a:t>17/3/2021</a:t>
            </a:fld>
            <a:endParaRPr lang="es-EC"/>
          </a:p>
        </p:txBody>
      </p:sp>
      <p:sp>
        <p:nvSpPr>
          <p:cNvPr id="5" name="Marcador de pie de página 4">
            <a:extLst>
              <a:ext uri="{FF2B5EF4-FFF2-40B4-BE49-F238E27FC236}">
                <a16:creationId xmlns:a16="http://schemas.microsoft.com/office/drawing/2014/main" id="{ED8E2357-BDB3-4461-BF24-706C98C03C7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F776ED8-6092-43BD-AF0E-2DA9B1BCEB2F}"/>
              </a:ext>
            </a:extLst>
          </p:cNvPr>
          <p:cNvSpPr>
            <a:spLocks noGrp="1"/>
          </p:cNvSpPr>
          <p:nvPr>
            <p:ph type="sldNum" sz="quarter" idx="12"/>
          </p:nvPr>
        </p:nvSpPr>
        <p:spPr/>
        <p:txBody>
          <a:bodyPr/>
          <a:lstStyle/>
          <a:p>
            <a:fld id="{6F044128-B4D6-48CF-A71F-76B886C0566E}" type="slidenum">
              <a:rPr lang="es-EC" smtClean="0"/>
              <a:t>‹Nº›</a:t>
            </a:fld>
            <a:endParaRPr lang="es-EC"/>
          </a:p>
        </p:txBody>
      </p:sp>
    </p:spTree>
    <p:extLst>
      <p:ext uri="{BB962C8B-B14F-4D97-AF65-F5344CB8AC3E}">
        <p14:creationId xmlns:p14="http://schemas.microsoft.com/office/powerpoint/2010/main" val="2635627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3F9707-53D2-4F4B-A61D-75449D68C19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77A42EE-1D67-42A6-8E95-D68E76686E3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7AF01286-31CE-4A0F-8EB4-395A7CB7382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4BD4CD8C-9305-437B-B441-F0D322891D94}"/>
              </a:ext>
            </a:extLst>
          </p:cNvPr>
          <p:cNvSpPr>
            <a:spLocks noGrp="1"/>
          </p:cNvSpPr>
          <p:nvPr>
            <p:ph type="dt" sz="half" idx="10"/>
          </p:nvPr>
        </p:nvSpPr>
        <p:spPr/>
        <p:txBody>
          <a:bodyPr/>
          <a:lstStyle/>
          <a:p>
            <a:fld id="{649A46F0-0806-4E9D-BAA6-DF77B7677983}" type="datetimeFigureOut">
              <a:rPr lang="es-EC" smtClean="0"/>
              <a:t>17/3/2021</a:t>
            </a:fld>
            <a:endParaRPr lang="es-EC"/>
          </a:p>
        </p:txBody>
      </p:sp>
      <p:sp>
        <p:nvSpPr>
          <p:cNvPr id="6" name="Marcador de pie de página 5">
            <a:extLst>
              <a:ext uri="{FF2B5EF4-FFF2-40B4-BE49-F238E27FC236}">
                <a16:creationId xmlns:a16="http://schemas.microsoft.com/office/drawing/2014/main" id="{32803982-D993-4E4B-B056-41F449CD80CF}"/>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A25148C3-93BE-4EF7-8787-5DD68C94E11D}"/>
              </a:ext>
            </a:extLst>
          </p:cNvPr>
          <p:cNvSpPr>
            <a:spLocks noGrp="1"/>
          </p:cNvSpPr>
          <p:nvPr>
            <p:ph type="sldNum" sz="quarter" idx="12"/>
          </p:nvPr>
        </p:nvSpPr>
        <p:spPr/>
        <p:txBody>
          <a:bodyPr/>
          <a:lstStyle/>
          <a:p>
            <a:fld id="{6F044128-B4D6-48CF-A71F-76B886C0566E}" type="slidenum">
              <a:rPr lang="es-EC" smtClean="0"/>
              <a:t>‹Nº›</a:t>
            </a:fld>
            <a:endParaRPr lang="es-EC"/>
          </a:p>
        </p:txBody>
      </p:sp>
    </p:spTree>
    <p:extLst>
      <p:ext uri="{BB962C8B-B14F-4D97-AF65-F5344CB8AC3E}">
        <p14:creationId xmlns:p14="http://schemas.microsoft.com/office/powerpoint/2010/main" val="2075729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88FAA-B465-4512-BBCA-8D55DA1F278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6B9189E3-6B8C-40B6-97EE-B51F41C7B0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AD0C9D0-9DA2-479F-A5C2-6461C9BEB8A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EF950E5C-4751-4348-901D-AEDEB5C693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E7A06E4-4049-499B-9F11-62ACC4CFDB1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B240D094-C49A-4E99-BB39-9665FE74B728}"/>
              </a:ext>
            </a:extLst>
          </p:cNvPr>
          <p:cNvSpPr>
            <a:spLocks noGrp="1"/>
          </p:cNvSpPr>
          <p:nvPr>
            <p:ph type="dt" sz="half" idx="10"/>
          </p:nvPr>
        </p:nvSpPr>
        <p:spPr/>
        <p:txBody>
          <a:bodyPr/>
          <a:lstStyle/>
          <a:p>
            <a:fld id="{649A46F0-0806-4E9D-BAA6-DF77B7677983}" type="datetimeFigureOut">
              <a:rPr lang="es-EC" smtClean="0"/>
              <a:t>17/3/2021</a:t>
            </a:fld>
            <a:endParaRPr lang="es-EC"/>
          </a:p>
        </p:txBody>
      </p:sp>
      <p:sp>
        <p:nvSpPr>
          <p:cNvPr id="8" name="Marcador de pie de página 7">
            <a:extLst>
              <a:ext uri="{FF2B5EF4-FFF2-40B4-BE49-F238E27FC236}">
                <a16:creationId xmlns:a16="http://schemas.microsoft.com/office/drawing/2014/main" id="{F024DD6D-2631-45BB-A9E4-7B2502C0C508}"/>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D3C48726-B969-47DB-933F-202B3297BE69}"/>
              </a:ext>
            </a:extLst>
          </p:cNvPr>
          <p:cNvSpPr>
            <a:spLocks noGrp="1"/>
          </p:cNvSpPr>
          <p:nvPr>
            <p:ph type="sldNum" sz="quarter" idx="12"/>
          </p:nvPr>
        </p:nvSpPr>
        <p:spPr/>
        <p:txBody>
          <a:bodyPr/>
          <a:lstStyle/>
          <a:p>
            <a:fld id="{6F044128-B4D6-48CF-A71F-76B886C0566E}" type="slidenum">
              <a:rPr lang="es-EC" smtClean="0"/>
              <a:t>‹Nº›</a:t>
            </a:fld>
            <a:endParaRPr lang="es-EC"/>
          </a:p>
        </p:txBody>
      </p:sp>
    </p:spTree>
    <p:extLst>
      <p:ext uri="{BB962C8B-B14F-4D97-AF65-F5344CB8AC3E}">
        <p14:creationId xmlns:p14="http://schemas.microsoft.com/office/powerpoint/2010/main" val="2376723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A5E72C-AC3D-453D-BFE9-5F7803341E1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3A653AE6-E22C-4FAC-A40F-6136B2BE9562}"/>
              </a:ext>
            </a:extLst>
          </p:cNvPr>
          <p:cNvSpPr>
            <a:spLocks noGrp="1"/>
          </p:cNvSpPr>
          <p:nvPr>
            <p:ph type="dt" sz="half" idx="10"/>
          </p:nvPr>
        </p:nvSpPr>
        <p:spPr/>
        <p:txBody>
          <a:bodyPr/>
          <a:lstStyle/>
          <a:p>
            <a:fld id="{649A46F0-0806-4E9D-BAA6-DF77B7677983}" type="datetimeFigureOut">
              <a:rPr lang="es-EC" smtClean="0"/>
              <a:t>17/3/2021</a:t>
            </a:fld>
            <a:endParaRPr lang="es-EC"/>
          </a:p>
        </p:txBody>
      </p:sp>
      <p:sp>
        <p:nvSpPr>
          <p:cNvPr id="4" name="Marcador de pie de página 3">
            <a:extLst>
              <a:ext uri="{FF2B5EF4-FFF2-40B4-BE49-F238E27FC236}">
                <a16:creationId xmlns:a16="http://schemas.microsoft.com/office/drawing/2014/main" id="{FF8677F3-C728-4DF6-AFA5-CA6B6707CB93}"/>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564CDC2A-03C8-4F38-85D3-F595B5BFBED0}"/>
              </a:ext>
            </a:extLst>
          </p:cNvPr>
          <p:cNvSpPr>
            <a:spLocks noGrp="1"/>
          </p:cNvSpPr>
          <p:nvPr>
            <p:ph type="sldNum" sz="quarter" idx="12"/>
          </p:nvPr>
        </p:nvSpPr>
        <p:spPr/>
        <p:txBody>
          <a:bodyPr/>
          <a:lstStyle/>
          <a:p>
            <a:fld id="{6F044128-B4D6-48CF-A71F-76B886C0566E}" type="slidenum">
              <a:rPr lang="es-EC" smtClean="0"/>
              <a:t>‹Nº›</a:t>
            </a:fld>
            <a:endParaRPr lang="es-EC"/>
          </a:p>
        </p:txBody>
      </p:sp>
    </p:spTree>
    <p:extLst>
      <p:ext uri="{BB962C8B-B14F-4D97-AF65-F5344CB8AC3E}">
        <p14:creationId xmlns:p14="http://schemas.microsoft.com/office/powerpoint/2010/main" val="232704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45F9382-D26E-4458-8D3B-B2BFC56045D9}"/>
              </a:ext>
            </a:extLst>
          </p:cNvPr>
          <p:cNvSpPr>
            <a:spLocks noGrp="1"/>
          </p:cNvSpPr>
          <p:nvPr>
            <p:ph type="dt" sz="half" idx="10"/>
          </p:nvPr>
        </p:nvSpPr>
        <p:spPr/>
        <p:txBody>
          <a:bodyPr/>
          <a:lstStyle/>
          <a:p>
            <a:fld id="{649A46F0-0806-4E9D-BAA6-DF77B7677983}" type="datetimeFigureOut">
              <a:rPr lang="es-EC" smtClean="0"/>
              <a:t>17/3/2021</a:t>
            </a:fld>
            <a:endParaRPr lang="es-EC"/>
          </a:p>
        </p:txBody>
      </p:sp>
      <p:sp>
        <p:nvSpPr>
          <p:cNvPr id="3" name="Marcador de pie de página 2">
            <a:extLst>
              <a:ext uri="{FF2B5EF4-FFF2-40B4-BE49-F238E27FC236}">
                <a16:creationId xmlns:a16="http://schemas.microsoft.com/office/drawing/2014/main" id="{DB9B1C87-84A4-43A8-BDAC-2772C9844349}"/>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648F34E2-F834-4DCE-9787-9CBF0A6A9F53}"/>
              </a:ext>
            </a:extLst>
          </p:cNvPr>
          <p:cNvSpPr>
            <a:spLocks noGrp="1"/>
          </p:cNvSpPr>
          <p:nvPr>
            <p:ph type="sldNum" sz="quarter" idx="12"/>
          </p:nvPr>
        </p:nvSpPr>
        <p:spPr/>
        <p:txBody>
          <a:bodyPr/>
          <a:lstStyle/>
          <a:p>
            <a:fld id="{6F044128-B4D6-48CF-A71F-76B886C0566E}" type="slidenum">
              <a:rPr lang="es-EC" smtClean="0"/>
              <a:t>‹Nº›</a:t>
            </a:fld>
            <a:endParaRPr lang="es-EC"/>
          </a:p>
        </p:txBody>
      </p:sp>
    </p:spTree>
    <p:extLst>
      <p:ext uri="{BB962C8B-B14F-4D97-AF65-F5344CB8AC3E}">
        <p14:creationId xmlns:p14="http://schemas.microsoft.com/office/powerpoint/2010/main" val="427016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A91F6B-892F-4876-AA53-CA59E3677DD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CFB27EA-7708-478C-AA17-06EAEC75BA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2D2455D4-62E0-4E9E-818F-E7EA24D146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A9E067-1A62-40C4-9D93-EC59675DFA5A}"/>
              </a:ext>
            </a:extLst>
          </p:cNvPr>
          <p:cNvSpPr>
            <a:spLocks noGrp="1"/>
          </p:cNvSpPr>
          <p:nvPr>
            <p:ph type="dt" sz="half" idx="10"/>
          </p:nvPr>
        </p:nvSpPr>
        <p:spPr/>
        <p:txBody>
          <a:bodyPr/>
          <a:lstStyle/>
          <a:p>
            <a:fld id="{649A46F0-0806-4E9D-BAA6-DF77B7677983}" type="datetimeFigureOut">
              <a:rPr lang="es-EC" smtClean="0"/>
              <a:t>17/3/2021</a:t>
            </a:fld>
            <a:endParaRPr lang="es-EC"/>
          </a:p>
        </p:txBody>
      </p:sp>
      <p:sp>
        <p:nvSpPr>
          <p:cNvPr id="6" name="Marcador de pie de página 5">
            <a:extLst>
              <a:ext uri="{FF2B5EF4-FFF2-40B4-BE49-F238E27FC236}">
                <a16:creationId xmlns:a16="http://schemas.microsoft.com/office/drawing/2014/main" id="{48CDAC43-963B-45B4-AC89-299ABF73702B}"/>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933A7212-26EF-4EA9-9BB0-5E36275147FF}"/>
              </a:ext>
            </a:extLst>
          </p:cNvPr>
          <p:cNvSpPr>
            <a:spLocks noGrp="1"/>
          </p:cNvSpPr>
          <p:nvPr>
            <p:ph type="sldNum" sz="quarter" idx="12"/>
          </p:nvPr>
        </p:nvSpPr>
        <p:spPr/>
        <p:txBody>
          <a:bodyPr/>
          <a:lstStyle/>
          <a:p>
            <a:fld id="{6F044128-B4D6-48CF-A71F-76B886C0566E}" type="slidenum">
              <a:rPr lang="es-EC" smtClean="0"/>
              <a:t>‹Nº›</a:t>
            </a:fld>
            <a:endParaRPr lang="es-EC"/>
          </a:p>
        </p:txBody>
      </p:sp>
    </p:spTree>
    <p:extLst>
      <p:ext uri="{BB962C8B-B14F-4D97-AF65-F5344CB8AC3E}">
        <p14:creationId xmlns:p14="http://schemas.microsoft.com/office/powerpoint/2010/main" val="2983070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F2226F-8DF1-41F1-A2DC-A1423C711F3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21A7C63D-37FB-43D5-8377-8C9DA55159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4221FD98-9915-4274-93E9-7CA3957B10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4B193AF-1903-4DEA-A6C0-0B1B5AB8CF2E}"/>
              </a:ext>
            </a:extLst>
          </p:cNvPr>
          <p:cNvSpPr>
            <a:spLocks noGrp="1"/>
          </p:cNvSpPr>
          <p:nvPr>
            <p:ph type="dt" sz="half" idx="10"/>
          </p:nvPr>
        </p:nvSpPr>
        <p:spPr/>
        <p:txBody>
          <a:bodyPr/>
          <a:lstStyle/>
          <a:p>
            <a:fld id="{649A46F0-0806-4E9D-BAA6-DF77B7677983}" type="datetimeFigureOut">
              <a:rPr lang="es-EC" smtClean="0"/>
              <a:t>17/3/2021</a:t>
            </a:fld>
            <a:endParaRPr lang="es-EC"/>
          </a:p>
        </p:txBody>
      </p:sp>
      <p:sp>
        <p:nvSpPr>
          <p:cNvPr id="6" name="Marcador de pie de página 5">
            <a:extLst>
              <a:ext uri="{FF2B5EF4-FFF2-40B4-BE49-F238E27FC236}">
                <a16:creationId xmlns:a16="http://schemas.microsoft.com/office/drawing/2014/main" id="{13BFB7B9-3D3E-4773-8119-06B6D938650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61769A98-A1E9-463D-AA5E-A4D380004E65}"/>
              </a:ext>
            </a:extLst>
          </p:cNvPr>
          <p:cNvSpPr>
            <a:spLocks noGrp="1"/>
          </p:cNvSpPr>
          <p:nvPr>
            <p:ph type="sldNum" sz="quarter" idx="12"/>
          </p:nvPr>
        </p:nvSpPr>
        <p:spPr/>
        <p:txBody>
          <a:bodyPr/>
          <a:lstStyle/>
          <a:p>
            <a:fld id="{6F044128-B4D6-48CF-A71F-76B886C0566E}" type="slidenum">
              <a:rPr lang="es-EC" smtClean="0"/>
              <a:t>‹Nº›</a:t>
            </a:fld>
            <a:endParaRPr lang="es-EC"/>
          </a:p>
        </p:txBody>
      </p:sp>
    </p:spTree>
    <p:extLst>
      <p:ext uri="{BB962C8B-B14F-4D97-AF65-F5344CB8AC3E}">
        <p14:creationId xmlns:p14="http://schemas.microsoft.com/office/powerpoint/2010/main" val="3032294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8D27C19-8448-4A65-8E9D-0870B65FC9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903E203D-9ED8-48E9-862E-429EFB7985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DB76B836-EC0C-4017-BB43-C2BCDF10B1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A46F0-0806-4E9D-BAA6-DF77B7677983}" type="datetimeFigureOut">
              <a:rPr lang="es-EC" smtClean="0"/>
              <a:t>17/3/2021</a:t>
            </a:fld>
            <a:endParaRPr lang="es-EC"/>
          </a:p>
        </p:txBody>
      </p:sp>
      <p:sp>
        <p:nvSpPr>
          <p:cNvPr id="5" name="Marcador de pie de página 4">
            <a:extLst>
              <a:ext uri="{FF2B5EF4-FFF2-40B4-BE49-F238E27FC236}">
                <a16:creationId xmlns:a16="http://schemas.microsoft.com/office/drawing/2014/main" id="{D80A2B66-DC17-4F48-AFC4-A883232A42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59BB511E-BDA9-4BAB-A85E-9F20F57BF0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44128-B4D6-48CF-A71F-76B886C0566E}" type="slidenum">
              <a:rPr lang="es-EC" smtClean="0"/>
              <a:t>‹Nº›</a:t>
            </a:fld>
            <a:endParaRPr lang="es-EC"/>
          </a:p>
        </p:txBody>
      </p:sp>
    </p:spTree>
    <p:extLst>
      <p:ext uri="{BB962C8B-B14F-4D97-AF65-F5344CB8AC3E}">
        <p14:creationId xmlns:p14="http://schemas.microsoft.com/office/powerpoint/2010/main" val="486798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tmp"/><Relationship Id="rId7" Type="http://schemas.openxmlformats.org/officeDocument/2006/relationships/image" Target="../media/image9.tmp"/><Relationship Id="rId2" Type="http://schemas.openxmlformats.org/officeDocument/2006/relationships/image" Target="../media/image4.tmp"/><Relationship Id="rId1" Type="http://schemas.openxmlformats.org/officeDocument/2006/relationships/slideLayout" Target="../slideLayouts/slideLayout1.xml"/><Relationship Id="rId6" Type="http://schemas.openxmlformats.org/officeDocument/2006/relationships/image" Target="../media/image8.tmp"/><Relationship Id="rId5" Type="http://schemas.openxmlformats.org/officeDocument/2006/relationships/image" Target="../media/image7.tmp"/><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1.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1.xml"/><Relationship Id="rId4" Type="http://schemas.openxmlformats.org/officeDocument/2006/relationships/image" Target="../media/image12.tmp"/></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5.jp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2095C3D-459C-4EC5-BF24-AB3EA2EFB9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1278" y="237292"/>
            <a:ext cx="7022921" cy="1176083"/>
          </a:xfrm>
          <a:prstGeom prst="rect">
            <a:avLst/>
          </a:prstGeom>
        </p:spPr>
      </p:pic>
      <p:sp>
        <p:nvSpPr>
          <p:cNvPr id="5" name="Rectángulo 4">
            <a:extLst>
              <a:ext uri="{FF2B5EF4-FFF2-40B4-BE49-F238E27FC236}">
                <a16:creationId xmlns:a16="http://schemas.microsoft.com/office/drawing/2014/main" id="{1748A2C6-BD9D-4097-AAAE-9C92B9D09CFC}"/>
              </a:ext>
            </a:extLst>
          </p:cNvPr>
          <p:cNvSpPr/>
          <p:nvPr/>
        </p:nvSpPr>
        <p:spPr>
          <a:xfrm>
            <a:off x="247096" y="1572296"/>
            <a:ext cx="11697809" cy="2123658"/>
          </a:xfrm>
          <a:prstGeom prst="rect">
            <a:avLst/>
          </a:prstGeom>
        </p:spPr>
        <p:txBody>
          <a:bodyPr wrap="square">
            <a:spAutoFit/>
          </a:bodyPr>
          <a:lstStyle/>
          <a:p>
            <a:pPr algn="ctr"/>
            <a:r>
              <a:rPr lang="es-EC" sz="2000" dirty="0">
                <a:ln w="5000" cmpd="sng">
                  <a:solidFill>
                    <a:schemeClr val="tx1"/>
                  </a:solidFill>
                  <a:prstDash val="solid"/>
                </a:ln>
                <a:cs typeface="Times New Roman" pitchFamily="18" charset="0"/>
              </a:rPr>
              <a:t>DEPARTAMENTO DE CIENCIAS DE LA VIDA Y LA AGRICULTURA</a:t>
            </a:r>
            <a:br>
              <a:rPr lang="es-EC" sz="2000" dirty="0">
                <a:ln w="5000" cmpd="sng">
                  <a:solidFill>
                    <a:schemeClr val="tx1"/>
                  </a:solidFill>
                  <a:prstDash val="solid"/>
                </a:ln>
                <a:cs typeface="Times New Roman" pitchFamily="18" charset="0"/>
              </a:rPr>
            </a:br>
            <a:r>
              <a:rPr lang="es-EC" sz="2000" dirty="0">
                <a:ln w="5000" cmpd="sng">
                  <a:solidFill>
                    <a:schemeClr val="tx1"/>
                  </a:solidFill>
                  <a:prstDash val="solid"/>
                </a:ln>
                <a:cs typeface="Times New Roman" pitchFamily="18" charset="0"/>
              </a:rPr>
              <a:t>CARRERA DE INGENIERÍA AGROPECUARIA</a:t>
            </a:r>
          </a:p>
          <a:p>
            <a:pPr algn="ctr"/>
            <a:endParaRPr lang="es-ES" sz="2000" b="1" dirty="0">
              <a:ea typeface="Calibri" panose="020F0502020204030204" pitchFamily="34" charset="0"/>
            </a:endParaRPr>
          </a:p>
          <a:p>
            <a:pPr algn="ctr"/>
            <a:r>
              <a:rPr lang="es-ES" sz="2000" b="1" dirty="0">
                <a:ea typeface="Calibri" panose="020F0502020204030204" pitchFamily="34" charset="0"/>
                <a:cs typeface="Times New Roman" panose="02020603050405020304" pitchFamily="18" charset="0"/>
              </a:rPr>
              <a:t>“ </a:t>
            </a:r>
            <a:r>
              <a:rPr lang="es-EC" sz="2400" b="1" dirty="0"/>
              <a:t>EFECTO DE LA FERTILIZACIÓN FOLIAR CON UN LACTOFERMENTO ENRIQUECIDO EN MINERALES (NPK) SOBRE EL CULTIVO DE AJÍ (</a:t>
            </a:r>
            <a:r>
              <a:rPr lang="es-EC" sz="2400" b="1" i="1" dirty="0" err="1"/>
              <a:t>Capsicum</a:t>
            </a:r>
            <a:r>
              <a:rPr lang="es-EC" sz="2400" b="1" i="1" dirty="0"/>
              <a:t> </a:t>
            </a:r>
            <a:r>
              <a:rPr lang="es-EC" sz="2400" b="1" i="1" dirty="0" err="1"/>
              <a:t>annuum</a:t>
            </a:r>
            <a:r>
              <a:rPr lang="es-EC" sz="2400" b="1" i="1" dirty="0"/>
              <a:t> </a:t>
            </a:r>
            <a:r>
              <a:rPr lang="es-EC" sz="2400" b="1" dirty="0"/>
              <a:t>L.) EN EL TRÓPICO HÚMEDO</a:t>
            </a:r>
            <a:r>
              <a:rPr lang="es-ES" sz="2000" b="1" dirty="0">
                <a:ea typeface="Calibri" panose="020F0502020204030204" pitchFamily="34" charset="0"/>
                <a:cs typeface="Times New Roman" panose="02020603050405020304" pitchFamily="18" charset="0"/>
              </a:rPr>
              <a:t>”</a:t>
            </a:r>
            <a:r>
              <a:rPr lang="es-EC" sz="2000" b="1" dirty="0"/>
              <a:t>.</a:t>
            </a:r>
            <a:endParaRPr lang="es-EC" sz="2000" dirty="0"/>
          </a:p>
        </p:txBody>
      </p:sp>
      <p:sp>
        <p:nvSpPr>
          <p:cNvPr id="6" name="Rectángulo 5">
            <a:extLst>
              <a:ext uri="{FF2B5EF4-FFF2-40B4-BE49-F238E27FC236}">
                <a16:creationId xmlns:a16="http://schemas.microsoft.com/office/drawing/2014/main" id="{FD269CCD-5A8C-40F6-9F0D-F8402276DA2E}"/>
              </a:ext>
            </a:extLst>
          </p:cNvPr>
          <p:cNvSpPr/>
          <p:nvPr/>
        </p:nvSpPr>
        <p:spPr>
          <a:xfrm>
            <a:off x="3478669" y="3854875"/>
            <a:ext cx="5234661" cy="1015663"/>
          </a:xfrm>
          <a:prstGeom prst="rect">
            <a:avLst/>
          </a:prstGeom>
        </p:spPr>
        <p:txBody>
          <a:bodyPr wrap="square">
            <a:spAutoFit/>
          </a:bodyPr>
          <a:lstStyle/>
          <a:p>
            <a:pPr algn="ctr"/>
            <a:r>
              <a:rPr lang="es-ES" sz="2000" b="1" dirty="0">
                <a:cs typeface="Times New Roman" panose="02020603050405020304" pitchFamily="18" charset="0"/>
              </a:rPr>
              <a:t>AUTOR:</a:t>
            </a:r>
            <a:r>
              <a:rPr lang="es-EC" sz="2000" dirty="0">
                <a:cs typeface="Times New Roman" panose="02020603050405020304" pitchFamily="18" charset="0"/>
              </a:rPr>
              <a:t> </a:t>
            </a:r>
            <a:endParaRPr lang="es-ES" sz="2000" b="1" dirty="0">
              <a:cs typeface="Times New Roman" panose="02020603050405020304" pitchFamily="18" charset="0"/>
            </a:endParaRPr>
          </a:p>
          <a:p>
            <a:pPr algn="ctr"/>
            <a:r>
              <a:rPr lang="es-ES" sz="2000" b="1" dirty="0">
                <a:cs typeface="Times New Roman" panose="02020603050405020304" pitchFamily="18" charset="0"/>
              </a:rPr>
              <a:t>BRYAN JAVIER</a:t>
            </a:r>
            <a:endParaRPr lang="es-EC" sz="2000" dirty="0">
              <a:cs typeface="Times New Roman" panose="02020603050405020304" pitchFamily="18" charset="0"/>
            </a:endParaRPr>
          </a:p>
          <a:p>
            <a:pPr algn="ctr"/>
            <a:r>
              <a:rPr lang="es-ES" sz="2000" b="1" dirty="0">
                <a:cs typeface="Times New Roman" panose="02020603050405020304" pitchFamily="18" charset="0"/>
              </a:rPr>
              <a:t>RAMÍREZ ARMIJOS </a:t>
            </a:r>
            <a:endParaRPr lang="es-EC" sz="2000" dirty="0">
              <a:cs typeface="Times New Roman" panose="02020603050405020304" pitchFamily="18" charset="0"/>
            </a:endParaRPr>
          </a:p>
        </p:txBody>
      </p:sp>
      <p:sp>
        <p:nvSpPr>
          <p:cNvPr id="7" name="Rectángulo 6">
            <a:extLst>
              <a:ext uri="{FF2B5EF4-FFF2-40B4-BE49-F238E27FC236}">
                <a16:creationId xmlns:a16="http://schemas.microsoft.com/office/drawing/2014/main" id="{493ADC55-50E9-473F-92D5-3DEAFC374F6C}"/>
              </a:ext>
            </a:extLst>
          </p:cNvPr>
          <p:cNvSpPr/>
          <p:nvPr/>
        </p:nvSpPr>
        <p:spPr>
          <a:xfrm>
            <a:off x="3615407" y="4807137"/>
            <a:ext cx="5234661" cy="707886"/>
          </a:xfrm>
          <a:prstGeom prst="rect">
            <a:avLst/>
          </a:prstGeom>
        </p:spPr>
        <p:txBody>
          <a:bodyPr wrap="square">
            <a:spAutoFit/>
          </a:bodyPr>
          <a:lstStyle/>
          <a:p>
            <a:pPr algn="ctr"/>
            <a:r>
              <a:rPr lang="es-ES" sz="2000" b="1" dirty="0">
                <a:latin typeface="Times New Roman" panose="02020603050405020304" pitchFamily="18" charset="0"/>
                <a:cs typeface="Times New Roman" panose="02020603050405020304" pitchFamily="18" charset="0"/>
              </a:rPr>
              <a:t>DIRECTOR:</a:t>
            </a:r>
            <a:r>
              <a:rPr lang="es-EC" sz="2000" dirty="0">
                <a:latin typeface="Times New Roman" panose="02020603050405020304" pitchFamily="18" charset="0"/>
                <a:cs typeface="Times New Roman" panose="02020603050405020304" pitchFamily="18" charset="0"/>
              </a:rPr>
              <a:t> </a:t>
            </a:r>
            <a:endParaRPr lang="es-ES" sz="2000" b="1" dirty="0">
              <a:latin typeface="Times New Roman" panose="02020603050405020304" pitchFamily="18" charset="0"/>
              <a:cs typeface="Times New Roman" panose="02020603050405020304" pitchFamily="18" charset="0"/>
            </a:endParaRPr>
          </a:p>
          <a:p>
            <a:pPr algn="ctr"/>
            <a:r>
              <a:rPr lang="es-EC" sz="2000" b="1" dirty="0"/>
              <a:t>Ing. PATRICIO VACA PAZMIÑO </a:t>
            </a:r>
            <a:r>
              <a:rPr lang="es-EC" sz="2000" b="1" dirty="0" err="1"/>
              <a:t>Mgs</a:t>
            </a:r>
            <a:r>
              <a:rPr lang="es-EC" sz="2000" b="1" dirty="0"/>
              <a:t>.</a:t>
            </a:r>
            <a:endParaRPr lang="es-EC" sz="2000" b="1" dirty="0">
              <a:latin typeface="Times New Roman" panose="02020603050405020304" pitchFamily="18" charset="0"/>
              <a:cs typeface="Times New Roman" panose="02020603050405020304" pitchFamily="18" charset="0"/>
            </a:endParaRPr>
          </a:p>
        </p:txBody>
      </p:sp>
      <p:sp>
        <p:nvSpPr>
          <p:cNvPr id="8" name="Rectángulo 7">
            <a:extLst>
              <a:ext uri="{FF2B5EF4-FFF2-40B4-BE49-F238E27FC236}">
                <a16:creationId xmlns:a16="http://schemas.microsoft.com/office/drawing/2014/main" id="{F016634C-1C44-4D44-893E-A27F11C628C2}"/>
              </a:ext>
            </a:extLst>
          </p:cNvPr>
          <p:cNvSpPr/>
          <p:nvPr/>
        </p:nvSpPr>
        <p:spPr>
          <a:xfrm>
            <a:off x="3048000" y="5622405"/>
            <a:ext cx="6096000" cy="1235595"/>
          </a:xfrm>
          <a:prstGeom prst="rect">
            <a:avLst/>
          </a:prstGeom>
        </p:spPr>
        <p:txBody>
          <a:bodyPr>
            <a:spAutoFit/>
          </a:bodyPr>
          <a:lstStyle/>
          <a:p>
            <a:pPr marL="457200" indent="-228600" algn="ctr">
              <a:lnSpc>
                <a:spcPct val="200000"/>
              </a:lnSpc>
              <a:spcAft>
                <a:spcPts val="0"/>
              </a:spcAft>
            </a:pPr>
            <a:r>
              <a:rPr lang="es-ES" sz="2000" b="1" dirty="0">
                <a:latin typeface="Times New Roman" panose="02020603050405020304" pitchFamily="18" charset="0"/>
                <a:ea typeface="Calibri" panose="020F0502020204030204" pitchFamily="34" charset="0"/>
                <a:cs typeface="Times New Roman" panose="02020603050405020304" pitchFamily="18" charset="0"/>
              </a:rPr>
              <a:t>SANTO DOMINGO - ECUADOR </a:t>
            </a: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a:p>
            <a:pPr marL="457200" indent="-228600" algn="ctr">
              <a:lnSpc>
                <a:spcPct val="200000"/>
              </a:lnSpc>
              <a:spcAft>
                <a:spcPts val="0"/>
              </a:spcAft>
            </a:pPr>
            <a:r>
              <a:rPr lang="es-ES" sz="2000" b="1" dirty="0">
                <a:latin typeface="Times New Roman" panose="02020603050405020304" pitchFamily="18" charset="0"/>
                <a:ea typeface="Calibri" panose="020F0502020204030204" pitchFamily="34" charset="0"/>
                <a:cs typeface="Times New Roman" panose="02020603050405020304" pitchFamily="18" charset="0"/>
              </a:rPr>
              <a:t>2021</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AEF45DE6-16CC-434B-B4D6-D5D63E260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096" y="3816368"/>
            <a:ext cx="3368311" cy="2552431"/>
          </a:xfrm>
          <a:prstGeom prst="rect">
            <a:avLst/>
          </a:prstGeom>
          <a:ln>
            <a:noFill/>
          </a:ln>
          <a:effectLst>
            <a:outerShdw blurRad="292100" dist="139700" dir="2700000" algn="tl" rotWithShape="0">
              <a:srgbClr val="333333">
                <a:alpha val="65000"/>
              </a:srgbClr>
            </a:outerShdw>
          </a:effectLst>
        </p:spPr>
      </p:pic>
      <p:pic>
        <p:nvPicPr>
          <p:cNvPr id="12" name="Imagen 11">
            <a:extLst>
              <a:ext uri="{FF2B5EF4-FFF2-40B4-BE49-F238E27FC236}">
                <a16:creationId xmlns:a16="http://schemas.microsoft.com/office/drawing/2014/main" id="{69BD3ACA-8FAE-4C9A-A10B-5549F75C0A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0068" y="3816368"/>
            <a:ext cx="3094836" cy="25524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3168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3CEBB68-629F-4A7C-8982-18F0AB1B3B2D}"/>
              </a:ext>
            </a:extLst>
          </p:cNvPr>
          <p:cNvSpPr/>
          <p:nvPr/>
        </p:nvSpPr>
        <p:spPr>
          <a:xfrm>
            <a:off x="962906" y="900645"/>
            <a:ext cx="184994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EC" sz="2400" b="1" dirty="0"/>
              <a:t>Manejo y control</a:t>
            </a:r>
          </a:p>
        </p:txBody>
      </p:sp>
      <p:sp>
        <p:nvSpPr>
          <p:cNvPr id="3" name="Flecha: doblada hacia arriba 2">
            <a:extLst>
              <a:ext uri="{FF2B5EF4-FFF2-40B4-BE49-F238E27FC236}">
                <a16:creationId xmlns:a16="http://schemas.microsoft.com/office/drawing/2014/main" id="{135F0D0C-8FB5-46D3-9890-33F926DB5BE0}"/>
              </a:ext>
            </a:extLst>
          </p:cNvPr>
          <p:cNvSpPr/>
          <p:nvPr/>
        </p:nvSpPr>
        <p:spPr>
          <a:xfrm rot="5400000">
            <a:off x="1949305" y="1870177"/>
            <a:ext cx="1048215" cy="1171073"/>
          </a:xfrm>
          <a:prstGeom prst="ben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4" name="Rectángulo 3">
            <a:extLst>
              <a:ext uri="{FF2B5EF4-FFF2-40B4-BE49-F238E27FC236}">
                <a16:creationId xmlns:a16="http://schemas.microsoft.com/office/drawing/2014/main" id="{E08D4D19-332D-4F65-A486-BA495430E308}"/>
              </a:ext>
            </a:extLst>
          </p:cNvPr>
          <p:cNvSpPr/>
          <p:nvPr/>
        </p:nvSpPr>
        <p:spPr>
          <a:xfrm>
            <a:off x="3280894" y="900645"/>
            <a:ext cx="8654432" cy="548868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449580">
              <a:spcBef>
                <a:spcPts val="1000"/>
              </a:spcBef>
              <a:spcAft>
                <a:spcPts val="1000"/>
              </a:spcAft>
            </a:pPr>
            <a:r>
              <a:rPr lang="es-ES" b="1" dirty="0">
                <a:ea typeface="Times New Roman" panose="02020603050405020304" pitchFamily="18" charset="0"/>
                <a:cs typeface="Calibri" panose="020F0502020204030204" pitchFamily="34" charset="0"/>
              </a:rPr>
              <a:t>Trasplante: </a:t>
            </a:r>
            <a:r>
              <a:rPr lang="es-EC" dirty="0"/>
              <a:t>45 días de edad. 0,4 x 1,5 m. 18 plántulas/unidad experimental. Fertilización de base. </a:t>
            </a:r>
            <a:r>
              <a:rPr lang="es-EC" dirty="0" err="1"/>
              <a:t>Drench</a:t>
            </a:r>
            <a:r>
              <a:rPr lang="es-EC" dirty="0"/>
              <a:t> </a:t>
            </a:r>
            <a:r>
              <a:rPr lang="es-EC" dirty="0" err="1"/>
              <a:t>propamocarb</a:t>
            </a:r>
            <a:r>
              <a:rPr lang="es-EC" dirty="0"/>
              <a:t>. </a:t>
            </a:r>
            <a:r>
              <a:rPr lang="es-EC" dirty="0" err="1"/>
              <a:t>Neguvón</a:t>
            </a:r>
            <a:r>
              <a:rPr lang="es-EC" dirty="0"/>
              <a:t> + afrecho de trigo + zumo de naranja.</a:t>
            </a:r>
          </a:p>
          <a:p>
            <a:pPr marL="449580">
              <a:spcBef>
                <a:spcPts val="1000"/>
              </a:spcBef>
              <a:spcAft>
                <a:spcPts val="1000"/>
              </a:spcAft>
            </a:pPr>
            <a:r>
              <a:rPr lang="es-ES" b="1" dirty="0"/>
              <a:t>Replante: </a:t>
            </a:r>
            <a:r>
              <a:rPr lang="es-ES" dirty="0"/>
              <a:t>8 días después.</a:t>
            </a:r>
            <a:endParaRPr lang="es-EC" dirty="0"/>
          </a:p>
          <a:p>
            <a:pPr marL="449580">
              <a:spcBef>
                <a:spcPts val="1000"/>
              </a:spcBef>
              <a:spcAft>
                <a:spcPts val="1000"/>
              </a:spcAft>
            </a:pPr>
            <a:r>
              <a:rPr lang="es-EC" b="1" dirty="0"/>
              <a:t>Podas:</a:t>
            </a:r>
            <a:r>
              <a:rPr lang="es-EC" dirty="0"/>
              <a:t> Fitosanitarias cada 15 días. De formación 45 días. De mantenimiento ramas improductivas</a:t>
            </a:r>
          </a:p>
          <a:p>
            <a:pPr marL="449580">
              <a:spcBef>
                <a:spcPts val="1000"/>
              </a:spcBef>
              <a:spcAft>
                <a:spcPts val="1000"/>
              </a:spcAft>
            </a:pPr>
            <a:r>
              <a:rPr lang="es-ES" b="1" dirty="0"/>
              <a:t>Control de malezas: </a:t>
            </a:r>
            <a:r>
              <a:rPr lang="es-EC" dirty="0"/>
              <a:t>Cada 21 días</a:t>
            </a:r>
            <a:endParaRPr lang="es-EC" b="1" dirty="0"/>
          </a:p>
          <a:p>
            <a:pPr marL="449580">
              <a:spcBef>
                <a:spcPts val="1000"/>
              </a:spcBef>
              <a:spcAft>
                <a:spcPts val="1000"/>
              </a:spcAft>
            </a:pPr>
            <a:r>
              <a:rPr lang="es-ES" b="1" dirty="0"/>
              <a:t>Fertilización edáfica: </a:t>
            </a:r>
            <a:r>
              <a:rPr lang="es-EC" dirty="0"/>
              <a:t>1era al trasplante, 2da a 45 d, 3era a 70 d y 4ta a 120 d.</a:t>
            </a:r>
          </a:p>
          <a:p>
            <a:pPr marL="449580">
              <a:spcBef>
                <a:spcPts val="1000"/>
              </a:spcBef>
              <a:spcAft>
                <a:spcPts val="1000"/>
              </a:spcAft>
            </a:pPr>
            <a:r>
              <a:rPr lang="es-ES" b="1" dirty="0"/>
              <a:t>Aplicación de los tratamientos: </a:t>
            </a:r>
            <a:r>
              <a:rPr lang="es-ES" dirty="0"/>
              <a:t> 1era </a:t>
            </a:r>
            <a:r>
              <a:rPr lang="es-EC" dirty="0"/>
              <a:t>los 20 días </a:t>
            </a:r>
            <a:endParaRPr lang="es-EC" b="1" dirty="0"/>
          </a:p>
          <a:p>
            <a:pPr marL="449580">
              <a:spcBef>
                <a:spcPts val="1000"/>
              </a:spcBef>
              <a:spcAft>
                <a:spcPts val="1000"/>
              </a:spcAft>
            </a:pPr>
            <a:r>
              <a:rPr lang="es-ES" b="1" dirty="0"/>
              <a:t>Control fitosanitario: </a:t>
            </a:r>
            <a:r>
              <a:rPr lang="es-EC" dirty="0"/>
              <a:t>Cada 15 d intercalando Fosetil Al (0,8 g/l) y </a:t>
            </a:r>
            <a:r>
              <a:rPr lang="es-EC" dirty="0" err="1"/>
              <a:t>Dithane</a:t>
            </a:r>
            <a:r>
              <a:rPr lang="es-EC" dirty="0"/>
              <a:t> 600 (1 g/l). Score (0,7 </a:t>
            </a:r>
            <a:r>
              <a:rPr lang="es-EC" dirty="0" err="1"/>
              <a:t>cc</a:t>
            </a:r>
            <a:r>
              <a:rPr lang="es-EC" dirty="0"/>
              <a:t>/l) y Oxicloruro de Cu (4 g/l). Insectos: </a:t>
            </a:r>
            <a:r>
              <a:rPr lang="es-EC" dirty="0" err="1"/>
              <a:t>Lorsban</a:t>
            </a:r>
            <a:r>
              <a:rPr lang="es-EC" dirty="0"/>
              <a:t> (0,8 </a:t>
            </a:r>
            <a:r>
              <a:rPr lang="es-EC" dirty="0" err="1"/>
              <a:t>cc</a:t>
            </a:r>
            <a:r>
              <a:rPr lang="es-EC" dirty="0"/>
              <a:t>/litro), </a:t>
            </a:r>
            <a:r>
              <a:rPr lang="es-EC" dirty="0" err="1"/>
              <a:t>Abamectin</a:t>
            </a:r>
            <a:r>
              <a:rPr lang="es-EC" dirty="0"/>
              <a:t> (0,8 </a:t>
            </a:r>
            <a:r>
              <a:rPr lang="es-EC" dirty="0" err="1"/>
              <a:t>cc</a:t>
            </a:r>
            <a:r>
              <a:rPr lang="es-EC" dirty="0"/>
              <a:t>/litro) y </a:t>
            </a:r>
            <a:r>
              <a:rPr lang="es-EC" dirty="0" err="1"/>
              <a:t>Suko</a:t>
            </a:r>
            <a:r>
              <a:rPr lang="es-EC" dirty="0"/>
              <a:t> (1 </a:t>
            </a:r>
            <a:r>
              <a:rPr lang="es-EC" dirty="0" err="1"/>
              <a:t>cc</a:t>
            </a:r>
            <a:r>
              <a:rPr lang="es-EC" dirty="0"/>
              <a:t>/litro).</a:t>
            </a:r>
          </a:p>
          <a:p>
            <a:pPr marL="449580">
              <a:spcBef>
                <a:spcPts val="1000"/>
              </a:spcBef>
              <a:spcAft>
                <a:spcPts val="1000"/>
              </a:spcAft>
            </a:pPr>
            <a:r>
              <a:rPr lang="es-ES" b="1" dirty="0"/>
              <a:t>Cosecha: </a:t>
            </a:r>
            <a:r>
              <a:rPr lang="es-EC" dirty="0"/>
              <a:t>Duración de 2 meses</a:t>
            </a:r>
          </a:p>
        </p:txBody>
      </p:sp>
      <p:pic>
        <p:nvPicPr>
          <p:cNvPr id="7" name="Imagen 6">
            <a:extLst>
              <a:ext uri="{FF2B5EF4-FFF2-40B4-BE49-F238E27FC236}">
                <a16:creationId xmlns:a16="http://schemas.microsoft.com/office/drawing/2014/main" id="{4606EE9B-F10D-454C-B8DB-8B799AAFA4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657" y="3179785"/>
            <a:ext cx="2334189" cy="3112252"/>
          </a:xfrm>
          <a:prstGeom prst="rect">
            <a:avLst/>
          </a:prstGeom>
        </p:spPr>
      </p:pic>
    </p:spTree>
    <p:extLst>
      <p:ext uri="{BB962C8B-B14F-4D97-AF65-F5344CB8AC3E}">
        <p14:creationId xmlns:p14="http://schemas.microsoft.com/office/powerpoint/2010/main" val="3607384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63282B8-9D00-4CC3-A894-342EF10F1C59}"/>
              </a:ext>
            </a:extLst>
          </p:cNvPr>
          <p:cNvSpPr/>
          <p:nvPr/>
        </p:nvSpPr>
        <p:spPr>
          <a:xfrm>
            <a:off x="3872795" y="261109"/>
            <a:ext cx="4446410" cy="532903"/>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nSpc>
                <a:spcPct val="107000"/>
              </a:lnSpc>
              <a:spcBef>
                <a:spcPts val="1800"/>
              </a:spcBef>
              <a:spcAft>
                <a:spcPts val="1800"/>
              </a:spcAft>
            </a:pPr>
            <a:r>
              <a:rPr lang="es-ES" sz="2800" b="1" dirty="0">
                <a:latin typeface="Calibri" panose="020F0502020204030204" pitchFamily="34" charset="0"/>
                <a:ea typeface="Times New Roman" panose="02020603050405020304" pitchFamily="18" charset="0"/>
                <a:cs typeface="Calibri" panose="020F0502020204030204" pitchFamily="34" charset="0"/>
              </a:rPr>
              <a:t>RESULTADOS Y DISCUSIONES</a:t>
            </a:r>
            <a:endParaRPr lang="es-EC" sz="28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ángulo 2">
            <a:extLst>
              <a:ext uri="{FF2B5EF4-FFF2-40B4-BE49-F238E27FC236}">
                <a16:creationId xmlns:a16="http://schemas.microsoft.com/office/drawing/2014/main" id="{A07E2A08-2F8A-4742-8868-1738A0C81428}"/>
              </a:ext>
            </a:extLst>
          </p:cNvPr>
          <p:cNvSpPr/>
          <p:nvPr/>
        </p:nvSpPr>
        <p:spPr>
          <a:xfrm>
            <a:off x="1378226" y="821748"/>
            <a:ext cx="2243115" cy="589072"/>
          </a:xfrm>
          <a:prstGeom prst="rect">
            <a:avLst/>
          </a:prstGeom>
        </p:spPr>
        <p:txBody>
          <a:bodyPr wrap="none">
            <a:spAutoFit/>
          </a:bodyPr>
          <a:lstStyle/>
          <a:p>
            <a:pPr>
              <a:lnSpc>
                <a:spcPct val="150000"/>
              </a:lnSpc>
              <a:spcBef>
                <a:spcPts val="1800"/>
              </a:spcBef>
              <a:spcAft>
                <a:spcPts val="1800"/>
              </a:spcAft>
            </a:pPr>
            <a:r>
              <a:rPr lang="es-ES" sz="2400" b="1" dirty="0">
                <a:latin typeface="Calibri" panose="020F0502020204030204" pitchFamily="34" charset="0"/>
                <a:ea typeface="Times New Roman" panose="02020603050405020304" pitchFamily="18" charset="0"/>
                <a:cs typeface="Calibri" panose="020F0502020204030204" pitchFamily="34" charset="0"/>
              </a:rPr>
              <a:t>Altura de planta</a:t>
            </a:r>
            <a:endParaRPr lang="es-EC"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ángulo 3">
            <a:extLst>
              <a:ext uri="{FF2B5EF4-FFF2-40B4-BE49-F238E27FC236}">
                <a16:creationId xmlns:a16="http://schemas.microsoft.com/office/drawing/2014/main" id="{030D5153-3CF5-497B-AC79-3BFEAE306971}"/>
              </a:ext>
            </a:extLst>
          </p:cNvPr>
          <p:cNvSpPr/>
          <p:nvPr/>
        </p:nvSpPr>
        <p:spPr>
          <a:xfrm>
            <a:off x="1378226" y="1577340"/>
            <a:ext cx="9278324" cy="1200329"/>
          </a:xfrm>
          <a:prstGeom prst="rect">
            <a:avLst/>
          </a:prstGeom>
        </p:spPr>
        <p:txBody>
          <a:bodyPr wrap="square">
            <a:spAutoFit/>
          </a:bodyPr>
          <a:lstStyle/>
          <a:p>
            <a:pPr>
              <a:spcBef>
                <a:spcPts val="1200"/>
              </a:spcBef>
            </a:pPr>
            <a:r>
              <a:rPr lang="es-ES" b="1" dirty="0">
                <a:latin typeface="Calibri" panose="020F0502020204030204" pitchFamily="34" charset="0"/>
                <a:ea typeface="Calibri" panose="020F0502020204030204" pitchFamily="34" charset="0"/>
                <a:cs typeface="Times New Roman" panose="02020603050405020304" pitchFamily="18" charset="0"/>
              </a:rPr>
              <a:t>Tabla 15                                                                                                                                                                                                            </a:t>
            </a:r>
            <a:r>
              <a:rPr lang="es-ES" i="1" dirty="0">
                <a:latin typeface="Calibri" panose="020F0502020204030204" pitchFamily="34" charset="0"/>
                <a:ea typeface="Calibri" panose="020F0502020204030204" pitchFamily="34" charset="0"/>
                <a:cs typeface="Times New Roman" panose="02020603050405020304" pitchFamily="18" charset="0"/>
              </a:rPr>
              <a:t>Análisis de varianza de la variable altura de planta al evaluar el efecto la fertilización foliar con un lactofermento enriquecido en minerales (NPK) sobre el cultivo de ají (</a:t>
            </a:r>
            <a:r>
              <a:rPr lang="es-ES" i="1" dirty="0" err="1">
                <a:latin typeface="Calibri" panose="020F0502020204030204" pitchFamily="34" charset="0"/>
                <a:ea typeface="Calibri" panose="020F0502020204030204" pitchFamily="34" charset="0"/>
                <a:cs typeface="Times New Roman" panose="02020603050405020304" pitchFamily="18" charset="0"/>
              </a:rPr>
              <a:t>Capsicum</a:t>
            </a:r>
            <a:r>
              <a:rPr lang="es-ES" i="1" dirty="0">
                <a:latin typeface="Calibri" panose="020F0502020204030204" pitchFamily="34" charset="0"/>
                <a:ea typeface="Calibri" panose="020F0502020204030204" pitchFamily="34" charset="0"/>
                <a:cs typeface="Times New Roman" panose="02020603050405020304" pitchFamily="18" charset="0"/>
              </a:rPr>
              <a:t> </a:t>
            </a:r>
            <a:r>
              <a:rPr lang="es-ES" i="1" dirty="0" err="1">
                <a:latin typeface="Calibri" panose="020F0502020204030204" pitchFamily="34" charset="0"/>
                <a:ea typeface="Calibri" panose="020F0502020204030204" pitchFamily="34" charset="0"/>
                <a:cs typeface="Times New Roman" panose="02020603050405020304" pitchFamily="18" charset="0"/>
              </a:rPr>
              <a:t>annuum</a:t>
            </a:r>
            <a:r>
              <a:rPr lang="es-ES" i="1" dirty="0">
                <a:latin typeface="Calibri" panose="020F0502020204030204" pitchFamily="34" charset="0"/>
                <a:ea typeface="Calibri" panose="020F0502020204030204" pitchFamily="34" charset="0"/>
                <a:cs typeface="Times New Roman" panose="02020603050405020304" pitchFamily="18" charset="0"/>
              </a:rPr>
              <a:t> </a:t>
            </a:r>
            <a:r>
              <a:rPr lang="es-ES" dirty="0">
                <a:latin typeface="Calibri" panose="020F0502020204030204" pitchFamily="34" charset="0"/>
                <a:ea typeface="Calibri" panose="020F0502020204030204" pitchFamily="34" charset="0"/>
                <a:cs typeface="Times New Roman" panose="02020603050405020304" pitchFamily="18" charset="0"/>
              </a:rPr>
              <a:t>L.</a:t>
            </a:r>
            <a:r>
              <a:rPr lang="es-ES" i="1" dirty="0">
                <a:latin typeface="Calibri" panose="020F0502020204030204" pitchFamily="34" charset="0"/>
                <a:ea typeface="Calibri" panose="020F0502020204030204" pitchFamily="34" charset="0"/>
                <a:cs typeface="Times New Roman" panose="02020603050405020304" pitchFamily="18" charset="0"/>
              </a:rPr>
              <a:t>) en el trópico húmedo.</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3DA94DAC-8BF0-4E2B-8693-002571DE06C9}"/>
              </a:ext>
            </a:extLst>
          </p:cNvPr>
          <p:cNvGraphicFramePr>
            <a:graphicFrameLocks noGrp="1"/>
          </p:cNvGraphicFramePr>
          <p:nvPr>
            <p:extLst>
              <p:ext uri="{D42A27DB-BD31-4B8C-83A1-F6EECF244321}">
                <p14:modId xmlns:p14="http://schemas.microsoft.com/office/powerpoint/2010/main" val="4248714094"/>
              </p:ext>
            </p:extLst>
          </p:nvPr>
        </p:nvGraphicFramePr>
        <p:xfrm>
          <a:off x="1535451" y="2969461"/>
          <a:ext cx="9121098" cy="3489332"/>
        </p:xfrm>
        <a:graphic>
          <a:graphicData uri="http://schemas.openxmlformats.org/drawingml/2006/table">
            <a:tbl>
              <a:tblPr firstRow="1" firstCol="1" bandRow="1"/>
              <a:tblGrid>
                <a:gridCol w="2237443">
                  <a:extLst>
                    <a:ext uri="{9D8B030D-6E8A-4147-A177-3AD203B41FA5}">
                      <a16:colId xmlns:a16="http://schemas.microsoft.com/office/drawing/2014/main" val="2445840053"/>
                    </a:ext>
                  </a:extLst>
                </a:gridCol>
                <a:gridCol w="1438275">
                  <a:extLst>
                    <a:ext uri="{9D8B030D-6E8A-4147-A177-3AD203B41FA5}">
                      <a16:colId xmlns:a16="http://schemas.microsoft.com/office/drawing/2014/main" val="3810600199"/>
                    </a:ext>
                  </a:extLst>
                </a:gridCol>
                <a:gridCol w="1437147">
                  <a:extLst>
                    <a:ext uri="{9D8B030D-6E8A-4147-A177-3AD203B41FA5}">
                      <a16:colId xmlns:a16="http://schemas.microsoft.com/office/drawing/2014/main" val="1234266102"/>
                    </a:ext>
                  </a:extLst>
                </a:gridCol>
                <a:gridCol w="1284979">
                  <a:extLst>
                    <a:ext uri="{9D8B030D-6E8A-4147-A177-3AD203B41FA5}">
                      <a16:colId xmlns:a16="http://schemas.microsoft.com/office/drawing/2014/main" val="3504117706"/>
                    </a:ext>
                  </a:extLst>
                </a:gridCol>
                <a:gridCol w="1438275">
                  <a:extLst>
                    <a:ext uri="{9D8B030D-6E8A-4147-A177-3AD203B41FA5}">
                      <a16:colId xmlns:a16="http://schemas.microsoft.com/office/drawing/2014/main" val="2982175841"/>
                    </a:ext>
                  </a:extLst>
                </a:gridCol>
                <a:gridCol w="1284979">
                  <a:extLst>
                    <a:ext uri="{9D8B030D-6E8A-4147-A177-3AD203B41FA5}">
                      <a16:colId xmlns:a16="http://schemas.microsoft.com/office/drawing/2014/main" val="2946559739"/>
                    </a:ext>
                  </a:extLst>
                </a:gridCol>
              </a:tblGrid>
              <a:tr h="590522">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Fuente de variación</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Suma de cuadrados</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Grados de libertad</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Cuadrados medios</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F-calculado</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p-valor</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7848026"/>
                  </a:ext>
                </a:extLst>
              </a:tr>
              <a:tr h="288536">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Bloque</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18,82</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2</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9,41</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0,47</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0,6314 ns</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02313003"/>
                  </a:ext>
                </a:extLst>
              </a:tr>
              <a:tr h="288536">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Tratamiento</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1885,08</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12</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157,09</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7,82</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&lt;0,0001 **</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4277018027"/>
                  </a:ext>
                </a:extLst>
              </a:tr>
              <a:tr h="288536">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Dosis</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1012,97</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3</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337,66</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16,82</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&lt;0,0001 **</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2862845748"/>
                  </a:ext>
                </a:extLst>
              </a:tr>
              <a:tr h="288536">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Frecuencia</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236,17</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2</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118,08</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5,88</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 0,0083 **</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3619592157"/>
                  </a:ext>
                </a:extLst>
              </a:tr>
              <a:tr h="288536">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Dosis x Frecuencia</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99,61</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6</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16,6</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0,83</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  0,5607 ns</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4167853954"/>
                  </a:ext>
                </a:extLst>
              </a:tr>
              <a:tr h="288536">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TESTIGO vs RESTO</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536,33</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1</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536,33</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26,71</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&lt;0,0001 **</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2918477040"/>
                  </a:ext>
                </a:extLst>
              </a:tr>
              <a:tr h="288536">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Error</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481,85</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24</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20,08</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nSpc>
                          <a:spcPct val="107000"/>
                        </a:lnSpc>
                      </a:pPr>
                      <a:endParaRPr lang="es-EC" sz="1600">
                        <a:effectLst/>
                        <a:latin typeface="+mn-lt"/>
                      </a:endParaRPr>
                    </a:p>
                  </a:txBody>
                  <a:tcPr marL="44450" marR="44450" marT="0" marB="0" anchor="ctr">
                    <a:lnL>
                      <a:noFill/>
                    </a:lnL>
                    <a:lnR>
                      <a:noFill/>
                    </a:lnR>
                    <a:lnT>
                      <a:noFill/>
                    </a:lnT>
                    <a:lnB>
                      <a:noFill/>
                    </a:lnB>
                  </a:tcPr>
                </a:tc>
                <a:tc>
                  <a:txBody>
                    <a:bodyPr/>
                    <a:lstStyle/>
                    <a:p>
                      <a:pPr>
                        <a:lnSpc>
                          <a:spcPct val="107000"/>
                        </a:lnSpc>
                      </a:pPr>
                      <a:endParaRPr lang="es-EC" sz="1600">
                        <a:effectLst/>
                        <a:latin typeface="+mn-lt"/>
                      </a:endParaRPr>
                    </a:p>
                  </a:txBody>
                  <a:tcPr marL="44450" marR="44450" marT="0" marB="0" anchor="ctr">
                    <a:lnL>
                      <a:noFill/>
                    </a:lnL>
                    <a:lnR>
                      <a:noFill/>
                    </a:lnR>
                    <a:lnT>
                      <a:noFill/>
                    </a:lnT>
                    <a:lnB>
                      <a:noFill/>
                    </a:lnB>
                  </a:tcPr>
                </a:tc>
                <a:extLst>
                  <a:ext uri="{0D108BD9-81ED-4DB2-BD59-A6C34878D82A}">
                    <a16:rowId xmlns:a16="http://schemas.microsoft.com/office/drawing/2014/main" val="127304230"/>
                  </a:ext>
                </a:extLst>
              </a:tr>
              <a:tr h="288536">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Total</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2385,74</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38</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nSpc>
                          <a:spcPct val="107000"/>
                        </a:lnSpc>
                      </a:pPr>
                      <a:endParaRPr lang="es-EC" sz="1600">
                        <a:effectLst/>
                        <a:latin typeface="+mn-lt"/>
                      </a:endParaRPr>
                    </a:p>
                  </a:txBody>
                  <a:tcPr marL="44450" marR="44450" marT="0" marB="0" anchor="ctr">
                    <a:lnL>
                      <a:noFill/>
                    </a:lnL>
                    <a:lnR>
                      <a:noFill/>
                    </a:lnR>
                    <a:lnT>
                      <a:noFill/>
                    </a:lnT>
                    <a:lnB>
                      <a:noFill/>
                    </a:lnB>
                  </a:tcPr>
                </a:tc>
                <a:tc>
                  <a:txBody>
                    <a:bodyPr/>
                    <a:lstStyle/>
                    <a:p>
                      <a:pPr>
                        <a:lnSpc>
                          <a:spcPct val="107000"/>
                        </a:lnSpc>
                      </a:pPr>
                      <a:endParaRPr lang="es-EC" sz="1600">
                        <a:effectLst/>
                        <a:latin typeface="+mn-lt"/>
                      </a:endParaRPr>
                    </a:p>
                  </a:txBody>
                  <a:tcPr marL="44450" marR="44450" marT="0" marB="0" anchor="ctr">
                    <a:lnL>
                      <a:noFill/>
                    </a:lnL>
                    <a:lnR>
                      <a:noFill/>
                    </a:lnR>
                    <a:lnT>
                      <a:noFill/>
                    </a:lnT>
                    <a:lnB>
                      <a:noFill/>
                    </a:lnB>
                  </a:tcPr>
                </a:tc>
                <a:tc>
                  <a:txBody>
                    <a:bodyPr/>
                    <a:lstStyle/>
                    <a:p>
                      <a:pPr>
                        <a:lnSpc>
                          <a:spcPct val="107000"/>
                        </a:lnSpc>
                      </a:pPr>
                      <a:endParaRPr lang="es-EC" sz="1600">
                        <a:effectLst/>
                        <a:latin typeface="+mn-lt"/>
                      </a:endParaRPr>
                    </a:p>
                  </a:txBody>
                  <a:tcPr marL="44450" marR="44450" marT="0" marB="0" anchor="ctr">
                    <a:lnL>
                      <a:noFill/>
                    </a:lnL>
                    <a:lnR>
                      <a:noFill/>
                    </a:lnR>
                    <a:lnT>
                      <a:noFill/>
                    </a:lnT>
                    <a:lnB>
                      <a:noFill/>
                    </a:lnB>
                  </a:tcPr>
                </a:tc>
                <a:extLst>
                  <a:ext uri="{0D108BD9-81ED-4DB2-BD59-A6C34878D82A}">
                    <a16:rowId xmlns:a16="http://schemas.microsoft.com/office/drawing/2014/main" val="3579847728"/>
                  </a:ext>
                </a:extLst>
              </a:tr>
              <a:tr h="590522">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Coeficiente de variación</a:t>
                      </a:r>
                      <a:endParaRPr lang="es-EC" sz="16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5,71</a:t>
                      </a:r>
                      <a:endParaRPr lang="es-EC" sz="16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 </a:t>
                      </a:r>
                      <a:endParaRPr lang="es-EC" sz="16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 </a:t>
                      </a:r>
                      <a:endParaRPr lang="es-EC" sz="16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 </a:t>
                      </a:r>
                      <a:endParaRPr lang="es-EC" sz="16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dirty="0">
                          <a:solidFill>
                            <a:srgbClr val="000000"/>
                          </a:solidFill>
                          <a:effectLst/>
                          <a:latin typeface="+mn-lt"/>
                          <a:ea typeface="Times New Roman" panose="02020603050405020304" pitchFamily="18" charset="0"/>
                        </a:rPr>
                        <a:t> </a:t>
                      </a:r>
                      <a:endParaRPr lang="es-EC" sz="1600" dirty="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9786415"/>
                  </a:ext>
                </a:extLst>
              </a:tr>
            </a:tbl>
          </a:graphicData>
        </a:graphic>
      </p:graphicFrame>
    </p:spTree>
    <p:extLst>
      <p:ext uri="{BB962C8B-B14F-4D97-AF65-F5344CB8AC3E}">
        <p14:creationId xmlns:p14="http://schemas.microsoft.com/office/powerpoint/2010/main" val="2301538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0D1E2C7-EEC5-4242-AC46-86F1249A9516}"/>
              </a:ext>
            </a:extLst>
          </p:cNvPr>
          <p:cNvSpPr/>
          <p:nvPr/>
        </p:nvSpPr>
        <p:spPr>
          <a:xfrm>
            <a:off x="327660" y="328227"/>
            <a:ext cx="5440681" cy="738664"/>
          </a:xfrm>
          <a:prstGeom prst="rect">
            <a:avLst/>
          </a:prstGeom>
        </p:spPr>
        <p:txBody>
          <a:bodyPr wrap="square">
            <a:spAutoFit/>
          </a:bodyPr>
          <a:lstStyle/>
          <a:p>
            <a:pPr>
              <a:spcBef>
                <a:spcPts val="1200"/>
              </a:spcBef>
            </a:pPr>
            <a:r>
              <a:rPr lang="es-ES" sz="1400" b="1" dirty="0">
                <a:latin typeface="Calibri" panose="020F0502020204030204" pitchFamily="34" charset="0"/>
                <a:ea typeface="Calibri" panose="020F0502020204030204" pitchFamily="34" charset="0"/>
                <a:cs typeface="Times New Roman" panose="02020603050405020304" pitchFamily="18" charset="0"/>
              </a:rPr>
              <a:t>Figura 2</a:t>
            </a:r>
            <a:r>
              <a:rPr lang="es-ES" sz="1400" dirty="0">
                <a:latin typeface="Calibri" panose="020F0502020204030204" pitchFamily="34" charset="0"/>
                <a:ea typeface="Calibri" panose="020F0502020204030204" pitchFamily="34" charset="0"/>
                <a:cs typeface="Times New Roman" panose="02020603050405020304" pitchFamily="18" charset="0"/>
              </a:rPr>
              <a:t> </a:t>
            </a:r>
            <a:br>
              <a:rPr lang="es-ES" sz="1400" i="1" dirty="0">
                <a:latin typeface="Calibri" panose="020F0502020204030204" pitchFamily="34" charset="0"/>
                <a:ea typeface="Calibri" panose="020F0502020204030204" pitchFamily="34" charset="0"/>
                <a:cs typeface="Times New Roman" panose="02020603050405020304" pitchFamily="18" charset="0"/>
              </a:rPr>
            </a:br>
            <a:r>
              <a:rPr lang="es-ES" sz="1400" i="1" dirty="0">
                <a:latin typeface="Calibri" panose="020F0502020204030204" pitchFamily="34" charset="0"/>
                <a:ea typeface="Calibri" panose="020F0502020204030204" pitchFamily="34" charset="0"/>
                <a:cs typeface="Times New Roman" panose="02020603050405020304" pitchFamily="18" charset="0"/>
              </a:rPr>
              <a:t>Prueba de Tukey para la variable altura de planta, en la fuente de variación Dosis.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Gráfico 2">
            <a:extLst>
              <a:ext uri="{FF2B5EF4-FFF2-40B4-BE49-F238E27FC236}">
                <a16:creationId xmlns:a16="http://schemas.microsoft.com/office/drawing/2014/main" id="{00000000-0008-0000-0000-000006000000}"/>
              </a:ext>
            </a:extLst>
          </p:cNvPr>
          <p:cNvGraphicFramePr/>
          <p:nvPr>
            <p:extLst>
              <p:ext uri="{D42A27DB-BD31-4B8C-83A1-F6EECF244321}">
                <p14:modId xmlns:p14="http://schemas.microsoft.com/office/powerpoint/2010/main" val="710599368"/>
              </p:ext>
            </p:extLst>
          </p:nvPr>
        </p:nvGraphicFramePr>
        <p:xfrm>
          <a:off x="611187" y="1251557"/>
          <a:ext cx="4568825"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a:extLst>
              <a:ext uri="{FF2B5EF4-FFF2-40B4-BE49-F238E27FC236}">
                <a16:creationId xmlns:a16="http://schemas.microsoft.com/office/drawing/2014/main" id="{C7D2ED0A-5D45-4F29-AB0A-87F6F6EF009C}"/>
              </a:ext>
            </a:extLst>
          </p:cNvPr>
          <p:cNvSpPr/>
          <p:nvPr/>
        </p:nvSpPr>
        <p:spPr>
          <a:xfrm>
            <a:off x="327660" y="3994757"/>
            <a:ext cx="5440681" cy="1996765"/>
          </a:xfrm>
          <a:prstGeom prst="rect">
            <a:avLst/>
          </a:prstGeom>
        </p:spPr>
        <p:txBody>
          <a:bodyPr wrap="square">
            <a:spAutoFit/>
          </a:bodyPr>
          <a:lstStyle/>
          <a:p>
            <a:pPr indent="457200" algn="just">
              <a:lnSpc>
                <a:spcPct val="150000"/>
              </a:lnSpc>
              <a:spcBef>
                <a:spcPts val="1200"/>
              </a:spcBef>
              <a:spcAft>
                <a:spcPts val="800"/>
              </a:spcAft>
            </a:pPr>
            <a:r>
              <a:rPr lang="es-EC" sz="1400" dirty="0">
                <a:latin typeface="Calibri" panose="020F0502020204030204" pitchFamily="34" charset="0"/>
                <a:ea typeface="Calibri" panose="020F0502020204030204" pitchFamily="34" charset="0"/>
              </a:rPr>
              <a:t>Estos datos de altura fueron superiores a las que obtuvo </a:t>
            </a:r>
            <a:r>
              <a:rPr lang="es-ES" sz="1400" dirty="0">
                <a:latin typeface="Calibri" panose="020F0502020204030204" pitchFamily="34" charset="0"/>
                <a:ea typeface="Calibri" panose="020F0502020204030204" pitchFamily="34" charset="0"/>
              </a:rPr>
              <a:t>(Bermeo, 2015)</a:t>
            </a:r>
            <a:r>
              <a:rPr lang="es-EC" sz="1400" dirty="0">
                <a:latin typeface="Calibri" panose="020F0502020204030204" pitchFamily="34" charset="0"/>
                <a:ea typeface="Calibri" panose="020F0502020204030204" pitchFamily="34" charset="0"/>
              </a:rPr>
              <a:t> en todos los tratamientos a los 90 días posteriores al trasplante, esto se debe a que este autor solo evaluó la incidencia de malezas en el cultivo de ají habanero sin establecer un plan de fertilización, por lo que en esta investigación incluso el testigo presentó mayor altura ya que se aplicó fertilización edáfica a todos los tratamientos.</a:t>
            </a:r>
            <a:endParaRPr lang="es-EC" sz="1400" dirty="0">
              <a:effectLst/>
              <a:latin typeface="Times New Roman" panose="02020603050405020304" pitchFamily="18" charset="0"/>
              <a:ea typeface="Calibri" panose="020F0502020204030204" pitchFamily="34" charset="0"/>
            </a:endParaRPr>
          </a:p>
        </p:txBody>
      </p:sp>
      <p:sp>
        <p:nvSpPr>
          <p:cNvPr id="5" name="Rectángulo 4">
            <a:extLst>
              <a:ext uri="{FF2B5EF4-FFF2-40B4-BE49-F238E27FC236}">
                <a16:creationId xmlns:a16="http://schemas.microsoft.com/office/drawing/2014/main" id="{3402C348-B353-4B5F-9EB1-EC5721F45D3D}"/>
              </a:ext>
            </a:extLst>
          </p:cNvPr>
          <p:cNvSpPr/>
          <p:nvPr/>
        </p:nvSpPr>
        <p:spPr>
          <a:xfrm>
            <a:off x="6423660" y="328227"/>
            <a:ext cx="5622566" cy="738664"/>
          </a:xfrm>
          <a:prstGeom prst="rect">
            <a:avLst/>
          </a:prstGeom>
        </p:spPr>
        <p:txBody>
          <a:bodyPr wrap="square">
            <a:spAutoFit/>
          </a:bodyPr>
          <a:lstStyle/>
          <a:p>
            <a:pPr>
              <a:spcBef>
                <a:spcPts val="1200"/>
              </a:spcBef>
            </a:pPr>
            <a:r>
              <a:rPr lang="es-ES" sz="1400" b="1" dirty="0">
                <a:latin typeface="Calibri" panose="020F0502020204030204" pitchFamily="34" charset="0"/>
                <a:ea typeface="Calibri" panose="020F0502020204030204" pitchFamily="34" charset="0"/>
                <a:cs typeface="Times New Roman" panose="02020603050405020304" pitchFamily="18" charset="0"/>
              </a:rPr>
              <a:t>Figura 3</a:t>
            </a:r>
            <a:br>
              <a:rPr lang="es-ES" sz="1400" dirty="0">
                <a:latin typeface="Calibri" panose="020F0502020204030204" pitchFamily="34" charset="0"/>
                <a:ea typeface="Calibri" panose="020F0502020204030204" pitchFamily="34" charset="0"/>
                <a:cs typeface="Times New Roman" panose="02020603050405020304" pitchFamily="18" charset="0"/>
              </a:rPr>
            </a:br>
            <a:r>
              <a:rPr lang="es-ES" sz="1400" i="1" dirty="0">
                <a:latin typeface="Calibri" panose="020F0502020204030204" pitchFamily="34" charset="0"/>
                <a:ea typeface="Calibri" panose="020F0502020204030204" pitchFamily="34" charset="0"/>
                <a:cs typeface="Times New Roman" panose="02020603050405020304" pitchFamily="18" charset="0"/>
              </a:rPr>
              <a:t>Prueba de Tukey para la variable altura de planta, en la fuente de variación Frecuencia.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Gráfico 5">
            <a:extLst>
              <a:ext uri="{FF2B5EF4-FFF2-40B4-BE49-F238E27FC236}">
                <a16:creationId xmlns:a16="http://schemas.microsoft.com/office/drawing/2014/main" id="{00000000-0008-0000-0000-000007000000}"/>
              </a:ext>
            </a:extLst>
          </p:cNvPr>
          <p:cNvGraphicFramePr/>
          <p:nvPr>
            <p:extLst>
              <p:ext uri="{D42A27DB-BD31-4B8C-83A1-F6EECF244321}">
                <p14:modId xmlns:p14="http://schemas.microsoft.com/office/powerpoint/2010/main" val="1271042212"/>
              </p:ext>
            </p:extLst>
          </p:nvPr>
        </p:nvGraphicFramePr>
        <p:xfrm>
          <a:off x="6853375" y="1066891"/>
          <a:ext cx="4575175" cy="240092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a:extLst>
              <a:ext uri="{FF2B5EF4-FFF2-40B4-BE49-F238E27FC236}">
                <a16:creationId xmlns:a16="http://schemas.microsoft.com/office/drawing/2014/main" id="{7F741319-1874-406E-9C90-E83980D1C336}"/>
              </a:ext>
            </a:extLst>
          </p:cNvPr>
          <p:cNvSpPr/>
          <p:nvPr/>
        </p:nvSpPr>
        <p:spPr>
          <a:xfrm>
            <a:off x="6423660" y="3467819"/>
            <a:ext cx="5809615" cy="738664"/>
          </a:xfrm>
          <a:prstGeom prst="rect">
            <a:avLst/>
          </a:prstGeom>
        </p:spPr>
        <p:txBody>
          <a:bodyPr wrap="square">
            <a:spAutoFit/>
          </a:bodyPr>
          <a:lstStyle/>
          <a:p>
            <a:pPr>
              <a:spcBef>
                <a:spcPts val="1200"/>
              </a:spcBef>
            </a:pPr>
            <a:r>
              <a:rPr lang="es-ES" sz="1400" b="1" dirty="0">
                <a:latin typeface="Calibri" panose="020F0502020204030204" pitchFamily="34" charset="0"/>
                <a:ea typeface="Calibri" panose="020F0502020204030204" pitchFamily="34" charset="0"/>
                <a:cs typeface="Times New Roman" panose="02020603050405020304" pitchFamily="18" charset="0"/>
              </a:rPr>
              <a:t>Figura 4</a:t>
            </a:r>
            <a:br>
              <a:rPr lang="es-ES" sz="1400" dirty="0">
                <a:latin typeface="Calibri" panose="020F0502020204030204" pitchFamily="34" charset="0"/>
                <a:ea typeface="Calibri" panose="020F0502020204030204" pitchFamily="34" charset="0"/>
                <a:cs typeface="Times New Roman" panose="02020603050405020304" pitchFamily="18" charset="0"/>
              </a:rPr>
            </a:br>
            <a:r>
              <a:rPr lang="es-ES" sz="1400" i="1" dirty="0">
                <a:latin typeface="Calibri" panose="020F0502020204030204" pitchFamily="34" charset="0"/>
                <a:ea typeface="Calibri" panose="020F0502020204030204" pitchFamily="34" charset="0"/>
                <a:cs typeface="Times New Roman" panose="02020603050405020304" pitchFamily="18" charset="0"/>
              </a:rPr>
              <a:t>Prueba de Tukey para la variable altura de planta, en la fuente de variación Testigo vs Resto.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8" name="Gráfico 7">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4130229140"/>
              </p:ext>
            </p:extLst>
          </p:nvPr>
        </p:nvGraphicFramePr>
        <p:xfrm>
          <a:off x="7041335" y="4283050"/>
          <a:ext cx="4387215" cy="22015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51874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C3E16CD-E931-4489-8D2C-2EF9FBEAA1D9}"/>
              </a:ext>
            </a:extLst>
          </p:cNvPr>
          <p:cNvSpPr/>
          <p:nvPr/>
        </p:nvSpPr>
        <p:spPr>
          <a:xfrm>
            <a:off x="1669772" y="169144"/>
            <a:ext cx="3915559" cy="589072"/>
          </a:xfrm>
          <a:prstGeom prst="rect">
            <a:avLst/>
          </a:prstGeom>
        </p:spPr>
        <p:txBody>
          <a:bodyPr wrap="none">
            <a:spAutoFit/>
          </a:bodyPr>
          <a:lstStyle/>
          <a:p>
            <a:pPr>
              <a:lnSpc>
                <a:spcPct val="150000"/>
              </a:lnSpc>
              <a:spcBef>
                <a:spcPts val="1800"/>
              </a:spcBef>
              <a:spcAft>
                <a:spcPts val="1800"/>
              </a:spcAft>
            </a:pPr>
            <a:r>
              <a:rPr lang="es-ES" sz="2400" b="1" dirty="0">
                <a:latin typeface="Calibri" panose="020F0502020204030204" pitchFamily="34" charset="0"/>
                <a:ea typeface="Times New Roman" panose="02020603050405020304" pitchFamily="18" charset="0"/>
                <a:cs typeface="Calibri" panose="020F0502020204030204" pitchFamily="34" charset="0"/>
              </a:rPr>
              <a:t>Número de días a la floración</a:t>
            </a:r>
            <a:endParaRPr lang="es-EC"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ángulo 2">
            <a:extLst>
              <a:ext uri="{FF2B5EF4-FFF2-40B4-BE49-F238E27FC236}">
                <a16:creationId xmlns:a16="http://schemas.microsoft.com/office/drawing/2014/main" id="{A76DB1FA-3C23-4EAD-8293-C4E9393485DB}"/>
              </a:ext>
            </a:extLst>
          </p:cNvPr>
          <p:cNvSpPr/>
          <p:nvPr/>
        </p:nvSpPr>
        <p:spPr>
          <a:xfrm>
            <a:off x="1669772" y="1041628"/>
            <a:ext cx="8852453" cy="1200329"/>
          </a:xfrm>
          <a:prstGeom prst="rect">
            <a:avLst/>
          </a:prstGeom>
        </p:spPr>
        <p:txBody>
          <a:bodyPr wrap="square">
            <a:spAutoFit/>
          </a:bodyPr>
          <a:lstStyle/>
          <a:p>
            <a:r>
              <a:rPr lang="es-EC" b="1" dirty="0">
                <a:latin typeface="Calibri" panose="020F0502020204030204" pitchFamily="34" charset="0"/>
                <a:ea typeface="Calibri" panose="020F0502020204030204" pitchFamily="34" charset="0"/>
              </a:rPr>
              <a:t>Tabla 16                                                                                                                                                                                                             </a:t>
            </a:r>
            <a:r>
              <a:rPr lang="es-EC" i="1" dirty="0">
                <a:latin typeface="Calibri" panose="020F0502020204030204" pitchFamily="34" charset="0"/>
                <a:ea typeface="Calibri" panose="020F0502020204030204" pitchFamily="34" charset="0"/>
              </a:rPr>
              <a:t>Análisis de varianza de la variable número de días a la floración al evaluar</a:t>
            </a:r>
            <a:r>
              <a:rPr lang="es-EC" dirty="0">
                <a:latin typeface="Calibri" panose="020F0502020204030204" pitchFamily="34" charset="0"/>
                <a:ea typeface="Calibri" panose="020F0502020204030204" pitchFamily="34" charset="0"/>
              </a:rPr>
              <a:t> </a:t>
            </a:r>
            <a:r>
              <a:rPr lang="es-EC" i="1" dirty="0">
                <a:latin typeface="Calibri" panose="020F0502020204030204" pitchFamily="34" charset="0"/>
                <a:ea typeface="Calibri" panose="020F0502020204030204" pitchFamily="34" charset="0"/>
              </a:rPr>
              <a:t>el efecto de la fertilización foliar con un lactofermento enriquecido en minerales (NPK) sobre el cultivo de ají (</a:t>
            </a:r>
            <a:r>
              <a:rPr lang="es-EC" i="1" dirty="0" err="1">
                <a:latin typeface="Calibri" panose="020F0502020204030204" pitchFamily="34" charset="0"/>
                <a:ea typeface="Calibri" panose="020F0502020204030204" pitchFamily="34" charset="0"/>
              </a:rPr>
              <a:t>Capsicum</a:t>
            </a:r>
            <a:r>
              <a:rPr lang="es-EC" i="1" dirty="0">
                <a:latin typeface="Calibri" panose="020F0502020204030204" pitchFamily="34" charset="0"/>
                <a:ea typeface="Calibri" panose="020F0502020204030204" pitchFamily="34" charset="0"/>
              </a:rPr>
              <a:t> </a:t>
            </a:r>
            <a:r>
              <a:rPr lang="es-EC" i="1" dirty="0" err="1">
                <a:latin typeface="Calibri" panose="020F0502020204030204" pitchFamily="34" charset="0"/>
                <a:ea typeface="Calibri" panose="020F0502020204030204" pitchFamily="34" charset="0"/>
              </a:rPr>
              <a:t>annuum</a:t>
            </a:r>
            <a:r>
              <a:rPr lang="es-EC" i="1" dirty="0">
                <a:latin typeface="Calibri" panose="020F0502020204030204" pitchFamily="34" charset="0"/>
                <a:ea typeface="Calibri" panose="020F0502020204030204" pitchFamily="34" charset="0"/>
              </a:rPr>
              <a:t> </a:t>
            </a:r>
            <a:r>
              <a:rPr lang="es-EC" dirty="0">
                <a:latin typeface="Calibri" panose="020F0502020204030204" pitchFamily="34" charset="0"/>
                <a:ea typeface="Calibri" panose="020F0502020204030204" pitchFamily="34" charset="0"/>
              </a:rPr>
              <a:t>L</a:t>
            </a:r>
            <a:r>
              <a:rPr lang="es-EC" i="1" dirty="0">
                <a:latin typeface="Calibri" panose="020F0502020204030204" pitchFamily="34" charset="0"/>
                <a:ea typeface="Calibri" panose="020F0502020204030204" pitchFamily="34" charset="0"/>
              </a:rPr>
              <a:t>.) en el trópico húmedo</a:t>
            </a:r>
            <a:endParaRPr lang="es-EC" dirty="0"/>
          </a:p>
        </p:txBody>
      </p:sp>
      <p:graphicFrame>
        <p:nvGraphicFramePr>
          <p:cNvPr id="4" name="Tabla 3">
            <a:extLst>
              <a:ext uri="{FF2B5EF4-FFF2-40B4-BE49-F238E27FC236}">
                <a16:creationId xmlns:a16="http://schemas.microsoft.com/office/drawing/2014/main" id="{FF952B27-D706-497B-BD05-F5810380B055}"/>
              </a:ext>
            </a:extLst>
          </p:cNvPr>
          <p:cNvGraphicFramePr>
            <a:graphicFrameLocks noGrp="1"/>
          </p:cNvGraphicFramePr>
          <p:nvPr>
            <p:extLst>
              <p:ext uri="{D42A27DB-BD31-4B8C-83A1-F6EECF244321}">
                <p14:modId xmlns:p14="http://schemas.microsoft.com/office/powerpoint/2010/main" val="1559598169"/>
              </p:ext>
            </p:extLst>
          </p:nvPr>
        </p:nvGraphicFramePr>
        <p:xfrm>
          <a:off x="1669774" y="2525369"/>
          <a:ext cx="8852452" cy="4036386"/>
        </p:xfrm>
        <a:graphic>
          <a:graphicData uri="http://schemas.openxmlformats.org/drawingml/2006/table">
            <a:tbl>
              <a:tblPr firstRow="1" firstCol="1" bandRow="1"/>
              <a:tblGrid>
                <a:gridCol w="2171545">
                  <a:extLst>
                    <a:ext uri="{9D8B030D-6E8A-4147-A177-3AD203B41FA5}">
                      <a16:colId xmlns:a16="http://schemas.microsoft.com/office/drawing/2014/main" val="3729294189"/>
                    </a:ext>
                  </a:extLst>
                </a:gridCol>
                <a:gridCol w="1395912">
                  <a:extLst>
                    <a:ext uri="{9D8B030D-6E8A-4147-A177-3AD203B41FA5}">
                      <a16:colId xmlns:a16="http://schemas.microsoft.com/office/drawing/2014/main" val="3964811568"/>
                    </a:ext>
                  </a:extLst>
                </a:gridCol>
                <a:gridCol w="1247132">
                  <a:extLst>
                    <a:ext uri="{9D8B030D-6E8A-4147-A177-3AD203B41FA5}">
                      <a16:colId xmlns:a16="http://schemas.microsoft.com/office/drawing/2014/main" val="1937658711"/>
                    </a:ext>
                  </a:extLst>
                </a:gridCol>
                <a:gridCol w="1394819">
                  <a:extLst>
                    <a:ext uri="{9D8B030D-6E8A-4147-A177-3AD203B41FA5}">
                      <a16:colId xmlns:a16="http://schemas.microsoft.com/office/drawing/2014/main" val="3418141217"/>
                    </a:ext>
                  </a:extLst>
                </a:gridCol>
                <a:gridCol w="1395912">
                  <a:extLst>
                    <a:ext uri="{9D8B030D-6E8A-4147-A177-3AD203B41FA5}">
                      <a16:colId xmlns:a16="http://schemas.microsoft.com/office/drawing/2014/main" val="430838541"/>
                    </a:ext>
                  </a:extLst>
                </a:gridCol>
                <a:gridCol w="1247132">
                  <a:extLst>
                    <a:ext uri="{9D8B030D-6E8A-4147-A177-3AD203B41FA5}">
                      <a16:colId xmlns:a16="http://schemas.microsoft.com/office/drawing/2014/main" val="4004685055"/>
                    </a:ext>
                  </a:extLst>
                </a:gridCol>
              </a:tblGrid>
              <a:tr h="587819">
                <a:tc>
                  <a:txBody>
                    <a:bodyPr/>
                    <a:lstStyle/>
                    <a:p>
                      <a:pPr algn="ctr">
                        <a:lnSpc>
                          <a:spcPct val="107000"/>
                        </a:lnSpc>
                        <a:spcAft>
                          <a:spcPts val="0"/>
                        </a:spcAft>
                      </a:pPr>
                      <a:r>
                        <a:rPr lang="es-EC" sz="1600" dirty="0">
                          <a:solidFill>
                            <a:srgbClr val="000000"/>
                          </a:solidFill>
                          <a:effectLst/>
                          <a:latin typeface="+mn-lt"/>
                          <a:ea typeface="Times New Roman" panose="02020603050405020304" pitchFamily="18" charset="0"/>
                        </a:rPr>
                        <a:t>Fuente de variación</a:t>
                      </a:r>
                      <a:endParaRPr lang="es-EC" sz="1600" dirty="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Suma de cuadrados</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Grados de libertad</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Cuadrados medios</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F calculada</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solidFill>
                            <a:srgbClr val="000000"/>
                          </a:solidFill>
                          <a:effectLst/>
                          <a:latin typeface="+mn-lt"/>
                          <a:ea typeface="Times New Roman" panose="02020603050405020304" pitchFamily="18" charset="0"/>
                        </a:rPr>
                        <a:t>p-valor</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9550651"/>
                  </a:ext>
                </a:extLst>
              </a:tr>
              <a:tr h="377783">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Bloque</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0,15</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2</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0,08</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0,03</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600">
                          <a:solidFill>
                            <a:srgbClr val="000000"/>
                          </a:solidFill>
                          <a:effectLst/>
                          <a:latin typeface="+mn-lt"/>
                          <a:ea typeface="Times New Roman" panose="02020603050405020304" pitchFamily="18" charset="0"/>
                        </a:rPr>
                        <a:t>0,9747 ns</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4092133"/>
                  </a:ext>
                </a:extLst>
              </a:tr>
              <a:tr h="377783">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Tratamiento</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232,31</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12</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19,36</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6,47</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50000"/>
                        </a:lnSpc>
                        <a:spcAft>
                          <a:spcPts val="0"/>
                        </a:spcAft>
                      </a:pPr>
                      <a:r>
                        <a:rPr lang="es-EC" sz="1600">
                          <a:solidFill>
                            <a:srgbClr val="000000"/>
                          </a:solidFill>
                          <a:effectLst/>
                          <a:latin typeface="+mn-lt"/>
                          <a:ea typeface="Times New Roman" panose="02020603050405020304" pitchFamily="18" charset="0"/>
                        </a:rPr>
                        <a:t>0,0001 **</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1883343286"/>
                  </a:ext>
                </a:extLst>
              </a:tr>
              <a:tr h="377783">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Dosis</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115</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3</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38,33</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12,82</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50000"/>
                        </a:lnSpc>
                        <a:spcAft>
                          <a:spcPts val="0"/>
                        </a:spcAft>
                      </a:pPr>
                      <a:r>
                        <a:rPr lang="es-EC" sz="1600">
                          <a:solidFill>
                            <a:srgbClr val="000000"/>
                          </a:solidFill>
                          <a:effectLst/>
                          <a:latin typeface="+mn-lt"/>
                          <a:ea typeface="Times New Roman" panose="02020603050405020304" pitchFamily="18" charset="0"/>
                        </a:rPr>
                        <a:t>&lt;0,0001 **</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4202179356"/>
                  </a:ext>
                </a:extLst>
              </a:tr>
              <a:tr h="377783">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Frecuencia</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29,56</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2</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14,78</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4,94</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50000"/>
                        </a:lnSpc>
                        <a:spcAft>
                          <a:spcPts val="0"/>
                        </a:spcAft>
                      </a:pPr>
                      <a:r>
                        <a:rPr lang="es-EC" sz="1600">
                          <a:solidFill>
                            <a:srgbClr val="000000"/>
                          </a:solidFill>
                          <a:effectLst/>
                          <a:latin typeface="+mn-lt"/>
                          <a:ea typeface="Times New Roman" panose="02020603050405020304" pitchFamily="18" charset="0"/>
                        </a:rPr>
                        <a:t>0,0159 *</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3752370602"/>
                  </a:ext>
                </a:extLst>
              </a:tr>
              <a:tr h="377783">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Dosis x Frecuencia</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7,33</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6</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1,22</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0,41</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50000"/>
                        </a:lnSpc>
                        <a:spcAft>
                          <a:spcPts val="0"/>
                        </a:spcAft>
                      </a:pPr>
                      <a:r>
                        <a:rPr lang="es-EC" sz="1600">
                          <a:solidFill>
                            <a:srgbClr val="000000"/>
                          </a:solidFill>
                          <a:effectLst/>
                          <a:latin typeface="+mn-lt"/>
                          <a:ea typeface="Times New Roman" panose="02020603050405020304" pitchFamily="18" charset="0"/>
                        </a:rPr>
                        <a:t>0,8663 ns</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1038770979"/>
                  </a:ext>
                </a:extLst>
              </a:tr>
              <a:tr h="377783">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TESTIGO vs RESTO</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80,42</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1</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80,42</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26,86</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50000"/>
                        </a:lnSpc>
                        <a:spcAft>
                          <a:spcPts val="0"/>
                        </a:spcAft>
                      </a:pPr>
                      <a:r>
                        <a:rPr lang="es-EC" sz="1600">
                          <a:solidFill>
                            <a:srgbClr val="000000"/>
                          </a:solidFill>
                          <a:effectLst/>
                          <a:latin typeface="+mn-lt"/>
                          <a:ea typeface="Times New Roman" panose="02020603050405020304" pitchFamily="18" charset="0"/>
                        </a:rPr>
                        <a:t>&lt;0,0001 **</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1705166954"/>
                  </a:ext>
                </a:extLst>
              </a:tr>
              <a:tr h="297025">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Error</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71,85</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24</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2,99</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nSpc>
                          <a:spcPct val="107000"/>
                        </a:lnSpc>
                      </a:pPr>
                      <a:endParaRPr lang="es-EC" sz="1600">
                        <a:effectLst/>
                        <a:latin typeface="+mn-lt"/>
                      </a:endParaRPr>
                    </a:p>
                  </a:txBody>
                  <a:tcPr marL="44450" marR="44450" marT="0" marB="0" anchor="ctr">
                    <a:lnL>
                      <a:noFill/>
                    </a:lnL>
                    <a:lnR>
                      <a:noFill/>
                    </a:lnR>
                    <a:lnT>
                      <a:noFill/>
                    </a:lnT>
                    <a:lnB>
                      <a:noFill/>
                    </a:lnB>
                  </a:tcPr>
                </a:tc>
                <a:tc>
                  <a:txBody>
                    <a:bodyPr/>
                    <a:lstStyle/>
                    <a:p>
                      <a:pPr>
                        <a:lnSpc>
                          <a:spcPct val="107000"/>
                        </a:lnSpc>
                      </a:pPr>
                      <a:endParaRPr lang="es-EC" sz="1600">
                        <a:effectLst/>
                        <a:latin typeface="+mn-lt"/>
                      </a:endParaRPr>
                    </a:p>
                  </a:txBody>
                  <a:tcPr marL="44450" marR="44450" marT="0" marB="0" anchor="ctr">
                    <a:lnL>
                      <a:noFill/>
                    </a:lnL>
                    <a:lnR>
                      <a:noFill/>
                    </a:lnR>
                    <a:lnT>
                      <a:noFill/>
                    </a:lnT>
                    <a:lnB>
                      <a:noFill/>
                    </a:lnB>
                  </a:tcPr>
                </a:tc>
                <a:extLst>
                  <a:ext uri="{0D108BD9-81ED-4DB2-BD59-A6C34878D82A}">
                    <a16:rowId xmlns:a16="http://schemas.microsoft.com/office/drawing/2014/main" val="2298625886"/>
                  </a:ext>
                </a:extLst>
              </a:tr>
              <a:tr h="297025">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Total</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304,31</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38</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     </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nSpc>
                          <a:spcPct val="107000"/>
                        </a:lnSpc>
                      </a:pPr>
                      <a:endParaRPr lang="es-EC" sz="1600">
                        <a:effectLst/>
                        <a:latin typeface="+mn-lt"/>
                      </a:endParaRPr>
                    </a:p>
                  </a:txBody>
                  <a:tcPr marL="44450" marR="44450" marT="0" marB="0" anchor="ctr">
                    <a:lnL>
                      <a:noFill/>
                    </a:lnL>
                    <a:lnR>
                      <a:noFill/>
                    </a:lnR>
                    <a:lnT>
                      <a:noFill/>
                    </a:lnT>
                    <a:lnB>
                      <a:noFill/>
                    </a:lnB>
                  </a:tcPr>
                </a:tc>
                <a:tc>
                  <a:txBody>
                    <a:bodyPr/>
                    <a:lstStyle/>
                    <a:p>
                      <a:pPr>
                        <a:lnSpc>
                          <a:spcPct val="107000"/>
                        </a:lnSpc>
                      </a:pPr>
                      <a:endParaRPr lang="es-EC" sz="1600">
                        <a:effectLst/>
                        <a:latin typeface="+mn-lt"/>
                      </a:endParaRPr>
                    </a:p>
                  </a:txBody>
                  <a:tcPr marL="44450" marR="44450" marT="0" marB="0" anchor="ctr">
                    <a:lnL>
                      <a:noFill/>
                    </a:lnL>
                    <a:lnR>
                      <a:noFill/>
                    </a:lnR>
                    <a:lnT>
                      <a:noFill/>
                    </a:lnT>
                    <a:lnB>
                      <a:noFill/>
                    </a:lnB>
                  </a:tcPr>
                </a:tc>
                <a:extLst>
                  <a:ext uri="{0D108BD9-81ED-4DB2-BD59-A6C34878D82A}">
                    <a16:rowId xmlns:a16="http://schemas.microsoft.com/office/drawing/2014/main" val="2781222758"/>
                  </a:ext>
                </a:extLst>
              </a:tr>
              <a:tr h="587819">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Coeficiente de variación</a:t>
                      </a:r>
                      <a:endParaRPr lang="es-EC" sz="16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2,72</a:t>
                      </a:r>
                      <a:endParaRPr lang="es-EC" sz="16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 </a:t>
                      </a:r>
                      <a:endParaRPr lang="es-EC" sz="16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 </a:t>
                      </a:r>
                      <a:endParaRPr lang="es-EC" sz="16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 </a:t>
                      </a:r>
                      <a:endParaRPr lang="es-EC" sz="16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dirty="0">
                          <a:solidFill>
                            <a:srgbClr val="000000"/>
                          </a:solidFill>
                          <a:effectLst/>
                          <a:latin typeface="+mn-lt"/>
                          <a:ea typeface="Times New Roman" panose="02020603050405020304" pitchFamily="18" charset="0"/>
                        </a:rPr>
                        <a:t> </a:t>
                      </a:r>
                      <a:endParaRPr lang="es-EC" sz="1600" dirty="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9082892"/>
                  </a:ext>
                </a:extLst>
              </a:tr>
            </a:tbl>
          </a:graphicData>
        </a:graphic>
      </p:graphicFrame>
    </p:spTree>
    <p:extLst>
      <p:ext uri="{BB962C8B-B14F-4D97-AF65-F5344CB8AC3E}">
        <p14:creationId xmlns:p14="http://schemas.microsoft.com/office/powerpoint/2010/main" val="4031803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BDB2E4C-34BC-4719-AFEA-BB293E9B624D}"/>
              </a:ext>
            </a:extLst>
          </p:cNvPr>
          <p:cNvSpPr/>
          <p:nvPr/>
        </p:nvSpPr>
        <p:spPr>
          <a:xfrm>
            <a:off x="441960" y="305367"/>
            <a:ext cx="4978179" cy="738664"/>
          </a:xfrm>
          <a:prstGeom prst="rect">
            <a:avLst/>
          </a:prstGeom>
        </p:spPr>
        <p:txBody>
          <a:bodyPr wrap="square">
            <a:spAutoFit/>
          </a:bodyPr>
          <a:lstStyle/>
          <a:p>
            <a:pPr>
              <a:spcBef>
                <a:spcPts val="1200"/>
              </a:spcBef>
            </a:pPr>
            <a:r>
              <a:rPr lang="es-ES" sz="1400" b="1" dirty="0">
                <a:latin typeface="Calibri" panose="020F0502020204030204" pitchFamily="34" charset="0"/>
                <a:ea typeface="Calibri" panose="020F0502020204030204" pitchFamily="34" charset="0"/>
                <a:cs typeface="Times New Roman" panose="02020603050405020304" pitchFamily="18" charset="0"/>
              </a:rPr>
              <a:t>Figura 5</a:t>
            </a:r>
            <a:br>
              <a:rPr lang="es-ES" sz="1400" dirty="0">
                <a:latin typeface="Calibri" panose="020F0502020204030204" pitchFamily="34" charset="0"/>
                <a:ea typeface="Calibri" panose="020F0502020204030204" pitchFamily="34" charset="0"/>
                <a:cs typeface="Times New Roman" panose="02020603050405020304" pitchFamily="18" charset="0"/>
              </a:rPr>
            </a:br>
            <a:r>
              <a:rPr lang="es-ES" sz="1400" i="1" dirty="0">
                <a:latin typeface="Calibri" panose="020F0502020204030204" pitchFamily="34" charset="0"/>
                <a:ea typeface="Calibri" panose="020F0502020204030204" pitchFamily="34" charset="0"/>
                <a:cs typeface="Times New Roman" panose="02020603050405020304" pitchFamily="18" charset="0"/>
              </a:rPr>
              <a:t>Prueba de Tukey para la variable número de días a la floración, en la fuente de variación Dosis.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Gráfico 2">
            <a:extLst>
              <a:ext uri="{FF2B5EF4-FFF2-40B4-BE49-F238E27FC236}">
                <a16:creationId xmlns:a16="http://schemas.microsoft.com/office/drawing/2014/main" id="{00000000-0008-0000-0100-000003000000}"/>
              </a:ext>
            </a:extLst>
          </p:cNvPr>
          <p:cNvGraphicFramePr/>
          <p:nvPr>
            <p:extLst>
              <p:ext uri="{D42A27DB-BD31-4B8C-83A1-F6EECF244321}">
                <p14:modId xmlns:p14="http://schemas.microsoft.com/office/powerpoint/2010/main" val="3093029389"/>
              </p:ext>
            </p:extLst>
          </p:nvPr>
        </p:nvGraphicFramePr>
        <p:xfrm>
          <a:off x="441960" y="1044031"/>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a:extLst>
              <a:ext uri="{FF2B5EF4-FFF2-40B4-BE49-F238E27FC236}">
                <a16:creationId xmlns:a16="http://schemas.microsoft.com/office/drawing/2014/main" id="{7F38D30E-47FF-41A8-A1C5-29BB86BE369A}"/>
              </a:ext>
            </a:extLst>
          </p:cNvPr>
          <p:cNvSpPr/>
          <p:nvPr/>
        </p:nvSpPr>
        <p:spPr>
          <a:xfrm>
            <a:off x="441960" y="3787231"/>
            <a:ext cx="4978179" cy="2031325"/>
          </a:xfrm>
          <a:prstGeom prst="rect">
            <a:avLst/>
          </a:prstGeom>
        </p:spPr>
        <p:txBody>
          <a:bodyPr wrap="square">
            <a:spAutoFit/>
          </a:bodyPr>
          <a:lstStyle/>
          <a:p>
            <a:pPr indent="457200" algn="just">
              <a:lnSpc>
                <a:spcPct val="150000"/>
              </a:lnSpc>
              <a:spcBef>
                <a:spcPts val="1200"/>
              </a:spcBef>
              <a:spcAft>
                <a:spcPts val="800"/>
              </a:spcAft>
              <a:tabLst>
                <a:tab pos="1169670" algn="l"/>
              </a:tabLst>
            </a:pPr>
            <a:r>
              <a:rPr lang="es-EC" sz="1400" dirty="0">
                <a:latin typeface="Calibri" panose="020F0502020204030204" pitchFamily="34" charset="0"/>
                <a:ea typeface="Calibri" panose="020F0502020204030204" pitchFamily="34" charset="0"/>
              </a:rPr>
              <a:t>Según </a:t>
            </a:r>
            <a:r>
              <a:rPr lang="es-ES" sz="1400" dirty="0">
                <a:latin typeface="Calibri" panose="020F0502020204030204" pitchFamily="34" charset="0"/>
                <a:ea typeface="Calibri" panose="020F0502020204030204" pitchFamily="34" charset="0"/>
              </a:rPr>
              <a:t>(González, y otros, 2004)</a:t>
            </a:r>
            <a:r>
              <a:rPr lang="es-EC" sz="1400" dirty="0">
                <a:latin typeface="Calibri" panose="020F0502020204030204" pitchFamily="34" charset="0"/>
                <a:ea typeface="Calibri" panose="020F0502020204030204" pitchFamily="34" charset="0"/>
              </a:rPr>
              <a:t> ají habanero florece entre los 50 y 60 días, coincide con </a:t>
            </a:r>
            <a:r>
              <a:rPr lang="es-ES" sz="1400" dirty="0">
                <a:latin typeface="Calibri" panose="020F0502020204030204" pitchFamily="34" charset="0"/>
                <a:ea typeface="Calibri" panose="020F0502020204030204" pitchFamily="34" charset="0"/>
              </a:rPr>
              <a:t>(Muñoz, 2017)</a:t>
            </a:r>
            <a:r>
              <a:rPr lang="es-EC" sz="1400" dirty="0">
                <a:latin typeface="Calibri" panose="020F0502020204030204" pitchFamily="34" charset="0"/>
                <a:ea typeface="Calibri" panose="020F0502020204030204" pitchFamily="34" charset="0"/>
              </a:rPr>
              <a:t> quien menciona: El ají habanero rojo florece a los 55 días posteriores al trasplante. Lo cual indica que el tratamiento con dosis al 30% es el más similar al rango óptimo, mientras que los demás tratamientos tuvieron retraso en iniciar la floración.</a:t>
            </a:r>
            <a:endParaRPr lang="es-EC" sz="1400" dirty="0">
              <a:effectLst/>
              <a:latin typeface="Times New Roman" panose="02020603050405020304" pitchFamily="18" charset="0"/>
              <a:ea typeface="Calibri" panose="020F0502020204030204" pitchFamily="34" charset="0"/>
            </a:endParaRPr>
          </a:p>
        </p:txBody>
      </p:sp>
      <p:sp>
        <p:nvSpPr>
          <p:cNvPr id="5" name="Rectángulo 4">
            <a:extLst>
              <a:ext uri="{FF2B5EF4-FFF2-40B4-BE49-F238E27FC236}">
                <a16:creationId xmlns:a16="http://schemas.microsoft.com/office/drawing/2014/main" id="{4416E11F-4CDF-401B-928E-D2D2EF1F185B}"/>
              </a:ext>
            </a:extLst>
          </p:cNvPr>
          <p:cNvSpPr/>
          <p:nvPr/>
        </p:nvSpPr>
        <p:spPr>
          <a:xfrm>
            <a:off x="6029739" y="305367"/>
            <a:ext cx="6096000" cy="738664"/>
          </a:xfrm>
          <a:prstGeom prst="rect">
            <a:avLst/>
          </a:prstGeom>
        </p:spPr>
        <p:txBody>
          <a:bodyPr>
            <a:spAutoFit/>
          </a:bodyPr>
          <a:lstStyle/>
          <a:p>
            <a:pPr>
              <a:spcBef>
                <a:spcPts val="1200"/>
              </a:spcBef>
            </a:pPr>
            <a:r>
              <a:rPr lang="es-ES" sz="1400" b="1" dirty="0">
                <a:latin typeface="Calibri" panose="020F0502020204030204" pitchFamily="34" charset="0"/>
                <a:ea typeface="Calibri" panose="020F0502020204030204" pitchFamily="34" charset="0"/>
                <a:cs typeface="Times New Roman" panose="02020603050405020304" pitchFamily="18" charset="0"/>
              </a:rPr>
              <a:t>Figura 6</a:t>
            </a:r>
            <a:br>
              <a:rPr lang="es-ES" sz="1400" dirty="0">
                <a:latin typeface="Calibri" panose="020F0502020204030204" pitchFamily="34" charset="0"/>
                <a:ea typeface="Calibri" panose="020F0502020204030204" pitchFamily="34" charset="0"/>
                <a:cs typeface="Times New Roman" panose="02020603050405020304" pitchFamily="18" charset="0"/>
              </a:rPr>
            </a:br>
            <a:r>
              <a:rPr lang="es-ES" sz="1400" i="1" dirty="0">
                <a:latin typeface="Calibri" panose="020F0502020204030204" pitchFamily="34" charset="0"/>
                <a:ea typeface="Calibri" panose="020F0502020204030204" pitchFamily="34" charset="0"/>
                <a:cs typeface="Times New Roman" panose="02020603050405020304" pitchFamily="18" charset="0"/>
              </a:rPr>
              <a:t>Prueba de Tukey para la variable número de días a la floración, en la fuente de variación Frecuencia.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Gráfico 5">
            <a:extLst>
              <a:ext uri="{FF2B5EF4-FFF2-40B4-BE49-F238E27FC236}">
                <a16:creationId xmlns:a16="http://schemas.microsoft.com/office/drawing/2014/main" id="{00000000-0008-0000-0100-000004000000}"/>
              </a:ext>
            </a:extLst>
          </p:cNvPr>
          <p:cNvGraphicFramePr/>
          <p:nvPr>
            <p:extLst>
              <p:ext uri="{D42A27DB-BD31-4B8C-83A1-F6EECF244321}">
                <p14:modId xmlns:p14="http://schemas.microsoft.com/office/powerpoint/2010/main" val="253768439"/>
              </p:ext>
            </p:extLst>
          </p:nvPr>
        </p:nvGraphicFramePr>
        <p:xfrm>
          <a:off x="6791739" y="1080474"/>
          <a:ext cx="4572000" cy="241760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a:extLst>
              <a:ext uri="{FF2B5EF4-FFF2-40B4-BE49-F238E27FC236}">
                <a16:creationId xmlns:a16="http://schemas.microsoft.com/office/drawing/2014/main" id="{2EB1D2C9-ADEC-41DC-A41F-6D0DB52A7331}"/>
              </a:ext>
            </a:extLst>
          </p:cNvPr>
          <p:cNvSpPr/>
          <p:nvPr/>
        </p:nvSpPr>
        <p:spPr>
          <a:xfrm>
            <a:off x="6029739" y="3534522"/>
            <a:ext cx="6096000" cy="738664"/>
          </a:xfrm>
          <a:prstGeom prst="rect">
            <a:avLst/>
          </a:prstGeom>
        </p:spPr>
        <p:txBody>
          <a:bodyPr>
            <a:spAutoFit/>
          </a:bodyPr>
          <a:lstStyle/>
          <a:p>
            <a:pPr>
              <a:spcBef>
                <a:spcPts val="1200"/>
              </a:spcBef>
            </a:pPr>
            <a:r>
              <a:rPr lang="es-ES" sz="1400" b="1" dirty="0">
                <a:latin typeface="Calibri" panose="020F0502020204030204" pitchFamily="34" charset="0"/>
                <a:ea typeface="Calibri" panose="020F0502020204030204" pitchFamily="34" charset="0"/>
                <a:cs typeface="Times New Roman" panose="02020603050405020304" pitchFamily="18" charset="0"/>
              </a:rPr>
              <a:t>Figura 7</a:t>
            </a:r>
            <a:br>
              <a:rPr lang="es-ES" sz="1400" dirty="0">
                <a:latin typeface="Calibri" panose="020F0502020204030204" pitchFamily="34" charset="0"/>
                <a:ea typeface="Calibri" panose="020F0502020204030204" pitchFamily="34" charset="0"/>
                <a:cs typeface="Times New Roman" panose="02020603050405020304" pitchFamily="18" charset="0"/>
              </a:rPr>
            </a:br>
            <a:r>
              <a:rPr lang="es-ES" sz="1400" i="1" dirty="0">
                <a:latin typeface="Calibri" panose="020F0502020204030204" pitchFamily="34" charset="0"/>
                <a:ea typeface="Calibri" panose="020F0502020204030204" pitchFamily="34" charset="0"/>
                <a:cs typeface="Times New Roman" panose="02020603050405020304" pitchFamily="18" charset="0"/>
              </a:rPr>
              <a:t>Prueba de Tukey para la variable número de días a la floración, en la fuente de variación Testigo vs Resto.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8" name="Gráfico 7">
            <a:extLst>
              <a:ext uri="{FF2B5EF4-FFF2-40B4-BE49-F238E27FC236}">
                <a16:creationId xmlns:a16="http://schemas.microsoft.com/office/drawing/2014/main" id="{00000000-0008-0000-0100-000002000000}"/>
              </a:ext>
            </a:extLst>
          </p:cNvPr>
          <p:cNvGraphicFramePr/>
          <p:nvPr>
            <p:extLst>
              <p:ext uri="{D42A27DB-BD31-4B8C-83A1-F6EECF244321}">
                <p14:modId xmlns:p14="http://schemas.microsoft.com/office/powerpoint/2010/main" val="373678894"/>
              </p:ext>
            </p:extLst>
          </p:nvPr>
        </p:nvGraphicFramePr>
        <p:xfrm>
          <a:off x="6998804" y="4260007"/>
          <a:ext cx="4157869" cy="22926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8186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68A4D78-32BF-477F-99B7-5BFC7D46A4F2}"/>
              </a:ext>
            </a:extLst>
          </p:cNvPr>
          <p:cNvSpPr/>
          <p:nvPr/>
        </p:nvSpPr>
        <p:spPr>
          <a:xfrm>
            <a:off x="1378228" y="196587"/>
            <a:ext cx="4883901" cy="589072"/>
          </a:xfrm>
          <a:prstGeom prst="rect">
            <a:avLst/>
          </a:prstGeom>
        </p:spPr>
        <p:txBody>
          <a:bodyPr wrap="none">
            <a:spAutoFit/>
          </a:bodyPr>
          <a:lstStyle/>
          <a:p>
            <a:pPr>
              <a:lnSpc>
                <a:spcPct val="150000"/>
              </a:lnSpc>
              <a:spcBef>
                <a:spcPts val="1800"/>
              </a:spcBef>
              <a:spcAft>
                <a:spcPts val="1800"/>
              </a:spcAft>
            </a:pPr>
            <a:r>
              <a:rPr lang="es-ES" sz="2400" b="1" dirty="0">
                <a:latin typeface="Calibri" panose="020F0502020204030204" pitchFamily="34" charset="0"/>
                <a:ea typeface="Times New Roman" panose="02020603050405020304" pitchFamily="18" charset="0"/>
                <a:cs typeface="Calibri" panose="020F0502020204030204" pitchFamily="34" charset="0"/>
              </a:rPr>
              <a:t>Número de días a la primera cosecha</a:t>
            </a:r>
            <a:endParaRPr lang="es-EC"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ángulo 2">
            <a:extLst>
              <a:ext uri="{FF2B5EF4-FFF2-40B4-BE49-F238E27FC236}">
                <a16:creationId xmlns:a16="http://schemas.microsoft.com/office/drawing/2014/main" id="{C95BB9B0-A884-498D-80DF-B3AB60E7351C}"/>
              </a:ext>
            </a:extLst>
          </p:cNvPr>
          <p:cNvSpPr/>
          <p:nvPr/>
        </p:nvSpPr>
        <p:spPr>
          <a:xfrm>
            <a:off x="1363724" y="904937"/>
            <a:ext cx="9435544" cy="1200329"/>
          </a:xfrm>
          <a:prstGeom prst="rect">
            <a:avLst/>
          </a:prstGeom>
        </p:spPr>
        <p:txBody>
          <a:bodyPr wrap="square">
            <a:spAutoFit/>
          </a:bodyPr>
          <a:lstStyle/>
          <a:p>
            <a:pPr>
              <a:spcBef>
                <a:spcPts val="1200"/>
              </a:spcBef>
              <a:spcAft>
                <a:spcPts val="1200"/>
              </a:spcAft>
            </a:pPr>
            <a:r>
              <a:rPr lang="es-ES" b="1" dirty="0">
                <a:latin typeface="Calibri" panose="020F0502020204030204" pitchFamily="34" charset="0"/>
                <a:ea typeface="Calibri" panose="020F0502020204030204" pitchFamily="34" charset="0"/>
                <a:cs typeface="Times New Roman" panose="02020603050405020304" pitchFamily="18" charset="0"/>
              </a:rPr>
              <a:t>Tabla 17                                                                                                                                                                                                            </a:t>
            </a:r>
            <a:r>
              <a:rPr lang="es-ES" i="1" dirty="0">
                <a:latin typeface="Calibri" panose="020F0502020204030204" pitchFamily="34" charset="0"/>
                <a:ea typeface="Calibri" panose="020F0502020204030204" pitchFamily="34" charset="0"/>
                <a:cs typeface="Times New Roman" panose="02020603050405020304" pitchFamily="18" charset="0"/>
              </a:rPr>
              <a:t>Análisis de varianza de la variable número de días a la primera cosecha al evaluar el efecto de la fertilización foliar con un lactofermento enriquecido en minerales (NPK) sobre el cultivo de ají (</a:t>
            </a:r>
            <a:r>
              <a:rPr lang="es-ES" i="1" dirty="0" err="1">
                <a:latin typeface="Calibri" panose="020F0502020204030204" pitchFamily="34" charset="0"/>
                <a:ea typeface="Calibri" panose="020F0502020204030204" pitchFamily="34" charset="0"/>
                <a:cs typeface="Times New Roman" panose="02020603050405020304" pitchFamily="18" charset="0"/>
              </a:rPr>
              <a:t>Capsicum</a:t>
            </a:r>
            <a:r>
              <a:rPr lang="es-ES" i="1" dirty="0">
                <a:latin typeface="Calibri" panose="020F0502020204030204" pitchFamily="34" charset="0"/>
                <a:ea typeface="Calibri" panose="020F0502020204030204" pitchFamily="34" charset="0"/>
                <a:cs typeface="Times New Roman" panose="02020603050405020304" pitchFamily="18" charset="0"/>
              </a:rPr>
              <a:t> </a:t>
            </a:r>
            <a:r>
              <a:rPr lang="es-ES" i="1" dirty="0" err="1">
                <a:latin typeface="Calibri" panose="020F0502020204030204" pitchFamily="34" charset="0"/>
                <a:ea typeface="Calibri" panose="020F0502020204030204" pitchFamily="34" charset="0"/>
                <a:cs typeface="Times New Roman" panose="02020603050405020304" pitchFamily="18" charset="0"/>
              </a:rPr>
              <a:t>annuum</a:t>
            </a:r>
            <a:r>
              <a:rPr lang="es-ES" i="1" dirty="0">
                <a:latin typeface="Calibri" panose="020F0502020204030204" pitchFamily="34" charset="0"/>
                <a:ea typeface="Calibri" panose="020F0502020204030204" pitchFamily="34" charset="0"/>
                <a:cs typeface="Times New Roman" panose="02020603050405020304" pitchFamily="18" charset="0"/>
              </a:rPr>
              <a:t> </a:t>
            </a:r>
            <a:r>
              <a:rPr lang="es-ES" dirty="0">
                <a:latin typeface="Calibri" panose="020F0502020204030204" pitchFamily="34" charset="0"/>
                <a:ea typeface="Calibri" panose="020F0502020204030204" pitchFamily="34" charset="0"/>
                <a:cs typeface="Times New Roman" panose="02020603050405020304" pitchFamily="18" charset="0"/>
              </a:rPr>
              <a:t>L.</a:t>
            </a:r>
            <a:r>
              <a:rPr lang="es-ES" i="1" dirty="0">
                <a:latin typeface="Calibri" panose="020F0502020204030204" pitchFamily="34" charset="0"/>
                <a:ea typeface="Calibri" panose="020F0502020204030204" pitchFamily="34" charset="0"/>
                <a:cs typeface="Times New Roman" panose="02020603050405020304" pitchFamily="18" charset="0"/>
              </a:rPr>
              <a:t>) en el trópico húmedo.</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FDAA660C-82B6-427B-8254-DA0EAD584FBB}"/>
              </a:ext>
            </a:extLst>
          </p:cNvPr>
          <p:cNvGraphicFramePr>
            <a:graphicFrameLocks noGrp="1"/>
          </p:cNvGraphicFramePr>
          <p:nvPr>
            <p:extLst>
              <p:ext uri="{D42A27DB-BD31-4B8C-83A1-F6EECF244321}">
                <p14:modId xmlns:p14="http://schemas.microsoft.com/office/powerpoint/2010/main" val="3470678571"/>
              </p:ext>
            </p:extLst>
          </p:nvPr>
        </p:nvGraphicFramePr>
        <p:xfrm>
          <a:off x="1363724" y="2307325"/>
          <a:ext cx="9450048" cy="4191162"/>
        </p:xfrm>
        <a:graphic>
          <a:graphicData uri="http://schemas.openxmlformats.org/drawingml/2006/table">
            <a:tbl>
              <a:tblPr firstRow="1" firstCol="1" bandRow="1"/>
              <a:tblGrid>
                <a:gridCol w="2276500">
                  <a:extLst>
                    <a:ext uri="{9D8B030D-6E8A-4147-A177-3AD203B41FA5}">
                      <a16:colId xmlns:a16="http://schemas.microsoft.com/office/drawing/2014/main" val="3635987656"/>
                    </a:ext>
                  </a:extLst>
                </a:gridCol>
                <a:gridCol w="1307409">
                  <a:extLst>
                    <a:ext uri="{9D8B030D-6E8A-4147-A177-3AD203B41FA5}">
                      <a16:colId xmlns:a16="http://schemas.microsoft.com/office/drawing/2014/main" val="1757350169"/>
                    </a:ext>
                  </a:extLst>
                </a:gridCol>
                <a:gridCol w="1625086">
                  <a:extLst>
                    <a:ext uri="{9D8B030D-6E8A-4147-A177-3AD203B41FA5}">
                      <a16:colId xmlns:a16="http://schemas.microsoft.com/office/drawing/2014/main" val="2971404919"/>
                    </a:ext>
                  </a:extLst>
                </a:gridCol>
                <a:gridCol w="1307409">
                  <a:extLst>
                    <a:ext uri="{9D8B030D-6E8A-4147-A177-3AD203B41FA5}">
                      <a16:colId xmlns:a16="http://schemas.microsoft.com/office/drawing/2014/main" val="2150689139"/>
                    </a:ext>
                  </a:extLst>
                </a:gridCol>
                <a:gridCol w="1626235">
                  <a:extLst>
                    <a:ext uri="{9D8B030D-6E8A-4147-A177-3AD203B41FA5}">
                      <a16:colId xmlns:a16="http://schemas.microsoft.com/office/drawing/2014/main" val="1839510804"/>
                    </a:ext>
                  </a:extLst>
                </a:gridCol>
                <a:gridCol w="1307409">
                  <a:extLst>
                    <a:ext uri="{9D8B030D-6E8A-4147-A177-3AD203B41FA5}">
                      <a16:colId xmlns:a16="http://schemas.microsoft.com/office/drawing/2014/main" val="2319588424"/>
                    </a:ext>
                  </a:extLst>
                </a:gridCol>
              </a:tblGrid>
              <a:tr h="747588">
                <a:tc>
                  <a:txBody>
                    <a:bodyPr/>
                    <a:lstStyle/>
                    <a:p>
                      <a:pPr algn="ctr">
                        <a:lnSpc>
                          <a:spcPct val="150000"/>
                        </a:lnSpc>
                        <a:spcAft>
                          <a:spcPts val="0"/>
                        </a:spcAft>
                      </a:pPr>
                      <a:r>
                        <a:rPr lang="es-EC" sz="1600">
                          <a:solidFill>
                            <a:srgbClr val="000000"/>
                          </a:solidFill>
                          <a:effectLst/>
                          <a:latin typeface="+mn-lt"/>
                          <a:ea typeface="Times New Roman" panose="02020603050405020304" pitchFamily="18" charset="0"/>
                        </a:rPr>
                        <a:t>Fuente de variación</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solidFill>
                            <a:srgbClr val="000000"/>
                          </a:solidFill>
                          <a:effectLst/>
                          <a:latin typeface="+mn-lt"/>
                          <a:ea typeface="Times New Roman" panose="02020603050405020304" pitchFamily="18" charset="0"/>
                        </a:rPr>
                        <a:t>Suma de cuadrados</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solidFill>
                            <a:srgbClr val="000000"/>
                          </a:solidFill>
                          <a:effectLst/>
                          <a:latin typeface="+mn-lt"/>
                          <a:ea typeface="Times New Roman" panose="02020603050405020304" pitchFamily="18" charset="0"/>
                        </a:rPr>
                        <a:t>Grados de libertad</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solidFill>
                            <a:srgbClr val="000000"/>
                          </a:solidFill>
                          <a:effectLst/>
                          <a:latin typeface="+mn-lt"/>
                          <a:ea typeface="Times New Roman" panose="02020603050405020304" pitchFamily="18" charset="0"/>
                        </a:rPr>
                        <a:t>Cuadrados medios</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solidFill>
                            <a:srgbClr val="000000"/>
                          </a:solidFill>
                          <a:effectLst/>
                          <a:latin typeface="+mn-lt"/>
                          <a:ea typeface="Times New Roman" panose="02020603050405020304" pitchFamily="18" charset="0"/>
                        </a:rPr>
                        <a:t>F calculada</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solidFill>
                            <a:srgbClr val="000000"/>
                          </a:solidFill>
                          <a:effectLst/>
                          <a:latin typeface="+mn-lt"/>
                          <a:ea typeface="Times New Roman" panose="02020603050405020304" pitchFamily="18" charset="0"/>
                        </a:rPr>
                        <a:t>p-valor</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6488174"/>
                  </a:ext>
                </a:extLst>
              </a:tr>
              <a:tr h="299155">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Bloque</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5,59</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2</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2,79</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0,12</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0,8845 ns</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47759093"/>
                  </a:ext>
                </a:extLst>
              </a:tr>
              <a:tr h="299155">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Tratamiento</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1505,33</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12</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125,44</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5,54</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0,0002 **</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2774111575"/>
                  </a:ext>
                </a:extLst>
              </a:tr>
              <a:tr h="549548">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Dosis</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dirty="0">
                          <a:solidFill>
                            <a:srgbClr val="000000"/>
                          </a:solidFill>
                          <a:effectLst/>
                          <a:latin typeface="+mn-lt"/>
                          <a:ea typeface="Times New Roman" panose="02020603050405020304" pitchFamily="18" charset="0"/>
                        </a:rPr>
                        <a:t>894,89</a:t>
                      </a:r>
                      <a:endParaRPr lang="es-EC" sz="1600" dirty="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3</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298,3</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13,16</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0,00003 **</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3687372099"/>
                  </a:ext>
                </a:extLst>
              </a:tr>
              <a:tr h="549548">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Frecuencia</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300,17</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2</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150,08</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6,62</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0,00512 **</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120177325"/>
                  </a:ext>
                </a:extLst>
              </a:tr>
              <a:tr h="299155">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Dosis x Frecuencia</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102,28</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6</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17,05</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0,75</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0,61367 ns</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3496908677"/>
                  </a:ext>
                </a:extLst>
              </a:tr>
              <a:tr h="299155">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TESTIGO vs RESTO</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208</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1</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208</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9,18</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0,0058 **</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3988764382"/>
                  </a:ext>
                </a:extLst>
              </a:tr>
              <a:tr h="299155">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Error</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543,74</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24</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22,66</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nSpc>
                          <a:spcPct val="107000"/>
                        </a:lnSpc>
                      </a:pPr>
                      <a:endParaRPr lang="es-EC" sz="1600">
                        <a:effectLst/>
                        <a:latin typeface="+mn-lt"/>
                      </a:endParaRPr>
                    </a:p>
                  </a:txBody>
                  <a:tcPr marL="44450" marR="44450" marT="0" marB="0" anchor="ctr">
                    <a:lnL>
                      <a:noFill/>
                    </a:lnL>
                    <a:lnR>
                      <a:noFill/>
                    </a:lnR>
                    <a:lnT>
                      <a:noFill/>
                    </a:lnT>
                    <a:lnB>
                      <a:noFill/>
                    </a:lnB>
                  </a:tcPr>
                </a:tc>
                <a:tc>
                  <a:txBody>
                    <a:bodyPr/>
                    <a:lstStyle/>
                    <a:p>
                      <a:pPr>
                        <a:lnSpc>
                          <a:spcPct val="107000"/>
                        </a:lnSpc>
                      </a:pPr>
                      <a:endParaRPr lang="es-EC" sz="1600">
                        <a:effectLst/>
                        <a:latin typeface="+mn-lt"/>
                      </a:endParaRPr>
                    </a:p>
                  </a:txBody>
                  <a:tcPr marL="44450" marR="44450" marT="0" marB="0" anchor="ctr">
                    <a:lnL>
                      <a:noFill/>
                    </a:lnL>
                    <a:lnR>
                      <a:noFill/>
                    </a:lnR>
                    <a:lnT>
                      <a:noFill/>
                    </a:lnT>
                    <a:lnB>
                      <a:noFill/>
                    </a:lnB>
                  </a:tcPr>
                </a:tc>
                <a:extLst>
                  <a:ext uri="{0D108BD9-81ED-4DB2-BD59-A6C34878D82A}">
                    <a16:rowId xmlns:a16="http://schemas.microsoft.com/office/drawing/2014/main" val="3918169980"/>
                  </a:ext>
                </a:extLst>
              </a:tr>
              <a:tr h="299155">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Total</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2054,67</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38</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      </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nSpc>
                          <a:spcPct val="107000"/>
                        </a:lnSpc>
                      </a:pPr>
                      <a:endParaRPr lang="es-EC" sz="1600">
                        <a:effectLst/>
                        <a:latin typeface="+mn-lt"/>
                      </a:endParaRPr>
                    </a:p>
                  </a:txBody>
                  <a:tcPr marL="44450" marR="44450" marT="0" marB="0" anchor="ctr">
                    <a:lnL>
                      <a:noFill/>
                    </a:lnL>
                    <a:lnR>
                      <a:noFill/>
                    </a:lnR>
                    <a:lnT>
                      <a:noFill/>
                    </a:lnT>
                    <a:lnB>
                      <a:noFill/>
                    </a:lnB>
                  </a:tcPr>
                </a:tc>
                <a:tc>
                  <a:txBody>
                    <a:bodyPr/>
                    <a:lstStyle/>
                    <a:p>
                      <a:pPr>
                        <a:lnSpc>
                          <a:spcPct val="107000"/>
                        </a:lnSpc>
                      </a:pPr>
                      <a:endParaRPr lang="es-EC" sz="1600">
                        <a:effectLst/>
                        <a:latin typeface="+mn-lt"/>
                      </a:endParaRPr>
                    </a:p>
                  </a:txBody>
                  <a:tcPr marL="44450" marR="44450" marT="0" marB="0" anchor="ctr">
                    <a:lnL>
                      <a:noFill/>
                    </a:lnL>
                    <a:lnR>
                      <a:noFill/>
                    </a:lnR>
                    <a:lnT>
                      <a:noFill/>
                    </a:lnT>
                    <a:lnB>
                      <a:noFill/>
                    </a:lnB>
                  </a:tcPr>
                </a:tc>
                <a:extLst>
                  <a:ext uri="{0D108BD9-81ED-4DB2-BD59-A6C34878D82A}">
                    <a16:rowId xmlns:a16="http://schemas.microsoft.com/office/drawing/2014/main" val="527076347"/>
                  </a:ext>
                </a:extLst>
              </a:tr>
              <a:tr h="549548">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Coeficiente de variación</a:t>
                      </a:r>
                      <a:endParaRPr lang="es-EC" sz="16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4,24</a:t>
                      </a:r>
                      <a:endParaRPr lang="es-EC" sz="16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 </a:t>
                      </a:r>
                      <a:endParaRPr lang="es-EC" sz="16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 </a:t>
                      </a:r>
                      <a:endParaRPr lang="es-EC" sz="16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 </a:t>
                      </a:r>
                      <a:endParaRPr lang="es-EC" sz="16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dirty="0">
                          <a:solidFill>
                            <a:srgbClr val="000000"/>
                          </a:solidFill>
                          <a:effectLst/>
                          <a:latin typeface="+mn-lt"/>
                          <a:ea typeface="Times New Roman" panose="02020603050405020304" pitchFamily="18" charset="0"/>
                        </a:rPr>
                        <a:t> </a:t>
                      </a:r>
                      <a:endParaRPr lang="es-EC" sz="1600" dirty="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4736997"/>
                  </a:ext>
                </a:extLst>
              </a:tr>
            </a:tbl>
          </a:graphicData>
        </a:graphic>
      </p:graphicFrame>
    </p:spTree>
    <p:extLst>
      <p:ext uri="{BB962C8B-B14F-4D97-AF65-F5344CB8AC3E}">
        <p14:creationId xmlns:p14="http://schemas.microsoft.com/office/powerpoint/2010/main" val="3122934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FF36540-5874-411F-B408-1AFCA16F4915}"/>
              </a:ext>
            </a:extLst>
          </p:cNvPr>
          <p:cNvSpPr/>
          <p:nvPr/>
        </p:nvSpPr>
        <p:spPr>
          <a:xfrm>
            <a:off x="236220" y="328227"/>
            <a:ext cx="5661660" cy="738664"/>
          </a:xfrm>
          <a:prstGeom prst="rect">
            <a:avLst/>
          </a:prstGeom>
        </p:spPr>
        <p:txBody>
          <a:bodyPr wrap="square">
            <a:spAutoFit/>
          </a:bodyPr>
          <a:lstStyle/>
          <a:p>
            <a:pPr>
              <a:spcBef>
                <a:spcPts val="1200"/>
              </a:spcBef>
            </a:pPr>
            <a:r>
              <a:rPr lang="es-ES" sz="1400" b="1" dirty="0">
                <a:latin typeface="Calibri" panose="020F0502020204030204" pitchFamily="34" charset="0"/>
                <a:ea typeface="Calibri" panose="020F0502020204030204" pitchFamily="34" charset="0"/>
                <a:cs typeface="Times New Roman" panose="02020603050405020304" pitchFamily="18" charset="0"/>
              </a:rPr>
              <a:t>Figura 8</a:t>
            </a:r>
            <a:br>
              <a:rPr lang="es-ES" sz="1400" dirty="0">
                <a:latin typeface="Calibri" panose="020F0502020204030204" pitchFamily="34" charset="0"/>
                <a:ea typeface="Calibri" panose="020F0502020204030204" pitchFamily="34" charset="0"/>
                <a:cs typeface="Times New Roman" panose="02020603050405020304" pitchFamily="18" charset="0"/>
              </a:rPr>
            </a:br>
            <a:r>
              <a:rPr lang="es-ES" sz="1400" i="1" dirty="0">
                <a:latin typeface="Calibri" panose="020F0502020204030204" pitchFamily="34" charset="0"/>
                <a:ea typeface="Calibri" panose="020F0502020204030204" pitchFamily="34" charset="0"/>
                <a:cs typeface="Times New Roman" panose="02020603050405020304" pitchFamily="18" charset="0"/>
              </a:rPr>
              <a:t>Prueba de Tukey para la variable número de días a la primera cosecha, en la fuente de variación Dosis.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Gráfico 2">
            <a:extLst>
              <a:ext uri="{FF2B5EF4-FFF2-40B4-BE49-F238E27FC236}">
                <a16:creationId xmlns:a16="http://schemas.microsoft.com/office/drawing/2014/main" id="{00000000-0008-0000-0200-000003000000}"/>
              </a:ext>
            </a:extLst>
          </p:cNvPr>
          <p:cNvGraphicFramePr/>
          <p:nvPr>
            <p:extLst>
              <p:ext uri="{D42A27DB-BD31-4B8C-83A1-F6EECF244321}">
                <p14:modId xmlns:p14="http://schemas.microsoft.com/office/powerpoint/2010/main" val="3927699875"/>
              </p:ext>
            </p:extLst>
          </p:nvPr>
        </p:nvGraphicFramePr>
        <p:xfrm>
          <a:off x="236220" y="155448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a:extLst>
              <a:ext uri="{FF2B5EF4-FFF2-40B4-BE49-F238E27FC236}">
                <a16:creationId xmlns:a16="http://schemas.microsoft.com/office/drawing/2014/main" id="{CEA4D35F-89C5-4C13-9475-116615FEA31A}"/>
              </a:ext>
            </a:extLst>
          </p:cNvPr>
          <p:cNvSpPr/>
          <p:nvPr/>
        </p:nvSpPr>
        <p:spPr>
          <a:xfrm>
            <a:off x="236220" y="4297680"/>
            <a:ext cx="5661660" cy="1996765"/>
          </a:xfrm>
          <a:prstGeom prst="rect">
            <a:avLst/>
          </a:prstGeom>
        </p:spPr>
        <p:txBody>
          <a:bodyPr wrap="square">
            <a:spAutoFit/>
          </a:bodyPr>
          <a:lstStyle/>
          <a:p>
            <a:pPr indent="457200" algn="just">
              <a:lnSpc>
                <a:spcPct val="150000"/>
              </a:lnSpc>
              <a:spcBef>
                <a:spcPts val="1200"/>
              </a:spcBef>
              <a:spcAft>
                <a:spcPts val="800"/>
              </a:spcAft>
              <a:tabLst>
                <a:tab pos="1169670" algn="l"/>
              </a:tabLst>
            </a:pPr>
            <a:r>
              <a:rPr lang="es-EC" sz="1400" dirty="0">
                <a:latin typeface="Calibri" panose="020F0502020204030204" pitchFamily="34" charset="0"/>
                <a:ea typeface="Calibri" panose="020F0502020204030204" pitchFamily="34" charset="0"/>
              </a:rPr>
              <a:t>Estos resultados fueron mejores a los obtenidos por </a:t>
            </a:r>
            <a:r>
              <a:rPr lang="es-ES" sz="1400" dirty="0">
                <a:latin typeface="Calibri" panose="020F0502020204030204" pitchFamily="34" charset="0"/>
                <a:ea typeface="Calibri" panose="020F0502020204030204" pitchFamily="34" charset="0"/>
              </a:rPr>
              <a:t>(Muñoz, 2017)</a:t>
            </a:r>
            <a:r>
              <a:rPr lang="es-EC" sz="1400" dirty="0">
                <a:latin typeface="Calibri" panose="020F0502020204030204" pitchFamily="34" charset="0"/>
                <a:ea typeface="Calibri" panose="020F0502020204030204" pitchFamily="34" charset="0"/>
              </a:rPr>
              <a:t> que en su investigación evaluó distanciamientos de siembra en donde cosechó habanero rojo a los 125 días posteriores al trasplante. Lo que se le atribuye a que el lactofermento a más de poseer nutrientes en su composición, actúa como un </a:t>
            </a:r>
            <a:r>
              <a:rPr lang="es-EC" sz="1400" dirty="0" err="1">
                <a:latin typeface="Calibri" panose="020F0502020204030204" pitchFamily="34" charset="0"/>
                <a:ea typeface="Calibri" panose="020F0502020204030204" pitchFamily="34" charset="0"/>
              </a:rPr>
              <a:t>bioestimulante</a:t>
            </a:r>
            <a:r>
              <a:rPr lang="es-EC" sz="1400" dirty="0">
                <a:latin typeface="Calibri" panose="020F0502020204030204" pitchFamily="34" charset="0"/>
                <a:ea typeface="Calibri" panose="020F0502020204030204" pitchFamily="34" charset="0"/>
              </a:rPr>
              <a:t> gracias a los microorganismos benéficos que posee.</a:t>
            </a:r>
            <a:endParaRPr lang="es-EC" sz="1400" dirty="0">
              <a:effectLst/>
              <a:latin typeface="Times New Roman" panose="02020603050405020304" pitchFamily="18" charset="0"/>
              <a:ea typeface="Calibri" panose="020F0502020204030204" pitchFamily="34" charset="0"/>
            </a:endParaRPr>
          </a:p>
        </p:txBody>
      </p:sp>
      <p:sp>
        <p:nvSpPr>
          <p:cNvPr id="5" name="Rectángulo 4">
            <a:extLst>
              <a:ext uri="{FF2B5EF4-FFF2-40B4-BE49-F238E27FC236}">
                <a16:creationId xmlns:a16="http://schemas.microsoft.com/office/drawing/2014/main" id="{E01F0C9D-4E72-40D4-9BDE-129FA6A9514C}"/>
              </a:ext>
            </a:extLst>
          </p:cNvPr>
          <p:cNvSpPr/>
          <p:nvPr/>
        </p:nvSpPr>
        <p:spPr>
          <a:xfrm>
            <a:off x="6728460" y="1314328"/>
            <a:ext cx="5463540" cy="738664"/>
          </a:xfrm>
          <a:prstGeom prst="rect">
            <a:avLst/>
          </a:prstGeom>
        </p:spPr>
        <p:txBody>
          <a:bodyPr wrap="square">
            <a:spAutoFit/>
          </a:bodyPr>
          <a:lstStyle/>
          <a:p>
            <a:pPr>
              <a:spcBef>
                <a:spcPts val="1200"/>
              </a:spcBef>
            </a:pPr>
            <a:r>
              <a:rPr lang="es-ES" sz="1400" b="1" dirty="0">
                <a:latin typeface="Calibri" panose="020F0502020204030204" pitchFamily="34" charset="0"/>
                <a:ea typeface="Calibri" panose="020F0502020204030204" pitchFamily="34" charset="0"/>
                <a:cs typeface="Times New Roman" panose="02020603050405020304" pitchFamily="18" charset="0"/>
              </a:rPr>
              <a:t>Figura 9</a:t>
            </a:r>
            <a:br>
              <a:rPr lang="es-ES" sz="1400" dirty="0">
                <a:latin typeface="Calibri" panose="020F0502020204030204" pitchFamily="34" charset="0"/>
                <a:ea typeface="Calibri" panose="020F0502020204030204" pitchFamily="34" charset="0"/>
                <a:cs typeface="Times New Roman" panose="02020603050405020304" pitchFamily="18" charset="0"/>
              </a:rPr>
            </a:br>
            <a:r>
              <a:rPr lang="es-ES" sz="1400" i="1" dirty="0">
                <a:latin typeface="Calibri" panose="020F0502020204030204" pitchFamily="34" charset="0"/>
                <a:ea typeface="Calibri" panose="020F0502020204030204" pitchFamily="34" charset="0"/>
                <a:cs typeface="Times New Roman" panose="02020603050405020304" pitchFamily="18" charset="0"/>
              </a:rPr>
              <a:t>Prueba de Tukey para la variable número de días a la primera cosecha, en la fuente de variación Frecuencia.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Gráfico 5">
            <a:extLst>
              <a:ext uri="{FF2B5EF4-FFF2-40B4-BE49-F238E27FC236}">
                <a16:creationId xmlns:a16="http://schemas.microsoft.com/office/drawing/2014/main" id="{00000000-0008-0000-0200-000004000000}"/>
              </a:ext>
            </a:extLst>
          </p:cNvPr>
          <p:cNvGraphicFramePr/>
          <p:nvPr>
            <p:extLst>
              <p:ext uri="{D42A27DB-BD31-4B8C-83A1-F6EECF244321}">
                <p14:modId xmlns:p14="http://schemas.microsoft.com/office/powerpoint/2010/main" val="977371084"/>
              </p:ext>
            </p:extLst>
          </p:nvPr>
        </p:nvGraphicFramePr>
        <p:xfrm>
          <a:off x="6938010" y="235955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0011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03F65BF-B336-4783-B935-E95757127B91}"/>
              </a:ext>
            </a:extLst>
          </p:cNvPr>
          <p:cNvSpPr/>
          <p:nvPr/>
        </p:nvSpPr>
        <p:spPr>
          <a:xfrm>
            <a:off x="3048000" y="419667"/>
            <a:ext cx="6096000" cy="738664"/>
          </a:xfrm>
          <a:prstGeom prst="rect">
            <a:avLst/>
          </a:prstGeom>
        </p:spPr>
        <p:txBody>
          <a:bodyPr>
            <a:spAutoFit/>
          </a:bodyPr>
          <a:lstStyle/>
          <a:p>
            <a:pPr>
              <a:spcBef>
                <a:spcPts val="1200"/>
              </a:spcBef>
            </a:pPr>
            <a:r>
              <a:rPr lang="es-ES" sz="1400" b="1" dirty="0">
                <a:latin typeface="Calibri" panose="020F0502020204030204" pitchFamily="34" charset="0"/>
                <a:ea typeface="Calibri" panose="020F0502020204030204" pitchFamily="34" charset="0"/>
                <a:cs typeface="Times New Roman" panose="02020603050405020304" pitchFamily="18" charset="0"/>
              </a:rPr>
              <a:t>Figura 10</a:t>
            </a:r>
            <a:br>
              <a:rPr lang="es-ES" sz="1400" dirty="0">
                <a:latin typeface="Calibri" panose="020F0502020204030204" pitchFamily="34" charset="0"/>
                <a:ea typeface="Calibri" panose="020F0502020204030204" pitchFamily="34" charset="0"/>
                <a:cs typeface="Times New Roman" panose="02020603050405020304" pitchFamily="18" charset="0"/>
              </a:rPr>
            </a:br>
            <a:r>
              <a:rPr lang="es-ES" sz="1400" i="1" dirty="0">
                <a:latin typeface="Calibri" panose="020F0502020204030204" pitchFamily="34" charset="0"/>
                <a:ea typeface="Calibri" panose="020F0502020204030204" pitchFamily="34" charset="0"/>
                <a:cs typeface="Times New Roman" panose="02020603050405020304" pitchFamily="18" charset="0"/>
              </a:rPr>
              <a:t>Prueba de Tukey para la variable número de días a la primera cosecha, en la fuente de variación Testigo vs Resto.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Gráfico 2">
            <a:extLst>
              <a:ext uri="{FF2B5EF4-FFF2-40B4-BE49-F238E27FC236}">
                <a16:creationId xmlns:a16="http://schemas.microsoft.com/office/drawing/2014/main" id="{00000000-0008-0000-0200-000002000000}"/>
              </a:ext>
            </a:extLst>
          </p:cNvPr>
          <p:cNvGraphicFramePr/>
          <p:nvPr>
            <p:extLst>
              <p:ext uri="{D42A27DB-BD31-4B8C-83A1-F6EECF244321}">
                <p14:modId xmlns:p14="http://schemas.microsoft.com/office/powerpoint/2010/main" val="1859716716"/>
              </p:ext>
            </p:extLst>
          </p:nvPr>
        </p:nvGraphicFramePr>
        <p:xfrm>
          <a:off x="3329940" y="137160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a:extLst>
              <a:ext uri="{FF2B5EF4-FFF2-40B4-BE49-F238E27FC236}">
                <a16:creationId xmlns:a16="http://schemas.microsoft.com/office/drawing/2014/main" id="{DD69D018-C47D-4C79-827E-39E3AF45E9DE}"/>
              </a:ext>
            </a:extLst>
          </p:cNvPr>
          <p:cNvSpPr/>
          <p:nvPr/>
        </p:nvSpPr>
        <p:spPr>
          <a:xfrm>
            <a:off x="3048000" y="4328069"/>
            <a:ext cx="6096000" cy="1996765"/>
          </a:xfrm>
          <a:prstGeom prst="rect">
            <a:avLst/>
          </a:prstGeom>
        </p:spPr>
        <p:txBody>
          <a:bodyPr>
            <a:spAutoFit/>
          </a:bodyPr>
          <a:lstStyle/>
          <a:p>
            <a:pPr indent="457200" algn="just">
              <a:lnSpc>
                <a:spcPct val="150000"/>
              </a:lnSpc>
              <a:spcBef>
                <a:spcPts val="1200"/>
              </a:spcBef>
              <a:spcAft>
                <a:spcPts val="800"/>
              </a:spcAft>
              <a:tabLst>
                <a:tab pos="1169670" algn="l"/>
              </a:tabLst>
            </a:pPr>
            <a:r>
              <a:rPr lang="es-EC" sz="1400" dirty="0">
                <a:latin typeface="Calibri" panose="020F0502020204030204" pitchFamily="34" charset="0"/>
                <a:ea typeface="Calibri" panose="020F0502020204030204" pitchFamily="34" charset="0"/>
              </a:rPr>
              <a:t>Según </a:t>
            </a:r>
            <a:r>
              <a:rPr lang="es-ES" sz="1400" dirty="0">
                <a:latin typeface="Calibri" panose="020F0502020204030204" pitchFamily="34" charset="0"/>
                <a:ea typeface="Calibri" panose="020F0502020204030204" pitchFamily="34" charset="0"/>
              </a:rPr>
              <a:t>(Vera R. , 2011)</a:t>
            </a:r>
            <a:r>
              <a:rPr lang="es-EC" sz="1400" dirty="0">
                <a:latin typeface="Calibri" panose="020F0502020204030204" pitchFamily="34" charset="0"/>
                <a:ea typeface="Calibri" panose="020F0502020204030204" pitchFamily="34" charset="0"/>
              </a:rPr>
              <a:t> la primera cosecha de ají habanero se realiza a los 120 días en promedio. Lo cual coincide con el testigo de esta investigación, mientras que al aplicar el lactofermento en el resto de tratamientos la cosecha se acelera a 112 días en promedio. Cabe recalcar que al haber aplicado oxicloruro de cobre antes de la floración esta se retrasó, aun así la cosecha fue precoz demostrando la eficacia de los tratamientos aplicados.</a:t>
            </a:r>
            <a:endParaRPr lang="es-EC"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9369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2B08E7A-6EB7-468D-B967-35C35808F1DE}"/>
              </a:ext>
            </a:extLst>
          </p:cNvPr>
          <p:cNvSpPr/>
          <p:nvPr/>
        </p:nvSpPr>
        <p:spPr>
          <a:xfrm>
            <a:off x="1996895" y="355483"/>
            <a:ext cx="1962460" cy="470000"/>
          </a:xfrm>
          <a:prstGeom prst="rect">
            <a:avLst/>
          </a:prstGeom>
        </p:spPr>
        <p:txBody>
          <a:bodyPr wrap="none">
            <a:spAutoFit/>
          </a:bodyPr>
          <a:lstStyle/>
          <a:p>
            <a:pPr>
              <a:lnSpc>
                <a:spcPct val="107000"/>
              </a:lnSpc>
              <a:spcBef>
                <a:spcPts val="1800"/>
              </a:spcBef>
              <a:spcAft>
                <a:spcPts val="1800"/>
              </a:spcAft>
            </a:pPr>
            <a:r>
              <a:rPr lang="es-ES" sz="2400" b="1" dirty="0">
                <a:latin typeface="Calibri" panose="020F0502020204030204" pitchFamily="34" charset="0"/>
                <a:ea typeface="Times New Roman" panose="02020603050405020304" pitchFamily="18" charset="0"/>
                <a:cs typeface="Calibri" panose="020F0502020204030204" pitchFamily="34" charset="0"/>
              </a:rPr>
              <a:t>Peso del fruto</a:t>
            </a:r>
            <a:endParaRPr lang="es-EC"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ángulo 2">
            <a:extLst>
              <a:ext uri="{FF2B5EF4-FFF2-40B4-BE49-F238E27FC236}">
                <a16:creationId xmlns:a16="http://schemas.microsoft.com/office/drawing/2014/main" id="{B282CEA5-7ECD-4B12-B856-BFE277138473}"/>
              </a:ext>
            </a:extLst>
          </p:cNvPr>
          <p:cNvSpPr/>
          <p:nvPr/>
        </p:nvSpPr>
        <p:spPr>
          <a:xfrm>
            <a:off x="1131956" y="1005990"/>
            <a:ext cx="10229464" cy="1200329"/>
          </a:xfrm>
          <a:prstGeom prst="rect">
            <a:avLst/>
          </a:prstGeom>
        </p:spPr>
        <p:txBody>
          <a:bodyPr wrap="square">
            <a:spAutoFit/>
          </a:bodyPr>
          <a:lstStyle/>
          <a:p>
            <a:pPr>
              <a:spcBef>
                <a:spcPts val="1200"/>
              </a:spcBef>
            </a:pPr>
            <a:r>
              <a:rPr lang="es-ES" b="1" dirty="0">
                <a:latin typeface="Calibri" panose="020F0502020204030204" pitchFamily="34" charset="0"/>
                <a:ea typeface="Calibri" panose="020F0502020204030204" pitchFamily="34" charset="0"/>
                <a:cs typeface="Times New Roman" panose="02020603050405020304" pitchFamily="18" charset="0"/>
              </a:rPr>
              <a:t>Tabla 18</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i="1" dirty="0">
                <a:latin typeface="Calibri" panose="020F0502020204030204" pitchFamily="34" charset="0"/>
                <a:ea typeface="Calibri" panose="020F0502020204030204" pitchFamily="34" charset="0"/>
                <a:cs typeface="Times New Roman" panose="02020603050405020304" pitchFamily="18" charset="0"/>
              </a:rPr>
              <a:t>Análisis de varianza de la variable peso del fruto al evaluar el efecto la fertilización foliar con un lactofermento enriquecido en minerales (NPK) sobre el cultivo de ají (</a:t>
            </a:r>
            <a:r>
              <a:rPr lang="es-ES" i="1" dirty="0" err="1">
                <a:latin typeface="Calibri" panose="020F0502020204030204" pitchFamily="34" charset="0"/>
                <a:ea typeface="Calibri" panose="020F0502020204030204" pitchFamily="34" charset="0"/>
                <a:cs typeface="Times New Roman" panose="02020603050405020304" pitchFamily="18" charset="0"/>
              </a:rPr>
              <a:t>Capsicum</a:t>
            </a:r>
            <a:r>
              <a:rPr lang="es-ES" i="1" dirty="0">
                <a:latin typeface="Calibri" panose="020F0502020204030204" pitchFamily="34" charset="0"/>
                <a:ea typeface="Calibri" panose="020F0502020204030204" pitchFamily="34" charset="0"/>
                <a:cs typeface="Times New Roman" panose="02020603050405020304" pitchFamily="18" charset="0"/>
              </a:rPr>
              <a:t> </a:t>
            </a:r>
            <a:r>
              <a:rPr lang="es-ES" i="1" dirty="0" err="1">
                <a:latin typeface="Calibri" panose="020F0502020204030204" pitchFamily="34" charset="0"/>
                <a:ea typeface="Calibri" panose="020F0502020204030204" pitchFamily="34" charset="0"/>
                <a:cs typeface="Times New Roman" panose="02020603050405020304" pitchFamily="18" charset="0"/>
              </a:rPr>
              <a:t>annuum</a:t>
            </a:r>
            <a:r>
              <a:rPr lang="es-ES" i="1" dirty="0">
                <a:latin typeface="Calibri" panose="020F0502020204030204" pitchFamily="34" charset="0"/>
                <a:ea typeface="Calibri" panose="020F0502020204030204" pitchFamily="34" charset="0"/>
                <a:cs typeface="Times New Roman" panose="02020603050405020304" pitchFamily="18" charset="0"/>
              </a:rPr>
              <a:t> </a:t>
            </a:r>
            <a:r>
              <a:rPr lang="es-ES" dirty="0">
                <a:latin typeface="Calibri" panose="020F0502020204030204" pitchFamily="34" charset="0"/>
                <a:ea typeface="Calibri" panose="020F0502020204030204" pitchFamily="34" charset="0"/>
                <a:cs typeface="Times New Roman" panose="02020603050405020304" pitchFamily="18" charset="0"/>
              </a:rPr>
              <a:t>L.</a:t>
            </a:r>
            <a:r>
              <a:rPr lang="es-ES" i="1" dirty="0">
                <a:latin typeface="Calibri" panose="020F0502020204030204" pitchFamily="34" charset="0"/>
                <a:ea typeface="Calibri" panose="020F0502020204030204" pitchFamily="34" charset="0"/>
                <a:cs typeface="Times New Roman" panose="02020603050405020304" pitchFamily="18" charset="0"/>
              </a:rPr>
              <a:t>) en el trópico húmedo.</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C7EEE19B-08D3-44EF-A605-F30EE38FE609}"/>
              </a:ext>
            </a:extLst>
          </p:cNvPr>
          <p:cNvGraphicFramePr>
            <a:graphicFrameLocks noGrp="1"/>
          </p:cNvGraphicFramePr>
          <p:nvPr>
            <p:extLst>
              <p:ext uri="{D42A27DB-BD31-4B8C-83A1-F6EECF244321}">
                <p14:modId xmlns:p14="http://schemas.microsoft.com/office/powerpoint/2010/main" val="3421984055"/>
              </p:ext>
            </p:extLst>
          </p:nvPr>
        </p:nvGraphicFramePr>
        <p:xfrm>
          <a:off x="1586078" y="2386826"/>
          <a:ext cx="8491537" cy="3746340"/>
        </p:xfrm>
        <a:graphic>
          <a:graphicData uri="http://schemas.openxmlformats.org/drawingml/2006/table">
            <a:tbl>
              <a:tblPr firstRow="1" firstCol="1" bandRow="1"/>
              <a:tblGrid>
                <a:gridCol w="1980460">
                  <a:extLst>
                    <a:ext uri="{9D8B030D-6E8A-4147-A177-3AD203B41FA5}">
                      <a16:colId xmlns:a16="http://schemas.microsoft.com/office/drawing/2014/main" val="828369075"/>
                    </a:ext>
                  </a:extLst>
                </a:gridCol>
                <a:gridCol w="1413760">
                  <a:extLst>
                    <a:ext uri="{9D8B030D-6E8A-4147-A177-3AD203B41FA5}">
                      <a16:colId xmlns:a16="http://schemas.microsoft.com/office/drawing/2014/main" val="2073778926"/>
                    </a:ext>
                  </a:extLst>
                </a:gridCol>
                <a:gridCol w="1273082">
                  <a:extLst>
                    <a:ext uri="{9D8B030D-6E8A-4147-A177-3AD203B41FA5}">
                      <a16:colId xmlns:a16="http://schemas.microsoft.com/office/drawing/2014/main" val="2063075732"/>
                    </a:ext>
                  </a:extLst>
                </a:gridCol>
                <a:gridCol w="1273082">
                  <a:extLst>
                    <a:ext uri="{9D8B030D-6E8A-4147-A177-3AD203B41FA5}">
                      <a16:colId xmlns:a16="http://schemas.microsoft.com/office/drawing/2014/main" val="3067051094"/>
                    </a:ext>
                  </a:extLst>
                </a:gridCol>
                <a:gridCol w="1413760">
                  <a:extLst>
                    <a:ext uri="{9D8B030D-6E8A-4147-A177-3AD203B41FA5}">
                      <a16:colId xmlns:a16="http://schemas.microsoft.com/office/drawing/2014/main" val="2831749853"/>
                    </a:ext>
                  </a:extLst>
                </a:gridCol>
                <a:gridCol w="1137393">
                  <a:extLst>
                    <a:ext uri="{9D8B030D-6E8A-4147-A177-3AD203B41FA5}">
                      <a16:colId xmlns:a16="http://schemas.microsoft.com/office/drawing/2014/main" val="2456089484"/>
                    </a:ext>
                  </a:extLst>
                </a:gridCol>
              </a:tblGrid>
              <a:tr h="589518">
                <a:tc>
                  <a:txBody>
                    <a:bodyPr/>
                    <a:lstStyle/>
                    <a:p>
                      <a:pPr algn="ctr">
                        <a:lnSpc>
                          <a:spcPct val="107000"/>
                        </a:lnSpc>
                        <a:spcAft>
                          <a:spcPts val="0"/>
                        </a:spcAft>
                      </a:pPr>
                      <a:r>
                        <a:rPr lang="es-EC" sz="1600" dirty="0">
                          <a:solidFill>
                            <a:srgbClr val="000000"/>
                          </a:solidFill>
                          <a:effectLst/>
                          <a:latin typeface="+mn-lt"/>
                          <a:ea typeface="Times New Roman" panose="02020603050405020304" pitchFamily="18" charset="0"/>
                        </a:rPr>
                        <a:t>Fuente de variación</a:t>
                      </a:r>
                      <a:endParaRPr lang="es-EC" sz="1600" dirty="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Suma de cuadrados</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Grados de libertad</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Cuadrados medios</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F calculada</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p-valor</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6610554"/>
                  </a:ext>
                </a:extLst>
              </a:tr>
              <a:tr h="320913">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Bloque</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0,08</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2</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0,04</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0,3</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0,7461 ns</a:t>
                      </a:r>
                      <a:endParaRPr lang="es-EC" sz="16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6074419"/>
                  </a:ext>
                </a:extLst>
              </a:tr>
              <a:tr h="320913">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Tratamiento</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30,87</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12</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2,57</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19,92</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&lt;0,0001 **</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1730143943"/>
                  </a:ext>
                </a:extLst>
              </a:tr>
              <a:tr h="320913">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Dosis</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11,36</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3</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3,79</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29,15</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0,0000 **</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585347733"/>
                  </a:ext>
                </a:extLst>
              </a:tr>
              <a:tr h="320913">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Frecuencia</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7,28</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2</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3,64</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28</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0,0000 **</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2679564014"/>
                  </a:ext>
                </a:extLst>
              </a:tr>
              <a:tr h="320913">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Dosis x Frecuencia</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0,82</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6</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0,14</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1,08</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0,4037 ns</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3502956941"/>
                  </a:ext>
                </a:extLst>
              </a:tr>
              <a:tr h="320913">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TESTIGO vs RESTO</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11,41</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1</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11,41</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88,37</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&lt;0,0001 **</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3606000346"/>
                  </a:ext>
                </a:extLst>
              </a:tr>
              <a:tr h="320913">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Error</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3,1</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24</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0,13</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nSpc>
                          <a:spcPct val="107000"/>
                        </a:lnSpc>
                      </a:pPr>
                      <a:endParaRPr lang="es-EC" sz="1600">
                        <a:effectLst/>
                        <a:latin typeface="+mn-lt"/>
                      </a:endParaRPr>
                    </a:p>
                  </a:txBody>
                  <a:tcPr marL="44450" marR="44450" marT="0" marB="0" anchor="ctr">
                    <a:lnL>
                      <a:noFill/>
                    </a:lnL>
                    <a:lnR>
                      <a:noFill/>
                    </a:lnR>
                    <a:lnT>
                      <a:noFill/>
                    </a:lnT>
                    <a:lnB>
                      <a:noFill/>
                    </a:lnB>
                  </a:tcPr>
                </a:tc>
                <a:tc>
                  <a:txBody>
                    <a:bodyPr/>
                    <a:lstStyle/>
                    <a:p>
                      <a:pPr>
                        <a:lnSpc>
                          <a:spcPct val="107000"/>
                        </a:lnSpc>
                      </a:pPr>
                      <a:endParaRPr lang="es-EC" sz="1600">
                        <a:effectLst/>
                        <a:latin typeface="+mn-lt"/>
                      </a:endParaRPr>
                    </a:p>
                  </a:txBody>
                  <a:tcPr marL="44450" marR="44450" marT="0" marB="0" anchor="ctr">
                    <a:lnL>
                      <a:noFill/>
                    </a:lnL>
                    <a:lnR>
                      <a:noFill/>
                    </a:lnR>
                    <a:lnT>
                      <a:noFill/>
                    </a:lnT>
                    <a:lnB>
                      <a:noFill/>
                    </a:lnB>
                  </a:tcPr>
                </a:tc>
                <a:extLst>
                  <a:ext uri="{0D108BD9-81ED-4DB2-BD59-A6C34878D82A}">
                    <a16:rowId xmlns:a16="http://schemas.microsoft.com/office/drawing/2014/main" val="2834340911"/>
                  </a:ext>
                </a:extLst>
              </a:tr>
              <a:tr h="320913">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Total</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34,04</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38</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    </a:t>
                      </a:r>
                      <a:endParaRPr lang="es-EC" sz="16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nSpc>
                          <a:spcPct val="107000"/>
                        </a:lnSpc>
                      </a:pPr>
                      <a:endParaRPr lang="es-EC" sz="1600">
                        <a:effectLst/>
                        <a:latin typeface="+mn-lt"/>
                      </a:endParaRPr>
                    </a:p>
                  </a:txBody>
                  <a:tcPr marL="44450" marR="44450" marT="0" marB="0" anchor="ctr">
                    <a:lnL>
                      <a:noFill/>
                    </a:lnL>
                    <a:lnR>
                      <a:noFill/>
                    </a:lnR>
                    <a:lnT>
                      <a:noFill/>
                    </a:lnT>
                    <a:lnB>
                      <a:noFill/>
                    </a:lnB>
                  </a:tcPr>
                </a:tc>
                <a:tc>
                  <a:txBody>
                    <a:bodyPr/>
                    <a:lstStyle/>
                    <a:p>
                      <a:pPr>
                        <a:lnSpc>
                          <a:spcPct val="107000"/>
                        </a:lnSpc>
                      </a:pPr>
                      <a:endParaRPr lang="es-EC" sz="1600">
                        <a:effectLst/>
                        <a:latin typeface="+mn-lt"/>
                      </a:endParaRPr>
                    </a:p>
                  </a:txBody>
                  <a:tcPr marL="44450" marR="44450" marT="0" marB="0" anchor="ctr">
                    <a:lnL>
                      <a:noFill/>
                    </a:lnL>
                    <a:lnR>
                      <a:noFill/>
                    </a:lnR>
                    <a:lnT>
                      <a:noFill/>
                    </a:lnT>
                    <a:lnB>
                      <a:noFill/>
                    </a:lnB>
                  </a:tcPr>
                </a:tc>
                <a:extLst>
                  <a:ext uri="{0D108BD9-81ED-4DB2-BD59-A6C34878D82A}">
                    <a16:rowId xmlns:a16="http://schemas.microsoft.com/office/drawing/2014/main" val="944551640"/>
                  </a:ext>
                </a:extLst>
              </a:tr>
              <a:tr h="589518">
                <a:tc>
                  <a:txBody>
                    <a:bodyPr/>
                    <a:lstStyle/>
                    <a:p>
                      <a:pPr>
                        <a:lnSpc>
                          <a:spcPct val="107000"/>
                        </a:lnSpc>
                        <a:spcAft>
                          <a:spcPts val="0"/>
                        </a:spcAft>
                      </a:pPr>
                      <a:r>
                        <a:rPr lang="es-EC" sz="1600">
                          <a:solidFill>
                            <a:srgbClr val="000000"/>
                          </a:solidFill>
                          <a:effectLst/>
                          <a:latin typeface="+mn-lt"/>
                          <a:ea typeface="Times New Roman" panose="02020603050405020304" pitchFamily="18" charset="0"/>
                        </a:rPr>
                        <a:t>Coeficiente de variación</a:t>
                      </a:r>
                      <a:endParaRPr lang="es-EC" sz="16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4,92</a:t>
                      </a:r>
                      <a:endParaRPr lang="es-EC" sz="16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dirty="0">
                          <a:solidFill>
                            <a:srgbClr val="000000"/>
                          </a:solidFill>
                          <a:effectLst/>
                          <a:latin typeface="+mn-lt"/>
                          <a:ea typeface="Times New Roman" panose="02020603050405020304" pitchFamily="18" charset="0"/>
                        </a:rPr>
                        <a:t> </a:t>
                      </a:r>
                      <a:endParaRPr lang="es-EC" sz="1600" dirty="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 </a:t>
                      </a:r>
                      <a:endParaRPr lang="es-EC" sz="16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a:solidFill>
                            <a:srgbClr val="000000"/>
                          </a:solidFill>
                          <a:effectLst/>
                          <a:latin typeface="+mn-lt"/>
                          <a:ea typeface="Times New Roman" panose="02020603050405020304" pitchFamily="18" charset="0"/>
                        </a:rPr>
                        <a:t> </a:t>
                      </a:r>
                      <a:endParaRPr lang="es-EC" sz="16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dirty="0">
                          <a:solidFill>
                            <a:srgbClr val="000000"/>
                          </a:solidFill>
                          <a:effectLst/>
                          <a:latin typeface="+mn-lt"/>
                          <a:ea typeface="Times New Roman" panose="02020603050405020304" pitchFamily="18" charset="0"/>
                        </a:rPr>
                        <a:t> </a:t>
                      </a:r>
                      <a:endParaRPr lang="es-EC" sz="1600" dirty="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4616870"/>
                  </a:ext>
                </a:extLst>
              </a:tr>
            </a:tbl>
          </a:graphicData>
        </a:graphic>
      </p:graphicFrame>
    </p:spTree>
    <p:extLst>
      <p:ext uri="{BB962C8B-B14F-4D97-AF65-F5344CB8AC3E}">
        <p14:creationId xmlns:p14="http://schemas.microsoft.com/office/powerpoint/2010/main" val="1149826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75B6C76-FDE5-4439-A19F-69F1146919DD}"/>
              </a:ext>
            </a:extLst>
          </p:cNvPr>
          <p:cNvSpPr/>
          <p:nvPr/>
        </p:nvSpPr>
        <p:spPr>
          <a:xfrm>
            <a:off x="518159" y="364243"/>
            <a:ext cx="5334001" cy="738664"/>
          </a:xfrm>
          <a:prstGeom prst="rect">
            <a:avLst/>
          </a:prstGeom>
        </p:spPr>
        <p:txBody>
          <a:bodyPr wrap="square">
            <a:spAutoFit/>
          </a:bodyPr>
          <a:lstStyle/>
          <a:p>
            <a:pPr>
              <a:spcBef>
                <a:spcPts val="1200"/>
              </a:spcBef>
            </a:pPr>
            <a:r>
              <a:rPr lang="es-ES" sz="1400" b="1" dirty="0">
                <a:latin typeface="Calibri" panose="020F0502020204030204" pitchFamily="34" charset="0"/>
                <a:ea typeface="Calibri" panose="020F0502020204030204" pitchFamily="34" charset="0"/>
                <a:cs typeface="Times New Roman" panose="02020603050405020304" pitchFamily="18" charset="0"/>
              </a:rPr>
              <a:t>Figura 11</a:t>
            </a:r>
            <a:br>
              <a:rPr lang="es-ES" sz="1400" dirty="0">
                <a:latin typeface="Calibri" panose="020F0502020204030204" pitchFamily="34" charset="0"/>
                <a:ea typeface="Calibri" panose="020F0502020204030204" pitchFamily="34" charset="0"/>
                <a:cs typeface="Times New Roman" panose="02020603050405020304" pitchFamily="18" charset="0"/>
              </a:rPr>
            </a:br>
            <a:r>
              <a:rPr lang="es-ES" sz="1400" i="1" dirty="0">
                <a:latin typeface="Calibri" panose="020F0502020204030204" pitchFamily="34" charset="0"/>
                <a:ea typeface="Calibri" panose="020F0502020204030204" pitchFamily="34" charset="0"/>
                <a:cs typeface="Times New Roman" panose="02020603050405020304" pitchFamily="18" charset="0"/>
              </a:rPr>
              <a:t>Prueba de Tukey para la variable peso del fruto, en la fuente de variación Dosis.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Gráfico 2">
            <a:extLst>
              <a:ext uri="{FF2B5EF4-FFF2-40B4-BE49-F238E27FC236}">
                <a16:creationId xmlns:a16="http://schemas.microsoft.com/office/drawing/2014/main" id="{00000000-0008-0000-0300-000003000000}"/>
              </a:ext>
            </a:extLst>
          </p:cNvPr>
          <p:cNvGraphicFramePr/>
          <p:nvPr>
            <p:extLst>
              <p:ext uri="{D42A27DB-BD31-4B8C-83A1-F6EECF244321}">
                <p14:modId xmlns:p14="http://schemas.microsoft.com/office/powerpoint/2010/main" val="2367222468"/>
              </p:ext>
            </p:extLst>
          </p:nvPr>
        </p:nvGraphicFramePr>
        <p:xfrm>
          <a:off x="609601" y="1159667"/>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a:extLst>
              <a:ext uri="{FF2B5EF4-FFF2-40B4-BE49-F238E27FC236}">
                <a16:creationId xmlns:a16="http://schemas.microsoft.com/office/drawing/2014/main" id="{8A876B37-DA99-4E3D-B351-957E6517AAEF}"/>
              </a:ext>
            </a:extLst>
          </p:cNvPr>
          <p:cNvSpPr/>
          <p:nvPr/>
        </p:nvSpPr>
        <p:spPr>
          <a:xfrm>
            <a:off x="609601" y="3862336"/>
            <a:ext cx="5242560" cy="2643096"/>
          </a:xfrm>
          <a:prstGeom prst="rect">
            <a:avLst/>
          </a:prstGeom>
        </p:spPr>
        <p:txBody>
          <a:bodyPr wrap="square">
            <a:spAutoFit/>
          </a:bodyPr>
          <a:lstStyle/>
          <a:p>
            <a:pPr indent="457200" algn="just">
              <a:lnSpc>
                <a:spcPct val="150000"/>
              </a:lnSpc>
              <a:spcBef>
                <a:spcPts val="1200"/>
              </a:spcBef>
              <a:spcAft>
                <a:spcPts val="800"/>
              </a:spcAft>
              <a:tabLst>
                <a:tab pos="1169670" algn="l"/>
              </a:tabLst>
            </a:pPr>
            <a:r>
              <a:rPr lang="es-ES" sz="1400" dirty="0">
                <a:latin typeface="Calibri" panose="020F0502020204030204" pitchFamily="34" charset="0"/>
                <a:ea typeface="Calibri" panose="020F0502020204030204" pitchFamily="34" charset="0"/>
              </a:rPr>
              <a:t>(Marcial, 2016)</a:t>
            </a:r>
            <a:r>
              <a:rPr lang="es-EC" sz="1400" dirty="0">
                <a:latin typeface="Calibri" panose="020F0502020204030204" pitchFamily="34" charset="0"/>
                <a:ea typeface="Calibri" panose="020F0502020204030204" pitchFamily="34" charset="0"/>
              </a:rPr>
              <a:t> al evaluar tres fechas de siembra fertilizando con 10 aplicaciones de fertirriego, menciona que en las primeras cosechas obtuvo frutos de primera calidad (mayor a 10 g) y de segunda calidad (7,5 a 9,9 g). Resultados que se asemejan a esta investigación en las dosis al 20% y 30% con peso de fruta de 8,05 g y 7,9 g respectivamente que corresponden al rango de segunda calidad, mientras que las dosis al 5% y 10% mostraron frutos de tercera calidad.</a:t>
            </a:r>
            <a:endParaRPr lang="es-EC" sz="1400" dirty="0">
              <a:effectLst/>
              <a:latin typeface="Times New Roman" panose="02020603050405020304" pitchFamily="18" charset="0"/>
              <a:ea typeface="Calibri" panose="020F0502020204030204" pitchFamily="34" charset="0"/>
            </a:endParaRPr>
          </a:p>
        </p:txBody>
      </p:sp>
      <p:sp>
        <p:nvSpPr>
          <p:cNvPr id="5" name="Rectángulo 4">
            <a:extLst>
              <a:ext uri="{FF2B5EF4-FFF2-40B4-BE49-F238E27FC236}">
                <a16:creationId xmlns:a16="http://schemas.microsoft.com/office/drawing/2014/main" id="{A17CBB63-E5FC-4F75-8FF3-4819B823E21A}"/>
              </a:ext>
            </a:extLst>
          </p:cNvPr>
          <p:cNvSpPr/>
          <p:nvPr/>
        </p:nvSpPr>
        <p:spPr>
          <a:xfrm>
            <a:off x="6339840" y="1735843"/>
            <a:ext cx="5547360" cy="738664"/>
          </a:xfrm>
          <a:prstGeom prst="rect">
            <a:avLst/>
          </a:prstGeom>
        </p:spPr>
        <p:txBody>
          <a:bodyPr wrap="square">
            <a:spAutoFit/>
          </a:bodyPr>
          <a:lstStyle/>
          <a:p>
            <a:pPr>
              <a:spcBef>
                <a:spcPts val="1200"/>
              </a:spcBef>
            </a:pPr>
            <a:r>
              <a:rPr lang="es-ES" sz="1400" b="1" dirty="0">
                <a:latin typeface="Calibri" panose="020F0502020204030204" pitchFamily="34" charset="0"/>
                <a:ea typeface="Calibri" panose="020F0502020204030204" pitchFamily="34" charset="0"/>
                <a:cs typeface="Times New Roman" panose="02020603050405020304" pitchFamily="18" charset="0"/>
              </a:rPr>
              <a:t>Figura 12</a:t>
            </a:r>
            <a:r>
              <a:rPr lang="es-ES" sz="1400" dirty="0">
                <a:latin typeface="Calibri" panose="020F0502020204030204" pitchFamily="34" charset="0"/>
                <a:ea typeface="Calibri" panose="020F0502020204030204" pitchFamily="34" charset="0"/>
                <a:cs typeface="Times New Roman" panose="02020603050405020304" pitchFamily="18" charset="0"/>
              </a:rPr>
              <a:t> </a:t>
            </a:r>
            <a:br>
              <a:rPr lang="es-ES" sz="1400" dirty="0">
                <a:latin typeface="Calibri" panose="020F0502020204030204" pitchFamily="34" charset="0"/>
                <a:ea typeface="Calibri" panose="020F0502020204030204" pitchFamily="34" charset="0"/>
                <a:cs typeface="Times New Roman" panose="02020603050405020304" pitchFamily="18" charset="0"/>
              </a:rPr>
            </a:br>
            <a:r>
              <a:rPr lang="es-ES" sz="1400" i="1" dirty="0">
                <a:latin typeface="Calibri" panose="020F0502020204030204" pitchFamily="34" charset="0"/>
                <a:ea typeface="Calibri" panose="020F0502020204030204" pitchFamily="34" charset="0"/>
                <a:cs typeface="Times New Roman" panose="02020603050405020304" pitchFamily="18" charset="0"/>
              </a:rPr>
              <a:t>Prueba de Tukey para la variable peso de fruto, en la fuente de variación Frecuencia.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Gráfico 5">
            <a:extLst>
              <a:ext uri="{FF2B5EF4-FFF2-40B4-BE49-F238E27FC236}">
                <a16:creationId xmlns:a16="http://schemas.microsoft.com/office/drawing/2014/main" id="{00000000-0008-0000-0300-000004000000}"/>
              </a:ext>
            </a:extLst>
          </p:cNvPr>
          <p:cNvGraphicFramePr/>
          <p:nvPr>
            <p:extLst>
              <p:ext uri="{D42A27DB-BD31-4B8C-83A1-F6EECF244321}">
                <p14:modId xmlns:p14="http://schemas.microsoft.com/office/powerpoint/2010/main" val="794320528"/>
              </p:ext>
            </p:extLst>
          </p:nvPr>
        </p:nvGraphicFramePr>
        <p:xfrm>
          <a:off x="6339840" y="2696577"/>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7111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9F773C-E720-4AB4-8C5C-81E0428DDC56}"/>
              </a:ext>
            </a:extLst>
          </p:cNvPr>
          <p:cNvSpPr txBox="1">
            <a:spLocks/>
          </p:cNvSpPr>
          <p:nvPr/>
        </p:nvSpPr>
        <p:spPr>
          <a:xfrm>
            <a:off x="3507240" y="124112"/>
            <a:ext cx="5177520" cy="6464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000" b="1">
                <a:latin typeface="Times New Roman" panose="02020603050405020304" pitchFamily="18" charset="0"/>
                <a:cs typeface="Times New Roman" panose="02020603050405020304" pitchFamily="18" charset="0"/>
              </a:rPr>
              <a:t>INTRODUCCIÓN</a:t>
            </a:r>
            <a:endParaRPr lang="es-ES" sz="4000" b="1" dirty="0">
              <a:latin typeface="Times New Roman" panose="02020603050405020304" pitchFamily="18" charset="0"/>
              <a:cs typeface="Times New Roman" panose="02020603050405020304" pitchFamily="18" charset="0"/>
            </a:endParaRPr>
          </a:p>
        </p:txBody>
      </p:sp>
      <p:sp>
        <p:nvSpPr>
          <p:cNvPr id="3" name="Rectángulo 2">
            <a:extLst>
              <a:ext uri="{FF2B5EF4-FFF2-40B4-BE49-F238E27FC236}">
                <a16:creationId xmlns:a16="http://schemas.microsoft.com/office/drawing/2014/main" id="{A8F95417-1EEF-41EC-800C-5EA69F1CE9AA}"/>
              </a:ext>
            </a:extLst>
          </p:cNvPr>
          <p:cNvSpPr/>
          <p:nvPr/>
        </p:nvSpPr>
        <p:spPr>
          <a:xfrm>
            <a:off x="1786575" y="2825492"/>
            <a:ext cx="1393202" cy="584775"/>
          </a:xfrm>
          <a:prstGeom prst="rect">
            <a:avLst/>
          </a:prstGeom>
        </p:spPr>
        <p:txBody>
          <a:bodyPr wrap="none">
            <a:spAutoFit/>
          </a:bodyPr>
          <a:lstStyle/>
          <a:p>
            <a:r>
              <a:rPr lang="es-EC" dirty="0">
                <a:latin typeface="Calibri" panose="020F0502020204030204" pitchFamily="34" charset="0"/>
                <a:ea typeface="Calibri" panose="020F0502020204030204" pitchFamily="34" charset="0"/>
              </a:rPr>
              <a:t>País: 400 has</a:t>
            </a:r>
            <a:br>
              <a:rPr lang="es-EC" dirty="0">
                <a:latin typeface="Calibri" panose="020F0502020204030204" pitchFamily="34" charset="0"/>
                <a:ea typeface="Calibri" panose="020F0502020204030204" pitchFamily="34" charset="0"/>
              </a:rPr>
            </a:br>
            <a:r>
              <a:rPr lang="es-EC" sz="1400" dirty="0"/>
              <a:t>(Torres, 2014).</a:t>
            </a:r>
          </a:p>
        </p:txBody>
      </p:sp>
      <p:sp>
        <p:nvSpPr>
          <p:cNvPr id="4" name="Rectángulo 3">
            <a:extLst>
              <a:ext uri="{FF2B5EF4-FFF2-40B4-BE49-F238E27FC236}">
                <a16:creationId xmlns:a16="http://schemas.microsoft.com/office/drawing/2014/main" id="{BE8CF6F4-CF9C-43D9-A13F-3D10EFA1732E}"/>
              </a:ext>
            </a:extLst>
          </p:cNvPr>
          <p:cNvSpPr/>
          <p:nvPr/>
        </p:nvSpPr>
        <p:spPr>
          <a:xfrm>
            <a:off x="4743202" y="2699265"/>
            <a:ext cx="3008244" cy="1138773"/>
          </a:xfrm>
          <a:prstGeom prst="rect">
            <a:avLst/>
          </a:prstGeom>
        </p:spPr>
        <p:txBody>
          <a:bodyPr wrap="square">
            <a:spAutoFit/>
          </a:bodyPr>
          <a:lstStyle/>
          <a:p>
            <a:pPr algn="just"/>
            <a:r>
              <a:rPr lang="es-EC" dirty="0">
                <a:latin typeface="Calibri" panose="020F0502020204030204" pitchFamily="34" charset="0"/>
                <a:ea typeface="Calibri" panose="020F0502020204030204" pitchFamily="34" charset="0"/>
              </a:rPr>
              <a:t>Manabí (53%), Guayas (19%), Imbabura (11%), Los Ríos (4%) y otras provincias (13%) </a:t>
            </a:r>
            <a:r>
              <a:rPr lang="es-EC" sz="1400" dirty="0"/>
              <a:t>(Torres, 2014).</a:t>
            </a:r>
          </a:p>
        </p:txBody>
      </p:sp>
      <p:sp>
        <p:nvSpPr>
          <p:cNvPr id="5" name="Rectángulo 4">
            <a:extLst>
              <a:ext uri="{FF2B5EF4-FFF2-40B4-BE49-F238E27FC236}">
                <a16:creationId xmlns:a16="http://schemas.microsoft.com/office/drawing/2014/main" id="{766BB436-CE66-49C9-9589-6C2C406F275B}"/>
              </a:ext>
            </a:extLst>
          </p:cNvPr>
          <p:cNvSpPr/>
          <p:nvPr/>
        </p:nvSpPr>
        <p:spPr>
          <a:xfrm>
            <a:off x="8484360" y="2837765"/>
            <a:ext cx="3025246" cy="861774"/>
          </a:xfrm>
          <a:prstGeom prst="rect">
            <a:avLst/>
          </a:prstGeom>
        </p:spPr>
        <p:txBody>
          <a:bodyPr wrap="square">
            <a:spAutoFit/>
          </a:bodyPr>
          <a:lstStyle/>
          <a:p>
            <a:pPr algn="just"/>
            <a:r>
              <a:rPr lang="es-EC" dirty="0">
                <a:latin typeface="Calibri" panose="020F0502020204030204" pitchFamily="34" charset="0"/>
                <a:ea typeface="Calibri" panose="020F0502020204030204" pitchFamily="34" charset="0"/>
              </a:rPr>
              <a:t>370 TM/año </a:t>
            </a:r>
            <a:r>
              <a:rPr lang="es-EC" dirty="0"/>
              <a:t>84,5% provienen de pequeños agricultores </a:t>
            </a:r>
            <a:r>
              <a:rPr lang="es-EC" sz="1400" dirty="0"/>
              <a:t>(Torres, 2014).</a:t>
            </a:r>
          </a:p>
        </p:txBody>
      </p:sp>
      <p:pic>
        <p:nvPicPr>
          <p:cNvPr id="7" name="Imagen 6">
            <a:extLst>
              <a:ext uri="{FF2B5EF4-FFF2-40B4-BE49-F238E27FC236}">
                <a16:creationId xmlns:a16="http://schemas.microsoft.com/office/drawing/2014/main" id="{0FE8A47A-14ED-4A96-938B-FE72F158E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042" y="896746"/>
            <a:ext cx="3025247" cy="1802519"/>
          </a:xfrm>
          <a:prstGeom prst="rect">
            <a:avLst/>
          </a:prstGeom>
        </p:spPr>
      </p:pic>
      <p:pic>
        <p:nvPicPr>
          <p:cNvPr id="9" name="Imagen 8">
            <a:extLst>
              <a:ext uri="{FF2B5EF4-FFF2-40B4-BE49-F238E27FC236}">
                <a16:creationId xmlns:a16="http://schemas.microsoft.com/office/drawing/2014/main" id="{60064678-0BCE-47FC-9DE2-592CE823B3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875" y="896746"/>
            <a:ext cx="2478899" cy="1676291"/>
          </a:xfrm>
          <a:prstGeom prst="rect">
            <a:avLst/>
          </a:prstGeom>
        </p:spPr>
      </p:pic>
      <p:pic>
        <p:nvPicPr>
          <p:cNvPr id="11" name="Imagen 10">
            <a:extLst>
              <a:ext uri="{FF2B5EF4-FFF2-40B4-BE49-F238E27FC236}">
                <a16:creationId xmlns:a16="http://schemas.microsoft.com/office/drawing/2014/main" id="{1A8B3CC1-ADBA-455F-82F6-2060A952EA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4360" y="896747"/>
            <a:ext cx="2980074" cy="1802518"/>
          </a:xfrm>
          <a:prstGeom prst="rect">
            <a:avLst/>
          </a:prstGeom>
        </p:spPr>
      </p:pic>
      <p:sp>
        <p:nvSpPr>
          <p:cNvPr id="12" name="Flecha: a la derecha 11">
            <a:extLst>
              <a:ext uri="{FF2B5EF4-FFF2-40B4-BE49-F238E27FC236}">
                <a16:creationId xmlns:a16="http://schemas.microsoft.com/office/drawing/2014/main" id="{ABD1FCAC-7037-4EAD-B126-792F749B8090}"/>
              </a:ext>
            </a:extLst>
          </p:cNvPr>
          <p:cNvSpPr/>
          <p:nvPr/>
        </p:nvSpPr>
        <p:spPr>
          <a:xfrm>
            <a:off x="4285397" y="1640369"/>
            <a:ext cx="457805" cy="32754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13" name="Flecha: a la derecha 12">
            <a:extLst>
              <a:ext uri="{FF2B5EF4-FFF2-40B4-BE49-F238E27FC236}">
                <a16:creationId xmlns:a16="http://schemas.microsoft.com/office/drawing/2014/main" id="{73B94240-5448-4002-B613-BBBFB69A5E1E}"/>
              </a:ext>
            </a:extLst>
          </p:cNvPr>
          <p:cNvSpPr/>
          <p:nvPr/>
        </p:nvSpPr>
        <p:spPr>
          <a:xfrm>
            <a:off x="7761883" y="1640369"/>
            <a:ext cx="457805" cy="32754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14" name="Rectángulo 13">
            <a:extLst>
              <a:ext uri="{FF2B5EF4-FFF2-40B4-BE49-F238E27FC236}">
                <a16:creationId xmlns:a16="http://schemas.microsoft.com/office/drawing/2014/main" id="{B992D16E-8233-4233-94E2-40874D6CB55E}"/>
              </a:ext>
            </a:extLst>
          </p:cNvPr>
          <p:cNvSpPr/>
          <p:nvPr/>
        </p:nvSpPr>
        <p:spPr>
          <a:xfrm>
            <a:off x="909409" y="6053971"/>
            <a:ext cx="3176511" cy="584775"/>
          </a:xfrm>
          <a:prstGeom prst="rect">
            <a:avLst/>
          </a:prstGeom>
        </p:spPr>
        <p:txBody>
          <a:bodyPr wrap="none">
            <a:spAutoFit/>
          </a:bodyPr>
          <a:lstStyle/>
          <a:p>
            <a:r>
              <a:rPr lang="es-EC" dirty="0">
                <a:latin typeface="Calibri" panose="020F0502020204030204" pitchFamily="34" charset="0"/>
                <a:ea typeface="Calibri" panose="020F0502020204030204" pitchFamily="34" charset="0"/>
              </a:rPr>
              <a:t>Consumo nacional 24,3 TM/año</a:t>
            </a:r>
          </a:p>
          <a:p>
            <a:r>
              <a:rPr lang="es-EC" sz="1400" dirty="0"/>
              <a:t>(Díaz, 2016). </a:t>
            </a:r>
          </a:p>
        </p:txBody>
      </p:sp>
      <p:sp>
        <p:nvSpPr>
          <p:cNvPr id="15" name="Rectángulo 14">
            <a:extLst>
              <a:ext uri="{FF2B5EF4-FFF2-40B4-BE49-F238E27FC236}">
                <a16:creationId xmlns:a16="http://schemas.microsoft.com/office/drawing/2014/main" id="{A0428D10-B83B-470D-BB8C-D0FA11EB48DF}"/>
              </a:ext>
            </a:extLst>
          </p:cNvPr>
          <p:cNvSpPr/>
          <p:nvPr/>
        </p:nvSpPr>
        <p:spPr>
          <a:xfrm>
            <a:off x="4592640" y="5961254"/>
            <a:ext cx="3309367" cy="861774"/>
          </a:xfrm>
          <a:prstGeom prst="rect">
            <a:avLst/>
          </a:prstGeom>
        </p:spPr>
        <p:txBody>
          <a:bodyPr wrap="none">
            <a:spAutoFit/>
          </a:bodyPr>
          <a:lstStyle/>
          <a:p>
            <a:pPr algn="ctr"/>
            <a:r>
              <a:rPr lang="es-EC" dirty="0">
                <a:latin typeface="Calibri" panose="020F0502020204030204" pitchFamily="34" charset="0"/>
                <a:ea typeface="Calibri" panose="020F0502020204030204" pitchFamily="34" charset="0"/>
              </a:rPr>
              <a:t>90% de producción</a:t>
            </a:r>
            <a:br>
              <a:rPr lang="es-EC" dirty="0">
                <a:latin typeface="Calibri" panose="020F0502020204030204" pitchFamily="34" charset="0"/>
                <a:ea typeface="Calibri" panose="020F0502020204030204" pitchFamily="34" charset="0"/>
              </a:rPr>
            </a:br>
            <a:r>
              <a:rPr lang="es-EC" dirty="0">
                <a:latin typeface="Calibri" panose="020F0502020204030204" pitchFamily="34" charset="0"/>
                <a:ea typeface="Calibri" panose="020F0502020204030204" pitchFamily="34" charset="0"/>
              </a:rPr>
              <a:t>Estados Unidos, México y Canadá</a:t>
            </a:r>
          </a:p>
          <a:p>
            <a:pPr algn="ctr"/>
            <a:r>
              <a:rPr lang="es-EC" sz="1400" dirty="0"/>
              <a:t>(Díaz, 2016). </a:t>
            </a:r>
            <a:r>
              <a:rPr lang="es-EC" sz="1400" dirty="0">
                <a:latin typeface="Calibri" panose="020F0502020204030204" pitchFamily="34" charset="0"/>
                <a:ea typeface="Calibri" panose="020F0502020204030204" pitchFamily="34" charset="0"/>
              </a:rPr>
              <a:t> </a:t>
            </a:r>
            <a:endParaRPr lang="es-EC" sz="1400" dirty="0"/>
          </a:p>
        </p:txBody>
      </p:sp>
      <p:sp>
        <p:nvSpPr>
          <p:cNvPr id="16" name="Rectángulo 15">
            <a:extLst>
              <a:ext uri="{FF2B5EF4-FFF2-40B4-BE49-F238E27FC236}">
                <a16:creationId xmlns:a16="http://schemas.microsoft.com/office/drawing/2014/main" id="{343B86A9-FA9A-4C5F-9035-1FF2CBF21458}"/>
              </a:ext>
            </a:extLst>
          </p:cNvPr>
          <p:cNvSpPr/>
          <p:nvPr/>
        </p:nvSpPr>
        <p:spPr>
          <a:xfrm>
            <a:off x="8484358" y="5942017"/>
            <a:ext cx="2980074" cy="923330"/>
          </a:xfrm>
          <a:prstGeom prst="rect">
            <a:avLst/>
          </a:prstGeom>
        </p:spPr>
        <p:txBody>
          <a:bodyPr wrap="square">
            <a:spAutoFit/>
          </a:bodyPr>
          <a:lstStyle/>
          <a:p>
            <a:r>
              <a:rPr lang="es-EC" dirty="0">
                <a:latin typeface="Calibri" panose="020F0502020204030204" pitchFamily="34" charset="0"/>
                <a:ea typeface="Calibri" panose="020F0502020204030204" pitchFamily="34" charset="0"/>
              </a:rPr>
              <a:t>Fertilización edáfica y foliar es química. Direccionar hacia lo orgánico (</a:t>
            </a:r>
            <a:r>
              <a:rPr lang="es-EC" dirty="0" err="1">
                <a:latin typeface="Calibri" panose="020F0502020204030204" pitchFamily="34" charset="0"/>
                <a:ea typeface="Calibri" panose="020F0502020204030204" pitchFamily="34" charset="0"/>
              </a:rPr>
              <a:t>biofermentos</a:t>
            </a:r>
            <a:r>
              <a:rPr lang="es-EC" dirty="0">
                <a:latin typeface="Calibri" panose="020F0502020204030204" pitchFamily="34" charset="0"/>
                <a:ea typeface="Calibri" panose="020F0502020204030204" pitchFamily="34" charset="0"/>
              </a:rPr>
              <a:t>)</a:t>
            </a:r>
            <a:endParaRPr lang="es-EC" sz="1400" dirty="0"/>
          </a:p>
        </p:txBody>
      </p:sp>
      <p:pic>
        <p:nvPicPr>
          <p:cNvPr id="18" name="Imagen 17">
            <a:extLst>
              <a:ext uri="{FF2B5EF4-FFF2-40B4-BE49-F238E27FC236}">
                <a16:creationId xmlns:a16="http://schemas.microsoft.com/office/drawing/2014/main" id="{C752F494-BD80-4350-90BD-081B7D651F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409" y="3838038"/>
            <a:ext cx="3100879" cy="2013815"/>
          </a:xfrm>
          <a:prstGeom prst="rect">
            <a:avLst/>
          </a:prstGeom>
        </p:spPr>
      </p:pic>
      <p:pic>
        <p:nvPicPr>
          <p:cNvPr id="20" name="Imagen 19">
            <a:extLst>
              <a:ext uri="{FF2B5EF4-FFF2-40B4-BE49-F238E27FC236}">
                <a16:creationId xmlns:a16="http://schemas.microsoft.com/office/drawing/2014/main" id="{8BEFC06F-057B-4DDC-9F74-BA5DB1AB02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3202" y="4013271"/>
            <a:ext cx="2743572" cy="1838582"/>
          </a:xfrm>
          <a:prstGeom prst="rect">
            <a:avLst/>
          </a:prstGeom>
        </p:spPr>
      </p:pic>
      <p:pic>
        <p:nvPicPr>
          <p:cNvPr id="22" name="Imagen 21">
            <a:extLst>
              <a:ext uri="{FF2B5EF4-FFF2-40B4-BE49-F238E27FC236}">
                <a16:creationId xmlns:a16="http://schemas.microsoft.com/office/drawing/2014/main" id="{61FD7A7E-F6BB-44B1-B093-0112042190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4358" y="4013271"/>
            <a:ext cx="2980074" cy="1838582"/>
          </a:xfrm>
          <a:prstGeom prst="rect">
            <a:avLst/>
          </a:prstGeom>
        </p:spPr>
      </p:pic>
      <p:sp>
        <p:nvSpPr>
          <p:cNvPr id="23" name="Flecha: a la derecha 22">
            <a:extLst>
              <a:ext uri="{FF2B5EF4-FFF2-40B4-BE49-F238E27FC236}">
                <a16:creationId xmlns:a16="http://schemas.microsoft.com/office/drawing/2014/main" id="{18F410A4-5AFD-4AF4-8087-976548E245FA}"/>
              </a:ext>
            </a:extLst>
          </p:cNvPr>
          <p:cNvSpPr/>
          <p:nvPr/>
        </p:nvSpPr>
        <p:spPr>
          <a:xfrm>
            <a:off x="4196618" y="4681172"/>
            <a:ext cx="457805" cy="32754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24" name="Flecha: a la derecha 23">
            <a:extLst>
              <a:ext uri="{FF2B5EF4-FFF2-40B4-BE49-F238E27FC236}">
                <a16:creationId xmlns:a16="http://schemas.microsoft.com/office/drawing/2014/main" id="{6A83E1FA-D09A-4723-9B8C-67ABFFF70BC0}"/>
              </a:ext>
            </a:extLst>
          </p:cNvPr>
          <p:cNvSpPr/>
          <p:nvPr/>
        </p:nvSpPr>
        <p:spPr>
          <a:xfrm>
            <a:off x="7673104" y="4681172"/>
            <a:ext cx="457805" cy="32754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597527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DFBF654-E214-4F1D-A78D-CDA654383CB7}"/>
              </a:ext>
            </a:extLst>
          </p:cNvPr>
          <p:cNvSpPr/>
          <p:nvPr/>
        </p:nvSpPr>
        <p:spPr>
          <a:xfrm>
            <a:off x="3048000" y="455506"/>
            <a:ext cx="6096000" cy="738664"/>
          </a:xfrm>
          <a:prstGeom prst="rect">
            <a:avLst/>
          </a:prstGeom>
        </p:spPr>
        <p:txBody>
          <a:bodyPr>
            <a:spAutoFit/>
          </a:bodyPr>
          <a:lstStyle/>
          <a:p>
            <a:pPr>
              <a:spcBef>
                <a:spcPts val="1200"/>
              </a:spcBef>
            </a:pPr>
            <a:r>
              <a:rPr lang="es-ES" sz="1400" b="1" dirty="0">
                <a:latin typeface="Calibri" panose="020F0502020204030204" pitchFamily="34" charset="0"/>
                <a:ea typeface="Calibri" panose="020F0502020204030204" pitchFamily="34" charset="0"/>
                <a:cs typeface="Times New Roman" panose="02020603050405020304" pitchFamily="18" charset="0"/>
              </a:rPr>
              <a:t>Figura 13</a:t>
            </a:r>
            <a:r>
              <a:rPr lang="es-ES" sz="1400" dirty="0">
                <a:latin typeface="Calibri" panose="020F0502020204030204" pitchFamily="34" charset="0"/>
                <a:ea typeface="Calibri" panose="020F0502020204030204" pitchFamily="34" charset="0"/>
                <a:cs typeface="Times New Roman" panose="02020603050405020304" pitchFamily="18" charset="0"/>
              </a:rPr>
              <a:t> </a:t>
            </a:r>
            <a:br>
              <a:rPr lang="es-ES" sz="1400" dirty="0">
                <a:latin typeface="Calibri" panose="020F0502020204030204" pitchFamily="34" charset="0"/>
                <a:ea typeface="Calibri" panose="020F0502020204030204" pitchFamily="34" charset="0"/>
                <a:cs typeface="Times New Roman" panose="02020603050405020304" pitchFamily="18" charset="0"/>
              </a:rPr>
            </a:br>
            <a:r>
              <a:rPr lang="es-ES" sz="1400" i="1" dirty="0">
                <a:latin typeface="Calibri" panose="020F0502020204030204" pitchFamily="34" charset="0"/>
                <a:ea typeface="Calibri" panose="020F0502020204030204" pitchFamily="34" charset="0"/>
                <a:cs typeface="Times New Roman" panose="02020603050405020304" pitchFamily="18" charset="0"/>
              </a:rPr>
              <a:t>Prueba de Tukey para la variable peso de fruto, en la fuente de variación Testigo vs Resto</a:t>
            </a:r>
            <a:r>
              <a:rPr lang="es-ES" sz="1400" dirty="0">
                <a:latin typeface="Calibri" panose="020F0502020204030204" pitchFamily="34" charset="0"/>
                <a:ea typeface="Calibri" panose="020F0502020204030204" pitchFamily="34" charset="0"/>
                <a:cs typeface="Times New Roman" panose="02020603050405020304" pitchFamily="18" charset="0"/>
              </a:rPr>
              <a:t>.</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Gráfico 2">
            <a:extLst>
              <a:ext uri="{FF2B5EF4-FFF2-40B4-BE49-F238E27FC236}">
                <a16:creationId xmlns:a16="http://schemas.microsoft.com/office/drawing/2014/main" id="{00000000-0008-0000-0300-000002000000}"/>
              </a:ext>
            </a:extLst>
          </p:cNvPr>
          <p:cNvGraphicFramePr/>
          <p:nvPr>
            <p:extLst>
              <p:ext uri="{D42A27DB-BD31-4B8C-83A1-F6EECF244321}">
                <p14:modId xmlns:p14="http://schemas.microsoft.com/office/powerpoint/2010/main" val="1568176350"/>
              </p:ext>
            </p:extLst>
          </p:nvPr>
        </p:nvGraphicFramePr>
        <p:xfrm>
          <a:off x="3810000" y="1543456"/>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a:extLst>
              <a:ext uri="{FF2B5EF4-FFF2-40B4-BE49-F238E27FC236}">
                <a16:creationId xmlns:a16="http://schemas.microsoft.com/office/drawing/2014/main" id="{D9FD1DB9-01E9-4B44-AF27-5065C7BF8E89}"/>
              </a:ext>
            </a:extLst>
          </p:cNvPr>
          <p:cNvSpPr/>
          <p:nvPr/>
        </p:nvSpPr>
        <p:spPr>
          <a:xfrm>
            <a:off x="3048000" y="4496131"/>
            <a:ext cx="6096000" cy="1350434"/>
          </a:xfrm>
          <a:prstGeom prst="rect">
            <a:avLst/>
          </a:prstGeom>
        </p:spPr>
        <p:txBody>
          <a:bodyPr>
            <a:spAutoFit/>
          </a:bodyPr>
          <a:lstStyle/>
          <a:p>
            <a:pPr indent="457200" algn="just">
              <a:lnSpc>
                <a:spcPct val="150000"/>
              </a:lnSpc>
              <a:spcBef>
                <a:spcPts val="1200"/>
              </a:spcBef>
              <a:spcAft>
                <a:spcPts val="800"/>
              </a:spcAft>
              <a:tabLst>
                <a:tab pos="1169670" algn="l"/>
              </a:tabLst>
            </a:pPr>
            <a:r>
              <a:rPr lang="es-EC" sz="1400" dirty="0">
                <a:latin typeface="Calibri" panose="020F0502020204030204" pitchFamily="34" charset="0"/>
                <a:ea typeface="Calibri" panose="020F0502020204030204" pitchFamily="34" charset="0"/>
              </a:rPr>
              <a:t>Al aplicar los tratamientos se obtiene un peso similar al que obtuvo </a:t>
            </a:r>
            <a:r>
              <a:rPr lang="es-ES" sz="1400" dirty="0">
                <a:latin typeface="Calibri" panose="020F0502020204030204" pitchFamily="34" charset="0"/>
                <a:ea typeface="Calibri" panose="020F0502020204030204" pitchFamily="34" charset="0"/>
              </a:rPr>
              <a:t>(Rangel, 2016)</a:t>
            </a:r>
            <a:r>
              <a:rPr lang="es-EC" sz="1400" dirty="0">
                <a:latin typeface="Calibri" panose="020F0502020204030204" pitchFamily="34" charset="0"/>
                <a:ea typeface="Calibri" panose="020F0502020204030204" pitchFamily="34" charset="0"/>
              </a:rPr>
              <a:t> donde muestra en promedio 7,63 g por fruto al evaluar espaciamientos de siembra y fertilizando con fertirriego. Caso contario sucede con el testigo de esta investigación que brindó un peso promedio menor.</a:t>
            </a:r>
            <a:endParaRPr lang="es-EC"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854600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B1041E8-9D5A-41D7-A578-0A1ADDBE35EB}"/>
              </a:ext>
            </a:extLst>
          </p:cNvPr>
          <p:cNvSpPr/>
          <p:nvPr/>
        </p:nvSpPr>
        <p:spPr>
          <a:xfrm>
            <a:off x="4783652" y="81869"/>
            <a:ext cx="2624693" cy="589072"/>
          </a:xfrm>
          <a:prstGeom prst="rect">
            <a:avLst/>
          </a:prstGeom>
        </p:spPr>
        <p:txBody>
          <a:bodyPr wrap="none">
            <a:spAutoFit/>
          </a:bodyPr>
          <a:lstStyle/>
          <a:p>
            <a:pPr>
              <a:lnSpc>
                <a:spcPct val="150000"/>
              </a:lnSpc>
              <a:spcBef>
                <a:spcPts val="1800"/>
              </a:spcBef>
              <a:spcAft>
                <a:spcPts val="1800"/>
              </a:spcAft>
            </a:pPr>
            <a:r>
              <a:rPr lang="es-ES" sz="2400" b="1" dirty="0">
                <a:latin typeface="Calibri" panose="020F0502020204030204" pitchFamily="34" charset="0"/>
                <a:ea typeface="Times New Roman" panose="02020603050405020304" pitchFamily="18" charset="0"/>
                <a:cs typeface="Calibri" panose="020F0502020204030204" pitchFamily="34" charset="0"/>
              </a:rPr>
              <a:t>Análisis económico</a:t>
            </a:r>
            <a:endParaRPr lang="es-EC"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ángulo 2">
            <a:extLst>
              <a:ext uri="{FF2B5EF4-FFF2-40B4-BE49-F238E27FC236}">
                <a16:creationId xmlns:a16="http://schemas.microsoft.com/office/drawing/2014/main" id="{04222929-CE08-4417-93BD-4B03195F92CF}"/>
              </a:ext>
            </a:extLst>
          </p:cNvPr>
          <p:cNvSpPr/>
          <p:nvPr/>
        </p:nvSpPr>
        <p:spPr>
          <a:xfrm>
            <a:off x="725651" y="822569"/>
            <a:ext cx="8258329" cy="523220"/>
          </a:xfrm>
          <a:prstGeom prst="rect">
            <a:avLst/>
          </a:prstGeom>
        </p:spPr>
        <p:txBody>
          <a:bodyPr wrap="square">
            <a:spAutoFit/>
          </a:bodyPr>
          <a:lstStyle/>
          <a:p>
            <a:pPr>
              <a:spcBef>
                <a:spcPts val="1200"/>
              </a:spcBef>
            </a:pPr>
            <a:r>
              <a:rPr lang="es-ES" sz="1400" b="1" dirty="0">
                <a:latin typeface="Calibri" panose="020F0502020204030204" pitchFamily="34" charset="0"/>
                <a:ea typeface="Calibri" panose="020F0502020204030204" pitchFamily="34" charset="0"/>
                <a:cs typeface="Times New Roman" panose="02020603050405020304" pitchFamily="18" charset="0"/>
              </a:rPr>
              <a:t>Tabla 19</a:t>
            </a:r>
            <a:br>
              <a:rPr lang="es-ES" sz="1400" dirty="0">
                <a:latin typeface="Calibri" panose="020F0502020204030204" pitchFamily="34" charset="0"/>
                <a:ea typeface="Calibri" panose="020F0502020204030204" pitchFamily="34" charset="0"/>
                <a:cs typeface="Times New Roman" panose="02020603050405020304" pitchFamily="18" charset="0"/>
              </a:rPr>
            </a:br>
            <a:r>
              <a:rPr lang="es-ES" sz="1400" i="1" dirty="0">
                <a:latin typeface="Calibri" panose="020F0502020204030204" pitchFamily="34" charset="0"/>
                <a:ea typeface="Calibri" panose="020F0502020204030204" pitchFamily="34" charset="0"/>
                <a:cs typeface="Times New Roman" panose="02020603050405020304" pitchFamily="18" charset="0"/>
              </a:rPr>
              <a:t>Análisis económico de los tratamientos proyectados a 1 ha de ají con 16 666 plantas.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5AEFC17F-C36A-49B5-B382-7242BA146974}"/>
              </a:ext>
            </a:extLst>
          </p:cNvPr>
          <p:cNvGraphicFramePr>
            <a:graphicFrameLocks noGrp="1"/>
          </p:cNvGraphicFramePr>
          <p:nvPr>
            <p:extLst>
              <p:ext uri="{D42A27DB-BD31-4B8C-83A1-F6EECF244321}">
                <p14:modId xmlns:p14="http://schemas.microsoft.com/office/powerpoint/2010/main" val="855047795"/>
              </p:ext>
            </p:extLst>
          </p:nvPr>
        </p:nvGraphicFramePr>
        <p:xfrm>
          <a:off x="404192" y="1501583"/>
          <a:ext cx="11383615" cy="4834172"/>
        </p:xfrm>
        <a:graphic>
          <a:graphicData uri="http://schemas.openxmlformats.org/drawingml/2006/table">
            <a:tbl>
              <a:tblPr firstRow="1" firstCol="1" bandRow="1"/>
              <a:tblGrid>
                <a:gridCol w="1166928">
                  <a:extLst>
                    <a:ext uri="{9D8B030D-6E8A-4147-A177-3AD203B41FA5}">
                      <a16:colId xmlns:a16="http://schemas.microsoft.com/office/drawing/2014/main" val="2472080446"/>
                    </a:ext>
                  </a:extLst>
                </a:gridCol>
                <a:gridCol w="785899">
                  <a:extLst>
                    <a:ext uri="{9D8B030D-6E8A-4147-A177-3AD203B41FA5}">
                      <a16:colId xmlns:a16="http://schemas.microsoft.com/office/drawing/2014/main" val="3528163288"/>
                    </a:ext>
                  </a:extLst>
                </a:gridCol>
                <a:gridCol w="785899">
                  <a:extLst>
                    <a:ext uri="{9D8B030D-6E8A-4147-A177-3AD203B41FA5}">
                      <a16:colId xmlns:a16="http://schemas.microsoft.com/office/drawing/2014/main" val="4111800606"/>
                    </a:ext>
                  </a:extLst>
                </a:gridCol>
                <a:gridCol w="785899">
                  <a:extLst>
                    <a:ext uri="{9D8B030D-6E8A-4147-A177-3AD203B41FA5}">
                      <a16:colId xmlns:a16="http://schemas.microsoft.com/office/drawing/2014/main" val="1865652859"/>
                    </a:ext>
                  </a:extLst>
                </a:gridCol>
                <a:gridCol w="785899">
                  <a:extLst>
                    <a:ext uri="{9D8B030D-6E8A-4147-A177-3AD203B41FA5}">
                      <a16:colId xmlns:a16="http://schemas.microsoft.com/office/drawing/2014/main" val="3564577305"/>
                    </a:ext>
                  </a:extLst>
                </a:gridCol>
                <a:gridCol w="785899">
                  <a:extLst>
                    <a:ext uri="{9D8B030D-6E8A-4147-A177-3AD203B41FA5}">
                      <a16:colId xmlns:a16="http://schemas.microsoft.com/office/drawing/2014/main" val="2546303100"/>
                    </a:ext>
                  </a:extLst>
                </a:gridCol>
                <a:gridCol w="785899">
                  <a:extLst>
                    <a:ext uri="{9D8B030D-6E8A-4147-A177-3AD203B41FA5}">
                      <a16:colId xmlns:a16="http://schemas.microsoft.com/office/drawing/2014/main" val="1808799113"/>
                    </a:ext>
                  </a:extLst>
                </a:gridCol>
                <a:gridCol w="785899">
                  <a:extLst>
                    <a:ext uri="{9D8B030D-6E8A-4147-A177-3AD203B41FA5}">
                      <a16:colId xmlns:a16="http://schemas.microsoft.com/office/drawing/2014/main" val="412263534"/>
                    </a:ext>
                  </a:extLst>
                </a:gridCol>
                <a:gridCol w="785899">
                  <a:extLst>
                    <a:ext uri="{9D8B030D-6E8A-4147-A177-3AD203B41FA5}">
                      <a16:colId xmlns:a16="http://schemas.microsoft.com/office/drawing/2014/main" val="3932361814"/>
                    </a:ext>
                  </a:extLst>
                </a:gridCol>
                <a:gridCol w="785899">
                  <a:extLst>
                    <a:ext uri="{9D8B030D-6E8A-4147-A177-3AD203B41FA5}">
                      <a16:colId xmlns:a16="http://schemas.microsoft.com/office/drawing/2014/main" val="1085768368"/>
                    </a:ext>
                  </a:extLst>
                </a:gridCol>
                <a:gridCol w="785899">
                  <a:extLst>
                    <a:ext uri="{9D8B030D-6E8A-4147-A177-3AD203B41FA5}">
                      <a16:colId xmlns:a16="http://schemas.microsoft.com/office/drawing/2014/main" val="3091165181"/>
                    </a:ext>
                  </a:extLst>
                </a:gridCol>
                <a:gridCol w="785899">
                  <a:extLst>
                    <a:ext uri="{9D8B030D-6E8A-4147-A177-3AD203B41FA5}">
                      <a16:colId xmlns:a16="http://schemas.microsoft.com/office/drawing/2014/main" val="1767735489"/>
                    </a:ext>
                  </a:extLst>
                </a:gridCol>
                <a:gridCol w="785899">
                  <a:extLst>
                    <a:ext uri="{9D8B030D-6E8A-4147-A177-3AD203B41FA5}">
                      <a16:colId xmlns:a16="http://schemas.microsoft.com/office/drawing/2014/main" val="1629805926"/>
                    </a:ext>
                  </a:extLst>
                </a:gridCol>
                <a:gridCol w="785899">
                  <a:extLst>
                    <a:ext uri="{9D8B030D-6E8A-4147-A177-3AD203B41FA5}">
                      <a16:colId xmlns:a16="http://schemas.microsoft.com/office/drawing/2014/main" val="2305363474"/>
                    </a:ext>
                  </a:extLst>
                </a:gridCol>
              </a:tblGrid>
              <a:tr h="249013">
                <a:tc>
                  <a:txBody>
                    <a:bodyPr/>
                    <a:lstStyle/>
                    <a:p>
                      <a:pPr>
                        <a:lnSpc>
                          <a:spcPct val="107000"/>
                        </a:lnSpc>
                        <a:spcAft>
                          <a:spcPts val="0"/>
                        </a:spcAft>
                      </a:pPr>
                      <a:r>
                        <a:rPr lang="es-EC" sz="1200">
                          <a:solidFill>
                            <a:srgbClr val="000000"/>
                          </a:solidFill>
                          <a:effectLst/>
                          <a:latin typeface="+mn-lt"/>
                          <a:ea typeface="Times New Roman" panose="02020603050405020304" pitchFamily="18" charset="0"/>
                        </a:rPr>
                        <a:t> </a:t>
                      </a:r>
                      <a:endParaRPr lang="es-EC" sz="1200">
                        <a:effectLst/>
                        <a:latin typeface="+mn-lt"/>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13">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Tratamientos</a:t>
                      </a:r>
                      <a:endParaRPr lang="es-EC" sz="1200">
                        <a:effectLst/>
                        <a:latin typeface="+mn-lt"/>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716208856"/>
                  </a:ext>
                </a:extLst>
              </a:tr>
              <a:tr h="414192">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Descripción</a:t>
                      </a:r>
                      <a:endParaRPr lang="es-EC" sz="1200" dirty="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T1</a:t>
                      </a:r>
                      <a:endParaRPr lang="es-EC" sz="12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T2</a:t>
                      </a:r>
                      <a:endParaRPr lang="es-EC" sz="12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T3</a:t>
                      </a:r>
                      <a:endParaRPr lang="es-EC" sz="12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T4</a:t>
                      </a:r>
                      <a:endParaRPr lang="es-EC" sz="12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T5</a:t>
                      </a:r>
                      <a:endParaRPr lang="es-EC" sz="12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T6</a:t>
                      </a:r>
                      <a:endParaRPr lang="es-EC" sz="12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T7</a:t>
                      </a:r>
                      <a:endParaRPr lang="es-EC" sz="12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T8</a:t>
                      </a:r>
                      <a:endParaRPr lang="es-EC" sz="12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T9</a:t>
                      </a:r>
                      <a:endParaRPr lang="es-EC" sz="12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T10</a:t>
                      </a:r>
                      <a:endParaRPr lang="es-EC" sz="12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T11</a:t>
                      </a:r>
                      <a:endParaRPr lang="es-EC" sz="12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T12</a:t>
                      </a:r>
                      <a:endParaRPr lang="es-EC" sz="12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T13</a:t>
                      </a:r>
                      <a:endParaRPr lang="es-EC" sz="120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2964172"/>
                  </a:ext>
                </a:extLst>
              </a:tr>
              <a:tr h="473125">
                <a:tc>
                  <a:txBody>
                    <a:bodyPr/>
                    <a:lstStyle/>
                    <a:p>
                      <a:pPr>
                        <a:lnSpc>
                          <a:spcPct val="107000"/>
                        </a:lnSpc>
                        <a:spcAft>
                          <a:spcPts val="0"/>
                        </a:spcAft>
                      </a:pPr>
                      <a:r>
                        <a:rPr lang="es-EC" sz="1200">
                          <a:solidFill>
                            <a:srgbClr val="000000"/>
                          </a:solidFill>
                          <a:effectLst/>
                          <a:latin typeface="+mn-lt"/>
                          <a:ea typeface="Times New Roman" panose="02020603050405020304" pitchFamily="18" charset="0"/>
                        </a:rPr>
                        <a:t>Plántulas</a:t>
                      </a:r>
                      <a:endParaRPr lang="es-EC" sz="1200">
                        <a:effectLst/>
                        <a:latin typeface="+mn-lt"/>
                        <a:ea typeface="Calibri" panose="020F0502020204030204" pitchFamily="34" charset="0"/>
                      </a:endParaRPr>
                    </a:p>
                    <a:p>
                      <a:pPr>
                        <a:lnSpc>
                          <a:spcPct val="107000"/>
                        </a:lnSpc>
                        <a:spcAft>
                          <a:spcPts val="0"/>
                        </a:spcAft>
                      </a:pPr>
                      <a:r>
                        <a:rPr lang="es-EC" sz="1200">
                          <a:solidFill>
                            <a:srgbClr val="000000"/>
                          </a:solidFill>
                          <a:effectLst/>
                          <a:latin typeface="+mn-lt"/>
                          <a:ea typeface="Times New Roman" panose="02020603050405020304" pitchFamily="18" charset="0"/>
                        </a:rPr>
                        <a:t>(16 666)</a:t>
                      </a:r>
                      <a:endParaRPr lang="es-EC" sz="1200">
                        <a:effectLst/>
                        <a:latin typeface="+mn-lt"/>
                        <a:ea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499,98 </a:t>
                      </a:r>
                      <a:endParaRPr lang="es-EC" sz="1200" dirty="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499,98 </a:t>
                      </a:r>
                      <a:endParaRPr lang="es-EC" sz="1200" dirty="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499,98 </a:t>
                      </a:r>
                      <a:endParaRPr lang="es-EC" sz="1200" dirty="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499,98 </a:t>
                      </a:r>
                      <a:endParaRPr lang="es-EC" sz="1200" dirty="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499,98 </a:t>
                      </a:r>
                      <a:endParaRPr lang="es-EC" sz="1200" dirty="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499,98 </a:t>
                      </a:r>
                      <a:endParaRPr lang="es-EC" sz="1200" dirty="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499,98 </a:t>
                      </a:r>
                      <a:endParaRPr lang="es-EC" sz="1200" dirty="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499,98 </a:t>
                      </a:r>
                      <a:endParaRPr lang="es-EC" sz="1200" dirty="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499,98 </a:t>
                      </a:r>
                      <a:endParaRPr lang="es-EC" sz="1200" dirty="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499,98 </a:t>
                      </a:r>
                      <a:endParaRPr lang="es-EC" sz="1200" dirty="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499,98 </a:t>
                      </a:r>
                      <a:endParaRPr lang="es-EC" sz="1200" dirty="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499,98 </a:t>
                      </a:r>
                      <a:endParaRPr lang="es-EC" sz="1200" dirty="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499,98 </a:t>
                      </a:r>
                      <a:endParaRPr lang="es-EC" sz="1200" dirty="0">
                        <a:effectLst/>
                        <a:latin typeface="+mn-lt"/>
                        <a:ea typeface="Calibri" panose="020F050202020403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24525297"/>
                  </a:ext>
                </a:extLst>
              </a:tr>
              <a:tr h="249013">
                <a:tc>
                  <a:txBody>
                    <a:bodyPr/>
                    <a:lstStyle/>
                    <a:p>
                      <a:pPr>
                        <a:lnSpc>
                          <a:spcPct val="107000"/>
                        </a:lnSpc>
                        <a:spcAft>
                          <a:spcPts val="0"/>
                        </a:spcAft>
                      </a:pPr>
                      <a:r>
                        <a:rPr lang="es-EC" sz="1200">
                          <a:solidFill>
                            <a:srgbClr val="000000"/>
                          </a:solidFill>
                          <a:effectLst/>
                          <a:latin typeface="+mn-lt"/>
                          <a:ea typeface="Times New Roman" panose="02020603050405020304" pitchFamily="18" charset="0"/>
                        </a:rPr>
                        <a:t>Lactofermento</a:t>
                      </a:r>
                      <a:endParaRPr lang="es-EC" sz="1200">
                        <a:effectLst/>
                        <a:latin typeface="+mn-lt"/>
                        <a:ea typeface="Calibri" panose="020F0502020204030204" pitchFamily="34" charset="0"/>
                      </a:endParaRPr>
                    </a:p>
                  </a:txBody>
                  <a:tcPr marL="44450" marR="44450" marT="0" marB="0" anchor="b">
                    <a:lnL>
                      <a:noFill/>
                    </a:lnL>
                    <a:lnR>
                      <a:noFill/>
                    </a:lnR>
                    <a:lnT>
                      <a:noFill/>
                    </a:lnT>
                    <a:lnB>
                      <a:noFill/>
                    </a:lnB>
                    <a:solidFill>
                      <a:srgbClr val="FFFFFF"/>
                    </a:solidFill>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468,73 </a:t>
                      </a:r>
                      <a:endParaRPr lang="es-EC" sz="1200" dirty="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243,74 </a:t>
                      </a:r>
                      <a:endParaRPr lang="es-EC" sz="1200" dirty="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121,87 </a:t>
                      </a:r>
                      <a:endParaRPr lang="es-EC" sz="1200" dirty="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937,46 </a:t>
                      </a:r>
                      <a:endParaRPr lang="es-EC" sz="1200" dirty="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487,48 </a:t>
                      </a:r>
                      <a:endParaRPr lang="es-EC" sz="1200" dirty="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243,74 </a:t>
                      </a:r>
                      <a:endParaRPr lang="es-EC" sz="1200" dirty="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$ 1.874,93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974,96 </a:t>
                      </a:r>
                      <a:endParaRPr lang="es-EC" sz="1200" dirty="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487,48 </a:t>
                      </a:r>
                      <a:endParaRPr lang="es-EC" sz="1200" dirty="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$ 2.812,39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$ 1.462,44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731,22 </a:t>
                      </a:r>
                      <a:endParaRPr lang="es-EC" sz="1200" dirty="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FFFFFF"/>
                    </a:solidFill>
                  </a:tcPr>
                </a:tc>
                <a:extLst>
                  <a:ext uri="{0D108BD9-81ED-4DB2-BD59-A6C34878D82A}">
                    <a16:rowId xmlns:a16="http://schemas.microsoft.com/office/drawing/2014/main" val="3473521611"/>
                  </a:ext>
                </a:extLst>
              </a:tr>
              <a:tr h="460674">
                <a:tc>
                  <a:txBody>
                    <a:bodyPr/>
                    <a:lstStyle/>
                    <a:p>
                      <a:pPr>
                        <a:lnSpc>
                          <a:spcPct val="107000"/>
                        </a:lnSpc>
                        <a:spcAft>
                          <a:spcPts val="0"/>
                        </a:spcAft>
                      </a:pPr>
                      <a:r>
                        <a:rPr lang="es-EC" sz="1200">
                          <a:solidFill>
                            <a:srgbClr val="000000"/>
                          </a:solidFill>
                          <a:effectLst/>
                          <a:latin typeface="+mn-lt"/>
                          <a:ea typeface="Times New Roman" panose="02020603050405020304" pitchFamily="18" charset="0"/>
                        </a:rPr>
                        <a:t>Recursos físicos</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FFFFFF"/>
                    </a:solidFill>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903,13 </a:t>
                      </a:r>
                      <a:endParaRPr lang="es-EC" sz="1200" dirty="0">
                        <a:effectLst/>
                        <a:latin typeface="+mn-lt"/>
                        <a:ea typeface="Calibri" panose="020F0502020204030204" pitchFamily="34" charset="0"/>
                      </a:endParaRPr>
                    </a:p>
                  </a:txBody>
                  <a:tcPr marL="44450" marR="44450" marT="0" marB="0" anchor="ctr">
                    <a:lnL>
                      <a:noFill/>
                    </a:lnL>
                    <a:lnR>
                      <a:noFill/>
                    </a:lnR>
                    <a:lnT>
                      <a:noFill/>
                    </a:lnT>
                    <a:lnB>
                      <a:noFill/>
                    </a:lnB>
                    <a:solidFill>
                      <a:srgbClr val="FFFFFF"/>
                    </a:solidFill>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903,13 </a:t>
                      </a:r>
                      <a:endParaRPr lang="es-EC" sz="1200" dirty="0">
                        <a:effectLst/>
                        <a:latin typeface="+mn-lt"/>
                        <a:ea typeface="Calibri" panose="020F0502020204030204" pitchFamily="34" charset="0"/>
                      </a:endParaRPr>
                    </a:p>
                  </a:txBody>
                  <a:tcPr marL="44450" marR="44450" marT="0" marB="0" anchor="ctr">
                    <a:lnL>
                      <a:noFill/>
                    </a:lnL>
                    <a:lnR>
                      <a:noFill/>
                    </a:lnR>
                    <a:lnT>
                      <a:noFill/>
                    </a:lnT>
                    <a:lnB>
                      <a:noFill/>
                    </a:lnB>
                    <a:solidFill>
                      <a:srgbClr val="FFFFFF"/>
                    </a:solidFill>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903,13 </a:t>
                      </a:r>
                      <a:endParaRPr lang="es-EC" sz="1200" dirty="0">
                        <a:effectLst/>
                        <a:latin typeface="+mn-lt"/>
                        <a:ea typeface="Calibri" panose="020F0502020204030204" pitchFamily="34" charset="0"/>
                      </a:endParaRPr>
                    </a:p>
                  </a:txBody>
                  <a:tcPr marL="44450" marR="44450" marT="0" marB="0" anchor="ctr">
                    <a:lnL>
                      <a:noFill/>
                    </a:lnL>
                    <a:lnR>
                      <a:noFill/>
                    </a:lnR>
                    <a:lnT>
                      <a:noFill/>
                    </a:lnT>
                    <a:lnB>
                      <a:noFill/>
                    </a:lnB>
                    <a:solidFill>
                      <a:srgbClr val="FFFFFF"/>
                    </a:solidFill>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903,13 </a:t>
                      </a:r>
                      <a:endParaRPr lang="es-EC" sz="1200" dirty="0">
                        <a:effectLst/>
                        <a:latin typeface="+mn-lt"/>
                        <a:ea typeface="Calibri" panose="020F0502020204030204" pitchFamily="34" charset="0"/>
                      </a:endParaRPr>
                    </a:p>
                  </a:txBody>
                  <a:tcPr marL="44450" marR="44450" marT="0" marB="0" anchor="ctr">
                    <a:lnL>
                      <a:noFill/>
                    </a:lnL>
                    <a:lnR>
                      <a:noFill/>
                    </a:lnR>
                    <a:lnT>
                      <a:noFill/>
                    </a:lnT>
                    <a:lnB>
                      <a:noFill/>
                    </a:lnB>
                    <a:solidFill>
                      <a:srgbClr val="FFFFFF"/>
                    </a:solidFill>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903,13 </a:t>
                      </a:r>
                      <a:endParaRPr lang="es-EC" sz="1200" dirty="0">
                        <a:effectLst/>
                        <a:latin typeface="+mn-lt"/>
                        <a:ea typeface="Calibri" panose="020F0502020204030204" pitchFamily="34" charset="0"/>
                      </a:endParaRPr>
                    </a:p>
                  </a:txBody>
                  <a:tcPr marL="44450" marR="44450" marT="0" marB="0" anchor="ctr">
                    <a:lnL>
                      <a:noFill/>
                    </a:lnL>
                    <a:lnR>
                      <a:noFill/>
                    </a:lnR>
                    <a:lnT>
                      <a:noFill/>
                    </a:lnT>
                    <a:lnB>
                      <a:noFill/>
                    </a:lnB>
                    <a:solidFill>
                      <a:srgbClr val="FFFFFF"/>
                    </a:solidFill>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903,13 </a:t>
                      </a:r>
                      <a:endParaRPr lang="es-EC" sz="1200" dirty="0">
                        <a:effectLst/>
                        <a:latin typeface="+mn-lt"/>
                        <a:ea typeface="Calibri" panose="020F0502020204030204" pitchFamily="34" charset="0"/>
                      </a:endParaRPr>
                    </a:p>
                  </a:txBody>
                  <a:tcPr marL="44450" marR="44450" marT="0" marB="0" anchor="ctr">
                    <a:lnL>
                      <a:noFill/>
                    </a:lnL>
                    <a:lnR>
                      <a:noFill/>
                    </a:lnR>
                    <a:lnT>
                      <a:noFill/>
                    </a:lnT>
                    <a:lnB>
                      <a:noFill/>
                    </a:lnB>
                    <a:solidFill>
                      <a:srgbClr val="FFFFFF"/>
                    </a:solidFill>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903,13 </a:t>
                      </a:r>
                      <a:endParaRPr lang="es-EC" sz="1200" dirty="0">
                        <a:effectLst/>
                        <a:latin typeface="+mn-lt"/>
                        <a:ea typeface="Calibri" panose="020F0502020204030204" pitchFamily="34" charset="0"/>
                      </a:endParaRPr>
                    </a:p>
                  </a:txBody>
                  <a:tcPr marL="44450" marR="44450" marT="0" marB="0" anchor="ctr">
                    <a:lnL>
                      <a:noFill/>
                    </a:lnL>
                    <a:lnR>
                      <a:noFill/>
                    </a:lnR>
                    <a:lnT>
                      <a:noFill/>
                    </a:lnT>
                    <a:lnB>
                      <a:noFill/>
                    </a:lnB>
                    <a:solidFill>
                      <a:srgbClr val="FFFFFF"/>
                    </a:solidFill>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903,13 </a:t>
                      </a:r>
                      <a:endParaRPr lang="es-EC" sz="1200" dirty="0">
                        <a:effectLst/>
                        <a:latin typeface="+mn-lt"/>
                        <a:ea typeface="Calibri" panose="020F0502020204030204" pitchFamily="34" charset="0"/>
                      </a:endParaRPr>
                    </a:p>
                  </a:txBody>
                  <a:tcPr marL="44450" marR="44450" marT="0" marB="0" anchor="ctr">
                    <a:lnL>
                      <a:noFill/>
                    </a:lnL>
                    <a:lnR>
                      <a:noFill/>
                    </a:lnR>
                    <a:lnT>
                      <a:noFill/>
                    </a:lnT>
                    <a:lnB>
                      <a:noFill/>
                    </a:lnB>
                    <a:solidFill>
                      <a:srgbClr val="FFFFFF"/>
                    </a:solidFill>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903,13 </a:t>
                      </a:r>
                      <a:endParaRPr lang="es-EC" sz="1200" dirty="0">
                        <a:effectLst/>
                        <a:latin typeface="+mn-lt"/>
                        <a:ea typeface="Calibri" panose="020F0502020204030204" pitchFamily="34" charset="0"/>
                      </a:endParaRPr>
                    </a:p>
                  </a:txBody>
                  <a:tcPr marL="44450" marR="44450" marT="0" marB="0" anchor="ctr">
                    <a:lnL>
                      <a:noFill/>
                    </a:lnL>
                    <a:lnR>
                      <a:noFill/>
                    </a:lnR>
                    <a:lnT>
                      <a:noFill/>
                    </a:lnT>
                    <a:lnB>
                      <a:noFill/>
                    </a:lnB>
                    <a:solidFill>
                      <a:srgbClr val="FFFFFF"/>
                    </a:solidFill>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903,13 </a:t>
                      </a:r>
                      <a:endParaRPr lang="es-EC" sz="1200" dirty="0">
                        <a:effectLst/>
                        <a:latin typeface="+mn-lt"/>
                        <a:ea typeface="Calibri" panose="020F0502020204030204" pitchFamily="34" charset="0"/>
                      </a:endParaRPr>
                    </a:p>
                  </a:txBody>
                  <a:tcPr marL="44450" marR="44450" marT="0" marB="0" anchor="ctr">
                    <a:lnL>
                      <a:noFill/>
                    </a:lnL>
                    <a:lnR>
                      <a:noFill/>
                    </a:lnR>
                    <a:lnT>
                      <a:noFill/>
                    </a:lnT>
                    <a:lnB>
                      <a:noFill/>
                    </a:lnB>
                    <a:solidFill>
                      <a:srgbClr val="FFFFFF"/>
                    </a:solidFill>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903,13 </a:t>
                      </a:r>
                      <a:endParaRPr lang="es-EC" sz="1200" dirty="0">
                        <a:effectLst/>
                        <a:latin typeface="+mn-lt"/>
                        <a:ea typeface="Calibri" panose="020F0502020204030204" pitchFamily="34" charset="0"/>
                      </a:endParaRPr>
                    </a:p>
                  </a:txBody>
                  <a:tcPr marL="44450" marR="44450" marT="0" marB="0" anchor="ctr">
                    <a:lnL>
                      <a:noFill/>
                    </a:lnL>
                    <a:lnR>
                      <a:noFill/>
                    </a:lnR>
                    <a:lnT>
                      <a:noFill/>
                    </a:lnT>
                    <a:lnB>
                      <a:noFill/>
                    </a:lnB>
                    <a:solidFill>
                      <a:srgbClr val="FFFFFF"/>
                    </a:solidFill>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903,13 </a:t>
                      </a:r>
                      <a:endParaRPr lang="es-EC" sz="1200" dirty="0">
                        <a:effectLst/>
                        <a:latin typeface="+mn-lt"/>
                        <a:ea typeface="Calibri" panose="020F0502020204030204" pitchFamily="34" charset="0"/>
                      </a:endParaRPr>
                    </a:p>
                  </a:txBody>
                  <a:tcPr marL="44450" marR="44450" marT="0" marB="0" anchor="ctr">
                    <a:lnL>
                      <a:noFill/>
                    </a:lnL>
                    <a:lnR>
                      <a:noFill/>
                    </a:lnR>
                    <a:lnT>
                      <a:noFill/>
                    </a:lnT>
                    <a:lnB>
                      <a:noFill/>
                    </a:lnB>
                    <a:solidFill>
                      <a:srgbClr val="FFFFFF"/>
                    </a:solidFill>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903,13 </a:t>
                      </a:r>
                      <a:endParaRPr lang="es-EC" sz="1200" dirty="0">
                        <a:effectLst/>
                        <a:latin typeface="+mn-lt"/>
                        <a:ea typeface="Calibri" panose="020F0502020204030204" pitchFamily="34" charset="0"/>
                      </a:endParaRPr>
                    </a:p>
                  </a:txBody>
                  <a:tcPr marL="44450" marR="44450" marT="0" marB="0" anchor="ctr">
                    <a:lnL>
                      <a:noFill/>
                    </a:lnL>
                    <a:lnR>
                      <a:noFill/>
                    </a:lnR>
                    <a:lnT>
                      <a:noFill/>
                    </a:lnT>
                    <a:lnB>
                      <a:noFill/>
                    </a:lnB>
                    <a:solidFill>
                      <a:srgbClr val="FFFFFF"/>
                    </a:solidFill>
                  </a:tcPr>
                </a:tc>
                <a:extLst>
                  <a:ext uri="{0D108BD9-81ED-4DB2-BD59-A6C34878D82A}">
                    <a16:rowId xmlns:a16="http://schemas.microsoft.com/office/drawing/2014/main" val="2365630793"/>
                  </a:ext>
                </a:extLst>
              </a:tr>
              <a:tr h="448223">
                <a:tc>
                  <a:txBody>
                    <a:bodyPr/>
                    <a:lstStyle/>
                    <a:p>
                      <a:pPr>
                        <a:lnSpc>
                          <a:spcPct val="107000"/>
                        </a:lnSpc>
                        <a:spcAft>
                          <a:spcPts val="0"/>
                        </a:spcAft>
                      </a:pPr>
                      <a:r>
                        <a:rPr lang="es-EC" sz="1200">
                          <a:solidFill>
                            <a:srgbClr val="000000"/>
                          </a:solidFill>
                          <a:effectLst/>
                          <a:latin typeface="+mn-lt"/>
                          <a:ea typeface="Times New Roman" panose="02020603050405020304" pitchFamily="18" charset="0"/>
                        </a:rPr>
                        <a:t>Recursos humanos</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FFFFFF"/>
                    </a:solidFill>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$ 1.296,00 </a:t>
                      </a:r>
                      <a:endParaRPr lang="es-EC" sz="1200" dirty="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864,00 </a:t>
                      </a:r>
                      <a:endParaRPr lang="es-EC" sz="1200" dirty="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630,00 </a:t>
                      </a:r>
                      <a:endParaRPr lang="es-EC" sz="1200" dirty="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$ 1.296,00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864,00 </a:t>
                      </a:r>
                      <a:endParaRPr lang="es-EC" sz="1200" dirty="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630,00 </a:t>
                      </a:r>
                      <a:endParaRPr lang="es-EC" sz="1200" dirty="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$ 1.296,00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864,00 </a:t>
                      </a:r>
                      <a:endParaRPr lang="es-EC" sz="1200" dirty="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630,00 </a:t>
                      </a:r>
                      <a:endParaRPr lang="es-EC" sz="1200" dirty="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$ 1.296,00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864,00 </a:t>
                      </a:r>
                      <a:endParaRPr lang="es-EC" sz="1200" dirty="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630,00 </a:t>
                      </a:r>
                      <a:endParaRPr lang="es-EC" sz="1200" dirty="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 $    396,00 </a:t>
                      </a:r>
                      <a:endParaRPr lang="es-EC" sz="1200" dirty="0">
                        <a:effectLst/>
                        <a:latin typeface="+mn-lt"/>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1985033932"/>
                  </a:ext>
                </a:extLst>
              </a:tr>
              <a:tr h="485575">
                <a:tc>
                  <a:txBody>
                    <a:bodyPr/>
                    <a:lstStyle/>
                    <a:p>
                      <a:pPr>
                        <a:lnSpc>
                          <a:spcPct val="107000"/>
                        </a:lnSpc>
                        <a:spcAft>
                          <a:spcPts val="0"/>
                        </a:spcAft>
                      </a:pPr>
                      <a:r>
                        <a:rPr lang="es-EC" sz="1200">
                          <a:solidFill>
                            <a:srgbClr val="000000"/>
                          </a:solidFill>
                          <a:effectLst/>
                          <a:latin typeface="+mn-lt"/>
                          <a:ea typeface="Times New Roman" panose="02020603050405020304" pitchFamily="18" charset="0"/>
                        </a:rPr>
                        <a:t>Total egresos/ha</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D0CECE"/>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$ 3.167,84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D0CECE"/>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$ 2.510,85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D0CECE"/>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$ 2.154,98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D0CECE"/>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$ 3.636,57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D0CECE"/>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$ 2.754,59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D0CECE"/>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$ 2.276,85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D0CECE"/>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$ 4.574,04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D0CECE"/>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$ 3.242,07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D0CECE"/>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$ 2.520,59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D0CECE"/>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$ 5.511,50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D0CECE"/>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$ 3.729,55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D0CECE"/>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$ 2.764,33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D0CECE"/>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$ 1.799,11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D0CECE"/>
                    </a:solidFill>
                  </a:tcPr>
                </a:tc>
                <a:extLst>
                  <a:ext uri="{0D108BD9-81ED-4DB2-BD59-A6C34878D82A}">
                    <a16:rowId xmlns:a16="http://schemas.microsoft.com/office/drawing/2014/main" val="4135806133"/>
                  </a:ext>
                </a:extLst>
              </a:tr>
              <a:tr h="871545">
                <a:tc>
                  <a:txBody>
                    <a:bodyPr/>
                    <a:lstStyle/>
                    <a:p>
                      <a:pPr>
                        <a:lnSpc>
                          <a:spcPct val="107000"/>
                        </a:lnSpc>
                        <a:spcAft>
                          <a:spcPts val="0"/>
                        </a:spcAft>
                      </a:pPr>
                      <a:r>
                        <a:rPr lang="es-EC" sz="1200">
                          <a:solidFill>
                            <a:srgbClr val="000000"/>
                          </a:solidFill>
                          <a:effectLst/>
                          <a:latin typeface="+mn-lt"/>
                          <a:ea typeface="Times New Roman" panose="02020603050405020304" pitchFamily="18" charset="0"/>
                        </a:rPr>
                        <a:t>Fruta para venta en 6 meses de cosecha (kg)</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FFFFFF"/>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12197,0</a:t>
                      </a:r>
                      <a:endParaRPr lang="es-EC" sz="12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11030,4</a:t>
                      </a:r>
                      <a:endParaRPr lang="es-EC" sz="12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10302,1</a:t>
                      </a:r>
                      <a:endParaRPr lang="es-EC" sz="12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13073,6</a:t>
                      </a:r>
                      <a:endParaRPr lang="es-EC" sz="12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11925,4</a:t>
                      </a:r>
                      <a:endParaRPr lang="es-EC" sz="12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11369,9</a:t>
                      </a:r>
                      <a:endParaRPr lang="es-EC" sz="12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13758,7</a:t>
                      </a:r>
                      <a:endParaRPr lang="es-EC" sz="12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13394,5</a:t>
                      </a:r>
                      <a:endParaRPr lang="es-EC" sz="12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12709,4</a:t>
                      </a:r>
                      <a:endParaRPr lang="es-EC" sz="12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14937,7</a:t>
                      </a:r>
                      <a:endParaRPr lang="es-EC" sz="12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13406,9</a:t>
                      </a:r>
                      <a:endParaRPr lang="es-EC" sz="12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12227,9</a:t>
                      </a:r>
                      <a:endParaRPr lang="es-EC" sz="1200">
                        <a:effectLst/>
                        <a:latin typeface="+mn-lt"/>
                        <a:ea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9104,6</a:t>
                      </a:r>
                      <a:endParaRPr lang="es-EC" sz="1200">
                        <a:effectLst/>
                        <a:latin typeface="+mn-lt"/>
                        <a:ea typeface="Calibri" panose="020F050202020403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2561209566"/>
                  </a:ext>
                </a:extLst>
              </a:tr>
              <a:tr h="249013">
                <a:tc>
                  <a:txBody>
                    <a:bodyPr/>
                    <a:lstStyle/>
                    <a:p>
                      <a:pPr>
                        <a:lnSpc>
                          <a:spcPct val="107000"/>
                        </a:lnSpc>
                        <a:spcAft>
                          <a:spcPts val="0"/>
                        </a:spcAft>
                      </a:pPr>
                      <a:r>
                        <a:rPr lang="es-EC" sz="1200">
                          <a:solidFill>
                            <a:srgbClr val="000000"/>
                          </a:solidFill>
                          <a:effectLst/>
                          <a:latin typeface="+mn-lt"/>
                          <a:ea typeface="Times New Roman" panose="02020603050405020304" pitchFamily="18" charset="0"/>
                        </a:rPr>
                        <a:t>Total ingresos</a:t>
                      </a:r>
                      <a:endParaRPr lang="es-EC" sz="1200">
                        <a:effectLst/>
                        <a:latin typeface="+mn-lt"/>
                        <a:ea typeface="Calibri" panose="020F0502020204030204" pitchFamily="34" charset="0"/>
                      </a:endParaRPr>
                    </a:p>
                  </a:txBody>
                  <a:tcPr marL="44450" marR="44450" marT="0" marB="0" anchor="b">
                    <a:lnL>
                      <a:noFill/>
                    </a:lnL>
                    <a:lnR>
                      <a:noFill/>
                    </a:lnR>
                    <a:lnT>
                      <a:noFill/>
                    </a:lnT>
                    <a:lnB>
                      <a:noFill/>
                    </a:lnB>
                    <a:solidFill>
                      <a:srgbClr val="D0CECE"/>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$ 6.098,52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D0CECE"/>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$ 5.515,21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D0CECE"/>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$ 5.151,03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D0CECE"/>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$ 6.536,78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D0CECE"/>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$ 5.962,72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D0CECE"/>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$ 5.684,96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D0CECE"/>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$ 6.879,35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D0CECE"/>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$ 6.697,26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D0CECE"/>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$ 6.354,68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D0CECE"/>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$ 7.468,84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D0CECE"/>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$ 6.703,44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D0CECE"/>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$ 6.113,95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D0CECE"/>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$ 4.552,29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D0CECE"/>
                    </a:solidFill>
                  </a:tcPr>
                </a:tc>
                <a:extLst>
                  <a:ext uri="{0D108BD9-81ED-4DB2-BD59-A6C34878D82A}">
                    <a16:rowId xmlns:a16="http://schemas.microsoft.com/office/drawing/2014/main" val="3220208284"/>
                  </a:ext>
                </a:extLst>
              </a:tr>
              <a:tr h="249013">
                <a:tc>
                  <a:txBody>
                    <a:bodyPr/>
                    <a:lstStyle/>
                    <a:p>
                      <a:pPr>
                        <a:lnSpc>
                          <a:spcPct val="107000"/>
                        </a:lnSpc>
                        <a:spcAft>
                          <a:spcPts val="0"/>
                        </a:spcAft>
                      </a:pPr>
                      <a:r>
                        <a:rPr lang="es-EC" sz="1200">
                          <a:solidFill>
                            <a:srgbClr val="000000"/>
                          </a:solidFill>
                          <a:effectLst/>
                          <a:latin typeface="+mn-lt"/>
                          <a:ea typeface="Times New Roman" panose="02020603050405020304" pitchFamily="18" charset="0"/>
                        </a:rPr>
                        <a:t>Utilidad neta</a:t>
                      </a:r>
                      <a:endParaRPr lang="es-EC" sz="1200">
                        <a:effectLst/>
                        <a:latin typeface="+mn-lt"/>
                        <a:ea typeface="Calibri" panose="020F0502020204030204" pitchFamily="34" charset="0"/>
                      </a:endParaRPr>
                    </a:p>
                  </a:txBody>
                  <a:tcPr marL="44450" marR="44450" marT="0" marB="0" anchor="b">
                    <a:lnL>
                      <a:noFill/>
                    </a:lnL>
                    <a:lnR>
                      <a:noFill/>
                    </a:lnR>
                    <a:lnT>
                      <a:noFill/>
                    </a:lnT>
                    <a:lnB>
                      <a:noFill/>
                    </a:lnB>
                    <a:solidFill>
                      <a:srgbClr val="FCE4D6"/>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$ 2.930,68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FCE4D6"/>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$ 3.004,36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FCE4D6"/>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$ 2.996,05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FCE4D6"/>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$ 2.900,20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FCE4D6"/>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$ 3.208,13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FCE4D6"/>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$ 3.408,11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FBE4D5"/>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$ 2.305,32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FCE4D6"/>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$ 3.455,19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FCE4D6"/>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$ 3.834,09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FFFF00"/>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$ 1.957,34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FCE4D6"/>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$ 2.973,88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FCE4D6"/>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$ 3.349,62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FCE4D6"/>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 $ 2.753,18 </a:t>
                      </a:r>
                      <a:endParaRPr lang="es-EC" sz="1200">
                        <a:effectLst/>
                        <a:latin typeface="+mn-lt"/>
                        <a:ea typeface="Calibri" panose="020F0502020204030204" pitchFamily="34" charset="0"/>
                      </a:endParaRPr>
                    </a:p>
                  </a:txBody>
                  <a:tcPr marL="44450" marR="44450" marT="0" marB="0" anchor="ctr">
                    <a:lnL>
                      <a:noFill/>
                    </a:lnL>
                    <a:lnR>
                      <a:noFill/>
                    </a:lnR>
                    <a:lnT>
                      <a:noFill/>
                    </a:lnT>
                    <a:lnB>
                      <a:noFill/>
                    </a:lnB>
                    <a:solidFill>
                      <a:srgbClr val="FBE4D5"/>
                    </a:solidFill>
                  </a:tcPr>
                </a:tc>
                <a:extLst>
                  <a:ext uri="{0D108BD9-81ED-4DB2-BD59-A6C34878D82A}">
                    <a16:rowId xmlns:a16="http://schemas.microsoft.com/office/drawing/2014/main" val="1913880208"/>
                  </a:ext>
                </a:extLst>
              </a:tr>
              <a:tr h="684786">
                <a:tc>
                  <a:txBody>
                    <a:bodyPr/>
                    <a:lstStyle/>
                    <a:p>
                      <a:pPr>
                        <a:lnSpc>
                          <a:spcPct val="107000"/>
                        </a:lnSpc>
                        <a:spcAft>
                          <a:spcPts val="0"/>
                        </a:spcAft>
                      </a:pPr>
                      <a:r>
                        <a:rPr lang="es-EC" sz="1200">
                          <a:solidFill>
                            <a:srgbClr val="000000"/>
                          </a:solidFill>
                          <a:effectLst/>
                          <a:latin typeface="+mn-lt"/>
                          <a:ea typeface="Times New Roman" panose="02020603050405020304" pitchFamily="18" charset="0"/>
                        </a:rPr>
                        <a:t>Relación beneficio/ costo</a:t>
                      </a:r>
                      <a:endParaRPr lang="es-EC" sz="12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1,9</a:t>
                      </a:r>
                      <a:endParaRPr lang="es-EC" sz="12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2,2</a:t>
                      </a:r>
                      <a:endParaRPr lang="es-EC" sz="12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2,4</a:t>
                      </a:r>
                      <a:endParaRPr lang="es-EC" sz="12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1,8</a:t>
                      </a:r>
                      <a:endParaRPr lang="es-EC" sz="12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2,2</a:t>
                      </a:r>
                      <a:endParaRPr lang="es-EC" sz="12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2,5</a:t>
                      </a:r>
                      <a:endParaRPr lang="es-EC" sz="12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1,5</a:t>
                      </a:r>
                      <a:endParaRPr lang="es-EC" sz="12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2,1</a:t>
                      </a:r>
                      <a:endParaRPr lang="es-EC" sz="12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2,5</a:t>
                      </a:r>
                      <a:endParaRPr lang="es-EC" sz="12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1,4</a:t>
                      </a:r>
                      <a:endParaRPr lang="es-EC" sz="12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1,8</a:t>
                      </a:r>
                      <a:endParaRPr lang="es-EC" sz="12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Aft>
                          <a:spcPts val="0"/>
                        </a:spcAft>
                      </a:pPr>
                      <a:r>
                        <a:rPr lang="es-EC" sz="1200">
                          <a:solidFill>
                            <a:srgbClr val="000000"/>
                          </a:solidFill>
                          <a:effectLst/>
                          <a:latin typeface="+mn-lt"/>
                          <a:ea typeface="Times New Roman" panose="02020603050405020304" pitchFamily="18" charset="0"/>
                        </a:rPr>
                        <a:t>2,2</a:t>
                      </a:r>
                      <a:endParaRPr lang="es-EC" sz="120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Aft>
                          <a:spcPts val="0"/>
                        </a:spcAft>
                      </a:pPr>
                      <a:r>
                        <a:rPr lang="es-EC" sz="1200" dirty="0">
                          <a:solidFill>
                            <a:srgbClr val="000000"/>
                          </a:solidFill>
                          <a:effectLst/>
                          <a:latin typeface="+mn-lt"/>
                          <a:ea typeface="Times New Roman" panose="02020603050405020304" pitchFamily="18" charset="0"/>
                        </a:rPr>
                        <a:t>2,5</a:t>
                      </a:r>
                      <a:endParaRPr lang="es-EC" sz="1200" dirty="0">
                        <a:effectLst/>
                        <a:latin typeface="+mn-lt"/>
                        <a:ea typeface="Calibri" panose="020F050202020403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61587424"/>
                  </a:ext>
                </a:extLst>
              </a:tr>
            </a:tbl>
          </a:graphicData>
        </a:graphic>
      </p:graphicFrame>
    </p:spTree>
    <p:extLst>
      <p:ext uri="{BB962C8B-B14F-4D97-AF65-F5344CB8AC3E}">
        <p14:creationId xmlns:p14="http://schemas.microsoft.com/office/powerpoint/2010/main" val="1827130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68E2AF0-6D8D-4816-8A0D-C6C74C11096D}"/>
              </a:ext>
            </a:extLst>
          </p:cNvPr>
          <p:cNvSpPr/>
          <p:nvPr/>
        </p:nvSpPr>
        <p:spPr>
          <a:xfrm>
            <a:off x="529590" y="449413"/>
            <a:ext cx="11132820" cy="50013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spcBef>
                <a:spcPts val="1800"/>
              </a:spcBef>
              <a:spcAft>
                <a:spcPts val="1800"/>
              </a:spcAft>
            </a:pPr>
            <a:r>
              <a:rPr lang="es-ES" sz="1600" b="1" kern="0" dirty="0">
                <a:latin typeface="Calibri" panose="020F0502020204030204" pitchFamily="34" charset="0"/>
                <a:ea typeface="Times New Roman" panose="02020603050405020304" pitchFamily="18" charset="0"/>
                <a:cs typeface="Calibri" panose="020F0502020204030204" pitchFamily="34" charset="0"/>
              </a:rPr>
              <a:t>CONCLUSIONES</a:t>
            </a:r>
            <a:endParaRPr lang="es-EC" sz="1600" b="1" kern="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Bef>
                <a:spcPts val="1200"/>
              </a:spcBef>
              <a:spcAft>
                <a:spcPts val="0"/>
              </a:spcAft>
              <a:buFont typeface="Symbol" panose="05050102010706020507" pitchFamily="18" charset="2"/>
              <a:buChar char=""/>
            </a:pPr>
            <a:r>
              <a:rPr lang="es-ES" sz="1600" dirty="0">
                <a:latin typeface="Calibri" panose="020F0502020204030204" pitchFamily="34" charset="0"/>
                <a:ea typeface="Calibri" panose="020F0502020204030204" pitchFamily="34" charset="0"/>
                <a:cs typeface="Calibri" panose="020F0502020204030204" pitchFamily="34" charset="0"/>
              </a:rPr>
              <a:t>El uso de lactofermentos enriquecidos con minerales N – P - K influyen en la altura de planta, el número de días a la floración, número de días a la cosecha y peso del fruto del ají habanero.</a:t>
            </a:r>
            <a:endParaRPr lang="es-EC"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1200"/>
              </a:spcBef>
              <a:spcAft>
                <a:spcPts val="0"/>
              </a:spcAft>
              <a:buFont typeface="Symbol" panose="05050102010706020507" pitchFamily="18" charset="2"/>
              <a:buChar char=""/>
            </a:pPr>
            <a:r>
              <a:rPr lang="es-ES" sz="1600" dirty="0">
                <a:latin typeface="Calibri" panose="020F0502020204030204" pitchFamily="34" charset="0"/>
                <a:ea typeface="Calibri" panose="020F0502020204030204" pitchFamily="34" charset="0"/>
                <a:cs typeface="Calibri" panose="020F0502020204030204" pitchFamily="34" charset="0"/>
              </a:rPr>
              <a:t>La</a:t>
            </a:r>
            <a:r>
              <a:rPr lang="es-EC" sz="1600" dirty="0">
                <a:latin typeface="Calibri" panose="020F0502020204030204" pitchFamily="34" charset="0"/>
                <a:ea typeface="Calibri" panose="020F0502020204030204" pitchFamily="34" charset="0"/>
                <a:cs typeface="Calibri" panose="020F0502020204030204" pitchFamily="34" charset="0"/>
              </a:rPr>
              <a:t> dosis al 30% de lactofermento genera plantas de mayor tamaño y vigor con promedios de 83,78 cm a los 90 días, esto a más de acelerar el ciclo productivo del cultivo permite cosechar desde los 107 días, obteniéndose frutos de 8,05 gramos de peso.</a:t>
            </a:r>
            <a:endParaRPr lang="es-EC"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1200"/>
              </a:spcBef>
              <a:spcAft>
                <a:spcPts val="0"/>
              </a:spcAft>
              <a:buFont typeface="Symbol" panose="05050102010706020507" pitchFamily="18" charset="2"/>
              <a:buChar char=""/>
            </a:pPr>
            <a:r>
              <a:rPr lang="es-ES" sz="1600" dirty="0">
                <a:latin typeface="Calibri" panose="020F0502020204030204" pitchFamily="34" charset="0"/>
                <a:ea typeface="Calibri" panose="020F0502020204030204" pitchFamily="34" charset="0"/>
                <a:cs typeface="Calibri" panose="020F0502020204030204" pitchFamily="34" charset="0"/>
              </a:rPr>
              <a:t>La frecuencia de aplicación del lactofermento influye en todas las variables evaluadas, mejoran el resultado con aplicaciones cada 5 días </a:t>
            </a:r>
            <a:r>
              <a:rPr lang="es-ES" sz="1600" dirty="0" err="1">
                <a:latin typeface="Calibri" panose="020F0502020204030204" pitchFamily="34" charset="0"/>
                <a:ea typeface="Calibri" panose="020F0502020204030204" pitchFamily="34" charset="0"/>
                <a:cs typeface="Calibri" panose="020F0502020204030204" pitchFamily="34" charset="0"/>
              </a:rPr>
              <a:t>obtieniendose</a:t>
            </a:r>
            <a:r>
              <a:rPr lang="es-ES" sz="1600" dirty="0">
                <a:latin typeface="Calibri" panose="020F0502020204030204" pitchFamily="34" charset="0"/>
                <a:ea typeface="Calibri" panose="020F0502020204030204" pitchFamily="34" charset="0"/>
                <a:cs typeface="Calibri" panose="020F0502020204030204" pitchFamily="34" charset="0"/>
              </a:rPr>
              <a:t> plantas de 82,33 cm de altura a los 90 días, la mayor cantidad de fruta durante los 2 primeros meses de cosecha fueron del T10 y T7 con 29,04 y 26,75 kg respectivamente. </a:t>
            </a:r>
            <a:endParaRPr lang="es-EC"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1200"/>
              </a:spcBef>
              <a:spcAft>
                <a:spcPts val="0"/>
              </a:spcAft>
              <a:buFont typeface="Symbol" panose="05050102010706020507" pitchFamily="18" charset="2"/>
              <a:buChar char=""/>
            </a:pPr>
            <a:r>
              <a:rPr lang="es-ES" sz="1600" dirty="0">
                <a:latin typeface="Calibri" panose="020F0502020204030204" pitchFamily="34" charset="0"/>
                <a:ea typeface="Calibri" panose="020F0502020204030204" pitchFamily="34" charset="0"/>
                <a:cs typeface="Calibri" panose="020F0502020204030204" pitchFamily="34" charset="0"/>
              </a:rPr>
              <a:t>En el análisis económico el mejor tratamiento es T9, permite obtener $ 2,5 dólares por cada dólar invertido en su producción. La utilidad neta del T6 y T13 es inferior a T9, pero su relación beneficio/costo fue $ 2,5. Contradictoriamente el T10 que presentó la mejor respuesta agronómica en el cultivo, fue el menos rentable debido a que necesitó una mayor inversión.</a:t>
            </a:r>
            <a:endParaRPr lang="es-EC" sz="16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0520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D52814A-FB14-4D01-BEA9-E3AB38CA2E67}"/>
              </a:ext>
            </a:extLst>
          </p:cNvPr>
          <p:cNvSpPr/>
          <p:nvPr/>
        </p:nvSpPr>
        <p:spPr>
          <a:xfrm>
            <a:off x="939605" y="2449320"/>
            <a:ext cx="10530840" cy="285090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07000"/>
              </a:lnSpc>
              <a:spcBef>
                <a:spcPts val="1800"/>
              </a:spcBef>
              <a:spcAft>
                <a:spcPts val="1800"/>
              </a:spcAft>
            </a:pPr>
            <a:r>
              <a:rPr lang="es-ES" b="1" kern="0" dirty="0">
                <a:latin typeface="Calibri" panose="020F0502020204030204" pitchFamily="34" charset="0"/>
                <a:ea typeface="Times New Roman" panose="02020603050405020304" pitchFamily="18" charset="0"/>
                <a:cs typeface="Calibri" panose="020F0502020204030204" pitchFamily="34" charset="0"/>
              </a:rPr>
              <a:t>CONCLUSIONES</a:t>
            </a:r>
            <a:endParaRPr lang="es-EC" b="1" kern="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Bef>
                <a:spcPts val="1200"/>
              </a:spcBef>
              <a:spcAft>
                <a:spcPts val="800"/>
              </a:spcAft>
              <a:buFont typeface="Symbol" panose="05050102010706020507" pitchFamily="18" charset="2"/>
              <a:buChar char=""/>
            </a:pPr>
            <a:r>
              <a:rPr lang="es-ES" dirty="0">
                <a:latin typeface="Calibri" panose="020F0502020204030204" pitchFamily="34" charset="0"/>
                <a:ea typeface="Calibri" panose="020F0502020204030204" pitchFamily="34" charset="0"/>
                <a:cs typeface="Calibri" panose="020F0502020204030204" pitchFamily="34" charset="0"/>
              </a:rPr>
              <a:t>En los tratamientos con dosis bajas (5% y 10%) y mayor frecuencia (20 días) se presentó rajadura de frutos al entrar en estado madurez fisiológica en una parte de la producción, esto se atribuye a la debilidad que presentaron estas plantas a los efectos del clima propios de la época lluviosa en el trópico húmedo, presentándose un desbalance de cationes que producen un déficit de calcio en las paredes celulares. El 5% de frutas que presentaron esta </a:t>
            </a:r>
            <a:r>
              <a:rPr lang="es-ES" dirty="0" err="1">
                <a:latin typeface="Calibri" panose="020F0502020204030204" pitchFamily="34" charset="0"/>
                <a:ea typeface="Calibri" panose="020F0502020204030204" pitchFamily="34" charset="0"/>
                <a:cs typeface="Calibri" panose="020F0502020204030204" pitchFamily="34" charset="0"/>
              </a:rPr>
              <a:t>fisiopatía</a:t>
            </a:r>
            <a:r>
              <a:rPr lang="es-ES" dirty="0">
                <a:latin typeface="Calibri" panose="020F0502020204030204" pitchFamily="34" charset="0"/>
                <a:ea typeface="Calibri" panose="020F0502020204030204" pitchFamily="34" charset="0"/>
                <a:cs typeface="Calibri" panose="020F0502020204030204" pitchFamily="34" charset="0"/>
              </a:rPr>
              <a:t> fueron afectadas por patógenos.</a:t>
            </a:r>
            <a:endParaRPr lang="es-EC"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8523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B7A4BC5-056F-4E7F-AAFF-88F7C955D6E7}"/>
              </a:ext>
            </a:extLst>
          </p:cNvPr>
          <p:cNvSpPr/>
          <p:nvPr/>
        </p:nvSpPr>
        <p:spPr>
          <a:xfrm>
            <a:off x="762000" y="1170946"/>
            <a:ext cx="10668000" cy="451610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07000"/>
              </a:lnSpc>
              <a:spcBef>
                <a:spcPts val="1800"/>
              </a:spcBef>
              <a:spcAft>
                <a:spcPts val="1800"/>
              </a:spcAft>
            </a:pPr>
            <a:r>
              <a:rPr lang="es-ES" b="1" kern="0" dirty="0">
                <a:latin typeface="Calibri" panose="020F0502020204030204" pitchFamily="34" charset="0"/>
                <a:ea typeface="Times New Roman" panose="02020603050405020304" pitchFamily="18" charset="0"/>
                <a:cs typeface="Calibri" panose="020F0502020204030204" pitchFamily="34" charset="0"/>
              </a:rPr>
              <a:t>RECOMENDACIONES</a:t>
            </a:r>
            <a:endParaRPr lang="es-EC" b="1" kern="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Bef>
                <a:spcPts val="1200"/>
              </a:spcBef>
              <a:spcAft>
                <a:spcPts val="0"/>
              </a:spcAft>
              <a:buFont typeface="Symbol" panose="05050102010706020507" pitchFamily="18" charset="2"/>
              <a:buChar char=""/>
            </a:pPr>
            <a:r>
              <a:rPr lang="es-ES" dirty="0">
                <a:latin typeface="Calibri" panose="020F0502020204030204" pitchFamily="34" charset="0"/>
                <a:ea typeface="Calibri" panose="020F0502020204030204" pitchFamily="34" charset="0"/>
                <a:cs typeface="Calibri" panose="020F0502020204030204" pitchFamily="34" charset="0"/>
              </a:rPr>
              <a:t>Utilizar la dosis al 20% cada 20 días para garantizar una producción rentable de ají habanero.</a:t>
            </a:r>
            <a:endParaRPr lang="es-EC"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1200"/>
              </a:spcBef>
              <a:spcAft>
                <a:spcPts val="0"/>
              </a:spcAft>
              <a:buFont typeface="Symbol" panose="05050102010706020507" pitchFamily="18" charset="2"/>
              <a:buChar char=""/>
            </a:pPr>
            <a:r>
              <a:rPr lang="es-ES" dirty="0">
                <a:latin typeface="Calibri" panose="020F0502020204030204" pitchFamily="34" charset="0"/>
                <a:ea typeface="Calibri" panose="020F0502020204030204" pitchFamily="34" charset="0"/>
                <a:cs typeface="Calibri" panose="020F0502020204030204" pitchFamily="34" charset="0"/>
              </a:rPr>
              <a:t>Al realizar otras investigaciones en este cultivo hay que considerar la calidad de la semilla para llevar a campo plantas de calidad y uniformes.</a:t>
            </a:r>
            <a:endParaRPr lang="es-EC"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1200"/>
              </a:spcBef>
              <a:spcAft>
                <a:spcPts val="0"/>
              </a:spcAft>
              <a:buFont typeface="Symbol" panose="05050102010706020507" pitchFamily="18" charset="2"/>
              <a:buChar char=""/>
            </a:pPr>
            <a:r>
              <a:rPr lang="es-ES" dirty="0">
                <a:latin typeface="Calibri" panose="020F0502020204030204" pitchFamily="34" charset="0"/>
                <a:ea typeface="Calibri" panose="020F0502020204030204" pitchFamily="34" charset="0"/>
                <a:cs typeface="Calibri" panose="020F0502020204030204" pitchFamily="34" charset="0"/>
              </a:rPr>
              <a:t>Establecer un plan de aplicaciones de fungicidas preventivos para evitar que las enfermedades interfieran en los resultados, la aplicación de insecticidas debe ser muy localizada y sin el uso de insecticidas </a:t>
            </a:r>
            <a:r>
              <a:rPr lang="es-ES" dirty="0" err="1">
                <a:latin typeface="Calibri" panose="020F0502020204030204" pitchFamily="34" charset="0"/>
                <a:ea typeface="Calibri" panose="020F0502020204030204" pitchFamily="34" charset="0"/>
                <a:cs typeface="Calibri" panose="020F0502020204030204" pitchFamily="34" charset="0"/>
              </a:rPr>
              <a:t>neonicotinoides</a:t>
            </a:r>
            <a:r>
              <a:rPr lang="es-ES" dirty="0">
                <a:latin typeface="Calibri" panose="020F0502020204030204" pitchFamily="34" charset="0"/>
                <a:ea typeface="Calibri" panose="020F0502020204030204" pitchFamily="34" charset="0"/>
                <a:cs typeface="Calibri" panose="020F0502020204030204" pitchFamily="34" charset="0"/>
              </a:rPr>
              <a:t> para no afectar la vida de polinizadores.</a:t>
            </a:r>
            <a:endParaRPr lang="es-EC"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1200"/>
              </a:spcBef>
              <a:spcAft>
                <a:spcPts val="800"/>
              </a:spcAft>
              <a:buFont typeface="Symbol" panose="05050102010706020507" pitchFamily="18" charset="2"/>
              <a:buChar char=""/>
            </a:pPr>
            <a:r>
              <a:rPr lang="es-ES" dirty="0">
                <a:latin typeface="Calibri" panose="020F0502020204030204" pitchFamily="34" charset="0"/>
                <a:ea typeface="Calibri" panose="020F0502020204030204" pitchFamily="34" charset="0"/>
                <a:cs typeface="Calibri" panose="020F0502020204030204" pitchFamily="34" charset="0"/>
              </a:rPr>
              <a:t>Realizar esta investigación bajo invernadero y con la adición del sistema de fertirriego para evaluar también la respuesta de los microorganismos presentes en estos suelos a la acción de los </a:t>
            </a:r>
            <a:r>
              <a:rPr lang="es-ES" dirty="0" err="1">
                <a:latin typeface="Calibri" panose="020F0502020204030204" pitchFamily="34" charset="0"/>
                <a:ea typeface="Calibri" panose="020F0502020204030204" pitchFamily="34" charset="0"/>
                <a:cs typeface="Calibri" panose="020F0502020204030204" pitchFamily="34" charset="0"/>
              </a:rPr>
              <a:t>biofermentos</a:t>
            </a:r>
            <a:r>
              <a:rPr lang="es-ES" dirty="0">
                <a:latin typeface="Calibri" panose="020F0502020204030204" pitchFamily="34" charset="0"/>
                <a:ea typeface="Calibri" panose="020F0502020204030204" pitchFamily="34" charset="0"/>
                <a:cs typeface="Calibri" panose="020F0502020204030204" pitchFamily="34" charset="0"/>
              </a:rPr>
              <a:t>. </a:t>
            </a:r>
            <a:endParaRPr lang="es-EC"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6197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DB4B0A9-8600-4C3B-A2C5-8780F7269965}"/>
              </a:ext>
            </a:extLst>
          </p:cNvPr>
          <p:cNvSpPr/>
          <p:nvPr/>
        </p:nvSpPr>
        <p:spPr>
          <a:xfrm>
            <a:off x="4293704" y="2957973"/>
            <a:ext cx="3604591" cy="942053"/>
          </a:xfrm>
          <a:prstGeom prst="rect">
            <a:avLst/>
          </a:prstGeom>
        </p:spPr>
        <p:txBody>
          <a:bodyPr wrap="square">
            <a:spAutoFit/>
          </a:bodyPr>
          <a:lstStyle/>
          <a:p>
            <a:pPr algn="ctr">
              <a:lnSpc>
                <a:spcPct val="107000"/>
              </a:lnSpc>
              <a:spcBef>
                <a:spcPts val="1800"/>
              </a:spcBef>
              <a:spcAft>
                <a:spcPts val="1800"/>
              </a:spcAft>
            </a:pPr>
            <a:r>
              <a:rPr lang="es-ES" sz="5400" b="1" kern="0" dirty="0">
                <a:latin typeface="Broadway" panose="04040905080B02020502" pitchFamily="82" charset="0"/>
                <a:ea typeface="Times New Roman" panose="02020603050405020304" pitchFamily="18" charset="0"/>
                <a:cs typeface="Calibri" panose="020F0502020204030204" pitchFamily="34" charset="0"/>
              </a:rPr>
              <a:t>GRACIAS</a:t>
            </a:r>
            <a:endParaRPr lang="es-EC" sz="5400" b="1" dirty="0">
              <a:latin typeface="Broadway" panose="04040905080B02020502" pitchFamily="82"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DA2BD86F-7F7F-4BF1-8D3A-4E59E25C9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8295" y="467350"/>
            <a:ext cx="4104815" cy="2039737"/>
          </a:xfrm>
          <a:prstGeom prst="rect">
            <a:avLst/>
          </a:prstGeom>
        </p:spPr>
      </p:pic>
      <p:pic>
        <p:nvPicPr>
          <p:cNvPr id="8" name="Imagen 7">
            <a:extLst>
              <a:ext uri="{FF2B5EF4-FFF2-40B4-BE49-F238E27FC236}">
                <a16:creationId xmlns:a16="http://schemas.microsoft.com/office/drawing/2014/main" id="{D735F54D-8CA0-4693-96D9-E1B90084D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873" y="3774635"/>
            <a:ext cx="3840920" cy="2964920"/>
          </a:xfrm>
          <a:prstGeom prst="rect">
            <a:avLst/>
          </a:prstGeom>
        </p:spPr>
      </p:pic>
      <p:pic>
        <p:nvPicPr>
          <p:cNvPr id="10" name="Imagen 9">
            <a:extLst>
              <a:ext uri="{FF2B5EF4-FFF2-40B4-BE49-F238E27FC236}">
                <a16:creationId xmlns:a16="http://schemas.microsoft.com/office/drawing/2014/main" id="{689595CD-8C07-401C-81C7-06046A96E1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31" y="2737425"/>
            <a:ext cx="3908241" cy="2074421"/>
          </a:xfrm>
          <a:prstGeom prst="rect">
            <a:avLst/>
          </a:prstGeom>
        </p:spPr>
      </p:pic>
      <p:pic>
        <p:nvPicPr>
          <p:cNvPr id="12" name="Imagen 11">
            <a:extLst>
              <a:ext uri="{FF2B5EF4-FFF2-40B4-BE49-F238E27FC236}">
                <a16:creationId xmlns:a16="http://schemas.microsoft.com/office/drawing/2014/main" id="{7B703F3A-AC43-4148-9BC0-3856109B1C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8542" y="199979"/>
            <a:ext cx="3498630" cy="2649237"/>
          </a:xfrm>
          <a:prstGeom prst="rect">
            <a:avLst/>
          </a:prstGeom>
        </p:spPr>
      </p:pic>
    </p:spTree>
    <p:extLst>
      <p:ext uri="{BB962C8B-B14F-4D97-AF65-F5344CB8AC3E}">
        <p14:creationId xmlns:p14="http://schemas.microsoft.com/office/powerpoint/2010/main" val="1833274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0434AF0-7FD9-4ED4-96B3-AD9BDF6AA1A8}"/>
              </a:ext>
            </a:extLst>
          </p:cNvPr>
          <p:cNvSpPr/>
          <p:nvPr/>
        </p:nvSpPr>
        <p:spPr>
          <a:xfrm>
            <a:off x="478430" y="2184160"/>
            <a:ext cx="3099657" cy="646331"/>
          </a:xfrm>
          <a:prstGeom prst="rect">
            <a:avLst/>
          </a:prstGeom>
        </p:spPr>
        <p:txBody>
          <a:bodyPr wrap="square">
            <a:spAutoFit/>
          </a:bodyPr>
          <a:lstStyle/>
          <a:p>
            <a:pPr algn="just"/>
            <a:r>
              <a:rPr lang="es-EC" dirty="0">
                <a:latin typeface="Calibri cuerpo"/>
                <a:ea typeface="Calibri" panose="020F0502020204030204" pitchFamily="34" charset="0"/>
              </a:rPr>
              <a:t>Año 2018 - 843 millones de toneladas (mundial)</a:t>
            </a:r>
            <a:r>
              <a:rPr lang="es-EC" dirty="0">
                <a:latin typeface="Calibri" panose="020F0502020204030204" pitchFamily="34" charset="0"/>
                <a:ea typeface="Calibri" panose="020F0502020204030204" pitchFamily="34" charset="0"/>
              </a:rPr>
              <a:t> </a:t>
            </a:r>
            <a:r>
              <a:rPr lang="es-EC" sz="1400" dirty="0"/>
              <a:t>(FAO, 2019).</a:t>
            </a:r>
          </a:p>
        </p:txBody>
      </p:sp>
      <p:pic>
        <p:nvPicPr>
          <p:cNvPr id="4" name="Imagen 3">
            <a:extLst>
              <a:ext uri="{FF2B5EF4-FFF2-40B4-BE49-F238E27FC236}">
                <a16:creationId xmlns:a16="http://schemas.microsoft.com/office/drawing/2014/main" id="{6B727D13-58B1-43F6-86B6-E034DC729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708" y="272469"/>
            <a:ext cx="2755100" cy="1911691"/>
          </a:xfrm>
          <a:prstGeom prst="rect">
            <a:avLst/>
          </a:prstGeom>
        </p:spPr>
      </p:pic>
      <p:sp>
        <p:nvSpPr>
          <p:cNvPr id="5" name="Rectángulo 4">
            <a:extLst>
              <a:ext uri="{FF2B5EF4-FFF2-40B4-BE49-F238E27FC236}">
                <a16:creationId xmlns:a16="http://schemas.microsoft.com/office/drawing/2014/main" id="{7E3A9910-53FF-4E94-B57A-41B7447CC9D7}"/>
              </a:ext>
            </a:extLst>
          </p:cNvPr>
          <p:cNvSpPr/>
          <p:nvPr/>
        </p:nvSpPr>
        <p:spPr>
          <a:xfrm>
            <a:off x="4174496" y="2184160"/>
            <a:ext cx="3843007" cy="923330"/>
          </a:xfrm>
          <a:prstGeom prst="rect">
            <a:avLst/>
          </a:prstGeom>
        </p:spPr>
        <p:txBody>
          <a:bodyPr wrap="square">
            <a:spAutoFit/>
          </a:bodyPr>
          <a:lstStyle/>
          <a:p>
            <a:r>
              <a:rPr lang="es-EC" dirty="0">
                <a:latin typeface="Calibri" panose="020F0502020204030204" pitchFamily="34" charset="0"/>
                <a:ea typeface="Calibri" panose="020F0502020204030204" pitchFamily="34" charset="0"/>
              </a:rPr>
              <a:t>País – Industria lechera 2’516.365 litros</a:t>
            </a:r>
          </a:p>
          <a:p>
            <a:r>
              <a:rPr lang="es-EC" dirty="0"/>
              <a:t>= 724.713 litros de suero/día</a:t>
            </a:r>
          </a:p>
          <a:p>
            <a:r>
              <a:rPr lang="es-EC" dirty="0"/>
              <a:t>60.393 litros/día para bebidas lácteas</a:t>
            </a:r>
            <a:r>
              <a:rPr lang="es-EC" dirty="0">
                <a:latin typeface="Calibri" panose="020F0502020204030204" pitchFamily="34" charset="0"/>
                <a:ea typeface="Calibri" panose="020F0502020204030204" pitchFamily="34" charset="0"/>
              </a:rPr>
              <a:t> </a:t>
            </a:r>
            <a:endParaRPr lang="es-EC" dirty="0"/>
          </a:p>
        </p:txBody>
      </p:sp>
      <p:sp>
        <p:nvSpPr>
          <p:cNvPr id="6" name="Rectángulo 5">
            <a:extLst>
              <a:ext uri="{FF2B5EF4-FFF2-40B4-BE49-F238E27FC236}">
                <a16:creationId xmlns:a16="http://schemas.microsoft.com/office/drawing/2014/main" id="{032C92A8-5AB5-4745-BF65-17DDFAC7172B}"/>
              </a:ext>
            </a:extLst>
          </p:cNvPr>
          <p:cNvSpPr/>
          <p:nvPr/>
        </p:nvSpPr>
        <p:spPr>
          <a:xfrm>
            <a:off x="8786194" y="2168459"/>
            <a:ext cx="3152666" cy="861774"/>
          </a:xfrm>
          <a:prstGeom prst="rect">
            <a:avLst/>
          </a:prstGeom>
        </p:spPr>
        <p:txBody>
          <a:bodyPr wrap="square">
            <a:spAutoFit/>
          </a:bodyPr>
          <a:lstStyle/>
          <a:p>
            <a:r>
              <a:rPr lang="es-EC" dirty="0">
                <a:latin typeface="Calibri" panose="020F0502020204030204" pitchFamily="34" charset="0"/>
                <a:ea typeface="Calibri" panose="020F0502020204030204" pitchFamily="34" charset="0"/>
              </a:rPr>
              <a:t>664.320 litros/día restantes no son utilizados en la industria </a:t>
            </a:r>
            <a:r>
              <a:rPr lang="es-EC" sz="1400" dirty="0">
                <a:latin typeface="Calibri" panose="020F0502020204030204" pitchFamily="34" charset="0"/>
                <a:ea typeface="Calibri" panose="020F0502020204030204" pitchFamily="34" charset="0"/>
              </a:rPr>
              <a:t>(CIL, 2017).</a:t>
            </a:r>
            <a:endParaRPr lang="es-EC" sz="1400" dirty="0"/>
          </a:p>
        </p:txBody>
      </p:sp>
      <p:pic>
        <p:nvPicPr>
          <p:cNvPr id="8" name="Imagen 7">
            <a:extLst>
              <a:ext uri="{FF2B5EF4-FFF2-40B4-BE49-F238E27FC236}">
                <a16:creationId xmlns:a16="http://schemas.microsoft.com/office/drawing/2014/main" id="{A6FBA35C-F546-44B1-A6A2-553F91CFD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2893" y="272469"/>
            <a:ext cx="3520848" cy="1911691"/>
          </a:xfrm>
          <a:prstGeom prst="rect">
            <a:avLst/>
          </a:prstGeom>
        </p:spPr>
      </p:pic>
      <p:pic>
        <p:nvPicPr>
          <p:cNvPr id="10" name="Imagen 9">
            <a:extLst>
              <a:ext uri="{FF2B5EF4-FFF2-40B4-BE49-F238E27FC236}">
                <a16:creationId xmlns:a16="http://schemas.microsoft.com/office/drawing/2014/main" id="{5DCF60F7-FE44-4AA2-BF55-3D7366DBB4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0826" y="272469"/>
            <a:ext cx="3072744" cy="1911691"/>
          </a:xfrm>
          <a:prstGeom prst="rect">
            <a:avLst/>
          </a:prstGeom>
        </p:spPr>
      </p:pic>
      <p:graphicFrame>
        <p:nvGraphicFramePr>
          <p:cNvPr id="15" name="Tabla 14">
            <a:extLst>
              <a:ext uri="{FF2B5EF4-FFF2-40B4-BE49-F238E27FC236}">
                <a16:creationId xmlns:a16="http://schemas.microsoft.com/office/drawing/2014/main" id="{C0519FA5-A694-4F17-8D42-D7082A354DCB}"/>
              </a:ext>
            </a:extLst>
          </p:cNvPr>
          <p:cNvGraphicFramePr>
            <a:graphicFrameLocks noGrp="1"/>
          </p:cNvGraphicFramePr>
          <p:nvPr>
            <p:extLst>
              <p:ext uri="{D42A27DB-BD31-4B8C-83A1-F6EECF244321}">
                <p14:modId xmlns:p14="http://schemas.microsoft.com/office/powerpoint/2010/main" val="1935447871"/>
              </p:ext>
            </p:extLst>
          </p:nvPr>
        </p:nvGraphicFramePr>
        <p:xfrm>
          <a:off x="1095175" y="3823266"/>
          <a:ext cx="3672208" cy="2642123"/>
        </p:xfrm>
        <a:graphic>
          <a:graphicData uri="http://schemas.openxmlformats.org/drawingml/2006/table">
            <a:tbl>
              <a:tblPr firstRow="1" firstCol="1" bandRow="1">
                <a:tableStyleId>{68D230F3-CF80-4859-8CE7-A43EE81993B5}</a:tableStyleId>
              </a:tblPr>
              <a:tblGrid>
                <a:gridCol w="1848944">
                  <a:extLst>
                    <a:ext uri="{9D8B030D-6E8A-4147-A177-3AD203B41FA5}">
                      <a16:colId xmlns:a16="http://schemas.microsoft.com/office/drawing/2014/main" val="573235362"/>
                    </a:ext>
                  </a:extLst>
                </a:gridCol>
                <a:gridCol w="1823264">
                  <a:extLst>
                    <a:ext uri="{9D8B030D-6E8A-4147-A177-3AD203B41FA5}">
                      <a16:colId xmlns:a16="http://schemas.microsoft.com/office/drawing/2014/main" val="1294248134"/>
                    </a:ext>
                  </a:extLst>
                </a:gridCol>
              </a:tblGrid>
              <a:tr h="239204">
                <a:tc>
                  <a:txBody>
                    <a:bodyPr/>
                    <a:lstStyle/>
                    <a:p>
                      <a:pPr algn="ctr">
                        <a:lnSpc>
                          <a:spcPct val="107000"/>
                        </a:lnSpc>
                        <a:spcAft>
                          <a:spcPts val="0"/>
                        </a:spcAft>
                      </a:pPr>
                      <a:r>
                        <a:rPr lang="es-EC" sz="1300">
                          <a:effectLst/>
                        </a:rPr>
                        <a:t>Componente</a:t>
                      </a:r>
                      <a:endParaRPr lang="es-EC" sz="13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C" sz="1300" dirty="0">
                          <a:effectLst/>
                        </a:rPr>
                        <a:t>Concentración mg/100 g</a:t>
                      </a:r>
                      <a:endParaRPr lang="es-EC" sz="1300" dirty="0">
                        <a:effectLst/>
                        <a:latin typeface="Times New Roman" panose="02020603050405020304" pitchFamily="18" charset="0"/>
                        <a:ea typeface="Calibri" panose="020F0502020204030204" pitchFamily="34" charset="0"/>
                      </a:endParaRPr>
                    </a:p>
                  </a:txBody>
                  <a:tcPr marL="44450" marR="44450" marT="0" marB="0" anchor="b"/>
                </a:tc>
                <a:extLst>
                  <a:ext uri="{0D108BD9-81ED-4DB2-BD59-A6C34878D82A}">
                    <a16:rowId xmlns:a16="http://schemas.microsoft.com/office/drawing/2014/main" val="4103181405"/>
                  </a:ext>
                </a:extLst>
              </a:tr>
              <a:tr h="239204">
                <a:tc>
                  <a:txBody>
                    <a:bodyPr/>
                    <a:lstStyle/>
                    <a:p>
                      <a:pPr>
                        <a:lnSpc>
                          <a:spcPct val="107000"/>
                        </a:lnSpc>
                        <a:spcAft>
                          <a:spcPts val="0"/>
                        </a:spcAft>
                      </a:pPr>
                      <a:r>
                        <a:rPr lang="es-EC" sz="1300" dirty="0">
                          <a:effectLst/>
                        </a:rPr>
                        <a:t>Ácido ascórbico (Vit. C)</a:t>
                      </a:r>
                      <a:endParaRPr lang="es-EC" sz="1300" dirty="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C" sz="1300">
                          <a:effectLst/>
                        </a:rPr>
                        <a:t>0.10</a:t>
                      </a:r>
                      <a:endParaRPr lang="es-EC" sz="1300">
                        <a:effectLst/>
                        <a:latin typeface="Times New Roman" panose="02020603050405020304" pitchFamily="18" charset="0"/>
                        <a:ea typeface="Calibri" panose="020F0502020204030204" pitchFamily="34" charset="0"/>
                      </a:endParaRPr>
                    </a:p>
                  </a:txBody>
                  <a:tcPr marL="44450" marR="44450" marT="0" marB="0" anchor="b"/>
                </a:tc>
                <a:extLst>
                  <a:ext uri="{0D108BD9-81ED-4DB2-BD59-A6C34878D82A}">
                    <a16:rowId xmlns:a16="http://schemas.microsoft.com/office/drawing/2014/main" val="4056272595"/>
                  </a:ext>
                </a:extLst>
              </a:tr>
              <a:tr h="239204">
                <a:tc>
                  <a:txBody>
                    <a:bodyPr/>
                    <a:lstStyle/>
                    <a:p>
                      <a:pPr>
                        <a:lnSpc>
                          <a:spcPct val="107000"/>
                        </a:lnSpc>
                        <a:spcAft>
                          <a:spcPts val="0"/>
                        </a:spcAft>
                      </a:pPr>
                      <a:r>
                        <a:rPr lang="es-EC" sz="1300">
                          <a:effectLst/>
                        </a:rPr>
                        <a:t>Tiamina (Vit. B1)</a:t>
                      </a:r>
                      <a:endParaRPr lang="es-EC" sz="13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C" sz="1300" dirty="0">
                          <a:effectLst/>
                        </a:rPr>
                        <a:t>0.036</a:t>
                      </a:r>
                      <a:endParaRPr lang="es-EC" sz="1300" dirty="0">
                        <a:effectLst/>
                        <a:latin typeface="Times New Roman" panose="02020603050405020304" pitchFamily="18" charset="0"/>
                        <a:ea typeface="Calibri" panose="020F0502020204030204" pitchFamily="34" charset="0"/>
                      </a:endParaRPr>
                    </a:p>
                  </a:txBody>
                  <a:tcPr marL="44450" marR="44450" marT="0" marB="0" anchor="b"/>
                </a:tc>
                <a:extLst>
                  <a:ext uri="{0D108BD9-81ED-4DB2-BD59-A6C34878D82A}">
                    <a16:rowId xmlns:a16="http://schemas.microsoft.com/office/drawing/2014/main" val="62821168"/>
                  </a:ext>
                </a:extLst>
              </a:tr>
              <a:tr h="239204">
                <a:tc>
                  <a:txBody>
                    <a:bodyPr/>
                    <a:lstStyle/>
                    <a:p>
                      <a:pPr>
                        <a:lnSpc>
                          <a:spcPct val="107000"/>
                        </a:lnSpc>
                        <a:spcAft>
                          <a:spcPts val="0"/>
                        </a:spcAft>
                      </a:pPr>
                      <a:r>
                        <a:rPr lang="es-EC" sz="1300">
                          <a:effectLst/>
                        </a:rPr>
                        <a:t>Riboflavina (Vit. B2)</a:t>
                      </a:r>
                      <a:endParaRPr lang="es-EC" sz="13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C" sz="1300">
                          <a:effectLst/>
                        </a:rPr>
                        <a:t>0.158</a:t>
                      </a:r>
                      <a:endParaRPr lang="es-EC" sz="1300">
                        <a:effectLst/>
                        <a:latin typeface="Times New Roman" panose="02020603050405020304" pitchFamily="18" charset="0"/>
                        <a:ea typeface="Calibri" panose="020F0502020204030204" pitchFamily="34" charset="0"/>
                      </a:endParaRPr>
                    </a:p>
                  </a:txBody>
                  <a:tcPr marL="44450" marR="44450" marT="0" marB="0" anchor="b"/>
                </a:tc>
                <a:extLst>
                  <a:ext uri="{0D108BD9-81ED-4DB2-BD59-A6C34878D82A}">
                    <a16:rowId xmlns:a16="http://schemas.microsoft.com/office/drawing/2014/main" val="629753220"/>
                  </a:ext>
                </a:extLst>
              </a:tr>
              <a:tr h="239204">
                <a:tc>
                  <a:txBody>
                    <a:bodyPr/>
                    <a:lstStyle/>
                    <a:p>
                      <a:pPr>
                        <a:lnSpc>
                          <a:spcPct val="107000"/>
                        </a:lnSpc>
                        <a:spcAft>
                          <a:spcPts val="0"/>
                        </a:spcAft>
                      </a:pPr>
                      <a:r>
                        <a:rPr lang="es-EC" sz="1300">
                          <a:effectLst/>
                        </a:rPr>
                        <a:t>Niacina (Vit. B3)</a:t>
                      </a:r>
                      <a:endParaRPr lang="es-EC" sz="13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C" sz="1300">
                          <a:effectLst/>
                        </a:rPr>
                        <a:t>0.10</a:t>
                      </a:r>
                      <a:endParaRPr lang="es-EC" sz="1300">
                        <a:effectLst/>
                        <a:latin typeface="Times New Roman" panose="02020603050405020304" pitchFamily="18" charset="0"/>
                        <a:ea typeface="Calibri" panose="020F0502020204030204" pitchFamily="34" charset="0"/>
                      </a:endParaRPr>
                    </a:p>
                  </a:txBody>
                  <a:tcPr marL="44450" marR="44450" marT="0" marB="0" anchor="b"/>
                </a:tc>
                <a:extLst>
                  <a:ext uri="{0D108BD9-81ED-4DB2-BD59-A6C34878D82A}">
                    <a16:rowId xmlns:a16="http://schemas.microsoft.com/office/drawing/2014/main" val="1089251889"/>
                  </a:ext>
                </a:extLst>
              </a:tr>
              <a:tr h="394897">
                <a:tc>
                  <a:txBody>
                    <a:bodyPr/>
                    <a:lstStyle/>
                    <a:p>
                      <a:pPr>
                        <a:lnSpc>
                          <a:spcPct val="107000"/>
                        </a:lnSpc>
                        <a:spcAft>
                          <a:spcPts val="0"/>
                        </a:spcAft>
                      </a:pPr>
                      <a:r>
                        <a:rPr lang="es-EC" sz="1300">
                          <a:effectLst/>
                        </a:rPr>
                        <a:t>Ácido pantoténico (Vit. B5)</a:t>
                      </a:r>
                      <a:endParaRPr lang="es-EC" sz="13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C" sz="1300">
                          <a:effectLst/>
                        </a:rPr>
                        <a:t>0.383</a:t>
                      </a:r>
                      <a:endParaRPr lang="es-EC" sz="1300">
                        <a:effectLst/>
                        <a:latin typeface="Times New Roman" panose="02020603050405020304" pitchFamily="18" charset="0"/>
                        <a:ea typeface="Calibri" panose="020F0502020204030204" pitchFamily="34" charset="0"/>
                      </a:endParaRPr>
                    </a:p>
                  </a:txBody>
                  <a:tcPr marL="44450" marR="44450" marT="0" marB="0" anchor="b"/>
                </a:tc>
                <a:extLst>
                  <a:ext uri="{0D108BD9-81ED-4DB2-BD59-A6C34878D82A}">
                    <a16:rowId xmlns:a16="http://schemas.microsoft.com/office/drawing/2014/main" val="151070896"/>
                  </a:ext>
                </a:extLst>
              </a:tr>
              <a:tr h="239204">
                <a:tc>
                  <a:txBody>
                    <a:bodyPr/>
                    <a:lstStyle/>
                    <a:p>
                      <a:pPr>
                        <a:lnSpc>
                          <a:spcPct val="107000"/>
                        </a:lnSpc>
                        <a:spcAft>
                          <a:spcPts val="0"/>
                        </a:spcAft>
                      </a:pPr>
                      <a:r>
                        <a:rPr lang="es-EC" sz="1300">
                          <a:effectLst/>
                        </a:rPr>
                        <a:t>Piridoxina (Vit. B6)</a:t>
                      </a:r>
                      <a:endParaRPr lang="es-EC" sz="13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C" sz="1300">
                          <a:effectLst/>
                        </a:rPr>
                        <a:t>0.031</a:t>
                      </a:r>
                      <a:endParaRPr lang="es-EC" sz="1300">
                        <a:effectLst/>
                        <a:latin typeface="Times New Roman" panose="02020603050405020304" pitchFamily="18" charset="0"/>
                        <a:ea typeface="Calibri" panose="020F0502020204030204" pitchFamily="34" charset="0"/>
                      </a:endParaRPr>
                    </a:p>
                  </a:txBody>
                  <a:tcPr marL="44450" marR="44450" marT="0" marB="0" anchor="b"/>
                </a:tc>
                <a:extLst>
                  <a:ext uri="{0D108BD9-81ED-4DB2-BD59-A6C34878D82A}">
                    <a16:rowId xmlns:a16="http://schemas.microsoft.com/office/drawing/2014/main" val="2428409979"/>
                  </a:ext>
                </a:extLst>
              </a:tr>
              <a:tr h="239204">
                <a:tc>
                  <a:txBody>
                    <a:bodyPr/>
                    <a:lstStyle/>
                    <a:p>
                      <a:pPr>
                        <a:lnSpc>
                          <a:spcPct val="107000"/>
                        </a:lnSpc>
                        <a:spcAft>
                          <a:spcPts val="0"/>
                        </a:spcAft>
                      </a:pPr>
                      <a:r>
                        <a:rPr lang="es-EC" sz="1300">
                          <a:effectLst/>
                        </a:rPr>
                        <a:t>Ácido fólico (Folacina)</a:t>
                      </a:r>
                      <a:endParaRPr lang="es-EC" sz="13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C" sz="1300">
                          <a:effectLst/>
                        </a:rPr>
                        <a:t>1.0</a:t>
                      </a:r>
                      <a:endParaRPr lang="es-EC" sz="1300">
                        <a:effectLst/>
                        <a:latin typeface="Times New Roman" panose="02020603050405020304" pitchFamily="18" charset="0"/>
                        <a:ea typeface="Calibri" panose="020F0502020204030204" pitchFamily="34" charset="0"/>
                      </a:endParaRPr>
                    </a:p>
                  </a:txBody>
                  <a:tcPr marL="44450" marR="44450" marT="0" marB="0" anchor="b"/>
                </a:tc>
                <a:extLst>
                  <a:ext uri="{0D108BD9-81ED-4DB2-BD59-A6C34878D82A}">
                    <a16:rowId xmlns:a16="http://schemas.microsoft.com/office/drawing/2014/main" val="967308379"/>
                  </a:ext>
                </a:extLst>
              </a:tr>
              <a:tr h="239204">
                <a:tc>
                  <a:txBody>
                    <a:bodyPr/>
                    <a:lstStyle/>
                    <a:p>
                      <a:pPr>
                        <a:lnSpc>
                          <a:spcPct val="107000"/>
                        </a:lnSpc>
                        <a:spcAft>
                          <a:spcPts val="0"/>
                        </a:spcAft>
                      </a:pPr>
                      <a:r>
                        <a:rPr lang="es-EC" sz="1300">
                          <a:effectLst/>
                        </a:rPr>
                        <a:t>Cobalamina (Vit. B12)</a:t>
                      </a:r>
                      <a:endParaRPr lang="es-EC" sz="13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C" sz="1300">
                          <a:effectLst/>
                        </a:rPr>
                        <a:t>0.277</a:t>
                      </a:r>
                      <a:endParaRPr lang="es-EC" sz="1300">
                        <a:effectLst/>
                        <a:latin typeface="Times New Roman" panose="02020603050405020304" pitchFamily="18" charset="0"/>
                        <a:ea typeface="Calibri" panose="020F0502020204030204" pitchFamily="34" charset="0"/>
                      </a:endParaRPr>
                    </a:p>
                  </a:txBody>
                  <a:tcPr marL="44450" marR="44450" marT="0" marB="0" anchor="b"/>
                </a:tc>
                <a:extLst>
                  <a:ext uri="{0D108BD9-81ED-4DB2-BD59-A6C34878D82A}">
                    <a16:rowId xmlns:a16="http://schemas.microsoft.com/office/drawing/2014/main" val="2647777918"/>
                  </a:ext>
                </a:extLst>
              </a:tr>
              <a:tr h="315042">
                <a:tc>
                  <a:txBody>
                    <a:bodyPr/>
                    <a:lstStyle/>
                    <a:p>
                      <a:pPr algn="just">
                        <a:lnSpc>
                          <a:spcPct val="150000"/>
                        </a:lnSpc>
                        <a:spcAft>
                          <a:spcPts val="0"/>
                        </a:spcAft>
                      </a:pPr>
                      <a:r>
                        <a:rPr lang="es-EC" sz="1300">
                          <a:effectLst/>
                        </a:rPr>
                        <a:t>Retinol (Vit. A) U.I</a:t>
                      </a:r>
                      <a:endParaRPr lang="es-EC" sz="13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50000"/>
                        </a:lnSpc>
                        <a:spcAft>
                          <a:spcPts val="0"/>
                        </a:spcAft>
                      </a:pPr>
                      <a:r>
                        <a:rPr lang="es-EC" sz="1300" dirty="0">
                          <a:effectLst/>
                        </a:rPr>
                        <a:t>10.0 - 16.0</a:t>
                      </a:r>
                      <a:endParaRPr lang="es-EC" sz="1300" dirty="0">
                        <a:effectLst/>
                        <a:latin typeface="Times New Roman" panose="02020603050405020304" pitchFamily="18" charset="0"/>
                        <a:ea typeface="Calibri" panose="020F0502020204030204" pitchFamily="34" charset="0"/>
                      </a:endParaRPr>
                    </a:p>
                  </a:txBody>
                  <a:tcPr marL="44450" marR="44450" marT="0" marB="0" anchor="b"/>
                </a:tc>
                <a:extLst>
                  <a:ext uri="{0D108BD9-81ED-4DB2-BD59-A6C34878D82A}">
                    <a16:rowId xmlns:a16="http://schemas.microsoft.com/office/drawing/2014/main" val="2966411105"/>
                  </a:ext>
                </a:extLst>
              </a:tr>
            </a:tbl>
          </a:graphicData>
        </a:graphic>
      </p:graphicFrame>
      <p:graphicFrame>
        <p:nvGraphicFramePr>
          <p:cNvPr id="17" name="Tabla 16">
            <a:extLst>
              <a:ext uri="{FF2B5EF4-FFF2-40B4-BE49-F238E27FC236}">
                <a16:creationId xmlns:a16="http://schemas.microsoft.com/office/drawing/2014/main" id="{23507C8E-09FA-4817-AB53-3D9391EB9057}"/>
              </a:ext>
            </a:extLst>
          </p:cNvPr>
          <p:cNvGraphicFramePr>
            <a:graphicFrameLocks noGrp="1"/>
          </p:cNvGraphicFramePr>
          <p:nvPr>
            <p:extLst>
              <p:ext uri="{D42A27DB-BD31-4B8C-83A1-F6EECF244321}">
                <p14:modId xmlns:p14="http://schemas.microsoft.com/office/powerpoint/2010/main" val="703445807"/>
              </p:ext>
            </p:extLst>
          </p:nvPr>
        </p:nvGraphicFramePr>
        <p:xfrm>
          <a:off x="7017090" y="4149101"/>
          <a:ext cx="3359045" cy="1554243"/>
        </p:xfrm>
        <a:graphic>
          <a:graphicData uri="http://schemas.openxmlformats.org/drawingml/2006/table">
            <a:tbl>
              <a:tblPr firstRow="1" firstCol="1" bandRow="1">
                <a:tableStyleId>{68D230F3-CF80-4859-8CE7-A43EE81993B5}</a:tableStyleId>
              </a:tblPr>
              <a:tblGrid>
                <a:gridCol w="1156790">
                  <a:extLst>
                    <a:ext uri="{9D8B030D-6E8A-4147-A177-3AD203B41FA5}">
                      <a16:colId xmlns:a16="http://schemas.microsoft.com/office/drawing/2014/main" val="2155815735"/>
                    </a:ext>
                  </a:extLst>
                </a:gridCol>
                <a:gridCol w="1140769">
                  <a:extLst>
                    <a:ext uri="{9D8B030D-6E8A-4147-A177-3AD203B41FA5}">
                      <a16:colId xmlns:a16="http://schemas.microsoft.com/office/drawing/2014/main" val="2583929727"/>
                    </a:ext>
                  </a:extLst>
                </a:gridCol>
                <a:gridCol w="1061486">
                  <a:extLst>
                    <a:ext uri="{9D8B030D-6E8A-4147-A177-3AD203B41FA5}">
                      <a16:colId xmlns:a16="http://schemas.microsoft.com/office/drawing/2014/main" val="2347386831"/>
                    </a:ext>
                  </a:extLst>
                </a:gridCol>
              </a:tblGrid>
              <a:tr h="231814">
                <a:tc>
                  <a:txBody>
                    <a:bodyPr/>
                    <a:lstStyle/>
                    <a:p>
                      <a:pPr algn="ctr">
                        <a:lnSpc>
                          <a:spcPct val="107000"/>
                        </a:lnSpc>
                        <a:spcAft>
                          <a:spcPts val="0"/>
                        </a:spcAft>
                      </a:pPr>
                      <a:r>
                        <a:rPr lang="es-EC" sz="1300">
                          <a:effectLst/>
                        </a:rPr>
                        <a:t>Componente</a:t>
                      </a:r>
                      <a:endParaRPr lang="es-EC" sz="13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C" sz="1300">
                          <a:effectLst/>
                        </a:rPr>
                        <a:t>Suero dulce (g/l)</a:t>
                      </a:r>
                      <a:endParaRPr lang="es-EC" sz="13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C" sz="1300">
                          <a:effectLst/>
                        </a:rPr>
                        <a:t>Suero ácido (g/l)</a:t>
                      </a:r>
                      <a:endParaRPr lang="es-EC" sz="1300">
                        <a:effectLst/>
                        <a:latin typeface="Times New Roman" panose="02020603050405020304" pitchFamily="18" charset="0"/>
                        <a:ea typeface="Calibri" panose="020F0502020204030204" pitchFamily="34" charset="0"/>
                      </a:endParaRPr>
                    </a:p>
                  </a:txBody>
                  <a:tcPr marL="44450" marR="44450" marT="0" marB="0" anchor="b"/>
                </a:tc>
                <a:extLst>
                  <a:ext uri="{0D108BD9-81ED-4DB2-BD59-A6C34878D82A}">
                    <a16:rowId xmlns:a16="http://schemas.microsoft.com/office/drawing/2014/main" val="833699535"/>
                  </a:ext>
                </a:extLst>
              </a:tr>
              <a:tr h="227245">
                <a:tc>
                  <a:txBody>
                    <a:bodyPr/>
                    <a:lstStyle/>
                    <a:p>
                      <a:pPr>
                        <a:lnSpc>
                          <a:spcPct val="107000"/>
                        </a:lnSpc>
                        <a:spcAft>
                          <a:spcPts val="0"/>
                        </a:spcAft>
                      </a:pPr>
                      <a:r>
                        <a:rPr lang="es-EC" sz="1300">
                          <a:effectLst/>
                        </a:rPr>
                        <a:t>Calcio</a:t>
                      </a:r>
                      <a:endParaRPr lang="es-EC" sz="13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C" sz="1300">
                          <a:effectLst/>
                        </a:rPr>
                        <a:t>0.4 - 0.6</a:t>
                      </a:r>
                      <a:endParaRPr lang="es-EC" sz="13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C" sz="1300">
                          <a:effectLst/>
                        </a:rPr>
                        <a:t>1.2 - 1.6</a:t>
                      </a:r>
                      <a:endParaRPr lang="es-EC" sz="1300">
                        <a:effectLst/>
                        <a:latin typeface="Times New Roman" panose="02020603050405020304" pitchFamily="18" charset="0"/>
                        <a:ea typeface="Calibri" panose="020F0502020204030204" pitchFamily="34" charset="0"/>
                      </a:endParaRPr>
                    </a:p>
                  </a:txBody>
                  <a:tcPr marL="44450" marR="44450" marT="0" marB="0" anchor="b"/>
                </a:tc>
                <a:extLst>
                  <a:ext uri="{0D108BD9-81ED-4DB2-BD59-A6C34878D82A}">
                    <a16:rowId xmlns:a16="http://schemas.microsoft.com/office/drawing/2014/main" val="596196825"/>
                  </a:ext>
                </a:extLst>
              </a:tr>
              <a:tr h="227245">
                <a:tc>
                  <a:txBody>
                    <a:bodyPr/>
                    <a:lstStyle/>
                    <a:p>
                      <a:pPr>
                        <a:lnSpc>
                          <a:spcPct val="107000"/>
                        </a:lnSpc>
                        <a:spcAft>
                          <a:spcPts val="0"/>
                        </a:spcAft>
                      </a:pPr>
                      <a:r>
                        <a:rPr lang="es-EC" sz="1300">
                          <a:effectLst/>
                        </a:rPr>
                        <a:t>Fosfatos</a:t>
                      </a:r>
                      <a:endParaRPr lang="es-EC" sz="13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C" sz="1300">
                          <a:effectLst/>
                        </a:rPr>
                        <a:t>1.0 - 3.0</a:t>
                      </a:r>
                      <a:endParaRPr lang="es-EC" sz="13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C" sz="1300">
                          <a:effectLst/>
                        </a:rPr>
                        <a:t>3.0 - 4.5</a:t>
                      </a:r>
                      <a:endParaRPr lang="es-EC" sz="1300">
                        <a:effectLst/>
                        <a:latin typeface="Times New Roman" panose="02020603050405020304" pitchFamily="18" charset="0"/>
                        <a:ea typeface="Calibri" panose="020F0502020204030204" pitchFamily="34" charset="0"/>
                      </a:endParaRPr>
                    </a:p>
                  </a:txBody>
                  <a:tcPr marL="44450" marR="44450" marT="0" marB="0" anchor="b"/>
                </a:tc>
                <a:extLst>
                  <a:ext uri="{0D108BD9-81ED-4DB2-BD59-A6C34878D82A}">
                    <a16:rowId xmlns:a16="http://schemas.microsoft.com/office/drawing/2014/main" val="1632962580"/>
                  </a:ext>
                </a:extLst>
              </a:tr>
              <a:tr h="227245">
                <a:tc>
                  <a:txBody>
                    <a:bodyPr/>
                    <a:lstStyle/>
                    <a:p>
                      <a:pPr>
                        <a:lnSpc>
                          <a:spcPct val="107000"/>
                        </a:lnSpc>
                        <a:spcAft>
                          <a:spcPts val="0"/>
                        </a:spcAft>
                      </a:pPr>
                      <a:r>
                        <a:rPr lang="es-EC" sz="1300">
                          <a:effectLst/>
                        </a:rPr>
                        <a:t>Hierro</a:t>
                      </a:r>
                      <a:endParaRPr lang="es-EC" sz="13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C" sz="1300">
                          <a:effectLst/>
                        </a:rPr>
                        <a:t>0.6 - 1.0</a:t>
                      </a:r>
                      <a:endParaRPr lang="es-EC" sz="13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C" sz="1300">
                          <a:effectLst/>
                        </a:rPr>
                        <a:t>1.0 - 1.3</a:t>
                      </a:r>
                      <a:endParaRPr lang="es-EC" sz="1300">
                        <a:effectLst/>
                        <a:latin typeface="Times New Roman" panose="02020603050405020304" pitchFamily="18" charset="0"/>
                        <a:ea typeface="Calibri" panose="020F0502020204030204" pitchFamily="34" charset="0"/>
                      </a:endParaRPr>
                    </a:p>
                  </a:txBody>
                  <a:tcPr marL="44450" marR="44450" marT="0" marB="0" anchor="b"/>
                </a:tc>
                <a:extLst>
                  <a:ext uri="{0D108BD9-81ED-4DB2-BD59-A6C34878D82A}">
                    <a16:rowId xmlns:a16="http://schemas.microsoft.com/office/drawing/2014/main" val="1599932252"/>
                  </a:ext>
                </a:extLst>
              </a:tr>
              <a:tr h="227245">
                <a:tc>
                  <a:txBody>
                    <a:bodyPr/>
                    <a:lstStyle/>
                    <a:p>
                      <a:pPr>
                        <a:lnSpc>
                          <a:spcPct val="107000"/>
                        </a:lnSpc>
                        <a:spcAft>
                          <a:spcPts val="0"/>
                        </a:spcAft>
                      </a:pPr>
                      <a:r>
                        <a:rPr lang="es-EC" sz="1300">
                          <a:effectLst/>
                        </a:rPr>
                        <a:t>Potasio</a:t>
                      </a:r>
                      <a:endParaRPr lang="es-EC" sz="13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C" sz="1300">
                          <a:effectLst/>
                        </a:rPr>
                        <a:t>1.6</a:t>
                      </a:r>
                      <a:endParaRPr lang="es-EC" sz="13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C" sz="1300">
                          <a:effectLst/>
                        </a:rPr>
                        <a:t>1.8</a:t>
                      </a:r>
                      <a:endParaRPr lang="es-EC" sz="1300">
                        <a:effectLst/>
                        <a:latin typeface="Times New Roman" panose="02020603050405020304" pitchFamily="18" charset="0"/>
                        <a:ea typeface="Calibri" panose="020F0502020204030204" pitchFamily="34" charset="0"/>
                      </a:endParaRPr>
                    </a:p>
                  </a:txBody>
                  <a:tcPr marL="44450" marR="44450" marT="0" marB="0" anchor="b"/>
                </a:tc>
                <a:extLst>
                  <a:ext uri="{0D108BD9-81ED-4DB2-BD59-A6C34878D82A}">
                    <a16:rowId xmlns:a16="http://schemas.microsoft.com/office/drawing/2014/main" val="1490670754"/>
                  </a:ext>
                </a:extLst>
              </a:tr>
              <a:tr h="231814">
                <a:tc>
                  <a:txBody>
                    <a:bodyPr/>
                    <a:lstStyle/>
                    <a:p>
                      <a:pPr>
                        <a:lnSpc>
                          <a:spcPct val="107000"/>
                        </a:lnSpc>
                        <a:spcAft>
                          <a:spcPts val="0"/>
                        </a:spcAft>
                      </a:pPr>
                      <a:r>
                        <a:rPr lang="es-EC" sz="1300">
                          <a:effectLst/>
                        </a:rPr>
                        <a:t>Sodio</a:t>
                      </a:r>
                      <a:endParaRPr lang="es-EC" sz="13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C" sz="1300">
                          <a:effectLst/>
                        </a:rPr>
                        <a:t>5.4</a:t>
                      </a:r>
                      <a:endParaRPr lang="es-EC" sz="13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C" sz="1300" dirty="0">
                          <a:effectLst/>
                        </a:rPr>
                        <a:t>5.5</a:t>
                      </a:r>
                      <a:endParaRPr lang="es-EC" sz="1300" dirty="0">
                        <a:effectLst/>
                        <a:latin typeface="Times New Roman" panose="02020603050405020304" pitchFamily="18" charset="0"/>
                        <a:ea typeface="Calibri" panose="020F0502020204030204" pitchFamily="34" charset="0"/>
                      </a:endParaRPr>
                    </a:p>
                  </a:txBody>
                  <a:tcPr marL="44450" marR="44450" marT="0" marB="0" anchor="b"/>
                </a:tc>
                <a:extLst>
                  <a:ext uri="{0D108BD9-81ED-4DB2-BD59-A6C34878D82A}">
                    <a16:rowId xmlns:a16="http://schemas.microsoft.com/office/drawing/2014/main" val="4024170951"/>
                  </a:ext>
                </a:extLst>
              </a:tr>
            </a:tbl>
          </a:graphicData>
        </a:graphic>
      </p:graphicFrame>
      <p:sp>
        <p:nvSpPr>
          <p:cNvPr id="18" name="Rectángulo 17">
            <a:extLst>
              <a:ext uri="{FF2B5EF4-FFF2-40B4-BE49-F238E27FC236}">
                <a16:creationId xmlns:a16="http://schemas.microsoft.com/office/drawing/2014/main" id="{C2DD0508-E0A4-47F4-9D94-FC2523ABFF94}"/>
              </a:ext>
            </a:extLst>
          </p:cNvPr>
          <p:cNvSpPr/>
          <p:nvPr/>
        </p:nvSpPr>
        <p:spPr>
          <a:xfrm>
            <a:off x="1095175" y="6465389"/>
            <a:ext cx="1443857" cy="380938"/>
          </a:xfrm>
          <a:prstGeom prst="rect">
            <a:avLst/>
          </a:prstGeom>
        </p:spPr>
        <p:txBody>
          <a:bodyPr wrap="none">
            <a:spAutoFit/>
          </a:bodyPr>
          <a:lstStyle/>
          <a:p>
            <a:pPr algn="just">
              <a:lnSpc>
                <a:spcPct val="150000"/>
              </a:lnSpc>
              <a:spcBef>
                <a:spcPts val="1200"/>
              </a:spcBef>
              <a:spcAft>
                <a:spcPts val="800"/>
              </a:spcAft>
            </a:pPr>
            <a:r>
              <a:rPr lang="es-EC" sz="1400" dirty="0">
                <a:latin typeface="Calibri" panose="020F0502020204030204" pitchFamily="34" charset="0"/>
                <a:ea typeface="Calibri" panose="020F0502020204030204" pitchFamily="34" charset="0"/>
              </a:rPr>
              <a:t>(Villarreal, 2017).</a:t>
            </a:r>
            <a:endParaRPr lang="es-EC" sz="1400" dirty="0">
              <a:effectLst/>
              <a:latin typeface="Times New Roman" panose="02020603050405020304" pitchFamily="18" charset="0"/>
              <a:ea typeface="Calibri" panose="020F0502020204030204" pitchFamily="34" charset="0"/>
            </a:endParaRPr>
          </a:p>
        </p:txBody>
      </p:sp>
      <p:sp>
        <p:nvSpPr>
          <p:cNvPr id="19" name="Rectángulo 18">
            <a:extLst>
              <a:ext uri="{FF2B5EF4-FFF2-40B4-BE49-F238E27FC236}">
                <a16:creationId xmlns:a16="http://schemas.microsoft.com/office/drawing/2014/main" id="{AEA83ACE-D9A1-436F-8E37-F5069BE214DB}"/>
              </a:ext>
            </a:extLst>
          </p:cNvPr>
          <p:cNvSpPr/>
          <p:nvPr/>
        </p:nvSpPr>
        <p:spPr>
          <a:xfrm>
            <a:off x="7017090" y="5703344"/>
            <a:ext cx="1443857" cy="380938"/>
          </a:xfrm>
          <a:prstGeom prst="rect">
            <a:avLst/>
          </a:prstGeom>
        </p:spPr>
        <p:txBody>
          <a:bodyPr wrap="none">
            <a:spAutoFit/>
          </a:bodyPr>
          <a:lstStyle/>
          <a:p>
            <a:pPr algn="just">
              <a:lnSpc>
                <a:spcPct val="150000"/>
              </a:lnSpc>
              <a:spcBef>
                <a:spcPts val="1200"/>
              </a:spcBef>
              <a:spcAft>
                <a:spcPts val="800"/>
              </a:spcAft>
            </a:pPr>
            <a:r>
              <a:rPr lang="es-EC" sz="1400" dirty="0">
                <a:latin typeface="Calibri" panose="020F0502020204030204" pitchFamily="34" charset="0"/>
                <a:ea typeface="Calibri" panose="020F0502020204030204" pitchFamily="34" charset="0"/>
              </a:rPr>
              <a:t>(Villarreal, 2017).</a:t>
            </a:r>
            <a:endParaRPr lang="es-EC" sz="1400" dirty="0">
              <a:effectLst/>
              <a:latin typeface="Times New Roman" panose="02020603050405020304" pitchFamily="18" charset="0"/>
              <a:ea typeface="Calibri" panose="020F0502020204030204" pitchFamily="34" charset="0"/>
            </a:endParaRPr>
          </a:p>
        </p:txBody>
      </p:sp>
      <p:sp>
        <p:nvSpPr>
          <p:cNvPr id="20" name="Rectángulo 19">
            <a:extLst>
              <a:ext uri="{FF2B5EF4-FFF2-40B4-BE49-F238E27FC236}">
                <a16:creationId xmlns:a16="http://schemas.microsoft.com/office/drawing/2014/main" id="{2FBAE0EF-AC28-4824-B40B-E8D79851125B}"/>
              </a:ext>
            </a:extLst>
          </p:cNvPr>
          <p:cNvSpPr/>
          <p:nvPr/>
        </p:nvSpPr>
        <p:spPr>
          <a:xfrm>
            <a:off x="7017090" y="3410902"/>
            <a:ext cx="2950551" cy="704104"/>
          </a:xfrm>
          <a:prstGeom prst="rect">
            <a:avLst/>
          </a:prstGeom>
        </p:spPr>
        <p:txBody>
          <a:bodyPr wrap="square">
            <a:spAutoFit/>
          </a:bodyPr>
          <a:lstStyle/>
          <a:p>
            <a:pPr>
              <a:lnSpc>
                <a:spcPct val="150000"/>
              </a:lnSpc>
              <a:spcBef>
                <a:spcPts val="1200"/>
              </a:spcBef>
              <a:spcAft>
                <a:spcPts val="0"/>
              </a:spcAft>
            </a:pPr>
            <a:r>
              <a:rPr lang="es-EC" sz="1400" b="1" dirty="0">
                <a:latin typeface="Calibri" panose="020F0502020204030204" pitchFamily="34" charset="0"/>
                <a:ea typeface="Calibri" panose="020F0502020204030204" pitchFamily="34" charset="0"/>
              </a:rPr>
              <a:t>Tabla 5                                                                                                                                                                                               </a:t>
            </a:r>
            <a:r>
              <a:rPr lang="es-EC" sz="1400" i="1" dirty="0">
                <a:latin typeface="Calibri" panose="020F0502020204030204" pitchFamily="34" charset="0"/>
                <a:ea typeface="Calibri" panose="020F0502020204030204" pitchFamily="34" charset="0"/>
              </a:rPr>
              <a:t>Minerales presentes en el lacto suero.</a:t>
            </a:r>
            <a:endParaRPr lang="es-EC" sz="1400" dirty="0">
              <a:effectLst/>
              <a:latin typeface="Times New Roman" panose="02020603050405020304" pitchFamily="18" charset="0"/>
              <a:ea typeface="Calibri" panose="020F0502020204030204" pitchFamily="34" charset="0"/>
            </a:endParaRPr>
          </a:p>
        </p:txBody>
      </p:sp>
      <p:sp>
        <p:nvSpPr>
          <p:cNvPr id="21" name="Rectángulo 20">
            <a:extLst>
              <a:ext uri="{FF2B5EF4-FFF2-40B4-BE49-F238E27FC236}">
                <a16:creationId xmlns:a16="http://schemas.microsoft.com/office/drawing/2014/main" id="{5D77C514-BCF2-4AE0-B2C0-BA6F2EA18370}"/>
              </a:ext>
            </a:extLst>
          </p:cNvPr>
          <p:cNvSpPr/>
          <p:nvPr/>
        </p:nvSpPr>
        <p:spPr>
          <a:xfrm>
            <a:off x="1067319" y="3107490"/>
            <a:ext cx="3672208" cy="704104"/>
          </a:xfrm>
          <a:prstGeom prst="rect">
            <a:avLst/>
          </a:prstGeom>
        </p:spPr>
        <p:txBody>
          <a:bodyPr wrap="square">
            <a:spAutoFit/>
          </a:bodyPr>
          <a:lstStyle/>
          <a:p>
            <a:pPr>
              <a:lnSpc>
                <a:spcPct val="150000"/>
              </a:lnSpc>
              <a:spcBef>
                <a:spcPts val="1200"/>
              </a:spcBef>
            </a:pPr>
            <a:r>
              <a:rPr lang="es-ES" sz="1400" b="1" dirty="0">
                <a:latin typeface="Calibri" panose="020F0502020204030204" pitchFamily="34" charset="0"/>
                <a:ea typeface="Calibri" panose="020F0502020204030204" pitchFamily="34" charset="0"/>
                <a:cs typeface="Times New Roman" panose="02020603050405020304" pitchFamily="18" charset="0"/>
              </a:rPr>
              <a:t>Tabla 6                                                                                                                                                                                               </a:t>
            </a:r>
            <a:r>
              <a:rPr lang="es-ES" sz="1400" i="1" dirty="0">
                <a:latin typeface="Calibri" panose="020F0502020204030204" pitchFamily="34" charset="0"/>
                <a:ea typeface="Calibri" panose="020F0502020204030204" pitchFamily="34" charset="0"/>
                <a:cs typeface="Times New Roman" panose="02020603050405020304" pitchFamily="18" charset="0"/>
              </a:rPr>
              <a:t>Vitaminas presentes en el lacto suero.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8157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79ECB7D-5A78-4E77-8BAB-09907F8DFEDF}"/>
              </a:ext>
            </a:extLst>
          </p:cNvPr>
          <p:cNvSpPr/>
          <p:nvPr/>
        </p:nvSpPr>
        <p:spPr>
          <a:xfrm>
            <a:off x="5072322" y="487080"/>
            <a:ext cx="2047355" cy="7520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just">
              <a:lnSpc>
                <a:spcPct val="150000"/>
              </a:lnSpc>
              <a:spcBef>
                <a:spcPts val="1200"/>
              </a:spcBef>
              <a:spcAft>
                <a:spcPts val="800"/>
              </a:spcAft>
            </a:pPr>
            <a:r>
              <a:rPr lang="es-EC" sz="3200" b="1" dirty="0">
                <a:latin typeface="Calibri" panose="020F0502020204030204" pitchFamily="34" charset="0"/>
                <a:ea typeface="Calibri" panose="020F0502020204030204" pitchFamily="34" charset="0"/>
              </a:rPr>
              <a:t>OBJETIVOS</a:t>
            </a:r>
            <a:endParaRPr lang="es-EC" sz="3200" b="1" dirty="0">
              <a:latin typeface="Times New Roman" panose="02020603050405020304" pitchFamily="18" charset="0"/>
              <a:ea typeface="Calibri" panose="020F0502020204030204" pitchFamily="34" charset="0"/>
            </a:endParaRPr>
          </a:p>
        </p:txBody>
      </p:sp>
      <p:graphicFrame>
        <p:nvGraphicFramePr>
          <p:cNvPr id="7" name="Diagrama 6">
            <a:extLst>
              <a:ext uri="{FF2B5EF4-FFF2-40B4-BE49-F238E27FC236}">
                <a16:creationId xmlns:a16="http://schemas.microsoft.com/office/drawing/2014/main" id="{4F59EE52-1C31-403D-B993-77BF09857979}"/>
              </a:ext>
            </a:extLst>
          </p:cNvPr>
          <p:cNvGraphicFramePr/>
          <p:nvPr>
            <p:extLst>
              <p:ext uri="{D42A27DB-BD31-4B8C-83A1-F6EECF244321}">
                <p14:modId xmlns:p14="http://schemas.microsoft.com/office/powerpoint/2010/main" val="2681478309"/>
              </p:ext>
            </p:extLst>
          </p:nvPr>
        </p:nvGraphicFramePr>
        <p:xfrm>
          <a:off x="1603511" y="1440671"/>
          <a:ext cx="7911548" cy="1686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a:extLst>
              <a:ext uri="{FF2B5EF4-FFF2-40B4-BE49-F238E27FC236}">
                <a16:creationId xmlns:a16="http://schemas.microsoft.com/office/drawing/2014/main" id="{C1094FAE-FAB2-4D56-AD65-34976F2AB7E2}"/>
              </a:ext>
            </a:extLst>
          </p:cNvPr>
          <p:cNvGraphicFramePr/>
          <p:nvPr>
            <p:extLst>
              <p:ext uri="{D42A27DB-BD31-4B8C-83A1-F6EECF244321}">
                <p14:modId xmlns:p14="http://schemas.microsoft.com/office/powerpoint/2010/main" val="919501996"/>
              </p:ext>
            </p:extLst>
          </p:nvPr>
        </p:nvGraphicFramePr>
        <p:xfrm>
          <a:off x="1603512" y="3429000"/>
          <a:ext cx="7911549" cy="30457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98823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7256745-0C64-483F-9D1C-4C0A5C4163E6}"/>
              </a:ext>
            </a:extLst>
          </p:cNvPr>
          <p:cNvSpPr/>
          <p:nvPr/>
        </p:nvSpPr>
        <p:spPr>
          <a:xfrm>
            <a:off x="3356852" y="314518"/>
            <a:ext cx="5478295" cy="58477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s-ES" sz="3200" b="1" dirty="0">
                <a:latin typeface="Times New Roman" panose="02020603050405020304" pitchFamily="18" charset="0"/>
                <a:cs typeface="Times New Roman" panose="02020603050405020304" pitchFamily="18" charset="0"/>
              </a:rPr>
              <a:t>MATERIALES Y MÉTODOS</a:t>
            </a:r>
            <a:endParaRPr lang="es-EC" sz="3200" dirty="0">
              <a:latin typeface="Times New Roman" panose="02020603050405020304" pitchFamily="18" charset="0"/>
              <a:cs typeface="Times New Roman" panose="02020603050405020304" pitchFamily="18" charset="0"/>
            </a:endParaRPr>
          </a:p>
        </p:txBody>
      </p:sp>
      <p:sp>
        <p:nvSpPr>
          <p:cNvPr id="4" name="Rectángulo 3">
            <a:extLst>
              <a:ext uri="{FF2B5EF4-FFF2-40B4-BE49-F238E27FC236}">
                <a16:creationId xmlns:a16="http://schemas.microsoft.com/office/drawing/2014/main" id="{3534FD7D-74E8-45DD-8594-1571872F3118}"/>
              </a:ext>
            </a:extLst>
          </p:cNvPr>
          <p:cNvSpPr/>
          <p:nvPr/>
        </p:nvSpPr>
        <p:spPr>
          <a:xfrm>
            <a:off x="251790" y="1021522"/>
            <a:ext cx="3710610" cy="1538883"/>
          </a:xfrm>
          <a:prstGeom prst="rect">
            <a:avLst/>
          </a:prstGeom>
        </p:spPr>
        <p:txBody>
          <a:bodyPr wrap="square">
            <a:spAutoFit/>
          </a:bodyPr>
          <a:lstStyle/>
          <a:p>
            <a:pPr lvl="2">
              <a:spcBef>
                <a:spcPts val="100"/>
              </a:spcBef>
              <a:spcAft>
                <a:spcPts val="500"/>
              </a:spcAft>
            </a:pPr>
            <a:r>
              <a:rPr lang="es-ES" b="1" u="sng" dirty="0"/>
              <a:t>Ubicación política</a:t>
            </a:r>
            <a:endParaRPr lang="es-EC" b="1" u="sng" dirty="0"/>
          </a:p>
          <a:p>
            <a:pPr marL="180000" lvl="0" indent="-342900" algn="just">
              <a:spcBef>
                <a:spcPts val="100"/>
              </a:spcBef>
              <a:spcAft>
                <a:spcPts val="500"/>
              </a:spcAft>
              <a:buFont typeface="Symbol" panose="05050102010706020507" pitchFamily="18" charset="2"/>
              <a:buChar char=""/>
            </a:pPr>
            <a:r>
              <a:rPr lang="es-EC" sz="1400" dirty="0"/>
              <a:t>País:    	      Ecuador </a:t>
            </a:r>
          </a:p>
          <a:p>
            <a:pPr marL="180000" lvl="0" indent="-342900" algn="just">
              <a:spcBef>
                <a:spcPts val="100"/>
              </a:spcBef>
              <a:spcAft>
                <a:spcPts val="500"/>
              </a:spcAft>
              <a:buFont typeface="Symbol" panose="05050102010706020507" pitchFamily="18" charset="2"/>
              <a:buChar char=""/>
            </a:pPr>
            <a:r>
              <a:rPr lang="es-EC" sz="1400" dirty="0"/>
              <a:t>Provincia:   Santo Domingo de los Tsáchilas</a:t>
            </a:r>
          </a:p>
          <a:p>
            <a:pPr marL="180000" lvl="0" indent="-342900" algn="just">
              <a:spcBef>
                <a:spcPts val="100"/>
              </a:spcBef>
              <a:spcAft>
                <a:spcPts val="500"/>
              </a:spcAft>
              <a:buFont typeface="Symbol" panose="05050102010706020507" pitchFamily="18" charset="2"/>
              <a:buChar char=""/>
            </a:pPr>
            <a:r>
              <a:rPr lang="es-EC" sz="1400" dirty="0"/>
              <a:t>Cantón:      Santo Domingo</a:t>
            </a:r>
          </a:p>
          <a:p>
            <a:pPr marL="180000" lvl="0" indent="-342900" algn="just">
              <a:spcBef>
                <a:spcPts val="100"/>
              </a:spcBef>
              <a:spcAft>
                <a:spcPts val="500"/>
              </a:spcAft>
              <a:buFont typeface="Symbol" panose="05050102010706020507" pitchFamily="18" charset="2"/>
              <a:buChar char=""/>
            </a:pPr>
            <a:r>
              <a:rPr lang="es-EC" sz="1400" dirty="0"/>
              <a:t>Parroquia:  Chigüilpe</a:t>
            </a:r>
          </a:p>
        </p:txBody>
      </p:sp>
      <p:sp>
        <p:nvSpPr>
          <p:cNvPr id="5" name="Rectángulo 4">
            <a:extLst>
              <a:ext uri="{FF2B5EF4-FFF2-40B4-BE49-F238E27FC236}">
                <a16:creationId xmlns:a16="http://schemas.microsoft.com/office/drawing/2014/main" id="{4C315E82-A529-4862-A8A5-A5A5C30A3FFD}"/>
              </a:ext>
            </a:extLst>
          </p:cNvPr>
          <p:cNvSpPr/>
          <p:nvPr/>
        </p:nvSpPr>
        <p:spPr>
          <a:xfrm>
            <a:off x="251790" y="3060400"/>
            <a:ext cx="3710610" cy="1246495"/>
          </a:xfrm>
          <a:prstGeom prst="rect">
            <a:avLst/>
          </a:prstGeom>
        </p:spPr>
        <p:txBody>
          <a:bodyPr wrap="square">
            <a:spAutoFit/>
          </a:bodyPr>
          <a:lstStyle/>
          <a:p>
            <a:pPr lvl="2">
              <a:spcBef>
                <a:spcPts val="100"/>
              </a:spcBef>
              <a:spcAft>
                <a:spcPts val="500"/>
              </a:spcAft>
            </a:pPr>
            <a:r>
              <a:rPr lang="es-ES" b="1" u="sng" dirty="0">
                <a:ea typeface="Times New Roman" panose="02020603050405020304" pitchFamily="18" charset="0"/>
                <a:cs typeface="Times New Roman" panose="02020603050405020304" pitchFamily="18" charset="0"/>
              </a:rPr>
              <a:t>Ubicación Geográfica  </a:t>
            </a:r>
            <a:endParaRPr lang="es-EC" b="1" u="sng" dirty="0">
              <a:ea typeface="Times New Roman" panose="02020603050405020304" pitchFamily="18" charset="0"/>
              <a:cs typeface="Times New Roman" panose="02020603050405020304" pitchFamily="18" charset="0"/>
            </a:endParaRPr>
          </a:p>
          <a:p>
            <a:pPr marL="342900" lvl="0" indent="-342900" algn="just">
              <a:spcBef>
                <a:spcPts val="100"/>
              </a:spcBef>
              <a:spcAft>
                <a:spcPts val="500"/>
              </a:spcAft>
              <a:buFont typeface="Symbol" panose="05050102010706020507" pitchFamily="18" charset="2"/>
              <a:buChar char=""/>
            </a:pPr>
            <a:r>
              <a:rPr lang="es-EC" sz="1400" dirty="0">
                <a:ea typeface="Calibri" panose="020F0502020204030204" pitchFamily="34" charset="0"/>
                <a:cs typeface="Times New Roman" panose="02020603050405020304" pitchFamily="18" charset="0"/>
              </a:rPr>
              <a:t>Coordenada X                  706313 UTM</a:t>
            </a:r>
          </a:p>
          <a:p>
            <a:pPr marL="342900" lvl="0" indent="-342900" algn="just">
              <a:spcBef>
                <a:spcPts val="100"/>
              </a:spcBef>
              <a:spcAft>
                <a:spcPts val="500"/>
              </a:spcAft>
              <a:buFont typeface="Symbol" panose="05050102010706020507" pitchFamily="18" charset="2"/>
              <a:buChar char=""/>
            </a:pPr>
            <a:r>
              <a:rPr lang="es-EC" sz="1400" dirty="0">
                <a:ea typeface="Calibri" panose="020F0502020204030204" pitchFamily="34" charset="0"/>
                <a:cs typeface="Times New Roman" panose="02020603050405020304" pitchFamily="18" charset="0"/>
              </a:rPr>
              <a:t>Coordenada Y                  9971048 UTM</a:t>
            </a:r>
          </a:p>
          <a:p>
            <a:pPr marL="342900" lvl="0" indent="-342900" algn="just">
              <a:spcBef>
                <a:spcPts val="100"/>
              </a:spcBef>
              <a:spcAft>
                <a:spcPts val="500"/>
              </a:spcAft>
              <a:buFont typeface="Symbol" panose="05050102010706020507" pitchFamily="18" charset="2"/>
              <a:buChar char=""/>
            </a:pPr>
            <a:r>
              <a:rPr lang="es-EC" sz="1400" dirty="0">
                <a:ea typeface="Calibri" panose="020F0502020204030204" pitchFamily="34" charset="0"/>
                <a:cs typeface="Times New Roman" panose="02020603050405020304" pitchFamily="18" charset="0"/>
              </a:rPr>
              <a:t>Altitud                              587 msnm </a:t>
            </a:r>
            <a:endParaRPr lang="es-EC" sz="1400" dirty="0">
              <a:effectLst/>
              <a:ea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id="{57BC1426-740F-45E1-8A55-B21537DDE482}"/>
              </a:ext>
            </a:extLst>
          </p:cNvPr>
          <p:cNvSpPr/>
          <p:nvPr/>
        </p:nvSpPr>
        <p:spPr>
          <a:xfrm>
            <a:off x="251790" y="4819714"/>
            <a:ext cx="3710610" cy="1831271"/>
          </a:xfrm>
          <a:prstGeom prst="rect">
            <a:avLst/>
          </a:prstGeom>
        </p:spPr>
        <p:txBody>
          <a:bodyPr wrap="square">
            <a:spAutoFit/>
          </a:bodyPr>
          <a:lstStyle/>
          <a:p>
            <a:pPr lvl="2">
              <a:spcBef>
                <a:spcPts val="100"/>
              </a:spcBef>
              <a:spcAft>
                <a:spcPts val="500"/>
              </a:spcAft>
            </a:pPr>
            <a:r>
              <a:rPr lang="es-ES" b="1" u="sng" dirty="0">
                <a:ea typeface="Times New Roman" panose="02020603050405020304" pitchFamily="18" charset="0"/>
                <a:cs typeface="Times New Roman" panose="02020603050405020304" pitchFamily="18" charset="0"/>
              </a:rPr>
              <a:t>Ubicación ecológica  </a:t>
            </a:r>
            <a:endParaRPr lang="es-EC" b="1" u="sng" dirty="0">
              <a:ea typeface="Times New Roman" panose="02020603050405020304" pitchFamily="18" charset="0"/>
              <a:cs typeface="Times New Roman" panose="02020603050405020304" pitchFamily="18" charset="0"/>
            </a:endParaRPr>
          </a:p>
          <a:p>
            <a:pPr marL="342900" lvl="0" indent="-342900" algn="just">
              <a:spcBef>
                <a:spcPts val="100"/>
              </a:spcBef>
              <a:spcAft>
                <a:spcPts val="500"/>
              </a:spcAft>
              <a:buFont typeface="Symbol" panose="05050102010706020507" pitchFamily="18" charset="2"/>
              <a:buChar char=""/>
            </a:pPr>
            <a:r>
              <a:rPr lang="es-EC" sz="1400" dirty="0">
                <a:ea typeface="Calibri" panose="020F0502020204030204" pitchFamily="34" charset="0"/>
                <a:cs typeface="Times New Roman" panose="02020603050405020304" pitchFamily="18" charset="0"/>
              </a:rPr>
              <a:t>Temperatura  24,6 °C </a:t>
            </a:r>
          </a:p>
          <a:p>
            <a:pPr marL="342900" lvl="0" indent="-342900" algn="just">
              <a:spcBef>
                <a:spcPts val="100"/>
              </a:spcBef>
              <a:spcAft>
                <a:spcPts val="500"/>
              </a:spcAft>
              <a:buFont typeface="Symbol" panose="05050102010706020507" pitchFamily="18" charset="2"/>
              <a:buChar char=""/>
            </a:pPr>
            <a:r>
              <a:rPr lang="es-EC" sz="1400" dirty="0">
                <a:ea typeface="Calibri" panose="020F0502020204030204" pitchFamily="34" charset="0"/>
                <a:cs typeface="Times New Roman" panose="02020603050405020304" pitchFamily="18" charset="0"/>
              </a:rPr>
              <a:t>Precipitación  2860 mm/año </a:t>
            </a:r>
          </a:p>
          <a:p>
            <a:pPr marL="342900" lvl="0" indent="-342900" algn="just">
              <a:spcBef>
                <a:spcPts val="100"/>
              </a:spcBef>
              <a:spcAft>
                <a:spcPts val="500"/>
              </a:spcAft>
              <a:buFont typeface="Symbol" panose="05050102010706020507" pitchFamily="18" charset="2"/>
              <a:buChar char=""/>
            </a:pPr>
            <a:r>
              <a:rPr lang="es-EC" sz="1400" dirty="0">
                <a:ea typeface="Calibri" panose="020F0502020204030204" pitchFamily="34" charset="0"/>
                <a:cs typeface="Times New Roman" panose="02020603050405020304" pitchFamily="18" charset="0"/>
              </a:rPr>
              <a:t>Humedad relativa  85 % </a:t>
            </a:r>
          </a:p>
          <a:p>
            <a:pPr marL="342900" lvl="0" indent="-342900" algn="just">
              <a:spcBef>
                <a:spcPts val="100"/>
              </a:spcBef>
              <a:spcAft>
                <a:spcPts val="500"/>
              </a:spcAft>
              <a:buFont typeface="Symbol" panose="05050102010706020507" pitchFamily="18" charset="2"/>
              <a:buChar char=""/>
            </a:pPr>
            <a:r>
              <a:rPr lang="es-EC" sz="1400" dirty="0">
                <a:ea typeface="Calibri" panose="020F0502020204030204" pitchFamily="34" charset="0"/>
                <a:cs typeface="Times New Roman" panose="02020603050405020304" pitchFamily="18" charset="0"/>
              </a:rPr>
              <a:t>Heliofanía anual    739 horas luz </a:t>
            </a:r>
          </a:p>
          <a:p>
            <a:pPr marL="342900" lvl="0" indent="-342900" algn="just">
              <a:spcBef>
                <a:spcPts val="100"/>
              </a:spcBef>
              <a:spcAft>
                <a:spcPts val="500"/>
              </a:spcAft>
              <a:buFont typeface="Symbol" panose="05050102010706020507" pitchFamily="18" charset="2"/>
              <a:buChar char=""/>
            </a:pPr>
            <a:r>
              <a:rPr lang="es-EC" sz="1400" dirty="0">
                <a:ea typeface="Calibri" panose="020F0502020204030204" pitchFamily="34" charset="0"/>
                <a:cs typeface="Times New Roman" panose="02020603050405020304" pitchFamily="18" charset="0"/>
              </a:rPr>
              <a:t>Suelo    Franco arenosos. </a:t>
            </a:r>
            <a:endParaRPr lang="es-EC" sz="1400" dirty="0">
              <a:effectLst/>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5711D349-2A04-4366-84C8-C7A8CA36B05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128260" y="1021522"/>
            <a:ext cx="7811950" cy="5521960"/>
          </a:xfrm>
          <a:prstGeom prst="rect">
            <a:avLst/>
          </a:prstGeom>
          <a:noFill/>
          <a:ln>
            <a:noFill/>
          </a:ln>
        </p:spPr>
      </p:pic>
    </p:spTree>
    <p:extLst>
      <p:ext uri="{BB962C8B-B14F-4D97-AF65-F5344CB8AC3E}">
        <p14:creationId xmlns:p14="http://schemas.microsoft.com/office/powerpoint/2010/main" val="3921625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CE9F2507-A3FE-468F-975C-FC65F5C931FC}"/>
              </a:ext>
            </a:extLst>
          </p:cNvPr>
          <p:cNvGraphicFramePr/>
          <p:nvPr>
            <p:extLst>
              <p:ext uri="{D42A27DB-BD31-4B8C-83A1-F6EECF244321}">
                <p14:modId xmlns:p14="http://schemas.microsoft.com/office/powerpoint/2010/main" val="2873130467"/>
              </p:ext>
            </p:extLst>
          </p:nvPr>
        </p:nvGraphicFramePr>
        <p:xfrm>
          <a:off x="869673" y="897771"/>
          <a:ext cx="4068417" cy="4072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a:extLst>
              <a:ext uri="{FF2B5EF4-FFF2-40B4-BE49-F238E27FC236}">
                <a16:creationId xmlns:a16="http://schemas.microsoft.com/office/drawing/2014/main" id="{5DF2DAFC-DDF5-4F5B-9620-DAAEF947D31E}"/>
              </a:ext>
            </a:extLst>
          </p:cNvPr>
          <p:cNvSpPr txBox="1">
            <a:spLocks/>
          </p:cNvSpPr>
          <p:nvPr/>
        </p:nvSpPr>
        <p:spPr>
          <a:xfrm>
            <a:off x="2903882" y="201895"/>
            <a:ext cx="6384235" cy="60228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b="1" dirty="0">
                <a:latin typeface="Times New Roman" panose="02020603050405020304" pitchFamily="18" charset="0"/>
                <a:cs typeface="Times New Roman" panose="02020603050405020304" pitchFamily="18" charset="0"/>
              </a:rPr>
              <a:t>MATERIALES Y MÉTODOS</a:t>
            </a:r>
            <a:endParaRPr lang="es-EC" b="1" dirty="0">
              <a:latin typeface="Times New Roman" panose="02020603050405020304" pitchFamily="18" charset="0"/>
              <a:cs typeface="Times New Roman" panose="02020603050405020304" pitchFamily="18" charset="0"/>
            </a:endParaRPr>
          </a:p>
        </p:txBody>
      </p:sp>
      <p:graphicFrame>
        <p:nvGraphicFramePr>
          <p:cNvPr id="8" name="Tabla 7">
            <a:extLst>
              <a:ext uri="{FF2B5EF4-FFF2-40B4-BE49-F238E27FC236}">
                <a16:creationId xmlns:a16="http://schemas.microsoft.com/office/drawing/2014/main" id="{F6C58914-E725-407F-837B-FEA78A895049}"/>
              </a:ext>
            </a:extLst>
          </p:cNvPr>
          <p:cNvGraphicFramePr>
            <a:graphicFrameLocks noGrp="1"/>
          </p:cNvGraphicFramePr>
          <p:nvPr>
            <p:extLst>
              <p:ext uri="{D42A27DB-BD31-4B8C-83A1-F6EECF244321}">
                <p14:modId xmlns:p14="http://schemas.microsoft.com/office/powerpoint/2010/main" val="3387170780"/>
              </p:ext>
            </p:extLst>
          </p:nvPr>
        </p:nvGraphicFramePr>
        <p:xfrm>
          <a:off x="5651142" y="1870259"/>
          <a:ext cx="5671185" cy="4859274"/>
        </p:xfrm>
        <a:graphic>
          <a:graphicData uri="http://schemas.openxmlformats.org/drawingml/2006/table">
            <a:tbl>
              <a:tblPr firstRow="1" firstCol="1" bandRow="1">
                <a:tableStyleId>{3B4B98B0-60AC-42C2-AFA5-B58CD77FA1E5}</a:tableStyleId>
              </a:tblPr>
              <a:tblGrid>
                <a:gridCol w="2878484">
                  <a:extLst>
                    <a:ext uri="{9D8B030D-6E8A-4147-A177-3AD203B41FA5}">
                      <a16:colId xmlns:a16="http://schemas.microsoft.com/office/drawing/2014/main" val="3671678300"/>
                    </a:ext>
                  </a:extLst>
                </a:gridCol>
                <a:gridCol w="2792701">
                  <a:extLst>
                    <a:ext uri="{9D8B030D-6E8A-4147-A177-3AD203B41FA5}">
                      <a16:colId xmlns:a16="http://schemas.microsoft.com/office/drawing/2014/main" val="1712870787"/>
                    </a:ext>
                  </a:extLst>
                </a:gridCol>
              </a:tblGrid>
              <a:tr h="332868">
                <a:tc>
                  <a:txBody>
                    <a:bodyPr/>
                    <a:lstStyle/>
                    <a:p>
                      <a:pPr algn="ctr">
                        <a:lnSpc>
                          <a:spcPct val="150000"/>
                        </a:lnSpc>
                        <a:spcAft>
                          <a:spcPts val="0"/>
                        </a:spcAft>
                      </a:pPr>
                      <a:r>
                        <a:rPr lang="es-EC" sz="1700" dirty="0">
                          <a:effectLst/>
                        </a:rPr>
                        <a:t>Tratamientos</a:t>
                      </a:r>
                      <a:endParaRPr lang="es-EC" sz="1700" dirty="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ctr">
                        <a:lnSpc>
                          <a:spcPct val="150000"/>
                        </a:lnSpc>
                        <a:spcAft>
                          <a:spcPts val="0"/>
                        </a:spcAft>
                      </a:pPr>
                      <a:r>
                        <a:rPr lang="es-EC" sz="1700">
                          <a:effectLst/>
                        </a:rPr>
                        <a:t>Código</a:t>
                      </a:r>
                      <a:endParaRPr lang="es-EC" sz="1700">
                        <a:effectLst/>
                        <a:latin typeface="Times New Roman" panose="02020603050405020304" pitchFamily="18" charset="0"/>
                        <a:ea typeface="Calibri" panose="020F0502020204030204" pitchFamily="34" charset="0"/>
                      </a:endParaRPr>
                    </a:p>
                  </a:txBody>
                  <a:tcPr marL="44450" marR="44450" marT="0" marB="0" anchor="ctr"/>
                </a:tc>
                <a:extLst>
                  <a:ext uri="{0D108BD9-81ED-4DB2-BD59-A6C34878D82A}">
                    <a16:rowId xmlns:a16="http://schemas.microsoft.com/office/drawing/2014/main" val="369641229"/>
                  </a:ext>
                </a:extLst>
              </a:tr>
              <a:tr h="332868">
                <a:tc>
                  <a:txBody>
                    <a:bodyPr/>
                    <a:lstStyle/>
                    <a:p>
                      <a:pPr algn="ctr">
                        <a:lnSpc>
                          <a:spcPct val="150000"/>
                        </a:lnSpc>
                        <a:spcAft>
                          <a:spcPts val="0"/>
                        </a:spcAft>
                      </a:pPr>
                      <a:r>
                        <a:rPr lang="es-EC" sz="1700" dirty="0">
                          <a:effectLst/>
                        </a:rPr>
                        <a:t>T1</a:t>
                      </a:r>
                      <a:endParaRPr lang="es-EC" sz="1700" dirty="0">
                        <a:effectLst/>
                        <a:latin typeface="Times New Roman" panose="02020603050405020304" pitchFamily="18" charset="0"/>
                        <a:ea typeface="Calibri" panose="020F0502020204030204" pitchFamily="34" charset="0"/>
                      </a:endParaRPr>
                    </a:p>
                  </a:txBody>
                  <a:tcPr marL="44450" marR="44450" marT="0" marB="0" anchor="ctr"/>
                </a:tc>
                <a:tc>
                  <a:txBody>
                    <a:bodyPr/>
                    <a:lstStyle/>
                    <a:p>
                      <a:pPr>
                        <a:lnSpc>
                          <a:spcPct val="150000"/>
                        </a:lnSpc>
                        <a:spcAft>
                          <a:spcPts val="0"/>
                        </a:spcAft>
                      </a:pPr>
                      <a:r>
                        <a:rPr lang="es-EC" sz="1700">
                          <a:effectLst/>
                        </a:rPr>
                        <a:t>Dosis al 5%, cada 5 días</a:t>
                      </a:r>
                      <a:endParaRPr lang="es-EC" sz="1700">
                        <a:effectLst/>
                        <a:latin typeface="Times New Roman" panose="02020603050405020304" pitchFamily="18" charset="0"/>
                        <a:ea typeface="Calibri" panose="020F0502020204030204" pitchFamily="34" charset="0"/>
                      </a:endParaRPr>
                    </a:p>
                  </a:txBody>
                  <a:tcPr marL="44450" marR="44450" marT="0" marB="0" anchor="ctr"/>
                </a:tc>
                <a:extLst>
                  <a:ext uri="{0D108BD9-81ED-4DB2-BD59-A6C34878D82A}">
                    <a16:rowId xmlns:a16="http://schemas.microsoft.com/office/drawing/2014/main" val="771233328"/>
                  </a:ext>
                </a:extLst>
              </a:tr>
              <a:tr h="332868">
                <a:tc>
                  <a:txBody>
                    <a:bodyPr/>
                    <a:lstStyle/>
                    <a:p>
                      <a:pPr algn="ctr">
                        <a:lnSpc>
                          <a:spcPct val="150000"/>
                        </a:lnSpc>
                        <a:spcAft>
                          <a:spcPts val="0"/>
                        </a:spcAft>
                      </a:pPr>
                      <a:r>
                        <a:rPr lang="es-EC" sz="1700" dirty="0">
                          <a:effectLst/>
                        </a:rPr>
                        <a:t>T2</a:t>
                      </a:r>
                      <a:endParaRPr lang="es-EC" sz="1700" dirty="0">
                        <a:effectLst/>
                        <a:latin typeface="Times New Roman" panose="02020603050405020304" pitchFamily="18" charset="0"/>
                        <a:ea typeface="Calibri" panose="020F0502020204030204" pitchFamily="34" charset="0"/>
                      </a:endParaRPr>
                    </a:p>
                  </a:txBody>
                  <a:tcPr marL="44450" marR="44450" marT="0" marB="0" anchor="ctr"/>
                </a:tc>
                <a:tc>
                  <a:txBody>
                    <a:bodyPr/>
                    <a:lstStyle/>
                    <a:p>
                      <a:pPr>
                        <a:lnSpc>
                          <a:spcPct val="150000"/>
                        </a:lnSpc>
                        <a:spcAft>
                          <a:spcPts val="0"/>
                        </a:spcAft>
                      </a:pPr>
                      <a:r>
                        <a:rPr lang="es-EC" sz="1700">
                          <a:effectLst/>
                        </a:rPr>
                        <a:t>Dosis al 5%, cada 10 días</a:t>
                      </a:r>
                      <a:endParaRPr lang="es-EC" sz="1700">
                        <a:effectLst/>
                        <a:latin typeface="Times New Roman" panose="02020603050405020304" pitchFamily="18" charset="0"/>
                        <a:ea typeface="Calibri" panose="020F0502020204030204" pitchFamily="34" charset="0"/>
                      </a:endParaRPr>
                    </a:p>
                  </a:txBody>
                  <a:tcPr marL="44450" marR="44450" marT="0" marB="0" anchor="ctr"/>
                </a:tc>
                <a:extLst>
                  <a:ext uri="{0D108BD9-81ED-4DB2-BD59-A6C34878D82A}">
                    <a16:rowId xmlns:a16="http://schemas.microsoft.com/office/drawing/2014/main" val="1322491793"/>
                  </a:ext>
                </a:extLst>
              </a:tr>
              <a:tr h="332868">
                <a:tc>
                  <a:txBody>
                    <a:bodyPr/>
                    <a:lstStyle/>
                    <a:p>
                      <a:pPr algn="ctr">
                        <a:lnSpc>
                          <a:spcPct val="150000"/>
                        </a:lnSpc>
                        <a:spcAft>
                          <a:spcPts val="0"/>
                        </a:spcAft>
                      </a:pPr>
                      <a:r>
                        <a:rPr lang="es-EC" sz="1700" dirty="0">
                          <a:effectLst/>
                        </a:rPr>
                        <a:t>T3</a:t>
                      </a:r>
                      <a:endParaRPr lang="es-EC" sz="1700" dirty="0">
                        <a:effectLst/>
                        <a:latin typeface="Times New Roman" panose="02020603050405020304" pitchFamily="18" charset="0"/>
                        <a:ea typeface="Calibri" panose="020F0502020204030204" pitchFamily="34" charset="0"/>
                      </a:endParaRPr>
                    </a:p>
                  </a:txBody>
                  <a:tcPr marL="44450" marR="44450" marT="0" marB="0" anchor="ctr"/>
                </a:tc>
                <a:tc>
                  <a:txBody>
                    <a:bodyPr/>
                    <a:lstStyle/>
                    <a:p>
                      <a:pPr>
                        <a:lnSpc>
                          <a:spcPct val="150000"/>
                        </a:lnSpc>
                        <a:spcAft>
                          <a:spcPts val="0"/>
                        </a:spcAft>
                      </a:pPr>
                      <a:r>
                        <a:rPr lang="es-EC" sz="1700">
                          <a:effectLst/>
                        </a:rPr>
                        <a:t>Dosis al 5%, cada 20 días</a:t>
                      </a:r>
                      <a:endParaRPr lang="es-EC" sz="1700">
                        <a:effectLst/>
                        <a:latin typeface="Times New Roman" panose="02020603050405020304" pitchFamily="18" charset="0"/>
                        <a:ea typeface="Calibri" panose="020F0502020204030204" pitchFamily="34" charset="0"/>
                      </a:endParaRPr>
                    </a:p>
                  </a:txBody>
                  <a:tcPr marL="44450" marR="44450" marT="0" marB="0" anchor="ctr"/>
                </a:tc>
                <a:extLst>
                  <a:ext uri="{0D108BD9-81ED-4DB2-BD59-A6C34878D82A}">
                    <a16:rowId xmlns:a16="http://schemas.microsoft.com/office/drawing/2014/main" val="1691485252"/>
                  </a:ext>
                </a:extLst>
              </a:tr>
              <a:tr h="332868">
                <a:tc>
                  <a:txBody>
                    <a:bodyPr/>
                    <a:lstStyle/>
                    <a:p>
                      <a:pPr algn="ctr">
                        <a:lnSpc>
                          <a:spcPct val="150000"/>
                        </a:lnSpc>
                        <a:spcAft>
                          <a:spcPts val="0"/>
                        </a:spcAft>
                      </a:pPr>
                      <a:r>
                        <a:rPr lang="es-EC" sz="1700" dirty="0">
                          <a:effectLst/>
                        </a:rPr>
                        <a:t>T4</a:t>
                      </a:r>
                      <a:endParaRPr lang="es-EC" sz="1700" dirty="0">
                        <a:effectLst/>
                        <a:latin typeface="Times New Roman" panose="02020603050405020304" pitchFamily="18" charset="0"/>
                        <a:ea typeface="Calibri" panose="020F0502020204030204" pitchFamily="34" charset="0"/>
                      </a:endParaRPr>
                    </a:p>
                  </a:txBody>
                  <a:tcPr marL="44450" marR="44450" marT="0" marB="0" anchor="ctr"/>
                </a:tc>
                <a:tc>
                  <a:txBody>
                    <a:bodyPr/>
                    <a:lstStyle/>
                    <a:p>
                      <a:pPr>
                        <a:lnSpc>
                          <a:spcPct val="150000"/>
                        </a:lnSpc>
                        <a:spcAft>
                          <a:spcPts val="0"/>
                        </a:spcAft>
                      </a:pPr>
                      <a:r>
                        <a:rPr lang="es-EC" sz="1700">
                          <a:effectLst/>
                        </a:rPr>
                        <a:t>Dosis al 10%, cada 5 días</a:t>
                      </a:r>
                      <a:endParaRPr lang="es-EC" sz="1700">
                        <a:effectLst/>
                        <a:latin typeface="Times New Roman" panose="02020603050405020304" pitchFamily="18" charset="0"/>
                        <a:ea typeface="Calibri" panose="020F0502020204030204" pitchFamily="34" charset="0"/>
                      </a:endParaRPr>
                    </a:p>
                  </a:txBody>
                  <a:tcPr marL="44450" marR="44450" marT="0" marB="0" anchor="ctr"/>
                </a:tc>
                <a:extLst>
                  <a:ext uri="{0D108BD9-81ED-4DB2-BD59-A6C34878D82A}">
                    <a16:rowId xmlns:a16="http://schemas.microsoft.com/office/drawing/2014/main" val="3687590535"/>
                  </a:ext>
                </a:extLst>
              </a:tr>
              <a:tr h="332868">
                <a:tc>
                  <a:txBody>
                    <a:bodyPr/>
                    <a:lstStyle/>
                    <a:p>
                      <a:pPr algn="ctr">
                        <a:lnSpc>
                          <a:spcPct val="150000"/>
                        </a:lnSpc>
                        <a:spcAft>
                          <a:spcPts val="0"/>
                        </a:spcAft>
                      </a:pPr>
                      <a:r>
                        <a:rPr lang="es-EC" sz="1700">
                          <a:effectLst/>
                        </a:rPr>
                        <a:t>T5</a:t>
                      </a:r>
                      <a:endParaRPr lang="es-EC" sz="17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nSpc>
                          <a:spcPct val="150000"/>
                        </a:lnSpc>
                        <a:spcAft>
                          <a:spcPts val="0"/>
                        </a:spcAft>
                      </a:pPr>
                      <a:r>
                        <a:rPr lang="es-EC" sz="1700" dirty="0">
                          <a:effectLst/>
                        </a:rPr>
                        <a:t>Dosis al 10%, cada 10 días</a:t>
                      </a:r>
                      <a:endParaRPr lang="es-EC" sz="1700" dirty="0">
                        <a:effectLst/>
                        <a:latin typeface="Times New Roman" panose="02020603050405020304" pitchFamily="18" charset="0"/>
                        <a:ea typeface="Calibri" panose="020F0502020204030204" pitchFamily="34" charset="0"/>
                      </a:endParaRPr>
                    </a:p>
                  </a:txBody>
                  <a:tcPr marL="44450" marR="44450" marT="0" marB="0" anchor="ctr"/>
                </a:tc>
                <a:extLst>
                  <a:ext uri="{0D108BD9-81ED-4DB2-BD59-A6C34878D82A}">
                    <a16:rowId xmlns:a16="http://schemas.microsoft.com/office/drawing/2014/main" val="1432554278"/>
                  </a:ext>
                </a:extLst>
              </a:tr>
              <a:tr h="332868">
                <a:tc>
                  <a:txBody>
                    <a:bodyPr/>
                    <a:lstStyle/>
                    <a:p>
                      <a:pPr algn="ctr">
                        <a:lnSpc>
                          <a:spcPct val="150000"/>
                        </a:lnSpc>
                        <a:spcAft>
                          <a:spcPts val="0"/>
                        </a:spcAft>
                      </a:pPr>
                      <a:r>
                        <a:rPr lang="es-EC" sz="1700">
                          <a:effectLst/>
                        </a:rPr>
                        <a:t>T6</a:t>
                      </a:r>
                      <a:endParaRPr lang="es-EC" sz="17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nSpc>
                          <a:spcPct val="150000"/>
                        </a:lnSpc>
                        <a:spcAft>
                          <a:spcPts val="0"/>
                        </a:spcAft>
                      </a:pPr>
                      <a:r>
                        <a:rPr lang="es-EC" sz="1700" dirty="0">
                          <a:effectLst/>
                        </a:rPr>
                        <a:t>Dosis al 10%, cada 20 días</a:t>
                      </a:r>
                      <a:endParaRPr lang="es-EC" sz="1700" dirty="0">
                        <a:effectLst/>
                        <a:latin typeface="Times New Roman" panose="02020603050405020304" pitchFamily="18" charset="0"/>
                        <a:ea typeface="Calibri" panose="020F0502020204030204" pitchFamily="34" charset="0"/>
                      </a:endParaRPr>
                    </a:p>
                  </a:txBody>
                  <a:tcPr marL="44450" marR="44450" marT="0" marB="0" anchor="ctr"/>
                </a:tc>
                <a:extLst>
                  <a:ext uri="{0D108BD9-81ED-4DB2-BD59-A6C34878D82A}">
                    <a16:rowId xmlns:a16="http://schemas.microsoft.com/office/drawing/2014/main" val="3873407020"/>
                  </a:ext>
                </a:extLst>
              </a:tr>
              <a:tr h="332868">
                <a:tc>
                  <a:txBody>
                    <a:bodyPr/>
                    <a:lstStyle/>
                    <a:p>
                      <a:pPr algn="ctr">
                        <a:lnSpc>
                          <a:spcPct val="150000"/>
                        </a:lnSpc>
                        <a:spcAft>
                          <a:spcPts val="0"/>
                        </a:spcAft>
                      </a:pPr>
                      <a:r>
                        <a:rPr lang="es-EC" sz="1700">
                          <a:effectLst/>
                        </a:rPr>
                        <a:t>T7</a:t>
                      </a:r>
                      <a:endParaRPr lang="es-EC" sz="17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nSpc>
                          <a:spcPct val="150000"/>
                        </a:lnSpc>
                        <a:spcAft>
                          <a:spcPts val="0"/>
                        </a:spcAft>
                      </a:pPr>
                      <a:r>
                        <a:rPr lang="es-EC" sz="1700" dirty="0">
                          <a:effectLst/>
                        </a:rPr>
                        <a:t>Dosis al 20%, cada 5 días</a:t>
                      </a:r>
                      <a:endParaRPr lang="es-EC" sz="1700" dirty="0">
                        <a:effectLst/>
                        <a:latin typeface="Times New Roman" panose="02020603050405020304" pitchFamily="18" charset="0"/>
                        <a:ea typeface="Calibri" panose="020F0502020204030204" pitchFamily="34" charset="0"/>
                      </a:endParaRPr>
                    </a:p>
                  </a:txBody>
                  <a:tcPr marL="44450" marR="44450" marT="0" marB="0" anchor="ctr"/>
                </a:tc>
                <a:extLst>
                  <a:ext uri="{0D108BD9-81ED-4DB2-BD59-A6C34878D82A}">
                    <a16:rowId xmlns:a16="http://schemas.microsoft.com/office/drawing/2014/main" val="1468398514"/>
                  </a:ext>
                </a:extLst>
              </a:tr>
              <a:tr h="332868">
                <a:tc>
                  <a:txBody>
                    <a:bodyPr/>
                    <a:lstStyle/>
                    <a:p>
                      <a:pPr algn="ctr">
                        <a:lnSpc>
                          <a:spcPct val="150000"/>
                        </a:lnSpc>
                        <a:spcAft>
                          <a:spcPts val="0"/>
                        </a:spcAft>
                      </a:pPr>
                      <a:r>
                        <a:rPr lang="es-EC" sz="1700" dirty="0">
                          <a:effectLst/>
                        </a:rPr>
                        <a:t>T8</a:t>
                      </a:r>
                      <a:endParaRPr lang="es-EC" sz="1700" dirty="0">
                        <a:effectLst/>
                        <a:latin typeface="Times New Roman" panose="02020603050405020304" pitchFamily="18" charset="0"/>
                        <a:ea typeface="Calibri" panose="020F0502020204030204" pitchFamily="34" charset="0"/>
                      </a:endParaRPr>
                    </a:p>
                  </a:txBody>
                  <a:tcPr marL="44450" marR="44450" marT="0" marB="0" anchor="ctr"/>
                </a:tc>
                <a:tc>
                  <a:txBody>
                    <a:bodyPr/>
                    <a:lstStyle/>
                    <a:p>
                      <a:pPr>
                        <a:lnSpc>
                          <a:spcPct val="150000"/>
                        </a:lnSpc>
                        <a:spcAft>
                          <a:spcPts val="0"/>
                        </a:spcAft>
                      </a:pPr>
                      <a:r>
                        <a:rPr lang="es-EC" sz="1700" dirty="0">
                          <a:effectLst/>
                        </a:rPr>
                        <a:t>Dosis al 20%, cada 10 días</a:t>
                      </a:r>
                      <a:endParaRPr lang="es-EC" sz="1700" dirty="0">
                        <a:effectLst/>
                        <a:latin typeface="Times New Roman" panose="02020603050405020304" pitchFamily="18" charset="0"/>
                        <a:ea typeface="Calibri" panose="020F0502020204030204" pitchFamily="34" charset="0"/>
                      </a:endParaRPr>
                    </a:p>
                  </a:txBody>
                  <a:tcPr marL="44450" marR="44450" marT="0" marB="0" anchor="ctr"/>
                </a:tc>
                <a:extLst>
                  <a:ext uri="{0D108BD9-81ED-4DB2-BD59-A6C34878D82A}">
                    <a16:rowId xmlns:a16="http://schemas.microsoft.com/office/drawing/2014/main" val="2133650615"/>
                  </a:ext>
                </a:extLst>
              </a:tr>
              <a:tr h="332868">
                <a:tc>
                  <a:txBody>
                    <a:bodyPr/>
                    <a:lstStyle/>
                    <a:p>
                      <a:pPr algn="ctr">
                        <a:lnSpc>
                          <a:spcPct val="150000"/>
                        </a:lnSpc>
                        <a:spcAft>
                          <a:spcPts val="0"/>
                        </a:spcAft>
                      </a:pPr>
                      <a:r>
                        <a:rPr lang="es-EC" sz="1700">
                          <a:effectLst/>
                        </a:rPr>
                        <a:t>T9</a:t>
                      </a:r>
                      <a:endParaRPr lang="es-EC" sz="17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nSpc>
                          <a:spcPct val="150000"/>
                        </a:lnSpc>
                        <a:spcAft>
                          <a:spcPts val="0"/>
                        </a:spcAft>
                      </a:pPr>
                      <a:r>
                        <a:rPr lang="es-EC" sz="1700" dirty="0">
                          <a:effectLst/>
                        </a:rPr>
                        <a:t>Dosis al 20%, cada 20 días</a:t>
                      </a:r>
                      <a:endParaRPr lang="es-EC" sz="1700" dirty="0">
                        <a:effectLst/>
                        <a:latin typeface="Times New Roman" panose="02020603050405020304" pitchFamily="18" charset="0"/>
                        <a:ea typeface="Calibri" panose="020F0502020204030204" pitchFamily="34" charset="0"/>
                      </a:endParaRPr>
                    </a:p>
                  </a:txBody>
                  <a:tcPr marL="44450" marR="44450" marT="0" marB="0" anchor="ctr"/>
                </a:tc>
                <a:extLst>
                  <a:ext uri="{0D108BD9-81ED-4DB2-BD59-A6C34878D82A}">
                    <a16:rowId xmlns:a16="http://schemas.microsoft.com/office/drawing/2014/main" val="2623208694"/>
                  </a:ext>
                </a:extLst>
              </a:tr>
              <a:tr h="332868">
                <a:tc>
                  <a:txBody>
                    <a:bodyPr/>
                    <a:lstStyle/>
                    <a:p>
                      <a:pPr algn="ctr">
                        <a:lnSpc>
                          <a:spcPct val="150000"/>
                        </a:lnSpc>
                        <a:spcAft>
                          <a:spcPts val="0"/>
                        </a:spcAft>
                      </a:pPr>
                      <a:r>
                        <a:rPr lang="es-EC" sz="1700">
                          <a:effectLst/>
                        </a:rPr>
                        <a:t>T10</a:t>
                      </a:r>
                      <a:endParaRPr lang="es-EC" sz="17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nSpc>
                          <a:spcPct val="150000"/>
                        </a:lnSpc>
                        <a:spcAft>
                          <a:spcPts val="0"/>
                        </a:spcAft>
                      </a:pPr>
                      <a:r>
                        <a:rPr lang="es-EC" sz="1700" dirty="0">
                          <a:effectLst/>
                        </a:rPr>
                        <a:t>Dosis al 30%, cada 5 días</a:t>
                      </a:r>
                      <a:endParaRPr lang="es-EC" sz="1700" dirty="0">
                        <a:effectLst/>
                        <a:latin typeface="Times New Roman" panose="02020603050405020304" pitchFamily="18" charset="0"/>
                        <a:ea typeface="Calibri" panose="020F0502020204030204" pitchFamily="34" charset="0"/>
                      </a:endParaRPr>
                    </a:p>
                  </a:txBody>
                  <a:tcPr marL="44450" marR="44450" marT="0" marB="0" anchor="ctr"/>
                </a:tc>
                <a:extLst>
                  <a:ext uri="{0D108BD9-81ED-4DB2-BD59-A6C34878D82A}">
                    <a16:rowId xmlns:a16="http://schemas.microsoft.com/office/drawing/2014/main" val="3206112031"/>
                  </a:ext>
                </a:extLst>
              </a:tr>
              <a:tr h="332868">
                <a:tc>
                  <a:txBody>
                    <a:bodyPr/>
                    <a:lstStyle/>
                    <a:p>
                      <a:pPr algn="ctr">
                        <a:lnSpc>
                          <a:spcPct val="150000"/>
                        </a:lnSpc>
                        <a:spcAft>
                          <a:spcPts val="0"/>
                        </a:spcAft>
                      </a:pPr>
                      <a:r>
                        <a:rPr lang="es-EC" sz="1700">
                          <a:effectLst/>
                        </a:rPr>
                        <a:t>T11</a:t>
                      </a:r>
                      <a:endParaRPr lang="es-EC" sz="17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nSpc>
                          <a:spcPct val="150000"/>
                        </a:lnSpc>
                        <a:spcAft>
                          <a:spcPts val="0"/>
                        </a:spcAft>
                      </a:pPr>
                      <a:r>
                        <a:rPr lang="es-EC" sz="1700" dirty="0">
                          <a:effectLst/>
                        </a:rPr>
                        <a:t>Dosis al 30%, cada 10 días</a:t>
                      </a:r>
                      <a:endParaRPr lang="es-EC" sz="1700" dirty="0">
                        <a:effectLst/>
                        <a:latin typeface="Times New Roman" panose="02020603050405020304" pitchFamily="18" charset="0"/>
                        <a:ea typeface="Calibri" panose="020F0502020204030204" pitchFamily="34" charset="0"/>
                      </a:endParaRPr>
                    </a:p>
                  </a:txBody>
                  <a:tcPr marL="44450" marR="44450" marT="0" marB="0"/>
                </a:tc>
                <a:extLst>
                  <a:ext uri="{0D108BD9-81ED-4DB2-BD59-A6C34878D82A}">
                    <a16:rowId xmlns:a16="http://schemas.microsoft.com/office/drawing/2014/main" val="2620774140"/>
                  </a:ext>
                </a:extLst>
              </a:tr>
              <a:tr h="332868">
                <a:tc>
                  <a:txBody>
                    <a:bodyPr/>
                    <a:lstStyle/>
                    <a:p>
                      <a:pPr algn="ctr">
                        <a:lnSpc>
                          <a:spcPct val="150000"/>
                        </a:lnSpc>
                        <a:spcAft>
                          <a:spcPts val="0"/>
                        </a:spcAft>
                      </a:pPr>
                      <a:r>
                        <a:rPr lang="es-EC" sz="1700">
                          <a:effectLst/>
                        </a:rPr>
                        <a:t>T12</a:t>
                      </a:r>
                      <a:endParaRPr lang="es-EC" sz="17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nSpc>
                          <a:spcPct val="150000"/>
                        </a:lnSpc>
                        <a:spcAft>
                          <a:spcPts val="0"/>
                        </a:spcAft>
                      </a:pPr>
                      <a:r>
                        <a:rPr lang="es-EC" sz="1700" dirty="0">
                          <a:effectLst/>
                        </a:rPr>
                        <a:t>Dosis al 30%, cada 20 días</a:t>
                      </a:r>
                      <a:endParaRPr lang="es-EC" sz="1700" dirty="0">
                        <a:effectLst/>
                        <a:latin typeface="Times New Roman" panose="02020603050405020304" pitchFamily="18" charset="0"/>
                        <a:ea typeface="Calibri" panose="020F0502020204030204" pitchFamily="34" charset="0"/>
                      </a:endParaRPr>
                    </a:p>
                  </a:txBody>
                  <a:tcPr marL="44450" marR="44450" marT="0" marB="0"/>
                </a:tc>
                <a:extLst>
                  <a:ext uri="{0D108BD9-81ED-4DB2-BD59-A6C34878D82A}">
                    <a16:rowId xmlns:a16="http://schemas.microsoft.com/office/drawing/2014/main" val="2175794330"/>
                  </a:ext>
                </a:extLst>
              </a:tr>
              <a:tr h="332868">
                <a:tc>
                  <a:txBody>
                    <a:bodyPr/>
                    <a:lstStyle/>
                    <a:p>
                      <a:pPr algn="ctr">
                        <a:lnSpc>
                          <a:spcPct val="150000"/>
                        </a:lnSpc>
                        <a:spcAft>
                          <a:spcPts val="0"/>
                        </a:spcAft>
                      </a:pPr>
                      <a:r>
                        <a:rPr lang="es-EC" sz="1700">
                          <a:effectLst/>
                        </a:rPr>
                        <a:t>T13</a:t>
                      </a:r>
                      <a:endParaRPr lang="es-EC" sz="17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nSpc>
                          <a:spcPct val="150000"/>
                        </a:lnSpc>
                        <a:spcAft>
                          <a:spcPts val="0"/>
                        </a:spcAft>
                      </a:pPr>
                      <a:r>
                        <a:rPr lang="es-EC" sz="1700" dirty="0">
                          <a:effectLst/>
                        </a:rPr>
                        <a:t>Testigo absoluto</a:t>
                      </a:r>
                      <a:endParaRPr lang="es-EC" sz="1700" dirty="0">
                        <a:effectLst/>
                        <a:latin typeface="Times New Roman" panose="02020603050405020304" pitchFamily="18" charset="0"/>
                        <a:ea typeface="Calibri" panose="020F0502020204030204" pitchFamily="34" charset="0"/>
                      </a:endParaRPr>
                    </a:p>
                  </a:txBody>
                  <a:tcPr marL="44450" marR="44450" marT="0" marB="0"/>
                </a:tc>
                <a:extLst>
                  <a:ext uri="{0D108BD9-81ED-4DB2-BD59-A6C34878D82A}">
                    <a16:rowId xmlns:a16="http://schemas.microsoft.com/office/drawing/2014/main" val="4260321804"/>
                  </a:ext>
                </a:extLst>
              </a:tr>
            </a:tbl>
          </a:graphicData>
        </a:graphic>
      </p:graphicFrame>
      <p:sp>
        <p:nvSpPr>
          <p:cNvPr id="9" name="Rectángulo 8">
            <a:extLst>
              <a:ext uri="{FF2B5EF4-FFF2-40B4-BE49-F238E27FC236}">
                <a16:creationId xmlns:a16="http://schemas.microsoft.com/office/drawing/2014/main" id="{CDD29F2A-AAFB-4CD6-ADD2-454D0D74EBB0}"/>
              </a:ext>
            </a:extLst>
          </p:cNvPr>
          <p:cNvSpPr/>
          <p:nvPr/>
        </p:nvSpPr>
        <p:spPr>
          <a:xfrm>
            <a:off x="5777552" y="897771"/>
            <a:ext cx="6096000" cy="878895"/>
          </a:xfrm>
          <a:prstGeom prst="rect">
            <a:avLst/>
          </a:prstGeom>
        </p:spPr>
        <p:txBody>
          <a:bodyPr>
            <a:spAutoFit/>
          </a:bodyPr>
          <a:lstStyle/>
          <a:p>
            <a:pPr>
              <a:lnSpc>
                <a:spcPct val="150000"/>
              </a:lnSpc>
              <a:spcBef>
                <a:spcPts val="1200"/>
              </a:spcBef>
            </a:pPr>
            <a:r>
              <a:rPr lang="es-ES" b="1" dirty="0">
                <a:latin typeface="Calibri" panose="020F0502020204030204" pitchFamily="34" charset="0"/>
                <a:ea typeface="Calibri" panose="020F0502020204030204" pitchFamily="34" charset="0"/>
                <a:cs typeface="Times New Roman" panose="02020603050405020304" pitchFamily="18" charset="0"/>
              </a:rPr>
              <a:t>Tabla 10                                                                                                                                                                                                              </a:t>
            </a:r>
            <a:r>
              <a:rPr lang="es-ES" i="1" dirty="0">
                <a:latin typeface="Calibri" panose="020F0502020204030204" pitchFamily="34" charset="0"/>
                <a:ea typeface="Calibri" panose="020F0502020204030204" pitchFamily="34" charset="0"/>
                <a:cs typeface="Times New Roman" panose="02020603050405020304" pitchFamily="18" charset="0"/>
              </a:rPr>
              <a:t>Tratamientos a comparar</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Imagen 10">
            <a:extLst>
              <a:ext uri="{FF2B5EF4-FFF2-40B4-BE49-F238E27FC236}">
                <a16:creationId xmlns:a16="http://schemas.microsoft.com/office/drawing/2014/main" id="{FE8569A0-CF8A-4B0D-99F2-3853135796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2928" y="4970351"/>
            <a:ext cx="3541906" cy="1714500"/>
          </a:xfrm>
          <a:prstGeom prst="rect">
            <a:avLst/>
          </a:prstGeom>
        </p:spPr>
      </p:pic>
    </p:spTree>
    <p:extLst>
      <p:ext uri="{BB962C8B-B14F-4D97-AF65-F5344CB8AC3E}">
        <p14:creationId xmlns:p14="http://schemas.microsoft.com/office/powerpoint/2010/main" val="2224674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6">
            <a:extLst>
              <a:ext uri="{FF2B5EF4-FFF2-40B4-BE49-F238E27FC236}">
                <a16:creationId xmlns:a16="http://schemas.microsoft.com/office/drawing/2014/main" id="{ED029905-90B1-47E7-989C-B1841845A4A6}"/>
              </a:ext>
            </a:extLst>
          </p:cNvPr>
          <p:cNvSpPr/>
          <p:nvPr/>
        </p:nvSpPr>
        <p:spPr>
          <a:xfrm>
            <a:off x="548212" y="576493"/>
            <a:ext cx="4105674" cy="106123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000" b="1" dirty="0">
                <a:cs typeface="Times New Roman" panose="02020603050405020304" pitchFamily="18" charset="0"/>
              </a:rPr>
              <a:t>Tipo de Diseño</a:t>
            </a:r>
            <a:r>
              <a:rPr lang="es-ES" sz="2000" dirty="0">
                <a:cs typeface="Times New Roman" panose="02020603050405020304" pitchFamily="18" charset="0"/>
              </a:rPr>
              <a:t>:</a:t>
            </a:r>
          </a:p>
          <a:p>
            <a:pPr algn="ctr"/>
            <a:r>
              <a:rPr lang="es-ES" sz="2000" dirty="0">
                <a:cs typeface="Times New Roman" panose="02020603050405020304" pitchFamily="18" charset="0"/>
              </a:rPr>
              <a:t>DBCA</a:t>
            </a:r>
          </a:p>
          <a:p>
            <a:pPr algn="ctr"/>
            <a:r>
              <a:rPr lang="es-EC" sz="2000" dirty="0"/>
              <a:t>Esquema A x B + 1 </a:t>
            </a:r>
            <a:endParaRPr lang="es-EC" sz="2000" dirty="0">
              <a:cs typeface="Times New Roman" panose="02020603050405020304" pitchFamily="18" charset="0"/>
            </a:endParaRPr>
          </a:p>
        </p:txBody>
      </p:sp>
      <p:sp>
        <p:nvSpPr>
          <p:cNvPr id="3" name="Rectángulo redondeado 7">
            <a:extLst>
              <a:ext uri="{FF2B5EF4-FFF2-40B4-BE49-F238E27FC236}">
                <a16:creationId xmlns:a16="http://schemas.microsoft.com/office/drawing/2014/main" id="{217570EF-FACE-4345-A6E3-3DC40BAA9F7F}"/>
              </a:ext>
            </a:extLst>
          </p:cNvPr>
          <p:cNvSpPr/>
          <p:nvPr/>
        </p:nvSpPr>
        <p:spPr>
          <a:xfrm>
            <a:off x="542747" y="2518344"/>
            <a:ext cx="4105674" cy="46116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2000" dirty="0">
                <a:cs typeface="Times New Roman" panose="02020603050405020304" pitchFamily="18" charset="0"/>
              </a:rPr>
              <a:t>Unidades Experimentales:  39</a:t>
            </a:r>
            <a:endParaRPr lang="es-EC" sz="2000" dirty="0">
              <a:cs typeface="Times New Roman" panose="02020603050405020304" pitchFamily="18" charset="0"/>
            </a:endParaRPr>
          </a:p>
        </p:txBody>
      </p:sp>
      <p:sp>
        <p:nvSpPr>
          <p:cNvPr id="4" name="Flecha a la derecha con bandas 9">
            <a:extLst>
              <a:ext uri="{FF2B5EF4-FFF2-40B4-BE49-F238E27FC236}">
                <a16:creationId xmlns:a16="http://schemas.microsoft.com/office/drawing/2014/main" id="{A7A8A2C6-44C5-4698-81BD-27464106AB89}"/>
              </a:ext>
            </a:extLst>
          </p:cNvPr>
          <p:cNvSpPr/>
          <p:nvPr/>
        </p:nvSpPr>
        <p:spPr>
          <a:xfrm rot="5400000">
            <a:off x="2426073" y="1852520"/>
            <a:ext cx="339021" cy="485511"/>
          </a:xfrm>
          <a:prstGeom prst="strip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5" name="Rectángulo redondeado 10">
            <a:extLst>
              <a:ext uri="{FF2B5EF4-FFF2-40B4-BE49-F238E27FC236}">
                <a16:creationId xmlns:a16="http://schemas.microsoft.com/office/drawing/2014/main" id="{DA7ED2BF-91D2-4489-B047-8B306D496800}"/>
              </a:ext>
            </a:extLst>
          </p:cNvPr>
          <p:cNvSpPr/>
          <p:nvPr/>
        </p:nvSpPr>
        <p:spPr>
          <a:xfrm>
            <a:off x="542747" y="3898085"/>
            <a:ext cx="4105674" cy="4176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000" dirty="0">
                <a:cs typeface="Times New Roman" panose="02020603050405020304" pitchFamily="18" charset="0"/>
              </a:rPr>
              <a:t>Repeticiones: 3</a:t>
            </a:r>
            <a:endParaRPr lang="es-EC" sz="2000" dirty="0">
              <a:cs typeface="Times New Roman" panose="02020603050405020304" pitchFamily="18" charset="0"/>
            </a:endParaRPr>
          </a:p>
        </p:txBody>
      </p:sp>
      <p:sp>
        <p:nvSpPr>
          <p:cNvPr id="6" name="Rectángulo redondeado 11">
            <a:extLst>
              <a:ext uri="{FF2B5EF4-FFF2-40B4-BE49-F238E27FC236}">
                <a16:creationId xmlns:a16="http://schemas.microsoft.com/office/drawing/2014/main" id="{8BD7FBEE-0127-4AFB-932D-9B96985C3AAF}"/>
              </a:ext>
            </a:extLst>
          </p:cNvPr>
          <p:cNvSpPr/>
          <p:nvPr/>
        </p:nvSpPr>
        <p:spPr>
          <a:xfrm>
            <a:off x="542747" y="5237806"/>
            <a:ext cx="4105674" cy="41766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2000" dirty="0">
                <a:cs typeface="Times New Roman" panose="02020603050405020304" pitchFamily="18" charset="0"/>
              </a:rPr>
              <a:t>Análisis Funcional:  P. </a:t>
            </a:r>
            <a:r>
              <a:rPr lang="es-ES" sz="2000" dirty="0" err="1">
                <a:cs typeface="Times New Roman" panose="02020603050405020304" pitchFamily="18" charset="0"/>
              </a:rPr>
              <a:t>Tukey</a:t>
            </a:r>
            <a:r>
              <a:rPr lang="es-ES" sz="2000" dirty="0">
                <a:cs typeface="Times New Roman" panose="02020603050405020304" pitchFamily="18" charset="0"/>
              </a:rPr>
              <a:t> al 5 %</a:t>
            </a:r>
            <a:endParaRPr lang="es-EC" sz="2000" dirty="0">
              <a:cs typeface="Times New Roman" panose="02020603050405020304" pitchFamily="18" charset="0"/>
            </a:endParaRPr>
          </a:p>
        </p:txBody>
      </p:sp>
      <p:sp>
        <p:nvSpPr>
          <p:cNvPr id="7" name="Flecha a la derecha con bandas 9">
            <a:extLst>
              <a:ext uri="{FF2B5EF4-FFF2-40B4-BE49-F238E27FC236}">
                <a16:creationId xmlns:a16="http://schemas.microsoft.com/office/drawing/2014/main" id="{C8BD54B9-85B2-4293-9952-BBFDAE91C4EA}"/>
              </a:ext>
            </a:extLst>
          </p:cNvPr>
          <p:cNvSpPr/>
          <p:nvPr/>
        </p:nvSpPr>
        <p:spPr>
          <a:xfrm rot="5400000">
            <a:off x="2426073" y="3194301"/>
            <a:ext cx="339021" cy="485511"/>
          </a:xfrm>
          <a:prstGeom prst="strip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8" name="Flecha a la derecha con bandas 9">
            <a:extLst>
              <a:ext uri="{FF2B5EF4-FFF2-40B4-BE49-F238E27FC236}">
                <a16:creationId xmlns:a16="http://schemas.microsoft.com/office/drawing/2014/main" id="{2D1D0107-B709-4282-B5FC-191E963C088A}"/>
              </a:ext>
            </a:extLst>
          </p:cNvPr>
          <p:cNvSpPr/>
          <p:nvPr/>
        </p:nvSpPr>
        <p:spPr>
          <a:xfrm rot="5400000">
            <a:off x="2426073" y="4534022"/>
            <a:ext cx="339021" cy="485511"/>
          </a:xfrm>
          <a:prstGeom prst="strip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graphicFrame>
        <p:nvGraphicFramePr>
          <p:cNvPr id="10" name="Tabla 9">
            <a:extLst>
              <a:ext uri="{FF2B5EF4-FFF2-40B4-BE49-F238E27FC236}">
                <a16:creationId xmlns:a16="http://schemas.microsoft.com/office/drawing/2014/main" id="{0DE1A9CC-AC85-499A-B0F2-2C7819370A3C}"/>
              </a:ext>
            </a:extLst>
          </p:cNvPr>
          <p:cNvGraphicFramePr>
            <a:graphicFrameLocks noGrp="1"/>
          </p:cNvGraphicFramePr>
          <p:nvPr>
            <p:extLst>
              <p:ext uri="{D42A27DB-BD31-4B8C-83A1-F6EECF244321}">
                <p14:modId xmlns:p14="http://schemas.microsoft.com/office/powerpoint/2010/main" val="3108744252"/>
              </p:ext>
            </p:extLst>
          </p:nvPr>
        </p:nvGraphicFramePr>
        <p:xfrm>
          <a:off x="5637449" y="1508616"/>
          <a:ext cx="5826670" cy="2941792"/>
        </p:xfrm>
        <a:graphic>
          <a:graphicData uri="http://schemas.openxmlformats.org/drawingml/2006/table">
            <a:tbl>
              <a:tblPr firstRow="1" firstCol="1" bandRow="1">
                <a:tableStyleId>{C083E6E3-FA7D-4D7B-A595-EF9225AFEA82}</a:tableStyleId>
              </a:tblPr>
              <a:tblGrid>
                <a:gridCol w="2809838">
                  <a:extLst>
                    <a:ext uri="{9D8B030D-6E8A-4147-A177-3AD203B41FA5}">
                      <a16:colId xmlns:a16="http://schemas.microsoft.com/office/drawing/2014/main" val="3117007616"/>
                    </a:ext>
                  </a:extLst>
                </a:gridCol>
                <a:gridCol w="3016832">
                  <a:extLst>
                    <a:ext uri="{9D8B030D-6E8A-4147-A177-3AD203B41FA5}">
                      <a16:colId xmlns:a16="http://schemas.microsoft.com/office/drawing/2014/main" val="3614171092"/>
                    </a:ext>
                  </a:extLst>
                </a:gridCol>
              </a:tblGrid>
              <a:tr h="367724">
                <a:tc>
                  <a:txBody>
                    <a:bodyPr/>
                    <a:lstStyle/>
                    <a:p>
                      <a:pPr algn="ctr">
                        <a:lnSpc>
                          <a:spcPct val="107000"/>
                        </a:lnSpc>
                        <a:spcAft>
                          <a:spcPts val="0"/>
                        </a:spcAft>
                      </a:pPr>
                      <a:r>
                        <a:rPr lang="es-EC" sz="1800" dirty="0">
                          <a:effectLst/>
                        </a:rPr>
                        <a:t>Fuentes de variación</a:t>
                      </a:r>
                      <a:endParaRPr lang="es-EC" sz="1800" dirty="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C" sz="1800">
                          <a:effectLst/>
                        </a:rPr>
                        <a:t>Grados de libertad</a:t>
                      </a:r>
                      <a:endParaRPr lang="es-EC" sz="1800">
                        <a:effectLst/>
                        <a:latin typeface="Times New Roman" panose="02020603050405020304" pitchFamily="18" charset="0"/>
                        <a:ea typeface="Calibri" panose="020F0502020204030204" pitchFamily="34" charset="0"/>
                      </a:endParaRPr>
                    </a:p>
                  </a:txBody>
                  <a:tcPr marL="44450" marR="44450" marT="0" marB="0" anchor="b"/>
                </a:tc>
                <a:extLst>
                  <a:ext uri="{0D108BD9-81ED-4DB2-BD59-A6C34878D82A}">
                    <a16:rowId xmlns:a16="http://schemas.microsoft.com/office/drawing/2014/main" val="1928443749"/>
                  </a:ext>
                </a:extLst>
              </a:tr>
              <a:tr h="367724">
                <a:tc>
                  <a:txBody>
                    <a:bodyPr/>
                    <a:lstStyle/>
                    <a:p>
                      <a:pPr>
                        <a:lnSpc>
                          <a:spcPct val="107000"/>
                        </a:lnSpc>
                        <a:spcAft>
                          <a:spcPts val="0"/>
                        </a:spcAft>
                      </a:pPr>
                      <a:r>
                        <a:rPr lang="es-EC" sz="1800" b="0" dirty="0">
                          <a:effectLst/>
                        </a:rPr>
                        <a:t>Bloque</a:t>
                      </a:r>
                      <a:endParaRPr lang="es-EC" sz="1800" b="0" dirty="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C" sz="1800">
                          <a:effectLst/>
                        </a:rPr>
                        <a:t>2</a:t>
                      </a:r>
                      <a:endParaRPr lang="es-EC" sz="1800">
                        <a:effectLst/>
                        <a:latin typeface="Times New Roman" panose="02020603050405020304" pitchFamily="18" charset="0"/>
                        <a:ea typeface="Calibri" panose="020F0502020204030204" pitchFamily="34" charset="0"/>
                      </a:endParaRPr>
                    </a:p>
                  </a:txBody>
                  <a:tcPr marL="44450" marR="44450" marT="0" marB="0" anchor="b"/>
                </a:tc>
                <a:extLst>
                  <a:ext uri="{0D108BD9-81ED-4DB2-BD59-A6C34878D82A}">
                    <a16:rowId xmlns:a16="http://schemas.microsoft.com/office/drawing/2014/main" val="4237579925"/>
                  </a:ext>
                </a:extLst>
              </a:tr>
              <a:tr h="367724">
                <a:tc>
                  <a:txBody>
                    <a:bodyPr/>
                    <a:lstStyle/>
                    <a:p>
                      <a:pPr>
                        <a:lnSpc>
                          <a:spcPct val="107000"/>
                        </a:lnSpc>
                        <a:spcAft>
                          <a:spcPts val="0"/>
                        </a:spcAft>
                      </a:pPr>
                      <a:r>
                        <a:rPr lang="es-EC" sz="1800" b="0" dirty="0">
                          <a:effectLst/>
                        </a:rPr>
                        <a:t>Dosis </a:t>
                      </a:r>
                      <a:endParaRPr lang="es-EC" sz="1800" b="0" dirty="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C" sz="1800">
                          <a:effectLst/>
                        </a:rPr>
                        <a:t>3</a:t>
                      </a:r>
                      <a:endParaRPr lang="es-EC" sz="1800">
                        <a:effectLst/>
                        <a:latin typeface="Times New Roman" panose="02020603050405020304" pitchFamily="18" charset="0"/>
                        <a:ea typeface="Calibri" panose="020F0502020204030204" pitchFamily="34" charset="0"/>
                      </a:endParaRPr>
                    </a:p>
                  </a:txBody>
                  <a:tcPr marL="44450" marR="44450" marT="0" marB="0" anchor="b"/>
                </a:tc>
                <a:extLst>
                  <a:ext uri="{0D108BD9-81ED-4DB2-BD59-A6C34878D82A}">
                    <a16:rowId xmlns:a16="http://schemas.microsoft.com/office/drawing/2014/main" val="3576418717"/>
                  </a:ext>
                </a:extLst>
              </a:tr>
              <a:tr h="367724">
                <a:tc>
                  <a:txBody>
                    <a:bodyPr/>
                    <a:lstStyle/>
                    <a:p>
                      <a:pPr>
                        <a:lnSpc>
                          <a:spcPct val="107000"/>
                        </a:lnSpc>
                        <a:spcAft>
                          <a:spcPts val="0"/>
                        </a:spcAft>
                      </a:pPr>
                      <a:r>
                        <a:rPr lang="es-EC" sz="1800" b="0" dirty="0">
                          <a:effectLst/>
                        </a:rPr>
                        <a:t>Frecuencia</a:t>
                      </a:r>
                      <a:endParaRPr lang="es-EC" sz="1800" b="0" dirty="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C" sz="1800">
                          <a:effectLst/>
                        </a:rPr>
                        <a:t>2</a:t>
                      </a:r>
                      <a:endParaRPr lang="es-EC" sz="1800">
                        <a:effectLst/>
                        <a:latin typeface="Times New Roman" panose="02020603050405020304" pitchFamily="18" charset="0"/>
                        <a:ea typeface="Calibri" panose="020F0502020204030204" pitchFamily="34" charset="0"/>
                      </a:endParaRPr>
                    </a:p>
                  </a:txBody>
                  <a:tcPr marL="44450" marR="44450" marT="0" marB="0" anchor="b"/>
                </a:tc>
                <a:extLst>
                  <a:ext uri="{0D108BD9-81ED-4DB2-BD59-A6C34878D82A}">
                    <a16:rowId xmlns:a16="http://schemas.microsoft.com/office/drawing/2014/main" val="369160323"/>
                  </a:ext>
                </a:extLst>
              </a:tr>
              <a:tr h="367724">
                <a:tc>
                  <a:txBody>
                    <a:bodyPr/>
                    <a:lstStyle/>
                    <a:p>
                      <a:pPr>
                        <a:lnSpc>
                          <a:spcPct val="107000"/>
                        </a:lnSpc>
                        <a:spcAft>
                          <a:spcPts val="0"/>
                        </a:spcAft>
                      </a:pPr>
                      <a:r>
                        <a:rPr lang="es-EC" sz="1800" b="0" dirty="0">
                          <a:effectLst/>
                        </a:rPr>
                        <a:t>Dosis x Frecuencia</a:t>
                      </a:r>
                      <a:endParaRPr lang="es-EC" sz="1800" b="0" dirty="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C" sz="1800">
                          <a:effectLst/>
                        </a:rPr>
                        <a:t>6</a:t>
                      </a:r>
                      <a:endParaRPr lang="es-EC" sz="1800">
                        <a:effectLst/>
                        <a:latin typeface="Times New Roman" panose="02020603050405020304" pitchFamily="18" charset="0"/>
                        <a:ea typeface="Calibri" panose="020F0502020204030204" pitchFamily="34" charset="0"/>
                      </a:endParaRPr>
                    </a:p>
                  </a:txBody>
                  <a:tcPr marL="44450" marR="44450" marT="0" marB="0" anchor="b"/>
                </a:tc>
                <a:extLst>
                  <a:ext uri="{0D108BD9-81ED-4DB2-BD59-A6C34878D82A}">
                    <a16:rowId xmlns:a16="http://schemas.microsoft.com/office/drawing/2014/main" val="2393830443"/>
                  </a:ext>
                </a:extLst>
              </a:tr>
              <a:tr h="367724">
                <a:tc>
                  <a:txBody>
                    <a:bodyPr/>
                    <a:lstStyle/>
                    <a:p>
                      <a:pPr>
                        <a:lnSpc>
                          <a:spcPct val="107000"/>
                        </a:lnSpc>
                        <a:spcAft>
                          <a:spcPts val="0"/>
                        </a:spcAft>
                      </a:pPr>
                      <a:r>
                        <a:rPr lang="es-EC" sz="1800" b="0" dirty="0">
                          <a:effectLst/>
                        </a:rPr>
                        <a:t>Testigo vs Resto</a:t>
                      </a:r>
                      <a:endParaRPr lang="es-EC" sz="1800" b="0" dirty="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C" sz="1800">
                          <a:effectLst/>
                        </a:rPr>
                        <a:t>1</a:t>
                      </a:r>
                      <a:endParaRPr lang="es-EC" sz="1800">
                        <a:effectLst/>
                        <a:latin typeface="Times New Roman" panose="02020603050405020304" pitchFamily="18" charset="0"/>
                        <a:ea typeface="Calibri" panose="020F0502020204030204" pitchFamily="34" charset="0"/>
                      </a:endParaRPr>
                    </a:p>
                  </a:txBody>
                  <a:tcPr marL="44450" marR="44450" marT="0" marB="0" anchor="b"/>
                </a:tc>
                <a:extLst>
                  <a:ext uri="{0D108BD9-81ED-4DB2-BD59-A6C34878D82A}">
                    <a16:rowId xmlns:a16="http://schemas.microsoft.com/office/drawing/2014/main" val="3969654087"/>
                  </a:ext>
                </a:extLst>
              </a:tr>
              <a:tr h="367724">
                <a:tc>
                  <a:txBody>
                    <a:bodyPr/>
                    <a:lstStyle/>
                    <a:p>
                      <a:pPr>
                        <a:lnSpc>
                          <a:spcPct val="107000"/>
                        </a:lnSpc>
                        <a:spcAft>
                          <a:spcPts val="0"/>
                        </a:spcAft>
                      </a:pPr>
                      <a:r>
                        <a:rPr lang="es-EC" sz="1800" b="0" dirty="0">
                          <a:effectLst/>
                        </a:rPr>
                        <a:t>Error</a:t>
                      </a:r>
                      <a:endParaRPr lang="es-EC" sz="1800" b="0" dirty="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C" sz="1800">
                          <a:effectLst/>
                        </a:rPr>
                        <a:t>24</a:t>
                      </a:r>
                      <a:endParaRPr lang="es-EC" sz="1800">
                        <a:effectLst/>
                        <a:latin typeface="Times New Roman" panose="02020603050405020304" pitchFamily="18" charset="0"/>
                        <a:ea typeface="Calibri" panose="020F0502020204030204" pitchFamily="34" charset="0"/>
                      </a:endParaRPr>
                    </a:p>
                  </a:txBody>
                  <a:tcPr marL="44450" marR="44450" marT="0" marB="0" anchor="b"/>
                </a:tc>
                <a:extLst>
                  <a:ext uri="{0D108BD9-81ED-4DB2-BD59-A6C34878D82A}">
                    <a16:rowId xmlns:a16="http://schemas.microsoft.com/office/drawing/2014/main" val="98059894"/>
                  </a:ext>
                </a:extLst>
              </a:tr>
              <a:tr h="367724">
                <a:tc>
                  <a:txBody>
                    <a:bodyPr/>
                    <a:lstStyle/>
                    <a:p>
                      <a:pPr>
                        <a:lnSpc>
                          <a:spcPct val="107000"/>
                        </a:lnSpc>
                        <a:spcAft>
                          <a:spcPts val="0"/>
                        </a:spcAft>
                      </a:pPr>
                      <a:r>
                        <a:rPr lang="es-EC" sz="1800" b="0" dirty="0">
                          <a:effectLst/>
                        </a:rPr>
                        <a:t>Total</a:t>
                      </a:r>
                      <a:endParaRPr lang="es-EC" sz="1800" b="0" dirty="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C" sz="1800" dirty="0">
                          <a:effectLst/>
                        </a:rPr>
                        <a:t>38</a:t>
                      </a:r>
                      <a:endParaRPr lang="es-EC" sz="1800" dirty="0">
                        <a:effectLst/>
                        <a:latin typeface="Times New Roman" panose="02020603050405020304" pitchFamily="18" charset="0"/>
                        <a:ea typeface="Calibri" panose="020F0502020204030204" pitchFamily="34" charset="0"/>
                      </a:endParaRPr>
                    </a:p>
                  </a:txBody>
                  <a:tcPr marL="44450" marR="44450" marT="0" marB="0" anchor="b"/>
                </a:tc>
                <a:extLst>
                  <a:ext uri="{0D108BD9-81ED-4DB2-BD59-A6C34878D82A}">
                    <a16:rowId xmlns:a16="http://schemas.microsoft.com/office/drawing/2014/main" val="1161582055"/>
                  </a:ext>
                </a:extLst>
              </a:tr>
            </a:tbl>
          </a:graphicData>
        </a:graphic>
      </p:graphicFrame>
      <p:sp>
        <p:nvSpPr>
          <p:cNvPr id="11" name="Rectángulo 10">
            <a:extLst>
              <a:ext uri="{FF2B5EF4-FFF2-40B4-BE49-F238E27FC236}">
                <a16:creationId xmlns:a16="http://schemas.microsoft.com/office/drawing/2014/main" id="{94A69B40-3118-4224-BBF9-3871E520139C}"/>
              </a:ext>
            </a:extLst>
          </p:cNvPr>
          <p:cNvSpPr/>
          <p:nvPr/>
        </p:nvSpPr>
        <p:spPr>
          <a:xfrm>
            <a:off x="5637449" y="273068"/>
            <a:ext cx="6096000" cy="1121269"/>
          </a:xfrm>
          <a:prstGeom prst="rect">
            <a:avLst/>
          </a:prstGeom>
        </p:spPr>
        <p:txBody>
          <a:bodyPr>
            <a:spAutoFit/>
          </a:bodyPr>
          <a:lstStyle/>
          <a:p>
            <a:pPr>
              <a:lnSpc>
                <a:spcPct val="200000"/>
              </a:lnSpc>
              <a:spcBef>
                <a:spcPts val="1200"/>
              </a:spcBef>
              <a:spcAft>
                <a:spcPts val="0"/>
              </a:spcAft>
            </a:pPr>
            <a:r>
              <a:rPr lang="es-EC" b="1" dirty="0">
                <a:latin typeface="Calibri" panose="020F0502020204030204" pitchFamily="34" charset="0"/>
                <a:ea typeface="Calibri" panose="020F0502020204030204" pitchFamily="34" charset="0"/>
              </a:rPr>
              <a:t>Tabla 11                                                                                                                                                        </a:t>
            </a:r>
            <a:r>
              <a:rPr lang="es-EC" i="1" dirty="0">
                <a:latin typeface="Calibri" panose="020F0502020204030204" pitchFamily="34" charset="0"/>
                <a:ea typeface="Calibri" panose="020F0502020204030204" pitchFamily="34" charset="0"/>
              </a:rPr>
              <a:t>Esquema del análisis de varianza</a:t>
            </a:r>
            <a:endParaRPr lang="es-EC" sz="2000" dirty="0">
              <a:effectLst/>
              <a:latin typeface="Times New Roman" panose="02020603050405020304" pitchFamily="18" charset="0"/>
              <a:ea typeface="Calibri" panose="020F0502020204030204" pitchFamily="34" charset="0"/>
            </a:endParaRPr>
          </a:p>
        </p:txBody>
      </p:sp>
      <p:pic>
        <p:nvPicPr>
          <p:cNvPr id="12" name="Imagen 11">
            <a:extLst>
              <a:ext uri="{FF2B5EF4-FFF2-40B4-BE49-F238E27FC236}">
                <a16:creationId xmlns:a16="http://schemas.microsoft.com/office/drawing/2014/main" id="{67B23903-65F0-431C-8E6D-A6E8E541E2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971" y="4564687"/>
            <a:ext cx="4336956" cy="2109580"/>
          </a:xfrm>
          <a:prstGeom prst="rect">
            <a:avLst/>
          </a:prstGeom>
        </p:spPr>
      </p:pic>
    </p:spTree>
    <p:extLst>
      <p:ext uri="{BB962C8B-B14F-4D97-AF65-F5344CB8AC3E}">
        <p14:creationId xmlns:p14="http://schemas.microsoft.com/office/powerpoint/2010/main" val="4230407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42DE085-3265-495D-A6C6-79C4B4261EEF}"/>
              </a:ext>
            </a:extLst>
          </p:cNvPr>
          <p:cNvSpPr/>
          <p:nvPr/>
        </p:nvSpPr>
        <p:spPr>
          <a:xfrm>
            <a:off x="4495337" y="458383"/>
            <a:ext cx="3201326" cy="532903"/>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nSpc>
                <a:spcPct val="107000"/>
              </a:lnSpc>
              <a:spcBef>
                <a:spcPts val="1800"/>
              </a:spcBef>
              <a:spcAft>
                <a:spcPts val="1800"/>
              </a:spcAft>
            </a:pPr>
            <a:r>
              <a:rPr lang="es-ES" sz="2800" b="1" dirty="0">
                <a:latin typeface="Calibri" panose="020F0502020204030204" pitchFamily="34" charset="0"/>
                <a:ea typeface="Times New Roman" panose="02020603050405020304" pitchFamily="18" charset="0"/>
                <a:cs typeface="Calibri" panose="020F0502020204030204" pitchFamily="34" charset="0"/>
              </a:rPr>
              <a:t>VARIABLES A MEDIR</a:t>
            </a:r>
            <a:endParaRPr lang="es-EC" sz="28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ángulo 2">
            <a:extLst>
              <a:ext uri="{FF2B5EF4-FFF2-40B4-BE49-F238E27FC236}">
                <a16:creationId xmlns:a16="http://schemas.microsoft.com/office/drawing/2014/main" id="{E6AAC57E-1657-47DA-8159-E173482062B8}"/>
              </a:ext>
            </a:extLst>
          </p:cNvPr>
          <p:cNvSpPr/>
          <p:nvPr/>
        </p:nvSpPr>
        <p:spPr>
          <a:xfrm>
            <a:off x="3091095" y="1400912"/>
            <a:ext cx="2179315" cy="37555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marL="449580">
              <a:lnSpc>
                <a:spcPct val="107000"/>
              </a:lnSpc>
              <a:spcBef>
                <a:spcPts val="1800"/>
              </a:spcBef>
              <a:spcAft>
                <a:spcPts val="1800"/>
              </a:spcAft>
            </a:pPr>
            <a:r>
              <a:rPr lang="es-ES" b="1" dirty="0">
                <a:latin typeface="Calibri" panose="020F0502020204030204" pitchFamily="34" charset="0"/>
                <a:ea typeface="Times New Roman" panose="02020603050405020304" pitchFamily="18" charset="0"/>
                <a:cs typeface="Calibri" panose="020F0502020204030204" pitchFamily="34" charset="0"/>
              </a:rPr>
              <a:t>Altura de planta</a:t>
            </a:r>
            <a:endParaRPr lang="es-EC"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ángulo 3">
            <a:extLst>
              <a:ext uri="{FF2B5EF4-FFF2-40B4-BE49-F238E27FC236}">
                <a16:creationId xmlns:a16="http://schemas.microsoft.com/office/drawing/2014/main" id="{6DF55D78-8C29-462F-84FB-6298E0911B77}"/>
              </a:ext>
            </a:extLst>
          </p:cNvPr>
          <p:cNvSpPr/>
          <p:nvPr/>
        </p:nvSpPr>
        <p:spPr>
          <a:xfrm>
            <a:off x="2171740" y="2071717"/>
            <a:ext cx="846707"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s-EC" dirty="0">
                <a:latin typeface="Calibri" panose="020F0502020204030204" pitchFamily="34" charset="0"/>
                <a:ea typeface="Calibri" panose="020F0502020204030204" pitchFamily="34" charset="0"/>
              </a:rPr>
              <a:t>90 días</a:t>
            </a:r>
            <a:endParaRPr lang="es-EC" dirty="0"/>
          </a:p>
        </p:txBody>
      </p:sp>
      <p:sp>
        <p:nvSpPr>
          <p:cNvPr id="5" name="Rectángulo 4">
            <a:extLst>
              <a:ext uri="{FF2B5EF4-FFF2-40B4-BE49-F238E27FC236}">
                <a16:creationId xmlns:a16="http://schemas.microsoft.com/office/drawing/2014/main" id="{71C68F7E-4250-453E-946E-289EB3EE29A5}"/>
              </a:ext>
            </a:extLst>
          </p:cNvPr>
          <p:cNvSpPr/>
          <p:nvPr/>
        </p:nvSpPr>
        <p:spPr>
          <a:xfrm>
            <a:off x="6921590" y="1373415"/>
            <a:ext cx="3434402" cy="37555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marL="449580">
              <a:lnSpc>
                <a:spcPct val="107000"/>
              </a:lnSpc>
              <a:spcBef>
                <a:spcPts val="1800"/>
              </a:spcBef>
              <a:spcAft>
                <a:spcPts val="1800"/>
              </a:spcAft>
            </a:pPr>
            <a:r>
              <a:rPr lang="es-ES" b="1" dirty="0">
                <a:latin typeface="Calibri" panose="020F0502020204030204" pitchFamily="34" charset="0"/>
                <a:ea typeface="Times New Roman" panose="02020603050405020304" pitchFamily="18" charset="0"/>
                <a:cs typeface="Calibri" panose="020F0502020204030204" pitchFamily="34" charset="0"/>
              </a:rPr>
              <a:t>Número de días a la floración</a:t>
            </a:r>
            <a:endParaRPr lang="es-EC"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4CD77374-C357-43E2-A804-96B271EDCCA4}"/>
              </a:ext>
            </a:extLst>
          </p:cNvPr>
          <p:cNvSpPr/>
          <p:nvPr/>
        </p:nvSpPr>
        <p:spPr>
          <a:xfrm>
            <a:off x="7696663" y="1972258"/>
            <a:ext cx="3560526"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s-EC" dirty="0">
                <a:latin typeface="Calibri" panose="020F0502020204030204" pitchFamily="34" charset="0"/>
                <a:ea typeface="Calibri" panose="020F0502020204030204" pitchFamily="34" charset="0"/>
              </a:rPr>
              <a:t>50% de plantas con una flor abierta.</a:t>
            </a:r>
            <a:endParaRPr lang="es-EC" dirty="0"/>
          </a:p>
        </p:txBody>
      </p:sp>
      <p:sp>
        <p:nvSpPr>
          <p:cNvPr id="7" name="Rectángulo 6">
            <a:extLst>
              <a:ext uri="{FF2B5EF4-FFF2-40B4-BE49-F238E27FC236}">
                <a16:creationId xmlns:a16="http://schemas.microsoft.com/office/drawing/2014/main" id="{DF861260-A61B-4FCC-A1D7-C7076CBE4633}"/>
              </a:ext>
            </a:extLst>
          </p:cNvPr>
          <p:cNvSpPr/>
          <p:nvPr/>
        </p:nvSpPr>
        <p:spPr>
          <a:xfrm>
            <a:off x="1012193" y="3013800"/>
            <a:ext cx="4258217" cy="37555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449580">
              <a:lnSpc>
                <a:spcPct val="107000"/>
              </a:lnSpc>
              <a:spcBef>
                <a:spcPts val="1800"/>
              </a:spcBef>
              <a:spcAft>
                <a:spcPts val="1800"/>
              </a:spcAft>
            </a:pPr>
            <a:r>
              <a:rPr lang="es-ES" b="1" dirty="0">
                <a:latin typeface="Calibri" panose="020F0502020204030204" pitchFamily="34" charset="0"/>
                <a:ea typeface="Times New Roman" panose="02020603050405020304" pitchFamily="18" charset="0"/>
                <a:cs typeface="Calibri" panose="020F0502020204030204" pitchFamily="34" charset="0"/>
              </a:rPr>
              <a:t>Número de días a la primera cosecha</a:t>
            </a:r>
            <a:endParaRPr lang="es-EC"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ángulo 7">
            <a:extLst>
              <a:ext uri="{FF2B5EF4-FFF2-40B4-BE49-F238E27FC236}">
                <a16:creationId xmlns:a16="http://schemas.microsoft.com/office/drawing/2014/main" id="{913F977C-7391-4FD1-A226-E29800847E0C}"/>
              </a:ext>
            </a:extLst>
          </p:cNvPr>
          <p:cNvSpPr/>
          <p:nvPr/>
        </p:nvSpPr>
        <p:spPr>
          <a:xfrm>
            <a:off x="233868" y="3664553"/>
            <a:ext cx="4491789"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C" dirty="0">
                <a:latin typeface="Calibri" panose="020F0502020204030204" pitchFamily="34" charset="0"/>
                <a:ea typeface="Calibri" panose="020F0502020204030204" pitchFamily="34" charset="0"/>
              </a:rPr>
              <a:t>50% de con un fruto listo para ser cosechado</a:t>
            </a:r>
            <a:endParaRPr lang="es-EC" dirty="0"/>
          </a:p>
        </p:txBody>
      </p:sp>
      <p:sp>
        <p:nvSpPr>
          <p:cNvPr id="9" name="Rectángulo 8">
            <a:extLst>
              <a:ext uri="{FF2B5EF4-FFF2-40B4-BE49-F238E27FC236}">
                <a16:creationId xmlns:a16="http://schemas.microsoft.com/office/drawing/2014/main" id="{42F59713-2D20-4676-BF2B-E9A7FCDDB0DF}"/>
              </a:ext>
            </a:extLst>
          </p:cNvPr>
          <p:cNvSpPr/>
          <p:nvPr/>
        </p:nvSpPr>
        <p:spPr>
          <a:xfrm>
            <a:off x="6921590" y="3043831"/>
            <a:ext cx="1969578" cy="37555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marL="449580">
              <a:lnSpc>
                <a:spcPct val="107000"/>
              </a:lnSpc>
              <a:spcBef>
                <a:spcPts val="1800"/>
              </a:spcBef>
              <a:spcAft>
                <a:spcPts val="1800"/>
              </a:spcAft>
            </a:pPr>
            <a:r>
              <a:rPr lang="es-ES" b="1" dirty="0">
                <a:latin typeface="Calibri" panose="020F0502020204030204" pitchFamily="34" charset="0"/>
                <a:ea typeface="Times New Roman" panose="02020603050405020304" pitchFamily="18" charset="0"/>
                <a:cs typeface="Calibri" panose="020F0502020204030204" pitchFamily="34" charset="0"/>
              </a:rPr>
              <a:t>Peso del fruto</a:t>
            </a:r>
            <a:endParaRPr lang="es-EC"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ángulo 9">
            <a:extLst>
              <a:ext uri="{FF2B5EF4-FFF2-40B4-BE49-F238E27FC236}">
                <a16:creationId xmlns:a16="http://schemas.microsoft.com/office/drawing/2014/main" id="{C1F46A5B-B377-4E3C-8EF6-1B0DFFB89F5A}"/>
              </a:ext>
            </a:extLst>
          </p:cNvPr>
          <p:cNvSpPr/>
          <p:nvPr/>
        </p:nvSpPr>
        <p:spPr>
          <a:xfrm>
            <a:off x="7269255" y="3636454"/>
            <a:ext cx="4100866"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s-EC" dirty="0">
                <a:latin typeface="Calibri" panose="020F0502020204030204" pitchFamily="34" charset="0"/>
                <a:ea typeface="Calibri" panose="020F0502020204030204" pitchFamily="34" charset="0"/>
              </a:rPr>
              <a:t>10 frutos maduros / unidad experimental </a:t>
            </a:r>
            <a:endParaRPr lang="es-EC" dirty="0"/>
          </a:p>
        </p:txBody>
      </p:sp>
      <p:sp>
        <p:nvSpPr>
          <p:cNvPr id="11" name="Rectángulo 10">
            <a:extLst>
              <a:ext uri="{FF2B5EF4-FFF2-40B4-BE49-F238E27FC236}">
                <a16:creationId xmlns:a16="http://schemas.microsoft.com/office/drawing/2014/main" id="{745B81EC-DA23-4B7C-A25E-5F5C08D4E0CE}"/>
              </a:ext>
            </a:extLst>
          </p:cNvPr>
          <p:cNvSpPr/>
          <p:nvPr/>
        </p:nvSpPr>
        <p:spPr>
          <a:xfrm>
            <a:off x="2804188" y="4837396"/>
            <a:ext cx="2462149" cy="37555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marL="449580">
              <a:lnSpc>
                <a:spcPct val="107000"/>
              </a:lnSpc>
              <a:spcBef>
                <a:spcPts val="1800"/>
              </a:spcBef>
              <a:spcAft>
                <a:spcPts val="1800"/>
              </a:spcAft>
            </a:pPr>
            <a:r>
              <a:rPr lang="es-ES" b="1" dirty="0">
                <a:latin typeface="Calibri" panose="020F0502020204030204" pitchFamily="34" charset="0"/>
                <a:ea typeface="Times New Roman" panose="02020603050405020304" pitchFamily="18" charset="0"/>
                <a:cs typeface="Calibri" panose="020F0502020204030204" pitchFamily="34" charset="0"/>
              </a:rPr>
              <a:t>Análisis económico</a:t>
            </a:r>
            <a:endParaRPr lang="es-EC"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ectángulo 11">
            <a:extLst>
              <a:ext uri="{FF2B5EF4-FFF2-40B4-BE49-F238E27FC236}">
                <a16:creationId xmlns:a16="http://schemas.microsoft.com/office/drawing/2014/main" id="{96D45F35-02A9-4DB1-BB8D-3CAA1316D5DB}"/>
              </a:ext>
            </a:extLst>
          </p:cNvPr>
          <p:cNvSpPr/>
          <p:nvPr/>
        </p:nvSpPr>
        <p:spPr>
          <a:xfrm>
            <a:off x="774549" y="5481929"/>
            <a:ext cx="264242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C" dirty="0">
                <a:latin typeface="Calibri" panose="020F0502020204030204" pitchFamily="34" charset="0"/>
                <a:ea typeface="Calibri" panose="020F0502020204030204" pitchFamily="34" charset="0"/>
              </a:rPr>
              <a:t>Relación beneficio/costo</a:t>
            </a:r>
            <a:endParaRPr lang="es-EC" dirty="0"/>
          </a:p>
        </p:txBody>
      </p:sp>
      <p:cxnSp>
        <p:nvCxnSpPr>
          <p:cNvPr id="14" name="Conector recto 13">
            <a:extLst>
              <a:ext uri="{FF2B5EF4-FFF2-40B4-BE49-F238E27FC236}">
                <a16:creationId xmlns:a16="http://schemas.microsoft.com/office/drawing/2014/main" id="{8006F11F-AEE2-4BA1-B864-8D5FB60D34EA}"/>
              </a:ext>
            </a:extLst>
          </p:cNvPr>
          <p:cNvCxnSpPr>
            <a:stCxn id="2" idx="2"/>
          </p:cNvCxnSpPr>
          <p:nvPr/>
        </p:nvCxnSpPr>
        <p:spPr>
          <a:xfrm>
            <a:off x="6096000" y="991286"/>
            <a:ext cx="15" cy="4033886"/>
          </a:xfrm>
          <a:prstGeom prst="line">
            <a:avLst/>
          </a:prstGeom>
        </p:spPr>
        <p:style>
          <a:lnRef idx="3">
            <a:schemeClr val="dk1"/>
          </a:lnRef>
          <a:fillRef idx="0">
            <a:schemeClr val="dk1"/>
          </a:fillRef>
          <a:effectRef idx="2">
            <a:schemeClr val="dk1"/>
          </a:effectRef>
          <a:fontRef idx="minor">
            <a:schemeClr val="tx1"/>
          </a:fontRef>
        </p:style>
      </p:cxnSp>
      <p:cxnSp>
        <p:nvCxnSpPr>
          <p:cNvPr id="16" name="Conector recto de flecha 15">
            <a:extLst>
              <a:ext uri="{FF2B5EF4-FFF2-40B4-BE49-F238E27FC236}">
                <a16:creationId xmlns:a16="http://schemas.microsoft.com/office/drawing/2014/main" id="{6DC5D10A-8B6E-43D3-8937-54FC3818D597}"/>
              </a:ext>
            </a:extLst>
          </p:cNvPr>
          <p:cNvCxnSpPr/>
          <p:nvPr/>
        </p:nvCxnSpPr>
        <p:spPr>
          <a:xfrm flipH="1">
            <a:off x="5454316" y="1588688"/>
            <a:ext cx="64168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Conector recto de flecha 16">
            <a:extLst>
              <a:ext uri="{FF2B5EF4-FFF2-40B4-BE49-F238E27FC236}">
                <a16:creationId xmlns:a16="http://schemas.microsoft.com/office/drawing/2014/main" id="{0404109C-C622-41CF-9EBF-E3A693B5A829}"/>
              </a:ext>
            </a:extLst>
          </p:cNvPr>
          <p:cNvCxnSpPr/>
          <p:nvPr/>
        </p:nvCxnSpPr>
        <p:spPr>
          <a:xfrm flipH="1">
            <a:off x="5438274" y="3210117"/>
            <a:ext cx="64168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Conector recto de flecha 17">
            <a:extLst>
              <a:ext uri="{FF2B5EF4-FFF2-40B4-BE49-F238E27FC236}">
                <a16:creationId xmlns:a16="http://schemas.microsoft.com/office/drawing/2014/main" id="{B642492B-B4D1-4FD1-A0CE-BAD805DC0E14}"/>
              </a:ext>
            </a:extLst>
          </p:cNvPr>
          <p:cNvCxnSpPr/>
          <p:nvPr/>
        </p:nvCxnSpPr>
        <p:spPr>
          <a:xfrm flipH="1">
            <a:off x="5438274" y="5025172"/>
            <a:ext cx="64168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Conector recto de flecha 19">
            <a:extLst>
              <a:ext uri="{FF2B5EF4-FFF2-40B4-BE49-F238E27FC236}">
                <a16:creationId xmlns:a16="http://schemas.microsoft.com/office/drawing/2014/main" id="{76C256AE-88F4-4929-8C64-CB13D94CA1EE}"/>
              </a:ext>
            </a:extLst>
          </p:cNvPr>
          <p:cNvCxnSpPr>
            <a:cxnSpLocks/>
          </p:cNvCxnSpPr>
          <p:nvPr/>
        </p:nvCxnSpPr>
        <p:spPr>
          <a:xfrm>
            <a:off x="6096000" y="1588688"/>
            <a:ext cx="6096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Conector recto de flecha 23">
            <a:extLst>
              <a:ext uri="{FF2B5EF4-FFF2-40B4-BE49-F238E27FC236}">
                <a16:creationId xmlns:a16="http://schemas.microsoft.com/office/drawing/2014/main" id="{849594A7-5F18-4F96-8E8A-29682FEBBA71}"/>
              </a:ext>
            </a:extLst>
          </p:cNvPr>
          <p:cNvCxnSpPr>
            <a:cxnSpLocks/>
          </p:cNvCxnSpPr>
          <p:nvPr/>
        </p:nvCxnSpPr>
        <p:spPr>
          <a:xfrm>
            <a:off x="6096000" y="3201576"/>
            <a:ext cx="6096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Flecha: a la izquierda y arriba 28">
            <a:extLst>
              <a:ext uri="{FF2B5EF4-FFF2-40B4-BE49-F238E27FC236}">
                <a16:creationId xmlns:a16="http://schemas.microsoft.com/office/drawing/2014/main" id="{ECEF4850-9C89-44BE-BBD6-4378C4B3553F}"/>
              </a:ext>
            </a:extLst>
          </p:cNvPr>
          <p:cNvSpPr/>
          <p:nvPr/>
        </p:nvSpPr>
        <p:spPr>
          <a:xfrm rot="10800000">
            <a:off x="2479764" y="1528679"/>
            <a:ext cx="538683" cy="420454"/>
          </a:xfrm>
          <a:prstGeom prst="lef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30" name="Flecha: a la izquierda y arriba 29">
            <a:extLst>
              <a:ext uri="{FF2B5EF4-FFF2-40B4-BE49-F238E27FC236}">
                <a16:creationId xmlns:a16="http://schemas.microsoft.com/office/drawing/2014/main" id="{D121D297-2723-4A62-99A0-E8CB3499C664}"/>
              </a:ext>
            </a:extLst>
          </p:cNvPr>
          <p:cNvSpPr/>
          <p:nvPr/>
        </p:nvSpPr>
        <p:spPr>
          <a:xfrm rot="10800000">
            <a:off x="442123" y="3106499"/>
            <a:ext cx="538683" cy="420454"/>
          </a:xfrm>
          <a:prstGeom prst="lef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31" name="Flecha: a la izquierda y arriba 30">
            <a:extLst>
              <a:ext uri="{FF2B5EF4-FFF2-40B4-BE49-F238E27FC236}">
                <a16:creationId xmlns:a16="http://schemas.microsoft.com/office/drawing/2014/main" id="{A68B53B8-8965-49D7-BEA4-A4ED43B1742B}"/>
              </a:ext>
            </a:extLst>
          </p:cNvPr>
          <p:cNvSpPr/>
          <p:nvPr/>
        </p:nvSpPr>
        <p:spPr>
          <a:xfrm rot="10800000">
            <a:off x="2171740" y="4933407"/>
            <a:ext cx="538683" cy="420454"/>
          </a:xfrm>
          <a:prstGeom prst="lef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33" name="Flecha: a la izquierda y arriba 32">
            <a:extLst>
              <a:ext uri="{FF2B5EF4-FFF2-40B4-BE49-F238E27FC236}">
                <a16:creationId xmlns:a16="http://schemas.microsoft.com/office/drawing/2014/main" id="{96E25D9A-1FFC-4376-B2BB-D7D1B8E1E5C9}"/>
              </a:ext>
            </a:extLst>
          </p:cNvPr>
          <p:cNvSpPr/>
          <p:nvPr/>
        </p:nvSpPr>
        <p:spPr>
          <a:xfrm rot="16200000">
            <a:off x="10479930" y="1364642"/>
            <a:ext cx="411680" cy="550478"/>
          </a:xfrm>
          <a:prstGeom prst="lef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34" name="Flecha: a la izquierda y arriba 33">
            <a:extLst>
              <a:ext uri="{FF2B5EF4-FFF2-40B4-BE49-F238E27FC236}">
                <a16:creationId xmlns:a16="http://schemas.microsoft.com/office/drawing/2014/main" id="{D984B188-67FB-40A5-AFF5-397666B4F448}"/>
              </a:ext>
            </a:extLst>
          </p:cNvPr>
          <p:cNvSpPr/>
          <p:nvPr/>
        </p:nvSpPr>
        <p:spPr>
          <a:xfrm rot="16200000">
            <a:off x="9065990" y="3045874"/>
            <a:ext cx="411680" cy="550478"/>
          </a:xfrm>
          <a:prstGeom prst="lef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pic>
        <p:nvPicPr>
          <p:cNvPr id="15" name="Imagen 14">
            <a:extLst>
              <a:ext uri="{FF2B5EF4-FFF2-40B4-BE49-F238E27FC236}">
                <a16:creationId xmlns:a16="http://schemas.microsoft.com/office/drawing/2014/main" id="{46CA841E-FC04-4444-8799-67BBE2383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5349" y="4193066"/>
            <a:ext cx="4776437" cy="2392115"/>
          </a:xfrm>
          <a:prstGeom prst="rect">
            <a:avLst/>
          </a:prstGeom>
        </p:spPr>
      </p:pic>
      <p:pic>
        <p:nvPicPr>
          <p:cNvPr id="21" name="Imagen 20">
            <a:extLst>
              <a:ext uri="{FF2B5EF4-FFF2-40B4-BE49-F238E27FC236}">
                <a16:creationId xmlns:a16="http://schemas.microsoft.com/office/drawing/2014/main" id="{9D270A13-6184-4F37-966A-5E7A7723AC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42" y="129845"/>
            <a:ext cx="2179726" cy="1813804"/>
          </a:xfrm>
          <a:prstGeom prst="rect">
            <a:avLst/>
          </a:prstGeom>
        </p:spPr>
      </p:pic>
    </p:spTree>
    <p:extLst>
      <p:ext uri="{BB962C8B-B14F-4D97-AF65-F5344CB8AC3E}">
        <p14:creationId xmlns:p14="http://schemas.microsoft.com/office/powerpoint/2010/main" val="1459274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497FFC-613F-44FE-8010-77190583FCDD}"/>
              </a:ext>
            </a:extLst>
          </p:cNvPr>
          <p:cNvSpPr txBox="1">
            <a:spLocks/>
          </p:cNvSpPr>
          <p:nvPr/>
        </p:nvSpPr>
        <p:spPr>
          <a:xfrm>
            <a:off x="2411794" y="248480"/>
            <a:ext cx="7368411" cy="729578"/>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800" b="1" dirty="0">
                <a:latin typeface="+mn-lt"/>
                <a:cs typeface="Times New Roman" panose="02020603050405020304" pitchFamily="18" charset="0"/>
              </a:rPr>
              <a:t>Métodos específicos de manejo del experimento </a:t>
            </a:r>
            <a:endParaRPr lang="es-EC" sz="2800" dirty="0">
              <a:latin typeface="+mn-lt"/>
              <a:cs typeface="Times New Roman" panose="02020603050405020304" pitchFamily="18" charset="0"/>
            </a:endParaRPr>
          </a:p>
        </p:txBody>
      </p:sp>
      <p:sp>
        <p:nvSpPr>
          <p:cNvPr id="4" name="Rectángulo 3">
            <a:extLst>
              <a:ext uri="{FF2B5EF4-FFF2-40B4-BE49-F238E27FC236}">
                <a16:creationId xmlns:a16="http://schemas.microsoft.com/office/drawing/2014/main" id="{D96F7727-F2C4-469B-8BD2-00202DFE8BA1}"/>
              </a:ext>
            </a:extLst>
          </p:cNvPr>
          <p:cNvSpPr/>
          <p:nvPr/>
        </p:nvSpPr>
        <p:spPr>
          <a:xfrm>
            <a:off x="3688629" y="1320225"/>
            <a:ext cx="8198571" cy="524246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449580">
              <a:spcBef>
                <a:spcPts val="500"/>
              </a:spcBef>
              <a:spcAft>
                <a:spcPts val="500"/>
              </a:spcAft>
            </a:pPr>
            <a:r>
              <a:rPr lang="es-ES" b="1" dirty="0">
                <a:ea typeface="Times New Roman" panose="02020603050405020304" pitchFamily="18" charset="0"/>
                <a:cs typeface="Calibri" panose="020F0502020204030204" pitchFamily="34" charset="0"/>
              </a:rPr>
              <a:t>Análisis de suelos</a:t>
            </a:r>
          </a:p>
          <a:p>
            <a:pPr marL="449580">
              <a:spcBef>
                <a:spcPts val="500"/>
              </a:spcBef>
              <a:spcAft>
                <a:spcPts val="500"/>
              </a:spcAft>
            </a:pPr>
            <a:r>
              <a:rPr lang="es-ES" b="1" dirty="0"/>
              <a:t>Preparación del terreno: </a:t>
            </a:r>
            <a:r>
              <a:rPr lang="es-EC" dirty="0"/>
              <a:t>Herbicida (1 l/ha). Delimitar y dividir unidades experimentales. Remoción de tierra manual   </a:t>
            </a:r>
            <a:endParaRPr lang="es-EC" b="1" dirty="0"/>
          </a:p>
          <a:p>
            <a:pPr marL="449580">
              <a:spcBef>
                <a:spcPts val="500"/>
              </a:spcBef>
              <a:spcAft>
                <a:spcPts val="500"/>
              </a:spcAft>
            </a:pPr>
            <a:r>
              <a:rPr lang="es-ES" b="1" dirty="0"/>
              <a:t>Obtención de plantas: </a:t>
            </a:r>
            <a:r>
              <a:rPr lang="es-EC" dirty="0"/>
              <a:t>702 u.</a:t>
            </a:r>
            <a:endParaRPr lang="es-EC" b="1" dirty="0"/>
          </a:p>
          <a:p>
            <a:pPr marL="449580">
              <a:spcBef>
                <a:spcPts val="500"/>
              </a:spcBef>
              <a:spcAft>
                <a:spcPts val="500"/>
              </a:spcAft>
            </a:pPr>
            <a:r>
              <a:rPr lang="es-ES" b="1" dirty="0"/>
              <a:t>Elaboración del lactofermento: </a:t>
            </a:r>
          </a:p>
          <a:p>
            <a:pPr marL="645750" indent="-285750">
              <a:spcBef>
                <a:spcPts val="100"/>
              </a:spcBef>
              <a:spcAft>
                <a:spcPts val="100"/>
              </a:spcAft>
              <a:buFont typeface="Arial" panose="020B0604020202020204" pitchFamily="34" charset="0"/>
              <a:buChar char="•"/>
            </a:pPr>
            <a:r>
              <a:rPr lang="es-EC" dirty="0"/>
              <a:t>16 l de suero</a:t>
            </a:r>
          </a:p>
          <a:p>
            <a:pPr marL="645750" indent="-285750">
              <a:spcBef>
                <a:spcPts val="100"/>
              </a:spcBef>
              <a:spcAft>
                <a:spcPts val="100"/>
              </a:spcAft>
              <a:buFont typeface="Arial" panose="020B0604020202020204" pitchFamily="34" charset="0"/>
              <a:buChar char="•"/>
            </a:pPr>
            <a:r>
              <a:rPr lang="es-EC" dirty="0"/>
              <a:t>0,5 l de melaza</a:t>
            </a:r>
          </a:p>
          <a:p>
            <a:pPr marL="645750" indent="-285750">
              <a:spcBef>
                <a:spcPts val="100"/>
              </a:spcBef>
              <a:spcAft>
                <a:spcPts val="100"/>
              </a:spcAft>
              <a:buFont typeface="Arial" panose="020B0604020202020204" pitchFamily="34" charset="0"/>
              <a:buChar char="•"/>
            </a:pPr>
            <a:r>
              <a:rPr lang="es-EC" dirty="0"/>
              <a:t>100 g de nitrato de calcio</a:t>
            </a:r>
          </a:p>
          <a:p>
            <a:pPr marL="645750" indent="-285750">
              <a:spcBef>
                <a:spcPts val="100"/>
              </a:spcBef>
              <a:spcAft>
                <a:spcPts val="100"/>
              </a:spcAft>
              <a:buFont typeface="Arial" panose="020B0604020202020204" pitchFamily="34" charset="0"/>
              <a:buChar char="•"/>
            </a:pPr>
            <a:r>
              <a:rPr lang="es-EC" dirty="0"/>
              <a:t>1 l microorganismos de montaña</a:t>
            </a:r>
          </a:p>
          <a:p>
            <a:pPr marL="645750" indent="-285750">
              <a:spcBef>
                <a:spcPts val="100"/>
              </a:spcBef>
              <a:spcAft>
                <a:spcPts val="100"/>
              </a:spcAft>
              <a:buFont typeface="Arial" panose="020B0604020202020204" pitchFamily="34" charset="0"/>
              <a:buChar char="•"/>
            </a:pPr>
            <a:r>
              <a:rPr lang="es-EC" dirty="0"/>
              <a:t>3 l de agua</a:t>
            </a:r>
          </a:p>
          <a:p>
            <a:pPr marL="645750" indent="-285750">
              <a:spcBef>
                <a:spcPts val="100"/>
              </a:spcBef>
              <a:spcAft>
                <a:spcPts val="100"/>
              </a:spcAft>
              <a:buFont typeface="Arial" panose="020B0604020202020204" pitchFamily="34" charset="0"/>
              <a:buChar char="•"/>
            </a:pPr>
            <a:r>
              <a:rPr lang="es-EC" dirty="0"/>
              <a:t>Urea 434,8 gr (200 gr de NH4)</a:t>
            </a:r>
          </a:p>
          <a:p>
            <a:pPr marL="645750" indent="-285750">
              <a:spcBef>
                <a:spcPts val="100"/>
              </a:spcBef>
              <a:spcAft>
                <a:spcPts val="100"/>
              </a:spcAft>
              <a:buFont typeface="Arial" panose="020B0604020202020204" pitchFamily="34" charset="0"/>
              <a:buChar char="•"/>
            </a:pPr>
            <a:r>
              <a:rPr lang="es-EC" dirty="0"/>
              <a:t>Sulfato de potasio 400 gr (200 gr de K2O)</a:t>
            </a:r>
          </a:p>
          <a:p>
            <a:pPr marL="645750" indent="-285750">
              <a:spcBef>
                <a:spcPts val="100"/>
              </a:spcBef>
              <a:spcAft>
                <a:spcPts val="100"/>
              </a:spcAft>
              <a:buFont typeface="Arial" panose="020B0604020202020204" pitchFamily="34" charset="0"/>
              <a:buChar char="•"/>
            </a:pPr>
            <a:r>
              <a:rPr lang="es-EC" dirty="0" err="1"/>
              <a:t>Enraizante</a:t>
            </a:r>
            <a:r>
              <a:rPr lang="es-EC" dirty="0"/>
              <a:t> 327,9 ml (200 gr de P2O5)</a:t>
            </a:r>
            <a:endParaRPr lang="es-EC" b="1" dirty="0"/>
          </a:p>
          <a:p>
            <a:pPr marL="360000">
              <a:spcBef>
                <a:spcPts val="100"/>
              </a:spcBef>
              <a:spcAft>
                <a:spcPts val="100"/>
              </a:spcAft>
            </a:pPr>
            <a:endParaRPr lang="es-ES" b="1" dirty="0"/>
          </a:p>
          <a:p>
            <a:pPr marL="360000">
              <a:spcBef>
                <a:spcPts val="100"/>
              </a:spcBef>
              <a:spcAft>
                <a:spcPts val="100"/>
              </a:spcAft>
            </a:pPr>
            <a:r>
              <a:rPr lang="es-ES" b="1" dirty="0"/>
              <a:t>Envío de muestras de lactofermento enriquecido al laboratorio</a:t>
            </a:r>
            <a:endParaRPr lang="es-EC" b="1" dirty="0"/>
          </a:p>
          <a:p>
            <a:pPr marL="360000">
              <a:spcBef>
                <a:spcPts val="100"/>
              </a:spcBef>
              <a:spcAft>
                <a:spcPts val="100"/>
              </a:spcAft>
            </a:pPr>
            <a:endParaRPr lang="es-EC" dirty="0"/>
          </a:p>
        </p:txBody>
      </p:sp>
      <p:sp>
        <p:nvSpPr>
          <p:cNvPr id="5" name="Rectángulo 4">
            <a:extLst>
              <a:ext uri="{FF2B5EF4-FFF2-40B4-BE49-F238E27FC236}">
                <a16:creationId xmlns:a16="http://schemas.microsoft.com/office/drawing/2014/main" id="{BDA4FF8E-EAC6-46FE-A189-D62115B648DC}"/>
              </a:ext>
            </a:extLst>
          </p:cNvPr>
          <p:cNvSpPr/>
          <p:nvPr/>
        </p:nvSpPr>
        <p:spPr>
          <a:xfrm>
            <a:off x="1323323" y="1316822"/>
            <a:ext cx="184994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EC" sz="2400" b="1" dirty="0"/>
              <a:t>Previo a la implantación </a:t>
            </a:r>
          </a:p>
        </p:txBody>
      </p:sp>
      <p:sp>
        <p:nvSpPr>
          <p:cNvPr id="7" name="Flecha: doblada hacia arriba 6">
            <a:extLst>
              <a:ext uri="{FF2B5EF4-FFF2-40B4-BE49-F238E27FC236}">
                <a16:creationId xmlns:a16="http://schemas.microsoft.com/office/drawing/2014/main" id="{808AABF9-63FC-40BB-BD5C-F9BDB1B3D54A}"/>
              </a:ext>
            </a:extLst>
          </p:cNvPr>
          <p:cNvSpPr/>
          <p:nvPr/>
        </p:nvSpPr>
        <p:spPr>
          <a:xfrm rot="5400000">
            <a:off x="2272546" y="2319356"/>
            <a:ext cx="1048215" cy="1171073"/>
          </a:xfrm>
          <a:prstGeom prst="ben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pic>
        <p:nvPicPr>
          <p:cNvPr id="9" name="Imagen 8">
            <a:extLst>
              <a:ext uri="{FF2B5EF4-FFF2-40B4-BE49-F238E27FC236}">
                <a16:creationId xmlns:a16="http://schemas.microsoft.com/office/drawing/2014/main" id="{1DD71F78-7D91-479A-9402-489A6DB59C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526" y="3661966"/>
            <a:ext cx="2566737" cy="2743373"/>
          </a:xfrm>
          <a:prstGeom prst="rect">
            <a:avLst/>
          </a:prstGeom>
        </p:spPr>
      </p:pic>
    </p:spTree>
    <p:extLst>
      <p:ext uri="{BB962C8B-B14F-4D97-AF65-F5344CB8AC3E}">
        <p14:creationId xmlns:p14="http://schemas.microsoft.com/office/powerpoint/2010/main" val="250874310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3225</Words>
  <Application>Microsoft Office PowerPoint</Application>
  <PresentationFormat>Panorámica</PresentationFormat>
  <Paragraphs>653</Paragraphs>
  <Slides>25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Arial</vt:lpstr>
      <vt:lpstr>Broadway</vt:lpstr>
      <vt:lpstr>Calibri</vt:lpstr>
      <vt:lpstr>Calibri cuerpo</vt:lpstr>
      <vt:lpstr>Calibri Light</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ANTHONY JOSUE RAMIREZ ARMIJOS</dc:creator>
  <cp:lastModifiedBy>ANTHONY JOSUE RAMIREZ ARMIJOS</cp:lastModifiedBy>
  <cp:revision>45</cp:revision>
  <dcterms:created xsi:type="dcterms:W3CDTF">2021-03-04T01:59:34Z</dcterms:created>
  <dcterms:modified xsi:type="dcterms:W3CDTF">2021-03-17T18:54:02Z</dcterms:modified>
</cp:coreProperties>
</file>