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2" r:id="rId5"/>
    <p:sldId id="263" r:id="rId6"/>
    <p:sldId id="267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E70"/>
    <a:srgbClr val="81DB83"/>
    <a:srgbClr val="96E2B8"/>
    <a:srgbClr val="32AC95"/>
    <a:srgbClr val="0079A4"/>
    <a:srgbClr val="0091C4"/>
    <a:srgbClr val="16841B"/>
    <a:srgbClr val="009900"/>
    <a:srgbClr val="0B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8F9F9-FB91-4CB0-B9CE-2A99F56C553A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6760-2937-428F-8E5E-C0E3E6DBF8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09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A603-5FD6-4907-B65D-865FA870992C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8123F-5C37-4A29-928D-9126C934B0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8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60e28ac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60e28ac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14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  <p:graphicFrame>
        <p:nvGraphicFramePr>
          <p:cNvPr id="7" name="Object 4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43133219"/>
              </p:ext>
            </p:extLst>
          </p:nvPr>
        </p:nvGraphicFramePr>
        <p:xfrm>
          <a:off x="-1" y="-1"/>
          <a:ext cx="12192001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"/>
                        <a:ext cx="12192001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3" y="296863"/>
            <a:ext cx="3203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B1315"/>
              </a:clrFrom>
              <a:clrTo>
                <a:srgbClr val="1B1315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1617"/>
            <a:ext cx="12192000" cy="10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59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48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60000" y="1923800"/>
            <a:ext cx="64648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81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5899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 rot="10800000" flipH="1" flipV="1">
            <a:off x="0" y="6482362"/>
            <a:ext cx="10515598" cy="530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 rot="10800000" flipH="1" flipV="1">
            <a:off x="-1" y="6407207"/>
            <a:ext cx="10515599" cy="37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-1" y="0"/>
            <a:ext cx="12192001" cy="365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 userDrawn="1"/>
        </p:nvSpPr>
        <p:spPr bwMode="auto">
          <a:xfrm rot="10800000">
            <a:off x="0" y="6518908"/>
            <a:ext cx="12192000" cy="3599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13" name="Picture 7" descr="MENTES BRILLANTES: PROYECTO DE VIDA DAYANA ESP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052" y="5653530"/>
            <a:ext cx="1149491" cy="11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-1" y="0"/>
            <a:ext cx="12192001" cy="666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 rot="10800000">
            <a:off x="0" y="6356350"/>
            <a:ext cx="12192000" cy="5225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1" name="Line 24"/>
          <p:cNvSpPr>
            <a:spLocks noChangeShapeType="1"/>
          </p:cNvSpPr>
          <p:nvPr userDrawn="1"/>
        </p:nvSpPr>
        <p:spPr bwMode="auto">
          <a:xfrm rot="10800000" flipH="1" flipV="1">
            <a:off x="-1" y="6271466"/>
            <a:ext cx="10515598" cy="530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 userDrawn="1"/>
        </p:nvSpPr>
        <p:spPr bwMode="auto">
          <a:xfrm rot="10800000" flipH="1" flipV="1">
            <a:off x="-1" y="6162766"/>
            <a:ext cx="10515599" cy="37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7" name="Picture 7" descr="MENTES BRILLANTES: PROYECTO DE VIDA DAYANA ESP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510" y="5551695"/>
            <a:ext cx="1149491" cy="11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dministración Turística y Hotelera | ESP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2716"/>
            <a:ext cx="5029200" cy="6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2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88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040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7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927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9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96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5C78-DD1C-4D1D-A54D-ED52BA6B9D14}" type="datetimeFigureOut">
              <a:rPr lang="es-EC" smtClean="0"/>
              <a:t>30/3/2021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248-34B2-4169-8612-44776171B0D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57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2274" y="912813"/>
            <a:ext cx="11179175" cy="52498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culinaria como motivación de turismo experiencial. Caso “huecas del Centro Histórico de Quito” 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s-EC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Bautista Dueñas, Yessenia Alejandra 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s-EC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Económicas, Administrativas y del Comercio 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Administración Turística y Hotelera 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obtención del título de Licenciada en Administración Turística y Hotelera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Ing. Jácome Simbaña, Marco Fernando</a:t>
            </a:r>
          </a:p>
          <a:p>
            <a:pPr algn="ctr">
              <a:lnSpc>
                <a:spcPct val="100000"/>
              </a:lnSpc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7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4224F7-5693-425C-ABE9-4BB2B40A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0" t="22083" r="8906" b="9781"/>
          <a:stretch/>
        </p:blipFill>
        <p:spPr>
          <a:xfrm>
            <a:off x="102022" y="146614"/>
            <a:ext cx="6527378" cy="66297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7B40D7D-664B-413C-8411-3B01DA071BEA}"/>
              </a:ext>
            </a:extLst>
          </p:cNvPr>
          <p:cNvSpPr txBox="1"/>
          <p:nvPr/>
        </p:nvSpPr>
        <p:spPr>
          <a:xfrm>
            <a:off x="8372475" y="172238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Facilidades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6FA00D-AFE4-45A2-9E74-83EFA8DE5A62}"/>
              </a:ext>
            </a:extLst>
          </p:cNvPr>
          <p:cNvSpPr txBox="1"/>
          <p:nvPr/>
        </p:nvSpPr>
        <p:spPr>
          <a:xfrm>
            <a:off x="7543120" y="2691110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Diversidad gastronómica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A21BFC-8853-4861-905B-141849B5A321}"/>
              </a:ext>
            </a:extLst>
          </p:cNvPr>
          <p:cNvSpPr txBox="1"/>
          <p:nvPr/>
        </p:nvSpPr>
        <p:spPr>
          <a:xfrm>
            <a:off x="6832990" y="3705225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Consumir un plato tradicional/típico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20609B-B337-438F-917F-495320D46CFE}"/>
              </a:ext>
            </a:extLst>
          </p:cNvPr>
          <p:cNvSpPr txBox="1"/>
          <p:nvPr/>
        </p:nvSpPr>
        <p:spPr>
          <a:xfrm>
            <a:off x="6942415" y="776362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Mapa de puntos de interés turísticos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FB8A24-F6FA-4F0A-8B89-80A5D943A14C}"/>
              </a:ext>
            </a:extLst>
          </p:cNvPr>
          <p:cNvSpPr txBox="1"/>
          <p:nvPr/>
        </p:nvSpPr>
        <p:spPr>
          <a:xfrm>
            <a:off x="8545599" y="481801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Incentivar</a:t>
            </a:r>
          </a:p>
        </p:txBody>
      </p:sp>
    </p:spTree>
    <p:extLst>
      <p:ext uri="{BB962C8B-B14F-4D97-AF65-F5344CB8AC3E}">
        <p14:creationId xmlns:p14="http://schemas.microsoft.com/office/powerpoint/2010/main" val="281821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CC164-13EC-44FF-BD3F-6A24F60E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47C4893-1151-479E-BB5A-0F8815296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5803"/>
              </p:ext>
            </p:extLst>
          </p:nvPr>
        </p:nvGraphicFramePr>
        <p:xfrm>
          <a:off x="123826" y="31426"/>
          <a:ext cx="6410325" cy="6776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194">
                  <a:extLst>
                    <a:ext uri="{9D8B030D-6E8A-4147-A177-3AD203B41FA5}">
                      <a16:colId xmlns:a16="http://schemas.microsoft.com/office/drawing/2014/main" val="2528500700"/>
                    </a:ext>
                  </a:extLst>
                </a:gridCol>
                <a:gridCol w="4736137">
                  <a:extLst>
                    <a:ext uri="{9D8B030D-6E8A-4147-A177-3AD203B41FA5}">
                      <a16:colId xmlns:a16="http://schemas.microsoft.com/office/drawing/2014/main" val="1228158200"/>
                    </a:ext>
                  </a:extLst>
                </a:gridCol>
                <a:gridCol w="214994">
                  <a:extLst>
                    <a:ext uri="{9D8B030D-6E8A-4147-A177-3AD203B41FA5}">
                      <a16:colId xmlns:a16="http://schemas.microsoft.com/office/drawing/2014/main" val="2146320233"/>
                    </a:ext>
                  </a:extLst>
                </a:gridCol>
              </a:tblGrid>
              <a:tr h="414827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Ruta gastronómica de Huecas Tradicionales del Centro  Histórico de Quito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33161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Hora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6983099"/>
                  </a:ext>
                </a:extLst>
              </a:tr>
              <a:tr h="11346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08:00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Punto de encuentro Plaza Grande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-Reunión del grupo, bienvenida y presentación de la ruta.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-Conversatorio sobre la historia del Centro Histórico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6792825"/>
                  </a:ext>
                </a:extLst>
              </a:tr>
              <a:tr h="11346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08:40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Hueca Tradicional Niza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-Desayuno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-Charla de su historia.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129119"/>
                  </a:ext>
                </a:extLst>
              </a:tr>
              <a:tr h="11346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09:40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San Francisco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-Visita a la Plaza de San Francisco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-Leyendas y visita a la iglesia y museo de San Francisco.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4958276"/>
                  </a:ext>
                </a:extLst>
              </a:tr>
              <a:tr h="9819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11:25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Mercado de San Francisco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-Presenciar la compra de productos que utilizan las huecas para la preparación de sus platillos.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72985"/>
                  </a:ext>
                </a:extLst>
              </a:tr>
              <a:tr h="15579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11:45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Hueca Tradicional La Colmena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-Participación en la preparación del plato estrella.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-Historia del establecimiento.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-Almuerzo en el mismo lugar.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9" marR="54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717851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BB0ECC-3BA5-49A0-97BD-6347298D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25123"/>
              </p:ext>
            </p:extLst>
          </p:nvPr>
        </p:nvGraphicFramePr>
        <p:xfrm>
          <a:off x="6395719" y="912463"/>
          <a:ext cx="5672455" cy="4621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040">
                  <a:extLst>
                    <a:ext uri="{9D8B030D-6E8A-4147-A177-3AD203B41FA5}">
                      <a16:colId xmlns:a16="http://schemas.microsoft.com/office/drawing/2014/main" val="179058186"/>
                    </a:ext>
                  </a:extLst>
                </a:gridCol>
                <a:gridCol w="4336415">
                  <a:extLst>
                    <a:ext uri="{9D8B030D-6E8A-4147-A177-3AD203B41FA5}">
                      <a16:colId xmlns:a16="http://schemas.microsoft.com/office/drawing/2014/main" val="2825433291"/>
                    </a:ext>
                  </a:extLst>
                </a:gridCol>
              </a:tblGrid>
              <a:tr h="89677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14:40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Incluir recorrido de Relatos del Curupí de lugares icónicos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EC" sz="1400" b="0" dirty="0" err="1">
                          <a:solidFill>
                            <a:schemeClr val="tx1"/>
                          </a:solidFill>
                          <a:effectLst/>
                        </a:rPr>
                        <a:t>Guianza</a:t>
                      </a: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 teatralizada.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040576"/>
                  </a:ext>
                </a:extLst>
              </a:tr>
              <a:tr h="19912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17:30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Hueca Tradicional Heladería de San Agustín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-Degustación de helados de paila y dulces quiteños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-Charla sobre su historia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-Demostración de elaboración de algunos productos.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673384"/>
                  </a:ext>
                </a:extLst>
              </a:tr>
              <a:tr h="12865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18:30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Hueca Tradicional Tradiciones quiteñas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-Degustar de unos ricos pristiños con miel para cerrar con broche de oro el recorrido.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468847"/>
                  </a:ext>
                </a:extLst>
              </a:tr>
              <a:tr h="4469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19:30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Fin del recorrido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08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8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07694-52CF-43E3-8108-8A5BF1B5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9550"/>
            <a:ext cx="10515600" cy="1325563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7" name="Google Shape;2578;p55">
            <a:extLst>
              <a:ext uri="{FF2B5EF4-FFF2-40B4-BE49-F238E27FC236}">
                <a16:creationId xmlns:a16="http://schemas.microsoft.com/office/drawing/2014/main" id="{1FD01FF4-86D8-4531-B69E-4C01DE3B386F}"/>
              </a:ext>
            </a:extLst>
          </p:cNvPr>
          <p:cNvSpPr/>
          <p:nvPr/>
        </p:nvSpPr>
        <p:spPr>
          <a:xfrm>
            <a:off x="3963185" y="1116013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578;p55">
            <a:extLst>
              <a:ext uri="{FF2B5EF4-FFF2-40B4-BE49-F238E27FC236}">
                <a16:creationId xmlns:a16="http://schemas.microsoft.com/office/drawing/2014/main" id="{69837E94-4A5F-46E5-A59C-655007D28FD6}"/>
              </a:ext>
            </a:extLst>
          </p:cNvPr>
          <p:cNvSpPr/>
          <p:nvPr/>
        </p:nvSpPr>
        <p:spPr>
          <a:xfrm>
            <a:off x="823087" y="3429000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578;p55">
            <a:extLst>
              <a:ext uri="{FF2B5EF4-FFF2-40B4-BE49-F238E27FC236}">
                <a16:creationId xmlns:a16="http://schemas.microsoft.com/office/drawing/2014/main" id="{CF798C4D-733F-47D6-89ED-481F5071B746}"/>
              </a:ext>
            </a:extLst>
          </p:cNvPr>
          <p:cNvSpPr/>
          <p:nvPr/>
        </p:nvSpPr>
        <p:spPr>
          <a:xfrm>
            <a:off x="9174940" y="1116013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78;p55">
            <a:extLst>
              <a:ext uri="{FF2B5EF4-FFF2-40B4-BE49-F238E27FC236}">
                <a16:creationId xmlns:a16="http://schemas.microsoft.com/office/drawing/2014/main" id="{7D324AB7-DDF4-4E0E-9609-497A2EB72967}"/>
              </a:ext>
            </a:extLst>
          </p:cNvPr>
          <p:cNvSpPr/>
          <p:nvPr/>
        </p:nvSpPr>
        <p:spPr>
          <a:xfrm>
            <a:off x="7069915" y="3466853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578;p55">
            <a:extLst>
              <a:ext uri="{FF2B5EF4-FFF2-40B4-BE49-F238E27FC236}">
                <a16:creationId xmlns:a16="http://schemas.microsoft.com/office/drawing/2014/main" id="{486EF6E8-EA04-4213-A0D3-07405D2EE745}"/>
              </a:ext>
            </a:extLst>
          </p:cNvPr>
          <p:cNvSpPr/>
          <p:nvPr/>
        </p:nvSpPr>
        <p:spPr>
          <a:xfrm>
            <a:off x="3471037" y="4911561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067D2B-91B6-4BD2-91E1-2FF197BD6E8F}"/>
              </a:ext>
            </a:extLst>
          </p:cNvPr>
          <p:cNvSpPr txBox="1"/>
          <p:nvPr/>
        </p:nvSpPr>
        <p:spPr>
          <a:xfrm>
            <a:off x="2101588" y="1859750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Amplia variedad a ofrecer tanto al turista extranjero.</a:t>
            </a:r>
            <a:endParaRPr lang="es-EC" sz="2400" dirty="0"/>
          </a:p>
        </p:txBody>
      </p:sp>
      <p:pic>
        <p:nvPicPr>
          <p:cNvPr id="5122" name="Picture 2" descr="Tipos de productos turísticos">
            <a:extLst>
              <a:ext uri="{FF2B5EF4-FFF2-40B4-BE49-F238E27FC236}">
                <a16:creationId xmlns:a16="http://schemas.microsoft.com/office/drawing/2014/main" id="{97F28A0E-6980-487D-872A-1929902A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8410">
            <a:off x="433978" y="1393609"/>
            <a:ext cx="2190818" cy="95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4C25ABA-28EF-4829-8E11-4CD2AF53053B}"/>
              </a:ext>
            </a:extLst>
          </p:cNvPr>
          <p:cNvSpPr txBox="1"/>
          <p:nvPr/>
        </p:nvSpPr>
        <p:spPr>
          <a:xfrm>
            <a:off x="7599831" y="1895262"/>
            <a:ext cx="447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Accesibilidad y seguridad.</a:t>
            </a:r>
            <a:endParaRPr lang="es-EC" sz="2400" dirty="0"/>
          </a:p>
        </p:txBody>
      </p:sp>
      <p:pic>
        <p:nvPicPr>
          <p:cNvPr id="5124" name="Picture 4" descr="Sector turismo y ocio - Certificaciones">
            <a:extLst>
              <a:ext uri="{FF2B5EF4-FFF2-40B4-BE49-F238E27FC236}">
                <a16:creationId xmlns:a16="http://schemas.microsoft.com/office/drawing/2014/main" id="{C07079BF-873A-4F85-BD2A-CFA1CC44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1141">
            <a:off x="6213898" y="1635841"/>
            <a:ext cx="2378781" cy="82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6E5E4A7-3220-4D44-B8A7-2D5B59C90A54}"/>
              </a:ext>
            </a:extLst>
          </p:cNvPr>
          <p:cNvSpPr txBox="1"/>
          <p:nvPr/>
        </p:nvSpPr>
        <p:spPr>
          <a:xfrm>
            <a:off x="1798644" y="3408306"/>
            <a:ext cx="447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Verdadera receta y técnicas.</a:t>
            </a:r>
            <a:endParaRPr lang="es-EC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F136A5-A711-48B9-AA13-DB0766C10BDF}"/>
              </a:ext>
            </a:extLst>
          </p:cNvPr>
          <p:cNvSpPr txBox="1"/>
          <p:nvPr/>
        </p:nvSpPr>
        <p:spPr>
          <a:xfrm>
            <a:off x="7721735" y="3393991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Todos los establecimientos legalmente constituidos.</a:t>
            </a:r>
            <a:endParaRPr lang="es-EC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7D2A4F-B1BC-425E-B4D1-C2F9346A7762}"/>
              </a:ext>
            </a:extLst>
          </p:cNvPr>
          <p:cNvSpPr txBox="1"/>
          <p:nvPr/>
        </p:nvSpPr>
        <p:spPr>
          <a:xfrm>
            <a:off x="3814127" y="4956471"/>
            <a:ext cx="447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Confianza en el turismo.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0323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0FF86-8744-4338-9B16-FA41E763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130175"/>
            <a:ext cx="10515600" cy="1325563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4" name="Google Shape;2578;p55">
            <a:extLst>
              <a:ext uri="{FF2B5EF4-FFF2-40B4-BE49-F238E27FC236}">
                <a16:creationId xmlns:a16="http://schemas.microsoft.com/office/drawing/2014/main" id="{4034A89A-3BE5-411C-B2E1-C7A9C98067A7}"/>
              </a:ext>
            </a:extLst>
          </p:cNvPr>
          <p:cNvSpPr/>
          <p:nvPr/>
        </p:nvSpPr>
        <p:spPr>
          <a:xfrm>
            <a:off x="7654090" y="3399600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78;p55">
            <a:extLst>
              <a:ext uri="{FF2B5EF4-FFF2-40B4-BE49-F238E27FC236}">
                <a16:creationId xmlns:a16="http://schemas.microsoft.com/office/drawing/2014/main" id="{8E493FD6-6D58-4ED9-B8A6-AE6E04513427}"/>
              </a:ext>
            </a:extLst>
          </p:cNvPr>
          <p:cNvSpPr/>
          <p:nvPr/>
        </p:nvSpPr>
        <p:spPr>
          <a:xfrm>
            <a:off x="916760" y="3429000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78;p55">
            <a:extLst>
              <a:ext uri="{FF2B5EF4-FFF2-40B4-BE49-F238E27FC236}">
                <a16:creationId xmlns:a16="http://schemas.microsoft.com/office/drawing/2014/main" id="{47AA1776-5FC4-4411-B491-A6E286F72964}"/>
              </a:ext>
            </a:extLst>
          </p:cNvPr>
          <p:cNvSpPr/>
          <p:nvPr/>
        </p:nvSpPr>
        <p:spPr>
          <a:xfrm>
            <a:off x="8090663" y="1184356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578;p55">
            <a:extLst>
              <a:ext uri="{FF2B5EF4-FFF2-40B4-BE49-F238E27FC236}">
                <a16:creationId xmlns:a16="http://schemas.microsoft.com/office/drawing/2014/main" id="{4BE5F8BB-C2B1-44E5-B219-55A979FBCC1E}"/>
              </a:ext>
            </a:extLst>
          </p:cNvPr>
          <p:cNvSpPr/>
          <p:nvPr/>
        </p:nvSpPr>
        <p:spPr>
          <a:xfrm>
            <a:off x="3446479" y="1184357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578;p55">
            <a:extLst>
              <a:ext uri="{FF2B5EF4-FFF2-40B4-BE49-F238E27FC236}">
                <a16:creationId xmlns:a16="http://schemas.microsoft.com/office/drawing/2014/main" id="{8D7F72DC-B3A0-40FC-900B-8CB7DB9AA1B5}"/>
              </a:ext>
            </a:extLst>
          </p:cNvPr>
          <p:cNvSpPr/>
          <p:nvPr/>
        </p:nvSpPr>
        <p:spPr>
          <a:xfrm>
            <a:off x="3548909" y="5110589"/>
            <a:ext cx="436573" cy="527213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7A119A-D289-4EC0-9CE4-E7F1C8CF2137}"/>
              </a:ext>
            </a:extLst>
          </p:cNvPr>
          <p:cNvSpPr txBox="1"/>
          <p:nvPr/>
        </p:nvSpPr>
        <p:spPr>
          <a:xfrm>
            <a:off x="1585963" y="1794172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Crear un plan de contingencia por la pandemia</a:t>
            </a: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97B3C4-2AA2-4202-B64A-09B666BC9A0F}"/>
              </a:ext>
            </a:extLst>
          </p:cNvPr>
          <p:cNvSpPr txBox="1"/>
          <p:nvPr/>
        </p:nvSpPr>
        <p:spPr>
          <a:xfrm>
            <a:off x="6481813" y="1768928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Crear un plan de contingencia por la pandemia</a:t>
            </a: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6B3C1-2160-4055-85B3-4E075C858DB6}"/>
              </a:ext>
            </a:extLst>
          </p:cNvPr>
          <p:cNvSpPr txBox="1"/>
          <p:nvPr/>
        </p:nvSpPr>
        <p:spPr>
          <a:xfrm>
            <a:off x="958985" y="3461773"/>
            <a:ext cx="447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Capacitación constante.</a:t>
            </a:r>
            <a:endParaRPr lang="es-EC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ACDDB-5D57-4BCF-810A-23F9CAAE01B4}"/>
              </a:ext>
            </a:extLst>
          </p:cNvPr>
          <p:cNvSpPr txBox="1"/>
          <p:nvPr/>
        </p:nvSpPr>
        <p:spPr>
          <a:xfrm>
            <a:off x="7721735" y="3247709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Resolver temas de accesibilidad y seguridad.</a:t>
            </a:r>
            <a:endParaRPr lang="es-EC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359A31-21BB-4FC2-A9DB-1673361B10DD}"/>
              </a:ext>
            </a:extLst>
          </p:cNvPr>
          <p:cNvSpPr txBox="1"/>
          <p:nvPr/>
        </p:nvSpPr>
        <p:spPr>
          <a:xfrm>
            <a:off x="3938640" y="5043914"/>
            <a:ext cx="447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Proyectos que integren cultura, gastronomía, arte y diversión.</a:t>
            </a:r>
            <a:endParaRPr lang="es-EC" sz="2400" dirty="0"/>
          </a:p>
        </p:txBody>
      </p:sp>
      <p:pic>
        <p:nvPicPr>
          <p:cNvPr id="6146" name="Picture 2" descr="Seguridad en Destinos - Competitividad - Blog El Insignia">
            <a:extLst>
              <a:ext uri="{FF2B5EF4-FFF2-40B4-BE49-F238E27FC236}">
                <a16:creationId xmlns:a16="http://schemas.microsoft.com/office/drawing/2014/main" id="{5F4792B1-ECD9-469E-8907-C38DCEFD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93" y="2744867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2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vincia de Pichincha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94" y="1295975"/>
            <a:ext cx="4487863" cy="48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625;p36"/>
          <p:cNvGrpSpPr/>
          <p:nvPr/>
        </p:nvGrpSpPr>
        <p:grpSpPr>
          <a:xfrm>
            <a:off x="1433160" y="824143"/>
            <a:ext cx="643830" cy="642110"/>
            <a:chOff x="6975225" y="2088215"/>
            <a:chExt cx="434199" cy="433068"/>
          </a:xfrm>
        </p:grpSpPr>
        <p:sp>
          <p:nvSpPr>
            <p:cNvPr id="6" name="Google Shape;626;p36"/>
            <p:cNvSpPr/>
            <p:nvPr/>
          </p:nvSpPr>
          <p:spPr>
            <a:xfrm>
              <a:off x="7020593" y="2342060"/>
              <a:ext cx="345390" cy="145309"/>
            </a:xfrm>
            <a:custGeom>
              <a:avLst/>
              <a:gdLst/>
              <a:ahLst/>
              <a:cxnLst/>
              <a:rect l="l" t="t" r="r" b="b"/>
              <a:pathLst>
                <a:path w="8595" h="3616" extrusionOk="0">
                  <a:moveTo>
                    <a:pt x="1965" y="1"/>
                  </a:moveTo>
                  <a:cubicBezTo>
                    <a:pt x="1159" y="1"/>
                    <a:pt x="443" y="393"/>
                    <a:pt x="0" y="1002"/>
                  </a:cubicBezTo>
                  <a:lnTo>
                    <a:pt x="0" y="2937"/>
                  </a:lnTo>
                  <a:lnTo>
                    <a:pt x="0" y="3615"/>
                  </a:lnTo>
                  <a:lnTo>
                    <a:pt x="8595" y="3615"/>
                  </a:lnTo>
                  <a:lnTo>
                    <a:pt x="8595" y="2417"/>
                  </a:lnTo>
                  <a:cubicBezTo>
                    <a:pt x="8595" y="1081"/>
                    <a:pt x="7514" y="1"/>
                    <a:pt x="6179" y="1"/>
                  </a:cubicBezTo>
                  <a:lnTo>
                    <a:pt x="5864" y="1"/>
                  </a:lnTo>
                  <a:lnTo>
                    <a:pt x="4283" y="423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7;p36"/>
            <p:cNvSpPr/>
            <p:nvPr/>
          </p:nvSpPr>
          <p:spPr>
            <a:xfrm>
              <a:off x="7192663" y="2342060"/>
              <a:ext cx="173318" cy="145309"/>
            </a:xfrm>
            <a:custGeom>
              <a:avLst/>
              <a:gdLst/>
              <a:ahLst/>
              <a:cxnLst/>
              <a:rect l="l" t="t" r="r" b="b"/>
              <a:pathLst>
                <a:path w="4313" h="3616" extrusionOk="0">
                  <a:moveTo>
                    <a:pt x="1582" y="1"/>
                  </a:moveTo>
                  <a:lnTo>
                    <a:pt x="1" y="423"/>
                  </a:lnTo>
                  <a:lnTo>
                    <a:pt x="1" y="3615"/>
                  </a:lnTo>
                  <a:lnTo>
                    <a:pt x="4313" y="3615"/>
                  </a:lnTo>
                  <a:lnTo>
                    <a:pt x="4313" y="2417"/>
                  </a:lnTo>
                  <a:cubicBezTo>
                    <a:pt x="4313" y="1081"/>
                    <a:pt x="3232" y="1"/>
                    <a:pt x="1897" y="1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8;p36"/>
            <p:cNvSpPr/>
            <p:nvPr/>
          </p:nvSpPr>
          <p:spPr>
            <a:xfrm>
              <a:off x="7129131" y="2301795"/>
              <a:ext cx="127145" cy="116456"/>
            </a:xfrm>
            <a:custGeom>
              <a:avLst/>
              <a:gdLst/>
              <a:ahLst/>
              <a:cxnLst/>
              <a:rect l="l" t="t" r="r" b="b"/>
              <a:pathLst>
                <a:path w="3164" h="2898" extrusionOk="0">
                  <a:moveTo>
                    <a:pt x="639" y="1"/>
                  </a:moveTo>
                  <a:lnTo>
                    <a:pt x="639" y="1003"/>
                  </a:lnTo>
                  <a:lnTo>
                    <a:pt x="1" y="1003"/>
                  </a:lnTo>
                  <a:lnTo>
                    <a:pt x="1" y="1317"/>
                  </a:lnTo>
                  <a:cubicBezTo>
                    <a:pt x="1" y="2191"/>
                    <a:pt x="708" y="2898"/>
                    <a:pt x="1582" y="2898"/>
                  </a:cubicBezTo>
                  <a:cubicBezTo>
                    <a:pt x="2456" y="2898"/>
                    <a:pt x="3163" y="2191"/>
                    <a:pt x="3163" y="1317"/>
                  </a:cubicBezTo>
                  <a:lnTo>
                    <a:pt x="3163" y="1003"/>
                  </a:lnTo>
                  <a:lnTo>
                    <a:pt x="2535" y="1003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29;p36"/>
            <p:cNvSpPr/>
            <p:nvPr/>
          </p:nvSpPr>
          <p:spPr>
            <a:xfrm>
              <a:off x="7192663" y="2301795"/>
              <a:ext cx="63613" cy="116456"/>
            </a:xfrm>
            <a:custGeom>
              <a:avLst/>
              <a:gdLst/>
              <a:ahLst/>
              <a:cxnLst/>
              <a:rect l="l" t="t" r="r" b="b"/>
              <a:pathLst>
                <a:path w="1583" h="2898" extrusionOk="0">
                  <a:moveTo>
                    <a:pt x="1" y="1"/>
                  </a:moveTo>
                  <a:lnTo>
                    <a:pt x="1" y="2898"/>
                  </a:lnTo>
                  <a:cubicBezTo>
                    <a:pt x="875" y="2898"/>
                    <a:pt x="1582" y="2191"/>
                    <a:pt x="1582" y="1317"/>
                  </a:cubicBezTo>
                  <a:lnTo>
                    <a:pt x="1582" y="1003"/>
                  </a:lnTo>
                  <a:lnTo>
                    <a:pt x="954" y="100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0;p36"/>
            <p:cNvSpPr/>
            <p:nvPr/>
          </p:nvSpPr>
          <p:spPr>
            <a:xfrm>
              <a:off x="7247916" y="2088255"/>
              <a:ext cx="109785" cy="118465"/>
            </a:xfrm>
            <a:custGeom>
              <a:avLst/>
              <a:gdLst/>
              <a:ahLst/>
              <a:cxnLst/>
              <a:rect l="l" t="t" r="r" b="b"/>
              <a:pathLst>
                <a:path w="2732" h="2948" extrusionOk="0">
                  <a:moveTo>
                    <a:pt x="1258" y="1"/>
                  </a:moveTo>
                  <a:cubicBezTo>
                    <a:pt x="747" y="1"/>
                    <a:pt x="276" y="256"/>
                    <a:pt x="1" y="699"/>
                  </a:cubicBezTo>
                  <a:lnTo>
                    <a:pt x="1327" y="2947"/>
                  </a:lnTo>
                  <a:lnTo>
                    <a:pt x="1347" y="2947"/>
                  </a:lnTo>
                  <a:cubicBezTo>
                    <a:pt x="2122" y="2899"/>
                    <a:pt x="2731" y="2250"/>
                    <a:pt x="2731" y="1474"/>
                  </a:cubicBezTo>
                  <a:cubicBezTo>
                    <a:pt x="2731" y="659"/>
                    <a:pt x="2073" y="1"/>
                    <a:pt x="1258" y="1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1;p36"/>
            <p:cNvSpPr/>
            <p:nvPr/>
          </p:nvSpPr>
          <p:spPr>
            <a:xfrm>
              <a:off x="7069940" y="2088215"/>
              <a:ext cx="245530" cy="199438"/>
            </a:xfrm>
            <a:custGeom>
              <a:avLst/>
              <a:gdLst/>
              <a:ahLst/>
              <a:cxnLst/>
              <a:rect l="l" t="t" r="r" b="b"/>
              <a:pathLst>
                <a:path w="6110" h="4963" extrusionOk="0">
                  <a:moveTo>
                    <a:pt x="3069" y="1"/>
                  </a:moveTo>
                  <a:cubicBezTo>
                    <a:pt x="3044" y="1"/>
                    <a:pt x="3020" y="1"/>
                    <a:pt x="2996" y="2"/>
                  </a:cubicBezTo>
                  <a:cubicBezTo>
                    <a:pt x="2190" y="21"/>
                    <a:pt x="1434" y="346"/>
                    <a:pt x="874" y="925"/>
                  </a:cubicBezTo>
                  <a:cubicBezTo>
                    <a:pt x="315" y="1505"/>
                    <a:pt x="0" y="2271"/>
                    <a:pt x="0" y="3076"/>
                  </a:cubicBezTo>
                  <a:cubicBezTo>
                    <a:pt x="0" y="3901"/>
                    <a:pt x="491" y="4638"/>
                    <a:pt x="1247" y="4962"/>
                  </a:cubicBezTo>
                  <a:lnTo>
                    <a:pt x="4862" y="4962"/>
                  </a:lnTo>
                  <a:cubicBezTo>
                    <a:pt x="5618" y="4638"/>
                    <a:pt x="6110" y="3901"/>
                    <a:pt x="6110" y="3076"/>
                  </a:cubicBezTo>
                  <a:lnTo>
                    <a:pt x="6110" y="3057"/>
                  </a:lnTo>
                  <a:cubicBezTo>
                    <a:pt x="6110" y="2222"/>
                    <a:pt x="5785" y="1455"/>
                    <a:pt x="5196" y="876"/>
                  </a:cubicBezTo>
                  <a:cubicBezTo>
                    <a:pt x="4615" y="314"/>
                    <a:pt x="3866" y="1"/>
                    <a:pt x="3069" y="1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2;p36"/>
            <p:cNvSpPr/>
            <p:nvPr/>
          </p:nvSpPr>
          <p:spPr>
            <a:xfrm>
              <a:off x="7192663" y="2088255"/>
              <a:ext cx="122805" cy="199398"/>
            </a:xfrm>
            <a:custGeom>
              <a:avLst/>
              <a:gdLst/>
              <a:ahLst/>
              <a:cxnLst/>
              <a:rect l="l" t="t" r="r" b="b"/>
              <a:pathLst>
                <a:path w="3056" h="4962" extrusionOk="0">
                  <a:moveTo>
                    <a:pt x="1" y="1"/>
                  </a:moveTo>
                  <a:lnTo>
                    <a:pt x="1" y="4961"/>
                  </a:lnTo>
                  <a:lnTo>
                    <a:pt x="1808" y="4961"/>
                  </a:lnTo>
                  <a:cubicBezTo>
                    <a:pt x="2564" y="4637"/>
                    <a:pt x="3056" y="3900"/>
                    <a:pt x="3056" y="3075"/>
                  </a:cubicBezTo>
                  <a:lnTo>
                    <a:pt x="3056" y="3056"/>
                  </a:lnTo>
                  <a:cubicBezTo>
                    <a:pt x="3056" y="2221"/>
                    <a:pt x="2731" y="1454"/>
                    <a:pt x="2142" y="875"/>
                  </a:cubicBezTo>
                  <a:cubicBezTo>
                    <a:pt x="1563" y="306"/>
                    <a:pt x="806" y="1"/>
                    <a:pt x="1" y="1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3;p36"/>
            <p:cNvSpPr/>
            <p:nvPr/>
          </p:nvSpPr>
          <p:spPr>
            <a:xfrm>
              <a:off x="7112575" y="2172722"/>
              <a:ext cx="160660" cy="169380"/>
            </a:xfrm>
            <a:custGeom>
              <a:avLst/>
              <a:gdLst/>
              <a:ahLst/>
              <a:cxnLst/>
              <a:rect l="l" t="t" r="r" b="b"/>
              <a:pathLst>
                <a:path w="3998" h="4215" extrusionOk="0">
                  <a:moveTo>
                    <a:pt x="1994" y="1"/>
                  </a:moveTo>
                  <a:cubicBezTo>
                    <a:pt x="1876" y="1"/>
                    <a:pt x="1768" y="70"/>
                    <a:pt x="1709" y="177"/>
                  </a:cubicBezTo>
                  <a:cubicBezTo>
                    <a:pt x="1502" y="590"/>
                    <a:pt x="1090" y="845"/>
                    <a:pt x="629" y="845"/>
                  </a:cubicBezTo>
                  <a:lnTo>
                    <a:pt x="314" y="845"/>
                  </a:lnTo>
                  <a:cubicBezTo>
                    <a:pt x="138" y="845"/>
                    <a:pt x="0" y="983"/>
                    <a:pt x="0" y="1160"/>
                  </a:cubicBezTo>
                  <a:lnTo>
                    <a:pt x="0" y="2211"/>
                  </a:lnTo>
                  <a:cubicBezTo>
                    <a:pt x="0" y="3311"/>
                    <a:pt x="894" y="4215"/>
                    <a:pt x="1994" y="4215"/>
                  </a:cubicBezTo>
                  <a:cubicBezTo>
                    <a:pt x="3094" y="4215"/>
                    <a:pt x="3997" y="3311"/>
                    <a:pt x="3997" y="2211"/>
                  </a:cubicBezTo>
                  <a:lnTo>
                    <a:pt x="3997" y="1160"/>
                  </a:lnTo>
                  <a:cubicBezTo>
                    <a:pt x="3997" y="983"/>
                    <a:pt x="3850" y="845"/>
                    <a:pt x="3683" y="845"/>
                  </a:cubicBezTo>
                  <a:lnTo>
                    <a:pt x="3359" y="845"/>
                  </a:lnTo>
                  <a:cubicBezTo>
                    <a:pt x="2897" y="845"/>
                    <a:pt x="2485" y="590"/>
                    <a:pt x="2279" y="177"/>
                  </a:cubicBezTo>
                  <a:cubicBezTo>
                    <a:pt x="2220" y="70"/>
                    <a:pt x="2111" y="1"/>
                    <a:pt x="199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4;p36"/>
            <p:cNvSpPr/>
            <p:nvPr/>
          </p:nvSpPr>
          <p:spPr>
            <a:xfrm>
              <a:off x="7192663" y="2172722"/>
              <a:ext cx="80571" cy="169380"/>
            </a:xfrm>
            <a:custGeom>
              <a:avLst/>
              <a:gdLst/>
              <a:ahLst/>
              <a:cxnLst/>
              <a:rect l="l" t="t" r="r" b="b"/>
              <a:pathLst>
                <a:path w="2005" h="4215" extrusionOk="0">
                  <a:moveTo>
                    <a:pt x="1" y="1"/>
                  </a:moveTo>
                  <a:lnTo>
                    <a:pt x="1" y="4215"/>
                  </a:lnTo>
                  <a:cubicBezTo>
                    <a:pt x="1101" y="4215"/>
                    <a:pt x="2004" y="3311"/>
                    <a:pt x="2004" y="2211"/>
                  </a:cubicBezTo>
                  <a:lnTo>
                    <a:pt x="2004" y="1160"/>
                  </a:lnTo>
                  <a:cubicBezTo>
                    <a:pt x="2004" y="983"/>
                    <a:pt x="1857" y="845"/>
                    <a:pt x="1690" y="845"/>
                  </a:cubicBezTo>
                  <a:lnTo>
                    <a:pt x="1366" y="845"/>
                  </a:lnTo>
                  <a:cubicBezTo>
                    <a:pt x="904" y="845"/>
                    <a:pt x="492" y="590"/>
                    <a:pt x="286" y="177"/>
                  </a:cubicBezTo>
                  <a:cubicBezTo>
                    <a:pt x="227" y="70"/>
                    <a:pt x="118" y="1"/>
                    <a:pt x="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5;p36"/>
            <p:cNvSpPr/>
            <p:nvPr/>
          </p:nvSpPr>
          <p:spPr>
            <a:xfrm>
              <a:off x="6975225" y="2136999"/>
              <a:ext cx="65542" cy="241994"/>
            </a:xfrm>
            <a:custGeom>
              <a:avLst/>
              <a:gdLst/>
              <a:ahLst/>
              <a:cxnLst/>
              <a:rect l="l" t="t" r="r" b="b"/>
              <a:pathLst>
                <a:path w="1631" h="6022" extrusionOk="0">
                  <a:moveTo>
                    <a:pt x="342" y="1"/>
                  </a:moveTo>
                  <a:cubicBezTo>
                    <a:pt x="323" y="1"/>
                    <a:pt x="304" y="3"/>
                    <a:pt x="285" y="6"/>
                  </a:cubicBezTo>
                  <a:cubicBezTo>
                    <a:pt x="118" y="36"/>
                    <a:pt x="0" y="193"/>
                    <a:pt x="29" y="370"/>
                  </a:cubicBezTo>
                  <a:lnTo>
                    <a:pt x="982" y="5761"/>
                  </a:lnTo>
                  <a:cubicBezTo>
                    <a:pt x="1008" y="5911"/>
                    <a:pt x="1137" y="6021"/>
                    <a:pt x="1291" y="6021"/>
                  </a:cubicBezTo>
                  <a:cubicBezTo>
                    <a:pt x="1309" y="6021"/>
                    <a:pt x="1327" y="6020"/>
                    <a:pt x="1345" y="6017"/>
                  </a:cubicBezTo>
                  <a:cubicBezTo>
                    <a:pt x="1513" y="5988"/>
                    <a:pt x="1631" y="5820"/>
                    <a:pt x="1601" y="5643"/>
                  </a:cubicBezTo>
                  <a:lnTo>
                    <a:pt x="648" y="261"/>
                  </a:lnTo>
                  <a:cubicBezTo>
                    <a:pt x="622" y="104"/>
                    <a:pt x="494" y="1"/>
                    <a:pt x="342" y="1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6;p36"/>
            <p:cNvSpPr/>
            <p:nvPr/>
          </p:nvSpPr>
          <p:spPr>
            <a:xfrm>
              <a:off x="6986637" y="2136999"/>
              <a:ext cx="54129" cy="241793"/>
            </a:xfrm>
            <a:custGeom>
              <a:avLst/>
              <a:gdLst/>
              <a:ahLst/>
              <a:cxnLst/>
              <a:rect l="l" t="t" r="r" b="b"/>
              <a:pathLst>
                <a:path w="1347" h="6017" extrusionOk="0">
                  <a:moveTo>
                    <a:pt x="58" y="1"/>
                  </a:moveTo>
                  <a:cubicBezTo>
                    <a:pt x="39" y="1"/>
                    <a:pt x="20" y="3"/>
                    <a:pt x="1" y="6"/>
                  </a:cubicBezTo>
                  <a:lnTo>
                    <a:pt x="1061" y="6017"/>
                  </a:lnTo>
                  <a:cubicBezTo>
                    <a:pt x="1229" y="5988"/>
                    <a:pt x="1347" y="5820"/>
                    <a:pt x="1317" y="5643"/>
                  </a:cubicBezTo>
                  <a:lnTo>
                    <a:pt x="364" y="261"/>
                  </a:lnTo>
                  <a:cubicBezTo>
                    <a:pt x="338" y="104"/>
                    <a:pt x="210" y="1"/>
                    <a:pt x="58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7;p36"/>
            <p:cNvSpPr/>
            <p:nvPr/>
          </p:nvSpPr>
          <p:spPr>
            <a:xfrm>
              <a:off x="6994152" y="2352990"/>
              <a:ext cx="78964" cy="100503"/>
            </a:xfrm>
            <a:custGeom>
              <a:avLst/>
              <a:gdLst/>
              <a:ahLst/>
              <a:cxnLst/>
              <a:rect l="l" t="t" r="r" b="b"/>
              <a:pathLst>
                <a:path w="1965" h="2501" extrusionOk="0">
                  <a:moveTo>
                    <a:pt x="909" y="1"/>
                  </a:moveTo>
                  <a:cubicBezTo>
                    <a:pt x="862" y="1"/>
                    <a:pt x="814" y="5"/>
                    <a:pt x="767" y="13"/>
                  </a:cubicBezTo>
                  <a:cubicBezTo>
                    <a:pt x="305" y="102"/>
                    <a:pt x="1" y="534"/>
                    <a:pt x="79" y="995"/>
                  </a:cubicBezTo>
                  <a:lnTo>
                    <a:pt x="226" y="1801"/>
                  </a:lnTo>
                  <a:cubicBezTo>
                    <a:pt x="296" y="2214"/>
                    <a:pt x="657" y="2500"/>
                    <a:pt x="1056" y="2500"/>
                  </a:cubicBezTo>
                  <a:cubicBezTo>
                    <a:pt x="1103" y="2500"/>
                    <a:pt x="1151" y="2496"/>
                    <a:pt x="1199" y="2488"/>
                  </a:cubicBezTo>
                  <a:cubicBezTo>
                    <a:pt x="1660" y="2410"/>
                    <a:pt x="1965" y="1968"/>
                    <a:pt x="1886" y="1516"/>
                  </a:cubicBezTo>
                  <a:lnTo>
                    <a:pt x="1739" y="701"/>
                  </a:lnTo>
                  <a:cubicBezTo>
                    <a:pt x="1668" y="288"/>
                    <a:pt x="1308" y="1"/>
                    <a:pt x="909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;p36"/>
            <p:cNvSpPr/>
            <p:nvPr/>
          </p:nvSpPr>
          <p:spPr>
            <a:xfrm>
              <a:off x="7024933" y="2352990"/>
              <a:ext cx="48182" cy="100020"/>
            </a:xfrm>
            <a:custGeom>
              <a:avLst/>
              <a:gdLst/>
              <a:ahLst/>
              <a:cxnLst/>
              <a:rect l="l" t="t" r="r" b="b"/>
              <a:pathLst>
                <a:path w="1199" h="2489" extrusionOk="0">
                  <a:moveTo>
                    <a:pt x="143" y="1"/>
                  </a:moveTo>
                  <a:cubicBezTo>
                    <a:pt x="96" y="1"/>
                    <a:pt x="48" y="5"/>
                    <a:pt x="1" y="13"/>
                  </a:cubicBezTo>
                  <a:lnTo>
                    <a:pt x="433" y="2488"/>
                  </a:lnTo>
                  <a:cubicBezTo>
                    <a:pt x="894" y="2410"/>
                    <a:pt x="1199" y="1968"/>
                    <a:pt x="1120" y="1516"/>
                  </a:cubicBezTo>
                  <a:lnTo>
                    <a:pt x="973" y="701"/>
                  </a:lnTo>
                  <a:cubicBezTo>
                    <a:pt x="902" y="288"/>
                    <a:pt x="542" y="1"/>
                    <a:pt x="14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9;p36"/>
            <p:cNvSpPr/>
            <p:nvPr/>
          </p:nvSpPr>
          <p:spPr>
            <a:xfrm>
              <a:off x="7002430" y="2428094"/>
              <a:ext cx="380512" cy="80571"/>
            </a:xfrm>
            <a:custGeom>
              <a:avLst/>
              <a:gdLst/>
              <a:ahLst/>
              <a:cxnLst/>
              <a:rect l="l" t="t" r="r" b="b"/>
              <a:pathLst>
                <a:path w="9469" h="2005" extrusionOk="0">
                  <a:moveTo>
                    <a:pt x="315" y="1"/>
                  </a:moveTo>
                  <a:cubicBezTo>
                    <a:pt x="138" y="1"/>
                    <a:pt x="0" y="148"/>
                    <a:pt x="0" y="315"/>
                  </a:cubicBezTo>
                  <a:lnTo>
                    <a:pt x="0" y="1582"/>
                  </a:lnTo>
                  <a:lnTo>
                    <a:pt x="3497" y="1582"/>
                  </a:lnTo>
                  <a:lnTo>
                    <a:pt x="4735" y="2004"/>
                  </a:lnTo>
                  <a:lnTo>
                    <a:pt x="5707" y="1582"/>
                  </a:lnTo>
                  <a:lnTo>
                    <a:pt x="9469" y="1582"/>
                  </a:lnTo>
                  <a:lnTo>
                    <a:pt x="9469" y="315"/>
                  </a:lnTo>
                  <a:cubicBezTo>
                    <a:pt x="9469" y="148"/>
                    <a:pt x="9331" y="1"/>
                    <a:pt x="9154" y="1"/>
                  </a:cubicBezTo>
                  <a:lnTo>
                    <a:pt x="5688" y="1"/>
                  </a:lnTo>
                  <a:cubicBezTo>
                    <a:pt x="5157" y="1"/>
                    <a:pt x="4735" y="423"/>
                    <a:pt x="4735" y="953"/>
                  </a:cubicBezTo>
                  <a:cubicBezTo>
                    <a:pt x="4735" y="423"/>
                    <a:pt x="4313" y="1"/>
                    <a:pt x="3792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0;p36"/>
            <p:cNvSpPr/>
            <p:nvPr/>
          </p:nvSpPr>
          <p:spPr>
            <a:xfrm>
              <a:off x="7192663" y="2428094"/>
              <a:ext cx="190276" cy="80571"/>
            </a:xfrm>
            <a:custGeom>
              <a:avLst/>
              <a:gdLst/>
              <a:ahLst/>
              <a:cxnLst/>
              <a:rect l="l" t="t" r="r" b="b"/>
              <a:pathLst>
                <a:path w="4735" h="2005" extrusionOk="0">
                  <a:moveTo>
                    <a:pt x="954" y="1"/>
                  </a:moveTo>
                  <a:cubicBezTo>
                    <a:pt x="423" y="1"/>
                    <a:pt x="1" y="423"/>
                    <a:pt x="1" y="953"/>
                  </a:cubicBezTo>
                  <a:lnTo>
                    <a:pt x="1" y="2004"/>
                  </a:lnTo>
                  <a:lnTo>
                    <a:pt x="973" y="1582"/>
                  </a:lnTo>
                  <a:lnTo>
                    <a:pt x="4735" y="1582"/>
                  </a:lnTo>
                  <a:lnTo>
                    <a:pt x="4735" y="315"/>
                  </a:lnTo>
                  <a:cubicBezTo>
                    <a:pt x="4735" y="148"/>
                    <a:pt x="4597" y="1"/>
                    <a:pt x="442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1;p36"/>
            <p:cNvSpPr/>
            <p:nvPr/>
          </p:nvSpPr>
          <p:spPr>
            <a:xfrm>
              <a:off x="6975989" y="2479008"/>
              <a:ext cx="433435" cy="42275"/>
            </a:xfrm>
            <a:custGeom>
              <a:avLst/>
              <a:gdLst/>
              <a:ahLst/>
              <a:cxnLst/>
              <a:rect l="l" t="t" r="r" b="b"/>
              <a:pathLst>
                <a:path w="10786" h="1052" extrusionOk="0">
                  <a:moveTo>
                    <a:pt x="325" y="0"/>
                  </a:moveTo>
                  <a:cubicBezTo>
                    <a:pt x="148" y="0"/>
                    <a:pt x="1" y="138"/>
                    <a:pt x="1" y="315"/>
                  </a:cubicBezTo>
                  <a:cubicBezTo>
                    <a:pt x="1" y="491"/>
                    <a:pt x="148" y="629"/>
                    <a:pt x="325" y="629"/>
                  </a:cubicBezTo>
                  <a:lnTo>
                    <a:pt x="4381" y="629"/>
                  </a:lnTo>
                  <a:cubicBezTo>
                    <a:pt x="4676" y="629"/>
                    <a:pt x="4960" y="747"/>
                    <a:pt x="5167" y="963"/>
                  </a:cubicBezTo>
                  <a:cubicBezTo>
                    <a:pt x="5235" y="1022"/>
                    <a:pt x="5314" y="1052"/>
                    <a:pt x="5393" y="1052"/>
                  </a:cubicBezTo>
                  <a:cubicBezTo>
                    <a:pt x="5471" y="1052"/>
                    <a:pt x="5560" y="1022"/>
                    <a:pt x="5619" y="963"/>
                  </a:cubicBezTo>
                  <a:cubicBezTo>
                    <a:pt x="5825" y="747"/>
                    <a:pt x="6110" y="629"/>
                    <a:pt x="6414" y="629"/>
                  </a:cubicBezTo>
                  <a:lnTo>
                    <a:pt x="10471" y="629"/>
                  </a:lnTo>
                  <a:cubicBezTo>
                    <a:pt x="10637" y="629"/>
                    <a:pt x="10785" y="491"/>
                    <a:pt x="10785" y="315"/>
                  </a:cubicBezTo>
                  <a:cubicBezTo>
                    <a:pt x="10785" y="138"/>
                    <a:pt x="10637" y="0"/>
                    <a:pt x="10471" y="0"/>
                  </a:cubicBezTo>
                  <a:lnTo>
                    <a:pt x="6414" y="0"/>
                  </a:lnTo>
                  <a:cubicBezTo>
                    <a:pt x="6041" y="0"/>
                    <a:pt x="5687" y="109"/>
                    <a:pt x="5393" y="325"/>
                  </a:cubicBezTo>
                  <a:cubicBezTo>
                    <a:pt x="5098" y="109"/>
                    <a:pt x="4744" y="0"/>
                    <a:pt x="4381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2;p36"/>
            <p:cNvSpPr/>
            <p:nvPr/>
          </p:nvSpPr>
          <p:spPr>
            <a:xfrm>
              <a:off x="7192663" y="2479008"/>
              <a:ext cx="216758" cy="42275"/>
            </a:xfrm>
            <a:custGeom>
              <a:avLst/>
              <a:gdLst/>
              <a:ahLst/>
              <a:cxnLst/>
              <a:rect l="l" t="t" r="r" b="b"/>
              <a:pathLst>
                <a:path w="5394" h="1052" extrusionOk="0">
                  <a:moveTo>
                    <a:pt x="1022" y="0"/>
                  </a:moveTo>
                  <a:cubicBezTo>
                    <a:pt x="649" y="0"/>
                    <a:pt x="295" y="109"/>
                    <a:pt x="1" y="325"/>
                  </a:cubicBezTo>
                  <a:lnTo>
                    <a:pt x="1" y="1052"/>
                  </a:lnTo>
                  <a:cubicBezTo>
                    <a:pt x="79" y="1052"/>
                    <a:pt x="168" y="1022"/>
                    <a:pt x="227" y="963"/>
                  </a:cubicBezTo>
                  <a:cubicBezTo>
                    <a:pt x="433" y="747"/>
                    <a:pt x="718" y="629"/>
                    <a:pt x="1022" y="629"/>
                  </a:cubicBezTo>
                  <a:lnTo>
                    <a:pt x="5079" y="629"/>
                  </a:lnTo>
                  <a:cubicBezTo>
                    <a:pt x="5245" y="629"/>
                    <a:pt x="5393" y="491"/>
                    <a:pt x="5393" y="315"/>
                  </a:cubicBezTo>
                  <a:cubicBezTo>
                    <a:pt x="5393" y="138"/>
                    <a:pt x="5245" y="0"/>
                    <a:pt x="5079" y="0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874453" y="713456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6990" y="1685991"/>
            <a:ext cx="3298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Centro Histórico de Quito cuenta con una gran afluencia de turistas.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88416" y="4006562"/>
            <a:ext cx="329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Turismo diferente</a:t>
            </a:r>
          </a:p>
        </p:txBody>
      </p:sp>
      <p:sp>
        <p:nvSpPr>
          <p:cNvPr id="24" name="Flecha abajo 23"/>
          <p:cNvSpPr/>
          <p:nvPr/>
        </p:nvSpPr>
        <p:spPr>
          <a:xfrm>
            <a:off x="1433160" y="3255651"/>
            <a:ext cx="369579" cy="5825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Elipse 25"/>
          <p:cNvSpPr/>
          <p:nvPr/>
        </p:nvSpPr>
        <p:spPr>
          <a:xfrm>
            <a:off x="727922" y="4774638"/>
            <a:ext cx="1866900" cy="889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Recurso culinario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128000" y="1594635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Nuevas experiencias</a:t>
            </a:r>
          </a:p>
        </p:txBody>
      </p:sp>
      <p:sp>
        <p:nvSpPr>
          <p:cNvPr id="28" name="Flecha abajo 27"/>
          <p:cNvSpPr/>
          <p:nvPr/>
        </p:nvSpPr>
        <p:spPr>
          <a:xfrm>
            <a:off x="9617676" y="2134271"/>
            <a:ext cx="487747" cy="6731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Elipse 28"/>
          <p:cNvSpPr/>
          <p:nvPr/>
        </p:nvSpPr>
        <p:spPr>
          <a:xfrm>
            <a:off x="8645270" y="3009900"/>
            <a:ext cx="2508252" cy="7239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HUECAS TRADICIONALES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432800" y="4207588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Conocer de diferente manera la comunidad anfitriona.</a:t>
            </a:r>
          </a:p>
        </p:txBody>
      </p:sp>
    </p:spTree>
    <p:extLst>
      <p:ext uri="{BB962C8B-B14F-4D97-AF65-F5344CB8AC3E}">
        <p14:creationId xmlns:p14="http://schemas.microsoft.com/office/powerpoint/2010/main" val="270020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1750" y="777564"/>
            <a:ext cx="3448050" cy="612775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grpSp>
        <p:nvGrpSpPr>
          <p:cNvPr id="4" name="Google Shape;2134;p50"/>
          <p:cNvGrpSpPr/>
          <p:nvPr/>
        </p:nvGrpSpPr>
        <p:grpSpPr>
          <a:xfrm>
            <a:off x="2872294" y="905392"/>
            <a:ext cx="1456682" cy="425629"/>
            <a:chOff x="3687075" y="3711525"/>
            <a:chExt cx="381600" cy="111500"/>
          </a:xfrm>
        </p:grpSpPr>
        <p:sp>
          <p:nvSpPr>
            <p:cNvPr id="5" name="Google Shape;2135;p50"/>
            <p:cNvSpPr/>
            <p:nvPr/>
          </p:nvSpPr>
          <p:spPr>
            <a:xfrm>
              <a:off x="3687075" y="3711525"/>
              <a:ext cx="381600" cy="111500"/>
            </a:xfrm>
            <a:custGeom>
              <a:avLst/>
              <a:gdLst/>
              <a:ahLst/>
              <a:cxnLst/>
              <a:rect l="l" t="t" r="r" b="b"/>
              <a:pathLst>
                <a:path w="15264" h="4460" extrusionOk="0">
                  <a:moveTo>
                    <a:pt x="10" y="1"/>
                  </a:moveTo>
                  <a:lnTo>
                    <a:pt x="0" y="1356"/>
                  </a:lnTo>
                  <a:lnTo>
                    <a:pt x="678" y="1356"/>
                  </a:lnTo>
                  <a:cubicBezTo>
                    <a:pt x="678" y="1356"/>
                    <a:pt x="884" y="4204"/>
                    <a:pt x="3035" y="4381"/>
                  </a:cubicBezTo>
                  <a:cubicBezTo>
                    <a:pt x="3165" y="4392"/>
                    <a:pt x="3291" y="4397"/>
                    <a:pt x="3413" y="4397"/>
                  </a:cubicBezTo>
                  <a:cubicBezTo>
                    <a:pt x="6065" y="4397"/>
                    <a:pt x="6857" y="2043"/>
                    <a:pt x="7308" y="1405"/>
                  </a:cubicBezTo>
                  <a:lnTo>
                    <a:pt x="7622" y="1405"/>
                  </a:lnTo>
                  <a:lnTo>
                    <a:pt x="7946" y="1415"/>
                  </a:lnTo>
                  <a:cubicBezTo>
                    <a:pt x="8391" y="2068"/>
                    <a:pt x="9157" y="4459"/>
                    <a:pt x="11864" y="4459"/>
                  </a:cubicBezTo>
                  <a:cubicBezTo>
                    <a:pt x="11963" y="4459"/>
                    <a:pt x="12065" y="4456"/>
                    <a:pt x="12169" y="4450"/>
                  </a:cubicBezTo>
                  <a:cubicBezTo>
                    <a:pt x="14320" y="4312"/>
                    <a:pt x="14576" y="1464"/>
                    <a:pt x="14576" y="1464"/>
                  </a:cubicBezTo>
                  <a:lnTo>
                    <a:pt x="15253" y="1464"/>
                  </a:lnTo>
                  <a:lnTo>
                    <a:pt x="15263" y="118"/>
                  </a:lnTo>
                  <a:cubicBezTo>
                    <a:pt x="15263" y="118"/>
                    <a:pt x="9930" y="79"/>
                    <a:pt x="9458" y="79"/>
                  </a:cubicBezTo>
                  <a:cubicBezTo>
                    <a:pt x="9454" y="79"/>
                    <a:pt x="9450" y="79"/>
                    <a:pt x="9445" y="79"/>
                  </a:cubicBezTo>
                  <a:cubicBezTo>
                    <a:pt x="8886" y="79"/>
                    <a:pt x="8054" y="737"/>
                    <a:pt x="8054" y="737"/>
                  </a:cubicBezTo>
                  <a:lnTo>
                    <a:pt x="7209" y="737"/>
                  </a:lnTo>
                  <a:cubicBezTo>
                    <a:pt x="7209" y="737"/>
                    <a:pt x="6335" y="49"/>
                    <a:pt x="5815" y="49"/>
                  </a:cubicBezTo>
                  <a:cubicBezTo>
                    <a:pt x="5343" y="49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36;p50"/>
            <p:cNvSpPr/>
            <p:nvPr/>
          </p:nvSpPr>
          <p:spPr>
            <a:xfrm>
              <a:off x="3714575" y="3723375"/>
              <a:ext cx="145075" cy="86400"/>
            </a:xfrm>
            <a:custGeom>
              <a:avLst/>
              <a:gdLst/>
              <a:ahLst/>
              <a:cxnLst/>
              <a:rect l="l" t="t" r="r" b="b"/>
              <a:pathLst>
                <a:path w="5803" h="3456" extrusionOk="0">
                  <a:moveTo>
                    <a:pt x="3886" y="1"/>
                  </a:moveTo>
                  <a:cubicBezTo>
                    <a:pt x="3582" y="1"/>
                    <a:pt x="3213" y="9"/>
                    <a:pt x="2760" y="18"/>
                  </a:cubicBezTo>
                  <a:cubicBezTo>
                    <a:pt x="766" y="47"/>
                    <a:pt x="177" y="400"/>
                    <a:pt x="88" y="1098"/>
                  </a:cubicBezTo>
                  <a:cubicBezTo>
                    <a:pt x="0" y="1795"/>
                    <a:pt x="649" y="3416"/>
                    <a:pt x="2642" y="3455"/>
                  </a:cubicBezTo>
                  <a:cubicBezTo>
                    <a:pt x="2652" y="3456"/>
                    <a:pt x="2663" y="3456"/>
                    <a:pt x="2673" y="3456"/>
                  </a:cubicBezTo>
                  <a:cubicBezTo>
                    <a:pt x="4417" y="3456"/>
                    <a:pt x="5803" y="1026"/>
                    <a:pt x="5500" y="548"/>
                  </a:cubicBezTo>
                  <a:cubicBezTo>
                    <a:pt x="5212" y="93"/>
                    <a:pt x="4923" y="1"/>
                    <a:pt x="3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37;p50"/>
            <p:cNvSpPr/>
            <p:nvPr/>
          </p:nvSpPr>
          <p:spPr>
            <a:xfrm>
              <a:off x="3895300" y="3724375"/>
              <a:ext cx="145125" cy="86875"/>
            </a:xfrm>
            <a:custGeom>
              <a:avLst/>
              <a:gdLst/>
              <a:ahLst/>
              <a:cxnLst/>
              <a:rect l="l" t="t" r="r" b="b"/>
              <a:pathLst>
                <a:path w="5805" h="3475" extrusionOk="0">
                  <a:moveTo>
                    <a:pt x="1717" y="0"/>
                  </a:moveTo>
                  <a:cubicBezTo>
                    <a:pt x="861" y="0"/>
                    <a:pt x="595" y="104"/>
                    <a:pt x="314" y="518"/>
                  </a:cubicBezTo>
                  <a:cubicBezTo>
                    <a:pt x="0" y="999"/>
                    <a:pt x="1375" y="3474"/>
                    <a:pt x="3133" y="3474"/>
                  </a:cubicBezTo>
                  <a:cubicBezTo>
                    <a:pt x="5127" y="3474"/>
                    <a:pt x="5804" y="1863"/>
                    <a:pt x="5726" y="1156"/>
                  </a:cubicBezTo>
                  <a:cubicBezTo>
                    <a:pt x="5647" y="459"/>
                    <a:pt x="5058" y="96"/>
                    <a:pt x="3065" y="37"/>
                  </a:cubicBezTo>
                  <a:cubicBezTo>
                    <a:pt x="2495" y="17"/>
                    <a:pt x="2059" y="0"/>
                    <a:pt x="1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38;p50"/>
            <p:cNvSpPr/>
            <p:nvPr/>
          </p:nvSpPr>
          <p:spPr>
            <a:xfrm>
              <a:off x="3714575" y="3723375"/>
              <a:ext cx="145075" cy="86400"/>
            </a:xfrm>
            <a:custGeom>
              <a:avLst/>
              <a:gdLst/>
              <a:ahLst/>
              <a:cxnLst/>
              <a:rect l="l" t="t" r="r" b="b"/>
              <a:pathLst>
                <a:path w="5803" h="3456" extrusionOk="0">
                  <a:moveTo>
                    <a:pt x="3886" y="1"/>
                  </a:moveTo>
                  <a:cubicBezTo>
                    <a:pt x="3582" y="1"/>
                    <a:pt x="3213" y="9"/>
                    <a:pt x="2760" y="18"/>
                  </a:cubicBezTo>
                  <a:cubicBezTo>
                    <a:pt x="766" y="47"/>
                    <a:pt x="177" y="400"/>
                    <a:pt x="88" y="1098"/>
                  </a:cubicBezTo>
                  <a:cubicBezTo>
                    <a:pt x="0" y="1795"/>
                    <a:pt x="649" y="3416"/>
                    <a:pt x="2642" y="3455"/>
                  </a:cubicBezTo>
                  <a:cubicBezTo>
                    <a:pt x="2652" y="3456"/>
                    <a:pt x="2663" y="3456"/>
                    <a:pt x="2673" y="3456"/>
                  </a:cubicBezTo>
                  <a:cubicBezTo>
                    <a:pt x="4417" y="3456"/>
                    <a:pt x="5803" y="1026"/>
                    <a:pt x="5500" y="548"/>
                  </a:cubicBezTo>
                  <a:cubicBezTo>
                    <a:pt x="5212" y="93"/>
                    <a:pt x="4923" y="1"/>
                    <a:pt x="3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39;p50"/>
            <p:cNvSpPr/>
            <p:nvPr/>
          </p:nvSpPr>
          <p:spPr>
            <a:xfrm>
              <a:off x="3895300" y="3724375"/>
              <a:ext cx="145125" cy="86875"/>
            </a:xfrm>
            <a:custGeom>
              <a:avLst/>
              <a:gdLst/>
              <a:ahLst/>
              <a:cxnLst/>
              <a:rect l="l" t="t" r="r" b="b"/>
              <a:pathLst>
                <a:path w="5805" h="3475" extrusionOk="0">
                  <a:moveTo>
                    <a:pt x="1717" y="0"/>
                  </a:moveTo>
                  <a:cubicBezTo>
                    <a:pt x="861" y="0"/>
                    <a:pt x="595" y="104"/>
                    <a:pt x="314" y="518"/>
                  </a:cubicBezTo>
                  <a:cubicBezTo>
                    <a:pt x="0" y="999"/>
                    <a:pt x="1375" y="3474"/>
                    <a:pt x="3133" y="3474"/>
                  </a:cubicBezTo>
                  <a:cubicBezTo>
                    <a:pt x="5127" y="3474"/>
                    <a:pt x="5804" y="1863"/>
                    <a:pt x="5726" y="1156"/>
                  </a:cubicBezTo>
                  <a:cubicBezTo>
                    <a:pt x="5647" y="459"/>
                    <a:pt x="5058" y="96"/>
                    <a:pt x="3065" y="37"/>
                  </a:cubicBezTo>
                  <a:cubicBezTo>
                    <a:pt x="2495" y="17"/>
                    <a:pt x="2059" y="0"/>
                    <a:pt x="1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563;p56"/>
          <p:cNvGrpSpPr/>
          <p:nvPr/>
        </p:nvGrpSpPr>
        <p:grpSpPr>
          <a:xfrm rot="5400000">
            <a:off x="3154671" y="3534803"/>
            <a:ext cx="4822207" cy="533280"/>
            <a:chOff x="803163" y="1111966"/>
            <a:chExt cx="2447800" cy="203430"/>
          </a:xfrm>
        </p:grpSpPr>
        <p:grpSp>
          <p:nvGrpSpPr>
            <p:cNvPr id="11" name="Google Shape;7564;p56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29" name="Google Shape;7565;p56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7566;p56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1" name="Google Shape;7567;p5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2" name="Google Shape;7568;p5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12" name="Google Shape;7569;p56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7570;p56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571;p56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25" name="Google Shape;7572;p56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27" name="Google Shape;7573;p5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8" name="Google Shape;7574;p5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7575;p56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576;p56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21" name="Google Shape;7577;p56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23" name="Google Shape;7578;p5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" name="Google Shape;7579;p5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" name="Google Shape;7580;p56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581;p56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17" name="Google Shape;7582;p56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9" name="Google Shape;7583;p5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7584;p5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7585;p56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Google Shape;532;p49"/>
          <p:cNvSpPr/>
          <p:nvPr/>
        </p:nvSpPr>
        <p:spPr>
          <a:xfrm>
            <a:off x="751380" y="1594799"/>
            <a:ext cx="656237" cy="666735"/>
          </a:xfrm>
          <a:prstGeom prst="donut">
            <a:avLst>
              <a:gd name="adj" fmla="val 190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32;p49"/>
          <p:cNvSpPr/>
          <p:nvPr/>
        </p:nvSpPr>
        <p:spPr>
          <a:xfrm>
            <a:off x="6412839" y="1530540"/>
            <a:ext cx="656237" cy="666735"/>
          </a:xfrm>
          <a:prstGeom prst="donut">
            <a:avLst>
              <a:gd name="adj" fmla="val 190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CuadroTexto 34"/>
          <p:cNvSpPr txBox="1"/>
          <p:nvPr/>
        </p:nvSpPr>
        <p:spPr>
          <a:xfrm>
            <a:off x="1360984" y="169733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069076" y="1697332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58723" y="2584017"/>
            <a:ext cx="4596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Analizar el aporte de la culinaria de las Huecas del Centro Histórico de Quito, como motivación del turismo experiencial con la finalidad de diversificar la oferta turística tradicional.</a:t>
            </a:r>
          </a:p>
          <a:p>
            <a:pPr algn="just"/>
            <a:endParaRPr lang="es-EC" sz="2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882570" y="2197802"/>
            <a:ext cx="62164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000" dirty="0"/>
              <a:t>         Diagnosticar la situación actual de la zona de estudio de las Huecas del Centro Histórico de Quito.</a:t>
            </a:r>
          </a:p>
          <a:p>
            <a:pPr lvl="0"/>
            <a:r>
              <a:rPr lang="es-EC" sz="2000" dirty="0"/>
              <a:t>         Describir la metodología idónea para el desarrollo de la investigación con la finalidad de garantizar un correcto proceso de recolección y tratamiento de la información. </a:t>
            </a:r>
          </a:p>
          <a:p>
            <a:pPr lvl="0"/>
            <a:r>
              <a:rPr lang="es-EC" sz="2000" dirty="0"/>
              <a:t>         Sintetizar información acerca de la experiencia turística de la culinaria de las huecas mediante entrevistas a administradores, autoridades responsables y encuestas a los turistas respectivamente.</a:t>
            </a:r>
          </a:p>
          <a:p>
            <a:pPr lvl="0"/>
            <a:r>
              <a:rPr lang="es-EC" sz="2000" dirty="0"/>
              <a:t>         Establecer estrategias para la promoción turística de las huecas para un turismo experiencial y así contribuir con una diversificación.</a:t>
            </a:r>
          </a:p>
          <a:p>
            <a:endParaRPr lang="es-EC" sz="2000" dirty="0"/>
          </a:p>
        </p:txBody>
      </p:sp>
      <p:sp>
        <p:nvSpPr>
          <p:cNvPr id="39" name="Google Shape;8823;p60"/>
          <p:cNvSpPr/>
          <p:nvPr/>
        </p:nvSpPr>
        <p:spPr>
          <a:xfrm>
            <a:off x="6168359" y="2197451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823;p60"/>
          <p:cNvSpPr/>
          <p:nvPr/>
        </p:nvSpPr>
        <p:spPr>
          <a:xfrm>
            <a:off x="6168359" y="2812803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823;p60"/>
          <p:cNvSpPr/>
          <p:nvPr/>
        </p:nvSpPr>
        <p:spPr>
          <a:xfrm>
            <a:off x="6168359" y="3719278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823;p60"/>
          <p:cNvSpPr/>
          <p:nvPr/>
        </p:nvSpPr>
        <p:spPr>
          <a:xfrm>
            <a:off x="6149919" y="4904334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>
            <a:spLocks noGrp="1"/>
          </p:cNvSpPr>
          <p:nvPr>
            <p:ph type="title"/>
          </p:nvPr>
        </p:nvSpPr>
        <p:spPr>
          <a:xfrm>
            <a:off x="2442099" y="315078"/>
            <a:ext cx="6683831" cy="8021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TEORÍAS DE SOPORTE </a:t>
            </a:r>
            <a:endParaRPr sz="42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ubTitle" idx="4294967295"/>
          </p:nvPr>
        </p:nvSpPr>
        <p:spPr>
          <a:xfrm>
            <a:off x="0" y="4791075"/>
            <a:ext cx="2359025" cy="523875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667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Mercury</a:t>
            </a:r>
            <a:endParaRPr sz="2667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1" name="Google Shape;561;p36"/>
          <p:cNvSpPr txBox="1">
            <a:spLocks noGrp="1"/>
          </p:cNvSpPr>
          <p:nvPr>
            <p:ph type="subTitle" idx="4294967295"/>
          </p:nvPr>
        </p:nvSpPr>
        <p:spPr>
          <a:xfrm>
            <a:off x="386123" y="3562866"/>
            <a:ext cx="3027363" cy="795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Interrelación de un conjunto de elementos.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2" name="Google Shape;562;p36"/>
          <p:cNvSpPr txBox="1">
            <a:spLocks noGrp="1"/>
          </p:cNvSpPr>
          <p:nvPr>
            <p:ph type="subTitle" idx="4294967295"/>
          </p:nvPr>
        </p:nvSpPr>
        <p:spPr>
          <a:xfrm>
            <a:off x="97885" y="2439629"/>
            <a:ext cx="2360613" cy="522287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667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Mars</a:t>
            </a:r>
            <a:endParaRPr sz="2667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5" name="Google Shape;565;p36"/>
          <p:cNvSpPr txBox="1">
            <a:spLocks noGrp="1"/>
          </p:cNvSpPr>
          <p:nvPr>
            <p:ph type="subTitle" idx="4294967295"/>
          </p:nvPr>
        </p:nvSpPr>
        <p:spPr>
          <a:xfrm>
            <a:off x="9831388" y="4791075"/>
            <a:ext cx="2360612" cy="523875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667" dirty="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Venus</a:t>
            </a:r>
            <a:endParaRPr sz="2667" dirty="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7" name="Google Shape;567;p36"/>
          <p:cNvSpPr txBox="1">
            <a:spLocks noGrp="1"/>
          </p:cNvSpPr>
          <p:nvPr>
            <p:ph type="subTitle" idx="4294967295"/>
          </p:nvPr>
        </p:nvSpPr>
        <p:spPr>
          <a:xfrm>
            <a:off x="7703512" y="3125871"/>
            <a:ext cx="3580919" cy="795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Motivación turística.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523405" y="1606258"/>
            <a:ext cx="2752800" cy="5228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2400" dirty="0"/>
              <a:t>Teoría de sistemas</a:t>
            </a:r>
            <a:endParaRPr sz="2400" dirty="0"/>
          </a:p>
        </p:txBody>
      </p:sp>
      <p:sp>
        <p:nvSpPr>
          <p:cNvPr id="566" name="Google Shape;566;p36"/>
          <p:cNvSpPr/>
          <p:nvPr/>
        </p:nvSpPr>
        <p:spPr>
          <a:xfrm>
            <a:off x="7780985" y="1620946"/>
            <a:ext cx="3644900" cy="5228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2400" dirty="0"/>
              <a:t>Teoría </a:t>
            </a:r>
            <a:r>
              <a:rPr lang="es-EC" sz="2400" dirty="0" err="1"/>
              <a:t>travel</a:t>
            </a:r>
            <a:r>
              <a:rPr lang="es-EC" sz="2400" dirty="0"/>
              <a:t> </a:t>
            </a:r>
            <a:r>
              <a:rPr lang="es-EC" sz="2400" dirty="0" err="1"/>
              <a:t>carrer</a:t>
            </a:r>
            <a:r>
              <a:rPr lang="es-EC" sz="2400" dirty="0"/>
              <a:t> </a:t>
            </a:r>
            <a:r>
              <a:rPr lang="es-EC" sz="2400" dirty="0" err="1"/>
              <a:t>ladder</a:t>
            </a:r>
            <a:endParaRPr sz="2400" dirty="0"/>
          </a:p>
        </p:txBody>
      </p:sp>
      <p:cxnSp>
        <p:nvCxnSpPr>
          <p:cNvPr id="569" name="Google Shape;569;p36"/>
          <p:cNvCxnSpPr/>
          <p:nvPr/>
        </p:nvCxnSpPr>
        <p:spPr>
          <a:xfrm>
            <a:off x="1006831" y="2724111"/>
            <a:ext cx="10277600" cy="0"/>
          </a:xfrm>
          <a:prstGeom prst="straightConnector1">
            <a:avLst/>
          </a:prstGeom>
          <a:noFill/>
          <a:ln w="19050" cap="flat" cmpd="sng">
            <a:solidFill>
              <a:srgbClr val="4F4F4F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570" name="Google Shape;570;p36"/>
          <p:cNvCxnSpPr>
            <a:stCxn id="557" idx="2"/>
          </p:cNvCxnSpPr>
          <p:nvPr/>
        </p:nvCxnSpPr>
        <p:spPr>
          <a:xfrm>
            <a:off x="1899805" y="2129058"/>
            <a:ext cx="0" cy="1165025"/>
          </a:xfrm>
          <a:prstGeom prst="straightConnector1">
            <a:avLst/>
          </a:prstGeom>
          <a:noFill/>
          <a:ln w="19050" cap="flat" cmpd="sng">
            <a:solidFill>
              <a:srgbClr val="FF594D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0" name="Google Shape;567;p36"/>
          <p:cNvSpPr txBox="1">
            <a:spLocks/>
          </p:cNvSpPr>
          <p:nvPr/>
        </p:nvSpPr>
        <p:spPr>
          <a:xfrm>
            <a:off x="4059868" y="3409216"/>
            <a:ext cx="3028950" cy="921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 comportamiento humano depende más de la imagen.</a:t>
            </a:r>
          </a:p>
        </p:txBody>
      </p:sp>
      <p:cxnSp>
        <p:nvCxnSpPr>
          <p:cNvPr id="115" name="Google Shape;571;p36"/>
          <p:cNvCxnSpPr/>
          <p:nvPr/>
        </p:nvCxnSpPr>
        <p:spPr>
          <a:xfrm rot="10800000">
            <a:off x="9603435" y="2129058"/>
            <a:ext cx="0" cy="1110000"/>
          </a:xfrm>
          <a:prstGeom prst="straightConnector1">
            <a:avLst/>
          </a:prstGeom>
          <a:noFill/>
          <a:ln w="19050" cap="flat" cmpd="sng">
            <a:solidFill>
              <a:srgbClr val="FF594D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6" name="Google Shape;560;p36"/>
          <p:cNvSpPr/>
          <p:nvPr/>
        </p:nvSpPr>
        <p:spPr>
          <a:xfrm>
            <a:off x="4187430" y="1620946"/>
            <a:ext cx="2901388" cy="5228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2400" dirty="0"/>
              <a:t>Teoría de la imagen</a:t>
            </a:r>
            <a:endParaRPr sz="2400" dirty="0"/>
          </a:p>
        </p:txBody>
      </p:sp>
      <p:cxnSp>
        <p:nvCxnSpPr>
          <p:cNvPr id="117" name="Google Shape;571;p36"/>
          <p:cNvCxnSpPr/>
          <p:nvPr/>
        </p:nvCxnSpPr>
        <p:spPr>
          <a:xfrm rot="10800000">
            <a:off x="5574343" y="2129059"/>
            <a:ext cx="0" cy="1110000"/>
          </a:xfrm>
          <a:prstGeom prst="straightConnector1">
            <a:avLst/>
          </a:prstGeom>
          <a:noFill/>
          <a:ln w="19050" cap="flat" cmpd="sng">
            <a:solidFill>
              <a:srgbClr val="FF594D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8" name="Google Shape;561;p36"/>
          <p:cNvSpPr txBox="1">
            <a:spLocks/>
          </p:cNvSpPr>
          <p:nvPr/>
        </p:nvSpPr>
        <p:spPr>
          <a:xfrm>
            <a:off x="386123" y="4633658"/>
            <a:ext cx="3027363" cy="795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Trabajo articulado.</a:t>
            </a:r>
          </a:p>
        </p:txBody>
      </p:sp>
      <p:sp>
        <p:nvSpPr>
          <p:cNvPr id="119" name="Google Shape;567;p36"/>
          <p:cNvSpPr txBox="1">
            <a:spLocks/>
          </p:cNvSpPr>
          <p:nvPr/>
        </p:nvSpPr>
        <p:spPr>
          <a:xfrm>
            <a:off x="4053501" y="4430997"/>
            <a:ext cx="3028950" cy="921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Toma de decisions.</a:t>
            </a:r>
          </a:p>
        </p:txBody>
      </p:sp>
      <p:sp>
        <p:nvSpPr>
          <p:cNvPr id="120" name="Google Shape;567;p36"/>
          <p:cNvSpPr txBox="1">
            <a:spLocks/>
          </p:cNvSpPr>
          <p:nvPr/>
        </p:nvSpPr>
        <p:spPr>
          <a:xfrm>
            <a:off x="3914927" y="5428996"/>
            <a:ext cx="3318832" cy="921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percepritva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cognitiva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afectiva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21" name="Google Shape;567;p36"/>
          <p:cNvSpPr txBox="1">
            <a:spLocks/>
          </p:cNvSpPr>
          <p:nvPr/>
        </p:nvSpPr>
        <p:spPr>
          <a:xfrm>
            <a:off x="7735200" y="4139169"/>
            <a:ext cx="3580919" cy="795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Experiencias de viaje acumuladas.</a:t>
            </a:r>
          </a:p>
        </p:txBody>
      </p:sp>
      <p:sp>
        <p:nvSpPr>
          <p:cNvPr id="122" name="Google Shape;567;p36"/>
          <p:cNvSpPr txBox="1">
            <a:spLocks/>
          </p:cNvSpPr>
          <p:nvPr/>
        </p:nvSpPr>
        <p:spPr>
          <a:xfrm>
            <a:off x="7812975" y="5188744"/>
            <a:ext cx="3580919" cy="795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Influencia de hábitos de la actualidad.</a:t>
            </a:r>
          </a:p>
        </p:txBody>
      </p:sp>
    </p:spTree>
    <p:extLst>
      <p:ext uri="{BB962C8B-B14F-4D97-AF65-F5344CB8AC3E}">
        <p14:creationId xmlns:p14="http://schemas.microsoft.com/office/powerpoint/2010/main" val="280974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5" name="Google Shape;536;p49"/>
          <p:cNvSpPr/>
          <p:nvPr/>
        </p:nvSpPr>
        <p:spPr>
          <a:xfrm>
            <a:off x="967521" y="2030268"/>
            <a:ext cx="788100" cy="1025700"/>
          </a:xfrm>
          <a:prstGeom prst="diamond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36;p49"/>
          <p:cNvSpPr/>
          <p:nvPr/>
        </p:nvSpPr>
        <p:spPr>
          <a:xfrm>
            <a:off x="6301521" y="2030268"/>
            <a:ext cx="788100" cy="1025700"/>
          </a:xfrm>
          <a:prstGeom prst="diamond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6;p49"/>
          <p:cNvSpPr/>
          <p:nvPr/>
        </p:nvSpPr>
        <p:spPr>
          <a:xfrm>
            <a:off x="2936157" y="4151953"/>
            <a:ext cx="788100" cy="1025700"/>
          </a:xfrm>
          <a:prstGeom prst="diamond">
            <a:avLst/>
          </a:prstGeom>
          <a:noFill/>
          <a:ln w="2286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934;p49"/>
          <p:cNvGrpSpPr/>
          <p:nvPr/>
        </p:nvGrpSpPr>
        <p:grpSpPr>
          <a:xfrm>
            <a:off x="2828692" y="664833"/>
            <a:ext cx="663807" cy="719467"/>
            <a:chOff x="2828693" y="3555419"/>
            <a:chExt cx="363074" cy="363073"/>
          </a:xfrm>
        </p:grpSpPr>
        <p:sp>
          <p:nvSpPr>
            <p:cNvPr id="10" name="Google Shape;1935;p49"/>
            <p:cNvSpPr/>
            <p:nvPr/>
          </p:nvSpPr>
          <p:spPr>
            <a:xfrm>
              <a:off x="2828693" y="3668931"/>
              <a:ext cx="363070" cy="249560"/>
            </a:xfrm>
            <a:custGeom>
              <a:avLst/>
              <a:gdLst/>
              <a:ahLst/>
              <a:cxnLst/>
              <a:rect l="l" t="t" r="r" b="b"/>
              <a:pathLst>
                <a:path w="10776" h="7407" extrusionOk="0">
                  <a:moveTo>
                    <a:pt x="315" y="0"/>
                  </a:moveTo>
                  <a:cubicBezTo>
                    <a:pt x="149" y="0"/>
                    <a:pt x="1" y="138"/>
                    <a:pt x="1" y="315"/>
                  </a:cubicBezTo>
                  <a:lnTo>
                    <a:pt x="1" y="5825"/>
                  </a:lnTo>
                  <a:cubicBezTo>
                    <a:pt x="1" y="6002"/>
                    <a:pt x="149" y="6139"/>
                    <a:pt x="315" y="6139"/>
                  </a:cubicBezTo>
                  <a:lnTo>
                    <a:pt x="3842" y="6139"/>
                  </a:lnTo>
                  <a:cubicBezTo>
                    <a:pt x="3989" y="6866"/>
                    <a:pt x="4627" y="7406"/>
                    <a:pt x="5393" y="7406"/>
                  </a:cubicBezTo>
                  <a:cubicBezTo>
                    <a:pt x="6149" y="7406"/>
                    <a:pt x="6788" y="6866"/>
                    <a:pt x="6935" y="6139"/>
                  </a:cubicBezTo>
                  <a:lnTo>
                    <a:pt x="10462" y="6139"/>
                  </a:lnTo>
                  <a:cubicBezTo>
                    <a:pt x="10638" y="6139"/>
                    <a:pt x="10776" y="6002"/>
                    <a:pt x="10776" y="5825"/>
                  </a:cubicBezTo>
                  <a:lnTo>
                    <a:pt x="10776" y="315"/>
                  </a:lnTo>
                  <a:cubicBezTo>
                    <a:pt x="10776" y="138"/>
                    <a:pt x="10638" y="0"/>
                    <a:pt x="10462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6;p49"/>
            <p:cNvSpPr/>
            <p:nvPr/>
          </p:nvSpPr>
          <p:spPr>
            <a:xfrm>
              <a:off x="3010399" y="3668931"/>
              <a:ext cx="181367" cy="249560"/>
            </a:xfrm>
            <a:custGeom>
              <a:avLst/>
              <a:gdLst/>
              <a:ahLst/>
              <a:cxnLst/>
              <a:rect l="l" t="t" r="r" b="b"/>
              <a:pathLst>
                <a:path w="5383" h="7407" extrusionOk="0">
                  <a:moveTo>
                    <a:pt x="0" y="0"/>
                  </a:moveTo>
                  <a:lnTo>
                    <a:pt x="0" y="7406"/>
                  </a:lnTo>
                  <a:cubicBezTo>
                    <a:pt x="756" y="7406"/>
                    <a:pt x="1395" y="6866"/>
                    <a:pt x="1542" y="6139"/>
                  </a:cubicBezTo>
                  <a:lnTo>
                    <a:pt x="5069" y="6139"/>
                  </a:lnTo>
                  <a:cubicBezTo>
                    <a:pt x="5245" y="6139"/>
                    <a:pt x="5383" y="6002"/>
                    <a:pt x="5383" y="5825"/>
                  </a:cubicBezTo>
                  <a:lnTo>
                    <a:pt x="5383" y="315"/>
                  </a:lnTo>
                  <a:cubicBezTo>
                    <a:pt x="5383" y="138"/>
                    <a:pt x="5245" y="0"/>
                    <a:pt x="5069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7;p49"/>
            <p:cNvSpPr/>
            <p:nvPr/>
          </p:nvSpPr>
          <p:spPr>
            <a:xfrm>
              <a:off x="2871415" y="3640460"/>
              <a:ext cx="277997" cy="235342"/>
            </a:xfrm>
            <a:custGeom>
              <a:avLst/>
              <a:gdLst/>
              <a:ahLst/>
              <a:cxnLst/>
              <a:rect l="l" t="t" r="r" b="b"/>
              <a:pathLst>
                <a:path w="8251" h="6985" extrusionOk="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lnTo>
                    <a:pt x="0" y="5413"/>
                  </a:lnTo>
                  <a:cubicBezTo>
                    <a:pt x="0" y="5590"/>
                    <a:pt x="138" y="5727"/>
                    <a:pt x="315" y="5727"/>
                  </a:cubicBezTo>
                  <a:lnTo>
                    <a:pt x="2858" y="5727"/>
                  </a:lnTo>
                  <a:cubicBezTo>
                    <a:pt x="3379" y="5727"/>
                    <a:pt x="3811" y="6149"/>
                    <a:pt x="3811" y="6670"/>
                  </a:cubicBezTo>
                  <a:cubicBezTo>
                    <a:pt x="3811" y="6847"/>
                    <a:pt x="3949" y="6984"/>
                    <a:pt x="4125" y="6984"/>
                  </a:cubicBezTo>
                  <a:cubicBezTo>
                    <a:pt x="4302" y="6984"/>
                    <a:pt x="4440" y="6847"/>
                    <a:pt x="4440" y="6670"/>
                  </a:cubicBezTo>
                  <a:cubicBezTo>
                    <a:pt x="4440" y="6149"/>
                    <a:pt x="4862" y="5727"/>
                    <a:pt x="5383" y="5727"/>
                  </a:cubicBezTo>
                  <a:lnTo>
                    <a:pt x="7936" y="5727"/>
                  </a:lnTo>
                  <a:cubicBezTo>
                    <a:pt x="8113" y="5727"/>
                    <a:pt x="8251" y="5590"/>
                    <a:pt x="8251" y="5413"/>
                  </a:cubicBezTo>
                  <a:lnTo>
                    <a:pt x="8251" y="315"/>
                  </a:lnTo>
                  <a:cubicBezTo>
                    <a:pt x="8251" y="138"/>
                    <a:pt x="8113" y="1"/>
                    <a:pt x="7936" y="1"/>
                  </a:cubicBezTo>
                  <a:lnTo>
                    <a:pt x="5383" y="1"/>
                  </a:lnTo>
                  <a:cubicBezTo>
                    <a:pt x="4872" y="1"/>
                    <a:pt x="4410" y="247"/>
                    <a:pt x="4125" y="629"/>
                  </a:cubicBezTo>
                  <a:cubicBezTo>
                    <a:pt x="3840" y="247"/>
                    <a:pt x="3379" y="1"/>
                    <a:pt x="2858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8;p49"/>
            <p:cNvSpPr/>
            <p:nvPr/>
          </p:nvSpPr>
          <p:spPr>
            <a:xfrm>
              <a:off x="3010399" y="3640460"/>
              <a:ext cx="139015" cy="235342"/>
            </a:xfrm>
            <a:custGeom>
              <a:avLst/>
              <a:gdLst/>
              <a:ahLst/>
              <a:cxnLst/>
              <a:rect l="l" t="t" r="r" b="b"/>
              <a:pathLst>
                <a:path w="4126" h="6985" extrusionOk="0">
                  <a:moveTo>
                    <a:pt x="1258" y="1"/>
                  </a:moveTo>
                  <a:cubicBezTo>
                    <a:pt x="747" y="1"/>
                    <a:pt x="285" y="247"/>
                    <a:pt x="0" y="629"/>
                  </a:cubicBezTo>
                  <a:lnTo>
                    <a:pt x="0" y="6984"/>
                  </a:lnTo>
                  <a:cubicBezTo>
                    <a:pt x="177" y="6984"/>
                    <a:pt x="315" y="6847"/>
                    <a:pt x="315" y="6670"/>
                  </a:cubicBezTo>
                  <a:cubicBezTo>
                    <a:pt x="315" y="6149"/>
                    <a:pt x="737" y="5727"/>
                    <a:pt x="1258" y="5727"/>
                  </a:cubicBezTo>
                  <a:lnTo>
                    <a:pt x="3811" y="5727"/>
                  </a:lnTo>
                  <a:cubicBezTo>
                    <a:pt x="3988" y="5727"/>
                    <a:pt x="4126" y="5590"/>
                    <a:pt x="4126" y="5413"/>
                  </a:cubicBezTo>
                  <a:lnTo>
                    <a:pt x="4126" y="315"/>
                  </a:lnTo>
                  <a:cubicBezTo>
                    <a:pt x="4126" y="138"/>
                    <a:pt x="3988" y="1"/>
                    <a:pt x="381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39;p49"/>
            <p:cNvSpPr/>
            <p:nvPr/>
          </p:nvSpPr>
          <p:spPr>
            <a:xfrm>
              <a:off x="2908478" y="3684497"/>
              <a:ext cx="64555" cy="21226"/>
            </a:xfrm>
            <a:custGeom>
              <a:avLst/>
              <a:gdLst/>
              <a:ahLst/>
              <a:cxnLst/>
              <a:rect l="l" t="t" r="r" b="b"/>
              <a:pathLst>
                <a:path w="1916" h="630" extrusionOk="0">
                  <a:moveTo>
                    <a:pt x="324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2"/>
                    <a:pt x="147" y="629"/>
                    <a:pt x="324" y="629"/>
                  </a:cubicBezTo>
                  <a:lnTo>
                    <a:pt x="1601" y="629"/>
                  </a:lnTo>
                  <a:cubicBezTo>
                    <a:pt x="1778" y="629"/>
                    <a:pt x="1915" y="492"/>
                    <a:pt x="1915" y="315"/>
                  </a:cubicBezTo>
                  <a:cubicBezTo>
                    <a:pt x="1915" y="138"/>
                    <a:pt x="1778" y="0"/>
                    <a:pt x="1601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0;p49"/>
            <p:cNvSpPr/>
            <p:nvPr/>
          </p:nvSpPr>
          <p:spPr>
            <a:xfrm>
              <a:off x="2908478" y="3726850"/>
              <a:ext cx="64555" cy="21530"/>
            </a:xfrm>
            <a:custGeom>
              <a:avLst/>
              <a:gdLst/>
              <a:ahLst/>
              <a:cxnLst/>
              <a:rect l="l" t="t" r="r" b="b"/>
              <a:pathLst>
                <a:path w="1916" h="639" extrusionOk="0">
                  <a:moveTo>
                    <a:pt x="324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24" y="639"/>
                  </a:cubicBezTo>
                  <a:lnTo>
                    <a:pt x="1601" y="639"/>
                  </a:lnTo>
                  <a:cubicBezTo>
                    <a:pt x="1778" y="639"/>
                    <a:pt x="1915" y="492"/>
                    <a:pt x="1915" y="324"/>
                  </a:cubicBezTo>
                  <a:cubicBezTo>
                    <a:pt x="1915" y="148"/>
                    <a:pt x="1778" y="1"/>
                    <a:pt x="1601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1;p49"/>
            <p:cNvSpPr/>
            <p:nvPr/>
          </p:nvSpPr>
          <p:spPr>
            <a:xfrm>
              <a:off x="2908478" y="3769539"/>
              <a:ext cx="64555" cy="21193"/>
            </a:xfrm>
            <a:custGeom>
              <a:avLst/>
              <a:gdLst/>
              <a:ahLst/>
              <a:cxnLst/>
              <a:rect l="l" t="t" r="r" b="b"/>
              <a:pathLst>
                <a:path w="1916" h="629" extrusionOk="0">
                  <a:moveTo>
                    <a:pt x="324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24" y="629"/>
                  </a:cubicBezTo>
                  <a:lnTo>
                    <a:pt x="1601" y="629"/>
                  </a:lnTo>
                  <a:cubicBezTo>
                    <a:pt x="1778" y="629"/>
                    <a:pt x="1915" y="491"/>
                    <a:pt x="1915" y="315"/>
                  </a:cubicBezTo>
                  <a:cubicBezTo>
                    <a:pt x="1915" y="138"/>
                    <a:pt x="1778" y="0"/>
                    <a:pt x="1601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42;p49"/>
            <p:cNvSpPr/>
            <p:nvPr/>
          </p:nvSpPr>
          <p:spPr>
            <a:xfrm>
              <a:off x="3047462" y="3684497"/>
              <a:ext cx="64555" cy="21226"/>
            </a:xfrm>
            <a:custGeom>
              <a:avLst/>
              <a:gdLst/>
              <a:ahLst/>
              <a:cxnLst/>
              <a:rect l="l" t="t" r="r" b="b"/>
              <a:pathLst>
                <a:path w="1916" h="630" extrusionOk="0">
                  <a:moveTo>
                    <a:pt x="324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2"/>
                    <a:pt x="147" y="629"/>
                    <a:pt x="324" y="629"/>
                  </a:cubicBezTo>
                  <a:lnTo>
                    <a:pt x="1601" y="629"/>
                  </a:lnTo>
                  <a:cubicBezTo>
                    <a:pt x="1778" y="629"/>
                    <a:pt x="1915" y="492"/>
                    <a:pt x="1915" y="315"/>
                  </a:cubicBezTo>
                  <a:cubicBezTo>
                    <a:pt x="1915" y="138"/>
                    <a:pt x="1778" y="0"/>
                    <a:pt x="1601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3;p49"/>
            <p:cNvSpPr/>
            <p:nvPr/>
          </p:nvSpPr>
          <p:spPr>
            <a:xfrm>
              <a:off x="3047462" y="3726850"/>
              <a:ext cx="64555" cy="21530"/>
            </a:xfrm>
            <a:custGeom>
              <a:avLst/>
              <a:gdLst/>
              <a:ahLst/>
              <a:cxnLst/>
              <a:rect l="l" t="t" r="r" b="b"/>
              <a:pathLst>
                <a:path w="1916" h="639" extrusionOk="0">
                  <a:moveTo>
                    <a:pt x="324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24" y="639"/>
                  </a:cubicBezTo>
                  <a:lnTo>
                    <a:pt x="1601" y="639"/>
                  </a:lnTo>
                  <a:cubicBezTo>
                    <a:pt x="1778" y="639"/>
                    <a:pt x="1915" y="492"/>
                    <a:pt x="1915" y="324"/>
                  </a:cubicBezTo>
                  <a:cubicBezTo>
                    <a:pt x="1915" y="148"/>
                    <a:pt x="1778" y="1"/>
                    <a:pt x="1601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4;p49"/>
            <p:cNvSpPr/>
            <p:nvPr/>
          </p:nvSpPr>
          <p:spPr>
            <a:xfrm>
              <a:off x="3047462" y="3769539"/>
              <a:ext cx="64555" cy="21193"/>
            </a:xfrm>
            <a:custGeom>
              <a:avLst/>
              <a:gdLst/>
              <a:ahLst/>
              <a:cxnLst/>
              <a:rect l="l" t="t" r="r" b="b"/>
              <a:pathLst>
                <a:path w="1916" h="629" extrusionOk="0">
                  <a:moveTo>
                    <a:pt x="324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24" y="629"/>
                  </a:cubicBezTo>
                  <a:lnTo>
                    <a:pt x="1601" y="629"/>
                  </a:lnTo>
                  <a:cubicBezTo>
                    <a:pt x="1778" y="629"/>
                    <a:pt x="1915" y="491"/>
                    <a:pt x="1915" y="315"/>
                  </a:cubicBezTo>
                  <a:cubicBezTo>
                    <a:pt x="1915" y="138"/>
                    <a:pt x="1778" y="0"/>
                    <a:pt x="1601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5;p49"/>
            <p:cNvSpPr/>
            <p:nvPr/>
          </p:nvSpPr>
          <p:spPr>
            <a:xfrm>
              <a:off x="3084828" y="3555419"/>
              <a:ext cx="85107" cy="49696"/>
            </a:xfrm>
            <a:custGeom>
              <a:avLst/>
              <a:gdLst/>
              <a:ahLst/>
              <a:cxnLst/>
              <a:rect l="l" t="t" r="r" b="b"/>
              <a:pathLst>
                <a:path w="2526" h="1475" extrusionOk="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lnTo>
                    <a:pt x="1" y="1160"/>
                  </a:lnTo>
                  <a:cubicBezTo>
                    <a:pt x="1" y="1337"/>
                    <a:pt x="138" y="1474"/>
                    <a:pt x="315" y="1474"/>
                  </a:cubicBezTo>
                  <a:cubicBezTo>
                    <a:pt x="335" y="1474"/>
                    <a:pt x="365" y="1474"/>
                    <a:pt x="384" y="1464"/>
                  </a:cubicBezTo>
                  <a:lnTo>
                    <a:pt x="2280" y="1042"/>
                  </a:lnTo>
                  <a:cubicBezTo>
                    <a:pt x="2427" y="1012"/>
                    <a:pt x="2526" y="885"/>
                    <a:pt x="2526" y="737"/>
                  </a:cubicBezTo>
                  <a:cubicBezTo>
                    <a:pt x="2526" y="590"/>
                    <a:pt x="2427" y="462"/>
                    <a:pt x="2280" y="433"/>
                  </a:cubicBezTo>
                  <a:lnTo>
                    <a:pt x="384" y="10"/>
                  </a:lnTo>
                  <a:cubicBezTo>
                    <a:pt x="365" y="1"/>
                    <a:pt x="335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6;p49"/>
            <p:cNvSpPr/>
            <p:nvPr/>
          </p:nvSpPr>
          <p:spPr>
            <a:xfrm>
              <a:off x="3084828" y="3580251"/>
              <a:ext cx="85107" cy="24865"/>
            </a:xfrm>
            <a:custGeom>
              <a:avLst/>
              <a:gdLst/>
              <a:ahLst/>
              <a:cxnLst/>
              <a:rect l="l" t="t" r="r" b="b"/>
              <a:pathLst>
                <a:path w="2526" h="738" extrusionOk="0">
                  <a:moveTo>
                    <a:pt x="1" y="0"/>
                  </a:moveTo>
                  <a:lnTo>
                    <a:pt x="1" y="423"/>
                  </a:lnTo>
                  <a:cubicBezTo>
                    <a:pt x="1" y="600"/>
                    <a:pt x="138" y="737"/>
                    <a:pt x="315" y="737"/>
                  </a:cubicBezTo>
                  <a:cubicBezTo>
                    <a:pt x="335" y="737"/>
                    <a:pt x="365" y="737"/>
                    <a:pt x="384" y="727"/>
                  </a:cubicBezTo>
                  <a:lnTo>
                    <a:pt x="2280" y="305"/>
                  </a:lnTo>
                  <a:cubicBezTo>
                    <a:pt x="2427" y="275"/>
                    <a:pt x="2526" y="148"/>
                    <a:pt x="252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7;p49"/>
            <p:cNvSpPr/>
            <p:nvPr/>
          </p:nvSpPr>
          <p:spPr>
            <a:xfrm>
              <a:off x="2850896" y="3555419"/>
              <a:ext cx="63881" cy="49696"/>
            </a:xfrm>
            <a:custGeom>
              <a:avLst/>
              <a:gdLst/>
              <a:ahLst/>
              <a:cxnLst/>
              <a:rect l="l" t="t" r="r" b="b"/>
              <a:pathLst>
                <a:path w="1896" h="1475" extrusionOk="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lnTo>
                    <a:pt x="0" y="1160"/>
                  </a:lnTo>
                  <a:cubicBezTo>
                    <a:pt x="0" y="1337"/>
                    <a:pt x="138" y="1474"/>
                    <a:pt x="315" y="1474"/>
                  </a:cubicBezTo>
                  <a:lnTo>
                    <a:pt x="1572" y="1474"/>
                  </a:lnTo>
                  <a:cubicBezTo>
                    <a:pt x="1749" y="1474"/>
                    <a:pt x="1896" y="1337"/>
                    <a:pt x="1896" y="1160"/>
                  </a:cubicBezTo>
                  <a:lnTo>
                    <a:pt x="1896" y="315"/>
                  </a:lnTo>
                  <a:cubicBezTo>
                    <a:pt x="1896" y="138"/>
                    <a:pt x="1749" y="1"/>
                    <a:pt x="1572" y="1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8;p49"/>
            <p:cNvSpPr/>
            <p:nvPr/>
          </p:nvSpPr>
          <p:spPr>
            <a:xfrm>
              <a:off x="2850896" y="3580251"/>
              <a:ext cx="63881" cy="24865"/>
            </a:xfrm>
            <a:custGeom>
              <a:avLst/>
              <a:gdLst/>
              <a:ahLst/>
              <a:cxnLst/>
              <a:rect l="l" t="t" r="r" b="b"/>
              <a:pathLst>
                <a:path w="1896" h="738" extrusionOk="0">
                  <a:moveTo>
                    <a:pt x="0" y="0"/>
                  </a:moveTo>
                  <a:lnTo>
                    <a:pt x="0" y="423"/>
                  </a:lnTo>
                  <a:cubicBezTo>
                    <a:pt x="0" y="600"/>
                    <a:pt x="138" y="737"/>
                    <a:pt x="315" y="737"/>
                  </a:cubicBezTo>
                  <a:lnTo>
                    <a:pt x="1572" y="737"/>
                  </a:lnTo>
                  <a:cubicBezTo>
                    <a:pt x="1749" y="737"/>
                    <a:pt x="1896" y="600"/>
                    <a:pt x="1896" y="423"/>
                  </a:cubicBezTo>
                  <a:lnTo>
                    <a:pt x="1896" y="0"/>
                  </a:ln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49;p49"/>
            <p:cNvSpPr/>
            <p:nvPr/>
          </p:nvSpPr>
          <p:spPr>
            <a:xfrm>
              <a:off x="2903828" y="3555419"/>
              <a:ext cx="42722" cy="49696"/>
            </a:xfrm>
            <a:custGeom>
              <a:avLst/>
              <a:gdLst/>
              <a:ahLst/>
              <a:cxnLst/>
              <a:rect l="l" t="t" r="r" b="b"/>
              <a:pathLst>
                <a:path w="1268" h="1475" extrusionOk="0">
                  <a:moveTo>
                    <a:pt x="1" y="1"/>
                  </a:moveTo>
                  <a:lnTo>
                    <a:pt x="1" y="1474"/>
                  </a:lnTo>
                  <a:lnTo>
                    <a:pt x="953" y="1474"/>
                  </a:lnTo>
                  <a:cubicBezTo>
                    <a:pt x="1130" y="1474"/>
                    <a:pt x="1267" y="1337"/>
                    <a:pt x="1267" y="1160"/>
                  </a:cubicBezTo>
                  <a:lnTo>
                    <a:pt x="1267" y="315"/>
                  </a:lnTo>
                  <a:cubicBezTo>
                    <a:pt x="1267" y="138"/>
                    <a:pt x="1130" y="1"/>
                    <a:pt x="953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0;p49"/>
            <p:cNvSpPr/>
            <p:nvPr/>
          </p:nvSpPr>
          <p:spPr>
            <a:xfrm>
              <a:off x="2903828" y="3580251"/>
              <a:ext cx="42722" cy="24865"/>
            </a:xfrm>
            <a:custGeom>
              <a:avLst/>
              <a:gdLst/>
              <a:ahLst/>
              <a:cxnLst/>
              <a:rect l="l" t="t" r="r" b="b"/>
              <a:pathLst>
                <a:path w="1268" h="738" extrusionOk="0">
                  <a:moveTo>
                    <a:pt x="1" y="0"/>
                  </a:moveTo>
                  <a:lnTo>
                    <a:pt x="1" y="737"/>
                  </a:lnTo>
                  <a:lnTo>
                    <a:pt x="953" y="737"/>
                  </a:lnTo>
                  <a:cubicBezTo>
                    <a:pt x="1130" y="737"/>
                    <a:pt x="1267" y="600"/>
                    <a:pt x="1267" y="423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1;p49"/>
            <p:cNvSpPr/>
            <p:nvPr/>
          </p:nvSpPr>
          <p:spPr>
            <a:xfrm>
              <a:off x="2935938" y="3555419"/>
              <a:ext cx="159534" cy="49696"/>
            </a:xfrm>
            <a:custGeom>
              <a:avLst/>
              <a:gdLst/>
              <a:ahLst/>
              <a:cxnLst/>
              <a:rect l="l" t="t" r="r" b="b"/>
              <a:pathLst>
                <a:path w="4735" h="1475" extrusionOk="0">
                  <a:moveTo>
                    <a:pt x="0" y="1"/>
                  </a:moveTo>
                  <a:lnTo>
                    <a:pt x="0" y="1474"/>
                  </a:lnTo>
                  <a:lnTo>
                    <a:pt x="4734" y="1474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2;p49"/>
            <p:cNvSpPr/>
            <p:nvPr/>
          </p:nvSpPr>
          <p:spPr>
            <a:xfrm>
              <a:off x="2935938" y="3580251"/>
              <a:ext cx="159534" cy="24865"/>
            </a:xfrm>
            <a:custGeom>
              <a:avLst/>
              <a:gdLst/>
              <a:ahLst/>
              <a:cxnLst/>
              <a:rect l="l" t="t" r="r" b="b"/>
              <a:pathLst>
                <a:path w="4735" h="738" extrusionOk="0">
                  <a:moveTo>
                    <a:pt x="0" y="0"/>
                  </a:moveTo>
                  <a:lnTo>
                    <a:pt x="0" y="737"/>
                  </a:lnTo>
                  <a:lnTo>
                    <a:pt x="4734" y="737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1908021" y="1930148"/>
            <a:ext cx="317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metodología tendrá un enfoque mixto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394421" y="2114813"/>
            <a:ext cx="317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Recolección y análisis de datos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917642" y="4151953"/>
            <a:ext cx="317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Revisión bibliográfica, encuesta, entrevistas, entre otros.</a:t>
            </a:r>
          </a:p>
        </p:txBody>
      </p:sp>
      <p:pic>
        <p:nvPicPr>
          <p:cNvPr id="32" name="Picture 2" descr="https://4.bp.blogspot.com/-1GoqmEO2wJo/UrKVWuiu4HI/AAAAAAAAABY/qlL2_tK4CWc/s400/investig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21" y="4151953"/>
            <a:ext cx="2956079" cy="1862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oogle Shape;11040;p88"/>
          <p:cNvGrpSpPr/>
          <p:nvPr/>
        </p:nvGrpSpPr>
        <p:grpSpPr>
          <a:xfrm>
            <a:off x="578328" y="3917133"/>
            <a:ext cx="1694972" cy="1569267"/>
            <a:chOff x="685475" y="2318350"/>
            <a:chExt cx="297750" cy="296200"/>
          </a:xfrm>
        </p:grpSpPr>
        <p:sp>
          <p:nvSpPr>
            <p:cNvPr id="34" name="Google Shape;11041;p88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42;p88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043;p88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64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71" y="0"/>
            <a:ext cx="4368800" cy="1127874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DIÁGNOSTICO</a:t>
            </a:r>
          </a:p>
        </p:txBody>
      </p:sp>
      <p:pic>
        <p:nvPicPr>
          <p:cNvPr id="2050" name="Picture 2" descr="Resultado de imagen para gastronomía | Comidas del mundo, Viaje gastronómico,  Imágenes de com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" y="959599"/>
            <a:ext cx="4667793" cy="262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5964" y="3585233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Genera experiencias y recuerdos memorables.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09427" y="3814125"/>
            <a:ext cx="2425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Visitar un lugar y conocer su gastronomía se ha convertido en un factor clave a la hora de decidir a qué destino ir.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21791" y="4813874"/>
            <a:ext cx="215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40% del gasto mundial del turismo.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68911" y="5504431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Latinoamérica</a:t>
            </a:r>
          </a:p>
        </p:txBody>
      </p:sp>
      <p:pic>
        <p:nvPicPr>
          <p:cNvPr id="3" name="Picture 2" descr="Provincia de Pichincha - Wikipedia, la enciclopedia libre">
            <a:extLst>
              <a:ext uri="{FF2B5EF4-FFF2-40B4-BE49-F238E27FC236}">
                <a16:creationId xmlns:a16="http://schemas.microsoft.com/office/drawing/2014/main" id="{A4199A6F-AC4E-4916-AB44-96313E78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77" y="1189429"/>
            <a:ext cx="4446162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6AFE769-CFC5-4094-A19E-88A4B29CFFEB}"/>
              </a:ext>
            </a:extLst>
          </p:cNvPr>
          <p:cNvSpPr txBox="1"/>
          <p:nvPr/>
        </p:nvSpPr>
        <p:spPr>
          <a:xfrm>
            <a:off x="6576927" y="415565"/>
            <a:ext cx="46005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otivación para viajar a un destino en el cual un 40% señala que lo importante sería la bioseguridad y seguridad.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ACBAA7-CD39-41DE-B50A-8BC463FD5411}"/>
              </a:ext>
            </a:extLst>
          </p:cNvPr>
          <p:cNvSpPr txBox="1"/>
          <p:nvPr/>
        </p:nvSpPr>
        <p:spPr>
          <a:xfrm>
            <a:off x="3713834" y="666209"/>
            <a:ext cx="132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MACRO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9012F4-C54A-48E6-A291-F9FA702FAAE2}"/>
              </a:ext>
            </a:extLst>
          </p:cNvPr>
          <p:cNvSpPr txBox="1"/>
          <p:nvPr/>
        </p:nvSpPr>
        <p:spPr>
          <a:xfrm>
            <a:off x="6309097" y="5504431"/>
            <a:ext cx="132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MICRO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DB7145-B8CD-45D2-8854-EA95147E02B1}"/>
              </a:ext>
            </a:extLst>
          </p:cNvPr>
          <p:cNvSpPr txBox="1"/>
          <p:nvPr/>
        </p:nvSpPr>
        <p:spPr>
          <a:xfrm>
            <a:off x="8157327" y="1949250"/>
            <a:ext cx="4600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Quito una puerta de entrada para diferentes destinos en el Ecuador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E9272D-A73A-4DD3-AC9A-12C6286D7092}"/>
              </a:ext>
            </a:extLst>
          </p:cNvPr>
          <p:cNvSpPr txBox="1"/>
          <p:nvPr/>
        </p:nvSpPr>
        <p:spPr>
          <a:xfrm>
            <a:off x="5900824" y="3227436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de A&amp;B con un 63%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680" y="49248"/>
            <a:ext cx="10515600" cy="1325563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grpSp>
        <p:nvGrpSpPr>
          <p:cNvPr id="4" name="Google Shape;1483;p49"/>
          <p:cNvGrpSpPr/>
          <p:nvPr/>
        </p:nvGrpSpPr>
        <p:grpSpPr>
          <a:xfrm>
            <a:off x="373843" y="1416223"/>
            <a:ext cx="928714" cy="953946"/>
            <a:chOff x="1573187" y="2244617"/>
            <a:chExt cx="363042" cy="361764"/>
          </a:xfrm>
        </p:grpSpPr>
        <p:sp>
          <p:nvSpPr>
            <p:cNvPr id="5" name="Google Shape;1484;p49"/>
            <p:cNvSpPr/>
            <p:nvPr/>
          </p:nvSpPr>
          <p:spPr>
            <a:xfrm>
              <a:off x="1601624" y="2244617"/>
              <a:ext cx="234028" cy="262465"/>
            </a:xfrm>
            <a:custGeom>
              <a:avLst/>
              <a:gdLst/>
              <a:ahLst/>
              <a:cxnLst/>
              <a:rect l="l" t="t" r="r" b="b"/>
              <a:pathLst>
                <a:path w="6946" h="7790" extrusionOk="0">
                  <a:moveTo>
                    <a:pt x="3468" y="0"/>
                  </a:moveTo>
                  <a:cubicBezTo>
                    <a:pt x="1553" y="0"/>
                    <a:pt x="1" y="1563"/>
                    <a:pt x="1" y="3477"/>
                  </a:cubicBezTo>
                  <a:lnTo>
                    <a:pt x="1" y="5579"/>
                  </a:lnTo>
                  <a:cubicBezTo>
                    <a:pt x="1" y="6797"/>
                    <a:pt x="993" y="7790"/>
                    <a:pt x="2211" y="7790"/>
                  </a:cubicBezTo>
                  <a:lnTo>
                    <a:pt x="4735" y="7790"/>
                  </a:lnTo>
                  <a:cubicBezTo>
                    <a:pt x="5953" y="7790"/>
                    <a:pt x="6945" y="6797"/>
                    <a:pt x="6945" y="5579"/>
                  </a:cubicBezTo>
                  <a:lnTo>
                    <a:pt x="6945" y="3477"/>
                  </a:lnTo>
                  <a:cubicBezTo>
                    <a:pt x="6945" y="1563"/>
                    <a:pt x="5383" y="0"/>
                    <a:pt x="3468" y="0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5;p49"/>
            <p:cNvSpPr/>
            <p:nvPr/>
          </p:nvSpPr>
          <p:spPr>
            <a:xfrm>
              <a:off x="1718471" y="2244617"/>
              <a:ext cx="117183" cy="262465"/>
            </a:xfrm>
            <a:custGeom>
              <a:avLst/>
              <a:gdLst/>
              <a:ahLst/>
              <a:cxnLst/>
              <a:rect l="l" t="t" r="r" b="b"/>
              <a:pathLst>
                <a:path w="3478" h="7790" extrusionOk="0">
                  <a:moveTo>
                    <a:pt x="0" y="0"/>
                  </a:moveTo>
                  <a:lnTo>
                    <a:pt x="0" y="7790"/>
                  </a:lnTo>
                  <a:lnTo>
                    <a:pt x="1267" y="7790"/>
                  </a:lnTo>
                  <a:cubicBezTo>
                    <a:pt x="2485" y="7790"/>
                    <a:pt x="3477" y="6797"/>
                    <a:pt x="3477" y="5579"/>
                  </a:cubicBezTo>
                  <a:lnTo>
                    <a:pt x="3477" y="3477"/>
                  </a:lnTo>
                  <a:cubicBezTo>
                    <a:pt x="3477" y="1563"/>
                    <a:pt x="1915" y="0"/>
                    <a:pt x="0" y="0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86;p49"/>
            <p:cNvSpPr/>
            <p:nvPr/>
          </p:nvSpPr>
          <p:spPr>
            <a:xfrm>
              <a:off x="1573187" y="2484210"/>
              <a:ext cx="290564" cy="122169"/>
            </a:xfrm>
            <a:custGeom>
              <a:avLst/>
              <a:gdLst/>
              <a:ahLst/>
              <a:cxnLst/>
              <a:rect l="l" t="t" r="r" b="b"/>
              <a:pathLst>
                <a:path w="8624" h="3626" extrusionOk="0">
                  <a:moveTo>
                    <a:pt x="2416" y="0"/>
                  </a:moveTo>
                  <a:cubicBezTo>
                    <a:pt x="1080" y="0"/>
                    <a:pt x="0" y="1091"/>
                    <a:pt x="0" y="2427"/>
                  </a:cubicBezTo>
                  <a:lnTo>
                    <a:pt x="0" y="3311"/>
                  </a:lnTo>
                  <a:cubicBezTo>
                    <a:pt x="0" y="3477"/>
                    <a:pt x="138" y="3625"/>
                    <a:pt x="314" y="3625"/>
                  </a:cubicBezTo>
                  <a:lnTo>
                    <a:pt x="1473" y="3625"/>
                  </a:lnTo>
                  <a:lnTo>
                    <a:pt x="1788" y="3261"/>
                  </a:lnTo>
                  <a:lnTo>
                    <a:pt x="2102" y="3625"/>
                  </a:lnTo>
                  <a:lnTo>
                    <a:pt x="8309" y="3625"/>
                  </a:lnTo>
                  <a:cubicBezTo>
                    <a:pt x="8486" y="3625"/>
                    <a:pt x="8624" y="3477"/>
                    <a:pt x="8624" y="3311"/>
                  </a:cubicBezTo>
                  <a:lnTo>
                    <a:pt x="8624" y="2427"/>
                  </a:lnTo>
                  <a:cubicBezTo>
                    <a:pt x="8624" y="1091"/>
                    <a:pt x="7543" y="0"/>
                    <a:pt x="6207" y="0"/>
                  </a:cubicBezTo>
                  <a:lnTo>
                    <a:pt x="5893" y="0"/>
                  </a:lnTo>
                  <a:lnTo>
                    <a:pt x="4312" y="423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87;p49"/>
            <p:cNvSpPr/>
            <p:nvPr/>
          </p:nvSpPr>
          <p:spPr>
            <a:xfrm>
              <a:off x="1718472" y="2484210"/>
              <a:ext cx="145282" cy="122169"/>
            </a:xfrm>
            <a:custGeom>
              <a:avLst/>
              <a:gdLst/>
              <a:ahLst/>
              <a:cxnLst/>
              <a:rect l="l" t="t" r="r" b="b"/>
              <a:pathLst>
                <a:path w="4312" h="3626" extrusionOk="0">
                  <a:moveTo>
                    <a:pt x="1581" y="0"/>
                  </a:moveTo>
                  <a:lnTo>
                    <a:pt x="0" y="423"/>
                  </a:lnTo>
                  <a:lnTo>
                    <a:pt x="0" y="3625"/>
                  </a:lnTo>
                  <a:lnTo>
                    <a:pt x="3997" y="3625"/>
                  </a:lnTo>
                  <a:cubicBezTo>
                    <a:pt x="4174" y="3625"/>
                    <a:pt x="4312" y="3477"/>
                    <a:pt x="4312" y="3311"/>
                  </a:cubicBezTo>
                  <a:lnTo>
                    <a:pt x="4312" y="2427"/>
                  </a:lnTo>
                  <a:cubicBezTo>
                    <a:pt x="4312" y="1091"/>
                    <a:pt x="3231" y="0"/>
                    <a:pt x="1895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88;p49"/>
            <p:cNvSpPr/>
            <p:nvPr/>
          </p:nvSpPr>
          <p:spPr>
            <a:xfrm>
              <a:off x="1665169" y="2450449"/>
              <a:ext cx="106603" cy="97675"/>
            </a:xfrm>
            <a:custGeom>
              <a:avLst/>
              <a:gdLst/>
              <a:ahLst/>
              <a:cxnLst/>
              <a:rect l="l" t="t" r="r" b="b"/>
              <a:pathLst>
                <a:path w="3164" h="2899" extrusionOk="0">
                  <a:moveTo>
                    <a:pt x="639" y="1"/>
                  </a:moveTo>
                  <a:lnTo>
                    <a:pt x="639" y="1002"/>
                  </a:lnTo>
                  <a:lnTo>
                    <a:pt x="0" y="1002"/>
                  </a:lnTo>
                  <a:lnTo>
                    <a:pt x="0" y="1317"/>
                  </a:lnTo>
                  <a:cubicBezTo>
                    <a:pt x="0" y="2191"/>
                    <a:pt x="708" y="2898"/>
                    <a:pt x="1582" y="2898"/>
                  </a:cubicBezTo>
                  <a:cubicBezTo>
                    <a:pt x="2456" y="2898"/>
                    <a:pt x="3163" y="2191"/>
                    <a:pt x="3163" y="1317"/>
                  </a:cubicBezTo>
                  <a:lnTo>
                    <a:pt x="3163" y="1002"/>
                  </a:lnTo>
                  <a:lnTo>
                    <a:pt x="2534" y="100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9;p49"/>
            <p:cNvSpPr/>
            <p:nvPr/>
          </p:nvSpPr>
          <p:spPr>
            <a:xfrm>
              <a:off x="1718472" y="2450449"/>
              <a:ext cx="53302" cy="97675"/>
            </a:xfrm>
            <a:custGeom>
              <a:avLst/>
              <a:gdLst/>
              <a:ahLst/>
              <a:cxnLst/>
              <a:rect l="l" t="t" r="r" b="b"/>
              <a:pathLst>
                <a:path w="1582" h="2899" extrusionOk="0">
                  <a:moveTo>
                    <a:pt x="0" y="1"/>
                  </a:moveTo>
                  <a:lnTo>
                    <a:pt x="0" y="2898"/>
                  </a:lnTo>
                  <a:cubicBezTo>
                    <a:pt x="874" y="2898"/>
                    <a:pt x="1581" y="2191"/>
                    <a:pt x="1581" y="1317"/>
                  </a:cubicBezTo>
                  <a:lnTo>
                    <a:pt x="1581" y="1002"/>
                  </a:lnTo>
                  <a:lnTo>
                    <a:pt x="952" y="1002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90;p49"/>
            <p:cNvSpPr/>
            <p:nvPr/>
          </p:nvSpPr>
          <p:spPr>
            <a:xfrm>
              <a:off x="1622817" y="2558672"/>
              <a:ext cx="21193" cy="47709"/>
            </a:xfrm>
            <a:custGeom>
              <a:avLst/>
              <a:gdLst/>
              <a:ahLst/>
              <a:cxnLst/>
              <a:rect l="l" t="t" r="r" b="b"/>
              <a:pathLst>
                <a:path w="629" h="1416" extrusionOk="0">
                  <a:moveTo>
                    <a:pt x="315" y="1"/>
                  </a:moveTo>
                  <a:cubicBezTo>
                    <a:pt x="138" y="1"/>
                    <a:pt x="0" y="148"/>
                    <a:pt x="0" y="315"/>
                  </a:cubicBezTo>
                  <a:lnTo>
                    <a:pt x="0" y="1415"/>
                  </a:lnTo>
                  <a:lnTo>
                    <a:pt x="629" y="1415"/>
                  </a:lnTo>
                  <a:lnTo>
                    <a:pt x="629" y="315"/>
                  </a:lnTo>
                  <a:cubicBezTo>
                    <a:pt x="629" y="148"/>
                    <a:pt x="491" y="1"/>
                    <a:pt x="315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1;p49"/>
            <p:cNvSpPr/>
            <p:nvPr/>
          </p:nvSpPr>
          <p:spPr>
            <a:xfrm>
              <a:off x="1643976" y="2315441"/>
              <a:ext cx="148955" cy="163173"/>
            </a:xfrm>
            <a:custGeom>
              <a:avLst/>
              <a:gdLst/>
              <a:ahLst/>
              <a:cxnLst/>
              <a:rect l="l" t="t" r="r" b="b"/>
              <a:pathLst>
                <a:path w="4421" h="4843" extrusionOk="0">
                  <a:moveTo>
                    <a:pt x="2211" y="0"/>
                  </a:moveTo>
                  <a:cubicBezTo>
                    <a:pt x="2074" y="0"/>
                    <a:pt x="1956" y="89"/>
                    <a:pt x="1917" y="216"/>
                  </a:cubicBezTo>
                  <a:cubicBezTo>
                    <a:pt x="1700" y="845"/>
                    <a:pt x="1121" y="1268"/>
                    <a:pt x="463" y="1268"/>
                  </a:cubicBezTo>
                  <a:lnTo>
                    <a:pt x="315" y="1268"/>
                  </a:lnTo>
                  <a:cubicBezTo>
                    <a:pt x="149" y="1268"/>
                    <a:pt x="1" y="1405"/>
                    <a:pt x="1" y="1582"/>
                  </a:cubicBezTo>
                  <a:lnTo>
                    <a:pt x="1" y="2633"/>
                  </a:lnTo>
                  <a:cubicBezTo>
                    <a:pt x="1" y="3850"/>
                    <a:pt x="993" y="4843"/>
                    <a:pt x="2211" y="4843"/>
                  </a:cubicBezTo>
                  <a:cubicBezTo>
                    <a:pt x="3429" y="4843"/>
                    <a:pt x="4421" y="3850"/>
                    <a:pt x="4421" y="2633"/>
                  </a:cubicBezTo>
                  <a:lnTo>
                    <a:pt x="4421" y="1582"/>
                  </a:lnTo>
                  <a:cubicBezTo>
                    <a:pt x="4421" y="1405"/>
                    <a:pt x="4283" y="1268"/>
                    <a:pt x="4106" y="1268"/>
                  </a:cubicBezTo>
                  <a:lnTo>
                    <a:pt x="3969" y="1268"/>
                  </a:lnTo>
                  <a:cubicBezTo>
                    <a:pt x="3301" y="1268"/>
                    <a:pt x="2722" y="845"/>
                    <a:pt x="2515" y="216"/>
                  </a:cubicBezTo>
                  <a:cubicBezTo>
                    <a:pt x="2467" y="89"/>
                    <a:pt x="2349" y="0"/>
                    <a:pt x="221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2;p49"/>
            <p:cNvSpPr/>
            <p:nvPr/>
          </p:nvSpPr>
          <p:spPr>
            <a:xfrm>
              <a:off x="1718471" y="2315441"/>
              <a:ext cx="74460" cy="163173"/>
            </a:xfrm>
            <a:custGeom>
              <a:avLst/>
              <a:gdLst/>
              <a:ahLst/>
              <a:cxnLst/>
              <a:rect l="l" t="t" r="r" b="b"/>
              <a:pathLst>
                <a:path w="2210" h="4843" extrusionOk="0">
                  <a:moveTo>
                    <a:pt x="0" y="0"/>
                  </a:moveTo>
                  <a:lnTo>
                    <a:pt x="0" y="4843"/>
                  </a:lnTo>
                  <a:cubicBezTo>
                    <a:pt x="1218" y="4843"/>
                    <a:pt x="2210" y="3850"/>
                    <a:pt x="2210" y="2633"/>
                  </a:cubicBezTo>
                  <a:lnTo>
                    <a:pt x="2210" y="1582"/>
                  </a:lnTo>
                  <a:cubicBezTo>
                    <a:pt x="2210" y="1405"/>
                    <a:pt x="2072" y="1268"/>
                    <a:pt x="1895" y="1268"/>
                  </a:cubicBezTo>
                  <a:lnTo>
                    <a:pt x="1758" y="1268"/>
                  </a:lnTo>
                  <a:cubicBezTo>
                    <a:pt x="1090" y="1268"/>
                    <a:pt x="511" y="845"/>
                    <a:pt x="304" y="216"/>
                  </a:cubicBezTo>
                  <a:cubicBezTo>
                    <a:pt x="256" y="89"/>
                    <a:pt x="138" y="0"/>
                    <a:pt x="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3;p49"/>
            <p:cNvSpPr/>
            <p:nvPr/>
          </p:nvSpPr>
          <p:spPr>
            <a:xfrm>
              <a:off x="1783634" y="2538827"/>
              <a:ext cx="142014" cy="56940"/>
            </a:xfrm>
            <a:custGeom>
              <a:avLst/>
              <a:gdLst/>
              <a:ahLst/>
              <a:cxnLst/>
              <a:rect l="l" t="t" r="r" b="b"/>
              <a:pathLst>
                <a:path w="4215" h="1690" extrusionOk="0">
                  <a:moveTo>
                    <a:pt x="845" y="0"/>
                  </a:moveTo>
                  <a:cubicBezTo>
                    <a:pt x="384" y="0"/>
                    <a:pt x="1" y="383"/>
                    <a:pt x="1" y="845"/>
                  </a:cubicBezTo>
                  <a:cubicBezTo>
                    <a:pt x="1" y="1306"/>
                    <a:pt x="384" y="1690"/>
                    <a:pt x="845" y="1690"/>
                  </a:cubicBezTo>
                  <a:lnTo>
                    <a:pt x="4215" y="1690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4;p49"/>
            <p:cNvSpPr/>
            <p:nvPr/>
          </p:nvSpPr>
          <p:spPr>
            <a:xfrm>
              <a:off x="1854794" y="2538827"/>
              <a:ext cx="70855" cy="56940"/>
            </a:xfrm>
            <a:custGeom>
              <a:avLst/>
              <a:gdLst/>
              <a:ahLst/>
              <a:cxnLst/>
              <a:rect l="l" t="t" r="r" b="b"/>
              <a:pathLst>
                <a:path w="2103" h="1690" extrusionOk="0">
                  <a:moveTo>
                    <a:pt x="1" y="0"/>
                  </a:moveTo>
                  <a:lnTo>
                    <a:pt x="1" y="1690"/>
                  </a:lnTo>
                  <a:lnTo>
                    <a:pt x="2103" y="1690"/>
                  </a:lnTo>
                  <a:lnTo>
                    <a:pt x="2103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5;p49"/>
            <p:cNvSpPr/>
            <p:nvPr/>
          </p:nvSpPr>
          <p:spPr>
            <a:xfrm>
              <a:off x="1773054" y="2528247"/>
              <a:ext cx="163173" cy="78133"/>
            </a:xfrm>
            <a:custGeom>
              <a:avLst/>
              <a:gdLst/>
              <a:ahLst/>
              <a:cxnLst/>
              <a:rect l="l" t="t" r="r" b="b"/>
              <a:pathLst>
                <a:path w="4843" h="2319" extrusionOk="0">
                  <a:moveTo>
                    <a:pt x="1159" y="0"/>
                  </a:moveTo>
                  <a:cubicBezTo>
                    <a:pt x="521" y="0"/>
                    <a:pt x="0" y="520"/>
                    <a:pt x="0" y="1159"/>
                  </a:cubicBezTo>
                  <a:cubicBezTo>
                    <a:pt x="0" y="1797"/>
                    <a:pt x="521" y="2318"/>
                    <a:pt x="1159" y="2318"/>
                  </a:cubicBezTo>
                  <a:lnTo>
                    <a:pt x="4529" y="2318"/>
                  </a:lnTo>
                  <a:cubicBezTo>
                    <a:pt x="4705" y="2318"/>
                    <a:pt x="4843" y="2170"/>
                    <a:pt x="4843" y="2004"/>
                  </a:cubicBezTo>
                  <a:cubicBezTo>
                    <a:pt x="4843" y="1827"/>
                    <a:pt x="4705" y="1689"/>
                    <a:pt x="4529" y="1689"/>
                  </a:cubicBezTo>
                  <a:lnTo>
                    <a:pt x="1159" y="1689"/>
                  </a:lnTo>
                  <a:cubicBezTo>
                    <a:pt x="875" y="1689"/>
                    <a:pt x="629" y="1454"/>
                    <a:pt x="629" y="1159"/>
                  </a:cubicBezTo>
                  <a:cubicBezTo>
                    <a:pt x="629" y="864"/>
                    <a:pt x="875" y="629"/>
                    <a:pt x="1159" y="629"/>
                  </a:cubicBezTo>
                  <a:lnTo>
                    <a:pt x="4529" y="629"/>
                  </a:lnTo>
                  <a:cubicBezTo>
                    <a:pt x="4705" y="629"/>
                    <a:pt x="4843" y="491"/>
                    <a:pt x="4843" y="314"/>
                  </a:cubicBezTo>
                  <a:cubicBezTo>
                    <a:pt x="4843" y="147"/>
                    <a:pt x="4705" y="0"/>
                    <a:pt x="4529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6;p49"/>
            <p:cNvSpPr/>
            <p:nvPr/>
          </p:nvSpPr>
          <p:spPr>
            <a:xfrm>
              <a:off x="1854794" y="2528247"/>
              <a:ext cx="81435" cy="21193"/>
            </a:xfrm>
            <a:custGeom>
              <a:avLst/>
              <a:gdLst/>
              <a:ahLst/>
              <a:cxnLst/>
              <a:rect l="l" t="t" r="r" b="b"/>
              <a:pathLst>
                <a:path w="2417" h="629" extrusionOk="0">
                  <a:moveTo>
                    <a:pt x="1" y="0"/>
                  </a:moveTo>
                  <a:lnTo>
                    <a:pt x="1" y="629"/>
                  </a:lnTo>
                  <a:lnTo>
                    <a:pt x="2103" y="629"/>
                  </a:lnTo>
                  <a:cubicBezTo>
                    <a:pt x="2279" y="629"/>
                    <a:pt x="2417" y="491"/>
                    <a:pt x="2417" y="314"/>
                  </a:cubicBezTo>
                  <a:cubicBezTo>
                    <a:pt x="2417" y="147"/>
                    <a:pt x="2279" y="0"/>
                    <a:pt x="2103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7;p49"/>
            <p:cNvSpPr/>
            <p:nvPr/>
          </p:nvSpPr>
          <p:spPr>
            <a:xfrm>
              <a:off x="1854794" y="2585155"/>
              <a:ext cx="81435" cy="21226"/>
            </a:xfrm>
            <a:custGeom>
              <a:avLst/>
              <a:gdLst/>
              <a:ahLst/>
              <a:cxnLst/>
              <a:rect l="l" t="t" r="r" b="b"/>
              <a:pathLst>
                <a:path w="2417" h="630" extrusionOk="0">
                  <a:moveTo>
                    <a:pt x="1" y="0"/>
                  </a:moveTo>
                  <a:lnTo>
                    <a:pt x="1" y="629"/>
                  </a:lnTo>
                  <a:lnTo>
                    <a:pt x="2103" y="629"/>
                  </a:lnTo>
                  <a:cubicBezTo>
                    <a:pt x="2279" y="629"/>
                    <a:pt x="2417" y="481"/>
                    <a:pt x="2417" y="315"/>
                  </a:cubicBezTo>
                  <a:cubicBezTo>
                    <a:pt x="2417" y="138"/>
                    <a:pt x="2279" y="0"/>
                    <a:pt x="2103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81;p49"/>
          <p:cNvGrpSpPr/>
          <p:nvPr/>
        </p:nvGrpSpPr>
        <p:grpSpPr>
          <a:xfrm>
            <a:off x="1844957" y="4885175"/>
            <a:ext cx="900091" cy="927681"/>
            <a:chOff x="4712339" y="3555419"/>
            <a:chExt cx="363076" cy="363077"/>
          </a:xfrm>
        </p:grpSpPr>
        <p:sp>
          <p:nvSpPr>
            <p:cNvPr id="20" name="Google Shape;1982;p49"/>
            <p:cNvSpPr/>
            <p:nvPr/>
          </p:nvSpPr>
          <p:spPr>
            <a:xfrm>
              <a:off x="4917867" y="3660002"/>
              <a:ext cx="56940" cy="53302"/>
            </a:xfrm>
            <a:custGeom>
              <a:avLst/>
              <a:gdLst/>
              <a:ahLst/>
              <a:cxnLst/>
              <a:rect l="l" t="t" r="r" b="b"/>
              <a:pathLst>
                <a:path w="1690" h="1582" extrusionOk="0">
                  <a:moveTo>
                    <a:pt x="0" y="1"/>
                  </a:moveTo>
                  <a:lnTo>
                    <a:pt x="0" y="1582"/>
                  </a:lnTo>
                  <a:lnTo>
                    <a:pt x="894" y="1582"/>
                  </a:lnTo>
                  <a:cubicBezTo>
                    <a:pt x="1336" y="1582"/>
                    <a:pt x="1690" y="1228"/>
                    <a:pt x="1690" y="786"/>
                  </a:cubicBezTo>
                  <a:cubicBezTo>
                    <a:pt x="1690" y="354"/>
                    <a:pt x="1336" y="1"/>
                    <a:pt x="89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83;p49"/>
            <p:cNvSpPr/>
            <p:nvPr/>
          </p:nvSpPr>
          <p:spPr>
            <a:xfrm>
              <a:off x="4740809" y="3660002"/>
              <a:ext cx="56637" cy="53302"/>
            </a:xfrm>
            <a:custGeom>
              <a:avLst/>
              <a:gdLst/>
              <a:ahLst/>
              <a:cxnLst/>
              <a:rect l="l" t="t" r="r" b="b"/>
              <a:pathLst>
                <a:path w="1681" h="1582" extrusionOk="0">
                  <a:moveTo>
                    <a:pt x="786" y="1"/>
                  </a:moveTo>
                  <a:cubicBezTo>
                    <a:pt x="354" y="1"/>
                    <a:pt x="0" y="354"/>
                    <a:pt x="0" y="786"/>
                  </a:cubicBezTo>
                  <a:cubicBezTo>
                    <a:pt x="0" y="1228"/>
                    <a:pt x="354" y="1582"/>
                    <a:pt x="786" y="1582"/>
                  </a:cubicBezTo>
                  <a:lnTo>
                    <a:pt x="1680" y="1582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4;p49"/>
            <p:cNvSpPr/>
            <p:nvPr/>
          </p:nvSpPr>
          <p:spPr>
            <a:xfrm>
              <a:off x="4712339" y="3796359"/>
              <a:ext cx="290598" cy="122135"/>
            </a:xfrm>
            <a:custGeom>
              <a:avLst/>
              <a:gdLst/>
              <a:ahLst/>
              <a:cxnLst/>
              <a:rect l="l" t="t" r="r" b="b"/>
              <a:pathLst>
                <a:path w="8625" h="3625" extrusionOk="0">
                  <a:moveTo>
                    <a:pt x="2417" y="0"/>
                  </a:moveTo>
                  <a:cubicBezTo>
                    <a:pt x="1081" y="0"/>
                    <a:pt x="1" y="1090"/>
                    <a:pt x="1" y="2426"/>
                  </a:cubicBezTo>
                  <a:lnTo>
                    <a:pt x="1" y="3310"/>
                  </a:lnTo>
                  <a:cubicBezTo>
                    <a:pt x="1" y="3487"/>
                    <a:pt x="138" y="3624"/>
                    <a:pt x="315" y="3624"/>
                  </a:cubicBezTo>
                  <a:lnTo>
                    <a:pt x="1474" y="3624"/>
                  </a:lnTo>
                  <a:lnTo>
                    <a:pt x="1788" y="3271"/>
                  </a:lnTo>
                  <a:lnTo>
                    <a:pt x="2102" y="3624"/>
                  </a:lnTo>
                  <a:lnTo>
                    <a:pt x="6562" y="3624"/>
                  </a:lnTo>
                  <a:cubicBezTo>
                    <a:pt x="6738" y="3624"/>
                    <a:pt x="8624" y="3487"/>
                    <a:pt x="8624" y="3310"/>
                  </a:cubicBezTo>
                  <a:lnTo>
                    <a:pt x="8624" y="2426"/>
                  </a:lnTo>
                  <a:cubicBezTo>
                    <a:pt x="8624" y="1090"/>
                    <a:pt x="7544" y="0"/>
                    <a:pt x="6208" y="0"/>
                  </a:cubicBezTo>
                  <a:lnTo>
                    <a:pt x="5894" y="0"/>
                  </a:lnTo>
                  <a:lnTo>
                    <a:pt x="4313" y="42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5;p49"/>
            <p:cNvSpPr/>
            <p:nvPr/>
          </p:nvSpPr>
          <p:spPr>
            <a:xfrm>
              <a:off x="4857623" y="3796359"/>
              <a:ext cx="145316" cy="122135"/>
            </a:xfrm>
            <a:custGeom>
              <a:avLst/>
              <a:gdLst/>
              <a:ahLst/>
              <a:cxnLst/>
              <a:rect l="l" t="t" r="r" b="b"/>
              <a:pathLst>
                <a:path w="4313" h="3625" extrusionOk="0">
                  <a:moveTo>
                    <a:pt x="1582" y="0"/>
                  </a:moveTo>
                  <a:lnTo>
                    <a:pt x="1" y="422"/>
                  </a:lnTo>
                  <a:lnTo>
                    <a:pt x="1" y="3624"/>
                  </a:lnTo>
                  <a:lnTo>
                    <a:pt x="2250" y="3624"/>
                  </a:lnTo>
                  <a:cubicBezTo>
                    <a:pt x="2426" y="3624"/>
                    <a:pt x="4312" y="3487"/>
                    <a:pt x="4312" y="3310"/>
                  </a:cubicBezTo>
                  <a:lnTo>
                    <a:pt x="4312" y="2426"/>
                  </a:lnTo>
                  <a:cubicBezTo>
                    <a:pt x="4312" y="1090"/>
                    <a:pt x="3232" y="0"/>
                    <a:pt x="1896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6;p49"/>
            <p:cNvSpPr/>
            <p:nvPr/>
          </p:nvSpPr>
          <p:spPr>
            <a:xfrm>
              <a:off x="4804355" y="3761284"/>
              <a:ext cx="106569" cy="98955"/>
            </a:xfrm>
            <a:custGeom>
              <a:avLst/>
              <a:gdLst/>
              <a:ahLst/>
              <a:cxnLst/>
              <a:rect l="l" t="t" r="r" b="b"/>
              <a:pathLst>
                <a:path w="3163" h="2937" extrusionOk="0">
                  <a:moveTo>
                    <a:pt x="639" y="0"/>
                  </a:moveTo>
                  <a:lnTo>
                    <a:pt x="639" y="1041"/>
                  </a:lnTo>
                  <a:lnTo>
                    <a:pt x="0" y="1041"/>
                  </a:lnTo>
                  <a:lnTo>
                    <a:pt x="0" y="1365"/>
                  </a:lnTo>
                  <a:cubicBezTo>
                    <a:pt x="0" y="2229"/>
                    <a:pt x="707" y="2936"/>
                    <a:pt x="1582" y="2936"/>
                  </a:cubicBezTo>
                  <a:cubicBezTo>
                    <a:pt x="2455" y="2936"/>
                    <a:pt x="3163" y="2229"/>
                    <a:pt x="3163" y="1365"/>
                  </a:cubicBezTo>
                  <a:lnTo>
                    <a:pt x="3163" y="1041"/>
                  </a:lnTo>
                  <a:lnTo>
                    <a:pt x="2534" y="1041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7;p49"/>
            <p:cNvSpPr/>
            <p:nvPr/>
          </p:nvSpPr>
          <p:spPr>
            <a:xfrm>
              <a:off x="4857623" y="3761284"/>
              <a:ext cx="53302" cy="98955"/>
            </a:xfrm>
            <a:custGeom>
              <a:avLst/>
              <a:gdLst/>
              <a:ahLst/>
              <a:cxnLst/>
              <a:rect l="l" t="t" r="r" b="b"/>
              <a:pathLst>
                <a:path w="1582" h="2937" extrusionOk="0">
                  <a:moveTo>
                    <a:pt x="1" y="0"/>
                  </a:moveTo>
                  <a:lnTo>
                    <a:pt x="1" y="2936"/>
                  </a:lnTo>
                  <a:cubicBezTo>
                    <a:pt x="874" y="2936"/>
                    <a:pt x="1582" y="2229"/>
                    <a:pt x="1582" y="1365"/>
                  </a:cubicBezTo>
                  <a:lnTo>
                    <a:pt x="1582" y="1041"/>
                  </a:lnTo>
                  <a:lnTo>
                    <a:pt x="953" y="1041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8;p49"/>
            <p:cNvSpPr/>
            <p:nvPr/>
          </p:nvSpPr>
          <p:spPr>
            <a:xfrm>
              <a:off x="4761969" y="3870787"/>
              <a:ext cx="21226" cy="47709"/>
            </a:xfrm>
            <a:custGeom>
              <a:avLst/>
              <a:gdLst/>
              <a:ahLst/>
              <a:cxnLst/>
              <a:rect l="l" t="t" r="r" b="b"/>
              <a:pathLst>
                <a:path w="630" h="1416" extrusionOk="0">
                  <a:moveTo>
                    <a:pt x="315" y="1"/>
                  </a:moveTo>
                  <a:cubicBezTo>
                    <a:pt x="138" y="1"/>
                    <a:pt x="1" y="148"/>
                    <a:pt x="1" y="325"/>
                  </a:cubicBezTo>
                  <a:lnTo>
                    <a:pt x="1" y="1415"/>
                  </a:lnTo>
                  <a:lnTo>
                    <a:pt x="629" y="1415"/>
                  </a:lnTo>
                  <a:lnTo>
                    <a:pt x="629" y="325"/>
                  </a:lnTo>
                  <a:cubicBezTo>
                    <a:pt x="629" y="14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9;p49"/>
            <p:cNvSpPr/>
            <p:nvPr/>
          </p:nvSpPr>
          <p:spPr>
            <a:xfrm>
              <a:off x="4776221" y="3630891"/>
              <a:ext cx="163173" cy="158523"/>
            </a:xfrm>
            <a:custGeom>
              <a:avLst/>
              <a:gdLst/>
              <a:ahLst/>
              <a:cxnLst/>
              <a:rect l="l" t="t" r="r" b="b"/>
              <a:pathLst>
                <a:path w="4843" h="4705" extrusionOk="0">
                  <a:moveTo>
                    <a:pt x="315" y="0"/>
                  </a:moveTo>
                  <a:cubicBezTo>
                    <a:pt x="138" y="0"/>
                    <a:pt x="1" y="147"/>
                    <a:pt x="1" y="315"/>
                  </a:cubicBezTo>
                  <a:lnTo>
                    <a:pt x="1" y="2288"/>
                  </a:lnTo>
                  <a:cubicBezTo>
                    <a:pt x="1" y="3624"/>
                    <a:pt x="1081" y="4705"/>
                    <a:pt x="2417" y="4705"/>
                  </a:cubicBezTo>
                  <a:cubicBezTo>
                    <a:pt x="3752" y="4705"/>
                    <a:pt x="4842" y="3624"/>
                    <a:pt x="4842" y="2288"/>
                  </a:cubicBezTo>
                  <a:lnTo>
                    <a:pt x="4842" y="1965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0;p49"/>
            <p:cNvSpPr/>
            <p:nvPr/>
          </p:nvSpPr>
          <p:spPr>
            <a:xfrm>
              <a:off x="4857623" y="3630891"/>
              <a:ext cx="81772" cy="158523"/>
            </a:xfrm>
            <a:custGeom>
              <a:avLst/>
              <a:gdLst/>
              <a:ahLst/>
              <a:cxnLst/>
              <a:rect l="l" t="t" r="r" b="b"/>
              <a:pathLst>
                <a:path w="2427" h="4705" extrusionOk="0">
                  <a:moveTo>
                    <a:pt x="1" y="0"/>
                  </a:moveTo>
                  <a:lnTo>
                    <a:pt x="1" y="4705"/>
                  </a:lnTo>
                  <a:cubicBezTo>
                    <a:pt x="1336" y="4705"/>
                    <a:pt x="2426" y="3624"/>
                    <a:pt x="2426" y="2288"/>
                  </a:cubicBezTo>
                  <a:lnTo>
                    <a:pt x="2426" y="1965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1;p49"/>
            <p:cNvSpPr/>
            <p:nvPr/>
          </p:nvSpPr>
          <p:spPr>
            <a:xfrm>
              <a:off x="4747750" y="3555419"/>
              <a:ext cx="191643" cy="141677"/>
            </a:xfrm>
            <a:custGeom>
              <a:avLst/>
              <a:gdLst/>
              <a:ahLst/>
              <a:cxnLst/>
              <a:rect l="l" t="t" r="r" b="b"/>
              <a:pathLst>
                <a:path w="5688" h="4205" extrusionOk="0">
                  <a:moveTo>
                    <a:pt x="1385" y="1"/>
                  </a:moveTo>
                  <a:cubicBezTo>
                    <a:pt x="629" y="1"/>
                    <a:pt x="1" y="619"/>
                    <a:pt x="1" y="1366"/>
                  </a:cubicBezTo>
                  <a:cubicBezTo>
                    <a:pt x="1" y="2240"/>
                    <a:pt x="708" y="2948"/>
                    <a:pt x="1582" y="2948"/>
                  </a:cubicBezTo>
                  <a:lnTo>
                    <a:pt x="4312" y="2948"/>
                  </a:lnTo>
                  <a:lnTo>
                    <a:pt x="4312" y="3153"/>
                  </a:lnTo>
                  <a:cubicBezTo>
                    <a:pt x="4312" y="3743"/>
                    <a:pt x="4784" y="4205"/>
                    <a:pt x="5364" y="4205"/>
                  </a:cubicBezTo>
                  <a:lnTo>
                    <a:pt x="5687" y="4205"/>
                  </a:lnTo>
                  <a:lnTo>
                    <a:pt x="5687" y="1994"/>
                  </a:lnTo>
                  <a:cubicBezTo>
                    <a:pt x="5687" y="1356"/>
                    <a:pt x="5167" y="846"/>
                    <a:pt x="4528" y="846"/>
                  </a:cubicBezTo>
                  <a:lnTo>
                    <a:pt x="2731" y="846"/>
                  </a:lnTo>
                  <a:cubicBezTo>
                    <a:pt x="2594" y="846"/>
                    <a:pt x="2525" y="757"/>
                    <a:pt x="2505" y="718"/>
                  </a:cubicBezTo>
                  <a:cubicBezTo>
                    <a:pt x="2485" y="678"/>
                    <a:pt x="2437" y="580"/>
                    <a:pt x="2496" y="453"/>
                  </a:cubicBezTo>
                  <a:cubicBezTo>
                    <a:pt x="2555" y="335"/>
                    <a:pt x="2535" y="187"/>
                    <a:pt x="2426" y="89"/>
                  </a:cubicBezTo>
                  <a:cubicBezTo>
                    <a:pt x="2368" y="30"/>
                    <a:pt x="2289" y="1"/>
                    <a:pt x="2201" y="1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2;p49"/>
            <p:cNvSpPr/>
            <p:nvPr/>
          </p:nvSpPr>
          <p:spPr>
            <a:xfrm>
              <a:off x="4857623" y="3583889"/>
              <a:ext cx="81772" cy="113207"/>
            </a:xfrm>
            <a:custGeom>
              <a:avLst/>
              <a:gdLst/>
              <a:ahLst/>
              <a:cxnLst/>
              <a:rect l="l" t="t" r="r" b="b"/>
              <a:pathLst>
                <a:path w="2427" h="3360" extrusionOk="0">
                  <a:moveTo>
                    <a:pt x="1" y="1"/>
                  </a:moveTo>
                  <a:lnTo>
                    <a:pt x="1" y="2103"/>
                  </a:lnTo>
                  <a:lnTo>
                    <a:pt x="1051" y="2103"/>
                  </a:lnTo>
                  <a:lnTo>
                    <a:pt x="1051" y="2308"/>
                  </a:lnTo>
                  <a:cubicBezTo>
                    <a:pt x="1051" y="2898"/>
                    <a:pt x="1523" y="3360"/>
                    <a:pt x="2103" y="3360"/>
                  </a:cubicBezTo>
                  <a:lnTo>
                    <a:pt x="2426" y="3360"/>
                  </a:lnTo>
                  <a:lnTo>
                    <a:pt x="2426" y="1149"/>
                  </a:lnTo>
                  <a:cubicBezTo>
                    <a:pt x="2426" y="511"/>
                    <a:pt x="1906" y="1"/>
                    <a:pt x="1267" y="1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3;p49"/>
            <p:cNvSpPr/>
            <p:nvPr/>
          </p:nvSpPr>
          <p:spPr>
            <a:xfrm>
              <a:off x="4933399" y="3741068"/>
              <a:ext cx="142014" cy="177425"/>
            </a:xfrm>
            <a:custGeom>
              <a:avLst/>
              <a:gdLst/>
              <a:ahLst/>
              <a:cxnLst/>
              <a:rect l="l" t="t" r="r" b="b"/>
              <a:pathLst>
                <a:path w="4215" h="5266" extrusionOk="0">
                  <a:moveTo>
                    <a:pt x="954" y="1"/>
                  </a:moveTo>
                  <a:cubicBezTo>
                    <a:pt x="433" y="1"/>
                    <a:pt x="1" y="433"/>
                    <a:pt x="1" y="954"/>
                  </a:cubicBezTo>
                  <a:lnTo>
                    <a:pt x="1" y="5265"/>
                  </a:lnTo>
                  <a:lnTo>
                    <a:pt x="3272" y="5265"/>
                  </a:lnTo>
                  <a:cubicBezTo>
                    <a:pt x="3792" y="5265"/>
                    <a:pt x="4214" y="4843"/>
                    <a:pt x="4214" y="4322"/>
                  </a:cubicBezTo>
                  <a:lnTo>
                    <a:pt x="4214" y="954"/>
                  </a:lnTo>
                  <a:cubicBezTo>
                    <a:pt x="4214" y="433"/>
                    <a:pt x="3792" y="1"/>
                    <a:pt x="3272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4;p49"/>
            <p:cNvSpPr/>
            <p:nvPr/>
          </p:nvSpPr>
          <p:spPr>
            <a:xfrm>
              <a:off x="5004559" y="3741068"/>
              <a:ext cx="70855" cy="177425"/>
            </a:xfrm>
            <a:custGeom>
              <a:avLst/>
              <a:gdLst/>
              <a:ahLst/>
              <a:cxnLst/>
              <a:rect l="l" t="t" r="r" b="b"/>
              <a:pathLst>
                <a:path w="2103" h="5266" extrusionOk="0">
                  <a:moveTo>
                    <a:pt x="1" y="1"/>
                  </a:moveTo>
                  <a:lnTo>
                    <a:pt x="1" y="5265"/>
                  </a:lnTo>
                  <a:lnTo>
                    <a:pt x="1160" y="5265"/>
                  </a:lnTo>
                  <a:cubicBezTo>
                    <a:pt x="1680" y="5265"/>
                    <a:pt x="2102" y="4843"/>
                    <a:pt x="2102" y="4322"/>
                  </a:cubicBezTo>
                  <a:lnTo>
                    <a:pt x="2102" y="954"/>
                  </a:lnTo>
                  <a:cubicBezTo>
                    <a:pt x="2102" y="433"/>
                    <a:pt x="1680" y="1"/>
                    <a:pt x="116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5;p49"/>
            <p:cNvSpPr/>
            <p:nvPr/>
          </p:nvSpPr>
          <p:spPr>
            <a:xfrm>
              <a:off x="4976088" y="3812228"/>
              <a:ext cx="56637" cy="21226"/>
            </a:xfrm>
            <a:custGeom>
              <a:avLst/>
              <a:gdLst/>
              <a:ahLst/>
              <a:cxnLst/>
              <a:rect l="l" t="t" r="r" b="b"/>
              <a:pathLst>
                <a:path w="1681" h="630" extrusionOk="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92"/>
                    <a:pt x="138" y="629"/>
                    <a:pt x="315" y="629"/>
                  </a:cubicBezTo>
                  <a:lnTo>
                    <a:pt x="1366" y="629"/>
                  </a:lnTo>
                  <a:cubicBezTo>
                    <a:pt x="1543" y="629"/>
                    <a:pt x="1680" y="492"/>
                    <a:pt x="1680" y="315"/>
                  </a:cubicBezTo>
                  <a:cubicBezTo>
                    <a:pt x="1680" y="138"/>
                    <a:pt x="1543" y="1"/>
                    <a:pt x="1366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6;p49"/>
            <p:cNvSpPr/>
            <p:nvPr/>
          </p:nvSpPr>
          <p:spPr>
            <a:xfrm>
              <a:off x="4976088" y="3854581"/>
              <a:ext cx="56637" cy="21226"/>
            </a:xfrm>
            <a:custGeom>
              <a:avLst/>
              <a:gdLst/>
              <a:ahLst/>
              <a:cxnLst/>
              <a:rect l="l" t="t" r="r" b="b"/>
              <a:pathLst>
                <a:path w="1681" h="630" extrusionOk="0">
                  <a:moveTo>
                    <a:pt x="315" y="1"/>
                  </a:moveTo>
                  <a:cubicBezTo>
                    <a:pt x="138" y="1"/>
                    <a:pt x="1" y="148"/>
                    <a:pt x="1" y="315"/>
                  </a:cubicBezTo>
                  <a:cubicBezTo>
                    <a:pt x="1" y="492"/>
                    <a:pt x="138" y="629"/>
                    <a:pt x="315" y="629"/>
                  </a:cubicBezTo>
                  <a:lnTo>
                    <a:pt x="1366" y="629"/>
                  </a:lnTo>
                  <a:cubicBezTo>
                    <a:pt x="1543" y="629"/>
                    <a:pt x="1680" y="492"/>
                    <a:pt x="1680" y="315"/>
                  </a:cubicBezTo>
                  <a:cubicBezTo>
                    <a:pt x="1680" y="148"/>
                    <a:pt x="1543" y="1"/>
                    <a:pt x="1366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7;p49"/>
            <p:cNvSpPr/>
            <p:nvPr/>
          </p:nvSpPr>
          <p:spPr>
            <a:xfrm>
              <a:off x="4969147" y="3719909"/>
              <a:ext cx="70855" cy="42722"/>
            </a:xfrm>
            <a:custGeom>
              <a:avLst/>
              <a:gdLst/>
              <a:ahLst/>
              <a:cxnLst/>
              <a:rect l="l" t="t" r="r" b="b"/>
              <a:pathLst>
                <a:path w="2103" h="1268" extrusionOk="0">
                  <a:moveTo>
                    <a:pt x="737" y="0"/>
                  </a:moveTo>
                  <a:cubicBezTo>
                    <a:pt x="325" y="0"/>
                    <a:pt x="0" y="334"/>
                    <a:pt x="0" y="737"/>
                  </a:cubicBezTo>
                  <a:lnTo>
                    <a:pt x="0" y="943"/>
                  </a:lnTo>
                  <a:cubicBezTo>
                    <a:pt x="0" y="1120"/>
                    <a:pt x="138" y="1267"/>
                    <a:pt x="315" y="1267"/>
                  </a:cubicBezTo>
                  <a:lnTo>
                    <a:pt x="1788" y="1267"/>
                  </a:lnTo>
                  <a:cubicBezTo>
                    <a:pt x="1965" y="1267"/>
                    <a:pt x="2102" y="1120"/>
                    <a:pt x="2102" y="943"/>
                  </a:cubicBezTo>
                  <a:lnTo>
                    <a:pt x="2102" y="737"/>
                  </a:lnTo>
                  <a:cubicBezTo>
                    <a:pt x="2102" y="334"/>
                    <a:pt x="1768" y="0"/>
                    <a:pt x="1366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8;p49"/>
            <p:cNvSpPr/>
            <p:nvPr/>
          </p:nvSpPr>
          <p:spPr>
            <a:xfrm>
              <a:off x="5004559" y="3719909"/>
              <a:ext cx="35445" cy="42722"/>
            </a:xfrm>
            <a:custGeom>
              <a:avLst/>
              <a:gdLst/>
              <a:ahLst/>
              <a:cxnLst/>
              <a:rect l="l" t="t" r="r" b="b"/>
              <a:pathLst>
                <a:path w="1052" h="1268" extrusionOk="0">
                  <a:moveTo>
                    <a:pt x="1" y="0"/>
                  </a:moveTo>
                  <a:lnTo>
                    <a:pt x="1" y="1267"/>
                  </a:lnTo>
                  <a:lnTo>
                    <a:pt x="737" y="1267"/>
                  </a:lnTo>
                  <a:cubicBezTo>
                    <a:pt x="914" y="1267"/>
                    <a:pt x="1051" y="1120"/>
                    <a:pt x="1051" y="943"/>
                  </a:cubicBezTo>
                  <a:lnTo>
                    <a:pt x="1051" y="737"/>
                  </a:lnTo>
                  <a:cubicBezTo>
                    <a:pt x="1051" y="334"/>
                    <a:pt x="717" y="0"/>
                    <a:pt x="315" y="0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9;p49"/>
            <p:cNvSpPr/>
            <p:nvPr/>
          </p:nvSpPr>
          <p:spPr>
            <a:xfrm>
              <a:off x="5004559" y="3812228"/>
              <a:ext cx="28167" cy="21226"/>
            </a:xfrm>
            <a:custGeom>
              <a:avLst/>
              <a:gdLst/>
              <a:ahLst/>
              <a:cxnLst/>
              <a:rect l="l" t="t" r="r" b="b"/>
              <a:pathLst>
                <a:path w="836" h="630" extrusionOk="0">
                  <a:moveTo>
                    <a:pt x="1" y="1"/>
                  </a:moveTo>
                  <a:lnTo>
                    <a:pt x="1" y="629"/>
                  </a:lnTo>
                  <a:lnTo>
                    <a:pt x="521" y="629"/>
                  </a:lnTo>
                  <a:cubicBezTo>
                    <a:pt x="698" y="629"/>
                    <a:pt x="835" y="492"/>
                    <a:pt x="835" y="315"/>
                  </a:cubicBezTo>
                  <a:cubicBezTo>
                    <a:pt x="835" y="138"/>
                    <a:pt x="698" y="1"/>
                    <a:pt x="521" y="1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00;p49"/>
            <p:cNvSpPr/>
            <p:nvPr/>
          </p:nvSpPr>
          <p:spPr>
            <a:xfrm>
              <a:off x="5004559" y="3854581"/>
              <a:ext cx="28167" cy="21226"/>
            </a:xfrm>
            <a:custGeom>
              <a:avLst/>
              <a:gdLst/>
              <a:ahLst/>
              <a:cxnLst/>
              <a:rect l="l" t="t" r="r" b="b"/>
              <a:pathLst>
                <a:path w="836" h="630" extrusionOk="0">
                  <a:moveTo>
                    <a:pt x="1" y="1"/>
                  </a:moveTo>
                  <a:lnTo>
                    <a:pt x="1" y="629"/>
                  </a:lnTo>
                  <a:lnTo>
                    <a:pt x="521" y="629"/>
                  </a:lnTo>
                  <a:cubicBezTo>
                    <a:pt x="698" y="629"/>
                    <a:pt x="835" y="492"/>
                    <a:pt x="835" y="315"/>
                  </a:cubicBezTo>
                  <a:cubicBezTo>
                    <a:pt x="835" y="148"/>
                    <a:pt x="698" y="1"/>
                    <a:pt x="521" y="1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118;p50"/>
          <p:cNvGrpSpPr/>
          <p:nvPr/>
        </p:nvGrpSpPr>
        <p:grpSpPr>
          <a:xfrm>
            <a:off x="1158074" y="3036105"/>
            <a:ext cx="687209" cy="1199873"/>
            <a:chOff x="3442250" y="3712250"/>
            <a:chExt cx="180025" cy="314325"/>
          </a:xfrm>
        </p:grpSpPr>
        <p:sp>
          <p:nvSpPr>
            <p:cNvPr id="40" name="Google Shape;2119;p50"/>
            <p:cNvSpPr/>
            <p:nvPr/>
          </p:nvSpPr>
          <p:spPr>
            <a:xfrm>
              <a:off x="3442250" y="3712250"/>
              <a:ext cx="180025" cy="314325"/>
            </a:xfrm>
            <a:custGeom>
              <a:avLst/>
              <a:gdLst/>
              <a:ahLst/>
              <a:cxnLst/>
              <a:rect l="l" t="t" r="r" b="b"/>
              <a:pathLst>
                <a:path w="7201" h="12573" extrusionOk="0">
                  <a:moveTo>
                    <a:pt x="747" y="1"/>
                  </a:moveTo>
                  <a:cubicBezTo>
                    <a:pt x="334" y="1"/>
                    <a:pt x="1" y="335"/>
                    <a:pt x="1" y="747"/>
                  </a:cubicBezTo>
                  <a:lnTo>
                    <a:pt x="1" y="11826"/>
                  </a:lnTo>
                  <a:cubicBezTo>
                    <a:pt x="1" y="12239"/>
                    <a:pt x="334" y="12573"/>
                    <a:pt x="747" y="12573"/>
                  </a:cubicBezTo>
                  <a:lnTo>
                    <a:pt x="6454" y="12573"/>
                  </a:lnTo>
                  <a:cubicBezTo>
                    <a:pt x="6866" y="12573"/>
                    <a:pt x="7200" y="12239"/>
                    <a:pt x="7200" y="11826"/>
                  </a:cubicBezTo>
                  <a:lnTo>
                    <a:pt x="7200" y="747"/>
                  </a:lnTo>
                  <a:cubicBezTo>
                    <a:pt x="7200" y="335"/>
                    <a:pt x="6866" y="1"/>
                    <a:pt x="645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20;p50"/>
            <p:cNvSpPr/>
            <p:nvPr/>
          </p:nvSpPr>
          <p:spPr>
            <a:xfrm>
              <a:off x="3458950" y="3741975"/>
              <a:ext cx="144900" cy="234775"/>
            </a:xfrm>
            <a:custGeom>
              <a:avLst/>
              <a:gdLst/>
              <a:ahLst/>
              <a:cxnLst/>
              <a:rect l="l" t="t" r="r" b="b"/>
              <a:pathLst>
                <a:path w="5796" h="9391" extrusionOk="0">
                  <a:moveTo>
                    <a:pt x="0" y="1"/>
                  </a:moveTo>
                  <a:lnTo>
                    <a:pt x="0" y="9390"/>
                  </a:lnTo>
                  <a:lnTo>
                    <a:pt x="5795" y="9390"/>
                  </a:lnTo>
                  <a:lnTo>
                    <a:pt x="5795" y="1"/>
                  </a:ln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21;p50"/>
            <p:cNvSpPr/>
            <p:nvPr/>
          </p:nvSpPr>
          <p:spPr>
            <a:xfrm>
              <a:off x="3505100" y="3996850"/>
              <a:ext cx="55025" cy="12550"/>
            </a:xfrm>
            <a:custGeom>
              <a:avLst/>
              <a:gdLst/>
              <a:ahLst/>
              <a:cxnLst/>
              <a:rect l="l" t="t" r="r" b="b"/>
              <a:pathLst>
                <a:path w="2201" h="502" extrusionOk="0">
                  <a:moveTo>
                    <a:pt x="247" y="1"/>
                  </a:moveTo>
                  <a:cubicBezTo>
                    <a:pt x="109" y="1"/>
                    <a:pt x="1" y="118"/>
                    <a:pt x="1" y="256"/>
                  </a:cubicBezTo>
                  <a:cubicBezTo>
                    <a:pt x="1" y="393"/>
                    <a:pt x="109" y="501"/>
                    <a:pt x="247" y="501"/>
                  </a:cubicBezTo>
                  <a:lnTo>
                    <a:pt x="1956" y="501"/>
                  </a:lnTo>
                  <a:cubicBezTo>
                    <a:pt x="2093" y="501"/>
                    <a:pt x="2201" y="393"/>
                    <a:pt x="2201" y="256"/>
                  </a:cubicBezTo>
                  <a:cubicBezTo>
                    <a:pt x="2201" y="118"/>
                    <a:pt x="2093" y="1"/>
                    <a:pt x="1956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22;p50"/>
            <p:cNvSpPr/>
            <p:nvPr/>
          </p:nvSpPr>
          <p:spPr>
            <a:xfrm>
              <a:off x="3442250" y="3712250"/>
              <a:ext cx="180025" cy="314325"/>
            </a:xfrm>
            <a:custGeom>
              <a:avLst/>
              <a:gdLst/>
              <a:ahLst/>
              <a:cxnLst/>
              <a:rect l="l" t="t" r="r" b="b"/>
              <a:pathLst>
                <a:path w="7201" h="12573" extrusionOk="0">
                  <a:moveTo>
                    <a:pt x="747" y="1"/>
                  </a:moveTo>
                  <a:cubicBezTo>
                    <a:pt x="334" y="1"/>
                    <a:pt x="1" y="335"/>
                    <a:pt x="1" y="747"/>
                  </a:cubicBezTo>
                  <a:lnTo>
                    <a:pt x="1" y="11826"/>
                  </a:lnTo>
                  <a:cubicBezTo>
                    <a:pt x="1" y="12239"/>
                    <a:pt x="334" y="12573"/>
                    <a:pt x="747" y="12573"/>
                  </a:cubicBezTo>
                  <a:lnTo>
                    <a:pt x="6454" y="12573"/>
                  </a:lnTo>
                  <a:cubicBezTo>
                    <a:pt x="6866" y="12573"/>
                    <a:pt x="7200" y="12239"/>
                    <a:pt x="7200" y="11826"/>
                  </a:cubicBezTo>
                  <a:lnTo>
                    <a:pt x="7200" y="747"/>
                  </a:lnTo>
                  <a:cubicBezTo>
                    <a:pt x="7200" y="335"/>
                    <a:pt x="6866" y="1"/>
                    <a:pt x="645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23;p50"/>
            <p:cNvSpPr/>
            <p:nvPr/>
          </p:nvSpPr>
          <p:spPr>
            <a:xfrm>
              <a:off x="3458950" y="3741975"/>
              <a:ext cx="144900" cy="234775"/>
            </a:xfrm>
            <a:custGeom>
              <a:avLst/>
              <a:gdLst/>
              <a:ahLst/>
              <a:cxnLst/>
              <a:rect l="l" t="t" r="r" b="b"/>
              <a:pathLst>
                <a:path w="5796" h="9391" extrusionOk="0">
                  <a:moveTo>
                    <a:pt x="0" y="1"/>
                  </a:moveTo>
                  <a:lnTo>
                    <a:pt x="0" y="9390"/>
                  </a:lnTo>
                  <a:lnTo>
                    <a:pt x="5795" y="9390"/>
                  </a:lnTo>
                  <a:lnTo>
                    <a:pt x="5795" y="1"/>
                  </a:ln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24;p50"/>
            <p:cNvSpPr/>
            <p:nvPr/>
          </p:nvSpPr>
          <p:spPr>
            <a:xfrm>
              <a:off x="3458950" y="3795025"/>
              <a:ext cx="144900" cy="181725"/>
            </a:xfrm>
            <a:custGeom>
              <a:avLst/>
              <a:gdLst/>
              <a:ahLst/>
              <a:cxnLst/>
              <a:rect l="l" t="t" r="r" b="b"/>
              <a:pathLst>
                <a:path w="5796" h="7269" extrusionOk="0">
                  <a:moveTo>
                    <a:pt x="5795" y="0"/>
                  </a:moveTo>
                  <a:lnTo>
                    <a:pt x="0" y="2573"/>
                  </a:lnTo>
                  <a:lnTo>
                    <a:pt x="0" y="7268"/>
                  </a:lnTo>
                  <a:lnTo>
                    <a:pt x="5795" y="7268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25;p50"/>
            <p:cNvSpPr/>
            <p:nvPr/>
          </p:nvSpPr>
          <p:spPr>
            <a:xfrm>
              <a:off x="3505100" y="3996850"/>
              <a:ext cx="55025" cy="12550"/>
            </a:xfrm>
            <a:custGeom>
              <a:avLst/>
              <a:gdLst/>
              <a:ahLst/>
              <a:cxnLst/>
              <a:rect l="l" t="t" r="r" b="b"/>
              <a:pathLst>
                <a:path w="2201" h="502" extrusionOk="0">
                  <a:moveTo>
                    <a:pt x="247" y="1"/>
                  </a:moveTo>
                  <a:cubicBezTo>
                    <a:pt x="109" y="1"/>
                    <a:pt x="1" y="118"/>
                    <a:pt x="1" y="256"/>
                  </a:cubicBezTo>
                  <a:cubicBezTo>
                    <a:pt x="1" y="393"/>
                    <a:pt x="109" y="501"/>
                    <a:pt x="247" y="501"/>
                  </a:cubicBezTo>
                  <a:lnTo>
                    <a:pt x="1956" y="501"/>
                  </a:lnTo>
                  <a:cubicBezTo>
                    <a:pt x="2093" y="501"/>
                    <a:pt x="2201" y="393"/>
                    <a:pt x="2201" y="256"/>
                  </a:cubicBezTo>
                  <a:cubicBezTo>
                    <a:pt x="2201" y="118"/>
                    <a:pt x="2093" y="1"/>
                    <a:pt x="1956" y="1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529469" y="1809914"/>
            <a:ext cx="225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Encuestas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205126" y="3460019"/>
            <a:ext cx="225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</a:p>
        </p:txBody>
      </p:sp>
      <p:sp>
        <p:nvSpPr>
          <p:cNvPr id="49" name="Flecha derecha 48"/>
          <p:cNvSpPr/>
          <p:nvPr/>
        </p:nvSpPr>
        <p:spPr>
          <a:xfrm>
            <a:off x="3425754" y="1953825"/>
            <a:ext cx="718425" cy="2380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Flecha derecha 49"/>
          <p:cNvSpPr/>
          <p:nvPr/>
        </p:nvSpPr>
        <p:spPr>
          <a:xfrm>
            <a:off x="4211466" y="3579881"/>
            <a:ext cx="718425" cy="2380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Flecha derecha 50"/>
          <p:cNvSpPr/>
          <p:nvPr/>
        </p:nvSpPr>
        <p:spPr>
          <a:xfrm>
            <a:off x="3007149" y="5284827"/>
            <a:ext cx="718425" cy="2380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CuadroTexto 51"/>
          <p:cNvSpPr txBox="1"/>
          <p:nvPr/>
        </p:nvSpPr>
        <p:spPr>
          <a:xfrm>
            <a:off x="4460624" y="1731161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Turistas – 17 extranjeros</a:t>
            </a:r>
          </a:p>
          <a:p>
            <a:r>
              <a:rPr lang="es-EC" dirty="0"/>
              <a:t>              -- 363 nacionales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74877" y="991771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/>
              <a:t>Motivo principal tenemos que es por consumir un plato típico/tradicional.</a:t>
            </a:r>
          </a:p>
          <a:p>
            <a:pPr marL="285750" indent="-285750">
              <a:buFontTx/>
              <a:buChar char="-"/>
            </a:pPr>
            <a:r>
              <a:rPr lang="es-EC" dirty="0"/>
              <a:t>Esporádicamente.</a:t>
            </a:r>
          </a:p>
          <a:p>
            <a:pPr marL="285750" indent="-285750">
              <a:buFontTx/>
              <a:buChar char="-"/>
            </a:pPr>
            <a:r>
              <a:rPr lang="es-EC" dirty="0"/>
              <a:t>Sábado, viernes y domingo en la tarde acompañados de amigos o familia.</a:t>
            </a:r>
          </a:p>
          <a:p>
            <a:pPr marL="285750" indent="-285750">
              <a:buFontTx/>
              <a:buChar char="-"/>
            </a:pPr>
            <a:r>
              <a:rPr lang="es-EC" dirty="0"/>
              <a:t>Sabor y calidad de la comida.</a:t>
            </a:r>
          </a:p>
          <a:p>
            <a:pPr marL="285750" indent="-285750">
              <a:buFontTx/>
              <a:buChar char="-"/>
            </a:pPr>
            <a:r>
              <a:rPr lang="es-EC" dirty="0"/>
              <a:t>Satisfacción máxima en las huecas.</a:t>
            </a:r>
          </a:p>
        </p:txBody>
      </p:sp>
      <p:sp>
        <p:nvSpPr>
          <p:cNvPr id="53" name="Abrir llave 52"/>
          <p:cNvSpPr/>
          <p:nvPr/>
        </p:nvSpPr>
        <p:spPr>
          <a:xfrm>
            <a:off x="6977562" y="1065087"/>
            <a:ext cx="850900" cy="1905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CuadroTexto 53"/>
          <p:cNvSpPr txBox="1"/>
          <p:nvPr/>
        </p:nvSpPr>
        <p:spPr>
          <a:xfrm>
            <a:off x="5014790" y="3247086"/>
            <a:ext cx="235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Danny Alexis </a:t>
            </a:r>
          </a:p>
          <a:p>
            <a:r>
              <a:rPr lang="es-EC" dirty="0"/>
              <a:t>Ing. en Administración de Empresas Turísticas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784966" y="5219210"/>
            <a:ext cx="245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Prestadores de Servicios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6316357" y="4445000"/>
            <a:ext cx="2607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-Rescate de la gastronomía ecuatoriana.</a:t>
            </a:r>
          </a:p>
          <a:p>
            <a:r>
              <a:rPr lang="es-EC" dirty="0"/>
              <a:t>-Turista nacional y extranjero.</a:t>
            </a:r>
          </a:p>
          <a:p>
            <a:r>
              <a:rPr lang="es-EC" dirty="0"/>
              <a:t>-Zona especial turística (capacitaciones).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8851900" y="4413726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-Protegiendo patrimonio intangible.</a:t>
            </a:r>
          </a:p>
          <a:p>
            <a:r>
              <a:rPr lang="es-EC" dirty="0"/>
              <a:t>-Vivir la experiencia.</a:t>
            </a:r>
          </a:p>
          <a:p>
            <a:r>
              <a:rPr lang="es-EC" dirty="0"/>
              <a:t>-Academia.</a:t>
            </a:r>
          </a:p>
          <a:p>
            <a:r>
              <a:rPr lang="es-EC" dirty="0"/>
              <a:t>-Pandemia.</a:t>
            </a:r>
          </a:p>
          <a:p>
            <a:r>
              <a:rPr lang="es-EC" dirty="0"/>
              <a:t>-Reactivación.</a:t>
            </a:r>
          </a:p>
        </p:txBody>
      </p:sp>
      <p:sp>
        <p:nvSpPr>
          <p:cNvPr id="58" name="Abrir llave 57"/>
          <p:cNvSpPr/>
          <p:nvPr/>
        </p:nvSpPr>
        <p:spPr>
          <a:xfrm>
            <a:off x="6192007" y="4445000"/>
            <a:ext cx="196093" cy="17543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Elipse 58"/>
          <p:cNvSpPr/>
          <p:nvPr/>
        </p:nvSpPr>
        <p:spPr>
          <a:xfrm>
            <a:off x="10172262" y="5812848"/>
            <a:ext cx="2128685" cy="10651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Viviendas movilidad seguridad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7844951" y="3076105"/>
            <a:ext cx="307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-Fomentar una gastronomía tradicional (productos locales).</a:t>
            </a:r>
          </a:p>
          <a:p>
            <a:r>
              <a:rPr lang="es-EC" dirty="0"/>
              <a:t>-Experiencias.</a:t>
            </a:r>
          </a:p>
          <a:p>
            <a:r>
              <a:rPr lang="es-EC" dirty="0"/>
              <a:t>-Vender identidad.</a:t>
            </a:r>
          </a:p>
        </p:txBody>
      </p:sp>
      <p:sp>
        <p:nvSpPr>
          <p:cNvPr id="61" name="Abrir llave 60"/>
          <p:cNvSpPr/>
          <p:nvPr/>
        </p:nvSpPr>
        <p:spPr>
          <a:xfrm>
            <a:off x="7369224" y="3076105"/>
            <a:ext cx="568276" cy="12003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121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68300"/>
            <a:ext cx="10515600" cy="1325563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Encuesta a turistas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44"/>
            <a:ext cx="5003800" cy="256095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16295" y="377665"/>
            <a:ext cx="5972810" cy="288417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4"/>
          <a:stretch/>
        </p:blipFill>
        <p:spPr>
          <a:xfrm>
            <a:off x="153987" y="3323270"/>
            <a:ext cx="5762308" cy="213773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20" y="3323270"/>
            <a:ext cx="5683885" cy="30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3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8B462B-9B84-44EE-951E-B5CC97596C25}"/>
              </a:ext>
            </a:extLst>
          </p:cNvPr>
          <p:cNvSpPr txBox="1"/>
          <p:nvPr/>
        </p:nvSpPr>
        <p:spPr>
          <a:xfrm>
            <a:off x="4634760" y="46002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Huecas tradicionales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A6ABE4-11F7-44E3-823C-7A6876FB5E6F}"/>
              </a:ext>
            </a:extLst>
          </p:cNvPr>
          <p:cNvSpPr txBox="1"/>
          <p:nvPr/>
        </p:nvSpPr>
        <p:spPr>
          <a:xfrm>
            <a:off x="1333500" y="1030910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Oferta de Quito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4B9022-5889-4EB3-BA94-D044339CF9B3}"/>
              </a:ext>
            </a:extLst>
          </p:cNvPr>
          <p:cNvSpPr txBox="1"/>
          <p:nvPr/>
        </p:nvSpPr>
        <p:spPr>
          <a:xfrm>
            <a:off x="561975" y="2079095"/>
            <a:ext cx="22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Comida local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4EE996-8D0B-405F-8367-47712D81FAD5}"/>
              </a:ext>
            </a:extLst>
          </p:cNvPr>
          <p:cNvSpPr txBox="1"/>
          <p:nvPr/>
        </p:nvSpPr>
        <p:spPr>
          <a:xfrm>
            <a:off x="1369218" y="2897693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Costumbres y estilos de vida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3D0ECB-F3FF-49BF-8CA3-2E16BE7A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58796"/>
              </p:ext>
            </p:extLst>
          </p:nvPr>
        </p:nvGraphicFramePr>
        <p:xfrm>
          <a:off x="7936020" y="914829"/>
          <a:ext cx="4079082" cy="32448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79082">
                  <a:extLst>
                    <a:ext uri="{9D8B030D-6E8A-4147-A177-3AD203B41FA5}">
                      <a16:colId xmlns:a16="http://schemas.microsoft.com/office/drawing/2014/main" val="3357331730"/>
                    </a:ext>
                  </a:extLst>
                </a:gridCol>
              </a:tblGrid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canelazos de La Ronda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71382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guatitas de La Colmena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11137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motes de San Juan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571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corvinas de Gloria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25974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Morochos tradicionalmente quiteños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1426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sánduches de La Plaza Grande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872"/>
                  </a:ext>
                </a:extLst>
              </a:tr>
              <a:tr h="436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colaciones de la Cruz Verde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5144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041E832-88BF-4C67-874C-83DB51891824}"/>
              </a:ext>
            </a:extLst>
          </p:cNvPr>
          <p:cNvSpPr txBox="1"/>
          <p:nvPr/>
        </p:nvSpPr>
        <p:spPr>
          <a:xfrm>
            <a:off x="8379658" y="514719"/>
            <a:ext cx="338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Huecas de Quito Tour Bus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DBB982-F43E-46E9-A436-4D5FA0F1EFE7}"/>
              </a:ext>
            </a:extLst>
          </p:cNvPr>
          <p:cNvSpPr txBox="1"/>
          <p:nvPr/>
        </p:nvSpPr>
        <p:spPr>
          <a:xfrm>
            <a:off x="165073" y="5068240"/>
            <a:ext cx="3397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Catastro de Quito Turismo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02C6C2-863A-4C54-89AA-B6EF63B8A03A}"/>
              </a:ext>
            </a:extLst>
          </p:cNvPr>
          <p:cNvSpPr txBox="1"/>
          <p:nvPr/>
        </p:nvSpPr>
        <p:spPr>
          <a:xfrm>
            <a:off x="2874164" y="4806630"/>
            <a:ext cx="7198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312 establecimientos de A&amp;B </a:t>
            </a:r>
          </a:p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 establecimientos cuentan con el Distintivo Q </a:t>
            </a:r>
          </a:p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 con denominación de “Hueca patrimonial”.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jet news ecuador mapa quito - Jet News">
            <a:extLst>
              <a:ext uri="{FF2B5EF4-FFF2-40B4-BE49-F238E27FC236}">
                <a16:creationId xmlns:a16="http://schemas.microsoft.com/office/drawing/2014/main" id="{0C509080-E9A7-4795-A283-36B7458B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1368930"/>
            <a:ext cx="4475993" cy="298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76CC90CF-2E39-4709-B857-5B643288D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B2F42FE-89E4-421A-B596-D7B348AEE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29842" r="27168" b="20677"/>
          <a:stretch/>
        </p:blipFill>
        <p:spPr>
          <a:xfrm>
            <a:off x="9126645" y="4261146"/>
            <a:ext cx="2198580" cy="191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401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878</Words>
  <Application>Microsoft Office PowerPoint</Application>
  <PresentationFormat>Panorámica</PresentationFormat>
  <Paragraphs>156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Alfa Slab One</vt:lpstr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OBJETIVOS</vt:lpstr>
      <vt:lpstr>TEORÍAS DE SOPORTE </vt:lpstr>
      <vt:lpstr>METODOLOGÍA</vt:lpstr>
      <vt:lpstr>DIÁGNOSTICO</vt:lpstr>
      <vt:lpstr>RESULTADOS</vt:lpstr>
      <vt:lpstr>Encuesta a turistas</vt:lpstr>
      <vt:lpstr>PROPUESTA</vt:lpstr>
      <vt:lpstr>Presentación de PowerPoint</vt:lpstr>
      <vt:lpstr>Presentación de PowerPoint</vt:lpstr>
      <vt:lpstr>CONCLUSIONES</vt:lpstr>
      <vt:lpstr>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Sam 15</cp:lastModifiedBy>
  <cp:revision>96</cp:revision>
  <dcterms:created xsi:type="dcterms:W3CDTF">2020-08-09T05:55:38Z</dcterms:created>
  <dcterms:modified xsi:type="dcterms:W3CDTF">2021-03-30T16:13:48Z</dcterms:modified>
</cp:coreProperties>
</file>