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6"/>
  </p:notesMasterIdLst>
  <p:sldIdLst>
    <p:sldId id="258" r:id="rId2"/>
    <p:sldId id="283" r:id="rId3"/>
    <p:sldId id="259" r:id="rId4"/>
    <p:sldId id="260" r:id="rId5"/>
    <p:sldId id="261" r:id="rId6"/>
    <p:sldId id="262" r:id="rId7"/>
    <p:sldId id="285" r:id="rId8"/>
    <p:sldId id="286" r:id="rId9"/>
    <p:sldId id="288" r:id="rId10"/>
    <p:sldId id="263" r:id="rId11"/>
    <p:sldId id="304" r:id="rId12"/>
    <p:sldId id="264" r:id="rId13"/>
    <p:sldId id="294" r:id="rId14"/>
    <p:sldId id="295" r:id="rId15"/>
    <p:sldId id="296" r:id="rId16"/>
    <p:sldId id="298" r:id="rId17"/>
    <p:sldId id="299" r:id="rId18"/>
    <p:sldId id="301" r:id="rId19"/>
    <p:sldId id="303" r:id="rId20"/>
    <p:sldId id="300" r:id="rId21"/>
    <p:sldId id="306" r:id="rId22"/>
    <p:sldId id="326" r:id="rId23"/>
    <p:sldId id="311" r:id="rId24"/>
    <p:sldId id="314" r:id="rId25"/>
    <p:sldId id="318" r:id="rId26"/>
    <p:sldId id="328" r:id="rId27"/>
    <p:sldId id="320" r:id="rId28"/>
    <p:sldId id="321" r:id="rId29"/>
    <p:sldId id="322" r:id="rId30"/>
    <p:sldId id="323" r:id="rId31"/>
    <p:sldId id="324" r:id="rId32"/>
    <p:sldId id="325" r:id="rId33"/>
    <p:sldId id="330" r:id="rId34"/>
    <p:sldId id="329" r:id="rId35"/>
  </p:sldIdLst>
  <p:sldSz cx="12161838"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37" d="100"/>
          <a:sy n="37" d="100"/>
        </p:scale>
        <p:origin x="605" y="34"/>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ISTIAN\Desktop\CRISTIAN%20MOYA\TESIS\BIBLIOGRAFIA\analisis%20espacial\GENTRICABILIDAD\DATOS%20GENTRICABILID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latin typeface="Times New Roman" pitchFamily="18" charset="0"/>
                <a:cs typeface="Times New Roman" pitchFamily="18" charset="0"/>
              </a:rPr>
              <a:t>GENTRICACIÓN POR BARRIOS</a:t>
            </a:r>
          </a:p>
        </c:rich>
      </c:tx>
      <c:overlay val="0"/>
    </c:title>
    <c:autoTitleDeleted val="0"/>
    <c:plotArea>
      <c:layout/>
      <c:barChart>
        <c:barDir val="col"/>
        <c:grouping val="clustered"/>
        <c:varyColors val="0"/>
        <c:ser>
          <c:idx val="0"/>
          <c:order val="0"/>
          <c:tx>
            <c:strRef>
              <c:f>TABLA_DATOS!$E$2</c:f>
              <c:strCache>
                <c:ptCount val="1"/>
                <c:pt idx="0">
                  <c:v>AREA (H)</c:v>
                </c:pt>
              </c:strCache>
            </c:strRef>
          </c:tx>
          <c:spPr>
            <a:solidFill>
              <a:schemeClr val="accent4">
                <a:lumMod val="75000"/>
              </a:schemeClr>
            </a:solidFill>
          </c:spPr>
          <c:invertIfNegative val="0"/>
          <c:cat>
            <c:strRef>
              <c:f>TABLA_DATOS!$B$3:$B$15</c:f>
              <c:strCache>
                <c:ptCount val="13"/>
                <c:pt idx="0">
                  <c:v>AVIACION CIVIL</c:v>
                </c:pt>
                <c:pt idx="1">
                  <c:v>FRANKLIN TELLO</c:v>
                </c:pt>
                <c:pt idx="2">
                  <c:v>DAMMER 2</c:v>
                </c:pt>
                <c:pt idx="3">
                  <c:v>PROF MUNICIPALES</c:v>
                </c:pt>
                <c:pt idx="4">
                  <c:v>MALDONADO</c:v>
                </c:pt>
                <c:pt idx="5">
                  <c:v>MEXTERIOR</c:v>
                </c:pt>
                <c:pt idx="6">
                  <c:v>EL PINAR BAJO</c:v>
                </c:pt>
                <c:pt idx="7">
                  <c:v>LA CONCEPCION (CONCEPCION)</c:v>
                </c:pt>
                <c:pt idx="8">
                  <c:v>UNION NACIONAL (RUMIPAMBA)</c:v>
                </c:pt>
                <c:pt idx="9">
                  <c:v>LA LUZ</c:v>
                </c:pt>
                <c:pt idx="10">
                  <c:v>LAS ACACIAS (KENNEDY)</c:v>
                </c:pt>
                <c:pt idx="11">
                  <c:v>PARQUE BICENTENARIO</c:v>
                </c:pt>
                <c:pt idx="12">
                  <c:v>LIFE</c:v>
                </c:pt>
              </c:strCache>
            </c:strRef>
          </c:cat>
          <c:val>
            <c:numRef>
              <c:f>TABLA_DATOS!$E$3:$E$15</c:f>
              <c:numCache>
                <c:formatCode>0.00</c:formatCode>
                <c:ptCount val="13"/>
                <c:pt idx="0">
                  <c:v>4.5599999999999996</c:v>
                </c:pt>
                <c:pt idx="1">
                  <c:v>10.33</c:v>
                </c:pt>
                <c:pt idx="2">
                  <c:v>10.74</c:v>
                </c:pt>
                <c:pt idx="3">
                  <c:v>13.32</c:v>
                </c:pt>
                <c:pt idx="4">
                  <c:v>13.68</c:v>
                </c:pt>
                <c:pt idx="5">
                  <c:v>20.239999999999998</c:v>
                </c:pt>
                <c:pt idx="6">
                  <c:v>20.97</c:v>
                </c:pt>
                <c:pt idx="7">
                  <c:v>31.7</c:v>
                </c:pt>
                <c:pt idx="8">
                  <c:v>38.89</c:v>
                </c:pt>
                <c:pt idx="9">
                  <c:v>40.49</c:v>
                </c:pt>
                <c:pt idx="10">
                  <c:v>72.52</c:v>
                </c:pt>
                <c:pt idx="11">
                  <c:v>84.13</c:v>
                </c:pt>
                <c:pt idx="12">
                  <c:v>19.29</c:v>
                </c:pt>
              </c:numCache>
            </c:numRef>
          </c:val>
          <c:extLst xmlns:c16r2="http://schemas.microsoft.com/office/drawing/2015/06/chart">
            <c:ext xmlns:c16="http://schemas.microsoft.com/office/drawing/2014/chart" uri="{C3380CC4-5D6E-409C-BE32-E72D297353CC}">
              <c16:uniqueId val="{00000000-0CF7-491C-B96E-5A83EA2F5D37}"/>
            </c:ext>
          </c:extLst>
        </c:ser>
        <c:dLbls>
          <c:showLegendKey val="0"/>
          <c:showVal val="0"/>
          <c:showCatName val="0"/>
          <c:showSerName val="0"/>
          <c:showPercent val="0"/>
          <c:showBubbleSize val="0"/>
        </c:dLbls>
        <c:gapWidth val="150"/>
        <c:axId val="1747989648"/>
        <c:axId val="1747981488"/>
      </c:barChart>
      <c:lineChart>
        <c:grouping val="standard"/>
        <c:varyColors val="0"/>
        <c:ser>
          <c:idx val="1"/>
          <c:order val="1"/>
          <c:tx>
            <c:strRef>
              <c:f>TABLA_DATOS!$I$2</c:f>
              <c:strCache>
                <c:ptCount val="1"/>
                <c:pt idx="0">
                  <c:v>GENTRICABILIDAD MEDIA</c:v>
                </c:pt>
              </c:strCache>
            </c:strRef>
          </c:tx>
          <c:marker>
            <c:spPr>
              <a:solidFill>
                <a:srgbClr val="FF0000"/>
              </a:solidFill>
            </c:spPr>
          </c:marker>
          <c:cat>
            <c:strRef>
              <c:f>TABLA_DATOS!$B$3:$B$15</c:f>
              <c:strCache>
                <c:ptCount val="13"/>
                <c:pt idx="0">
                  <c:v>AVIACION CIVIL</c:v>
                </c:pt>
                <c:pt idx="1">
                  <c:v>FRANKLIN TELLO</c:v>
                </c:pt>
                <c:pt idx="2">
                  <c:v>DAMMER 2</c:v>
                </c:pt>
                <c:pt idx="3">
                  <c:v>PROF MUNICIPALES</c:v>
                </c:pt>
                <c:pt idx="4">
                  <c:v>MALDONADO</c:v>
                </c:pt>
                <c:pt idx="5">
                  <c:v>MEXTERIOR</c:v>
                </c:pt>
                <c:pt idx="6">
                  <c:v>EL PINAR BAJO</c:v>
                </c:pt>
                <c:pt idx="7">
                  <c:v>LA CONCEPCION (CONCEPCION)</c:v>
                </c:pt>
                <c:pt idx="8">
                  <c:v>UNION NACIONAL (RUMIPAMBA)</c:v>
                </c:pt>
                <c:pt idx="9">
                  <c:v>LA LUZ</c:v>
                </c:pt>
                <c:pt idx="10">
                  <c:v>LAS ACACIAS (KENNEDY)</c:v>
                </c:pt>
                <c:pt idx="11">
                  <c:v>PARQUE BICENTENARIO</c:v>
                </c:pt>
                <c:pt idx="12">
                  <c:v>LIFE</c:v>
                </c:pt>
              </c:strCache>
            </c:strRef>
          </c:cat>
          <c:val>
            <c:numRef>
              <c:f>TABLA_DATOS!$I$3:$I$15</c:f>
              <c:numCache>
                <c:formatCode>0.00000</c:formatCode>
                <c:ptCount val="13"/>
                <c:pt idx="0">
                  <c:v>3.8234803999999998</c:v>
                </c:pt>
                <c:pt idx="1">
                  <c:v>3.9029639</c:v>
                </c:pt>
                <c:pt idx="2">
                  <c:v>2.800827</c:v>
                </c:pt>
                <c:pt idx="3">
                  <c:v>3.6737799999999998</c:v>
                </c:pt>
                <c:pt idx="4">
                  <c:v>3.8893844999999998</c:v>
                </c:pt>
                <c:pt idx="5">
                  <c:v>3.3724588999999998</c:v>
                </c:pt>
                <c:pt idx="6">
                  <c:v>3.5251014000000001</c:v>
                </c:pt>
                <c:pt idx="7">
                  <c:v>3.7559357000000002</c:v>
                </c:pt>
                <c:pt idx="8">
                  <c:v>3.8336114999999999</c:v>
                </c:pt>
                <c:pt idx="9">
                  <c:v>3.0003549999999999</c:v>
                </c:pt>
                <c:pt idx="10">
                  <c:v>3.3705096000000001</c:v>
                </c:pt>
                <c:pt idx="11">
                  <c:v>3.6601028000000002</c:v>
                </c:pt>
                <c:pt idx="12">
                  <c:v>3.9617615000000002</c:v>
                </c:pt>
              </c:numCache>
            </c:numRef>
          </c:val>
          <c:smooth val="0"/>
          <c:extLst xmlns:c16r2="http://schemas.microsoft.com/office/drawing/2015/06/chart">
            <c:ext xmlns:c16="http://schemas.microsoft.com/office/drawing/2014/chart" uri="{C3380CC4-5D6E-409C-BE32-E72D297353CC}">
              <c16:uniqueId val="{00000001-0CF7-491C-B96E-5A83EA2F5D37}"/>
            </c:ext>
          </c:extLst>
        </c:ser>
        <c:dLbls>
          <c:showLegendKey val="0"/>
          <c:showVal val="0"/>
          <c:showCatName val="0"/>
          <c:showSerName val="0"/>
          <c:showPercent val="0"/>
          <c:showBubbleSize val="0"/>
        </c:dLbls>
        <c:marker val="1"/>
        <c:smooth val="0"/>
        <c:axId val="1747994544"/>
        <c:axId val="1747985296"/>
      </c:lineChart>
      <c:catAx>
        <c:axId val="1747994544"/>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747985296"/>
        <c:crosses val="autoZero"/>
        <c:auto val="1"/>
        <c:lblAlgn val="ctr"/>
        <c:lblOffset val="100"/>
        <c:noMultiLvlLbl val="0"/>
      </c:catAx>
      <c:valAx>
        <c:axId val="1747985296"/>
        <c:scaling>
          <c:orientation val="minMax"/>
        </c:scaling>
        <c:delete val="0"/>
        <c:axPos val="l"/>
        <c:majorGridlines/>
        <c:title>
          <c:tx>
            <c:rich>
              <a:bodyPr rot="-5400000" vert="horz"/>
              <a:lstStyle/>
              <a:p>
                <a:pPr>
                  <a:defRPr/>
                </a:pPr>
                <a:r>
                  <a:rPr lang="es-ES"/>
                  <a:t>Gentricabilidad</a:t>
                </a:r>
              </a:p>
            </c:rich>
          </c:tx>
          <c:overlay val="0"/>
        </c:title>
        <c:numFmt formatCode="0.00" sourceLinked="0"/>
        <c:majorTickMark val="none"/>
        <c:minorTickMark val="none"/>
        <c:tickLblPos val="nextTo"/>
        <c:crossAx val="1747994544"/>
        <c:crosses val="autoZero"/>
        <c:crossBetween val="between"/>
      </c:valAx>
      <c:valAx>
        <c:axId val="1747981488"/>
        <c:scaling>
          <c:orientation val="minMax"/>
        </c:scaling>
        <c:delete val="0"/>
        <c:axPos val="r"/>
        <c:title>
          <c:tx>
            <c:rich>
              <a:bodyPr rot="-5400000" vert="horz"/>
              <a:lstStyle/>
              <a:p>
                <a:pPr>
                  <a:defRPr/>
                </a:pPr>
                <a:r>
                  <a:rPr lang="es-ES"/>
                  <a:t>Área (ha)</a:t>
                </a:r>
              </a:p>
            </c:rich>
          </c:tx>
          <c:overlay val="0"/>
        </c:title>
        <c:numFmt formatCode="0" sourceLinked="0"/>
        <c:majorTickMark val="out"/>
        <c:minorTickMark val="none"/>
        <c:tickLblPos val="nextTo"/>
        <c:crossAx val="1747989648"/>
        <c:crosses val="max"/>
        <c:crossBetween val="between"/>
      </c:valAx>
      <c:catAx>
        <c:axId val="1747989648"/>
        <c:scaling>
          <c:orientation val="minMax"/>
        </c:scaling>
        <c:delete val="1"/>
        <c:axPos val="b"/>
        <c:numFmt formatCode="General" sourceLinked="1"/>
        <c:majorTickMark val="out"/>
        <c:minorTickMark val="none"/>
        <c:tickLblPos val="nextTo"/>
        <c:crossAx val="1747981488"/>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09624-D1BF-440C-84A1-445DA06EF54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A649196B-FACE-408A-8881-456FC663FFF5}">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PE" sz="1600" dirty="0" smtClean="0"/>
            <a:t>Smart </a:t>
          </a:r>
          <a:r>
            <a:rPr lang="es-PE" sz="1600" dirty="0" err="1" smtClean="0"/>
            <a:t>Grids</a:t>
          </a:r>
          <a:r>
            <a:rPr lang="es-PE" sz="1600" dirty="0" smtClean="0"/>
            <a:t>: redes inteligentes interconectadas</a:t>
          </a:r>
          <a:r>
            <a:rPr lang="es-PE" sz="800" dirty="0" smtClean="0"/>
            <a:t>.</a:t>
          </a:r>
          <a:endParaRPr lang="es-ES" sz="800" dirty="0"/>
        </a:p>
      </dgm:t>
    </dgm:pt>
    <dgm:pt modelId="{DDAF5C6C-7C2B-4349-A908-2CE0A3A5E18C}" type="parTrans" cxnId="{ADC555A1-71B6-478C-B11B-B07738B94F76}">
      <dgm:prSet/>
      <dgm:spPr/>
      <dgm:t>
        <a:bodyPr/>
        <a:lstStyle/>
        <a:p>
          <a:endParaRPr lang="es-ES"/>
        </a:p>
      </dgm:t>
    </dgm:pt>
    <dgm:pt modelId="{29AC5071-5F37-451C-ACF4-D65630D2182F}" type="sibTrans" cxnId="{ADC555A1-71B6-478C-B11B-B07738B94F76}">
      <dgm:prSet/>
      <dgm:spPr/>
      <dgm:t>
        <a:bodyPr/>
        <a:lstStyle/>
        <a:p>
          <a:endParaRPr lang="es-ES"/>
        </a:p>
      </dgm:t>
    </dgm:pt>
    <dgm:pt modelId="{F061A3BA-E078-493E-B7BE-2B760BBB4825}">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PE" sz="1600" dirty="0" smtClean="0">
              <a:solidFill>
                <a:schemeClr val="tx1"/>
              </a:solidFill>
            </a:rPr>
            <a:t>Smart </a:t>
          </a:r>
          <a:r>
            <a:rPr lang="es-PE" sz="1600" dirty="0" err="1" smtClean="0">
              <a:solidFill>
                <a:schemeClr val="tx1"/>
              </a:solidFill>
            </a:rPr>
            <a:t>Metering</a:t>
          </a:r>
          <a:r>
            <a:rPr lang="es-PE" sz="1600" dirty="0" smtClean="0">
              <a:solidFill>
                <a:schemeClr val="tx1"/>
              </a:solidFill>
            </a:rPr>
            <a:t>: medición inteligente de los datos de gasto energético.</a:t>
          </a:r>
          <a:endParaRPr lang="es-ES" sz="1600" dirty="0">
            <a:solidFill>
              <a:schemeClr val="tx1"/>
            </a:solidFill>
          </a:endParaRPr>
        </a:p>
      </dgm:t>
    </dgm:pt>
    <dgm:pt modelId="{6C06B6D6-AD09-4142-8D38-3088079DAF32}" type="parTrans" cxnId="{416104B2-D923-401E-994B-78C825BA948A}">
      <dgm:prSet/>
      <dgm:spPr/>
      <dgm:t>
        <a:bodyPr/>
        <a:lstStyle/>
        <a:p>
          <a:endParaRPr lang="es-ES"/>
        </a:p>
      </dgm:t>
    </dgm:pt>
    <dgm:pt modelId="{418559C4-542B-4A33-A363-36C18B460C27}" type="sibTrans" cxnId="{416104B2-D923-401E-994B-78C825BA948A}">
      <dgm:prSet/>
      <dgm:spPr/>
      <dgm:t>
        <a:bodyPr/>
        <a:lstStyle/>
        <a:p>
          <a:endParaRPr lang="es-ES"/>
        </a:p>
      </dgm:t>
    </dgm:pt>
    <dgm:pt modelId="{EA1501E7-058B-498C-A9A9-10AA819D4AE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PE" sz="1600" dirty="0" smtClean="0"/>
            <a:t>Smart </a:t>
          </a:r>
          <a:r>
            <a:rPr lang="es-PE" sz="1600" dirty="0" err="1" smtClean="0"/>
            <a:t>Buildings</a:t>
          </a:r>
          <a:r>
            <a:rPr lang="es-PE" sz="1600" dirty="0" smtClean="0"/>
            <a:t>: edificios como modelo de eficiencia.</a:t>
          </a:r>
          <a:endParaRPr lang="es-ES" sz="1600" dirty="0"/>
        </a:p>
      </dgm:t>
    </dgm:pt>
    <dgm:pt modelId="{2625B604-5DDA-4241-A267-03C5B5B35E8E}" type="parTrans" cxnId="{DEE9C0D4-2666-4E60-8DDC-4517BC14495B}">
      <dgm:prSet/>
      <dgm:spPr/>
      <dgm:t>
        <a:bodyPr/>
        <a:lstStyle/>
        <a:p>
          <a:endParaRPr lang="es-ES"/>
        </a:p>
      </dgm:t>
    </dgm:pt>
    <dgm:pt modelId="{2DCB42D2-F729-4C3D-9773-470511B0E0B5}" type="sibTrans" cxnId="{DEE9C0D4-2666-4E60-8DDC-4517BC14495B}">
      <dgm:prSet/>
      <dgm:spPr/>
      <dgm:t>
        <a:bodyPr/>
        <a:lstStyle/>
        <a:p>
          <a:endParaRPr lang="es-ES"/>
        </a:p>
      </dgm:t>
    </dgm:pt>
    <dgm:pt modelId="{10CC2C78-4F80-4094-B16C-CC53C1DA2798}">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PE" sz="1600" dirty="0" smtClean="0"/>
            <a:t>Smart </a:t>
          </a:r>
          <a:r>
            <a:rPr lang="es-PE" sz="1600" dirty="0" err="1" smtClean="0"/>
            <a:t>Sensors</a:t>
          </a:r>
          <a:r>
            <a:rPr lang="es-PE" sz="1600" dirty="0" smtClean="0"/>
            <a:t>: los sensores inteligentes y medidas TIC</a:t>
          </a:r>
          <a:endParaRPr lang="es-ES" sz="1600" dirty="0"/>
        </a:p>
      </dgm:t>
    </dgm:pt>
    <dgm:pt modelId="{74FE11BC-BE83-4952-95AA-A2C70F588DB0}" type="parTrans" cxnId="{1F06FA1D-F60C-40BF-8195-841A1EF0FDD4}">
      <dgm:prSet/>
      <dgm:spPr/>
      <dgm:t>
        <a:bodyPr/>
        <a:lstStyle/>
        <a:p>
          <a:endParaRPr lang="es-ES"/>
        </a:p>
      </dgm:t>
    </dgm:pt>
    <dgm:pt modelId="{BEE0A8F1-A8AC-4C94-A3DC-4A8AAEDC0810}" type="sibTrans" cxnId="{1F06FA1D-F60C-40BF-8195-841A1EF0FDD4}">
      <dgm:prSet/>
      <dgm:spPr/>
      <dgm:t>
        <a:bodyPr/>
        <a:lstStyle/>
        <a:p>
          <a:endParaRPr lang="es-ES"/>
        </a:p>
      </dgm:t>
    </dgm:pt>
    <dgm:pt modelId="{935746DA-D950-4A2D-B142-B1FE981C5F53}">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PE" sz="1600" dirty="0" err="1" smtClean="0"/>
            <a:t>eMobility</a:t>
          </a:r>
          <a:r>
            <a:rPr lang="es-PE" sz="1600" dirty="0" smtClean="0"/>
            <a:t>: implantación de movilidad eléctrica.</a:t>
          </a:r>
          <a:endParaRPr lang="es-ES" sz="1600" dirty="0"/>
        </a:p>
      </dgm:t>
    </dgm:pt>
    <dgm:pt modelId="{60878DC6-88AB-4EB3-A13E-2517CE42195C}" type="parTrans" cxnId="{54B97DF3-8A04-466E-AF31-D91C4A812069}">
      <dgm:prSet/>
      <dgm:spPr/>
      <dgm:t>
        <a:bodyPr/>
        <a:lstStyle/>
        <a:p>
          <a:endParaRPr lang="es-ES"/>
        </a:p>
      </dgm:t>
    </dgm:pt>
    <dgm:pt modelId="{4A0AEA15-8726-4663-9513-3C455C7D22AD}" type="sibTrans" cxnId="{54B97DF3-8A04-466E-AF31-D91C4A812069}">
      <dgm:prSet/>
      <dgm:spPr/>
      <dgm:t>
        <a:bodyPr/>
        <a:lstStyle/>
        <a:p>
          <a:endParaRPr lang="es-ES"/>
        </a:p>
      </dgm:t>
    </dgm:pt>
    <dgm:pt modelId="{B8A19CEB-576E-4E26-AB9D-751AFE570722}">
      <dgm:prSet phldrT="[Texto]" custT="1">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a:ln>
          <a:solidFill>
            <a:schemeClr val="bg2">
              <a:lumMod val="50000"/>
            </a:schemeClr>
          </a:solidFill>
        </a:ln>
      </dgm:spPr>
      <dgm:t>
        <a:bodyPr/>
        <a:lstStyle/>
        <a:p>
          <a:r>
            <a:rPr lang="es-PE" sz="1600" dirty="0" smtClean="0"/>
            <a:t>Smart </a:t>
          </a:r>
          <a:r>
            <a:rPr lang="es-PE" sz="1600" dirty="0" err="1" smtClean="0"/>
            <a:t>Citizen</a:t>
          </a:r>
          <a:r>
            <a:rPr lang="es-PE" sz="1600" dirty="0" smtClean="0"/>
            <a:t>: ciudadanía como parte fundamental de la ciudad.</a:t>
          </a:r>
          <a:endParaRPr lang="es-ES" sz="1600" dirty="0"/>
        </a:p>
      </dgm:t>
    </dgm:pt>
    <dgm:pt modelId="{0CC400A2-58D2-4FCA-B14A-1BBBD95534ED}" type="parTrans" cxnId="{5511C815-4CD5-43E0-AA3D-EF9C7E52FC4B}">
      <dgm:prSet/>
      <dgm:spPr/>
      <dgm:t>
        <a:bodyPr/>
        <a:lstStyle/>
        <a:p>
          <a:endParaRPr lang="es-ES"/>
        </a:p>
      </dgm:t>
    </dgm:pt>
    <dgm:pt modelId="{7C3A25B9-F857-4197-97D1-BF0D4056B5D4}" type="sibTrans" cxnId="{5511C815-4CD5-43E0-AA3D-EF9C7E52FC4B}">
      <dgm:prSet/>
      <dgm:spPr/>
      <dgm:t>
        <a:bodyPr/>
        <a:lstStyle/>
        <a:p>
          <a:endParaRPr lang="es-ES"/>
        </a:p>
      </dgm:t>
    </dgm:pt>
    <dgm:pt modelId="{07E985B6-B11A-4E46-9824-9554A427BACF}" type="pres">
      <dgm:prSet presAssocID="{A4D09624-D1BF-440C-84A1-445DA06EF54B}" presName="linear" presStyleCnt="0">
        <dgm:presLayoutVars>
          <dgm:dir/>
          <dgm:animLvl val="lvl"/>
          <dgm:resizeHandles val="exact"/>
        </dgm:presLayoutVars>
      </dgm:prSet>
      <dgm:spPr/>
      <dgm:t>
        <a:bodyPr/>
        <a:lstStyle/>
        <a:p>
          <a:endParaRPr lang="es-ES"/>
        </a:p>
      </dgm:t>
    </dgm:pt>
    <dgm:pt modelId="{E9CF27CF-3064-4E79-AFE4-0FE7D8BA2F56}" type="pres">
      <dgm:prSet presAssocID="{A649196B-FACE-408A-8881-456FC663FFF5}" presName="parentLin" presStyleCnt="0"/>
      <dgm:spPr/>
    </dgm:pt>
    <dgm:pt modelId="{F65FBE3C-8DC1-4A4C-B720-D64C8C63CB57}" type="pres">
      <dgm:prSet presAssocID="{A649196B-FACE-408A-8881-456FC663FFF5}" presName="parentLeftMargin" presStyleLbl="node1" presStyleIdx="0" presStyleCnt="6"/>
      <dgm:spPr/>
      <dgm:t>
        <a:bodyPr/>
        <a:lstStyle/>
        <a:p>
          <a:endParaRPr lang="es-ES"/>
        </a:p>
      </dgm:t>
    </dgm:pt>
    <dgm:pt modelId="{B79A8A23-3EC4-4980-AD5B-E002408AF03F}" type="pres">
      <dgm:prSet presAssocID="{A649196B-FACE-408A-8881-456FC663FFF5}" presName="parentText" presStyleLbl="node1" presStyleIdx="0" presStyleCnt="6" custScaleX="118081" custScaleY="175781">
        <dgm:presLayoutVars>
          <dgm:chMax val="0"/>
          <dgm:bulletEnabled val="1"/>
        </dgm:presLayoutVars>
      </dgm:prSet>
      <dgm:spPr/>
      <dgm:t>
        <a:bodyPr/>
        <a:lstStyle/>
        <a:p>
          <a:endParaRPr lang="es-ES"/>
        </a:p>
      </dgm:t>
    </dgm:pt>
    <dgm:pt modelId="{88CFCC3E-1C41-4AED-8801-8D4895005B88}" type="pres">
      <dgm:prSet presAssocID="{A649196B-FACE-408A-8881-456FC663FFF5}" presName="negativeSpace" presStyleCnt="0"/>
      <dgm:spPr/>
    </dgm:pt>
    <dgm:pt modelId="{62702E2C-4978-460D-BCEF-200C5C1F57C7}" type="pres">
      <dgm:prSet presAssocID="{A649196B-FACE-408A-8881-456FC663FFF5}" presName="childText" presStyleLbl="conFgAcc1" presStyleIdx="0" presStyleCnt="6">
        <dgm:presLayoutVars>
          <dgm:bulletEnabled val="1"/>
        </dgm:presLayoutVars>
      </dgm:prSet>
      <dgm:spPr>
        <a:ln>
          <a:solidFill>
            <a:schemeClr val="accent4">
              <a:lumMod val="60000"/>
              <a:lumOff val="40000"/>
            </a:schemeClr>
          </a:solidFill>
        </a:ln>
      </dgm:spPr>
    </dgm:pt>
    <dgm:pt modelId="{422ACF7C-45DA-4FC1-9A79-F23E217D2257}" type="pres">
      <dgm:prSet presAssocID="{29AC5071-5F37-451C-ACF4-D65630D2182F}" presName="spaceBetweenRectangles" presStyleCnt="0"/>
      <dgm:spPr/>
    </dgm:pt>
    <dgm:pt modelId="{78915C26-F640-449F-BCFC-5C1E9D730D50}" type="pres">
      <dgm:prSet presAssocID="{F061A3BA-E078-493E-B7BE-2B760BBB4825}" presName="parentLin" presStyleCnt="0"/>
      <dgm:spPr/>
    </dgm:pt>
    <dgm:pt modelId="{3909A41D-2E09-41BA-902A-9C3E94321BF9}" type="pres">
      <dgm:prSet presAssocID="{F061A3BA-E078-493E-B7BE-2B760BBB4825}" presName="parentLeftMargin" presStyleLbl="node1" presStyleIdx="0" presStyleCnt="6"/>
      <dgm:spPr/>
      <dgm:t>
        <a:bodyPr/>
        <a:lstStyle/>
        <a:p>
          <a:endParaRPr lang="es-ES"/>
        </a:p>
      </dgm:t>
    </dgm:pt>
    <dgm:pt modelId="{8730159D-3F96-475B-9B24-A7FEE0AC41FF}" type="pres">
      <dgm:prSet presAssocID="{F061A3BA-E078-493E-B7BE-2B760BBB4825}" presName="parentText" presStyleLbl="node1" presStyleIdx="1" presStyleCnt="6" custScaleX="118081" custScaleY="204523">
        <dgm:presLayoutVars>
          <dgm:chMax val="0"/>
          <dgm:bulletEnabled val="1"/>
        </dgm:presLayoutVars>
      </dgm:prSet>
      <dgm:spPr/>
      <dgm:t>
        <a:bodyPr/>
        <a:lstStyle/>
        <a:p>
          <a:endParaRPr lang="es-ES"/>
        </a:p>
      </dgm:t>
    </dgm:pt>
    <dgm:pt modelId="{A33F19CF-3FFD-4781-BD05-B12F509819A1}" type="pres">
      <dgm:prSet presAssocID="{F061A3BA-E078-493E-B7BE-2B760BBB4825}" presName="negativeSpace" presStyleCnt="0"/>
      <dgm:spPr/>
    </dgm:pt>
    <dgm:pt modelId="{85E54F9C-D011-4026-8145-B765A7CD4039}" type="pres">
      <dgm:prSet presAssocID="{F061A3BA-E078-493E-B7BE-2B760BBB4825}" presName="childText" presStyleLbl="conFgAcc1" presStyleIdx="1" presStyleCnt="6">
        <dgm:presLayoutVars>
          <dgm:bulletEnabled val="1"/>
        </dgm:presLayoutVars>
      </dgm:prSet>
      <dgm:spPr/>
    </dgm:pt>
    <dgm:pt modelId="{A645112B-9C3A-4DA0-8A48-8754B91E1F5F}" type="pres">
      <dgm:prSet presAssocID="{418559C4-542B-4A33-A363-36C18B460C27}" presName="spaceBetweenRectangles" presStyleCnt="0"/>
      <dgm:spPr/>
    </dgm:pt>
    <dgm:pt modelId="{862DD5FC-BE64-46A2-97F0-404AEFF6E831}" type="pres">
      <dgm:prSet presAssocID="{EA1501E7-058B-498C-A9A9-10AA819D4AE0}" presName="parentLin" presStyleCnt="0"/>
      <dgm:spPr/>
    </dgm:pt>
    <dgm:pt modelId="{37A7114D-9D99-48FF-833B-A4E9B397C2CC}" type="pres">
      <dgm:prSet presAssocID="{EA1501E7-058B-498C-A9A9-10AA819D4AE0}" presName="parentLeftMargin" presStyleLbl="node1" presStyleIdx="1" presStyleCnt="6"/>
      <dgm:spPr/>
      <dgm:t>
        <a:bodyPr/>
        <a:lstStyle/>
        <a:p>
          <a:endParaRPr lang="es-ES"/>
        </a:p>
      </dgm:t>
    </dgm:pt>
    <dgm:pt modelId="{5F05EE15-7132-4A84-8811-F3560465C843}" type="pres">
      <dgm:prSet presAssocID="{EA1501E7-058B-498C-A9A9-10AA819D4AE0}" presName="parentText" presStyleLbl="node1" presStyleIdx="2" presStyleCnt="6" custScaleX="117783" custScaleY="194219">
        <dgm:presLayoutVars>
          <dgm:chMax val="0"/>
          <dgm:bulletEnabled val="1"/>
        </dgm:presLayoutVars>
      </dgm:prSet>
      <dgm:spPr/>
      <dgm:t>
        <a:bodyPr/>
        <a:lstStyle/>
        <a:p>
          <a:endParaRPr lang="es-ES"/>
        </a:p>
      </dgm:t>
    </dgm:pt>
    <dgm:pt modelId="{A1BEF0FB-2272-4236-986A-F35C269748A2}" type="pres">
      <dgm:prSet presAssocID="{EA1501E7-058B-498C-A9A9-10AA819D4AE0}" presName="negativeSpace" presStyleCnt="0"/>
      <dgm:spPr/>
    </dgm:pt>
    <dgm:pt modelId="{157FFA24-5273-499E-A64B-0BB3250AACE6}" type="pres">
      <dgm:prSet presAssocID="{EA1501E7-058B-498C-A9A9-10AA819D4AE0}" presName="childText" presStyleLbl="conFgAcc1" presStyleIdx="2" presStyleCnt="6">
        <dgm:presLayoutVars>
          <dgm:bulletEnabled val="1"/>
        </dgm:presLayoutVars>
      </dgm:prSet>
      <dgm:spPr>
        <a:ln>
          <a:solidFill>
            <a:schemeClr val="accent2">
              <a:lumMod val="75000"/>
            </a:schemeClr>
          </a:solidFill>
        </a:ln>
      </dgm:spPr>
    </dgm:pt>
    <dgm:pt modelId="{E6C107DE-C231-406B-BB8C-281EBD0B0E8E}" type="pres">
      <dgm:prSet presAssocID="{2DCB42D2-F729-4C3D-9773-470511B0E0B5}" presName="spaceBetweenRectangles" presStyleCnt="0"/>
      <dgm:spPr/>
    </dgm:pt>
    <dgm:pt modelId="{9E297428-6196-43A2-836A-4BB6BBAB2D03}" type="pres">
      <dgm:prSet presAssocID="{10CC2C78-4F80-4094-B16C-CC53C1DA2798}" presName="parentLin" presStyleCnt="0"/>
      <dgm:spPr/>
    </dgm:pt>
    <dgm:pt modelId="{C5C7107B-65C3-4FE1-98B9-B6F4D258B298}" type="pres">
      <dgm:prSet presAssocID="{10CC2C78-4F80-4094-B16C-CC53C1DA2798}" presName="parentLeftMargin" presStyleLbl="node1" presStyleIdx="2" presStyleCnt="6"/>
      <dgm:spPr/>
      <dgm:t>
        <a:bodyPr/>
        <a:lstStyle/>
        <a:p>
          <a:endParaRPr lang="es-ES"/>
        </a:p>
      </dgm:t>
    </dgm:pt>
    <dgm:pt modelId="{657A4525-61E8-4AFF-AF62-BDDE6E31E1D6}" type="pres">
      <dgm:prSet presAssocID="{10CC2C78-4F80-4094-B16C-CC53C1DA2798}" presName="parentText" presStyleLbl="node1" presStyleIdx="3" presStyleCnt="6" custScaleX="117783" custScaleY="194219">
        <dgm:presLayoutVars>
          <dgm:chMax val="0"/>
          <dgm:bulletEnabled val="1"/>
        </dgm:presLayoutVars>
      </dgm:prSet>
      <dgm:spPr/>
      <dgm:t>
        <a:bodyPr/>
        <a:lstStyle/>
        <a:p>
          <a:endParaRPr lang="es-ES"/>
        </a:p>
      </dgm:t>
    </dgm:pt>
    <dgm:pt modelId="{03850757-8A6B-4ACC-9D4A-8DD8E5180651}" type="pres">
      <dgm:prSet presAssocID="{10CC2C78-4F80-4094-B16C-CC53C1DA2798}" presName="negativeSpace" presStyleCnt="0"/>
      <dgm:spPr/>
    </dgm:pt>
    <dgm:pt modelId="{A1A20190-CDD3-4B25-B4B7-C133C98FF791}" type="pres">
      <dgm:prSet presAssocID="{10CC2C78-4F80-4094-B16C-CC53C1DA2798}" presName="childText" presStyleLbl="conFgAcc1" presStyleIdx="3" presStyleCnt="6">
        <dgm:presLayoutVars>
          <dgm:bulletEnabled val="1"/>
        </dgm:presLayoutVars>
      </dgm:prSet>
      <dgm:spPr>
        <a:ln>
          <a:solidFill>
            <a:schemeClr val="accent1">
              <a:lumMod val="75000"/>
            </a:schemeClr>
          </a:solidFill>
        </a:ln>
      </dgm:spPr>
    </dgm:pt>
    <dgm:pt modelId="{20960603-7A71-44E7-A841-E476551EB4D4}" type="pres">
      <dgm:prSet presAssocID="{BEE0A8F1-A8AC-4C94-A3DC-4A8AAEDC0810}" presName="spaceBetweenRectangles" presStyleCnt="0"/>
      <dgm:spPr/>
    </dgm:pt>
    <dgm:pt modelId="{F8067299-103A-4C96-868B-8E33DB2995BF}" type="pres">
      <dgm:prSet presAssocID="{935746DA-D950-4A2D-B142-B1FE981C5F53}" presName="parentLin" presStyleCnt="0"/>
      <dgm:spPr/>
    </dgm:pt>
    <dgm:pt modelId="{A1D2AA89-62CD-484F-8BA4-4E835E2EA849}" type="pres">
      <dgm:prSet presAssocID="{935746DA-D950-4A2D-B142-B1FE981C5F53}" presName="parentLeftMargin" presStyleLbl="node1" presStyleIdx="3" presStyleCnt="6"/>
      <dgm:spPr/>
      <dgm:t>
        <a:bodyPr/>
        <a:lstStyle/>
        <a:p>
          <a:endParaRPr lang="es-ES"/>
        </a:p>
      </dgm:t>
    </dgm:pt>
    <dgm:pt modelId="{45C25F1A-8DB6-45DA-B3A0-4F65E2A4EBDC}" type="pres">
      <dgm:prSet presAssocID="{935746DA-D950-4A2D-B142-B1FE981C5F53}" presName="parentText" presStyleLbl="node1" presStyleIdx="4" presStyleCnt="6" custScaleX="118832" custScaleY="194218">
        <dgm:presLayoutVars>
          <dgm:chMax val="0"/>
          <dgm:bulletEnabled val="1"/>
        </dgm:presLayoutVars>
      </dgm:prSet>
      <dgm:spPr/>
      <dgm:t>
        <a:bodyPr/>
        <a:lstStyle/>
        <a:p>
          <a:endParaRPr lang="es-ES"/>
        </a:p>
      </dgm:t>
    </dgm:pt>
    <dgm:pt modelId="{47AF07BB-3253-4788-ACE5-A39D07898486}" type="pres">
      <dgm:prSet presAssocID="{935746DA-D950-4A2D-B142-B1FE981C5F53}" presName="negativeSpace" presStyleCnt="0"/>
      <dgm:spPr/>
    </dgm:pt>
    <dgm:pt modelId="{2EF4E092-61B0-46CF-A80A-44FC7BDE372F}" type="pres">
      <dgm:prSet presAssocID="{935746DA-D950-4A2D-B142-B1FE981C5F53}" presName="childText" presStyleLbl="conFgAcc1" presStyleIdx="4" presStyleCnt="6">
        <dgm:presLayoutVars>
          <dgm:bulletEnabled val="1"/>
        </dgm:presLayoutVars>
      </dgm:prSet>
      <dgm:spPr>
        <a:ln>
          <a:solidFill>
            <a:srgbClr val="FFC000"/>
          </a:solidFill>
        </a:ln>
      </dgm:spPr>
    </dgm:pt>
    <dgm:pt modelId="{E2174754-E62A-4EAB-BE4F-AD5B732DF312}" type="pres">
      <dgm:prSet presAssocID="{4A0AEA15-8726-4663-9513-3C455C7D22AD}" presName="spaceBetweenRectangles" presStyleCnt="0"/>
      <dgm:spPr/>
    </dgm:pt>
    <dgm:pt modelId="{9A8BEDB5-56E8-4934-965A-A15088D9068D}" type="pres">
      <dgm:prSet presAssocID="{B8A19CEB-576E-4E26-AB9D-751AFE570722}" presName="parentLin" presStyleCnt="0"/>
      <dgm:spPr/>
    </dgm:pt>
    <dgm:pt modelId="{F0BFA030-7B5D-451A-BC94-B917A8AA08E4}" type="pres">
      <dgm:prSet presAssocID="{B8A19CEB-576E-4E26-AB9D-751AFE570722}" presName="parentLeftMargin" presStyleLbl="node1" presStyleIdx="4" presStyleCnt="6" custScaleX="124009"/>
      <dgm:spPr/>
      <dgm:t>
        <a:bodyPr/>
        <a:lstStyle/>
        <a:p>
          <a:endParaRPr lang="es-ES"/>
        </a:p>
      </dgm:t>
    </dgm:pt>
    <dgm:pt modelId="{B8B0BEBC-8076-466B-929B-F5C2A581B539}" type="pres">
      <dgm:prSet presAssocID="{B8A19CEB-576E-4E26-AB9D-751AFE570722}" presName="parentText" presStyleLbl="node1" presStyleIdx="5" presStyleCnt="6" custScaleX="116420" custScaleY="190866">
        <dgm:presLayoutVars>
          <dgm:chMax val="0"/>
          <dgm:bulletEnabled val="1"/>
        </dgm:presLayoutVars>
      </dgm:prSet>
      <dgm:spPr/>
      <dgm:t>
        <a:bodyPr/>
        <a:lstStyle/>
        <a:p>
          <a:endParaRPr lang="es-ES"/>
        </a:p>
      </dgm:t>
    </dgm:pt>
    <dgm:pt modelId="{0D960EF9-4F9E-4DDF-AFD8-71DE4A4A415D}" type="pres">
      <dgm:prSet presAssocID="{B8A19CEB-576E-4E26-AB9D-751AFE570722}" presName="negativeSpace" presStyleCnt="0"/>
      <dgm:spPr/>
    </dgm:pt>
    <dgm:pt modelId="{C5DCF2C9-FF46-43FF-92CE-061F7AED20EA}" type="pres">
      <dgm:prSet presAssocID="{B8A19CEB-576E-4E26-AB9D-751AFE570722}" presName="childText" presStyleLbl="conFgAcc1" presStyleIdx="5" presStyleCnt="6">
        <dgm:presLayoutVars>
          <dgm:bulletEnabled val="1"/>
        </dgm:presLayoutVars>
      </dgm:prSet>
      <dgm:spPr>
        <a:ln>
          <a:solidFill>
            <a:schemeClr val="bg2">
              <a:lumMod val="50000"/>
            </a:schemeClr>
          </a:solidFill>
        </a:ln>
      </dgm:spPr>
    </dgm:pt>
  </dgm:ptLst>
  <dgm:cxnLst>
    <dgm:cxn modelId="{ADC555A1-71B6-478C-B11B-B07738B94F76}" srcId="{A4D09624-D1BF-440C-84A1-445DA06EF54B}" destId="{A649196B-FACE-408A-8881-456FC663FFF5}" srcOrd="0" destOrd="0" parTransId="{DDAF5C6C-7C2B-4349-A908-2CE0A3A5E18C}" sibTransId="{29AC5071-5F37-451C-ACF4-D65630D2182F}"/>
    <dgm:cxn modelId="{7FD63598-0FD4-4A56-810B-62495194BB3B}" type="presOf" srcId="{B8A19CEB-576E-4E26-AB9D-751AFE570722}" destId="{B8B0BEBC-8076-466B-929B-F5C2A581B539}" srcOrd="1" destOrd="0" presId="urn:microsoft.com/office/officeart/2005/8/layout/list1"/>
    <dgm:cxn modelId="{54D702F3-EC04-48FB-B183-A5AFED021DED}" type="presOf" srcId="{F061A3BA-E078-493E-B7BE-2B760BBB4825}" destId="{3909A41D-2E09-41BA-902A-9C3E94321BF9}" srcOrd="0" destOrd="0" presId="urn:microsoft.com/office/officeart/2005/8/layout/list1"/>
    <dgm:cxn modelId="{DCAC5098-C25D-46DB-9278-546A303085F0}" type="presOf" srcId="{A649196B-FACE-408A-8881-456FC663FFF5}" destId="{F65FBE3C-8DC1-4A4C-B720-D64C8C63CB57}" srcOrd="0" destOrd="0" presId="urn:microsoft.com/office/officeart/2005/8/layout/list1"/>
    <dgm:cxn modelId="{DEE9C0D4-2666-4E60-8DDC-4517BC14495B}" srcId="{A4D09624-D1BF-440C-84A1-445DA06EF54B}" destId="{EA1501E7-058B-498C-A9A9-10AA819D4AE0}" srcOrd="2" destOrd="0" parTransId="{2625B604-5DDA-4241-A267-03C5B5B35E8E}" sibTransId="{2DCB42D2-F729-4C3D-9773-470511B0E0B5}"/>
    <dgm:cxn modelId="{260EB528-A1B7-4A72-BFE7-E25F239B3C70}" type="presOf" srcId="{F061A3BA-E078-493E-B7BE-2B760BBB4825}" destId="{8730159D-3F96-475B-9B24-A7FEE0AC41FF}" srcOrd="1" destOrd="0" presId="urn:microsoft.com/office/officeart/2005/8/layout/list1"/>
    <dgm:cxn modelId="{ACC09983-AB35-4BFD-9FBE-C832FE799434}" type="presOf" srcId="{EA1501E7-058B-498C-A9A9-10AA819D4AE0}" destId="{5F05EE15-7132-4A84-8811-F3560465C843}" srcOrd="1" destOrd="0" presId="urn:microsoft.com/office/officeart/2005/8/layout/list1"/>
    <dgm:cxn modelId="{BA8DFE4B-6B4A-4365-8996-50C3749B20CE}" type="presOf" srcId="{EA1501E7-058B-498C-A9A9-10AA819D4AE0}" destId="{37A7114D-9D99-48FF-833B-A4E9B397C2CC}" srcOrd="0" destOrd="0" presId="urn:microsoft.com/office/officeart/2005/8/layout/list1"/>
    <dgm:cxn modelId="{0853134D-D7DC-4303-A921-58A86F1E144C}" type="presOf" srcId="{A4D09624-D1BF-440C-84A1-445DA06EF54B}" destId="{07E985B6-B11A-4E46-9824-9554A427BACF}" srcOrd="0" destOrd="0" presId="urn:microsoft.com/office/officeart/2005/8/layout/list1"/>
    <dgm:cxn modelId="{3E220C0C-FD25-41FC-9A6D-29E492D9E4A6}" type="presOf" srcId="{10CC2C78-4F80-4094-B16C-CC53C1DA2798}" destId="{C5C7107B-65C3-4FE1-98B9-B6F4D258B298}" srcOrd="0" destOrd="0" presId="urn:microsoft.com/office/officeart/2005/8/layout/list1"/>
    <dgm:cxn modelId="{1F06FA1D-F60C-40BF-8195-841A1EF0FDD4}" srcId="{A4D09624-D1BF-440C-84A1-445DA06EF54B}" destId="{10CC2C78-4F80-4094-B16C-CC53C1DA2798}" srcOrd="3" destOrd="0" parTransId="{74FE11BC-BE83-4952-95AA-A2C70F588DB0}" sibTransId="{BEE0A8F1-A8AC-4C94-A3DC-4A8AAEDC0810}"/>
    <dgm:cxn modelId="{3C2EDB1E-026A-419A-8DAA-55872EF02F04}" type="presOf" srcId="{10CC2C78-4F80-4094-B16C-CC53C1DA2798}" destId="{657A4525-61E8-4AFF-AF62-BDDE6E31E1D6}" srcOrd="1" destOrd="0" presId="urn:microsoft.com/office/officeart/2005/8/layout/list1"/>
    <dgm:cxn modelId="{54B97DF3-8A04-466E-AF31-D91C4A812069}" srcId="{A4D09624-D1BF-440C-84A1-445DA06EF54B}" destId="{935746DA-D950-4A2D-B142-B1FE981C5F53}" srcOrd="4" destOrd="0" parTransId="{60878DC6-88AB-4EB3-A13E-2517CE42195C}" sibTransId="{4A0AEA15-8726-4663-9513-3C455C7D22AD}"/>
    <dgm:cxn modelId="{B7F674F3-F109-4F5C-A1B1-9A3295887712}" type="presOf" srcId="{A649196B-FACE-408A-8881-456FC663FFF5}" destId="{B79A8A23-3EC4-4980-AD5B-E002408AF03F}" srcOrd="1" destOrd="0" presId="urn:microsoft.com/office/officeart/2005/8/layout/list1"/>
    <dgm:cxn modelId="{37CEDD02-1C1C-4FA3-9A87-5D26CA3F51C5}" type="presOf" srcId="{935746DA-D950-4A2D-B142-B1FE981C5F53}" destId="{45C25F1A-8DB6-45DA-B3A0-4F65E2A4EBDC}" srcOrd="1" destOrd="0" presId="urn:microsoft.com/office/officeart/2005/8/layout/list1"/>
    <dgm:cxn modelId="{8A9224C0-2A5A-4FF6-AF23-0FD5AFB255F3}" type="presOf" srcId="{B8A19CEB-576E-4E26-AB9D-751AFE570722}" destId="{F0BFA030-7B5D-451A-BC94-B917A8AA08E4}" srcOrd="0" destOrd="0" presId="urn:microsoft.com/office/officeart/2005/8/layout/list1"/>
    <dgm:cxn modelId="{9E49BA30-D9EA-4433-A2C1-A2ADA2B27AC4}" type="presOf" srcId="{935746DA-D950-4A2D-B142-B1FE981C5F53}" destId="{A1D2AA89-62CD-484F-8BA4-4E835E2EA849}" srcOrd="0" destOrd="0" presId="urn:microsoft.com/office/officeart/2005/8/layout/list1"/>
    <dgm:cxn modelId="{416104B2-D923-401E-994B-78C825BA948A}" srcId="{A4D09624-D1BF-440C-84A1-445DA06EF54B}" destId="{F061A3BA-E078-493E-B7BE-2B760BBB4825}" srcOrd="1" destOrd="0" parTransId="{6C06B6D6-AD09-4142-8D38-3088079DAF32}" sibTransId="{418559C4-542B-4A33-A363-36C18B460C27}"/>
    <dgm:cxn modelId="{5511C815-4CD5-43E0-AA3D-EF9C7E52FC4B}" srcId="{A4D09624-D1BF-440C-84A1-445DA06EF54B}" destId="{B8A19CEB-576E-4E26-AB9D-751AFE570722}" srcOrd="5" destOrd="0" parTransId="{0CC400A2-58D2-4FCA-B14A-1BBBD95534ED}" sibTransId="{7C3A25B9-F857-4197-97D1-BF0D4056B5D4}"/>
    <dgm:cxn modelId="{3A556564-4C12-477A-B76E-60D56F645A4E}" type="presParOf" srcId="{07E985B6-B11A-4E46-9824-9554A427BACF}" destId="{E9CF27CF-3064-4E79-AFE4-0FE7D8BA2F56}" srcOrd="0" destOrd="0" presId="urn:microsoft.com/office/officeart/2005/8/layout/list1"/>
    <dgm:cxn modelId="{08DBF1F9-EB7C-4BF9-A4E2-C308F5767FEE}" type="presParOf" srcId="{E9CF27CF-3064-4E79-AFE4-0FE7D8BA2F56}" destId="{F65FBE3C-8DC1-4A4C-B720-D64C8C63CB57}" srcOrd="0" destOrd="0" presId="urn:microsoft.com/office/officeart/2005/8/layout/list1"/>
    <dgm:cxn modelId="{BF12A26F-5198-447A-A786-1CA5256CC81E}" type="presParOf" srcId="{E9CF27CF-3064-4E79-AFE4-0FE7D8BA2F56}" destId="{B79A8A23-3EC4-4980-AD5B-E002408AF03F}" srcOrd="1" destOrd="0" presId="urn:microsoft.com/office/officeart/2005/8/layout/list1"/>
    <dgm:cxn modelId="{656502CE-687B-401A-8D8E-C178FF8DBB15}" type="presParOf" srcId="{07E985B6-B11A-4E46-9824-9554A427BACF}" destId="{88CFCC3E-1C41-4AED-8801-8D4895005B88}" srcOrd="1" destOrd="0" presId="urn:microsoft.com/office/officeart/2005/8/layout/list1"/>
    <dgm:cxn modelId="{5234DF80-2694-4FA1-BC3D-64107D6CED7D}" type="presParOf" srcId="{07E985B6-B11A-4E46-9824-9554A427BACF}" destId="{62702E2C-4978-460D-BCEF-200C5C1F57C7}" srcOrd="2" destOrd="0" presId="urn:microsoft.com/office/officeart/2005/8/layout/list1"/>
    <dgm:cxn modelId="{F45D71D7-B3D3-49F8-8782-152470BA36B7}" type="presParOf" srcId="{07E985B6-B11A-4E46-9824-9554A427BACF}" destId="{422ACF7C-45DA-4FC1-9A79-F23E217D2257}" srcOrd="3" destOrd="0" presId="urn:microsoft.com/office/officeart/2005/8/layout/list1"/>
    <dgm:cxn modelId="{A4292085-0A9A-46A1-8ED4-A196A1F703BA}" type="presParOf" srcId="{07E985B6-B11A-4E46-9824-9554A427BACF}" destId="{78915C26-F640-449F-BCFC-5C1E9D730D50}" srcOrd="4" destOrd="0" presId="urn:microsoft.com/office/officeart/2005/8/layout/list1"/>
    <dgm:cxn modelId="{8B266163-F6E9-4D24-8CBF-5E5123560545}" type="presParOf" srcId="{78915C26-F640-449F-BCFC-5C1E9D730D50}" destId="{3909A41D-2E09-41BA-902A-9C3E94321BF9}" srcOrd="0" destOrd="0" presId="urn:microsoft.com/office/officeart/2005/8/layout/list1"/>
    <dgm:cxn modelId="{71474195-353C-44B1-BA3D-0811AB16EC8E}" type="presParOf" srcId="{78915C26-F640-449F-BCFC-5C1E9D730D50}" destId="{8730159D-3F96-475B-9B24-A7FEE0AC41FF}" srcOrd="1" destOrd="0" presId="urn:microsoft.com/office/officeart/2005/8/layout/list1"/>
    <dgm:cxn modelId="{65422D0E-892D-4470-B696-72E1FF78D785}" type="presParOf" srcId="{07E985B6-B11A-4E46-9824-9554A427BACF}" destId="{A33F19CF-3FFD-4781-BD05-B12F509819A1}" srcOrd="5" destOrd="0" presId="urn:microsoft.com/office/officeart/2005/8/layout/list1"/>
    <dgm:cxn modelId="{963F3B6B-6E6C-4920-AA28-396FB730C173}" type="presParOf" srcId="{07E985B6-B11A-4E46-9824-9554A427BACF}" destId="{85E54F9C-D011-4026-8145-B765A7CD4039}" srcOrd="6" destOrd="0" presId="urn:microsoft.com/office/officeart/2005/8/layout/list1"/>
    <dgm:cxn modelId="{0B040B29-0E7B-4824-9183-FB9D3CD0660E}" type="presParOf" srcId="{07E985B6-B11A-4E46-9824-9554A427BACF}" destId="{A645112B-9C3A-4DA0-8A48-8754B91E1F5F}" srcOrd="7" destOrd="0" presId="urn:microsoft.com/office/officeart/2005/8/layout/list1"/>
    <dgm:cxn modelId="{CC47177F-C3C2-47FD-94A3-AD1F29D73894}" type="presParOf" srcId="{07E985B6-B11A-4E46-9824-9554A427BACF}" destId="{862DD5FC-BE64-46A2-97F0-404AEFF6E831}" srcOrd="8" destOrd="0" presId="urn:microsoft.com/office/officeart/2005/8/layout/list1"/>
    <dgm:cxn modelId="{CF9A8375-CAAD-4F75-BF5C-B29EE27060BF}" type="presParOf" srcId="{862DD5FC-BE64-46A2-97F0-404AEFF6E831}" destId="{37A7114D-9D99-48FF-833B-A4E9B397C2CC}" srcOrd="0" destOrd="0" presId="urn:microsoft.com/office/officeart/2005/8/layout/list1"/>
    <dgm:cxn modelId="{09AC176A-4FD4-4055-AE97-644D9A5BCD4B}" type="presParOf" srcId="{862DD5FC-BE64-46A2-97F0-404AEFF6E831}" destId="{5F05EE15-7132-4A84-8811-F3560465C843}" srcOrd="1" destOrd="0" presId="urn:microsoft.com/office/officeart/2005/8/layout/list1"/>
    <dgm:cxn modelId="{B689EAC3-1ADE-4B25-8CE3-B612A87C681C}" type="presParOf" srcId="{07E985B6-B11A-4E46-9824-9554A427BACF}" destId="{A1BEF0FB-2272-4236-986A-F35C269748A2}" srcOrd="9" destOrd="0" presId="urn:microsoft.com/office/officeart/2005/8/layout/list1"/>
    <dgm:cxn modelId="{6CD81937-8CD1-4A32-B0E4-1DA0EC3FCD42}" type="presParOf" srcId="{07E985B6-B11A-4E46-9824-9554A427BACF}" destId="{157FFA24-5273-499E-A64B-0BB3250AACE6}" srcOrd="10" destOrd="0" presId="urn:microsoft.com/office/officeart/2005/8/layout/list1"/>
    <dgm:cxn modelId="{19A89193-C572-40FA-9FCB-73083E98EBC4}" type="presParOf" srcId="{07E985B6-B11A-4E46-9824-9554A427BACF}" destId="{E6C107DE-C231-406B-BB8C-281EBD0B0E8E}" srcOrd="11" destOrd="0" presId="urn:microsoft.com/office/officeart/2005/8/layout/list1"/>
    <dgm:cxn modelId="{4A4A1FAD-848F-475E-A0D6-32AEABC754CC}" type="presParOf" srcId="{07E985B6-B11A-4E46-9824-9554A427BACF}" destId="{9E297428-6196-43A2-836A-4BB6BBAB2D03}" srcOrd="12" destOrd="0" presId="urn:microsoft.com/office/officeart/2005/8/layout/list1"/>
    <dgm:cxn modelId="{7C523F83-5585-4782-AB45-FFA48C329791}" type="presParOf" srcId="{9E297428-6196-43A2-836A-4BB6BBAB2D03}" destId="{C5C7107B-65C3-4FE1-98B9-B6F4D258B298}" srcOrd="0" destOrd="0" presId="urn:microsoft.com/office/officeart/2005/8/layout/list1"/>
    <dgm:cxn modelId="{3E86C9DC-F65D-41AC-A1C0-DD5CC2A95ECE}" type="presParOf" srcId="{9E297428-6196-43A2-836A-4BB6BBAB2D03}" destId="{657A4525-61E8-4AFF-AF62-BDDE6E31E1D6}" srcOrd="1" destOrd="0" presId="urn:microsoft.com/office/officeart/2005/8/layout/list1"/>
    <dgm:cxn modelId="{3CDB6821-26D6-46F6-A641-20CD48DB8853}" type="presParOf" srcId="{07E985B6-B11A-4E46-9824-9554A427BACF}" destId="{03850757-8A6B-4ACC-9D4A-8DD8E5180651}" srcOrd="13" destOrd="0" presId="urn:microsoft.com/office/officeart/2005/8/layout/list1"/>
    <dgm:cxn modelId="{62831771-B993-4843-AA05-506F19C0AE8F}" type="presParOf" srcId="{07E985B6-B11A-4E46-9824-9554A427BACF}" destId="{A1A20190-CDD3-4B25-B4B7-C133C98FF791}" srcOrd="14" destOrd="0" presId="urn:microsoft.com/office/officeart/2005/8/layout/list1"/>
    <dgm:cxn modelId="{9D1B04F0-E86F-4489-BD49-1FF584ADCD6C}" type="presParOf" srcId="{07E985B6-B11A-4E46-9824-9554A427BACF}" destId="{20960603-7A71-44E7-A841-E476551EB4D4}" srcOrd="15" destOrd="0" presId="urn:microsoft.com/office/officeart/2005/8/layout/list1"/>
    <dgm:cxn modelId="{20B8ACD4-EDD0-453A-8DAC-CFF85A30541F}" type="presParOf" srcId="{07E985B6-B11A-4E46-9824-9554A427BACF}" destId="{F8067299-103A-4C96-868B-8E33DB2995BF}" srcOrd="16" destOrd="0" presId="urn:microsoft.com/office/officeart/2005/8/layout/list1"/>
    <dgm:cxn modelId="{636B173D-C18D-417C-8188-6A307E0AC119}" type="presParOf" srcId="{F8067299-103A-4C96-868B-8E33DB2995BF}" destId="{A1D2AA89-62CD-484F-8BA4-4E835E2EA849}" srcOrd="0" destOrd="0" presId="urn:microsoft.com/office/officeart/2005/8/layout/list1"/>
    <dgm:cxn modelId="{9DB68305-C0FE-47E3-B2A4-1AD44C3F6735}" type="presParOf" srcId="{F8067299-103A-4C96-868B-8E33DB2995BF}" destId="{45C25F1A-8DB6-45DA-B3A0-4F65E2A4EBDC}" srcOrd="1" destOrd="0" presId="urn:microsoft.com/office/officeart/2005/8/layout/list1"/>
    <dgm:cxn modelId="{68A65C3B-B2B4-4871-A649-2D28BA45526A}" type="presParOf" srcId="{07E985B6-B11A-4E46-9824-9554A427BACF}" destId="{47AF07BB-3253-4788-ACE5-A39D07898486}" srcOrd="17" destOrd="0" presId="urn:microsoft.com/office/officeart/2005/8/layout/list1"/>
    <dgm:cxn modelId="{802DD8EE-CD28-4405-8425-7E405BBDEBA2}" type="presParOf" srcId="{07E985B6-B11A-4E46-9824-9554A427BACF}" destId="{2EF4E092-61B0-46CF-A80A-44FC7BDE372F}" srcOrd="18" destOrd="0" presId="urn:microsoft.com/office/officeart/2005/8/layout/list1"/>
    <dgm:cxn modelId="{5152F288-CBE6-4BCF-87F4-AE10990311C5}" type="presParOf" srcId="{07E985B6-B11A-4E46-9824-9554A427BACF}" destId="{E2174754-E62A-4EAB-BE4F-AD5B732DF312}" srcOrd="19" destOrd="0" presId="urn:microsoft.com/office/officeart/2005/8/layout/list1"/>
    <dgm:cxn modelId="{556C25EC-5FFF-479A-87B2-A76080BF61B3}" type="presParOf" srcId="{07E985B6-B11A-4E46-9824-9554A427BACF}" destId="{9A8BEDB5-56E8-4934-965A-A15088D9068D}" srcOrd="20" destOrd="0" presId="urn:microsoft.com/office/officeart/2005/8/layout/list1"/>
    <dgm:cxn modelId="{A995FB26-06CD-43D4-81E4-0D513E34068C}" type="presParOf" srcId="{9A8BEDB5-56E8-4934-965A-A15088D9068D}" destId="{F0BFA030-7B5D-451A-BC94-B917A8AA08E4}" srcOrd="0" destOrd="0" presId="urn:microsoft.com/office/officeart/2005/8/layout/list1"/>
    <dgm:cxn modelId="{B9FE8A11-3116-43BE-BBA3-78E991E4A451}" type="presParOf" srcId="{9A8BEDB5-56E8-4934-965A-A15088D9068D}" destId="{B8B0BEBC-8076-466B-929B-F5C2A581B539}" srcOrd="1" destOrd="0" presId="urn:microsoft.com/office/officeart/2005/8/layout/list1"/>
    <dgm:cxn modelId="{C52BB2E5-FE98-4466-A898-D6AF54B0BCD3}" type="presParOf" srcId="{07E985B6-B11A-4E46-9824-9554A427BACF}" destId="{0D960EF9-4F9E-4DDF-AFD8-71DE4A4A415D}" srcOrd="21" destOrd="0" presId="urn:microsoft.com/office/officeart/2005/8/layout/list1"/>
    <dgm:cxn modelId="{540BEBFE-5B86-4515-9B9D-4D1273FCB272}" type="presParOf" srcId="{07E985B6-B11A-4E46-9824-9554A427BACF}" destId="{C5DCF2C9-FF46-43FF-92CE-061F7AED20E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F3FD7-3C31-4F78-85C1-4E3D9E7E7F24}" type="datetimeFigureOut">
              <a:rPr lang="es-ES" smtClean="0"/>
              <a:t>07/04/2021</a:t>
            </a:fld>
            <a:endParaRPr lang="es-ES"/>
          </a:p>
        </p:txBody>
      </p:sp>
      <p:sp>
        <p:nvSpPr>
          <p:cNvPr id="4" name="3 Marcador de imagen de diapositiva"/>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0423B-4FE2-484B-92FA-99AA7F05D4BD}" type="slidenum">
              <a:rPr lang="es-ES" smtClean="0"/>
              <a:t>‹Nº›</a:t>
            </a:fld>
            <a:endParaRPr lang="es-ES"/>
          </a:p>
        </p:txBody>
      </p:sp>
    </p:spTree>
    <p:extLst>
      <p:ext uri="{BB962C8B-B14F-4D97-AF65-F5344CB8AC3E}">
        <p14:creationId xmlns:p14="http://schemas.microsoft.com/office/powerpoint/2010/main" val="158396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Century Schoolbook" panose="02040604050505020304" pitchFamily="18" charset="0"/>
                <a:ea typeface="Calibri" panose="020F0502020204030204" pitchFamily="34" charset="0"/>
              </a:rPr>
              <a:t>Los indicadores parten de la idea que el espacio público no es un espacio neutro, establece jerarquías y prioridades, beneficia determinados valores y anula otros</a:t>
            </a:r>
            <a:endParaRPr lang="es-EC" dirty="0" smtClean="0">
              <a:latin typeface="Century Schoolbook" panose="02040604050505020304" pitchFamily="18" charset="0"/>
            </a:endParaRPr>
          </a:p>
        </p:txBody>
      </p:sp>
      <p:sp>
        <p:nvSpPr>
          <p:cNvPr id="4" name="Marcador de número de diapositiva 3"/>
          <p:cNvSpPr>
            <a:spLocks noGrp="1"/>
          </p:cNvSpPr>
          <p:nvPr>
            <p:ph type="sldNum" sz="quarter" idx="10"/>
          </p:nvPr>
        </p:nvSpPr>
        <p:spPr/>
        <p:txBody>
          <a:bodyPr/>
          <a:lstStyle/>
          <a:p>
            <a:fld id="{0A80423B-4FE2-484B-92FA-99AA7F05D4BD}" type="slidenum">
              <a:rPr lang="es-ES" smtClean="0"/>
              <a:t>7</a:t>
            </a:fld>
            <a:endParaRPr lang="es-ES"/>
          </a:p>
        </p:txBody>
      </p:sp>
    </p:spTree>
    <p:extLst>
      <p:ext uri="{BB962C8B-B14F-4D97-AF65-F5344CB8AC3E}">
        <p14:creationId xmlns:p14="http://schemas.microsoft.com/office/powerpoint/2010/main" val="297976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A80423B-4FE2-484B-92FA-99AA7F05D4BD}" type="slidenum">
              <a:rPr lang="es-ES" smtClean="0"/>
              <a:t>20</a:t>
            </a:fld>
            <a:endParaRPr lang="es-ES"/>
          </a:p>
        </p:txBody>
      </p:sp>
    </p:spTree>
    <p:extLst>
      <p:ext uri="{BB962C8B-B14F-4D97-AF65-F5344CB8AC3E}">
        <p14:creationId xmlns:p14="http://schemas.microsoft.com/office/powerpoint/2010/main" val="90464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0459" y="3124200"/>
            <a:ext cx="8209241"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040459" y="5003322"/>
            <a:ext cx="8209241"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04446" y="1111226"/>
            <a:ext cx="2286000" cy="506743"/>
          </a:xfrm>
        </p:spPr>
        <p:txBody>
          <a:bodyPr/>
          <a:lstStyle/>
          <a:p>
            <a:fld id="{B5F75573-7C4C-488D-906F-8ABAA4053532}" type="datetimeFigureOut">
              <a:rPr lang="es-ES" smtClean="0"/>
              <a:t>07/04/2021</a:t>
            </a:fld>
            <a:endParaRPr lang="es-ES"/>
          </a:p>
        </p:txBody>
      </p:sp>
      <p:sp>
        <p:nvSpPr>
          <p:cNvPr id="17" name="16 Marcador de pie de página"/>
          <p:cNvSpPr>
            <a:spLocks noGrp="1"/>
          </p:cNvSpPr>
          <p:nvPr>
            <p:ph type="ftr" sz="quarter" idx="11"/>
          </p:nvPr>
        </p:nvSpPr>
        <p:spPr bwMode="auto">
          <a:xfrm rot="5400000">
            <a:off x="10016581" y="4118295"/>
            <a:ext cx="3657600" cy="510797"/>
          </a:xfrm>
        </p:spPr>
        <p:txBody>
          <a:bodyPr/>
          <a:lstStyle/>
          <a:p>
            <a:endParaRPr lang="es-ES"/>
          </a:p>
        </p:txBody>
      </p:sp>
      <p:sp>
        <p:nvSpPr>
          <p:cNvPr id="10" name="9 Rectángulo"/>
          <p:cNvSpPr/>
          <p:nvPr/>
        </p:nvSpPr>
        <p:spPr bwMode="auto">
          <a:xfrm>
            <a:off x="506743" y="0"/>
            <a:ext cx="810789"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367536" y="0"/>
            <a:ext cx="13920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1317532" y="0"/>
            <a:ext cx="2418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517995" y="0"/>
            <a:ext cx="306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41441"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1216184"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113599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2296491"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418881"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1212174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621578" y="0"/>
            <a:ext cx="101349"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810789" y="3429000"/>
            <a:ext cx="1722927"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741856" y="4866752"/>
            <a:ext cx="85311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451174" y="5500632"/>
            <a:ext cx="182428"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2213455" y="5788152"/>
            <a:ext cx="364855"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2533716" y="4495800"/>
            <a:ext cx="486474"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763020" y="4928702"/>
            <a:ext cx="810789" cy="517524"/>
          </a:xfrm>
        </p:spPr>
        <p:txBody>
          <a:bodyPr/>
          <a:lstStyle/>
          <a:p>
            <a:fld id="{F5D1E57E-1C77-4841-A581-3B89254FCE26}"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F75573-7C4C-488D-906F-8ABAA4053532}" type="datetimeFigureOut">
              <a:rPr lang="es-ES" smtClean="0"/>
              <a:t>07/04/2021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D1E57E-1C77-4841-A581-3B89254FCE2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17333" y="274639"/>
            <a:ext cx="222967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8092" y="274639"/>
            <a:ext cx="8006543"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F75573-7C4C-488D-906F-8ABAA4053532}" type="datetimeFigureOut">
              <a:rPr lang="es-ES" smtClean="0"/>
              <a:t>07/04/2021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D1E57E-1C77-4841-A581-3B89254FCE2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608092" y="1600200"/>
            <a:ext cx="9932168"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5F75573-7C4C-488D-906F-8ABAA4053532}" type="datetimeFigureOut">
              <a:rPr lang="es-ES" smtClean="0"/>
              <a:t>07/04/2021</a:t>
            </a:fld>
            <a:endParaRPr lang="es-ES"/>
          </a:p>
        </p:txBody>
      </p:sp>
      <p:sp>
        <p:nvSpPr>
          <p:cNvPr id="9" name="8 Marcador de número de diapositiva"/>
          <p:cNvSpPr>
            <a:spLocks noGrp="1"/>
          </p:cNvSpPr>
          <p:nvPr>
            <p:ph type="sldNum" sz="quarter" idx="15"/>
          </p:nvPr>
        </p:nvSpPr>
        <p:spPr/>
        <p:txBody>
          <a:bodyPr rtlCol="0"/>
          <a:lstStyle/>
          <a:p>
            <a:fld id="{F5D1E57E-1C77-4841-A581-3B89254FCE26}" type="slidenum">
              <a:rPr lang="es-ES" smtClean="0"/>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0459" y="2895600"/>
            <a:ext cx="8209241"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040459" y="5010150"/>
            <a:ext cx="8209241"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10702630" y="1107561"/>
            <a:ext cx="2286000" cy="506743"/>
          </a:xfrm>
        </p:spPr>
        <p:txBody>
          <a:bodyPr/>
          <a:lstStyle/>
          <a:p>
            <a:fld id="{B5F75573-7C4C-488D-906F-8ABAA4053532}" type="datetimeFigureOut">
              <a:rPr lang="es-ES" smtClean="0"/>
              <a:t>07/04/2021</a:t>
            </a:fld>
            <a:endParaRPr lang="es-ES"/>
          </a:p>
        </p:txBody>
      </p:sp>
      <p:sp>
        <p:nvSpPr>
          <p:cNvPr id="5" name="4 Marcador de pie de página"/>
          <p:cNvSpPr>
            <a:spLocks noGrp="1"/>
          </p:cNvSpPr>
          <p:nvPr>
            <p:ph type="ftr" sz="quarter" idx="11"/>
          </p:nvPr>
        </p:nvSpPr>
        <p:spPr bwMode="auto">
          <a:xfrm rot="5400000">
            <a:off x="10016830" y="4115434"/>
            <a:ext cx="3657600" cy="510797"/>
          </a:xfrm>
        </p:spPr>
        <p:txBody>
          <a:bodyPr/>
          <a:lstStyle/>
          <a:p>
            <a:endParaRPr lang="es-ES"/>
          </a:p>
        </p:txBody>
      </p:sp>
      <p:sp>
        <p:nvSpPr>
          <p:cNvPr id="9" name="8 Rectángulo"/>
          <p:cNvSpPr/>
          <p:nvPr/>
        </p:nvSpPr>
        <p:spPr bwMode="auto">
          <a:xfrm>
            <a:off x="506743" y="0"/>
            <a:ext cx="810789"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367536" y="0"/>
            <a:ext cx="13920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1317532" y="0"/>
            <a:ext cx="2418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517995" y="0"/>
            <a:ext cx="306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41441"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1216184"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13599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2296491"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418881"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621578" y="0"/>
            <a:ext cx="101349"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810789" y="3429000"/>
            <a:ext cx="1722927"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761903" y="4866752"/>
            <a:ext cx="85311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451174" y="5500632"/>
            <a:ext cx="182428"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2213455" y="5791200"/>
            <a:ext cx="364855"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2499188" y="4479888"/>
            <a:ext cx="486474"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1210058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783066" y="4928702"/>
            <a:ext cx="810789" cy="517524"/>
          </a:xfrm>
        </p:spPr>
        <p:txBody>
          <a:bodyPr/>
          <a:lstStyle/>
          <a:p>
            <a:fld id="{F5D1E57E-1C77-4841-A581-3B89254FCE2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5F75573-7C4C-488D-906F-8ABAA4053532}" type="datetimeFigureOut">
              <a:rPr lang="es-ES" smtClean="0"/>
              <a:t>07/04/2021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D1E57E-1C77-4841-A581-3B89254FCE26}" type="slidenum">
              <a:rPr lang="es-ES" smtClean="0"/>
              <a:t>‹Nº›</a:t>
            </a:fld>
            <a:endParaRPr lang="es-ES"/>
          </a:p>
        </p:txBody>
      </p:sp>
      <p:sp>
        <p:nvSpPr>
          <p:cNvPr id="9" name="8 Marcador de contenido"/>
          <p:cNvSpPr>
            <a:spLocks noGrp="1"/>
          </p:cNvSpPr>
          <p:nvPr>
            <p:ph sz="quarter" idx="1"/>
          </p:nvPr>
        </p:nvSpPr>
        <p:spPr>
          <a:xfrm>
            <a:off x="608092" y="1600200"/>
            <a:ext cx="4864735"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5679578" y="1600200"/>
            <a:ext cx="4864735"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8092" y="273050"/>
            <a:ext cx="10033516"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5F75573-7C4C-488D-906F-8ABAA4053532}" type="datetimeFigureOut">
              <a:rPr lang="es-ES" smtClean="0"/>
              <a:t>07/04/2021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5D1E57E-1C77-4841-A581-3B89254FCE26}" type="slidenum">
              <a:rPr lang="es-ES" smtClean="0"/>
              <a:t>‹Nº›</a:t>
            </a:fld>
            <a:endParaRPr lang="es-ES"/>
          </a:p>
        </p:txBody>
      </p:sp>
      <p:sp>
        <p:nvSpPr>
          <p:cNvPr id="11" name="10 Marcador de contenido"/>
          <p:cNvSpPr>
            <a:spLocks noGrp="1"/>
          </p:cNvSpPr>
          <p:nvPr>
            <p:ph sz="quarter" idx="2"/>
          </p:nvPr>
        </p:nvSpPr>
        <p:spPr>
          <a:xfrm>
            <a:off x="608092" y="2362200"/>
            <a:ext cx="4864735"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5814879" y="2362200"/>
            <a:ext cx="4864735"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608092" y="1569720"/>
            <a:ext cx="4864735"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5776873" y="1569720"/>
            <a:ext cx="4864735"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5F75573-7C4C-488D-906F-8ABAA4053532}" type="datetimeFigureOut">
              <a:rPr lang="es-ES" smtClean="0"/>
              <a:t>07/04/2021</a:t>
            </a:fld>
            <a:endParaRPr lang="es-ES"/>
          </a:p>
        </p:txBody>
      </p:sp>
      <p:sp>
        <p:nvSpPr>
          <p:cNvPr id="7" name="6 Marcador de número de diapositiva"/>
          <p:cNvSpPr>
            <a:spLocks noGrp="1"/>
          </p:cNvSpPr>
          <p:nvPr>
            <p:ph type="sldNum" sz="quarter" idx="11"/>
          </p:nvPr>
        </p:nvSpPr>
        <p:spPr/>
        <p:txBody>
          <a:bodyPr rtlCol="0"/>
          <a:lstStyle/>
          <a:p>
            <a:fld id="{F5D1E57E-1C77-4841-A581-3B89254FCE26}" type="slidenum">
              <a:rPr lang="es-ES" smtClean="0"/>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F75573-7C4C-488D-906F-8ABAA4053532}" type="datetimeFigureOut">
              <a:rPr lang="es-ES" smtClean="0"/>
              <a:t>07/04/2021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5D1E57E-1C77-4841-A581-3B89254FCE2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5509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5525832" y="3124954"/>
            <a:ext cx="6309360" cy="608092"/>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060569" y="274320"/>
            <a:ext cx="2031027"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8310589"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235969"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11959141"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11756443" y="0"/>
            <a:ext cx="405395"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1857792"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10848360" y="5715000"/>
            <a:ext cx="72971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405395" y="274320"/>
            <a:ext cx="7499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5F75573-7C4C-488D-906F-8ABAA4053532}" type="datetimeFigureOut">
              <a:rPr lang="es-ES" smtClean="0"/>
              <a:t>07/04/2021</a:t>
            </a:fld>
            <a:endParaRPr lang="es-ES"/>
          </a:p>
        </p:txBody>
      </p:sp>
      <p:sp>
        <p:nvSpPr>
          <p:cNvPr id="22" name="21 Marcador de número de diapositiva"/>
          <p:cNvSpPr>
            <a:spLocks noGrp="1"/>
          </p:cNvSpPr>
          <p:nvPr>
            <p:ph type="sldNum" sz="quarter" idx="15"/>
          </p:nvPr>
        </p:nvSpPr>
        <p:spPr/>
        <p:txBody>
          <a:bodyPr rtlCol="0"/>
          <a:lstStyle/>
          <a:p>
            <a:fld id="{F5D1E57E-1C77-4841-A581-3B89254FCE26}" type="slidenum">
              <a:rPr lang="es-ES" smtClean="0"/>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5509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10848360" y="5715000"/>
            <a:ext cx="72971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5496948" y="3124954"/>
            <a:ext cx="6309360" cy="608092"/>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8209241"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8998747" y="264795"/>
            <a:ext cx="2026973"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1959141"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11756443" y="0"/>
            <a:ext cx="405395"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11857792"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8310589"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235969"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5F75573-7C4C-488D-906F-8ABAA4053532}" type="datetimeFigureOut">
              <a:rPr lang="es-ES" smtClean="0"/>
              <a:t>07/04/2021</a:t>
            </a:fld>
            <a:endParaRPr lang="es-ES"/>
          </a:p>
        </p:txBody>
      </p:sp>
      <p:sp>
        <p:nvSpPr>
          <p:cNvPr id="18" name="17 Marcador de número de diapositiva"/>
          <p:cNvSpPr>
            <a:spLocks noGrp="1"/>
          </p:cNvSpPr>
          <p:nvPr>
            <p:ph type="sldNum" sz="quarter" idx="11"/>
          </p:nvPr>
        </p:nvSpPr>
        <p:spPr/>
        <p:txBody>
          <a:bodyPr rtlCol="0"/>
          <a:lstStyle/>
          <a:p>
            <a:fld id="{F5D1E57E-1C77-4841-A581-3B89254FCE26}" type="slidenum">
              <a:rPr lang="es-ES" smtClean="0"/>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5509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608092" y="274638"/>
            <a:ext cx="9932168"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8092" y="1600200"/>
            <a:ext cx="9932168"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10426288" y="1018477"/>
            <a:ext cx="2011680" cy="510797"/>
          </a:xfrm>
          <a:prstGeom prst="rect">
            <a:avLst/>
          </a:prstGeom>
        </p:spPr>
        <p:txBody>
          <a:bodyPr vert="horz" anchor="ctr" anchorCtr="0"/>
          <a:lstStyle>
            <a:lvl1pPr algn="r" eaLnBrk="1" latinLnBrk="0" hangingPunct="1">
              <a:defRPr kumimoji="0" sz="1200">
                <a:solidFill>
                  <a:schemeClr val="tx2"/>
                </a:solidFill>
              </a:defRPr>
            </a:lvl1pPr>
          </a:lstStyle>
          <a:p>
            <a:fld id="{B5F75573-7C4C-488D-906F-8ABAA4053532}" type="datetimeFigureOut">
              <a:rPr lang="es-ES" smtClean="0"/>
              <a:t>07/04/2021</a:t>
            </a:fld>
            <a:endParaRPr lang="es-ES"/>
          </a:p>
        </p:txBody>
      </p:sp>
      <p:sp>
        <p:nvSpPr>
          <p:cNvPr id="3" name="2 Marcador de pie de página"/>
          <p:cNvSpPr>
            <a:spLocks noGrp="1"/>
          </p:cNvSpPr>
          <p:nvPr>
            <p:ph type="ftr" sz="quarter" idx="3"/>
          </p:nvPr>
        </p:nvSpPr>
        <p:spPr>
          <a:xfrm rot="5400000">
            <a:off x="9825312" y="3676883"/>
            <a:ext cx="3200400" cy="486474"/>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101349"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11959141"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11756443" y="0"/>
            <a:ext cx="405395"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1857792"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10848360" y="5715000"/>
            <a:ext cx="72971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10811874" y="5734050"/>
            <a:ext cx="810789" cy="521208"/>
          </a:xfrm>
          <a:prstGeom prst="rect">
            <a:avLst/>
          </a:prstGeom>
        </p:spPr>
        <p:txBody>
          <a:bodyPr vert="horz" anchor="ctr"/>
          <a:lstStyle>
            <a:lvl1pPr algn="ctr" eaLnBrk="1" latinLnBrk="0" hangingPunct="1">
              <a:defRPr kumimoji="0" sz="1400" b="1">
                <a:solidFill>
                  <a:srgbClr val="FFFFFF"/>
                </a:solidFill>
              </a:defRPr>
            </a:lvl1pPr>
          </a:lstStyle>
          <a:p>
            <a:fld id="{F5D1E57E-1C77-4841-A581-3B89254FCE2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SPE\Desktop\Alex-ESPE\Clases Semana 10 del 20 24 de julio 2020\Evidencias 21 Julio\Presentación-Tesis _García_Abigaíl.jpg"/>
          <p:cNvPicPr>
            <a:picLocks noChangeAspect="1" noChangeArrowheads="1"/>
          </p:cNvPicPr>
          <p:nvPr/>
        </p:nvPicPr>
        <p:blipFill rotWithShape="1">
          <a:blip r:embed="rId2">
            <a:extLst>
              <a:ext uri="{28A0092B-C50C-407E-A947-70E740481C1C}">
                <a14:useLocalDpi xmlns:a14="http://schemas.microsoft.com/office/drawing/2010/main" val="0"/>
              </a:ext>
            </a:extLst>
          </a:blip>
          <a:srcRect t="80327" r="83333" b="1"/>
          <a:stretch/>
        </p:blipFill>
        <p:spPr bwMode="auto">
          <a:xfrm>
            <a:off x="10119519" y="221334"/>
            <a:ext cx="1524000" cy="13490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9720" y="211647"/>
            <a:ext cx="1382590" cy="134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694760" y="1452343"/>
            <a:ext cx="8610600" cy="677108"/>
          </a:xfrm>
          <a:prstGeom prst="rect">
            <a:avLst/>
          </a:prstGeom>
        </p:spPr>
        <p:txBody>
          <a:bodyPr wrap="square">
            <a:spAutoFit/>
          </a:bodyPr>
          <a:lstStyle/>
          <a:p>
            <a:pPr algn="ctr"/>
            <a:r>
              <a:rPr lang="es-ES" sz="1900" i="1" dirty="0">
                <a:latin typeface="Arial" pitchFamily="34" charset="0"/>
                <a:cs typeface="Arial" pitchFamily="34" charset="0"/>
              </a:rPr>
              <a:t>DEPARTAMENTO DE CIENCIAS DE LA TIERRA </a:t>
            </a:r>
            <a:r>
              <a:rPr lang="es-ES" sz="1900" i="1">
                <a:latin typeface="Arial" pitchFamily="34" charset="0"/>
                <a:cs typeface="Arial" pitchFamily="34" charset="0"/>
              </a:rPr>
              <a:t>Y </a:t>
            </a:r>
            <a:r>
              <a:rPr lang="es-ES" sz="1900" i="1" smtClean="0">
                <a:latin typeface="Arial" pitchFamily="34" charset="0"/>
                <a:cs typeface="Arial" pitchFamily="34" charset="0"/>
              </a:rPr>
              <a:t> DE LA </a:t>
            </a:r>
            <a:r>
              <a:rPr lang="es-ES" sz="1900" i="1" dirty="0">
                <a:latin typeface="Arial" pitchFamily="34" charset="0"/>
                <a:cs typeface="Arial" pitchFamily="34" charset="0"/>
              </a:rPr>
              <a:t>CONSTRUCCIÓN </a:t>
            </a:r>
          </a:p>
          <a:p>
            <a:pPr algn="ctr"/>
            <a:r>
              <a:rPr lang="es-ES" sz="1900" i="1" dirty="0">
                <a:latin typeface="Arial" pitchFamily="34" charset="0"/>
                <a:cs typeface="Arial" pitchFamily="34" charset="0"/>
              </a:rPr>
              <a:t>CARRERA DE INGENIERÍA GEOGRÁFICA Y DEL MEDIO AMBIENTE </a:t>
            </a:r>
          </a:p>
        </p:txBody>
      </p:sp>
      <p:sp>
        <p:nvSpPr>
          <p:cNvPr id="13" name="1 Título"/>
          <p:cNvSpPr txBox="1">
            <a:spLocks/>
          </p:cNvSpPr>
          <p:nvPr/>
        </p:nvSpPr>
        <p:spPr>
          <a:xfrm>
            <a:off x="50946" y="2234986"/>
            <a:ext cx="11592573" cy="851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i="1" dirty="0" smtClean="0">
                <a:solidFill>
                  <a:schemeClr val="tx1"/>
                </a:solidFill>
                <a:latin typeface="Arial" pitchFamily="34" charset="0"/>
                <a:cs typeface="Arial" pitchFamily="34" charset="0"/>
              </a:rPr>
              <a:t>“Diagnóstico </a:t>
            </a:r>
            <a:r>
              <a:rPr lang="es-ES" sz="2000" b="1" i="1" dirty="0">
                <a:solidFill>
                  <a:schemeClr val="tx1"/>
                </a:solidFill>
                <a:latin typeface="Arial" pitchFamily="34" charset="0"/>
                <a:cs typeface="Arial" pitchFamily="34" charset="0"/>
              </a:rPr>
              <a:t>para identificar procesos de Gentrificación mediante el Modelo de Calidad de Vida Urbana  en la zona de influencia de la </a:t>
            </a:r>
            <a:r>
              <a:rPr lang="es-ES" sz="2000" b="1" i="1" dirty="0" smtClean="0">
                <a:solidFill>
                  <a:schemeClr val="tx1"/>
                </a:solidFill>
                <a:latin typeface="Arial" pitchFamily="34" charset="0"/>
                <a:cs typeface="Arial" pitchFamily="34" charset="0"/>
              </a:rPr>
              <a:t>Estación </a:t>
            </a:r>
            <a:r>
              <a:rPr lang="es-ES" sz="2000" b="1" i="1" dirty="0">
                <a:solidFill>
                  <a:schemeClr val="tx1"/>
                </a:solidFill>
                <a:latin typeface="Arial" pitchFamily="34" charset="0"/>
                <a:cs typeface="Arial" pitchFamily="34" charset="0"/>
              </a:rPr>
              <a:t>El Labrador del Metro de </a:t>
            </a:r>
            <a:r>
              <a:rPr lang="es-ES" sz="2000" b="1" i="1" dirty="0" smtClean="0">
                <a:solidFill>
                  <a:schemeClr val="tx1"/>
                </a:solidFill>
                <a:latin typeface="Arial" pitchFamily="34" charset="0"/>
                <a:cs typeface="Arial" pitchFamily="34" charset="0"/>
              </a:rPr>
              <a:t>Quito</a:t>
            </a:r>
            <a:r>
              <a:rPr lang="es-EC" sz="2000" b="1" i="1" dirty="0" smtClean="0">
                <a:solidFill>
                  <a:schemeClr val="tx1"/>
                </a:solidFill>
                <a:latin typeface="Arial" pitchFamily="34" charset="0"/>
                <a:cs typeface="Arial" pitchFamily="34" charset="0"/>
              </a:rPr>
              <a:t>”</a:t>
            </a:r>
            <a:endParaRPr lang="es-EC" sz="1800" b="1" i="1" dirty="0">
              <a:solidFill>
                <a:schemeClr val="tx1"/>
              </a:solidFill>
              <a:latin typeface="Arial" pitchFamily="34" charset="0"/>
              <a:cs typeface="Arial" pitchFamily="34" charset="0"/>
            </a:endParaRPr>
          </a:p>
        </p:txBody>
      </p:sp>
      <p:sp>
        <p:nvSpPr>
          <p:cNvPr id="14" name="CuadroTexto 11">
            <a:extLst>
              <a:ext uri="{FF2B5EF4-FFF2-40B4-BE49-F238E27FC236}">
                <a16:creationId xmlns:a16="http://schemas.microsoft.com/office/drawing/2014/main" xmlns="" id="{DAC21505-C201-42C7-A905-CDE7606F5A2F}"/>
              </a:ext>
            </a:extLst>
          </p:cNvPr>
          <p:cNvSpPr txBox="1"/>
          <p:nvPr/>
        </p:nvSpPr>
        <p:spPr>
          <a:xfrm>
            <a:off x="296248" y="3195935"/>
            <a:ext cx="11582399" cy="961802"/>
          </a:xfrm>
          <a:prstGeom prst="rect">
            <a:avLst/>
          </a:prstGeom>
          <a:noFill/>
        </p:spPr>
        <p:txBody>
          <a:bodyPr wrap="square" rtlCol="0">
            <a:spAutoFit/>
          </a:bodyPr>
          <a:lstStyle/>
          <a:p>
            <a:pPr algn="ctr">
              <a:buClr>
                <a:srgbClr val="4472C4"/>
              </a:buClr>
            </a:pPr>
            <a:r>
              <a:rPr lang="es-EC" b="1" dirty="0" smtClean="0">
                <a:latin typeface="Arial" pitchFamily="34" charset="0"/>
                <a:cs typeface="Arial" pitchFamily="34" charset="0"/>
              </a:rPr>
              <a:t>Autor: </a:t>
            </a:r>
          </a:p>
          <a:p>
            <a:pPr algn="ctr">
              <a:buClr>
                <a:srgbClr val="4472C4"/>
              </a:buClr>
            </a:pPr>
            <a:r>
              <a:rPr lang="es-EC" dirty="0" smtClean="0">
                <a:latin typeface="Arial" pitchFamily="34" charset="0"/>
                <a:cs typeface="Arial" pitchFamily="34" charset="0"/>
              </a:rPr>
              <a:t>Cristian Paul Moya Chávez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pic>
        <p:nvPicPr>
          <p:cNvPr id="16" name="Picture 2" descr="Resultado de imagen para ESPE LOGO">
            <a:extLst>
              <a:ext uri="{FF2B5EF4-FFF2-40B4-BE49-F238E27FC236}">
                <a16:creationId xmlns:a16="http://schemas.microsoft.com/office/drawing/2014/main" xmlns="" id="{475FC38D-C9A1-4528-98B3-9532E86F624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24813" y="211531"/>
            <a:ext cx="4080069" cy="105375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1">
            <a:extLst>
              <a:ext uri="{FF2B5EF4-FFF2-40B4-BE49-F238E27FC236}">
                <a16:creationId xmlns:a16="http://schemas.microsoft.com/office/drawing/2014/main" xmlns="" id="{DAC21505-C201-42C7-A905-CDE7606F5A2F}"/>
              </a:ext>
            </a:extLst>
          </p:cNvPr>
          <p:cNvSpPr txBox="1"/>
          <p:nvPr/>
        </p:nvSpPr>
        <p:spPr>
          <a:xfrm>
            <a:off x="6000060" y="3505200"/>
            <a:ext cx="6096991" cy="1631216"/>
          </a:xfrm>
          <a:prstGeom prst="rect">
            <a:avLst/>
          </a:prstGeom>
          <a:noFill/>
        </p:spPr>
        <p:txBody>
          <a:bodyPr wrap="square" rtlCol="0">
            <a:spAutoFit/>
          </a:bodyPr>
          <a:lstStyle/>
          <a:p>
            <a:pPr algn="ctr">
              <a:buClr>
                <a:srgbClr val="4472C4"/>
              </a:buClr>
            </a:pPr>
            <a:r>
              <a:rPr lang="es-EC" dirty="0" smtClean="0">
                <a:latin typeface="Arial" pitchFamily="34" charset="0"/>
                <a:cs typeface="Arial" pitchFamily="34" charset="0"/>
              </a:rPr>
              <a:t> </a:t>
            </a:r>
          </a:p>
          <a:p>
            <a:pPr algn="ctr">
              <a:spcBef>
                <a:spcPts val="300"/>
              </a:spcBef>
              <a:buClr>
                <a:srgbClr val="4472C4"/>
              </a:buClr>
            </a:pPr>
            <a:endParaRPr lang="es-MX" dirty="0" smtClean="0">
              <a:latin typeface="Arial" pitchFamily="34" charset="0"/>
              <a:cs typeface="Arial" pitchFamily="34" charset="0"/>
            </a:endParaRPr>
          </a:p>
          <a:p>
            <a:pPr lvl="0" algn="ctr">
              <a:spcBef>
                <a:spcPts val="300"/>
              </a:spcBef>
              <a:buClr>
                <a:srgbClr val="4472C4"/>
              </a:buClr>
            </a:pPr>
            <a:r>
              <a:rPr lang="es-EC" b="1" dirty="0">
                <a:solidFill>
                  <a:prstClr val="black"/>
                </a:solidFill>
                <a:latin typeface="Arial" pitchFamily="34" charset="0"/>
                <a:cs typeface="Arial" pitchFamily="34" charset="0"/>
              </a:rPr>
              <a:t>Director de Carrera: </a:t>
            </a:r>
            <a:endParaRPr lang="es-EC" b="1" dirty="0" smtClean="0">
              <a:solidFill>
                <a:prstClr val="black"/>
              </a:solidFill>
              <a:latin typeface="Arial" pitchFamily="34" charset="0"/>
              <a:cs typeface="Arial" pitchFamily="34" charset="0"/>
            </a:endParaRPr>
          </a:p>
          <a:p>
            <a:pPr lvl="0" algn="ctr">
              <a:spcBef>
                <a:spcPts val="300"/>
              </a:spcBef>
              <a:buClr>
                <a:srgbClr val="4472C4"/>
              </a:buClr>
            </a:pPr>
            <a:r>
              <a:rPr lang="es-EC" dirty="0" smtClean="0">
                <a:latin typeface="Arial" pitchFamily="34" charset="0"/>
                <a:cs typeface="Arial" pitchFamily="34" charset="0"/>
              </a:rPr>
              <a:t>Ing</a:t>
            </a:r>
            <a:r>
              <a:rPr lang="es-EC" dirty="0">
                <a:latin typeface="Arial" pitchFamily="34" charset="0"/>
                <a:cs typeface="Arial" pitchFamily="34" charset="0"/>
              </a:rPr>
              <a:t>. Alexander </a:t>
            </a:r>
            <a:r>
              <a:rPr lang="es-EC" dirty="0" smtClean="0">
                <a:latin typeface="Arial" pitchFamily="34" charset="0"/>
                <a:cs typeface="Arial" pitchFamily="34" charset="0"/>
              </a:rPr>
              <a:t>Robayo </a:t>
            </a:r>
            <a:r>
              <a:rPr lang="es-EC" dirty="0">
                <a:latin typeface="Arial" pitchFamily="34" charset="0"/>
                <a:cs typeface="Arial" pitchFamily="34" charset="0"/>
              </a:rPr>
              <a:t>Nieto, </a:t>
            </a:r>
            <a:r>
              <a:rPr lang="es-EC" dirty="0" err="1" smtClean="0">
                <a:latin typeface="Arial" pitchFamily="34" charset="0"/>
                <a:cs typeface="Arial" pitchFamily="34" charset="0"/>
              </a:rPr>
              <a:t>MSc</a:t>
            </a:r>
            <a:r>
              <a:rPr lang="es-EC" dirty="0" smtClean="0">
                <a:latin typeface="Arial" pitchFamily="34" charset="0"/>
                <a:cs typeface="Arial" pitchFamily="34" charset="0"/>
              </a:rPr>
              <a:t>.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
        <p:nvSpPr>
          <p:cNvPr id="20" name="CuadroTexto 11">
            <a:extLst>
              <a:ext uri="{FF2B5EF4-FFF2-40B4-BE49-F238E27FC236}">
                <a16:creationId xmlns:a16="http://schemas.microsoft.com/office/drawing/2014/main" xmlns="" id="{DAC21505-C201-42C7-A905-CDE7606F5A2F}"/>
              </a:ext>
            </a:extLst>
          </p:cNvPr>
          <p:cNvSpPr txBox="1"/>
          <p:nvPr/>
        </p:nvSpPr>
        <p:spPr>
          <a:xfrm>
            <a:off x="333187" y="3820671"/>
            <a:ext cx="6019799" cy="1000274"/>
          </a:xfrm>
          <a:prstGeom prst="rect">
            <a:avLst/>
          </a:prstGeom>
          <a:noFill/>
        </p:spPr>
        <p:txBody>
          <a:bodyPr wrap="square" rtlCol="0">
            <a:spAutoFit/>
          </a:bodyPr>
          <a:lstStyle/>
          <a:p>
            <a:pPr algn="ctr">
              <a:buClr>
                <a:srgbClr val="4472C4"/>
              </a:buClr>
            </a:pPr>
            <a:endParaRPr lang="es-EC" dirty="0">
              <a:latin typeface="Arial" pitchFamily="34" charset="0"/>
              <a:cs typeface="Arial" pitchFamily="34" charset="0"/>
            </a:endParaRPr>
          </a:p>
          <a:p>
            <a:pPr algn="ctr">
              <a:spcBef>
                <a:spcPts val="300"/>
              </a:spcBef>
              <a:buClr>
                <a:srgbClr val="4472C4"/>
              </a:buClr>
            </a:pPr>
            <a:r>
              <a:rPr lang="es-EC" b="1" dirty="0">
                <a:latin typeface="Arial" pitchFamily="34" charset="0"/>
                <a:cs typeface="Arial" pitchFamily="34" charset="0"/>
              </a:rPr>
              <a:t>Director del </a:t>
            </a:r>
            <a:r>
              <a:rPr lang="es-EC" b="1" dirty="0" smtClean="0">
                <a:latin typeface="Arial" pitchFamily="34" charset="0"/>
                <a:cs typeface="Arial" pitchFamily="34" charset="0"/>
              </a:rPr>
              <a:t>Proyecto</a:t>
            </a:r>
            <a:r>
              <a:rPr lang="es-EC" b="1" dirty="0">
                <a:latin typeface="Arial" pitchFamily="34" charset="0"/>
                <a:cs typeface="Arial" pitchFamily="34" charset="0"/>
              </a:rPr>
              <a:t>: </a:t>
            </a:r>
            <a:endParaRPr lang="es-EC" b="1" dirty="0" smtClean="0">
              <a:latin typeface="Arial" pitchFamily="34" charset="0"/>
              <a:cs typeface="Arial" pitchFamily="34" charset="0"/>
            </a:endParaRPr>
          </a:p>
          <a:p>
            <a:pPr algn="ctr">
              <a:spcBef>
                <a:spcPts val="300"/>
              </a:spcBef>
              <a:buClr>
                <a:srgbClr val="4472C4"/>
              </a:buClr>
            </a:pPr>
            <a:r>
              <a:rPr lang="es-ES_tradnl" dirty="0">
                <a:latin typeface="Arial" pitchFamily="34" charset="0"/>
                <a:cs typeface="Arial" pitchFamily="34" charset="0"/>
              </a:rPr>
              <a:t>PhD (c) Rodolfo </a:t>
            </a:r>
            <a:r>
              <a:rPr lang="es-ES_tradnl" dirty="0" smtClean="0">
                <a:latin typeface="Arial" pitchFamily="34" charset="0"/>
                <a:cs typeface="Arial" pitchFamily="34" charset="0"/>
              </a:rPr>
              <a:t>Salazar Martínez</a:t>
            </a: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
        <p:nvSpPr>
          <p:cNvPr id="21" name="CuadroTexto 11">
            <a:extLst>
              <a:ext uri="{FF2B5EF4-FFF2-40B4-BE49-F238E27FC236}">
                <a16:creationId xmlns:a16="http://schemas.microsoft.com/office/drawing/2014/main" xmlns="" id="{DAC21505-C201-42C7-A905-CDE7606F5A2F}"/>
              </a:ext>
            </a:extLst>
          </p:cNvPr>
          <p:cNvSpPr txBox="1"/>
          <p:nvPr/>
        </p:nvSpPr>
        <p:spPr>
          <a:xfrm>
            <a:off x="296248" y="4973345"/>
            <a:ext cx="5710341" cy="1315745"/>
          </a:xfrm>
          <a:prstGeom prst="rect">
            <a:avLst/>
          </a:prstGeom>
          <a:noFill/>
        </p:spPr>
        <p:txBody>
          <a:bodyPr wrap="square" rtlCol="0">
            <a:spAutoFit/>
          </a:bodyPr>
          <a:lstStyle/>
          <a:p>
            <a:pPr algn="ctr">
              <a:spcBef>
                <a:spcPts val="300"/>
              </a:spcBef>
              <a:buClr>
                <a:srgbClr val="4472C4"/>
              </a:buClr>
            </a:pPr>
            <a:endParaRPr lang="es-MX" dirty="0">
              <a:latin typeface="Arial" pitchFamily="34" charset="0"/>
              <a:cs typeface="Arial" pitchFamily="34" charset="0"/>
            </a:endParaRPr>
          </a:p>
          <a:p>
            <a:pPr algn="ctr">
              <a:spcBef>
                <a:spcPts val="300"/>
              </a:spcBef>
              <a:buClr>
                <a:srgbClr val="4472C4"/>
              </a:buClr>
            </a:pPr>
            <a:r>
              <a:rPr lang="es-MX" dirty="0">
                <a:latin typeface="Arial" pitchFamily="34" charset="0"/>
                <a:cs typeface="Arial" pitchFamily="34" charset="0"/>
              </a:rPr>
              <a:t> </a:t>
            </a:r>
            <a:r>
              <a:rPr lang="es-EC" b="1" dirty="0">
                <a:latin typeface="Arial" pitchFamily="34" charset="0"/>
                <a:cs typeface="Arial" pitchFamily="34" charset="0"/>
              </a:rPr>
              <a:t>Docente Evaluador: </a:t>
            </a:r>
            <a:endParaRPr lang="es-EC" b="1" dirty="0" smtClean="0">
              <a:latin typeface="Arial" pitchFamily="34" charset="0"/>
              <a:cs typeface="Arial" pitchFamily="34" charset="0"/>
            </a:endParaRPr>
          </a:p>
          <a:p>
            <a:pPr algn="ctr">
              <a:spcBef>
                <a:spcPts val="300"/>
              </a:spcBef>
              <a:buClr>
                <a:srgbClr val="4472C4"/>
              </a:buClr>
            </a:pPr>
            <a:r>
              <a:rPr lang="es-MX" dirty="0" smtClean="0">
                <a:latin typeface="Arial" pitchFamily="34" charset="0"/>
                <a:cs typeface="Arial" pitchFamily="34" charset="0"/>
              </a:rPr>
              <a:t>Ing</a:t>
            </a:r>
            <a:r>
              <a:rPr lang="es-MX" dirty="0">
                <a:latin typeface="Arial" pitchFamily="34" charset="0"/>
                <a:cs typeface="Arial" pitchFamily="34" charset="0"/>
              </a:rPr>
              <a:t>. </a:t>
            </a:r>
            <a:r>
              <a:rPr lang="es-MX" dirty="0" err="1" smtClean="0">
                <a:latin typeface="Arial" pitchFamily="34" charset="0"/>
                <a:cs typeface="Arial" pitchFamily="34" charset="0"/>
              </a:rPr>
              <a:t>Ginella</a:t>
            </a:r>
            <a:r>
              <a:rPr lang="es-MX" dirty="0" smtClean="0">
                <a:latin typeface="Arial" pitchFamily="34" charset="0"/>
                <a:cs typeface="Arial" pitchFamily="34" charset="0"/>
              </a:rPr>
              <a:t> Jácome Loor, </a:t>
            </a:r>
            <a:r>
              <a:rPr lang="es-EC" dirty="0" err="1" smtClean="0">
                <a:latin typeface="Arial" pitchFamily="34" charset="0"/>
                <a:cs typeface="Arial" pitchFamily="34" charset="0"/>
              </a:rPr>
              <a:t>MSc</a:t>
            </a:r>
            <a:r>
              <a:rPr lang="es-EC" dirty="0" smtClean="0">
                <a:latin typeface="Arial" pitchFamily="34" charset="0"/>
                <a:cs typeface="Arial" pitchFamily="34" charset="0"/>
              </a:rPr>
              <a:t>.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
        <p:nvSpPr>
          <p:cNvPr id="22" name="CuadroTexto 11">
            <a:extLst>
              <a:ext uri="{FF2B5EF4-FFF2-40B4-BE49-F238E27FC236}">
                <a16:creationId xmlns:a16="http://schemas.microsoft.com/office/drawing/2014/main" xmlns="" id="{DAC21505-C201-42C7-A905-CDE7606F5A2F}"/>
              </a:ext>
            </a:extLst>
          </p:cNvPr>
          <p:cNvSpPr txBox="1"/>
          <p:nvPr/>
        </p:nvSpPr>
        <p:spPr>
          <a:xfrm>
            <a:off x="6320596" y="4973345"/>
            <a:ext cx="5334000" cy="1631216"/>
          </a:xfrm>
          <a:prstGeom prst="rect">
            <a:avLst/>
          </a:prstGeom>
          <a:noFill/>
        </p:spPr>
        <p:txBody>
          <a:bodyPr wrap="square" rtlCol="0">
            <a:spAutoFit/>
          </a:bodyPr>
          <a:lstStyle/>
          <a:p>
            <a:pPr algn="ctr">
              <a:buClr>
                <a:srgbClr val="4472C4"/>
              </a:buClr>
            </a:pPr>
            <a:r>
              <a:rPr lang="es-EC" dirty="0" smtClean="0">
                <a:latin typeface="Arial" pitchFamily="34" charset="0"/>
                <a:cs typeface="Arial" pitchFamily="34" charset="0"/>
              </a:rPr>
              <a:t> </a:t>
            </a:r>
            <a:endParaRPr lang="es-EC" dirty="0">
              <a:latin typeface="Arial" pitchFamily="34" charset="0"/>
              <a:cs typeface="Arial" pitchFamily="34" charset="0"/>
            </a:endParaRPr>
          </a:p>
          <a:p>
            <a:pPr algn="ctr">
              <a:spcBef>
                <a:spcPts val="300"/>
              </a:spcBef>
              <a:buClr>
                <a:srgbClr val="4472C4"/>
              </a:buClr>
            </a:pPr>
            <a:r>
              <a:rPr lang="es-EC" b="1" dirty="0" smtClean="0">
                <a:solidFill>
                  <a:prstClr val="black"/>
                </a:solidFill>
                <a:latin typeface="Arial" pitchFamily="34" charset="0"/>
                <a:cs typeface="Arial" pitchFamily="34" charset="0"/>
              </a:rPr>
              <a:t>Secretaria Académica </a:t>
            </a:r>
            <a:r>
              <a:rPr lang="es-ES" b="1" dirty="0" smtClean="0">
                <a:solidFill>
                  <a:prstClr val="black"/>
                </a:solidFill>
                <a:latin typeface="Arial" pitchFamily="34" charset="0"/>
                <a:cs typeface="Arial" pitchFamily="34" charset="0"/>
              </a:rPr>
              <a:t>UAR: </a:t>
            </a:r>
          </a:p>
          <a:p>
            <a:pPr algn="ctr">
              <a:spcBef>
                <a:spcPts val="300"/>
              </a:spcBef>
              <a:buClr>
                <a:srgbClr val="4472C4"/>
              </a:buClr>
            </a:pPr>
            <a:r>
              <a:rPr lang="es-EC" dirty="0" smtClean="0">
                <a:latin typeface="Arial" pitchFamily="34" charset="0"/>
                <a:cs typeface="Arial" pitchFamily="34" charset="0"/>
              </a:rPr>
              <a:t>Ab. Michelle Benavides Guzmán</a:t>
            </a:r>
          </a:p>
          <a:p>
            <a:pPr algn="ctr">
              <a:spcBef>
                <a:spcPts val="300"/>
              </a:spcBef>
              <a:buClr>
                <a:srgbClr val="4472C4"/>
              </a:buClr>
            </a:pPr>
            <a:r>
              <a:rPr lang="es-EC" dirty="0" smtClean="0">
                <a:latin typeface="Arial" pitchFamily="34" charset="0"/>
                <a:cs typeface="Arial" pitchFamily="34" charset="0"/>
              </a:rPr>
              <a:t>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477970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Recopilación y almacenamiento de la información</a:t>
            </a:r>
            <a:endParaRPr lang="es-ES" sz="2400" b="1" dirty="0">
              <a:solidFill>
                <a:schemeClr val="bg1"/>
              </a:solidFill>
            </a:endParaRPr>
          </a:p>
        </p:txBody>
      </p:sp>
      <p:pic>
        <p:nvPicPr>
          <p:cNvPr id="13" name="12 Imagen"/>
          <p:cNvPicPr/>
          <p:nvPr/>
        </p:nvPicPr>
        <p:blipFill rotWithShape="1">
          <a:blip r:embed="rId2"/>
          <a:srcRect r="83168" b="85978"/>
          <a:stretch/>
        </p:blipFill>
        <p:spPr>
          <a:xfrm>
            <a:off x="9528511" y="2286000"/>
            <a:ext cx="990599" cy="457200"/>
          </a:xfrm>
          <a:prstGeom prst="rect">
            <a:avLst/>
          </a:prstGeom>
          <a:noFill/>
          <a:ln>
            <a:noFill/>
          </a:ln>
        </p:spPr>
      </p:pic>
      <p:pic>
        <p:nvPicPr>
          <p:cNvPr id="14" name="13 Imagen"/>
          <p:cNvPicPr/>
          <p:nvPr/>
        </p:nvPicPr>
        <p:blipFill rotWithShape="1">
          <a:blip r:embed="rId3"/>
          <a:srcRect r="84269" b="85821"/>
          <a:stretch/>
        </p:blipFill>
        <p:spPr>
          <a:xfrm>
            <a:off x="9528511" y="3878009"/>
            <a:ext cx="911569" cy="457200"/>
          </a:xfrm>
          <a:prstGeom prst="rect">
            <a:avLst/>
          </a:prstGeom>
          <a:noFill/>
          <a:ln>
            <a:noFill/>
          </a:ln>
        </p:spPr>
      </p:pic>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076" y="4342466"/>
            <a:ext cx="475291" cy="49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7249" y="5822329"/>
            <a:ext cx="1049454" cy="26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5381" y="4942136"/>
            <a:ext cx="1033190" cy="3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9360"/>
          <a:stretch/>
        </p:blipFill>
        <p:spPr bwMode="auto">
          <a:xfrm>
            <a:off x="9467235" y="6240122"/>
            <a:ext cx="1008975" cy="56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094" y="518394"/>
            <a:ext cx="6862947" cy="611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UÍA DE INSTALACIÓN DE POSTGRESQL Y POSTGIS – ZoneGI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50286" y="0"/>
            <a:ext cx="2611552" cy="109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5063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Clasificación Información </a:t>
            </a:r>
            <a:r>
              <a:rPr lang="es-ES" sz="2400" b="1" dirty="0">
                <a:solidFill>
                  <a:schemeClr val="bg1"/>
                </a:solidFill>
              </a:rPr>
              <a:t>I</a:t>
            </a:r>
            <a:r>
              <a:rPr lang="es-ES" sz="2400" b="1" dirty="0" smtClean="0">
                <a:solidFill>
                  <a:schemeClr val="bg1"/>
                </a:solidFill>
              </a:rPr>
              <a:t>CVU</a:t>
            </a:r>
            <a:endParaRPr lang="es-ES" sz="2400" b="1" dirty="0">
              <a:solidFill>
                <a:schemeClr val="bg1"/>
              </a:solidFill>
            </a:endParaRPr>
          </a:p>
        </p:txBody>
      </p:sp>
      <p:pic>
        <p:nvPicPr>
          <p:cNvPr id="7" name="3 Marcador de contenido"/>
          <p:cNvPicPr>
            <a:picLocks noGrp="1"/>
          </p:cNvPicPr>
          <p:nvPr>
            <p:ph sz="quarter" idx="1"/>
          </p:nvPr>
        </p:nvPicPr>
        <p:blipFill>
          <a:blip r:embed="rId2"/>
          <a:stretch>
            <a:fillRect/>
          </a:stretch>
        </p:blipFill>
        <p:spPr>
          <a:xfrm>
            <a:off x="2575719" y="609600"/>
            <a:ext cx="6705601" cy="5943600"/>
          </a:xfrm>
          <a:prstGeom prst="rect">
            <a:avLst/>
          </a:prstGeom>
        </p:spPr>
      </p:pic>
    </p:spTree>
    <p:extLst>
      <p:ext uri="{BB962C8B-B14F-4D97-AF65-F5344CB8AC3E}">
        <p14:creationId xmlns:p14="http://schemas.microsoft.com/office/powerpoint/2010/main" val="272882799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137319" y="314207"/>
            <a:ext cx="9932168" cy="427038"/>
          </a:xfrm>
        </p:spPr>
        <p:txBody>
          <a:bodyPr>
            <a:normAutofit/>
          </a:bodyPr>
          <a:lstStyle/>
          <a:p>
            <a:r>
              <a:rPr lang="es-ES" sz="2000" dirty="0" smtClean="0">
                <a:solidFill>
                  <a:schemeClr val="tx1"/>
                </a:solidFill>
              </a:rPr>
              <a:t>Servicios de seguridad ciudadana</a:t>
            </a:r>
            <a:endParaRPr lang="es-ES" sz="2000" dirty="0">
              <a:solidFill>
                <a:schemeClr val="tx1"/>
              </a:solidFill>
            </a:endParaRPr>
          </a:p>
        </p:txBody>
      </p:sp>
      <p:pic>
        <p:nvPicPr>
          <p:cNvPr id="8" name="7 Imagen"/>
          <p:cNvPicPr/>
          <p:nvPr/>
        </p:nvPicPr>
        <p:blipFill rotWithShape="1">
          <a:blip r:embed="rId2"/>
          <a:srcRect t="4665" b="-1"/>
          <a:stretch/>
        </p:blipFill>
        <p:spPr bwMode="auto">
          <a:xfrm>
            <a:off x="7681119" y="381000"/>
            <a:ext cx="3657600" cy="1905000"/>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srcRect l="19153" t="2096" r="2207" b="7798"/>
          <a:stretch/>
        </p:blipFill>
        <p:spPr bwMode="auto">
          <a:xfrm>
            <a:off x="7681119" y="2401718"/>
            <a:ext cx="3657600" cy="1991996"/>
          </a:xfrm>
          <a:prstGeom prst="rect">
            <a:avLst/>
          </a:prstGeom>
          <a:ln>
            <a:noFill/>
          </a:ln>
          <a:extLst>
            <a:ext uri="{53640926-AAD7-44D8-BBD7-CCE9431645EC}">
              <a14:shadowObscured xmlns:a14="http://schemas.microsoft.com/office/drawing/2010/main"/>
            </a:ext>
          </a:extLst>
        </p:spPr>
      </p:pic>
      <p:pic>
        <p:nvPicPr>
          <p:cNvPr id="10" name="9 Imagen"/>
          <p:cNvPicPr/>
          <p:nvPr/>
        </p:nvPicPr>
        <p:blipFill>
          <a:blip r:embed="rId4"/>
          <a:stretch>
            <a:fillRect/>
          </a:stretch>
        </p:blipFill>
        <p:spPr>
          <a:xfrm>
            <a:off x="7681119" y="4681182"/>
            <a:ext cx="3921159" cy="1970405"/>
          </a:xfrm>
          <a:prstGeom prst="rect">
            <a:avLst/>
          </a:prstGeom>
        </p:spPr>
      </p:pic>
      <p:pic>
        <p:nvPicPr>
          <p:cNvPr id="14" name="13 Imagen"/>
          <p:cNvPicPr/>
          <p:nvPr/>
        </p:nvPicPr>
        <p:blipFill rotWithShape="1">
          <a:blip r:embed="rId5"/>
          <a:srcRect l="1951" t="2502" r="29050" b="8393"/>
          <a:stretch/>
        </p:blipFill>
        <p:spPr>
          <a:xfrm>
            <a:off x="670719" y="727876"/>
            <a:ext cx="5257800" cy="3953307"/>
          </a:xfrm>
          <a:prstGeom prst="rect">
            <a:avLst/>
          </a:prstGeom>
        </p:spPr>
      </p:pic>
      <p:pic>
        <p:nvPicPr>
          <p:cNvPr id="15" name="14 Imagen"/>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8319" y="4847235"/>
            <a:ext cx="2971800" cy="1804352"/>
          </a:xfrm>
          <a:prstGeom prst="rect">
            <a:avLst/>
          </a:prstGeom>
          <a:noFill/>
          <a:ln>
            <a:noFill/>
          </a:ln>
        </p:spPr>
      </p:pic>
      <p:pic>
        <p:nvPicPr>
          <p:cNvPr id="11" name="10 Imagen"/>
          <p:cNvPicPr/>
          <p:nvPr/>
        </p:nvPicPr>
        <p:blipFill rotWithShape="1">
          <a:blip r:embed="rId8"/>
          <a:srcRect l="71922" t="23125" r="2422" b="17148"/>
          <a:stretch/>
        </p:blipFill>
        <p:spPr>
          <a:xfrm>
            <a:off x="4753512" y="3338611"/>
            <a:ext cx="1915885" cy="2685143"/>
          </a:xfrm>
          <a:prstGeom prst="rect">
            <a:avLst/>
          </a:prstGeom>
          <a:ln>
            <a:solidFill>
              <a:schemeClr val="tx1"/>
            </a:solidFill>
          </a:ln>
        </p:spPr>
      </p:pic>
    </p:spTree>
    <p:extLst>
      <p:ext uri="{BB962C8B-B14F-4D97-AF65-F5344CB8AC3E}">
        <p14:creationId xmlns:p14="http://schemas.microsoft.com/office/powerpoint/2010/main" val="9841313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a:t>
            </a:r>
            <a:r>
              <a:rPr lang="es-ES" sz="2000" dirty="0">
                <a:solidFill>
                  <a:schemeClr val="tx1"/>
                </a:solidFill>
              </a:rPr>
              <a:t>Recolección de Basura y Salud </a:t>
            </a:r>
          </a:p>
        </p:txBody>
      </p:sp>
      <p:pic>
        <p:nvPicPr>
          <p:cNvPr id="11" name="10 Imagen"/>
          <p:cNvPicPr/>
          <p:nvPr/>
        </p:nvPicPr>
        <p:blipFill rotWithShape="1">
          <a:blip r:embed="rId2"/>
          <a:srcRect l="2007" t="2624" r="29437" b="8457"/>
          <a:stretch/>
        </p:blipFill>
        <p:spPr>
          <a:xfrm>
            <a:off x="137319" y="913398"/>
            <a:ext cx="4495800" cy="4246458"/>
          </a:xfrm>
          <a:prstGeom prst="rect">
            <a:avLst/>
          </a:prstGeom>
        </p:spPr>
      </p:pic>
      <p:pic>
        <p:nvPicPr>
          <p:cNvPr id="17" name="16 Imagen"/>
          <p:cNvPicPr/>
          <p:nvPr/>
        </p:nvPicPr>
        <p:blipFill>
          <a:blip r:embed="rId3">
            <a:extLst>
              <a:ext uri="{28A0092B-C50C-407E-A947-70E740481C1C}">
                <a14:useLocalDpi xmlns:a14="http://schemas.microsoft.com/office/drawing/2010/main" val="0"/>
              </a:ext>
            </a:extLst>
          </a:blip>
          <a:srcRect/>
          <a:stretch>
            <a:fillRect/>
          </a:stretch>
        </p:blipFill>
        <p:spPr bwMode="auto">
          <a:xfrm>
            <a:off x="7300119" y="5274155"/>
            <a:ext cx="2148682" cy="1316141"/>
          </a:xfrm>
          <a:prstGeom prst="rect">
            <a:avLst/>
          </a:prstGeom>
          <a:noFill/>
          <a:ln>
            <a:noFill/>
          </a:ln>
        </p:spPr>
      </p:pic>
      <p:pic>
        <p:nvPicPr>
          <p:cNvPr id="18" name="17 Imagen"/>
          <p:cNvPicPr/>
          <p:nvPr/>
        </p:nvPicPr>
        <p:blipFill>
          <a:blip r:embed="rId4">
            <a:extLst>
              <a:ext uri="{28A0092B-C50C-407E-A947-70E740481C1C}">
                <a14:useLocalDpi xmlns:a14="http://schemas.microsoft.com/office/drawing/2010/main" val="0"/>
              </a:ext>
            </a:extLst>
          </a:blip>
          <a:srcRect/>
          <a:stretch>
            <a:fillRect/>
          </a:stretch>
        </p:blipFill>
        <p:spPr bwMode="auto">
          <a:xfrm>
            <a:off x="1394619" y="5403077"/>
            <a:ext cx="1981199" cy="838200"/>
          </a:xfrm>
          <a:prstGeom prst="rect">
            <a:avLst/>
          </a:prstGeom>
          <a:noFill/>
          <a:ln>
            <a:noFill/>
          </a:ln>
        </p:spPr>
      </p:pic>
      <p:pic>
        <p:nvPicPr>
          <p:cNvPr id="12" name="11 Imagen"/>
          <p:cNvPicPr/>
          <p:nvPr/>
        </p:nvPicPr>
        <p:blipFill rotWithShape="1">
          <a:blip r:embed="rId2"/>
          <a:srcRect l="71345" t="31184" r="3490" b="30436"/>
          <a:stretch/>
        </p:blipFill>
        <p:spPr>
          <a:xfrm>
            <a:off x="4022891" y="3524533"/>
            <a:ext cx="1477844" cy="1762551"/>
          </a:xfrm>
          <a:prstGeom prst="rect">
            <a:avLst/>
          </a:prstGeom>
          <a:ln>
            <a:solidFill>
              <a:schemeClr val="tx1"/>
            </a:solidFill>
          </a:ln>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05" t="2261" r="29137" b="7782"/>
          <a:stretch/>
        </p:blipFill>
        <p:spPr bwMode="auto">
          <a:xfrm>
            <a:off x="5699919" y="844169"/>
            <a:ext cx="4828193" cy="444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1943" t="27381" r="1471" b="33933"/>
          <a:stretch/>
        </p:blipFill>
        <p:spPr bwMode="auto">
          <a:xfrm>
            <a:off x="9838604" y="3524533"/>
            <a:ext cx="1737220" cy="1788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1244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a:t>
            </a:r>
            <a:r>
              <a:rPr lang="es-ES" sz="2000" dirty="0">
                <a:solidFill>
                  <a:schemeClr val="tx1"/>
                </a:solidFill>
              </a:rPr>
              <a:t>Transporte Público</a:t>
            </a:r>
          </a:p>
        </p:txBody>
      </p:sp>
      <p:pic>
        <p:nvPicPr>
          <p:cNvPr id="7" name="6 Imagen"/>
          <p:cNvPicPr/>
          <p:nvPr/>
        </p:nvPicPr>
        <p:blipFill rotWithShape="1">
          <a:blip r:embed="rId2"/>
          <a:srcRect l="2285" t="2813" r="29695" b="9192"/>
          <a:stretch/>
        </p:blipFill>
        <p:spPr>
          <a:xfrm>
            <a:off x="1279479" y="1151016"/>
            <a:ext cx="5062182" cy="4792584"/>
          </a:xfrm>
          <a:prstGeom prst="rect">
            <a:avLst/>
          </a:prstGeom>
        </p:spPr>
      </p:pic>
      <p:sp>
        <p:nvSpPr>
          <p:cNvPr id="9" name="8 Rectángulo"/>
          <p:cNvSpPr/>
          <p:nvPr/>
        </p:nvSpPr>
        <p:spPr>
          <a:xfrm>
            <a:off x="7129151" y="2743200"/>
            <a:ext cx="4320637" cy="1025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endParaRPr lang="es-ES" sz="1600" dirty="0" smtClean="0"/>
          </a:p>
          <a:p>
            <a:pPr marL="0" lvl="1" defTabSz="711200">
              <a:lnSpc>
                <a:spcPct val="90000"/>
              </a:lnSpc>
              <a:spcBef>
                <a:spcPct val="0"/>
              </a:spcBef>
              <a:spcAft>
                <a:spcPct val="15000"/>
              </a:spcAft>
            </a:pPr>
            <a:r>
              <a:rPr lang="es-ES" sz="1600" b="1" dirty="0" smtClean="0"/>
              <a:t>CATEGORIAS</a:t>
            </a:r>
          </a:p>
          <a:p>
            <a:pPr marL="171450" lvl="1" indent="-171450" defTabSz="711200">
              <a:lnSpc>
                <a:spcPct val="90000"/>
              </a:lnSpc>
              <a:spcBef>
                <a:spcPct val="0"/>
              </a:spcBef>
              <a:spcAft>
                <a:spcPct val="15000"/>
              </a:spcAft>
              <a:buChar char="••"/>
            </a:pPr>
            <a:endParaRPr lang="es-ES" sz="1600" dirty="0"/>
          </a:p>
          <a:p>
            <a:pPr marL="171450" lvl="1" indent="-171450" defTabSz="711200">
              <a:lnSpc>
                <a:spcPct val="90000"/>
              </a:lnSpc>
              <a:spcBef>
                <a:spcPct val="0"/>
              </a:spcBef>
              <a:spcAft>
                <a:spcPct val="15000"/>
              </a:spcAft>
              <a:buChar char="••"/>
            </a:pPr>
            <a:r>
              <a:rPr lang="es-ES" sz="1600" dirty="0" smtClean="0"/>
              <a:t>Sistema </a:t>
            </a:r>
            <a:r>
              <a:rPr lang="es-ES" sz="1600" dirty="0"/>
              <a:t>de corredores troncales (BTR</a:t>
            </a:r>
            <a:r>
              <a:rPr lang="es-ES" sz="1600" dirty="0" smtClean="0"/>
              <a:t>)</a:t>
            </a:r>
          </a:p>
          <a:p>
            <a:pPr marL="171450" lvl="1" indent="-171450" defTabSz="711200">
              <a:lnSpc>
                <a:spcPct val="90000"/>
              </a:lnSpc>
              <a:spcBef>
                <a:spcPct val="0"/>
              </a:spcBef>
              <a:spcAft>
                <a:spcPct val="15000"/>
              </a:spcAft>
              <a:buChar char="••"/>
            </a:pPr>
            <a:endParaRPr lang="es-ES" sz="1600" dirty="0"/>
          </a:p>
          <a:p>
            <a:pPr marL="171450" lvl="1" indent="-171450" defTabSz="711200">
              <a:lnSpc>
                <a:spcPct val="90000"/>
              </a:lnSpc>
              <a:spcBef>
                <a:spcPct val="0"/>
              </a:spcBef>
              <a:spcAft>
                <a:spcPct val="15000"/>
              </a:spcAft>
              <a:buChar char="••"/>
            </a:pPr>
            <a:r>
              <a:rPr lang="es-ES" sz="1600" dirty="0" smtClean="0"/>
              <a:t>Sistema </a:t>
            </a:r>
            <a:r>
              <a:rPr lang="es-ES" sz="1600" dirty="0"/>
              <a:t>de alimentadores y buses convencionales  </a:t>
            </a:r>
            <a:r>
              <a:rPr lang="es-ES" sz="1600" dirty="0" smtClean="0"/>
              <a:t>(</a:t>
            </a:r>
            <a:r>
              <a:rPr lang="es-ES" sz="1600" dirty="0"/>
              <a:t>42 paradas de </a:t>
            </a:r>
            <a:r>
              <a:rPr lang="es-ES" sz="1600" dirty="0" smtClean="0"/>
              <a:t>buses)</a:t>
            </a:r>
            <a:endParaRPr lang="es-PE" sz="1600" dirty="0" smtClean="0"/>
          </a:p>
        </p:txBody>
      </p:sp>
      <p:pic>
        <p:nvPicPr>
          <p:cNvPr id="8" name="7 Imagen"/>
          <p:cNvPicPr/>
          <p:nvPr/>
        </p:nvPicPr>
        <p:blipFill rotWithShape="1">
          <a:blip r:embed="rId2"/>
          <a:srcRect l="71462" t="35625" r="4481" b="35691"/>
          <a:stretch/>
        </p:blipFill>
        <p:spPr>
          <a:xfrm>
            <a:off x="5441626" y="4435523"/>
            <a:ext cx="1631501" cy="1508078"/>
          </a:xfrm>
          <a:prstGeom prst="rect">
            <a:avLst/>
          </a:prstGeom>
          <a:ln>
            <a:solidFill>
              <a:schemeClr val="tx1"/>
            </a:solidFill>
          </a:ln>
        </p:spPr>
      </p:pic>
    </p:spTree>
    <p:extLst>
      <p:ext uri="{BB962C8B-B14F-4D97-AF65-F5344CB8AC3E}">
        <p14:creationId xmlns:p14="http://schemas.microsoft.com/office/powerpoint/2010/main" val="410684041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Ambientales</a:t>
            </a:r>
            <a:endParaRPr lang="es-ES" sz="2000" dirty="0">
              <a:solidFill>
                <a:schemeClr val="tx1"/>
              </a:solidFill>
            </a:endParaRPr>
          </a:p>
        </p:txBody>
      </p:sp>
      <p:pic>
        <p:nvPicPr>
          <p:cNvPr id="9" name="8 Imagen"/>
          <p:cNvPicPr/>
          <p:nvPr/>
        </p:nvPicPr>
        <p:blipFill rotWithShape="1">
          <a:blip r:embed="rId2"/>
          <a:srcRect t="3163"/>
          <a:stretch/>
        </p:blipFill>
        <p:spPr>
          <a:xfrm>
            <a:off x="618948" y="1147549"/>
            <a:ext cx="4038600" cy="4943901"/>
          </a:xfrm>
          <a:prstGeom prst="rect">
            <a:avLst/>
          </a:prstGeom>
        </p:spPr>
      </p:pic>
      <p:pic>
        <p:nvPicPr>
          <p:cNvPr id="10" name="9 Imagen"/>
          <p:cNvPicPr/>
          <p:nvPr/>
        </p:nvPicPr>
        <p:blipFill>
          <a:blip r:embed="rId3"/>
          <a:stretch>
            <a:fillRect/>
          </a:stretch>
        </p:blipFill>
        <p:spPr>
          <a:xfrm>
            <a:off x="7067324" y="1147548"/>
            <a:ext cx="4534954" cy="5177051"/>
          </a:xfrm>
          <a:prstGeom prst="rect">
            <a:avLst/>
          </a:prstGeom>
        </p:spPr>
      </p:pic>
      <p:sp>
        <p:nvSpPr>
          <p:cNvPr id="11" name="10 Rectángulo redondeado"/>
          <p:cNvSpPr/>
          <p:nvPr/>
        </p:nvSpPr>
        <p:spPr>
          <a:xfrm>
            <a:off x="4719803" y="840473"/>
            <a:ext cx="2133600" cy="579120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smtClean="0"/>
              <a:t>Índice Calidad del Aire (IQCA):</a:t>
            </a:r>
          </a:p>
          <a:p>
            <a:pPr algn="ctr"/>
            <a:r>
              <a:rPr lang="es-ES" sz="1600" dirty="0" smtClean="0"/>
              <a:t>12% Deseable</a:t>
            </a:r>
          </a:p>
          <a:p>
            <a:pPr algn="ctr"/>
            <a:r>
              <a:rPr lang="es-ES" sz="1600" dirty="0" smtClean="0"/>
              <a:t>78% Aceptable</a:t>
            </a:r>
          </a:p>
          <a:p>
            <a:pPr algn="ctr"/>
            <a:r>
              <a:rPr lang="es-ES" sz="1600" dirty="0" smtClean="0"/>
              <a:t>10% Precaución</a:t>
            </a:r>
          </a:p>
          <a:p>
            <a:pPr algn="ctr"/>
            <a:endParaRPr lang="es-ES" sz="1600" b="1" dirty="0" smtClean="0"/>
          </a:p>
          <a:p>
            <a:pPr algn="ctr"/>
            <a:r>
              <a:rPr lang="es-ES" sz="1600" b="1" dirty="0" smtClean="0"/>
              <a:t>Monóxido de Carbono (CO):</a:t>
            </a:r>
          </a:p>
          <a:p>
            <a:pPr algn="ctr"/>
            <a:r>
              <a:rPr lang="es-ES" sz="1600" dirty="0" smtClean="0"/>
              <a:t> Condiciones Deseable</a:t>
            </a:r>
          </a:p>
          <a:p>
            <a:pPr algn="ctr"/>
            <a:endParaRPr lang="es-ES" sz="1600" dirty="0" smtClean="0"/>
          </a:p>
          <a:p>
            <a:pPr algn="ctr"/>
            <a:r>
              <a:rPr lang="es-ES" sz="1600" b="1" dirty="0" smtClean="0"/>
              <a:t>Material Particulado (PM10):</a:t>
            </a:r>
          </a:p>
          <a:p>
            <a:pPr algn="ctr"/>
            <a:r>
              <a:rPr lang="es-ES" sz="1600" dirty="0" smtClean="0"/>
              <a:t>Condiciones</a:t>
            </a:r>
          </a:p>
          <a:p>
            <a:pPr algn="ctr"/>
            <a:r>
              <a:rPr lang="es-ES" sz="1600" dirty="0"/>
              <a:t>A</a:t>
            </a:r>
            <a:r>
              <a:rPr lang="es-ES" sz="1600" dirty="0" smtClean="0"/>
              <a:t>ceptables</a:t>
            </a:r>
            <a:endParaRPr lang="es-ES" sz="1600" dirty="0"/>
          </a:p>
          <a:p>
            <a:pPr algn="ctr"/>
            <a:endParaRPr lang="es-ES" dirty="0" smtClean="0"/>
          </a:p>
          <a:p>
            <a:pPr algn="ctr"/>
            <a:r>
              <a:rPr lang="es-ES" sz="1600" b="1" dirty="0"/>
              <a:t>Índice Ultravioleta (IUV</a:t>
            </a:r>
            <a:r>
              <a:rPr lang="es-ES" sz="1600" b="1" dirty="0" smtClean="0"/>
              <a:t>):</a:t>
            </a:r>
          </a:p>
          <a:p>
            <a:pPr algn="ctr"/>
            <a:r>
              <a:rPr lang="es-ES" sz="1600" dirty="0" smtClean="0"/>
              <a:t>Condición </a:t>
            </a:r>
          </a:p>
          <a:p>
            <a:pPr algn="ctr"/>
            <a:r>
              <a:rPr lang="es-ES" sz="1600" dirty="0" smtClean="0"/>
              <a:t>Alto</a:t>
            </a:r>
          </a:p>
          <a:p>
            <a:pPr algn="ctr"/>
            <a:endParaRPr lang="es-ES" sz="1600" b="1" dirty="0"/>
          </a:p>
          <a:p>
            <a:pPr algn="ctr"/>
            <a:endParaRPr lang="es-ES" dirty="0"/>
          </a:p>
        </p:txBody>
      </p:sp>
    </p:spTree>
    <p:extLst>
      <p:ext uri="{BB962C8B-B14F-4D97-AF65-F5344CB8AC3E}">
        <p14:creationId xmlns:p14="http://schemas.microsoft.com/office/powerpoint/2010/main" val="151668386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económicos turísticos</a:t>
            </a:r>
            <a:endParaRPr lang="es-ES" sz="2000" dirty="0">
              <a:solidFill>
                <a:schemeClr val="tx1"/>
              </a:solidFill>
            </a:endParaRPr>
          </a:p>
        </p:txBody>
      </p:sp>
      <p:pic>
        <p:nvPicPr>
          <p:cNvPr id="8" name="7 Imagen"/>
          <p:cNvPicPr/>
          <p:nvPr/>
        </p:nvPicPr>
        <p:blipFill rotWithShape="1">
          <a:blip r:embed="rId2"/>
          <a:srcRect l="1871" t="3571" r="29412" b="9207"/>
          <a:stretch/>
        </p:blipFill>
        <p:spPr>
          <a:xfrm>
            <a:off x="342876" y="1087734"/>
            <a:ext cx="4953001" cy="4547972"/>
          </a:xfrm>
          <a:prstGeom prst="rect">
            <a:avLst/>
          </a:prstGeom>
        </p:spPr>
      </p:pic>
      <p:pic>
        <p:nvPicPr>
          <p:cNvPr id="12" name="11 Imagen"/>
          <p:cNvPicPr/>
          <p:nvPr/>
        </p:nvPicPr>
        <p:blipFill rotWithShape="1">
          <a:blip r:embed="rId3"/>
          <a:srcRect t="7101"/>
          <a:stretch/>
        </p:blipFill>
        <p:spPr bwMode="auto">
          <a:xfrm>
            <a:off x="6614317" y="1400875"/>
            <a:ext cx="4987959" cy="3048000"/>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6614319" y="605135"/>
            <a:ext cx="4987957" cy="830997"/>
          </a:xfrm>
          <a:prstGeom prst="rect">
            <a:avLst/>
          </a:prstGeom>
        </p:spPr>
        <p:txBody>
          <a:bodyPr wrap="square">
            <a:spAutoFit/>
          </a:bodyPr>
          <a:lstStyle/>
          <a:p>
            <a:r>
              <a:rPr lang="es-PE" sz="1600" dirty="0" smtClean="0"/>
              <a:t>Establecimientos 4.777 distribuidos  </a:t>
            </a:r>
            <a:r>
              <a:rPr lang="es-PE" sz="1600" dirty="0"/>
              <a:t>en un  90% en  zonas urbanas y en un 10% en zonas rurales del DMQ</a:t>
            </a:r>
            <a:endParaRPr lang="es-ES" sz="1600" dirty="0"/>
          </a:p>
        </p:txBody>
      </p:sp>
      <p:pic>
        <p:nvPicPr>
          <p:cNvPr id="10" name="9 Imagen"/>
          <p:cNvPicPr/>
          <p:nvPr/>
        </p:nvPicPr>
        <p:blipFill rotWithShape="1">
          <a:blip r:embed="rId4"/>
          <a:srcRect l="73251" t="29184" r="2518" b="25385"/>
          <a:stretch/>
        </p:blipFill>
        <p:spPr>
          <a:xfrm>
            <a:off x="4591037" y="3810000"/>
            <a:ext cx="1835327" cy="2667000"/>
          </a:xfrm>
          <a:prstGeom prst="rect">
            <a:avLst/>
          </a:prstGeom>
          <a:ln>
            <a:solidFill>
              <a:schemeClr val="tx1"/>
            </a:solidFill>
          </a:ln>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7452519" y="4873706"/>
            <a:ext cx="2590800" cy="1679494"/>
          </a:xfrm>
          <a:prstGeom prst="rect">
            <a:avLst/>
          </a:prstGeom>
          <a:noFill/>
          <a:ln>
            <a:noFill/>
          </a:ln>
        </p:spPr>
      </p:pic>
    </p:spTree>
    <p:extLst>
      <p:ext uri="{BB962C8B-B14F-4D97-AF65-F5344CB8AC3E}">
        <p14:creationId xmlns:p14="http://schemas.microsoft.com/office/powerpoint/2010/main" val="151755576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de educación</a:t>
            </a:r>
            <a:endParaRPr lang="es-ES" sz="2000" dirty="0">
              <a:solidFill>
                <a:schemeClr val="tx1"/>
              </a:solidFill>
            </a:endParaRPr>
          </a:p>
        </p:txBody>
      </p:sp>
      <p:pic>
        <p:nvPicPr>
          <p:cNvPr id="9" name="8 Imagen"/>
          <p:cNvPicPr/>
          <p:nvPr/>
        </p:nvPicPr>
        <p:blipFill rotWithShape="1">
          <a:blip r:embed="rId2"/>
          <a:srcRect l="2057" t="2582" r="29663" b="8283"/>
          <a:stretch/>
        </p:blipFill>
        <p:spPr>
          <a:xfrm>
            <a:off x="804899" y="1071320"/>
            <a:ext cx="5257800" cy="4804264"/>
          </a:xfrm>
          <a:prstGeom prst="rect">
            <a:avLst/>
          </a:prstGeom>
        </p:spPr>
      </p:pic>
      <p:sp>
        <p:nvSpPr>
          <p:cNvPr id="3" name="2 Rectángulo"/>
          <p:cNvSpPr/>
          <p:nvPr/>
        </p:nvSpPr>
        <p:spPr>
          <a:xfrm>
            <a:off x="6461919" y="2514600"/>
            <a:ext cx="5140359" cy="1569660"/>
          </a:xfrm>
          <a:prstGeom prst="rect">
            <a:avLst/>
          </a:prstGeom>
        </p:spPr>
        <p:txBody>
          <a:bodyPr wrap="square">
            <a:spAutoFit/>
          </a:bodyPr>
          <a:lstStyle/>
          <a:p>
            <a:r>
              <a:rPr lang="es-PE" sz="1600" b="1" dirty="0" smtClean="0"/>
              <a:t>INSTITUCIONES EDUCATIVAS</a:t>
            </a:r>
          </a:p>
          <a:p>
            <a:pPr marL="285750" indent="-285750">
              <a:buFont typeface="Arial" pitchFamily="34" charset="0"/>
              <a:buChar char="•"/>
            </a:pPr>
            <a:endParaRPr lang="es-PE" sz="1600" dirty="0" smtClean="0"/>
          </a:p>
          <a:p>
            <a:pPr marL="285750" indent="-285750">
              <a:buFont typeface="Arial" pitchFamily="34" charset="0"/>
              <a:buChar char="•"/>
            </a:pPr>
            <a:r>
              <a:rPr lang="es-PE" sz="1600" dirty="0" smtClean="0"/>
              <a:t>2.235 </a:t>
            </a:r>
            <a:r>
              <a:rPr lang="es-PE" sz="1600" dirty="0"/>
              <a:t>instituciones educativas (60% son particulares y 40% públicas</a:t>
            </a:r>
            <a:r>
              <a:rPr lang="es-PE" sz="1600" dirty="0" smtClean="0"/>
              <a:t>) en el DMQ</a:t>
            </a:r>
          </a:p>
          <a:p>
            <a:pPr marL="285750" indent="-285750">
              <a:buFont typeface="Arial" pitchFamily="34" charset="0"/>
              <a:buChar char="•"/>
            </a:pPr>
            <a:endParaRPr lang="es-PE" sz="1600" dirty="0"/>
          </a:p>
          <a:p>
            <a:pPr marL="285750" indent="-285750">
              <a:buFont typeface="Arial" pitchFamily="34" charset="0"/>
              <a:buChar char="•"/>
            </a:pPr>
            <a:r>
              <a:rPr lang="es-PE" sz="1600" dirty="0" smtClean="0"/>
              <a:t>23 unidades educativas</a:t>
            </a:r>
            <a:endParaRPr lang="es-ES" sz="1600" dirty="0"/>
          </a:p>
        </p:txBody>
      </p:sp>
      <p:pic>
        <p:nvPicPr>
          <p:cNvPr id="8" name="7 Imagen"/>
          <p:cNvPicPr/>
          <p:nvPr/>
        </p:nvPicPr>
        <p:blipFill rotWithShape="1">
          <a:blip r:embed="rId2"/>
          <a:srcRect l="71851" t="38308" r="3110" b="31273"/>
          <a:stretch/>
        </p:blipFill>
        <p:spPr>
          <a:xfrm>
            <a:off x="4861719" y="4351585"/>
            <a:ext cx="1600200" cy="1523999"/>
          </a:xfrm>
          <a:prstGeom prst="rect">
            <a:avLst/>
          </a:prstGeom>
          <a:ln>
            <a:solidFill>
              <a:schemeClr val="tx1"/>
            </a:solidFill>
          </a:ln>
        </p:spPr>
      </p:pic>
    </p:spTree>
    <p:extLst>
      <p:ext uri="{BB962C8B-B14F-4D97-AF65-F5344CB8AC3E}">
        <p14:creationId xmlns:p14="http://schemas.microsoft.com/office/powerpoint/2010/main" val="31152381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Culturales</a:t>
            </a:r>
            <a:endParaRPr lang="es-ES" sz="2000" dirty="0">
              <a:solidFill>
                <a:schemeClr val="tx1"/>
              </a:solidFill>
            </a:endParaRPr>
          </a:p>
        </p:txBody>
      </p:sp>
      <p:sp>
        <p:nvSpPr>
          <p:cNvPr id="3" name="2 Rectángulo"/>
          <p:cNvSpPr/>
          <p:nvPr/>
        </p:nvSpPr>
        <p:spPr>
          <a:xfrm>
            <a:off x="6614319" y="4393146"/>
            <a:ext cx="4343399" cy="2062103"/>
          </a:xfrm>
          <a:prstGeom prst="rect">
            <a:avLst/>
          </a:prstGeom>
        </p:spPr>
        <p:txBody>
          <a:bodyPr wrap="square">
            <a:spAutoFit/>
          </a:bodyPr>
          <a:lstStyle/>
          <a:p>
            <a:r>
              <a:rPr lang="es-PE" sz="1600" b="1" dirty="0" smtClean="0"/>
              <a:t>AREAS  CULTURALES</a:t>
            </a:r>
          </a:p>
          <a:p>
            <a:endParaRPr lang="es-PE" sz="1600" b="1" dirty="0" smtClean="0"/>
          </a:p>
          <a:p>
            <a:pPr marL="285750" indent="-285750">
              <a:buFont typeface="Arial" pitchFamily="34" charset="0"/>
              <a:buChar char="•"/>
            </a:pPr>
            <a:r>
              <a:rPr lang="es-PE" sz="1600" dirty="0" smtClean="0"/>
              <a:t>7 </a:t>
            </a:r>
            <a:r>
              <a:rPr lang="es-PE" sz="1600" dirty="0"/>
              <a:t>grandes áreas de concentración con </a:t>
            </a:r>
            <a:r>
              <a:rPr lang="es-PE" sz="1600" dirty="0" smtClean="0"/>
              <a:t>     1 </a:t>
            </a:r>
            <a:r>
              <a:rPr lang="es-PE" sz="1600" dirty="0"/>
              <a:t>boulevard y 6 </a:t>
            </a:r>
            <a:r>
              <a:rPr lang="es-PE" sz="1600" dirty="0" smtClean="0"/>
              <a:t>plazas</a:t>
            </a:r>
          </a:p>
          <a:p>
            <a:pPr marL="285750" indent="-285750">
              <a:buFont typeface="Arial" pitchFamily="34" charset="0"/>
              <a:buChar char="•"/>
            </a:pPr>
            <a:r>
              <a:rPr lang="es-PE" sz="1600" dirty="0" smtClean="0"/>
              <a:t>25 </a:t>
            </a:r>
            <a:r>
              <a:rPr lang="es-PE" sz="1600" dirty="0"/>
              <a:t>monumentos </a:t>
            </a:r>
            <a:r>
              <a:rPr lang="es-PE" sz="1600" dirty="0" smtClean="0"/>
              <a:t>simbólicos</a:t>
            </a:r>
          </a:p>
          <a:p>
            <a:pPr marL="285750" indent="-285750">
              <a:buFont typeface="Arial" pitchFamily="34" charset="0"/>
              <a:buChar char="•"/>
            </a:pPr>
            <a:r>
              <a:rPr lang="es-PE" sz="1600" dirty="0" smtClean="0"/>
              <a:t>80 </a:t>
            </a:r>
            <a:r>
              <a:rPr lang="es-PE" sz="1600" dirty="0"/>
              <a:t>espacios deportivos </a:t>
            </a:r>
            <a:endParaRPr lang="es-PE" sz="1600" dirty="0" smtClean="0"/>
          </a:p>
          <a:p>
            <a:pPr marL="285750" indent="-285750">
              <a:buFont typeface="Arial" pitchFamily="34" charset="0"/>
              <a:buChar char="•"/>
            </a:pPr>
            <a:r>
              <a:rPr lang="es-PE" sz="1600" dirty="0" smtClean="0"/>
              <a:t>21 </a:t>
            </a:r>
            <a:r>
              <a:rPr lang="es-PE" sz="1600" dirty="0"/>
              <a:t>áreas </a:t>
            </a:r>
            <a:r>
              <a:rPr lang="es-PE" sz="1600" dirty="0" smtClean="0"/>
              <a:t>verdes</a:t>
            </a:r>
            <a:r>
              <a:rPr lang="es-PE" sz="1600" dirty="0"/>
              <a:t> </a:t>
            </a:r>
            <a:r>
              <a:rPr lang="es-PE" sz="1600" dirty="0" smtClean="0"/>
              <a:t>con el parque Bicentenario</a:t>
            </a:r>
            <a:endParaRPr lang="es-ES" sz="1600" dirty="0"/>
          </a:p>
        </p:txBody>
      </p:sp>
      <p:pic>
        <p:nvPicPr>
          <p:cNvPr id="7" name="6 Imagen"/>
          <p:cNvPicPr/>
          <p:nvPr/>
        </p:nvPicPr>
        <p:blipFill rotWithShape="1">
          <a:blip r:embed="rId2"/>
          <a:srcRect l="1831" t="3401" r="29119" b="8515"/>
          <a:stretch/>
        </p:blipFill>
        <p:spPr>
          <a:xfrm>
            <a:off x="150670" y="871181"/>
            <a:ext cx="5334150" cy="4876801"/>
          </a:xfrm>
          <a:prstGeom prst="rect">
            <a:avLst/>
          </a:prstGeom>
        </p:spPr>
      </p:pic>
      <p:pic>
        <p:nvPicPr>
          <p:cNvPr id="8" name="7 Imagen"/>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47" t="3070" r="16951" b="7509"/>
          <a:stretch/>
        </p:blipFill>
        <p:spPr bwMode="auto">
          <a:xfrm>
            <a:off x="5928519" y="470792"/>
            <a:ext cx="5521360" cy="3809706"/>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2"/>
          <a:srcRect l="71042" t="28872" r="1944" b="42256"/>
          <a:stretch/>
        </p:blipFill>
        <p:spPr>
          <a:xfrm>
            <a:off x="4023519" y="4289597"/>
            <a:ext cx="1752749" cy="1461797"/>
          </a:xfrm>
          <a:prstGeom prst="rect">
            <a:avLst/>
          </a:prstGeom>
          <a:ln>
            <a:solidFill>
              <a:schemeClr val="tx1"/>
            </a:solidFill>
          </a:ln>
        </p:spPr>
      </p:pic>
    </p:spTree>
    <p:extLst>
      <p:ext uri="{BB962C8B-B14F-4D97-AF65-F5344CB8AC3E}">
        <p14:creationId xmlns:p14="http://schemas.microsoft.com/office/powerpoint/2010/main" val="427856379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a:t>
            </a:r>
            <a:r>
              <a:rPr lang="es-ES" sz="2000" dirty="0">
                <a:solidFill>
                  <a:schemeClr val="tx1"/>
                </a:solidFill>
              </a:rPr>
              <a:t>de Gestión y Desarrollo Territorial</a:t>
            </a:r>
          </a:p>
        </p:txBody>
      </p:sp>
      <p:pic>
        <p:nvPicPr>
          <p:cNvPr id="7" name="6 Imagen"/>
          <p:cNvPicPr/>
          <p:nvPr/>
        </p:nvPicPr>
        <p:blipFill rotWithShape="1">
          <a:blip r:embed="rId2"/>
          <a:srcRect l="2250" t="2865" r="29086" b="9167"/>
          <a:stretch/>
        </p:blipFill>
        <p:spPr>
          <a:xfrm>
            <a:off x="899319" y="815454"/>
            <a:ext cx="4802055" cy="3274812"/>
          </a:xfrm>
          <a:prstGeom prst="rect">
            <a:avLst/>
          </a:prstGeom>
        </p:spPr>
      </p:pic>
      <p:pic>
        <p:nvPicPr>
          <p:cNvPr id="8" name="7 Imagen"/>
          <p:cNvPicPr/>
          <p:nvPr/>
        </p:nvPicPr>
        <p:blipFill rotWithShape="1">
          <a:blip r:embed="rId3"/>
          <a:srcRect l="2748" t="2813" r="2667" b="8752"/>
          <a:stretch/>
        </p:blipFill>
        <p:spPr>
          <a:xfrm>
            <a:off x="6775346" y="190500"/>
            <a:ext cx="4826931" cy="3205193"/>
          </a:xfrm>
          <a:prstGeom prst="rect">
            <a:avLst/>
          </a:prstGeom>
        </p:spPr>
      </p:pic>
      <p:pic>
        <p:nvPicPr>
          <p:cNvPr id="9" name="8 Imagen"/>
          <p:cNvPicPr/>
          <p:nvPr/>
        </p:nvPicPr>
        <p:blipFill rotWithShape="1">
          <a:blip r:embed="rId4"/>
          <a:srcRect l="2233" t="2628" r="2147" b="8871"/>
          <a:stretch/>
        </p:blipFill>
        <p:spPr>
          <a:xfrm>
            <a:off x="6775347" y="3488767"/>
            <a:ext cx="4826931" cy="3200400"/>
          </a:xfrm>
          <a:prstGeom prst="rect">
            <a:avLst/>
          </a:prstGeom>
        </p:spPr>
      </p:pic>
      <p:sp>
        <p:nvSpPr>
          <p:cNvPr id="2" name="1 Rectángulo"/>
          <p:cNvSpPr/>
          <p:nvPr/>
        </p:nvSpPr>
        <p:spPr>
          <a:xfrm>
            <a:off x="137319" y="4099365"/>
            <a:ext cx="6437445" cy="2554545"/>
          </a:xfrm>
          <a:prstGeom prst="rect">
            <a:avLst/>
          </a:prstGeom>
        </p:spPr>
        <p:txBody>
          <a:bodyPr wrap="square">
            <a:spAutoFit/>
          </a:bodyPr>
          <a:lstStyle/>
          <a:p>
            <a:pPr marL="285750" indent="-285750">
              <a:buFont typeface="Arial" pitchFamily="34" charset="0"/>
              <a:buChar char="•"/>
            </a:pPr>
            <a:r>
              <a:rPr lang="es-ES" sz="1600" dirty="0"/>
              <a:t>L</a:t>
            </a:r>
            <a:r>
              <a:rPr lang="es-ES" sz="1600" dirty="0" smtClean="0"/>
              <a:t>a edificaciones podrán </a:t>
            </a:r>
            <a:r>
              <a:rPr lang="es-ES" sz="1600" dirty="0"/>
              <a:t>incrementar su altura hasta un máximo de 18 pisos siempre que la superficie del lote sea mayor o igual a 400 </a:t>
            </a:r>
            <a:r>
              <a:rPr lang="es-ES" sz="1600" dirty="0" smtClean="0"/>
              <a:t>m2. (1297 lotes)</a:t>
            </a:r>
          </a:p>
          <a:p>
            <a:pPr marL="285750" indent="-285750">
              <a:buFont typeface="Arial" pitchFamily="34" charset="0"/>
              <a:buChar char="•"/>
            </a:pPr>
            <a:endParaRPr lang="es-ES" sz="1600" dirty="0"/>
          </a:p>
          <a:p>
            <a:pPr marL="285750" indent="-285750">
              <a:buFont typeface="Arial" pitchFamily="34" charset="0"/>
              <a:buChar char="•"/>
            </a:pPr>
            <a:r>
              <a:rPr lang="es-PE" sz="1600" dirty="0"/>
              <a:t>La escala para edificaciones por altura se clasificaran en </a:t>
            </a:r>
            <a:r>
              <a:rPr lang="es-PE" sz="1600" dirty="0" smtClean="0"/>
              <a:t>pequeña, mediana, grande y </a:t>
            </a:r>
            <a:r>
              <a:rPr lang="es-PE" sz="1600" dirty="0"/>
              <a:t>extra </a:t>
            </a:r>
            <a:r>
              <a:rPr lang="es-PE" sz="1600" dirty="0" smtClean="0"/>
              <a:t>grande mayores a 19 pisos.</a:t>
            </a:r>
            <a:endParaRPr lang="es-ES" sz="1600" dirty="0" smtClean="0"/>
          </a:p>
          <a:p>
            <a:pPr marL="285750" indent="-285750">
              <a:buFont typeface="Arial" pitchFamily="34" charset="0"/>
              <a:buChar char="•"/>
            </a:pPr>
            <a:endParaRPr lang="es-ES" sz="1600" dirty="0" smtClean="0"/>
          </a:p>
          <a:p>
            <a:pPr algn="ctr"/>
            <a:r>
              <a:rPr lang="es-ES" sz="1600" i="1" dirty="0" smtClean="0"/>
              <a:t>STHV 019: sin </a:t>
            </a:r>
            <a:r>
              <a:rPr lang="es-ES" sz="1600" i="1" dirty="0"/>
              <a:t>perjuicio que el lote se localice en el área de influencia del sistema de transporte Metro o </a:t>
            </a:r>
            <a:r>
              <a:rPr lang="es-ES" sz="1600" i="1" dirty="0" smtClean="0"/>
              <a:t>BRT</a:t>
            </a:r>
          </a:p>
          <a:p>
            <a:pPr marL="285750" indent="-285750">
              <a:buFont typeface="Arial" pitchFamily="34" charset="0"/>
              <a:buChar char="•"/>
            </a:pPr>
            <a:endParaRPr lang="es-ES" sz="1600" dirty="0"/>
          </a:p>
        </p:txBody>
      </p:sp>
      <p:pic>
        <p:nvPicPr>
          <p:cNvPr id="10" name="9 Imagen"/>
          <p:cNvPicPr/>
          <p:nvPr/>
        </p:nvPicPr>
        <p:blipFill rotWithShape="1">
          <a:blip r:embed="rId2"/>
          <a:srcRect l="70914" t="33626" r="1986" b="26421"/>
          <a:stretch/>
        </p:blipFill>
        <p:spPr>
          <a:xfrm>
            <a:off x="4981019" y="2684060"/>
            <a:ext cx="1618470" cy="1423266"/>
          </a:xfrm>
          <a:prstGeom prst="rect">
            <a:avLst/>
          </a:prstGeom>
        </p:spPr>
      </p:pic>
    </p:spTree>
    <p:extLst>
      <p:ext uri="{BB962C8B-B14F-4D97-AF65-F5344CB8AC3E}">
        <p14:creationId xmlns:p14="http://schemas.microsoft.com/office/powerpoint/2010/main" val="17238560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91" y="699867"/>
            <a:ext cx="11431798" cy="582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3614297"/>
            <a:ext cx="3638298" cy="280301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1 Título"/>
          <p:cNvSpPr txBox="1">
            <a:spLocks/>
          </p:cNvSpPr>
          <p:nvPr/>
        </p:nvSpPr>
        <p:spPr>
          <a:xfrm>
            <a:off x="0" y="0"/>
            <a:ext cx="12161837" cy="487362"/>
          </a:xfrm>
          <a:prstGeom prst="rect">
            <a:avLst/>
          </a:prstGeom>
        </p:spPr>
        <p:style>
          <a:lnRef idx="0">
            <a:scrgbClr r="0" g="0" b="0"/>
          </a:lnRef>
          <a:fillRef idx="1001">
            <a:schemeClr val="dk2"/>
          </a:fillRef>
          <a:effectRef idx="0">
            <a:scrgbClr r="0" g="0" b="0"/>
          </a:effectRef>
          <a:fontRef idx="major"/>
        </p:style>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Planteamiento del problema</a:t>
            </a:r>
          </a:p>
        </p:txBody>
      </p:sp>
      <p:sp>
        <p:nvSpPr>
          <p:cNvPr id="2" name="1 Rectángulo"/>
          <p:cNvSpPr/>
          <p:nvPr/>
        </p:nvSpPr>
        <p:spPr>
          <a:xfrm>
            <a:off x="5458863" y="3244966"/>
            <a:ext cx="320467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dirty="0" smtClean="0"/>
              <a:t>  NUEVA CENTRALIDAD</a:t>
            </a:r>
            <a:endParaRPr lang="es-ES" dirty="0"/>
          </a:p>
        </p:txBody>
      </p:sp>
      <p:sp>
        <p:nvSpPr>
          <p:cNvPr id="7" name="6 Rectángulo"/>
          <p:cNvSpPr/>
          <p:nvPr/>
        </p:nvSpPr>
        <p:spPr>
          <a:xfrm>
            <a:off x="526974" y="803990"/>
            <a:ext cx="370584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PE" dirty="0" smtClean="0"/>
              <a:t>PLANIFICACIÓN ADECUADA</a:t>
            </a:r>
            <a:endParaRPr lang="es-ES" dirty="0"/>
          </a:p>
        </p:txBody>
      </p:sp>
      <p:sp>
        <p:nvSpPr>
          <p:cNvPr id="8" name="7 Rectángulo"/>
          <p:cNvSpPr/>
          <p:nvPr/>
        </p:nvSpPr>
        <p:spPr>
          <a:xfrm>
            <a:off x="7016524" y="4158734"/>
            <a:ext cx="462973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PE" dirty="0" smtClean="0"/>
              <a:t>NUEVOS SITIOS DE PRODUCTIVIDAD</a:t>
            </a:r>
            <a:endParaRPr lang="es-ES" dirty="0"/>
          </a:p>
        </p:txBody>
      </p:sp>
      <p:sp>
        <p:nvSpPr>
          <p:cNvPr id="9" name="8 Rectángulo"/>
          <p:cNvSpPr/>
          <p:nvPr/>
        </p:nvSpPr>
        <p:spPr>
          <a:xfrm>
            <a:off x="1737519" y="1556266"/>
            <a:ext cx="357020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PE" dirty="0" smtClean="0"/>
              <a:t>EVOLUCIÓN DEMOGRAFICA</a:t>
            </a:r>
            <a:endParaRPr lang="es-ES" dirty="0"/>
          </a:p>
        </p:txBody>
      </p:sp>
      <p:sp>
        <p:nvSpPr>
          <p:cNvPr id="10" name="9 Rectángulo"/>
          <p:cNvSpPr/>
          <p:nvPr/>
        </p:nvSpPr>
        <p:spPr>
          <a:xfrm>
            <a:off x="2972202" y="2382994"/>
            <a:ext cx="5644494"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PE" dirty="0" smtClean="0"/>
              <a:t>REHABILITACIÓN </a:t>
            </a:r>
            <a:r>
              <a:rPr lang="es-PE" dirty="0"/>
              <a:t>DE ÁREAS ABANDONADAS </a:t>
            </a:r>
            <a:endParaRPr lang="es-ES" dirty="0"/>
          </a:p>
        </p:txBody>
      </p:sp>
      <p:sp>
        <p:nvSpPr>
          <p:cNvPr id="11" name="10 Flecha doblada hacia arriba"/>
          <p:cNvSpPr/>
          <p:nvPr/>
        </p:nvSpPr>
        <p:spPr>
          <a:xfrm rot="5400000">
            <a:off x="1013618" y="1408655"/>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2" name="11 Flecha doblada hacia arriba"/>
          <p:cNvSpPr/>
          <p:nvPr/>
        </p:nvSpPr>
        <p:spPr>
          <a:xfrm rot="5400000">
            <a:off x="2211036" y="2235383"/>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3" name="12 Flecha doblada hacia arriba"/>
          <p:cNvSpPr/>
          <p:nvPr/>
        </p:nvSpPr>
        <p:spPr>
          <a:xfrm rot="5400000">
            <a:off x="4790784" y="3003469"/>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4" name="13 Flecha doblada hacia arriba"/>
          <p:cNvSpPr/>
          <p:nvPr/>
        </p:nvSpPr>
        <p:spPr>
          <a:xfrm rot="5400000">
            <a:off x="6452054" y="3898108"/>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34338304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DIAGNOSTICO TERRITORIAL</a:t>
            </a:r>
          </a:p>
        </p:txBody>
      </p:sp>
      <p:sp>
        <p:nvSpPr>
          <p:cNvPr id="6"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Servicios </a:t>
            </a:r>
            <a:r>
              <a:rPr lang="es-ES" sz="2000" dirty="0">
                <a:solidFill>
                  <a:schemeClr val="tx1"/>
                </a:solidFill>
              </a:rPr>
              <a:t>de Gestión y Desarrollo Territorial</a:t>
            </a:r>
          </a:p>
        </p:txBody>
      </p:sp>
      <p:pic>
        <p:nvPicPr>
          <p:cNvPr id="13" name="12 Imagen"/>
          <p:cNvPicPr/>
          <p:nvPr/>
        </p:nvPicPr>
        <p:blipFill rotWithShape="1">
          <a:blip r:embed="rId3"/>
          <a:srcRect l="2085" t="2074" r="2651" b="8649"/>
          <a:stretch/>
        </p:blipFill>
        <p:spPr>
          <a:xfrm>
            <a:off x="442119" y="764275"/>
            <a:ext cx="6827043" cy="4648200"/>
          </a:xfrm>
          <a:prstGeom prst="rect">
            <a:avLst/>
          </a:prstGeom>
        </p:spPr>
      </p:pic>
      <p:sp>
        <p:nvSpPr>
          <p:cNvPr id="2" name="1 Rectángulo"/>
          <p:cNvSpPr/>
          <p:nvPr/>
        </p:nvSpPr>
        <p:spPr>
          <a:xfrm>
            <a:off x="151115" y="5410200"/>
            <a:ext cx="7589042" cy="1323439"/>
          </a:xfrm>
          <a:prstGeom prst="rect">
            <a:avLst/>
          </a:prstGeom>
        </p:spPr>
        <p:txBody>
          <a:bodyPr wrap="square">
            <a:spAutoFit/>
          </a:bodyPr>
          <a:lstStyle/>
          <a:p>
            <a:pPr marL="285750" indent="-285750">
              <a:buFont typeface="Arial" pitchFamily="34" charset="0"/>
              <a:buChar char="•"/>
            </a:pPr>
            <a:r>
              <a:rPr lang="es-PE" sz="1600" b="1" dirty="0" smtClean="0"/>
              <a:t>Equipamientos sociales y públicos </a:t>
            </a:r>
            <a:r>
              <a:rPr lang="es-PE" sz="1600" dirty="0"/>
              <a:t>(implementación de servicios de educación, cultura, salud, </a:t>
            </a:r>
            <a:r>
              <a:rPr lang="es-PE" sz="1600" dirty="0" smtClean="0"/>
              <a:t>recreativo)</a:t>
            </a:r>
          </a:p>
          <a:p>
            <a:pPr marL="285750" indent="-285750">
              <a:buFont typeface="Arial" pitchFamily="34" charset="0"/>
              <a:buChar char="•"/>
            </a:pPr>
            <a:endParaRPr lang="es-PE" sz="1600" dirty="0" smtClean="0"/>
          </a:p>
          <a:p>
            <a:pPr marL="285750" indent="-285750">
              <a:buFont typeface="Arial" pitchFamily="34" charset="0"/>
              <a:buChar char="•"/>
            </a:pPr>
            <a:r>
              <a:rPr lang="es-EC" sz="1600" b="1" dirty="0" smtClean="0"/>
              <a:t>Uso residencial </a:t>
            </a:r>
            <a:r>
              <a:rPr lang="es-EC" sz="1600" dirty="0"/>
              <a:t>que permiten el desarrollo de comercios y </a:t>
            </a:r>
            <a:r>
              <a:rPr lang="es-EC" sz="1600" dirty="0" smtClean="0"/>
              <a:t>servicios </a:t>
            </a:r>
            <a:r>
              <a:rPr lang="es-PE" sz="1600" dirty="0" smtClean="0"/>
              <a:t>que </a:t>
            </a:r>
            <a:r>
              <a:rPr lang="es-PE" sz="1600" dirty="0"/>
              <a:t>tiene un </a:t>
            </a:r>
            <a:r>
              <a:rPr lang="es-PE" sz="1600" b="1" dirty="0"/>
              <a:t>gran componente comercial, </a:t>
            </a:r>
            <a:r>
              <a:rPr lang="es-PE" sz="1600" dirty="0"/>
              <a:t>es decir, son de uso mixto </a:t>
            </a:r>
            <a:endParaRPr lang="es-ES" sz="1600" dirty="0"/>
          </a:p>
        </p:txBody>
      </p:sp>
      <p:pic>
        <p:nvPicPr>
          <p:cNvPr id="14" name="13 Imagen"/>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37149"/>
          <a:stretch/>
        </p:blipFill>
        <p:spPr>
          <a:xfrm>
            <a:off x="7740157" y="1219199"/>
            <a:ext cx="3615815" cy="4480279"/>
          </a:xfrm>
          <a:prstGeom prst="rect">
            <a:avLst/>
          </a:prstGeom>
        </p:spPr>
      </p:pic>
    </p:spTree>
    <p:extLst>
      <p:ext uri="{BB962C8B-B14F-4D97-AF65-F5344CB8AC3E}">
        <p14:creationId xmlns:p14="http://schemas.microsoft.com/office/powerpoint/2010/main" val="105690552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Evaluación </a:t>
            </a:r>
            <a:r>
              <a:rPr lang="es-ES" sz="2400" b="1" dirty="0">
                <a:solidFill>
                  <a:schemeClr val="bg1"/>
                </a:solidFill>
              </a:rPr>
              <a:t>Multiactor y Análisis de Expertos</a:t>
            </a:r>
          </a:p>
        </p:txBody>
      </p:sp>
      <p:sp>
        <p:nvSpPr>
          <p:cNvPr id="8" name="1 Título"/>
          <p:cNvSpPr>
            <a:spLocks noGrp="1"/>
          </p:cNvSpPr>
          <p:nvPr>
            <p:ph type="title"/>
          </p:nvPr>
        </p:nvSpPr>
        <p:spPr>
          <a:xfrm>
            <a:off x="213519" y="212109"/>
            <a:ext cx="9932168" cy="579438"/>
          </a:xfrm>
        </p:spPr>
        <p:txBody>
          <a:bodyPr>
            <a:normAutofit/>
          </a:bodyPr>
          <a:lstStyle/>
          <a:p>
            <a:r>
              <a:rPr lang="es-ES" sz="2000" dirty="0" smtClean="0">
                <a:solidFill>
                  <a:schemeClr val="tx1"/>
                </a:solidFill>
              </a:rPr>
              <a:t>Matriz de Impactos Cruzados y Matriz Saaty</a:t>
            </a:r>
            <a:endParaRPr lang="es-ES" sz="2000" dirty="0">
              <a:solidFill>
                <a:schemeClr val="tx1"/>
              </a:solidFill>
            </a:endParaRPr>
          </a:p>
        </p:txBody>
      </p:sp>
      <p:pic>
        <p:nvPicPr>
          <p:cNvPr id="10" name="9 Imagen"/>
          <p:cNvPicPr/>
          <p:nvPr/>
        </p:nvPicPr>
        <p:blipFill>
          <a:blip r:embed="rId2"/>
          <a:stretch>
            <a:fillRect/>
          </a:stretch>
        </p:blipFill>
        <p:spPr>
          <a:xfrm>
            <a:off x="137319" y="1066801"/>
            <a:ext cx="5562600" cy="4038599"/>
          </a:xfrm>
          <a:prstGeom prst="rect">
            <a:avLst/>
          </a:prstGeom>
        </p:spPr>
      </p:pic>
      <p:pic>
        <p:nvPicPr>
          <p:cNvPr id="13" name="12 Imagen"/>
          <p:cNvPicPr/>
          <p:nvPr/>
        </p:nvPicPr>
        <p:blipFill>
          <a:blip r:embed="rId3"/>
          <a:stretch>
            <a:fillRect/>
          </a:stretch>
        </p:blipFill>
        <p:spPr>
          <a:xfrm>
            <a:off x="6056738" y="1310754"/>
            <a:ext cx="5521360" cy="3670012"/>
          </a:xfrm>
          <a:prstGeom prst="rect">
            <a:avLst/>
          </a:prstGeom>
        </p:spPr>
      </p:pic>
      <p:sp>
        <p:nvSpPr>
          <p:cNvPr id="15" name="14 Rectángulo"/>
          <p:cNvSpPr/>
          <p:nvPr/>
        </p:nvSpPr>
        <p:spPr>
          <a:xfrm>
            <a:off x="213519" y="5105400"/>
            <a:ext cx="5227646" cy="1169551"/>
          </a:xfrm>
          <a:prstGeom prst="rect">
            <a:avLst/>
          </a:prstGeom>
        </p:spPr>
        <p:txBody>
          <a:bodyPr wrap="square">
            <a:spAutoFit/>
          </a:bodyPr>
          <a:lstStyle/>
          <a:p>
            <a:pPr marL="285750" indent="-285750">
              <a:buFont typeface="Arial" pitchFamily="34" charset="0"/>
              <a:buChar char="•"/>
            </a:pPr>
            <a:r>
              <a:rPr lang="es-PE" sz="1400" dirty="0"/>
              <a:t>V</a:t>
            </a:r>
            <a:r>
              <a:rPr lang="es-PE" sz="1400" dirty="0" smtClean="0"/>
              <a:t>ariables </a:t>
            </a:r>
            <a:r>
              <a:rPr lang="es-PE" sz="1400" dirty="0"/>
              <a:t>de alto poder (SIS, IFE, APC, ES), </a:t>
            </a:r>
            <a:endParaRPr lang="es-PE" sz="1400" dirty="0" smtClean="0"/>
          </a:p>
          <a:p>
            <a:pPr marL="285750" indent="-285750">
              <a:buFont typeface="Arial" pitchFamily="34" charset="0"/>
              <a:buChar char="•"/>
            </a:pPr>
            <a:r>
              <a:rPr lang="es-PE" sz="1400" dirty="0" smtClean="0"/>
              <a:t>Variable de </a:t>
            </a:r>
            <a:r>
              <a:rPr lang="es-PE" sz="1400" dirty="0"/>
              <a:t>enlace (PTP, SE, ET), </a:t>
            </a:r>
            <a:endParaRPr lang="es-PE" sz="1400" dirty="0" smtClean="0"/>
          </a:p>
          <a:p>
            <a:pPr marL="285750" indent="-285750">
              <a:buFont typeface="Arial" pitchFamily="34" charset="0"/>
              <a:buChar char="•"/>
            </a:pPr>
            <a:r>
              <a:rPr lang="es-PE" sz="1400" dirty="0" smtClean="0"/>
              <a:t>Variables autónomas </a:t>
            </a:r>
            <a:r>
              <a:rPr lang="es-PE" sz="1400" dirty="0"/>
              <a:t>(IUV, IE, HI, CO, AV, PM10</a:t>
            </a:r>
            <a:r>
              <a:rPr lang="es-PE" sz="1400" dirty="0" smtClean="0"/>
              <a:t>) </a:t>
            </a:r>
          </a:p>
          <a:p>
            <a:pPr marL="285750" indent="-285750">
              <a:buFont typeface="Arial" pitchFamily="34" charset="0"/>
              <a:buChar char="•"/>
            </a:pPr>
            <a:r>
              <a:rPr lang="es-PE" sz="1400" dirty="0" smtClean="0"/>
              <a:t>Variables de bajo </a:t>
            </a:r>
            <a:r>
              <a:rPr lang="es-PE" sz="1400" dirty="0"/>
              <a:t>poder (OSL, US, AC, RB) para la toma de decisiones.</a:t>
            </a:r>
            <a:endParaRPr lang="es-ES" sz="1400" dirty="0"/>
          </a:p>
        </p:txBody>
      </p:sp>
      <p:sp>
        <p:nvSpPr>
          <p:cNvPr id="16" name="15 Rectángulo"/>
          <p:cNvSpPr/>
          <p:nvPr/>
        </p:nvSpPr>
        <p:spPr>
          <a:xfrm>
            <a:off x="6098819" y="5182344"/>
            <a:ext cx="4679454" cy="830997"/>
          </a:xfrm>
          <a:prstGeom prst="rect">
            <a:avLst/>
          </a:prstGeom>
        </p:spPr>
        <p:txBody>
          <a:bodyPr wrap="square">
            <a:spAutoFit/>
          </a:bodyPr>
          <a:lstStyle/>
          <a:p>
            <a:pPr marL="285750" indent="-285750">
              <a:buFont typeface="Arial" pitchFamily="34" charset="0"/>
              <a:buChar char="•"/>
            </a:pPr>
            <a:r>
              <a:rPr lang="es-ES" sz="1600" dirty="0" smtClean="0"/>
              <a:t>Ponderación de 1 a 5 de cada servicio, donde 1 igual importancia que  y 5 extremadamente importante que.</a:t>
            </a:r>
            <a:endParaRPr lang="es-ES" sz="1600" dirty="0"/>
          </a:p>
        </p:txBody>
      </p:sp>
    </p:spTree>
    <p:extLst>
      <p:ext uri="{BB962C8B-B14F-4D97-AF65-F5344CB8AC3E}">
        <p14:creationId xmlns:p14="http://schemas.microsoft.com/office/powerpoint/2010/main" val="17008146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841862" y="4066078"/>
                <a:ext cx="982980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PE" sz="1600" i="1">
                              <a:latin typeface="Cambria Math" panose="02040503050406030204" pitchFamily="18" charset="0"/>
                            </a:rPr>
                            <m:t>𝐶𝑎𝑙𝑖𝑑𝑎𝑑</m:t>
                          </m:r>
                          <m:r>
                            <a:rPr lang="es-PE" sz="1600" i="1">
                              <a:latin typeface="Cambria Math" panose="02040503050406030204" pitchFamily="18" charset="0"/>
                            </a:rPr>
                            <m:t> </m:t>
                          </m:r>
                          <m:r>
                            <a:rPr lang="es-PE" sz="1600" i="1">
                              <a:latin typeface="Cambria Math" panose="02040503050406030204" pitchFamily="18" charset="0"/>
                            </a:rPr>
                            <m:t>𝑑𝑒𝑙</m:t>
                          </m:r>
                          <m:r>
                            <a:rPr lang="es-PE" sz="1600" i="1">
                              <a:latin typeface="Cambria Math" panose="02040503050406030204" pitchFamily="18" charset="0"/>
                            </a:rPr>
                            <m:t> </m:t>
                          </m:r>
                          <m:r>
                            <a:rPr lang="es-PE" sz="1600" i="1">
                              <a:latin typeface="Cambria Math" panose="02040503050406030204" pitchFamily="18" charset="0"/>
                            </a:rPr>
                            <m:t>𝑠𝑒𝑟𝑣𝑖𝑐𝑖𝑜</m:t>
                          </m:r>
                        </m:e>
                        <m:sub>
                          <m:r>
                            <a:rPr lang="es-PE" sz="1600" i="1">
                              <a:latin typeface="Cambria Math" panose="02040503050406030204" pitchFamily="18" charset="0"/>
                            </a:rPr>
                            <m:t>𝑛</m:t>
                          </m:r>
                        </m:sub>
                      </m:sSub>
                      <m:r>
                        <a:rPr lang="es-PE" sz="1600" i="1">
                          <a:latin typeface="Cambria Math" panose="02040503050406030204" pitchFamily="18" charset="0"/>
                        </a:rPr>
                        <m:t>=</m:t>
                      </m:r>
                      <m:sSub>
                        <m:sSubPr>
                          <m:ctrlPr>
                            <a:rPr lang="es-ES" sz="1600" i="1">
                              <a:latin typeface="Cambria Math" panose="02040503050406030204" pitchFamily="18" charset="0"/>
                            </a:rPr>
                          </m:ctrlPr>
                        </m:sSubPr>
                        <m:e>
                          <m:r>
                            <a:rPr lang="es-PE" sz="1600" i="1">
                              <a:latin typeface="Cambria Math" panose="02040503050406030204" pitchFamily="18" charset="0"/>
                            </a:rPr>
                            <m:t>𝐶𝑎𝑙𝑖𝑓𝑖𝑐𝑎𝑐𝑖</m:t>
                          </m:r>
                          <m:r>
                            <a:rPr lang="es-PE" sz="1600" i="1">
                              <a:latin typeface="Cambria Math" panose="02040503050406030204" pitchFamily="18" charset="0"/>
                            </a:rPr>
                            <m:t>ó</m:t>
                          </m:r>
                          <m:r>
                            <a:rPr lang="es-PE" sz="1600" i="1">
                              <a:latin typeface="Cambria Math" panose="02040503050406030204" pitchFamily="18" charset="0"/>
                            </a:rPr>
                            <m:t>𝑛</m:t>
                          </m:r>
                          <m:r>
                            <a:rPr lang="es-PE" sz="1600" i="1">
                              <a:latin typeface="Cambria Math" panose="02040503050406030204" pitchFamily="18" charset="0"/>
                            </a:rPr>
                            <m:t> </m:t>
                          </m:r>
                          <m:r>
                            <a:rPr lang="es-PE" sz="1600" i="1">
                              <a:latin typeface="Cambria Math" panose="02040503050406030204" pitchFamily="18" charset="0"/>
                            </a:rPr>
                            <m:t>𝑑𝑒𝑙</m:t>
                          </m:r>
                          <m:r>
                            <a:rPr lang="es-PE" sz="1600" i="1">
                              <a:latin typeface="Cambria Math" panose="02040503050406030204" pitchFamily="18" charset="0"/>
                            </a:rPr>
                            <m:t> </m:t>
                          </m:r>
                          <m:r>
                            <a:rPr lang="es-PE" sz="1600" i="1">
                              <a:latin typeface="Cambria Math" panose="02040503050406030204" pitchFamily="18" charset="0"/>
                            </a:rPr>
                            <m:t>𝑠𝑒𝑟𝑣𝑖𝑐𝑖𝑜</m:t>
                          </m:r>
                        </m:e>
                        <m:sub>
                          <m:r>
                            <a:rPr lang="es-PE" sz="1600" i="1">
                              <a:latin typeface="Cambria Math" panose="02040503050406030204" pitchFamily="18" charset="0"/>
                            </a:rPr>
                            <m:t>𝑛</m:t>
                          </m:r>
                        </m:sub>
                      </m:sSub>
                      <m:r>
                        <a:rPr lang="es-PE" sz="1600" i="1">
                          <a:latin typeface="Cambria Math" panose="02040503050406030204" pitchFamily="18" charset="0"/>
                        </a:rPr>
                        <m:t>∗</m:t>
                      </m:r>
                      <m:sSub>
                        <m:sSubPr>
                          <m:ctrlPr>
                            <a:rPr lang="es-ES" sz="1600" i="1">
                              <a:latin typeface="Cambria Math" panose="02040503050406030204" pitchFamily="18" charset="0"/>
                            </a:rPr>
                          </m:ctrlPr>
                        </m:sSubPr>
                        <m:e>
                          <m:r>
                            <a:rPr lang="es-ES" sz="1600" b="0" i="1" smtClean="0">
                              <a:latin typeface="Cambria Math"/>
                            </a:rPr>
                            <m:t>á</m:t>
                          </m:r>
                          <m:r>
                            <a:rPr lang="es-PE" sz="1600" i="1">
                              <a:latin typeface="Cambria Math" panose="02040503050406030204" pitchFamily="18" charset="0"/>
                            </a:rPr>
                            <m:t>𝑟𝑒𝑎</m:t>
                          </m:r>
                          <m:r>
                            <a:rPr lang="es-PE" sz="1600" i="1">
                              <a:latin typeface="Cambria Math" panose="02040503050406030204" pitchFamily="18" charset="0"/>
                            </a:rPr>
                            <m:t> </m:t>
                          </m:r>
                          <m:r>
                            <a:rPr lang="es-PE" sz="1600" i="1">
                              <a:latin typeface="Cambria Math" panose="02040503050406030204" pitchFamily="18" charset="0"/>
                            </a:rPr>
                            <m:t>𝑑𝑒</m:t>
                          </m:r>
                          <m:r>
                            <a:rPr lang="es-PE" sz="1600" i="1">
                              <a:latin typeface="Cambria Math" panose="02040503050406030204" pitchFamily="18" charset="0"/>
                            </a:rPr>
                            <m:t> </m:t>
                          </m:r>
                          <m:r>
                            <a:rPr lang="es-PE" sz="1600" i="1">
                              <a:latin typeface="Cambria Math" panose="02040503050406030204" pitchFamily="18" charset="0"/>
                            </a:rPr>
                            <m:t>𝑐𝑜𝑏𝑒𝑟𝑡𝑢𝑟𝑎</m:t>
                          </m:r>
                        </m:e>
                        <m:sub>
                          <m:r>
                            <a:rPr lang="es-PE" sz="1600" i="1">
                              <a:latin typeface="Cambria Math" panose="02040503050406030204" pitchFamily="18" charset="0"/>
                            </a:rPr>
                            <m:t>𝑛</m:t>
                          </m:r>
                        </m:sub>
                      </m:sSub>
                      <m:r>
                        <a:rPr lang="es-PE" sz="1600" i="1">
                          <a:latin typeface="Cambria Math" panose="02040503050406030204" pitchFamily="18" charset="0"/>
                        </a:rPr>
                        <m:t>∗</m:t>
                      </m:r>
                      <m:sSub>
                        <m:sSubPr>
                          <m:ctrlPr>
                            <a:rPr lang="es-ES" sz="1600" i="1">
                              <a:latin typeface="Cambria Math" panose="02040503050406030204" pitchFamily="18" charset="0"/>
                            </a:rPr>
                          </m:ctrlPr>
                        </m:sSubPr>
                        <m:e>
                          <m:r>
                            <a:rPr lang="es-PE" sz="1600" i="1">
                              <a:latin typeface="Cambria Math" panose="02040503050406030204" pitchFamily="18" charset="0"/>
                            </a:rPr>
                            <m:t>𝑝𝑒𝑟</m:t>
                          </m:r>
                          <m:r>
                            <a:rPr lang="es-ES" sz="1600" b="0" i="1" smtClean="0">
                              <a:latin typeface="Cambria Math"/>
                            </a:rPr>
                            <m:t>𝑐</m:t>
                          </m:r>
                          <m:r>
                            <a:rPr lang="es-PE" sz="1600" i="1">
                              <a:latin typeface="Cambria Math" panose="02040503050406030204" pitchFamily="18" charset="0"/>
                            </a:rPr>
                            <m:t>𝑒𝑝𝑐𝑖</m:t>
                          </m:r>
                          <m:r>
                            <a:rPr lang="es-PE" sz="1600" i="1">
                              <a:latin typeface="Cambria Math" panose="02040503050406030204" pitchFamily="18" charset="0"/>
                            </a:rPr>
                            <m:t>ó</m:t>
                          </m:r>
                          <m:r>
                            <a:rPr lang="es-PE" sz="1600" i="1">
                              <a:latin typeface="Cambria Math" panose="02040503050406030204" pitchFamily="18" charset="0"/>
                            </a:rPr>
                            <m:t>𝑛</m:t>
                          </m:r>
                          <m:r>
                            <a:rPr lang="es-PE" sz="1600" i="1">
                              <a:latin typeface="Cambria Math" panose="02040503050406030204" pitchFamily="18" charset="0"/>
                            </a:rPr>
                            <m:t> </m:t>
                          </m:r>
                          <m:r>
                            <a:rPr lang="es-PE" sz="1600" i="1">
                              <a:latin typeface="Cambria Math" panose="02040503050406030204" pitchFamily="18" charset="0"/>
                            </a:rPr>
                            <m:t>𝑑𝑒𝑙</m:t>
                          </m:r>
                          <m:r>
                            <a:rPr lang="es-PE" sz="1600" i="1">
                              <a:latin typeface="Cambria Math" panose="02040503050406030204" pitchFamily="18" charset="0"/>
                            </a:rPr>
                            <m:t> </m:t>
                          </m:r>
                          <m:r>
                            <a:rPr lang="es-PE" sz="1600" i="1">
                              <a:latin typeface="Cambria Math" panose="02040503050406030204" pitchFamily="18" charset="0"/>
                            </a:rPr>
                            <m:t>𝑢𝑠𝑢𝑎𝑟𝑖𝑜</m:t>
                          </m:r>
                        </m:e>
                        <m:sub>
                          <m:r>
                            <a:rPr lang="es-PE" sz="1600" i="1">
                              <a:latin typeface="Cambria Math" panose="02040503050406030204" pitchFamily="18" charset="0"/>
                            </a:rPr>
                            <m:t>𝑛</m:t>
                          </m:r>
                        </m:sub>
                      </m:sSub>
                      <m:r>
                        <a:rPr lang="es-PE" sz="1600" i="1">
                          <a:latin typeface="Cambria Math" panose="02040503050406030204" pitchFamily="18" charset="0"/>
                        </a:rPr>
                        <m:t> </m:t>
                      </m:r>
                    </m:oMath>
                  </m:oMathPara>
                </a14:m>
                <a:endParaRPr lang="es-ES" sz="1600" dirty="0"/>
              </a:p>
            </p:txBody>
          </p:sp>
        </mc:Choice>
        <mc:Fallback xmlns="">
          <p:sp>
            <p:nvSpPr>
              <p:cNvPr id="4" name="3 Rectángulo"/>
              <p:cNvSpPr>
                <a:spLocks noRot="1" noChangeAspect="1" noMove="1" noResize="1" noEditPoints="1" noAdjustHandles="1" noChangeArrowheads="1" noChangeShapeType="1" noTextEdit="1"/>
              </p:cNvSpPr>
              <p:nvPr/>
            </p:nvSpPr>
            <p:spPr>
              <a:xfrm>
                <a:off x="841862" y="4066078"/>
                <a:ext cx="9829800" cy="338554"/>
              </a:xfrm>
              <a:prstGeom prst="rect">
                <a:avLst/>
              </a:prstGeom>
              <a:blipFill rotWithShape="1">
                <a:blip r:embed="rId2"/>
                <a:stretch>
                  <a:fillRect b="-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792504" y="562432"/>
                <a:ext cx="4652620" cy="703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rPr>
                        <m:t>𝐼𝑉𝑆</m:t>
                      </m:r>
                      <m:r>
                        <a:rPr lang="es-PE" sz="1400" i="1">
                          <a:latin typeface="Cambria Math" panose="02040503050406030204" pitchFamily="18" charset="0"/>
                        </a:rPr>
                        <m:t> = </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𝑖</m:t>
                          </m:r>
                          <m:r>
                            <a:rPr lang="es-PE" sz="1400" i="1">
                              <a:latin typeface="Cambria Math" panose="02040503050406030204" pitchFamily="18" charset="0"/>
                            </a:rPr>
                            <m:t>=1</m:t>
                          </m:r>
                        </m:sub>
                        <m:sup>
                          <m:r>
                            <a:rPr lang="es-PE" sz="1400" i="1">
                              <a:latin typeface="Cambria Math" panose="02040503050406030204" pitchFamily="18" charset="0"/>
                            </a:rPr>
                            <m:t>3</m:t>
                          </m:r>
                        </m:sup>
                        <m:e>
                          <m:r>
                            <a:rPr lang="es-PE" sz="1400" i="1">
                              <a:latin typeface="Cambria Math" panose="02040503050406030204" pitchFamily="18" charset="0"/>
                            </a:rPr>
                            <m:t>𝑁𝑖</m:t>
                          </m:r>
                        </m:e>
                      </m:nary>
                      <m:r>
                        <a:rPr lang="es-PE" sz="1400" i="1">
                          <a:latin typeface="Cambria Math" panose="02040503050406030204" pitchFamily="18" charset="0"/>
                        </a:rPr>
                        <m:t>=</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𝑛</m:t>
                          </m:r>
                          <m:r>
                            <a:rPr lang="es-PE" sz="1400" i="1">
                              <a:latin typeface="Cambria Math" panose="02040503050406030204" pitchFamily="18" charset="0"/>
                            </a:rPr>
                            <m:t>1</m:t>
                          </m:r>
                        </m:sub>
                        <m:sup>
                          <m:r>
                            <a:rPr lang="es-PE" sz="1400" i="1">
                              <a:latin typeface="Cambria Math" panose="02040503050406030204" pitchFamily="18" charset="0"/>
                            </a:rPr>
                            <m:t>𝑛</m:t>
                          </m:r>
                          <m:r>
                            <a:rPr lang="es-PE" sz="1400" i="1">
                              <a:latin typeface="Cambria Math" panose="02040503050406030204" pitchFamily="18" charset="0"/>
                            </a:rPr>
                            <m:t>3</m:t>
                          </m:r>
                        </m:sup>
                        <m:e>
                          <m:r>
                            <a:rPr lang="es-PE" sz="1400" i="1">
                              <a:latin typeface="Cambria Math" panose="02040503050406030204" pitchFamily="18" charset="0"/>
                            </a:rPr>
                            <m:t>𝑁</m:t>
                          </m:r>
                          <m:r>
                            <a:rPr lang="es-PE" sz="1400" i="1">
                              <a:latin typeface="Cambria Math" panose="02040503050406030204" pitchFamily="18" charset="0"/>
                            </a:rPr>
                            <m:t>1+</m:t>
                          </m:r>
                          <m:r>
                            <a:rPr lang="es-PE" sz="1400" i="1">
                              <a:latin typeface="Cambria Math" panose="02040503050406030204" pitchFamily="18" charset="0"/>
                            </a:rPr>
                            <m:t>𝑁</m:t>
                          </m:r>
                          <m:r>
                            <a:rPr lang="es-PE" sz="1400" i="1">
                              <a:latin typeface="Cambria Math" panose="02040503050406030204" pitchFamily="18" charset="0"/>
                            </a:rPr>
                            <m:t>2+</m:t>
                          </m:r>
                          <m:r>
                            <a:rPr lang="es-PE" sz="1400" i="1">
                              <a:latin typeface="Cambria Math" panose="02040503050406030204" pitchFamily="18" charset="0"/>
                            </a:rPr>
                            <m:t>𝑁</m:t>
                          </m:r>
                          <m:r>
                            <a:rPr lang="es-PE" sz="1400" i="1">
                              <a:latin typeface="Cambria Math" panose="02040503050406030204" pitchFamily="18" charset="0"/>
                            </a:rPr>
                            <m:t>3</m:t>
                          </m:r>
                        </m:e>
                      </m:nary>
                      <m:r>
                        <a:rPr lang="es-PE" sz="1400" i="1">
                          <a:latin typeface="Cambria Math" panose="02040503050406030204" pitchFamily="18" charset="0"/>
                        </a:rPr>
                        <m:t>=</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 </m:t>
                          </m:r>
                        </m:sub>
                        <m:sup>
                          <m:r>
                            <a:rPr lang="es-PE" sz="1400" i="1">
                              <a:latin typeface="Cambria Math" panose="02040503050406030204" pitchFamily="18" charset="0"/>
                            </a:rPr>
                            <m:t> </m:t>
                          </m:r>
                        </m:sup>
                        <m:e>
                          <m:r>
                            <a:rPr lang="es-PE" sz="1400" i="1">
                              <a:latin typeface="Cambria Math" panose="02040503050406030204" pitchFamily="18" charset="0"/>
                            </a:rPr>
                            <m:t>𝑆𝑆𝐶</m:t>
                          </m:r>
                          <m:r>
                            <a:rPr lang="es-PE" sz="1400" i="1">
                              <a:latin typeface="Cambria Math" panose="02040503050406030204" pitchFamily="18" charset="0"/>
                            </a:rPr>
                            <m:t>+</m:t>
                          </m:r>
                          <m:r>
                            <a:rPr lang="es-PE" sz="1400" i="1">
                              <a:latin typeface="Cambria Math" panose="02040503050406030204" pitchFamily="18" charset="0"/>
                            </a:rPr>
                            <m:t>𝑆𝐺𝑇</m:t>
                          </m:r>
                          <m:r>
                            <a:rPr lang="es-PE" sz="1400" i="1">
                              <a:latin typeface="Cambria Math" panose="02040503050406030204" pitchFamily="18" charset="0"/>
                            </a:rPr>
                            <m:t>+</m:t>
                          </m:r>
                          <m:r>
                            <a:rPr lang="es-PE" sz="1400" i="1">
                              <a:latin typeface="Cambria Math" panose="02040503050406030204" pitchFamily="18" charset="0"/>
                            </a:rPr>
                            <m:t>𝑆𝐸</m:t>
                          </m:r>
                        </m:e>
                      </m:nary>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792504" y="562432"/>
                <a:ext cx="4652620" cy="703398"/>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668513" y="1401171"/>
                <a:ext cx="3965439" cy="703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rPr>
                        <m:t>𝐼𝐶𝑆𝐶</m:t>
                      </m:r>
                      <m:r>
                        <a:rPr lang="es-PE" sz="1400" i="1">
                          <a:latin typeface="Cambria Math" panose="02040503050406030204" pitchFamily="18" charset="0"/>
                        </a:rPr>
                        <m:t> = </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𝑖</m:t>
                          </m:r>
                          <m:r>
                            <a:rPr lang="es-PE" sz="1400" i="1">
                              <a:latin typeface="Cambria Math" panose="02040503050406030204" pitchFamily="18" charset="0"/>
                            </a:rPr>
                            <m:t>=1</m:t>
                          </m:r>
                        </m:sub>
                        <m:sup>
                          <m:r>
                            <a:rPr lang="es-PE" sz="1400" i="1">
                              <a:latin typeface="Cambria Math" panose="02040503050406030204" pitchFamily="18" charset="0"/>
                            </a:rPr>
                            <m:t>2</m:t>
                          </m:r>
                        </m:sup>
                        <m:e>
                          <m:r>
                            <a:rPr lang="es-PE" sz="1400" i="1">
                              <a:latin typeface="Cambria Math" panose="02040503050406030204" pitchFamily="18" charset="0"/>
                            </a:rPr>
                            <m:t>𝑁𝑖</m:t>
                          </m:r>
                        </m:e>
                      </m:nary>
                      <m:r>
                        <a:rPr lang="es-PE" sz="1400" i="1">
                          <a:latin typeface="Cambria Math" panose="02040503050406030204" pitchFamily="18" charset="0"/>
                        </a:rPr>
                        <m:t>=</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𝑛</m:t>
                          </m:r>
                          <m:r>
                            <a:rPr lang="es-PE" sz="1400" i="1">
                              <a:latin typeface="Cambria Math" panose="02040503050406030204" pitchFamily="18" charset="0"/>
                            </a:rPr>
                            <m:t>1</m:t>
                          </m:r>
                        </m:sub>
                        <m:sup>
                          <m:r>
                            <a:rPr lang="es-PE" sz="1400" i="1">
                              <a:latin typeface="Cambria Math" panose="02040503050406030204" pitchFamily="18" charset="0"/>
                            </a:rPr>
                            <m:t>𝑛</m:t>
                          </m:r>
                          <m:r>
                            <a:rPr lang="es-PE" sz="1400" i="1">
                              <a:latin typeface="Cambria Math" panose="02040503050406030204" pitchFamily="18" charset="0"/>
                            </a:rPr>
                            <m:t>2</m:t>
                          </m:r>
                        </m:sup>
                        <m:e>
                          <m:r>
                            <a:rPr lang="es-PE" sz="1400" i="1">
                              <a:latin typeface="Cambria Math" panose="02040503050406030204" pitchFamily="18" charset="0"/>
                            </a:rPr>
                            <m:t>𝑁</m:t>
                          </m:r>
                          <m:r>
                            <a:rPr lang="es-PE" sz="1400" i="1">
                              <a:latin typeface="Cambria Math" panose="02040503050406030204" pitchFamily="18" charset="0"/>
                            </a:rPr>
                            <m:t>4+</m:t>
                          </m:r>
                          <m:r>
                            <a:rPr lang="es-PE" sz="1400" i="1">
                              <a:latin typeface="Cambria Math" panose="02040503050406030204" pitchFamily="18" charset="0"/>
                            </a:rPr>
                            <m:t>𝑁</m:t>
                          </m:r>
                          <m:r>
                            <a:rPr lang="es-PE" sz="1400" i="1">
                              <a:latin typeface="Cambria Math" panose="02040503050406030204" pitchFamily="18" charset="0"/>
                            </a:rPr>
                            <m:t>5</m:t>
                          </m:r>
                        </m:e>
                      </m:nary>
                      <m:r>
                        <a:rPr lang="es-PE" sz="1400" i="1">
                          <a:latin typeface="Cambria Math" panose="02040503050406030204" pitchFamily="18" charset="0"/>
                        </a:rPr>
                        <m:t>=</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 </m:t>
                          </m:r>
                        </m:sub>
                        <m:sup>
                          <m:r>
                            <a:rPr lang="es-PE" sz="1400" i="1">
                              <a:latin typeface="Cambria Math" panose="02040503050406030204" pitchFamily="18" charset="0"/>
                            </a:rPr>
                            <m:t> </m:t>
                          </m:r>
                        </m:sup>
                        <m:e>
                          <m:r>
                            <a:rPr lang="es-PE" sz="1400" i="1">
                              <a:latin typeface="Cambria Math" panose="02040503050406030204" pitchFamily="18" charset="0"/>
                            </a:rPr>
                            <m:t>𝑆𝑇𝐸</m:t>
                          </m:r>
                          <m:r>
                            <a:rPr lang="es-PE" sz="1400" i="1">
                              <a:latin typeface="Cambria Math" panose="02040503050406030204" pitchFamily="18" charset="0"/>
                            </a:rPr>
                            <m:t>+</m:t>
                          </m:r>
                          <m:r>
                            <a:rPr lang="es-PE" sz="1400" i="1">
                              <a:latin typeface="Cambria Math" panose="02040503050406030204" pitchFamily="18" charset="0"/>
                            </a:rPr>
                            <m:t>𝑆𝑆𝐶</m:t>
                          </m:r>
                        </m:e>
                      </m:nary>
                    </m:oMath>
                  </m:oMathPara>
                </a14:m>
                <a:endParaRPr lang="es-ES" sz="1400" dirty="0"/>
              </a:p>
            </p:txBody>
          </p:sp>
        </mc:Choice>
        <mc:Fallback xmlns="">
          <p:sp>
            <p:nvSpPr>
              <p:cNvPr id="6" name="5 Rectángulo"/>
              <p:cNvSpPr>
                <a:spLocks noRot="1" noChangeAspect="1" noMove="1" noResize="1" noEditPoints="1" noAdjustHandles="1" noChangeArrowheads="1" noChangeShapeType="1" noTextEdit="1"/>
              </p:cNvSpPr>
              <p:nvPr/>
            </p:nvSpPr>
            <p:spPr>
              <a:xfrm>
                <a:off x="668513" y="1401171"/>
                <a:ext cx="3965439" cy="703398"/>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75633" y="2212135"/>
                <a:ext cx="4949684" cy="703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rPr>
                        <m:t>𝐼𝐵𝐿</m:t>
                      </m:r>
                      <m:r>
                        <a:rPr lang="es-PE" sz="1400" i="1">
                          <a:latin typeface="Cambria Math" panose="02040503050406030204" pitchFamily="18" charset="0"/>
                        </a:rPr>
                        <m:t> = </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𝑖</m:t>
                          </m:r>
                          <m:r>
                            <a:rPr lang="es-PE" sz="1400" i="1">
                              <a:latin typeface="Cambria Math" panose="02040503050406030204" pitchFamily="18" charset="0"/>
                            </a:rPr>
                            <m:t>=1</m:t>
                          </m:r>
                        </m:sub>
                        <m:sup>
                          <m:r>
                            <a:rPr lang="es-PE" sz="1400" i="1">
                              <a:latin typeface="Cambria Math" panose="02040503050406030204" pitchFamily="18" charset="0"/>
                            </a:rPr>
                            <m:t>3</m:t>
                          </m:r>
                        </m:sup>
                        <m:e>
                          <m:r>
                            <a:rPr lang="es-PE" sz="1400" i="1">
                              <a:latin typeface="Cambria Math" panose="02040503050406030204" pitchFamily="18" charset="0"/>
                            </a:rPr>
                            <m:t>𝑁𝑖</m:t>
                          </m:r>
                        </m:e>
                      </m:nary>
                      <m:r>
                        <a:rPr lang="es-PE" sz="1400" i="1">
                          <a:latin typeface="Cambria Math" panose="02040503050406030204" pitchFamily="18" charset="0"/>
                        </a:rPr>
                        <m:t>=</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𝑛</m:t>
                          </m:r>
                          <m:r>
                            <a:rPr lang="es-PE" sz="1400" i="1">
                              <a:latin typeface="Cambria Math" panose="02040503050406030204" pitchFamily="18" charset="0"/>
                            </a:rPr>
                            <m:t>1</m:t>
                          </m:r>
                        </m:sub>
                        <m:sup>
                          <m:r>
                            <a:rPr lang="es-PE" sz="1400" i="1">
                              <a:latin typeface="Cambria Math" panose="02040503050406030204" pitchFamily="18" charset="0"/>
                            </a:rPr>
                            <m:t>𝑛</m:t>
                          </m:r>
                          <m:r>
                            <a:rPr lang="es-PE" sz="1400" i="1">
                              <a:latin typeface="Cambria Math" panose="02040503050406030204" pitchFamily="18" charset="0"/>
                            </a:rPr>
                            <m:t>3</m:t>
                          </m:r>
                        </m:sup>
                        <m:e>
                          <m:r>
                            <a:rPr lang="es-PE" sz="1400" i="1">
                              <a:latin typeface="Cambria Math" panose="02040503050406030204" pitchFamily="18" charset="0"/>
                            </a:rPr>
                            <m:t>𝑁</m:t>
                          </m:r>
                          <m:r>
                            <a:rPr lang="es-PE" sz="1400" i="1">
                              <a:latin typeface="Cambria Math" panose="02040503050406030204" pitchFamily="18" charset="0"/>
                            </a:rPr>
                            <m:t>6+</m:t>
                          </m:r>
                          <m:r>
                            <a:rPr lang="es-PE" sz="1400" i="1">
                              <a:latin typeface="Cambria Math" panose="02040503050406030204" pitchFamily="18" charset="0"/>
                            </a:rPr>
                            <m:t>𝑁</m:t>
                          </m:r>
                          <m:r>
                            <a:rPr lang="es-PE" sz="1400" i="1">
                              <a:latin typeface="Cambria Math" panose="02040503050406030204" pitchFamily="18" charset="0"/>
                            </a:rPr>
                            <m:t>7+</m:t>
                          </m:r>
                          <m:r>
                            <a:rPr lang="es-PE" sz="1400" i="1">
                              <a:latin typeface="Cambria Math" panose="02040503050406030204" pitchFamily="18" charset="0"/>
                            </a:rPr>
                            <m:t>𝑁</m:t>
                          </m:r>
                          <m:r>
                            <a:rPr lang="es-PE" sz="1400" i="1">
                              <a:latin typeface="Cambria Math" panose="02040503050406030204" pitchFamily="18" charset="0"/>
                            </a:rPr>
                            <m:t>8</m:t>
                          </m:r>
                        </m:e>
                      </m:nary>
                      <m:r>
                        <a:rPr lang="es-PE" sz="1400" i="1">
                          <a:latin typeface="Cambria Math" panose="02040503050406030204" pitchFamily="18" charset="0"/>
                        </a:rPr>
                        <m:t>=</m:t>
                      </m:r>
                      <m:nary>
                        <m:naryPr>
                          <m:chr m:val="∑"/>
                          <m:limLoc m:val="undOvr"/>
                          <m:ctrlPr>
                            <a:rPr lang="es-ES" sz="1400" i="1">
                              <a:latin typeface="Cambria Math" panose="02040503050406030204" pitchFamily="18" charset="0"/>
                            </a:rPr>
                          </m:ctrlPr>
                        </m:naryPr>
                        <m:sub>
                          <m:r>
                            <a:rPr lang="es-PE" sz="1400" i="1">
                              <a:latin typeface="Cambria Math" panose="02040503050406030204" pitchFamily="18" charset="0"/>
                            </a:rPr>
                            <m:t> </m:t>
                          </m:r>
                        </m:sub>
                        <m:sup>
                          <m:r>
                            <a:rPr lang="es-PE" sz="1400" i="1">
                              <a:latin typeface="Cambria Math" panose="02040503050406030204" pitchFamily="18" charset="0"/>
                            </a:rPr>
                            <m:t> </m:t>
                          </m:r>
                        </m:sup>
                        <m:e>
                          <m:r>
                            <a:rPr lang="es-PE" sz="1400" i="1">
                              <a:latin typeface="Cambria Math" panose="02040503050406030204" pitchFamily="18" charset="0"/>
                            </a:rPr>
                            <m:t>𝑆𝑅𝐵𝑆</m:t>
                          </m:r>
                          <m:r>
                            <a:rPr lang="es-PE" sz="1400" i="1">
                              <a:latin typeface="Cambria Math" panose="02040503050406030204" pitchFamily="18" charset="0"/>
                            </a:rPr>
                            <m:t>+</m:t>
                          </m:r>
                          <m:r>
                            <a:rPr lang="es-PE" sz="1400" i="1">
                              <a:latin typeface="Cambria Math" panose="02040503050406030204" pitchFamily="18" charset="0"/>
                            </a:rPr>
                            <m:t>𝑆𝑇𝑃</m:t>
                          </m:r>
                          <m:r>
                            <a:rPr lang="es-PE" sz="1400" i="1">
                              <a:latin typeface="Cambria Math" panose="02040503050406030204" pitchFamily="18" charset="0"/>
                            </a:rPr>
                            <m:t>+</m:t>
                          </m:r>
                          <m:r>
                            <a:rPr lang="es-PE" sz="1400" i="1">
                              <a:latin typeface="Cambria Math" panose="02040503050406030204" pitchFamily="18" charset="0"/>
                            </a:rPr>
                            <m:t>𝐴𝐴</m:t>
                          </m:r>
                        </m:e>
                      </m:nary>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675633" y="2212135"/>
                <a:ext cx="4949684" cy="703398"/>
              </a:xfrm>
              <a:prstGeom prst="rect">
                <a:avLst/>
              </a:prstGeom>
              <a:blipFill rotWithShape="1">
                <a:blip r:embed="rId5"/>
                <a:stretch>
                  <a:fillRect/>
                </a:stretch>
              </a:blipFill>
            </p:spPr>
            <p:txBody>
              <a:bodyPr/>
              <a:lstStyle/>
              <a:p>
                <a:r>
                  <a:rPr lang="es-ES">
                    <a:noFill/>
                  </a:rPr>
                  <a:t> </a:t>
                </a:r>
              </a:p>
            </p:txBody>
          </p:sp>
        </mc:Fallback>
      </mc:AlternateContent>
      <p:sp>
        <p:nvSpPr>
          <p:cNvPr id="12"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Algebra de mapas</a:t>
            </a:r>
            <a:endParaRPr lang="es-ES" sz="2400" b="1" dirty="0">
              <a:solidFill>
                <a:schemeClr val="bg1"/>
              </a:solidFill>
            </a:endParaRPr>
          </a:p>
        </p:txBody>
      </p:sp>
      <p:sp>
        <p:nvSpPr>
          <p:cNvPr id="15" name="14 Flecha izquierda y derecha"/>
          <p:cNvSpPr/>
          <p:nvPr/>
        </p:nvSpPr>
        <p:spPr>
          <a:xfrm rot="18699181" flipV="1">
            <a:off x="2523373" y="3359054"/>
            <a:ext cx="1455426" cy="271786"/>
          </a:xfrm>
          <a:prstGeom prst="leftRight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15 Tabla"/>
          <p:cNvGraphicFramePr>
            <a:graphicFrameLocks noGrp="1"/>
          </p:cNvGraphicFramePr>
          <p:nvPr>
            <p:extLst>
              <p:ext uri="{D42A27DB-BD31-4B8C-83A1-F6EECF244321}">
                <p14:modId xmlns:p14="http://schemas.microsoft.com/office/powerpoint/2010/main" val="1697566751"/>
              </p:ext>
            </p:extLst>
          </p:nvPr>
        </p:nvGraphicFramePr>
        <p:xfrm>
          <a:off x="6172172" y="616725"/>
          <a:ext cx="5375968" cy="2260739"/>
        </p:xfrm>
        <a:graphic>
          <a:graphicData uri="http://schemas.openxmlformats.org/drawingml/2006/table">
            <a:tbl>
              <a:tblPr firstRow="1" firstCol="1" bandRow="1">
                <a:tableStyleId>{2D5ABB26-0587-4C30-8999-92F81FD0307C}</a:tableStyleId>
              </a:tblPr>
              <a:tblGrid>
                <a:gridCol w="3698056">
                  <a:extLst>
                    <a:ext uri="{9D8B030D-6E8A-4147-A177-3AD203B41FA5}">
                      <a16:colId xmlns:a16="http://schemas.microsoft.com/office/drawing/2014/main" xmlns="" val="20000"/>
                    </a:ext>
                  </a:extLst>
                </a:gridCol>
                <a:gridCol w="1677912">
                  <a:extLst>
                    <a:ext uri="{9D8B030D-6E8A-4147-A177-3AD203B41FA5}">
                      <a16:colId xmlns:a16="http://schemas.microsoft.com/office/drawing/2014/main" xmlns="" val="20001"/>
                    </a:ext>
                  </a:extLst>
                </a:gridCol>
              </a:tblGrid>
              <a:tr h="287063">
                <a:tc>
                  <a:txBody>
                    <a:bodyPr/>
                    <a:lstStyle/>
                    <a:p>
                      <a:pPr marL="0" marR="0" algn="ctr">
                        <a:lnSpc>
                          <a:spcPct val="150000"/>
                        </a:lnSpc>
                        <a:spcBef>
                          <a:spcPts val="0"/>
                        </a:spcBef>
                        <a:spcAft>
                          <a:spcPts val="800"/>
                        </a:spcAft>
                      </a:pPr>
                      <a:r>
                        <a:rPr lang="es-ES" sz="1100" b="1" dirty="0">
                          <a:effectLst/>
                        </a:rPr>
                        <a:t>SERVICIO</a:t>
                      </a:r>
                      <a:endParaRPr lang="es-ES"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b="1" dirty="0" smtClean="0">
                          <a:effectLst/>
                        </a:rPr>
                        <a:t>CALF. PESO</a:t>
                      </a:r>
                      <a:endParaRPr lang="es-ES"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34406">
                <a:tc>
                  <a:txBody>
                    <a:bodyPr/>
                    <a:lstStyle/>
                    <a:p>
                      <a:pPr marL="0" marR="0" algn="ctr">
                        <a:lnSpc>
                          <a:spcPct val="150000"/>
                        </a:lnSpc>
                        <a:spcBef>
                          <a:spcPts val="0"/>
                        </a:spcBef>
                        <a:spcAft>
                          <a:spcPts val="800"/>
                        </a:spcAft>
                      </a:pPr>
                      <a:r>
                        <a:rPr lang="es-ES" sz="1100" dirty="0">
                          <a:effectLst/>
                        </a:rPr>
                        <a:t>Servicio Seguridad </a:t>
                      </a:r>
                      <a:r>
                        <a:rPr lang="es-ES" sz="1100" dirty="0" smtClean="0">
                          <a:effectLst/>
                        </a:rPr>
                        <a:t>Ciudadana (SSC)</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a:effectLst/>
                        </a:rPr>
                        <a:t>0.23</a:t>
                      </a:r>
                      <a:endParaRPr lang="es-E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0590">
                <a:tc>
                  <a:txBody>
                    <a:bodyPr/>
                    <a:lstStyle/>
                    <a:p>
                      <a:pPr marL="0" marR="0" algn="ctr">
                        <a:lnSpc>
                          <a:spcPct val="150000"/>
                        </a:lnSpc>
                        <a:spcBef>
                          <a:spcPts val="0"/>
                        </a:spcBef>
                        <a:spcAft>
                          <a:spcPts val="800"/>
                        </a:spcAft>
                      </a:pPr>
                      <a:r>
                        <a:rPr lang="es-ES" sz="1100" dirty="0">
                          <a:effectLst/>
                        </a:rPr>
                        <a:t>Servicio </a:t>
                      </a:r>
                      <a:r>
                        <a:rPr lang="es-ES" sz="1100" dirty="0" smtClean="0">
                          <a:effectLst/>
                        </a:rPr>
                        <a:t>Educación (SE)</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a:effectLst/>
                        </a:rPr>
                        <a:t>0.09</a:t>
                      </a:r>
                      <a:endParaRPr lang="es-E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28148">
                <a:tc>
                  <a:txBody>
                    <a:bodyPr/>
                    <a:lstStyle/>
                    <a:p>
                      <a:pPr marL="0" marR="0" algn="ctr">
                        <a:lnSpc>
                          <a:spcPct val="115000"/>
                        </a:lnSpc>
                        <a:spcBef>
                          <a:spcPts val="0"/>
                        </a:spcBef>
                        <a:spcAft>
                          <a:spcPts val="0"/>
                        </a:spcAft>
                      </a:pPr>
                      <a:r>
                        <a:rPr lang="es-ES" sz="1100" dirty="0">
                          <a:effectLst/>
                        </a:rPr>
                        <a:t>Servicio Gestión </a:t>
                      </a:r>
                      <a:r>
                        <a:rPr lang="es-ES" sz="1100" dirty="0" smtClean="0">
                          <a:effectLst/>
                        </a:rPr>
                        <a:t>Territorial (STE)</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a:effectLst/>
                        </a:rPr>
                        <a:t>0.11</a:t>
                      </a:r>
                      <a:endParaRPr lang="es-E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28148">
                <a:tc>
                  <a:txBody>
                    <a:bodyPr/>
                    <a:lstStyle/>
                    <a:p>
                      <a:pPr marL="0" marR="0" algn="ctr">
                        <a:lnSpc>
                          <a:spcPct val="115000"/>
                        </a:lnSpc>
                        <a:spcBef>
                          <a:spcPts val="0"/>
                        </a:spcBef>
                        <a:spcAft>
                          <a:spcPts val="0"/>
                        </a:spcAft>
                      </a:pPr>
                      <a:r>
                        <a:rPr lang="es-ES" sz="1100" dirty="0">
                          <a:effectLst/>
                        </a:rPr>
                        <a:t>Servicios Turísticos </a:t>
                      </a:r>
                      <a:r>
                        <a:rPr lang="es-ES" sz="1100" dirty="0" smtClean="0">
                          <a:effectLst/>
                        </a:rPr>
                        <a:t>Económicos (STE)</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a:effectLst/>
                        </a:rPr>
                        <a:t>0.16</a:t>
                      </a:r>
                      <a:endParaRPr lang="es-E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28148">
                <a:tc>
                  <a:txBody>
                    <a:bodyPr/>
                    <a:lstStyle/>
                    <a:p>
                      <a:pPr marL="0" marR="0" algn="ctr">
                        <a:lnSpc>
                          <a:spcPct val="115000"/>
                        </a:lnSpc>
                        <a:spcBef>
                          <a:spcPts val="0"/>
                        </a:spcBef>
                        <a:spcAft>
                          <a:spcPts val="0"/>
                        </a:spcAft>
                      </a:pPr>
                      <a:r>
                        <a:rPr lang="es-ES" sz="1100" dirty="0">
                          <a:effectLst/>
                        </a:rPr>
                        <a:t>Servicios </a:t>
                      </a:r>
                      <a:r>
                        <a:rPr lang="es-ES" sz="1100" dirty="0" smtClean="0">
                          <a:effectLst/>
                        </a:rPr>
                        <a:t>Socioculturales (SSC)</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a:effectLst/>
                        </a:rPr>
                        <a:t>0.12</a:t>
                      </a:r>
                      <a:endParaRPr lang="es-E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13044">
                <a:tc>
                  <a:txBody>
                    <a:bodyPr/>
                    <a:lstStyle/>
                    <a:p>
                      <a:pPr marL="0" marR="0" algn="ctr">
                        <a:lnSpc>
                          <a:spcPct val="115000"/>
                        </a:lnSpc>
                        <a:spcBef>
                          <a:spcPts val="0"/>
                        </a:spcBef>
                        <a:spcAft>
                          <a:spcPts val="0"/>
                        </a:spcAft>
                      </a:pPr>
                      <a:r>
                        <a:rPr lang="es-ES" sz="1100" dirty="0">
                          <a:effectLst/>
                        </a:rPr>
                        <a:t>Servicios </a:t>
                      </a:r>
                      <a:r>
                        <a:rPr lang="es-ES" sz="1100" dirty="0" smtClean="0">
                          <a:effectLst/>
                        </a:rPr>
                        <a:t>de</a:t>
                      </a:r>
                      <a:r>
                        <a:rPr lang="es-ES" sz="1100" baseline="0" dirty="0" smtClean="0">
                          <a:effectLst/>
                        </a:rPr>
                        <a:t> Recolección de Basura </a:t>
                      </a:r>
                      <a:r>
                        <a:rPr lang="es-ES" sz="1100" dirty="0" smtClean="0">
                          <a:effectLst/>
                        </a:rPr>
                        <a:t>y Salud (SRBS)</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dirty="0">
                          <a:effectLst/>
                        </a:rPr>
                        <a:t>0.09</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13044">
                <a:tc>
                  <a:txBody>
                    <a:bodyPr/>
                    <a:lstStyle/>
                    <a:p>
                      <a:pPr marL="0" marR="0" algn="ctr">
                        <a:lnSpc>
                          <a:spcPct val="115000"/>
                        </a:lnSpc>
                        <a:spcBef>
                          <a:spcPts val="0"/>
                        </a:spcBef>
                        <a:spcAft>
                          <a:spcPts val="0"/>
                        </a:spcAft>
                      </a:pPr>
                      <a:r>
                        <a:rPr lang="es-ES" sz="1100" dirty="0">
                          <a:effectLst/>
                        </a:rPr>
                        <a:t>Servicios Transporte Publico    </a:t>
                      </a:r>
                      <a:r>
                        <a:rPr lang="es-ES" sz="1100" dirty="0" smtClean="0">
                          <a:effectLst/>
                        </a:rPr>
                        <a:t>(STP)</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dirty="0">
                          <a:effectLst/>
                        </a:rPr>
                        <a:t>0.10</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28148">
                <a:tc>
                  <a:txBody>
                    <a:bodyPr/>
                    <a:lstStyle/>
                    <a:p>
                      <a:pPr marL="0" marR="0" algn="ctr">
                        <a:lnSpc>
                          <a:spcPct val="115000"/>
                        </a:lnSpc>
                        <a:spcBef>
                          <a:spcPts val="0"/>
                        </a:spcBef>
                        <a:spcAft>
                          <a:spcPts val="0"/>
                        </a:spcAft>
                      </a:pPr>
                      <a:r>
                        <a:rPr lang="es-ES" sz="1100" dirty="0">
                          <a:effectLst/>
                        </a:rPr>
                        <a:t>Aspectos Ambientales    </a:t>
                      </a:r>
                      <a:r>
                        <a:rPr lang="es-ES" sz="1100" dirty="0" smtClean="0">
                          <a:effectLst/>
                        </a:rPr>
                        <a:t>(AA)</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100" dirty="0">
                          <a:effectLst/>
                        </a:rPr>
                        <a:t>0.10</a:t>
                      </a:r>
                      <a:endParaRPr lang="es-E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7" name="16 Flecha izquierda y derecha"/>
          <p:cNvSpPr/>
          <p:nvPr/>
        </p:nvSpPr>
        <p:spPr>
          <a:xfrm rot="18699181" flipV="1">
            <a:off x="4862978" y="3310900"/>
            <a:ext cx="1455426" cy="271786"/>
          </a:xfrm>
          <a:prstGeom prst="lef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redondeado"/>
          <p:cNvSpPr/>
          <p:nvPr/>
        </p:nvSpPr>
        <p:spPr>
          <a:xfrm>
            <a:off x="4205401" y="5642029"/>
            <a:ext cx="2005104"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380.876162 </a:t>
            </a:r>
            <a:r>
              <a:rPr lang="es-ES" dirty="0" smtClean="0"/>
              <a:t>ha</a:t>
            </a:r>
            <a:endParaRPr lang="es-ES" dirty="0">
              <a:solidFill>
                <a:srgbClr val="000000"/>
              </a:solidFill>
              <a:latin typeface="Calibri"/>
            </a:endParaRPr>
          </a:p>
        </p:txBody>
      </p:sp>
      <p:sp>
        <p:nvSpPr>
          <p:cNvPr id="21" name="20 Flecha izquierda y derecha"/>
          <p:cNvSpPr/>
          <p:nvPr/>
        </p:nvSpPr>
        <p:spPr>
          <a:xfrm rot="18699181" flipV="1">
            <a:off x="5482792" y="4902791"/>
            <a:ext cx="1455426" cy="271786"/>
          </a:xfrm>
          <a:prstGeom prst="lef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izquierda y derecha"/>
          <p:cNvSpPr/>
          <p:nvPr/>
        </p:nvSpPr>
        <p:spPr>
          <a:xfrm rot="18699181" flipV="1">
            <a:off x="7995794" y="4902790"/>
            <a:ext cx="1455426" cy="271786"/>
          </a:xfrm>
          <a:prstGeom prst="leftRightArrow">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redondeado"/>
          <p:cNvSpPr/>
          <p:nvPr/>
        </p:nvSpPr>
        <p:spPr>
          <a:xfrm>
            <a:off x="7256665" y="5672737"/>
            <a:ext cx="2005104" cy="533400"/>
          </a:xfrm>
          <a:prstGeom prst="roundRect">
            <a:avLst/>
          </a:prstGeom>
          <a:solidFill>
            <a:schemeClr val="tx2">
              <a:lumMod val="60000"/>
              <a:lumOff val="40000"/>
            </a:schemeClr>
          </a:solidFill>
          <a:ln>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Clasificación y Reclasificación</a:t>
            </a:r>
            <a:endParaRPr lang="es-ES" dirty="0">
              <a:solidFill>
                <a:srgbClr val="000000"/>
              </a:solidFill>
              <a:latin typeface="Calibri"/>
            </a:endParaRPr>
          </a:p>
        </p:txBody>
      </p:sp>
      <p:sp>
        <p:nvSpPr>
          <p:cNvPr id="1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Tree>
    <p:extLst>
      <p:ext uri="{BB962C8B-B14F-4D97-AF65-F5344CB8AC3E}">
        <p14:creationId xmlns:p14="http://schemas.microsoft.com/office/powerpoint/2010/main" val="417860032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Juego de actores</a:t>
            </a:r>
            <a:endParaRPr lang="es-ES" sz="2400" b="1" dirty="0">
              <a:solidFill>
                <a:schemeClr val="bg1"/>
              </a:solidFill>
            </a:endParaRPr>
          </a:p>
        </p:txBody>
      </p:sp>
      <p:pic>
        <p:nvPicPr>
          <p:cNvPr id="6" name="5 Imagen"/>
          <p:cNvPicPr/>
          <p:nvPr/>
        </p:nvPicPr>
        <p:blipFill>
          <a:blip r:embed="rId2"/>
          <a:stretch>
            <a:fillRect/>
          </a:stretch>
        </p:blipFill>
        <p:spPr>
          <a:xfrm>
            <a:off x="2650486" y="788284"/>
            <a:ext cx="6400800" cy="5103587"/>
          </a:xfrm>
          <a:prstGeom prst="rect">
            <a:avLst/>
          </a:prstGeom>
        </p:spPr>
      </p:pic>
      <p:sp>
        <p:nvSpPr>
          <p:cNvPr id="2" name="1 Rectángulo"/>
          <p:cNvSpPr/>
          <p:nvPr/>
        </p:nvSpPr>
        <p:spPr>
          <a:xfrm>
            <a:off x="932301" y="5891872"/>
            <a:ext cx="9677400" cy="338554"/>
          </a:xfrm>
          <a:prstGeom prst="rect">
            <a:avLst/>
          </a:prstGeom>
        </p:spPr>
        <p:txBody>
          <a:bodyPr wrap="square">
            <a:spAutoFit/>
          </a:bodyPr>
          <a:lstStyle/>
          <a:p>
            <a:r>
              <a:rPr lang="es-PE" sz="1600" dirty="0" smtClean="0"/>
              <a:t>Personas</a:t>
            </a:r>
            <a:r>
              <a:rPr lang="es-PE" sz="1600" dirty="0"/>
              <a:t>, grupos, instituciones y organizaciones sociales relevantes y relacionadas a proyecto</a:t>
            </a:r>
            <a:endParaRPr lang="es-ES" sz="1600" dirty="0"/>
          </a:p>
        </p:txBody>
      </p:sp>
      <p:sp>
        <p:nvSpPr>
          <p:cNvPr id="8" name="1 Título"/>
          <p:cNvSpPr>
            <a:spLocks noGrp="1"/>
          </p:cNvSpPr>
          <p:nvPr>
            <p:ph type="title"/>
          </p:nvPr>
        </p:nvSpPr>
        <p:spPr>
          <a:xfrm>
            <a:off x="213519" y="457200"/>
            <a:ext cx="2057400" cy="401805"/>
          </a:xfrm>
        </p:spPr>
        <p:txBody>
          <a:bodyPr>
            <a:normAutofit/>
          </a:bodyPr>
          <a:lstStyle/>
          <a:p>
            <a:r>
              <a:rPr lang="es-ES" sz="2000" dirty="0" smtClean="0">
                <a:solidFill>
                  <a:schemeClr val="tx1"/>
                </a:solidFill>
              </a:rPr>
              <a:t>Fase Actores</a:t>
            </a:r>
            <a:endParaRPr lang="es-ES" sz="2000" dirty="0">
              <a:solidFill>
                <a:schemeClr val="tx1"/>
              </a:solidFill>
            </a:endParaRPr>
          </a:p>
        </p:txBody>
      </p:sp>
    </p:spTree>
    <p:extLst>
      <p:ext uri="{BB962C8B-B14F-4D97-AF65-F5344CB8AC3E}">
        <p14:creationId xmlns:p14="http://schemas.microsoft.com/office/powerpoint/2010/main" val="249181622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5400000">
            <a:off x="6641738" y="4960541"/>
            <a:ext cx="10515600" cy="594519"/>
          </a:xfrm>
          <a:prstGeom prst="rect">
            <a:avLst/>
          </a:prstGeom>
          <a:effectLst>
            <a:outerShdw blurRad="25400" dir="17880000">
              <a:srgbClr val="000000">
                <a:alpha val="46000"/>
              </a:srgbClr>
            </a:outerShdw>
          </a:effectLst>
        </p:spPr>
        <p:txBody>
          <a:bodyPr vert="horz" wrap="square" lIns="91425" tIns="91425" rIns="91425" bIns="91425" rtlCol="0" anchor="b" anchorCtr="0">
            <a:normAutofit lnSpcReduction="10000"/>
          </a:bodyPr>
          <a:lstStyle>
            <a:lvl1pPr lvl="0" algn="ctr" defTabSz="457200" rtl="0" eaLnBrk="1" latinLnBrk="0" hangingPunct="1">
              <a:spcBef>
                <a:spcPts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lvl="1" eaLnBrk="1" hangingPunct="1">
              <a:spcBef>
                <a:spcPts val="0"/>
              </a:spcBef>
              <a:defRPr>
                <a:solidFill>
                  <a:schemeClr val="tx2"/>
                </a:solidFill>
              </a:defRPr>
            </a:lvl2pPr>
            <a:lvl3pPr lvl="2" eaLnBrk="1" hangingPunct="1">
              <a:spcBef>
                <a:spcPts val="0"/>
              </a:spcBef>
              <a:defRPr>
                <a:solidFill>
                  <a:schemeClr val="tx2"/>
                </a:solidFill>
              </a:defRPr>
            </a:lvl3pPr>
            <a:lvl4pPr lvl="3" eaLnBrk="1" hangingPunct="1">
              <a:spcBef>
                <a:spcPts val="0"/>
              </a:spcBef>
              <a:defRPr>
                <a:solidFill>
                  <a:schemeClr val="tx2"/>
                </a:solidFill>
              </a:defRPr>
            </a:lvl4pPr>
            <a:lvl5pPr lvl="4" eaLnBrk="1" hangingPunct="1">
              <a:spcBef>
                <a:spcPts val="0"/>
              </a:spcBef>
              <a:defRPr>
                <a:solidFill>
                  <a:schemeClr val="tx2"/>
                </a:solidFill>
              </a:defRPr>
            </a:lvl5pPr>
            <a:lvl6pPr lvl="5" eaLnBrk="1" hangingPunct="1">
              <a:spcBef>
                <a:spcPts val="0"/>
              </a:spcBef>
              <a:defRPr>
                <a:solidFill>
                  <a:schemeClr val="tx2"/>
                </a:solidFill>
              </a:defRPr>
            </a:lvl6pPr>
            <a:lvl7pPr lvl="6" eaLnBrk="1" hangingPunct="1">
              <a:spcBef>
                <a:spcPts val="0"/>
              </a:spcBef>
              <a:defRPr>
                <a:solidFill>
                  <a:schemeClr val="tx2"/>
                </a:solidFill>
              </a:defRPr>
            </a:lvl7pPr>
            <a:lvl8pPr lvl="7" eaLnBrk="1" hangingPunct="1">
              <a:spcBef>
                <a:spcPts val="0"/>
              </a:spcBef>
              <a:defRPr>
                <a:solidFill>
                  <a:schemeClr val="tx2"/>
                </a:solidFill>
              </a:defRPr>
            </a:lvl8pPr>
            <a:lvl9pPr lvl="8" eaLnBrk="1" hangingPunct="1">
              <a:spcBef>
                <a:spcPts val="0"/>
              </a:spcBef>
              <a:defRPr>
                <a:solidFill>
                  <a:schemeClr val="tx2"/>
                </a:solidFill>
              </a:defRPr>
            </a:lvl9pPr>
          </a:lstStyle>
          <a:p>
            <a:r>
              <a:rPr lang="es-EC" sz="28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rPr>
              <a:t>METODOLOGÍA</a:t>
            </a:r>
            <a:endParaRPr lang="es-EC" sz="2400" b="1" dirty="0">
              <a:solidFill>
                <a:schemeClr val="tx2">
                  <a:lumMod val="50000"/>
                </a:schemeClr>
              </a:solidFill>
              <a:latin typeface="Times New Roman" panose="02020603050405020304" pitchFamily="18" charset="0"/>
              <a:ea typeface="Quicksand"/>
              <a:cs typeface="Times New Roman" panose="02020603050405020304" pitchFamily="18" charset="0"/>
              <a:sym typeface="Quicksand"/>
            </a:endParaRPr>
          </a:p>
        </p:txBody>
      </p:sp>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Juego de Actores</a:t>
            </a:r>
            <a:endParaRPr lang="es-ES" sz="2400" b="1" dirty="0">
              <a:solidFill>
                <a:schemeClr val="bg1"/>
              </a:solidFill>
            </a:endParaRPr>
          </a:p>
        </p:txBody>
      </p:sp>
      <p:pic>
        <p:nvPicPr>
          <p:cNvPr id="2355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7703"/>
          <a:stretch/>
        </p:blipFill>
        <p:spPr bwMode="auto">
          <a:xfrm>
            <a:off x="145869" y="969666"/>
            <a:ext cx="57064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a:blip r:embed="rId3"/>
          <a:stretch>
            <a:fillRect/>
          </a:stretch>
        </p:blipFill>
        <p:spPr>
          <a:xfrm>
            <a:off x="6550217" y="1371600"/>
            <a:ext cx="5087021" cy="5029200"/>
          </a:xfrm>
          <a:prstGeom prst="rect">
            <a:avLst/>
          </a:prstGeom>
          <a:ln w="3175">
            <a:solidFill>
              <a:schemeClr val="tx1"/>
            </a:solidFill>
          </a:ln>
        </p:spPr>
      </p:pic>
      <p:sp>
        <p:nvSpPr>
          <p:cNvPr id="2" name="1 Rectángulo"/>
          <p:cNvSpPr/>
          <p:nvPr/>
        </p:nvSpPr>
        <p:spPr>
          <a:xfrm>
            <a:off x="6857408" y="677278"/>
            <a:ext cx="4213065" cy="584775"/>
          </a:xfrm>
          <a:prstGeom prst="rect">
            <a:avLst/>
          </a:prstGeom>
        </p:spPr>
        <p:txBody>
          <a:bodyPr wrap="square">
            <a:spAutoFit/>
          </a:bodyPr>
          <a:lstStyle/>
          <a:p>
            <a:r>
              <a:rPr lang="es-ES" sz="1600" dirty="0" smtClean="0"/>
              <a:t>Matriz de Alianzas, Conflictos, Tácticas</a:t>
            </a:r>
            <a:r>
              <a:rPr lang="es-ES" sz="1600" dirty="0"/>
              <a:t>, Objetivos y </a:t>
            </a:r>
            <a:r>
              <a:rPr lang="es-ES" sz="1600" dirty="0" smtClean="0"/>
              <a:t>Recomendaciones  (MACTOR)</a:t>
            </a:r>
            <a:endParaRPr lang="es-ES" sz="1600" dirty="0"/>
          </a:p>
        </p:txBody>
      </p:sp>
      <p:pic>
        <p:nvPicPr>
          <p:cNvPr id="8" name="7 Imagen"/>
          <p:cNvPicPr/>
          <p:nvPr/>
        </p:nvPicPr>
        <p:blipFill rotWithShape="1">
          <a:blip r:embed="rId4"/>
          <a:srcRect t="4947"/>
          <a:stretch/>
        </p:blipFill>
        <p:spPr bwMode="auto">
          <a:xfrm>
            <a:off x="746919" y="4343400"/>
            <a:ext cx="4724400" cy="2362200"/>
          </a:xfrm>
          <a:prstGeom prst="rect">
            <a:avLst/>
          </a:prstGeom>
          <a:ln>
            <a:noFill/>
          </a:ln>
          <a:extLst>
            <a:ext uri="{53640926-AAD7-44D8-BBD7-CCE9431645EC}">
              <a14:shadowObscured xmlns:a14="http://schemas.microsoft.com/office/drawing/2010/main"/>
            </a:ext>
          </a:extLst>
        </p:spPr>
      </p:pic>
      <p:sp>
        <p:nvSpPr>
          <p:cNvPr id="3" name="2 Flecha derecha"/>
          <p:cNvSpPr/>
          <p:nvPr/>
        </p:nvSpPr>
        <p:spPr>
          <a:xfrm rot="10800000">
            <a:off x="5585619" y="5257800"/>
            <a:ext cx="533400" cy="26670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2" name="11 Flecha derecha"/>
          <p:cNvSpPr/>
          <p:nvPr/>
        </p:nvSpPr>
        <p:spPr>
          <a:xfrm>
            <a:off x="5852319" y="2666999"/>
            <a:ext cx="609600" cy="26670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1 Título"/>
          <p:cNvSpPr>
            <a:spLocks noGrp="1"/>
          </p:cNvSpPr>
          <p:nvPr>
            <p:ph type="title"/>
          </p:nvPr>
        </p:nvSpPr>
        <p:spPr>
          <a:xfrm>
            <a:off x="145869" y="410448"/>
            <a:ext cx="3581400" cy="478005"/>
          </a:xfrm>
        </p:spPr>
        <p:txBody>
          <a:bodyPr>
            <a:normAutofit/>
          </a:bodyPr>
          <a:lstStyle/>
          <a:p>
            <a:r>
              <a:rPr lang="es-ES" sz="2000" dirty="0" smtClean="0">
                <a:solidFill>
                  <a:schemeClr val="tx1"/>
                </a:solidFill>
              </a:rPr>
              <a:t>Fase Factores de Cambio</a:t>
            </a:r>
            <a:endParaRPr lang="es-ES" sz="2000" dirty="0">
              <a:solidFill>
                <a:schemeClr val="tx1"/>
              </a:solidFill>
            </a:endParaRPr>
          </a:p>
        </p:txBody>
      </p:sp>
    </p:spTree>
    <p:extLst>
      <p:ext uri="{BB962C8B-B14F-4D97-AF65-F5344CB8AC3E}">
        <p14:creationId xmlns:p14="http://schemas.microsoft.com/office/powerpoint/2010/main" val="197312258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resultados</a:t>
            </a:r>
            <a:endParaRPr lang="es-ES" sz="2400" b="1" dirty="0">
              <a:solidFill>
                <a:schemeClr val="bg1"/>
              </a:solidFill>
            </a:endParaRPr>
          </a:p>
        </p:txBody>
      </p:sp>
      <p:pic>
        <p:nvPicPr>
          <p:cNvPr id="4099" name="Picture 3" descr="C:\Users\CRISTIAN\Desktop\CRISTIAN MOYA\TESIS\TESIS\Metas\GENTRICABILID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46" y="469059"/>
            <a:ext cx="9046143" cy="638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666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resultados</a:t>
            </a:r>
            <a:endParaRPr lang="es-ES" sz="2400" b="1" dirty="0">
              <a:solidFill>
                <a:schemeClr val="bg1"/>
              </a:solidFill>
            </a:endParaRPr>
          </a:p>
        </p:txBody>
      </p:sp>
      <p:sp>
        <p:nvSpPr>
          <p:cNvPr id="6" name="1 Rectángulo"/>
          <p:cNvSpPr/>
          <p:nvPr/>
        </p:nvSpPr>
        <p:spPr>
          <a:xfrm>
            <a:off x="8201417" y="990600"/>
            <a:ext cx="3603578" cy="5016758"/>
          </a:xfrm>
          <a:prstGeom prst="rect">
            <a:avLst/>
          </a:prstGeom>
        </p:spPr>
        <p:txBody>
          <a:bodyPr wrap="square">
            <a:spAutoFit/>
          </a:bodyPr>
          <a:lstStyle/>
          <a:p>
            <a:pPr algn="ctr"/>
            <a:r>
              <a:rPr lang="es-PE" sz="1600" b="1" u="sng" dirty="0" smtClean="0"/>
              <a:t>VALOR DEL ÍNDICE</a:t>
            </a:r>
          </a:p>
          <a:p>
            <a:pPr algn="ctr"/>
            <a:endParaRPr lang="es-PE" sz="1600" b="1" u="sng" dirty="0" smtClean="0"/>
          </a:p>
          <a:p>
            <a:pPr algn="ctr"/>
            <a:r>
              <a:rPr lang="es-PE" sz="1600" b="1" dirty="0" smtClean="0"/>
              <a:t>Estigmatización</a:t>
            </a:r>
          </a:p>
          <a:p>
            <a:pPr marL="285750" indent="-285750">
              <a:buFont typeface="Arial" panose="020B0604020202020204" pitchFamily="34" charset="0"/>
              <a:buChar char="•"/>
            </a:pPr>
            <a:r>
              <a:rPr lang="es-PE" sz="1600" dirty="0"/>
              <a:t>DAMMER 2.81</a:t>
            </a:r>
          </a:p>
          <a:p>
            <a:pPr marL="285750" indent="-285750">
              <a:buFont typeface="Arial" panose="020B0604020202020204" pitchFamily="34" charset="0"/>
              <a:buChar char="•"/>
            </a:pPr>
            <a:r>
              <a:rPr lang="es-PE" sz="1600" dirty="0"/>
              <a:t>LA LUZ </a:t>
            </a:r>
            <a:r>
              <a:rPr lang="es-PE" sz="1600" dirty="0" smtClean="0"/>
              <a:t>3.01</a:t>
            </a:r>
          </a:p>
          <a:p>
            <a:pPr marL="285750" indent="-285750">
              <a:buFont typeface="Arial" panose="020B0604020202020204" pitchFamily="34" charset="0"/>
              <a:buChar char="•"/>
            </a:pPr>
            <a:endParaRPr lang="es-PE" sz="1600" dirty="0" smtClean="0"/>
          </a:p>
          <a:p>
            <a:pPr algn="ctr"/>
            <a:r>
              <a:rPr lang="es-PE" sz="1600" b="1" dirty="0" smtClean="0"/>
              <a:t>Especulación</a:t>
            </a:r>
            <a:endParaRPr lang="es-PE" sz="1600" b="1" dirty="0"/>
          </a:p>
          <a:p>
            <a:pPr marL="285750" indent="-285750">
              <a:buFont typeface="Arial" panose="020B0604020202020204" pitchFamily="34" charset="0"/>
              <a:buChar char="•"/>
            </a:pPr>
            <a:r>
              <a:rPr lang="es-PE" sz="1600" dirty="0"/>
              <a:t>LAS ACACIAS 3.37</a:t>
            </a:r>
          </a:p>
          <a:p>
            <a:pPr marL="285750" indent="-285750">
              <a:buFont typeface="Arial" panose="020B0604020202020204" pitchFamily="34" charset="0"/>
              <a:buChar char="•"/>
            </a:pPr>
            <a:r>
              <a:rPr lang="es-PE" sz="1600" dirty="0"/>
              <a:t>MEXTERIOR 3.37</a:t>
            </a:r>
          </a:p>
          <a:p>
            <a:pPr marL="285750" indent="-285750">
              <a:buFont typeface="Arial" panose="020B0604020202020204" pitchFamily="34" charset="0"/>
              <a:buChar char="•"/>
            </a:pPr>
            <a:r>
              <a:rPr lang="es-PE" sz="1600" dirty="0"/>
              <a:t>EL PINAR BAJO </a:t>
            </a:r>
            <a:r>
              <a:rPr lang="es-PE" sz="1600" dirty="0" smtClean="0"/>
              <a:t>3.52</a:t>
            </a:r>
          </a:p>
          <a:p>
            <a:pPr marL="285750" indent="-285750">
              <a:buFont typeface="Arial" panose="020B0604020202020204" pitchFamily="34" charset="0"/>
              <a:buChar char="•"/>
            </a:pPr>
            <a:r>
              <a:rPr lang="es-PE" sz="1600" dirty="0"/>
              <a:t>PARQUE BICENTENARIO </a:t>
            </a:r>
            <a:r>
              <a:rPr lang="es-PE" sz="1600" dirty="0" smtClean="0"/>
              <a:t>3.66</a:t>
            </a:r>
            <a:endParaRPr lang="es-PE" sz="1600" dirty="0"/>
          </a:p>
          <a:p>
            <a:pPr marL="285750" indent="-285750">
              <a:buFont typeface="Arial" panose="020B0604020202020204" pitchFamily="34" charset="0"/>
              <a:buChar char="•"/>
            </a:pPr>
            <a:r>
              <a:rPr lang="es-PE" sz="1600" dirty="0"/>
              <a:t>PROF. MUNICIPALES </a:t>
            </a:r>
            <a:r>
              <a:rPr lang="es-PE" sz="1600" dirty="0" smtClean="0"/>
              <a:t>3.67</a:t>
            </a:r>
          </a:p>
          <a:p>
            <a:pPr marL="285750" indent="-285750">
              <a:buFont typeface="Arial" panose="020B0604020202020204" pitchFamily="34" charset="0"/>
              <a:buChar char="•"/>
            </a:pPr>
            <a:endParaRPr lang="es-PE" sz="1600" dirty="0"/>
          </a:p>
          <a:p>
            <a:pPr algn="ctr"/>
            <a:r>
              <a:rPr lang="es-PE" sz="1600" b="1" dirty="0" smtClean="0"/>
              <a:t>Cambio de Residentes</a:t>
            </a:r>
          </a:p>
          <a:p>
            <a:pPr marL="285750" indent="-285750">
              <a:buFont typeface="Arial" panose="020B0604020202020204" pitchFamily="34" charset="0"/>
              <a:buChar char="•"/>
            </a:pPr>
            <a:r>
              <a:rPr lang="es-PE" sz="1600" dirty="0" smtClean="0"/>
              <a:t>AVIACION CIVIL 3.82</a:t>
            </a:r>
          </a:p>
          <a:p>
            <a:pPr marL="285750" indent="-285750">
              <a:buFont typeface="Arial" panose="020B0604020202020204" pitchFamily="34" charset="0"/>
              <a:buChar char="•"/>
            </a:pPr>
            <a:r>
              <a:rPr lang="es-PE" sz="1600" dirty="0" smtClean="0"/>
              <a:t>FRANKLIN TELLO 3.9</a:t>
            </a:r>
          </a:p>
          <a:p>
            <a:pPr marL="285750" indent="-285750">
              <a:buFont typeface="Arial" panose="020B0604020202020204" pitchFamily="34" charset="0"/>
              <a:buChar char="•"/>
            </a:pPr>
            <a:r>
              <a:rPr lang="es-PE" sz="1600" dirty="0" smtClean="0"/>
              <a:t>MALDONADO 3.88</a:t>
            </a:r>
          </a:p>
          <a:p>
            <a:pPr marL="285750" indent="-285750">
              <a:buFont typeface="Arial" panose="020B0604020202020204" pitchFamily="34" charset="0"/>
              <a:buChar char="•"/>
            </a:pPr>
            <a:r>
              <a:rPr lang="es-PE" sz="1600" dirty="0" smtClean="0"/>
              <a:t>LA CONCEPCIÓN 3.76</a:t>
            </a:r>
          </a:p>
          <a:p>
            <a:pPr marL="285750" indent="-285750">
              <a:buFont typeface="Arial" panose="020B0604020202020204" pitchFamily="34" charset="0"/>
              <a:buChar char="•"/>
            </a:pPr>
            <a:r>
              <a:rPr lang="es-PE" sz="1600" dirty="0" smtClean="0"/>
              <a:t>UNION NACIONAL 3.83</a:t>
            </a:r>
          </a:p>
          <a:p>
            <a:pPr marL="285750" indent="-285750">
              <a:buFont typeface="Arial" panose="020B0604020202020204" pitchFamily="34" charset="0"/>
              <a:buChar char="•"/>
            </a:pPr>
            <a:r>
              <a:rPr lang="es-PE" sz="1600" dirty="0" smtClean="0"/>
              <a:t>LIFE 3.96</a:t>
            </a:r>
          </a:p>
        </p:txBody>
      </p:sp>
      <p:sp>
        <p:nvSpPr>
          <p:cNvPr id="7" name="1 Título"/>
          <p:cNvSpPr>
            <a:spLocks noGrp="1"/>
          </p:cNvSpPr>
          <p:nvPr>
            <p:ph type="title"/>
          </p:nvPr>
        </p:nvSpPr>
        <p:spPr>
          <a:xfrm>
            <a:off x="145869" y="410448"/>
            <a:ext cx="3581400" cy="478005"/>
          </a:xfrm>
        </p:spPr>
        <p:txBody>
          <a:bodyPr>
            <a:normAutofit/>
          </a:bodyPr>
          <a:lstStyle/>
          <a:p>
            <a:r>
              <a:rPr lang="es-ES" sz="2000" dirty="0" smtClean="0">
                <a:solidFill>
                  <a:schemeClr val="tx1"/>
                </a:solidFill>
              </a:rPr>
              <a:t>Índice Gentricabilidad</a:t>
            </a:r>
            <a:endParaRPr lang="es-ES" sz="2000" dirty="0">
              <a:solidFill>
                <a:schemeClr val="tx1"/>
              </a:solidFill>
            </a:endParaRPr>
          </a:p>
        </p:txBody>
      </p:sp>
      <p:graphicFrame>
        <p:nvGraphicFramePr>
          <p:cNvPr id="8" name="2 Gráfico"/>
          <p:cNvGraphicFramePr>
            <a:graphicFrameLocks/>
          </p:cNvGraphicFramePr>
          <p:nvPr>
            <p:extLst>
              <p:ext uri="{D42A27DB-BD31-4B8C-83A1-F6EECF244321}">
                <p14:modId xmlns:p14="http://schemas.microsoft.com/office/powerpoint/2010/main" val="303959404"/>
              </p:ext>
            </p:extLst>
          </p:nvPr>
        </p:nvGraphicFramePr>
        <p:xfrm>
          <a:off x="137319" y="838200"/>
          <a:ext cx="8055022"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385732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resultados</a:t>
            </a:r>
            <a:endParaRPr lang="es-ES" sz="2400" b="1" dirty="0">
              <a:solidFill>
                <a:schemeClr val="bg1"/>
              </a:solidFill>
            </a:endParaRPr>
          </a:p>
        </p:txBody>
      </p:sp>
      <p:pic>
        <p:nvPicPr>
          <p:cNvPr id="3074" name="Picture 2" descr="C:\Users\CRISTIAN\Desktop\CRISTIAN MOYA\TESIS\TESIS\Metas\ESCENARI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611" y="381000"/>
            <a:ext cx="9062613"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5609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resultados</a:t>
            </a:r>
            <a:endParaRPr lang="es-ES" sz="2400" b="1" dirty="0">
              <a:solidFill>
                <a:schemeClr val="bg1"/>
              </a:solidFill>
            </a:endParaRPr>
          </a:p>
        </p:txBody>
      </p:sp>
      <p:pic>
        <p:nvPicPr>
          <p:cNvPr id="4" name="3 Imagen" descr="C:\Users\CRISTIAN\Desktop\CRISTIAN MOYA\TESIS\TESIS\Metas\lineamientos final.jp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4813"/>
          <a:stretch/>
        </p:blipFill>
        <p:spPr bwMode="auto">
          <a:xfrm>
            <a:off x="899319" y="750626"/>
            <a:ext cx="9906000" cy="5802573"/>
          </a:xfrm>
          <a:prstGeom prst="rect">
            <a:avLst/>
          </a:prstGeom>
          <a:noFill/>
          <a:ln>
            <a:noFill/>
          </a:ln>
        </p:spPr>
      </p:pic>
      <p:sp>
        <p:nvSpPr>
          <p:cNvPr id="6" name="1 Título"/>
          <p:cNvSpPr>
            <a:spLocks noGrp="1"/>
          </p:cNvSpPr>
          <p:nvPr>
            <p:ph type="title"/>
          </p:nvPr>
        </p:nvSpPr>
        <p:spPr>
          <a:xfrm>
            <a:off x="1928018" y="419547"/>
            <a:ext cx="8305800" cy="340178"/>
          </a:xfrm>
        </p:spPr>
        <p:txBody>
          <a:bodyPr>
            <a:normAutofit fontScale="90000"/>
          </a:bodyPr>
          <a:lstStyle/>
          <a:p>
            <a:r>
              <a:rPr lang="es-ES" sz="2000" dirty="0" smtClean="0">
                <a:solidFill>
                  <a:schemeClr val="tx1"/>
                </a:solidFill>
              </a:rPr>
              <a:t>        Estrategias de Seguridad Ciudadana y Socioambientales</a:t>
            </a:r>
            <a:endParaRPr lang="es-ES" sz="2000"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919" y="3651912"/>
            <a:ext cx="1219200" cy="42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9260336" y="3543846"/>
            <a:ext cx="1544983" cy="647153"/>
          </a:xfrm>
          <a:prstGeom prst="roundRect">
            <a:avLst/>
          </a:prstGeom>
          <a:ln w="31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smtClean="0">
                <a:latin typeface="Arial" pitchFamily="34" charset="0"/>
                <a:cs typeface="Arial" pitchFamily="34" charset="0"/>
              </a:rPr>
              <a:t>Dammer 2 y La Luz</a:t>
            </a:r>
            <a:endParaRPr lang="es-E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2896291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conclusiones</a:t>
            </a:r>
            <a:endParaRPr lang="es-ES" sz="2400" b="1" dirty="0">
              <a:solidFill>
                <a:schemeClr val="bg1"/>
              </a:solidFill>
            </a:endParaRPr>
          </a:p>
        </p:txBody>
      </p:sp>
      <p:sp>
        <p:nvSpPr>
          <p:cNvPr id="2" name="1 Rectángulo"/>
          <p:cNvSpPr/>
          <p:nvPr/>
        </p:nvSpPr>
        <p:spPr>
          <a:xfrm>
            <a:off x="547308" y="914400"/>
            <a:ext cx="10934701" cy="1200329"/>
          </a:xfrm>
          <a:prstGeom prst="rect">
            <a:avLst/>
          </a:prstGeom>
        </p:spPr>
        <p:txBody>
          <a:bodyPr wrap="square">
            <a:spAutoFit/>
          </a:bodyPr>
          <a:lstStyle/>
          <a:p>
            <a:pPr marL="285750" lvl="0" indent="-285750">
              <a:buFont typeface="Wingdings" pitchFamily="2" charset="2"/>
              <a:buChar char="Ø"/>
            </a:pPr>
            <a:r>
              <a:rPr lang="es-PE" dirty="0"/>
              <a:t>Debido a la gran cantidad de información espacial obtenida por cada institución que se manejó en el proyecto, se considera que el </a:t>
            </a:r>
            <a:r>
              <a:rPr lang="es-PE" b="1" dirty="0"/>
              <a:t>uso de base de datos PostgreSQL con </a:t>
            </a:r>
            <a:r>
              <a:rPr lang="es-PE" b="1" dirty="0" err="1"/>
              <a:t>PostGis</a:t>
            </a:r>
            <a:r>
              <a:rPr lang="es-PE" b="1" dirty="0"/>
              <a:t> </a:t>
            </a:r>
            <a:r>
              <a:rPr lang="es-PE" dirty="0"/>
              <a:t>optimizó y facilitó los procesos de análisis geoespacial, sin la necesidad de tener una red compartida que es muy común.</a:t>
            </a:r>
            <a:endParaRPr lang="es-ES" dirty="0"/>
          </a:p>
        </p:txBody>
      </p:sp>
      <p:sp>
        <p:nvSpPr>
          <p:cNvPr id="3" name="2 Rectángulo"/>
          <p:cNvSpPr/>
          <p:nvPr/>
        </p:nvSpPr>
        <p:spPr>
          <a:xfrm>
            <a:off x="537367" y="2209800"/>
            <a:ext cx="10944641" cy="2031325"/>
          </a:xfrm>
          <a:prstGeom prst="rect">
            <a:avLst/>
          </a:prstGeom>
        </p:spPr>
        <p:txBody>
          <a:bodyPr wrap="square">
            <a:spAutoFit/>
          </a:bodyPr>
          <a:lstStyle/>
          <a:p>
            <a:pPr marL="285750" lvl="0" indent="-285750">
              <a:buFont typeface="Wingdings" pitchFamily="2" charset="2"/>
              <a:buChar char="Ø"/>
            </a:pPr>
            <a:r>
              <a:rPr lang="es-PE" dirty="0"/>
              <a:t>A partir del estudio realizado, es evidente que los barrios Dammer </a:t>
            </a:r>
            <a:r>
              <a:rPr lang="es-PE" dirty="0" smtClean="0"/>
              <a:t>2 y </a:t>
            </a:r>
            <a:r>
              <a:rPr lang="es-PE" dirty="0"/>
              <a:t>la Luz se encuentran en una etapa de Estigmatización, los barrios Las Acacias, El Pinar Bajo, </a:t>
            </a:r>
            <a:r>
              <a:rPr lang="es-PE" dirty="0" smtClean="0"/>
              <a:t> Mexterior, Profesores </a:t>
            </a:r>
            <a:r>
              <a:rPr lang="es-PE" dirty="0"/>
              <a:t>Municipales en una etapa de Aumento de Especulación y los barrios Aviación Civil, Franklin Tello, Maldonado, La Concepción, Unión Nacional, Life en una etapa de Cambio de Residentes, como caso especial el Parque Bicentenario (Ex Aeropuerto) se encuentra en una etapa de Aumento de Especulación, debido a los grandes espacios vacíos que dispone como por ejemplo la ex pista de aterrizaje.</a:t>
            </a:r>
            <a:endParaRPr lang="es-ES" dirty="0"/>
          </a:p>
        </p:txBody>
      </p:sp>
      <p:sp>
        <p:nvSpPr>
          <p:cNvPr id="6" name="5 Rectángulo"/>
          <p:cNvSpPr/>
          <p:nvPr/>
        </p:nvSpPr>
        <p:spPr>
          <a:xfrm>
            <a:off x="532380" y="4572000"/>
            <a:ext cx="10964555" cy="1477328"/>
          </a:xfrm>
          <a:prstGeom prst="rect">
            <a:avLst/>
          </a:prstGeom>
        </p:spPr>
        <p:txBody>
          <a:bodyPr wrap="square">
            <a:spAutoFit/>
          </a:bodyPr>
          <a:lstStyle/>
          <a:p>
            <a:pPr marL="285750" lvl="0" indent="-285750">
              <a:buFont typeface="Wingdings" pitchFamily="2" charset="2"/>
              <a:buChar char="Ø"/>
            </a:pPr>
            <a:r>
              <a:rPr lang="es-PE" dirty="0"/>
              <a:t>El modelo de calidad de vida urbana constituye una herramienta eficaz para </a:t>
            </a:r>
            <a:r>
              <a:rPr lang="es-PE" b="1" dirty="0"/>
              <a:t>tener una visión integral de la ciudad</a:t>
            </a:r>
            <a:r>
              <a:rPr lang="es-PE" dirty="0"/>
              <a:t>, en razón que permite ordenar la estrategia competitiva multidisciplinar, para </a:t>
            </a:r>
            <a:r>
              <a:rPr lang="es-PE" b="1" dirty="0"/>
              <a:t>el estudio realizado valida la puesta en marcha </a:t>
            </a:r>
            <a:r>
              <a:rPr lang="es-PE" dirty="0"/>
              <a:t>del proyecto Metro de Quito, así como, contribuye en la generación de propuestas de  mejoramiento de los barrios para el desarrollo productivo de la ciudadanía.</a:t>
            </a:r>
            <a:endParaRPr lang="es-ES" dirty="0"/>
          </a:p>
        </p:txBody>
      </p:sp>
    </p:spTree>
    <p:extLst>
      <p:ext uri="{BB962C8B-B14F-4D97-AF65-F5344CB8AC3E}">
        <p14:creationId xmlns:p14="http://schemas.microsoft.com/office/powerpoint/2010/main" val="3242218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62" y="620675"/>
            <a:ext cx="1447800" cy="9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0" y="0"/>
            <a:ext cx="12161837" cy="487362"/>
          </a:xfrm>
          <a:prstGeom prst="rect">
            <a:avLst/>
          </a:prstGeom>
        </p:spPr>
        <p:style>
          <a:lnRef idx="0">
            <a:scrgbClr r="0" g="0" b="0"/>
          </a:lnRef>
          <a:fillRef idx="1001">
            <a:schemeClr val="dk2"/>
          </a:fillRef>
          <a:effectRef idx="0">
            <a:scrgbClr r="0" g="0" b="0"/>
          </a:effectRef>
          <a:fontRef idx="major"/>
        </p:style>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Justificación</a:t>
            </a:r>
            <a:endParaRPr lang="es-ES" sz="2400" b="1" dirty="0">
              <a:solidFill>
                <a:schemeClr val="bg1"/>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5189" y="1703893"/>
            <a:ext cx="1098371" cy="119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2107780" y="620676"/>
            <a:ext cx="4115782" cy="594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12 Rectángulo"/>
          <p:cNvSpPr/>
          <p:nvPr/>
        </p:nvSpPr>
        <p:spPr>
          <a:xfrm>
            <a:off x="2413562" y="1890447"/>
            <a:ext cx="3225545" cy="594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EC" sz="1600" i="0" kern="1200" dirty="0">
                <a:cs typeface="Arial" panose="020B0604020202020204" pitchFamily="34" charset="0"/>
              </a:rPr>
              <a:t>Art. </a:t>
            </a:r>
            <a:r>
              <a:rPr lang="es-EC" sz="1600" i="0" kern="1200" dirty="0" smtClean="0">
                <a:cs typeface="Arial" panose="020B0604020202020204" pitchFamily="34" charset="0"/>
              </a:rPr>
              <a:t>54</a:t>
            </a:r>
            <a:r>
              <a:rPr lang="es-ES" sz="1600" i="0" kern="1200" dirty="0" smtClean="0">
                <a:cs typeface="Arial" panose="020B0604020202020204" pitchFamily="34" charset="0"/>
              </a:rPr>
              <a:t> y 55. Funciones y Competencias de los GADs</a:t>
            </a:r>
            <a:endParaRPr lang="es-PE" sz="1600" dirty="0" smtClean="0"/>
          </a:p>
        </p:txBody>
      </p:sp>
      <p:pic>
        <p:nvPicPr>
          <p:cNvPr id="14" name="Picture 14" descr="Resultado de imagen para Plan Nacional de Desarrollo 2017 â 2021, en el Eje 3:">
            <a:extLst>
              <a:ext uri="{FF2B5EF4-FFF2-40B4-BE49-F238E27FC236}">
                <a16:creationId xmlns:a16="http://schemas.microsoft.com/office/drawing/2014/main" xmlns="" id="{58333F4C-5233-45AD-9012-81097B8AC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660" y="585141"/>
            <a:ext cx="1410802" cy="10607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278" y="4034573"/>
            <a:ext cx="1606136" cy="124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8648" y="2931881"/>
            <a:ext cx="1509927" cy="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0923" y="620675"/>
            <a:ext cx="1868319" cy="69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8128562" y="1678400"/>
            <a:ext cx="3438757" cy="988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ES" sz="1600" i="0" kern="1200" dirty="0" smtClean="0">
                <a:cs typeface="Arial" panose="020B0604020202020204" pitchFamily="34" charset="0"/>
              </a:rPr>
              <a:t>Directriz 4.  Planificación </a:t>
            </a:r>
            <a:r>
              <a:rPr lang="es-PE" sz="1600" dirty="0" smtClean="0"/>
              <a:t>especial </a:t>
            </a:r>
            <a:r>
              <a:rPr lang="es-PE" sz="1600" dirty="0"/>
              <a:t>en áreas de influencia de proyectos de trascendencia </a:t>
            </a:r>
            <a:endParaRPr lang="es-PE" sz="1600" dirty="0" smtClean="0"/>
          </a:p>
        </p:txBody>
      </p:sp>
      <p:sp>
        <p:nvSpPr>
          <p:cNvPr id="23" name="22 Rectángulo"/>
          <p:cNvSpPr/>
          <p:nvPr/>
        </p:nvSpPr>
        <p:spPr>
          <a:xfrm>
            <a:off x="5639107" y="1441940"/>
            <a:ext cx="1725309" cy="9020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ES" sz="1600" i="0" kern="1200" dirty="0" smtClean="0">
                <a:cs typeface="Arial" panose="020B0604020202020204" pitchFamily="34" charset="0"/>
              </a:rPr>
              <a:t>ODS 11. Ciudades y Comunidades Sostenibles</a:t>
            </a:r>
            <a:endParaRPr lang="es-PE" sz="1600" dirty="0" smtClean="0"/>
          </a:p>
        </p:txBody>
      </p:sp>
      <p:sp>
        <p:nvSpPr>
          <p:cNvPr id="24" name="23 Rectángulo"/>
          <p:cNvSpPr/>
          <p:nvPr/>
        </p:nvSpPr>
        <p:spPr>
          <a:xfrm>
            <a:off x="4064053" y="3070160"/>
            <a:ext cx="3150109" cy="594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EC" sz="1600" i="0" kern="1200" dirty="0">
                <a:cs typeface="Arial" panose="020B0604020202020204" pitchFamily="34" charset="0"/>
              </a:rPr>
              <a:t>Art. </a:t>
            </a:r>
            <a:r>
              <a:rPr lang="es-EC" sz="1600" dirty="0" smtClean="0">
                <a:cs typeface="Arial" panose="020B0604020202020204" pitchFamily="34" charset="0"/>
              </a:rPr>
              <a:t>42</a:t>
            </a:r>
            <a:r>
              <a:rPr lang="es-ES" sz="1600" i="0" kern="1200" dirty="0" smtClean="0">
                <a:cs typeface="Arial" panose="020B0604020202020204" pitchFamily="34" charset="0"/>
              </a:rPr>
              <a:t> y 43. Tratamientos y Estándares Urbanísticos</a:t>
            </a:r>
            <a:endParaRPr lang="es-PE" sz="1600" dirty="0" smtClean="0"/>
          </a:p>
        </p:txBody>
      </p:sp>
      <p:sp>
        <p:nvSpPr>
          <p:cNvPr id="25" name="24 Rectángulo"/>
          <p:cNvSpPr/>
          <p:nvPr/>
        </p:nvSpPr>
        <p:spPr>
          <a:xfrm>
            <a:off x="4708414" y="4283882"/>
            <a:ext cx="3970792" cy="594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ES" sz="1600" dirty="0">
                <a:cs typeface="Arial" panose="020B0604020202020204" pitchFamily="34" charset="0"/>
              </a:rPr>
              <a:t>Ordenanza </a:t>
            </a:r>
            <a:r>
              <a:rPr lang="es-ES" sz="1600" dirty="0" smtClean="0">
                <a:cs typeface="Arial" panose="020B0604020202020204" pitchFamily="34" charset="0"/>
              </a:rPr>
              <a:t>0352. Plan </a:t>
            </a:r>
            <a:r>
              <a:rPr lang="es-ES" sz="1600" dirty="0">
                <a:cs typeface="Arial" panose="020B0604020202020204" pitchFamily="34" charset="0"/>
              </a:rPr>
              <a:t>Especial Bicentenario – Parque De La </a:t>
            </a:r>
            <a:r>
              <a:rPr lang="es-ES" sz="1600" dirty="0" smtClean="0">
                <a:cs typeface="Arial" panose="020B0604020202020204" pitchFamily="34" charset="0"/>
              </a:rPr>
              <a:t>Ciudad</a:t>
            </a:r>
            <a:endParaRPr lang="es-PE" sz="1600" dirty="0" smtClean="0"/>
          </a:p>
        </p:txBody>
      </p:sp>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5820" y="5484054"/>
            <a:ext cx="1845798" cy="63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Rectángulo"/>
          <p:cNvSpPr/>
          <p:nvPr/>
        </p:nvSpPr>
        <p:spPr>
          <a:xfrm>
            <a:off x="5875082" y="5502684"/>
            <a:ext cx="4320637" cy="1025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PE" sz="1600" dirty="0"/>
              <a:t>R</a:t>
            </a:r>
            <a:r>
              <a:rPr lang="es-PE" sz="1600" dirty="0" smtClean="0"/>
              <a:t>esolución STHV-019-2020. Proyectos </a:t>
            </a:r>
            <a:r>
              <a:rPr lang="es-PE" sz="1600" dirty="0"/>
              <a:t>eco-eficientes ubicados en las áreas de influencia </a:t>
            </a:r>
            <a:r>
              <a:rPr lang="es-PE" sz="1600" dirty="0" smtClean="0"/>
              <a:t>del </a:t>
            </a:r>
            <a:r>
              <a:rPr lang="es-PE" sz="1600" dirty="0"/>
              <a:t>Sistema Metropolitano de </a:t>
            </a:r>
            <a:r>
              <a:rPr lang="es-PE" sz="1600" dirty="0" smtClean="0"/>
              <a:t>Transporte </a:t>
            </a:r>
          </a:p>
        </p:txBody>
      </p:sp>
      <p:sp>
        <p:nvSpPr>
          <p:cNvPr id="28" name="27 Rectángulo"/>
          <p:cNvSpPr/>
          <p:nvPr/>
        </p:nvSpPr>
        <p:spPr>
          <a:xfrm>
            <a:off x="2413561" y="789168"/>
            <a:ext cx="1348455" cy="594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171450" lvl="1" indent="-171450" defTabSz="711200">
              <a:lnSpc>
                <a:spcPct val="90000"/>
              </a:lnSpc>
              <a:spcBef>
                <a:spcPct val="0"/>
              </a:spcBef>
              <a:spcAft>
                <a:spcPct val="15000"/>
              </a:spcAft>
              <a:buChar char="••"/>
            </a:pPr>
            <a:r>
              <a:rPr lang="es-EC" sz="1600" i="0" kern="1200" dirty="0">
                <a:cs typeface="Arial" panose="020B0604020202020204" pitchFamily="34" charset="0"/>
              </a:rPr>
              <a:t>Art. </a:t>
            </a:r>
            <a:r>
              <a:rPr lang="es-EC" sz="1600" dirty="0" smtClean="0">
                <a:cs typeface="Arial" panose="020B0604020202020204" pitchFamily="34" charset="0"/>
              </a:rPr>
              <a:t>3. Planificar el Desarrollo Nacional</a:t>
            </a:r>
            <a:endParaRPr lang="es-PE" sz="1600" dirty="0" smtClean="0"/>
          </a:p>
        </p:txBody>
      </p:sp>
      <p:sp>
        <p:nvSpPr>
          <p:cNvPr id="17" name="16 Flecha doblada hacia arriba"/>
          <p:cNvSpPr/>
          <p:nvPr/>
        </p:nvSpPr>
        <p:spPr>
          <a:xfrm rot="5400000">
            <a:off x="663887" y="1827042"/>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30" name="29 Flecha doblada hacia arriba"/>
          <p:cNvSpPr/>
          <p:nvPr/>
        </p:nvSpPr>
        <p:spPr>
          <a:xfrm rot="5400000">
            <a:off x="1523367" y="3069110"/>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31" name="30 Flecha doblada hacia arriba"/>
          <p:cNvSpPr/>
          <p:nvPr/>
        </p:nvSpPr>
        <p:spPr>
          <a:xfrm rot="5400000">
            <a:off x="2486577" y="4203432"/>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32" name="31 Flecha doblada hacia arriba"/>
          <p:cNvSpPr/>
          <p:nvPr/>
        </p:nvSpPr>
        <p:spPr>
          <a:xfrm rot="5400000">
            <a:off x="3419116" y="5449504"/>
            <a:ext cx="685802" cy="348084"/>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8" name="17 Flecha derecha"/>
          <p:cNvSpPr/>
          <p:nvPr/>
        </p:nvSpPr>
        <p:spPr>
          <a:xfrm>
            <a:off x="4165670" y="947407"/>
            <a:ext cx="632745" cy="24878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34" name="33 Flecha derecha"/>
          <p:cNvSpPr/>
          <p:nvPr/>
        </p:nvSpPr>
        <p:spPr>
          <a:xfrm>
            <a:off x="7214162" y="975324"/>
            <a:ext cx="632745" cy="24878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pic>
        <p:nvPicPr>
          <p:cNvPr id="35" name="Picture 4" descr="Resultado de imagen para ecuador">
            <a:extLst>
              <a:ext uri="{FF2B5EF4-FFF2-40B4-BE49-F238E27FC236}">
                <a16:creationId xmlns:a16="http://schemas.microsoft.com/office/drawing/2014/main" xmlns="" id="{C20F4010-F18E-4933-976A-4BF617FCF41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76719" y="5590924"/>
            <a:ext cx="1266029" cy="104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1447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conclusiones</a:t>
            </a:r>
            <a:endParaRPr lang="es-ES" sz="2400" b="1" dirty="0">
              <a:solidFill>
                <a:schemeClr val="bg1"/>
              </a:solidFill>
            </a:endParaRPr>
          </a:p>
        </p:txBody>
      </p:sp>
      <p:sp>
        <p:nvSpPr>
          <p:cNvPr id="4" name="3 Rectángulo"/>
          <p:cNvSpPr/>
          <p:nvPr/>
        </p:nvSpPr>
        <p:spPr>
          <a:xfrm>
            <a:off x="497551" y="1371600"/>
            <a:ext cx="11049000" cy="1754326"/>
          </a:xfrm>
          <a:prstGeom prst="rect">
            <a:avLst/>
          </a:prstGeom>
        </p:spPr>
        <p:txBody>
          <a:bodyPr wrap="square">
            <a:spAutoFit/>
          </a:bodyPr>
          <a:lstStyle/>
          <a:p>
            <a:pPr marL="285750" lvl="0" indent="-285750">
              <a:buFont typeface="Wingdings" pitchFamily="2" charset="2"/>
              <a:buChar char="Ø"/>
            </a:pPr>
            <a:r>
              <a:rPr lang="es-PE" dirty="0"/>
              <a:t>Los métodos de análisis multiactor MIC MAC y MACTOR destacan la construcción de escenarios, de acuerdo a cada factor de cambio y percepción de actores en temáticas de calidad de vida, movilidad, desarrollo económico, seguridad, sostenibilidad ambiental y capital intelectual establecido por las ciudades inteligentes, a partir de ello </a:t>
            </a:r>
            <a:r>
              <a:rPr lang="es-PE" b="1" dirty="0"/>
              <a:t>se precisa primordialmente la implementación  de UPC, puntos de hidrolavado, baterías sanitarias y puntos de recarga ecológica para bicicletas eléctricas y scooters en el área del proyecto.</a:t>
            </a:r>
            <a:endParaRPr lang="es-ES" b="1" dirty="0"/>
          </a:p>
        </p:txBody>
      </p:sp>
      <p:sp>
        <p:nvSpPr>
          <p:cNvPr id="7" name="6 Rectángulo"/>
          <p:cNvSpPr/>
          <p:nvPr/>
        </p:nvSpPr>
        <p:spPr>
          <a:xfrm>
            <a:off x="497551" y="3733800"/>
            <a:ext cx="11049000" cy="923330"/>
          </a:xfrm>
          <a:prstGeom prst="rect">
            <a:avLst/>
          </a:prstGeom>
        </p:spPr>
        <p:txBody>
          <a:bodyPr wrap="square">
            <a:spAutoFit/>
          </a:bodyPr>
          <a:lstStyle/>
          <a:p>
            <a:pPr marL="285750" lvl="0" indent="-285750">
              <a:buFont typeface="Wingdings" pitchFamily="2" charset="2"/>
              <a:buChar char="Ø"/>
            </a:pPr>
            <a:r>
              <a:rPr lang="es-PE" dirty="0"/>
              <a:t>Es preciso, implementar las </a:t>
            </a:r>
            <a:r>
              <a:rPr lang="es-PE" b="1" dirty="0"/>
              <a:t>medidas de seguridad y control ambiental en los barrios Dammer 2 y La Luz</a:t>
            </a:r>
            <a:r>
              <a:rPr lang="es-PE" dirty="0"/>
              <a:t>, con el fin de precautelar a la ciudadanía a que se exponga a un declive en el comercio y turismo, una vez iniciada las operaciones del Metro de Quito.</a:t>
            </a:r>
            <a:endParaRPr lang="es-ES" dirty="0"/>
          </a:p>
        </p:txBody>
      </p:sp>
    </p:spTree>
    <p:extLst>
      <p:ext uri="{BB962C8B-B14F-4D97-AF65-F5344CB8AC3E}">
        <p14:creationId xmlns:p14="http://schemas.microsoft.com/office/powerpoint/2010/main" val="366911578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Recomendaciones</a:t>
            </a:r>
            <a:endParaRPr lang="es-ES" sz="2400" b="1" dirty="0">
              <a:solidFill>
                <a:schemeClr val="bg1"/>
              </a:solidFill>
            </a:endParaRPr>
          </a:p>
        </p:txBody>
      </p:sp>
      <p:sp>
        <p:nvSpPr>
          <p:cNvPr id="4" name="3 Rectángulo"/>
          <p:cNvSpPr/>
          <p:nvPr/>
        </p:nvSpPr>
        <p:spPr>
          <a:xfrm>
            <a:off x="497551" y="710272"/>
            <a:ext cx="10841168" cy="646331"/>
          </a:xfrm>
          <a:prstGeom prst="rect">
            <a:avLst/>
          </a:prstGeom>
        </p:spPr>
        <p:txBody>
          <a:bodyPr wrap="square">
            <a:spAutoFit/>
          </a:bodyPr>
          <a:lstStyle/>
          <a:p>
            <a:pPr marL="285750" lvl="0" indent="-285750">
              <a:buFont typeface="Wingdings" pitchFamily="2" charset="2"/>
              <a:buChar char="Ø"/>
            </a:pPr>
            <a:r>
              <a:rPr lang="es-ES" dirty="0" smtClean="0"/>
              <a:t>Se </a:t>
            </a:r>
            <a:r>
              <a:rPr lang="es-ES" dirty="0"/>
              <a:t>recomienda el uso de PostgreSQL + </a:t>
            </a:r>
            <a:r>
              <a:rPr lang="es-ES" dirty="0" err="1"/>
              <a:t>PostGis</a:t>
            </a:r>
            <a:r>
              <a:rPr lang="es-ES" dirty="0"/>
              <a:t> para la </a:t>
            </a:r>
            <a:r>
              <a:rPr lang="es-ES" b="1" dirty="0"/>
              <a:t>facilidad de administración en el manejo </a:t>
            </a:r>
            <a:r>
              <a:rPr lang="es-ES" dirty="0"/>
              <a:t>de grandes cantidades de información.</a:t>
            </a:r>
          </a:p>
        </p:txBody>
      </p:sp>
      <p:sp>
        <p:nvSpPr>
          <p:cNvPr id="7" name="6 Rectángulo"/>
          <p:cNvSpPr/>
          <p:nvPr/>
        </p:nvSpPr>
        <p:spPr>
          <a:xfrm>
            <a:off x="497551" y="1676400"/>
            <a:ext cx="10841168" cy="1477328"/>
          </a:xfrm>
          <a:prstGeom prst="rect">
            <a:avLst/>
          </a:prstGeom>
        </p:spPr>
        <p:txBody>
          <a:bodyPr wrap="square">
            <a:spAutoFit/>
          </a:bodyPr>
          <a:lstStyle/>
          <a:p>
            <a:pPr marL="285750" lvl="0" indent="-285750">
              <a:buFont typeface="Wingdings" pitchFamily="2" charset="2"/>
              <a:buChar char="Ø"/>
            </a:pPr>
            <a:r>
              <a:rPr lang="es-PE" dirty="0"/>
              <a:t>Se recomienda a las autoridades competentes, utilizar la metodología propuesta en el estudio y ampliar la investigación a los demás barrios que se sitúan en las </a:t>
            </a:r>
            <a:r>
              <a:rPr lang="es-PE" b="1" dirty="0"/>
              <a:t>parroquias La Concepción y Rumipamba</a:t>
            </a:r>
            <a:r>
              <a:rPr lang="es-PE" dirty="0"/>
              <a:t> para obtener un mayor diagnóstico de procesos de Gentrificación que suceden en el DMQ, en consecuencia tener una mayor demanda de proyectos privados o públicos, así como, la conexión y cooperación ciudadana. </a:t>
            </a:r>
            <a:endParaRPr lang="es-ES" dirty="0"/>
          </a:p>
        </p:txBody>
      </p:sp>
      <p:sp>
        <p:nvSpPr>
          <p:cNvPr id="2" name="1 Rectángulo"/>
          <p:cNvSpPr/>
          <p:nvPr/>
        </p:nvSpPr>
        <p:spPr>
          <a:xfrm>
            <a:off x="497551" y="3429000"/>
            <a:ext cx="10841168" cy="2585323"/>
          </a:xfrm>
          <a:prstGeom prst="rect">
            <a:avLst/>
          </a:prstGeom>
        </p:spPr>
        <p:txBody>
          <a:bodyPr wrap="square">
            <a:spAutoFit/>
          </a:bodyPr>
          <a:lstStyle/>
          <a:p>
            <a:pPr marL="285750" lvl="0" indent="-285750">
              <a:buFont typeface="Wingdings" pitchFamily="2" charset="2"/>
              <a:buChar char="Ø"/>
            </a:pPr>
            <a:r>
              <a:rPr lang="es-PE" dirty="0"/>
              <a:t>Dentro de la dimensión de servicios ambientales, sería recomendable tomar en cuenta la variable </a:t>
            </a:r>
            <a:r>
              <a:rPr lang="es-PE" b="1" dirty="0"/>
              <a:t>ruido</a:t>
            </a:r>
            <a:r>
              <a:rPr lang="es-PE" dirty="0"/>
              <a:t> para un mejor modelo, además la implementación de nuevas estaciones remotas (</a:t>
            </a:r>
            <a:r>
              <a:rPr lang="es-PE" b="1" dirty="0"/>
              <a:t>solmáforos) para el  control de monitoreo UV </a:t>
            </a:r>
            <a:r>
              <a:rPr lang="es-PE" dirty="0"/>
              <a:t>por parte de la institución competente. De igual manera en la </a:t>
            </a:r>
            <a:r>
              <a:rPr lang="es-PE" b="1" dirty="0"/>
              <a:t>dimensión socioeconómica, </a:t>
            </a:r>
            <a:r>
              <a:rPr lang="es-PE" dirty="0"/>
              <a:t>se recomienda utilizar la información actualizada por parte del </a:t>
            </a:r>
            <a:r>
              <a:rPr lang="es-PE" b="1" dirty="0"/>
              <a:t>censo de población y vivienda 2020 </a:t>
            </a:r>
            <a:r>
              <a:rPr lang="es-PE" dirty="0"/>
              <a:t>que por motivos de la pandemia no ha sido </a:t>
            </a:r>
            <a:r>
              <a:rPr lang="es-PE" dirty="0" smtClean="0"/>
              <a:t>realizado, Por </a:t>
            </a:r>
            <a:r>
              <a:rPr lang="es-PE" dirty="0"/>
              <a:t>otra parte, en la dimensión del servicio de </a:t>
            </a:r>
            <a:r>
              <a:rPr lang="es-PE" b="1" dirty="0"/>
              <a:t>Seguridad Ciudadana </a:t>
            </a:r>
            <a:r>
              <a:rPr lang="es-PE" dirty="0"/>
              <a:t>se tomó la información del año 2019, debido a que los datos obtenidos para el 2020 se consideraron anómalos por la emergencia sanitaria y no reflejaba en esta variable la situación en general, es por tanto que se recomienda utilizar información </a:t>
            </a:r>
            <a:r>
              <a:rPr lang="es-PE" dirty="0" smtClean="0"/>
              <a:t>actualizada una vez superada la pandemia.</a:t>
            </a:r>
            <a:endParaRPr lang="es-ES" dirty="0"/>
          </a:p>
        </p:txBody>
      </p:sp>
    </p:spTree>
    <p:extLst>
      <p:ext uri="{BB962C8B-B14F-4D97-AF65-F5344CB8AC3E}">
        <p14:creationId xmlns:p14="http://schemas.microsoft.com/office/powerpoint/2010/main" val="281267751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Recomendaciones</a:t>
            </a:r>
            <a:endParaRPr lang="es-ES" sz="2400" b="1" dirty="0">
              <a:solidFill>
                <a:schemeClr val="bg1"/>
              </a:solidFill>
            </a:endParaRPr>
          </a:p>
        </p:txBody>
      </p:sp>
      <p:sp>
        <p:nvSpPr>
          <p:cNvPr id="3" name="2 Rectángulo"/>
          <p:cNvSpPr/>
          <p:nvPr/>
        </p:nvSpPr>
        <p:spPr>
          <a:xfrm>
            <a:off x="442119" y="914400"/>
            <a:ext cx="11201400" cy="923330"/>
          </a:xfrm>
          <a:prstGeom prst="rect">
            <a:avLst/>
          </a:prstGeom>
        </p:spPr>
        <p:txBody>
          <a:bodyPr wrap="square">
            <a:spAutoFit/>
          </a:bodyPr>
          <a:lstStyle/>
          <a:p>
            <a:pPr marL="285750" lvl="0" indent="-285750">
              <a:buFont typeface="Wingdings" pitchFamily="2" charset="2"/>
              <a:buChar char="Ø"/>
            </a:pPr>
            <a:r>
              <a:rPr lang="es-PE" dirty="0"/>
              <a:t>Es preciso implementar más proyectos enfocados a los ejes para ciudades inteligentes que tienen una gran coyuntura y oportunidades tanto económicas como productivas, aún más importante </a:t>
            </a:r>
            <a:r>
              <a:rPr lang="es-PE" b="1" dirty="0"/>
              <a:t>en zonas continuas a las estaciones del Metro de Quito.</a:t>
            </a:r>
            <a:endParaRPr lang="es-ES" b="1" dirty="0"/>
          </a:p>
        </p:txBody>
      </p:sp>
      <p:sp>
        <p:nvSpPr>
          <p:cNvPr id="6" name="5 Rectángulo"/>
          <p:cNvSpPr/>
          <p:nvPr/>
        </p:nvSpPr>
        <p:spPr>
          <a:xfrm>
            <a:off x="470256" y="2438400"/>
            <a:ext cx="11173263" cy="923330"/>
          </a:xfrm>
          <a:prstGeom prst="rect">
            <a:avLst/>
          </a:prstGeom>
        </p:spPr>
        <p:txBody>
          <a:bodyPr wrap="square">
            <a:spAutoFit/>
          </a:bodyPr>
          <a:lstStyle/>
          <a:p>
            <a:pPr marL="285750" lvl="0" indent="-285750">
              <a:buFont typeface="Wingdings" pitchFamily="2" charset="2"/>
              <a:buChar char="Ø"/>
            </a:pPr>
            <a:r>
              <a:rPr lang="es-PE" dirty="0"/>
              <a:t>Para realizar un análisis un análisis multiactor y de expertos optimo es recomendable </a:t>
            </a:r>
            <a:r>
              <a:rPr lang="es-PE" b="1" dirty="0"/>
              <a:t>integrar la participación ciudadana </a:t>
            </a:r>
            <a:r>
              <a:rPr lang="es-PE" dirty="0"/>
              <a:t>mediante encuestas o ya sea implementando el </a:t>
            </a:r>
            <a:r>
              <a:rPr lang="es-PE" dirty="0" err="1" smtClean="0"/>
              <a:t>webservice</a:t>
            </a:r>
            <a:r>
              <a:rPr lang="es-PE" dirty="0"/>
              <a:t> </a:t>
            </a:r>
            <a:r>
              <a:rPr lang="es-PE" dirty="0" smtClean="0"/>
              <a:t>interinstitucional </a:t>
            </a:r>
            <a:r>
              <a:rPr lang="es-PE" dirty="0"/>
              <a:t>propuesto en los lineamientos estratégicos.</a:t>
            </a:r>
            <a:endParaRPr lang="es-ES" dirty="0"/>
          </a:p>
        </p:txBody>
      </p:sp>
    </p:spTree>
    <p:extLst>
      <p:ext uri="{BB962C8B-B14F-4D97-AF65-F5344CB8AC3E}">
        <p14:creationId xmlns:p14="http://schemas.microsoft.com/office/powerpoint/2010/main" val="42752927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s-ES" sz="2400" b="1" dirty="0">
              <a:solidFill>
                <a:schemeClr val="bg1"/>
              </a:solidFill>
            </a:endParaRPr>
          </a:p>
        </p:txBody>
      </p:sp>
      <p:pic>
        <p:nvPicPr>
          <p:cNvPr id="5122" name="Picture 2" descr="Conejito de destilería tragamonedas festival de arte destilación whisky  licor, gracias, texto, etiqueta png | PNG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719" y="1295400"/>
            <a:ext cx="7247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9010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SPE\Desktop\Alex-ESPE\Clases Semana 10 del 20 24 de julio 2020\Evidencias 21 Julio\Presentación-Tesis _García_Abigaíl.jpg"/>
          <p:cNvPicPr>
            <a:picLocks noChangeAspect="1" noChangeArrowheads="1"/>
          </p:cNvPicPr>
          <p:nvPr/>
        </p:nvPicPr>
        <p:blipFill rotWithShape="1">
          <a:blip r:embed="rId2">
            <a:extLst>
              <a:ext uri="{28A0092B-C50C-407E-A947-70E740481C1C}">
                <a14:useLocalDpi xmlns:a14="http://schemas.microsoft.com/office/drawing/2010/main" val="0"/>
              </a:ext>
            </a:extLst>
          </a:blip>
          <a:srcRect t="80327" r="83333" b="1"/>
          <a:stretch/>
        </p:blipFill>
        <p:spPr bwMode="auto">
          <a:xfrm>
            <a:off x="10119519" y="221334"/>
            <a:ext cx="1524000" cy="13490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9720" y="211647"/>
            <a:ext cx="1382590" cy="134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694760" y="1452343"/>
            <a:ext cx="8610600" cy="677108"/>
          </a:xfrm>
          <a:prstGeom prst="rect">
            <a:avLst/>
          </a:prstGeom>
        </p:spPr>
        <p:txBody>
          <a:bodyPr wrap="square">
            <a:spAutoFit/>
          </a:bodyPr>
          <a:lstStyle/>
          <a:p>
            <a:pPr algn="ctr"/>
            <a:r>
              <a:rPr lang="es-ES" sz="1900" i="1" dirty="0">
                <a:latin typeface="Arial" pitchFamily="34" charset="0"/>
                <a:cs typeface="Arial" pitchFamily="34" charset="0"/>
              </a:rPr>
              <a:t>DEPARTAMENTO DE CIENCIAS DE LA TIERRA Y </a:t>
            </a:r>
            <a:r>
              <a:rPr lang="es-ES" sz="1900" i="1" dirty="0" smtClean="0">
                <a:latin typeface="Arial" pitchFamily="34" charset="0"/>
                <a:cs typeface="Arial" pitchFamily="34" charset="0"/>
              </a:rPr>
              <a:t>LA </a:t>
            </a:r>
            <a:r>
              <a:rPr lang="es-ES" sz="1900" i="1" dirty="0">
                <a:latin typeface="Arial" pitchFamily="34" charset="0"/>
                <a:cs typeface="Arial" pitchFamily="34" charset="0"/>
              </a:rPr>
              <a:t>CONSTRUCCIÓN </a:t>
            </a:r>
          </a:p>
          <a:p>
            <a:pPr algn="ctr"/>
            <a:r>
              <a:rPr lang="es-ES" sz="1900" i="1" dirty="0">
                <a:latin typeface="Arial" pitchFamily="34" charset="0"/>
                <a:cs typeface="Arial" pitchFamily="34" charset="0"/>
              </a:rPr>
              <a:t>CARRERA DE INGENIERÍA GEOGRÁFICA Y DEL MEDIO AMBIENTE </a:t>
            </a:r>
          </a:p>
        </p:txBody>
      </p:sp>
      <p:sp>
        <p:nvSpPr>
          <p:cNvPr id="13" name="1 Título"/>
          <p:cNvSpPr txBox="1">
            <a:spLocks/>
          </p:cNvSpPr>
          <p:nvPr/>
        </p:nvSpPr>
        <p:spPr>
          <a:xfrm>
            <a:off x="50946" y="2234986"/>
            <a:ext cx="11592573" cy="851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i="1" dirty="0" smtClean="0">
                <a:solidFill>
                  <a:schemeClr val="tx1"/>
                </a:solidFill>
                <a:latin typeface="Arial" pitchFamily="34" charset="0"/>
                <a:cs typeface="Arial" pitchFamily="34" charset="0"/>
              </a:rPr>
              <a:t>“Diagnóstico </a:t>
            </a:r>
            <a:r>
              <a:rPr lang="es-ES" sz="2000" b="1" i="1" dirty="0">
                <a:solidFill>
                  <a:schemeClr val="tx1"/>
                </a:solidFill>
                <a:latin typeface="Arial" pitchFamily="34" charset="0"/>
                <a:cs typeface="Arial" pitchFamily="34" charset="0"/>
              </a:rPr>
              <a:t>para identificar procesos de Gentrificación mediante el Modelo de Calidad de Vida Urbana  en la zona de influencia de la </a:t>
            </a:r>
            <a:r>
              <a:rPr lang="es-ES" sz="2000" b="1" i="1" dirty="0" smtClean="0">
                <a:solidFill>
                  <a:schemeClr val="tx1"/>
                </a:solidFill>
                <a:latin typeface="Arial" pitchFamily="34" charset="0"/>
                <a:cs typeface="Arial" pitchFamily="34" charset="0"/>
              </a:rPr>
              <a:t>Estación </a:t>
            </a:r>
            <a:r>
              <a:rPr lang="es-ES" sz="2000" b="1" i="1" dirty="0">
                <a:solidFill>
                  <a:schemeClr val="tx1"/>
                </a:solidFill>
                <a:latin typeface="Arial" pitchFamily="34" charset="0"/>
                <a:cs typeface="Arial" pitchFamily="34" charset="0"/>
              </a:rPr>
              <a:t>El Labrador del Metro de </a:t>
            </a:r>
            <a:r>
              <a:rPr lang="es-ES" sz="2000" b="1" i="1" dirty="0" smtClean="0">
                <a:solidFill>
                  <a:schemeClr val="tx1"/>
                </a:solidFill>
                <a:latin typeface="Arial" pitchFamily="34" charset="0"/>
                <a:cs typeface="Arial" pitchFamily="34" charset="0"/>
              </a:rPr>
              <a:t>Quito</a:t>
            </a:r>
            <a:r>
              <a:rPr lang="es-EC" sz="2000" b="1" i="1" dirty="0" smtClean="0">
                <a:solidFill>
                  <a:schemeClr val="tx1"/>
                </a:solidFill>
                <a:latin typeface="Arial" pitchFamily="34" charset="0"/>
                <a:cs typeface="Arial" pitchFamily="34" charset="0"/>
              </a:rPr>
              <a:t>”</a:t>
            </a:r>
            <a:endParaRPr lang="es-EC" sz="1800" b="1" i="1" dirty="0">
              <a:solidFill>
                <a:schemeClr val="tx1"/>
              </a:solidFill>
              <a:latin typeface="Arial" pitchFamily="34" charset="0"/>
              <a:cs typeface="Arial" pitchFamily="34" charset="0"/>
            </a:endParaRPr>
          </a:p>
        </p:txBody>
      </p:sp>
      <p:sp>
        <p:nvSpPr>
          <p:cNvPr id="14" name="CuadroTexto 11">
            <a:extLst>
              <a:ext uri="{FF2B5EF4-FFF2-40B4-BE49-F238E27FC236}">
                <a16:creationId xmlns:a16="http://schemas.microsoft.com/office/drawing/2014/main" xmlns="" id="{DAC21505-C201-42C7-A905-CDE7606F5A2F}"/>
              </a:ext>
            </a:extLst>
          </p:cNvPr>
          <p:cNvSpPr txBox="1"/>
          <p:nvPr/>
        </p:nvSpPr>
        <p:spPr>
          <a:xfrm>
            <a:off x="296248" y="3195935"/>
            <a:ext cx="11582399" cy="961802"/>
          </a:xfrm>
          <a:prstGeom prst="rect">
            <a:avLst/>
          </a:prstGeom>
          <a:noFill/>
        </p:spPr>
        <p:txBody>
          <a:bodyPr wrap="square" rtlCol="0">
            <a:spAutoFit/>
          </a:bodyPr>
          <a:lstStyle/>
          <a:p>
            <a:pPr algn="ctr">
              <a:buClr>
                <a:srgbClr val="4472C4"/>
              </a:buClr>
            </a:pPr>
            <a:r>
              <a:rPr lang="es-EC" b="1" dirty="0" smtClean="0">
                <a:latin typeface="Arial" pitchFamily="34" charset="0"/>
                <a:cs typeface="Arial" pitchFamily="34" charset="0"/>
              </a:rPr>
              <a:t>Autor: </a:t>
            </a:r>
          </a:p>
          <a:p>
            <a:pPr algn="ctr">
              <a:buClr>
                <a:srgbClr val="4472C4"/>
              </a:buClr>
            </a:pPr>
            <a:r>
              <a:rPr lang="es-EC" dirty="0" smtClean="0">
                <a:latin typeface="Arial" pitchFamily="34" charset="0"/>
                <a:cs typeface="Arial" pitchFamily="34" charset="0"/>
              </a:rPr>
              <a:t>Cristian Paul Moya Chávez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pic>
        <p:nvPicPr>
          <p:cNvPr id="16" name="Picture 2" descr="Resultado de imagen para ESPE LOGO">
            <a:extLst>
              <a:ext uri="{FF2B5EF4-FFF2-40B4-BE49-F238E27FC236}">
                <a16:creationId xmlns:a16="http://schemas.microsoft.com/office/drawing/2014/main" xmlns="" id="{475FC38D-C9A1-4528-98B3-9532E86F624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24813" y="211531"/>
            <a:ext cx="4080069" cy="105375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1">
            <a:extLst>
              <a:ext uri="{FF2B5EF4-FFF2-40B4-BE49-F238E27FC236}">
                <a16:creationId xmlns:a16="http://schemas.microsoft.com/office/drawing/2014/main" xmlns="" id="{DAC21505-C201-42C7-A905-CDE7606F5A2F}"/>
              </a:ext>
            </a:extLst>
          </p:cNvPr>
          <p:cNvSpPr txBox="1"/>
          <p:nvPr/>
        </p:nvSpPr>
        <p:spPr>
          <a:xfrm>
            <a:off x="6000060" y="3505200"/>
            <a:ext cx="6096991" cy="1631216"/>
          </a:xfrm>
          <a:prstGeom prst="rect">
            <a:avLst/>
          </a:prstGeom>
          <a:noFill/>
        </p:spPr>
        <p:txBody>
          <a:bodyPr wrap="square" rtlCol="0">
            <a:spAutoFit/>
          </a:bodyPr>
          <a:lstStyle/>
          <a:p>
            <a:pPr algn="ctr">
              <a:buClr>
                <a:srgbClr val="4472C4"/>
              </a:buClr>
            </a:pPr>
            <a:r>
              <a:rPr lang="es-EC" dirty="0" smtClean="0">
                <a:latin typeface="Arial" pitchFamily="34" charset="0"/>
                <a:cs typeface="Arial" pitchFamily="34" charset="0"/>
              </a:rPr>
              <a:t> </a:t>
            </a:r>
          </a:p>
          <a:p>
            <a:pPr algn="ctr">
              <a:spcBef>
                <a:spcPts val="300"/>
              </a:spcBef>
              <a:buClr>
                <a:srgbClr val="4472C4"/>
              </a:buClr>
            </a:pPr>
            <a:endParaRPr lang="es-MX" dirty="0" smtClean="0">
              <a:latin typeface="Arial" pitchFamily="34" charset="0"/>
              <a:cs typeface="Arial" pitchFamily="34" charset="0"/>
            </a:endParaRPr>
          </a:p>
          <a:p>
            <a:pPr lvl="0" algn="ctr">
              <a:spcBef>
                <a:spcPts val="300"/>
              </a:spcBef>
              <a:buClr>
                <a:srgbClr val="4472C4"/>
              </a:buClr>
            </a:pPr>
            <a:r>
              <a:rPr lang="es-EC" b="1" dirty="0">
                <a:solidFill>
                  <a:prstClr val="black"/>
                </a:solidFill>
                <a:latin typeface="Arial" pitchFamily="34" charset="0"/>
                <a:cs typeface="Arial" pitchFamily="34" charset="0"/>
              </a:rPr>
              <a:t>Director de Carrera: </a:t>
            </a:r>
            <a:endParaRPr lang="es-EC" b="1" dirty="0" smtClean="0">
              <a:solidFill>
                <a:prstClr val="black"/>
              </a:solidFill>
              <a:latin typeface="Arial" pitchFamily="34" charset="0"/>
              <a:cs typeface="Arial" pitchFamily="34" charset="0"/>
            </a:endParaRPr>
          </a:p>
          <a:p>
            <a:pPr lvl="0" algn="ctr">
              <a:spcBef>
                <a:spcPts val="300"/>
              </a:spcBef>
              <a:buClr>
                <a:srgbClr val="4472C4"/>
              </a:buClr>
            </a:pPr>
            <a:r>
              <a:rPr lang="es-EC" dirty="0" smtClean="0">
                <a:latin typeface="Arial" pitchFamily="34" charset="0"/>
                <a:cs typeface="Arial" pitchFamily="34" charset="0"/>
              </a:rPr>
              <a:t>Ing</a:t>
            </a:r>
            <a:r>
              <a:rPr lang="es-EC" dirty="0">
                <a:latin typeface="Arial" pitchFamily="34" charset="0"/>
                <a:cs typeface="Arial" pitchFamily="34" charset="0"/>
              </a:rPr>
              <a:t>. Alexander </a:t>
            </a:r>
            <a:r>
              <a:rPr lang="es-EC" dirty="0" smtClean="0">
                <a:latin typeface="Arial" pitchFamily="34" charset="0"/>
                <a:cs typeface="Arial" pitchFamily="34" charset="0"/>
              </a:rPr>
              <a:t>Robayo </a:t>
            </a:r>
            <a:r>
              <a:rPr lang="es-EC" dirty="0">
                <a:latin typeface="Arial" pitchFamily="34" charset="0"/>
                <a:cs typeface="Arial" pitchFamily="34" charset="0"/>
              </a:rPr>
              <a:t>Nieto, </a:t>
            </a:r>
            <a:r>
              <a:rPr lang="es-EC" dirty="0" err="1" smtClean="0">
                <a:latin typeface="Arial" pitchFamily="34" charset="0"/>
                <a:cs typeface="Arial" pitchFamily="34" charset="0"/>
              </a:rPr>
              <a:t>MSc</a:t>
            </a:r>
            <a:r>
              <a:rPr lang="es-EC" dirty="0" smtClean="0">
                <a:latin typeface="Arial" pitchFamily="34" charset="0"/>
                <a:cs typeface="Arial" pitchFamily="34" charset="0"/>
              </a:rPr>
              <a:t>.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
        <p:nvSpPr>
          <p:cNvPr id="20" name="CuadroTexto 11">
            <a:extLst>
              <a:ext uri="{FF2B5EF4-FFF2-40B4-BE49-F238E27FC236}">
                <a16:creationId xmlns:a16="http://schemas.microsoft.com/office/drawing/2014/main" xmlns="" id="{DAC21505-C201-42C7-A905-CDE7606F5A2F}"/>
              </a:ext>
            </a:extLst>
          </p:cNvPr>
          <p:cNvSpPr txBox="1"/>
          <p:nvPr/>
        </p:nvSpPr>
        <p:spPr>
          <a:xfrm>
            <a:off x="333187" y="3820671"/>
            <a:ext cx="6019799" cy="1000274"/>
          </a:xfrm>
          <a:prstGeom prst="rect">
            <a:avLst/>
          </a:prstGeom>
          <a:noFill/>
        </p:spPr>
        <p:txBody>
          <a:bodyPr wrap="square" rtlCol="0">
            <a:spAutoFit/>
          </a:bodyPr>
          <a:lstStyle/>
          <a:p>
            <a:pPr algn="ctr">
              <a:buClr>
                <a:srgbClr val="4472C4"/>
              </a:buClr>
            </a:pPr>
            <a:endParaRPr lang="es-EC" dirty="0">
              <a:latin typeface="Arial" pitchFamily="34" charset="0"/>
              <a:cs typeface="Arial" pitchFamily="34" charset="0"/>
            </a:endParaRPr>
          </a:p>
          <a:p>
            <a:pPr algn="ctr">
              <a:spcBef>
                <a:spcPts val="300"/>
              </a:spcBef>
              <a:buClr>
                <a:srgbClr val="4472C4"/>
              </a:buClr>
            </a:pPr>
            <a:r>
              <a:rPr lang="es-EC" b="1" dirty="0">
                <a:latin typeface="Arial" pitchFamily="34" charset="0"/>
                <a:cs typeface="Arial" pitchFamily="34" charset="0"/>
              </a:rPr>
              <a:t>Director del </a:t>
            </a:r>
            <a:r>
              <a:rPr lang="es-EC" b="1" dirty="0" smtClean="0">
                <a:latin typeface="Arial" pitchFamily="34" charset="0"/>
                <a:cs typeface="Arial" pitchFamily="34" charset="0"/>
              </a:rPr>
              <a:t>Proyecto</a:t>
            </a:r>
            <a:r>
              <a:rPr lang="es-EC" b="1" dirty="0">
                <a:latin typeface="Arial" pitchFamily="34" charset="0"/>
                <a:cs typeface="Arial" pitchFamily="34" charset="0"/>
              </a:rPr>
              <a:t>: </a:t>
            </a:r>
            <a:endParaRPr lang="es-EC" b="1" dirty="0" smtClean="0">
              <a:latin typeface="Arial" pitchFamily="34" charset="0"/>
              <a:cs typeface="Arial" pitchFamily="34" charset="0"/>
            </a:endParaRPr>
          </a:p>
          <a:p>
            <a:pPr algn="ctr">
              <a:spcBef>
                <a:spcPts val="300"/>
              </a:spcBef>
              <a:buClr>
                <a:srgbClr val="4472C4"/>
              </a:buClr>
            </a:pPr>
            <a:r>
              <a:rPr lang="es-ES_tradnl" dirty="0" err="1" smtClean="0">
                <a:latin typeface="Arial" pitchFamily="34" charset="0"/>
                <a:cs typeface="Arial" pitchFamily="34" charset="0"/>
              </a:rPr>
              <a:t>Ph</a:t>
            </a:r>
            <a:r>
              <a:rPr lang="es-ES_tradnl" dirty="0" smtClean="0">
                <a:latin typeface="Arial" pitchFamily="34" charset="0"/>
                <a:cs typeface="Arial" pitchFamily="34" charset="0"/>
              </a:rPr>
              <a:t>. D. </a:t>
            </a:r>
            <a:r>
              <a:rPr lang="es-ES_tradnl" dirty="0">
                <a:latin typeface="Arial" pitchFamily="34" charset="0"/>
                <a:cs typeface="Arial" pitchFamily="34" charset="0"/>
              </a:rPr>
              <a:t>(c) Rodolfo </a:t>
            </a:r>
            <a:r>
              <a:rPr lang="es-ES_tradnl" dirty="0" smtClean="0">
                <a:latin typeface="Arial" pitchFamily="34" charset="0"/>
                <a:cs typeface="Arial" pitchFamily="34" charset="0"/>
              </a:rPr>
              <a:t>Salazar Martínez</a:t>
            </a: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
        <p:nvSpPr>
          <p:cNvPr id="21" name="CuadroTexto 11">
            <a:extLst>
              <a:ext uri="{FF2B5EF4-FFF2-40B4-BE49-F238E27FC236}">
                <a16:creationId xmlns:a16="http://schemas.microsoft.com/office/drawing/2014/main" xmlns="" id="{DAC21505-C201-42C7-A905-CDE7606F5A2F}"/>
              </a:ext>
            </a:extLst>
          </p:cNvPr>
          <p:cNvSpPr txBox="1"/>
          <p:nvPr/>
        </p:nvSpPr>
        <p:spPr>
          <a:xfrm>
            <a:off x="296248" y="4973345"/>
            <a:ext cx="5710341" cy="1315745"/>
          </a:xfrm>
          <a:prstGeom prst="rect">
            <a:avLst/>
          </a:prstGeom>
          <a:noFill/>
        </p:spPr>
        <p:txBody>
          <a:bodyPr wrap="square" rtlCol="0">
            <a:spAutoFit/>
          </a:bodyPr>
          <a:lstStyle/>
          <a:p>
            <a:pPr algn="ctr">
              <a:spcBef>
                <a:spcPts val="300"/>
              </a:spcBef>
              <a:buClr>
                <a:srgbClr val="4472C4"/>
              </a:buClr>
            </a:pPr>
            <a:endParaRPr lang="es-MX" dirty="0">
              <a:latin typeface="Arial" pitchFamily="34" charset="0"/>
              <a:cs typeface="Arial" pitchFamily="34" charset="0"/>
            </a:endParaRPr>
          </a:p>
          <a:p>
            <a:pPr algn="ctr">
              <a:spcBef>
                <a:spcPts val="300"/>
              </a:spcBef>
              <a:buClr>
                <a:srgbClr val="4472C4"/>
              </a:buClr>
            </a:pPr>
            <a:r>
              <a:rPr lang="es-MX" dirty="0">
                <a:latin typeface="Arial" pitchFamily="34" charset="0"/>
                <a:cs typeface="Arial" pitchFamily="34" charset="0"/>
              </a:rPr>
              <a:t> </a:t>
            </a:r>
            <a:r>
              <a:rPr lang="es-EC" b="1" dirty="0">
                <a:latin typeface="Arial" pitchFamily="34" charset="0"/>
                <a:cs typeface="Arial" pitchFamily="34" charset="0"/>
              </a:rPr>
              <a:t>Docente Evaluador: </a:t>
            </a:r>
            <a:endParaRPr lang="es-EC" b="1" dirty="0" smtClean="0">
              <a:latin typeface="Arial" pitchFamily="34" charset="0"/>
              <a:cs typeface="Arial" pitchFamily="34" charset="0"/>
            </a:endParaRPr>
          </a:p>
          <a:p>
            <a:pPr algn="ctr">
              <a:spcBef>
                <a:spcPts val="300"/>
              </a:spcBef>
              <a:buClr>
                <a:srgbClr val="4472C4"/>
              </a:buClr>
            </a:pPr>
            <a:r>
              <a:rPr lang="es-MX" dirty="0" smtClean="0">
                <a:latin typeface="Arial" pitchFamily="34" charset="0"/>
                <a:cs typeface="Arial" pitchFamily="34" charset="0"/>
              </a:rPr>
              <a:t>Ing</a:t>
            </a:r>
            <a:r>
              <a:rPr lang="es-MX" dirty="0">
                <a:latin typeface="Arial" pitchFamily="34" charset="0"/>
                <a:cs typeface="Arial" pitchFamily="34" charset="0"/>
              </a:rPr>
              <a:t>. </a:t>
            </a:r>
            <a:r>
              <a:rPr lang="es-MX" dirty="0" err="1" smtClean="0">
                <a:latin typeface="Arial" pitchFamily="34" charset="0"/>
                <a:cs typeface="Arial" pitchFamily="34" charset="0"/>
              </a:rPr>
              <a:t>Ginella</a:t>
            </a:r>
            <a:r>
              <a:rPr lang="es-MX" dirty="0" smtClean="0">
                <a:latin typeface="Arial" pitchFamily="34" charset="0"/>
                <a:cs typeface="Arial" pitchFamily="34" charset="0"/>
              </a:rPr>
              <a:t> Jácome Loor, </a:t>
            </a:r>
            <a:r>
              <a:rPr lang="es-EC" dirty="0" err="1" smtClean="0">
                <a:latin typeface="Arial" pitchFamily="34" charset="0"/>
                <a:cs typeface="Arial" pitchFamily="34" charset="0"/>
              </a:rPr>
              <a:t>MSc</a:t>
            </a:r>
            <a:r>
              <a:rPr lang="es-EC" dirty="0">
                <a:latin typeface="Arial" pitchFamily="34" charset="0"/>
                <a:cs typeface="Arial" pitchFamily="34" charset="0"/>
              </a:rPr>
              <a:t>. </a:t>
            </a:r>
            <a:r>
              <a:rPr lang="es-EC" dirty="0" smtClean="0">
                <a:latin typeface="Arial" pitchFamily="34" charset="0"/>
                <a:cs typeface="Arial" pitchFamily="34" charset="0"/>
              </a:rPr>
              <a:t>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
        <p:nvSpPr>
          <p:cNvPr id="22" name="CuadroTexto 11">
            <a:extLst>
              <a:ext uri="{FF2B5EF4-FFF2-40B4-BE49-F238E27FC236}">
                <a16:creationId xmlns:a16="http://schemas.microsoft.com/office/drawing/2014/main" xmlns="" id="{DAC21505-C201-42C7-A905-CDE7606F5A2F}"/>
              </a:ext>
            </a:extLst>
          </p:cNvPr>
          <p:cNvSpPr txBox="1"/>
          <p:nvPr/>
        </p:nvSpPr>
        <p:spPr>
          <a:xfrm>
            <a:off x="6320596" y="4973345"/>
            <a:ext cx="5334000" cy="1631216"/>
          </a:xfrm>
          <a:prstGeom prst="rect">
            <a:avLst/>
          </a:prstGeom>
          <a:noFill/>
        </p:spPr>
        <p:txBody>
          <a:bodyPr wrap="square" rtlCol="0">
            <a:spAutoFit/>
          </a:bodyPr>
          <a:lstStyle/>
          <a:p>
            <a:pPr algn="ctr">
              <a:buClr>
                <a:srgbClr val="4472C4"/>
              </a:buClr>
            </a:pPr>
            <a:r>
              <a:rPr lang="es-EC" dirty="0" smtClean="0">
                <a:latin typeface="Arial" pitchFamily="34" charset="0"/>
                <a:cs typeface="Arial" pitchFamily="34" charset="0"/>
              </a:rPr>
              <a:t> </a:t>
            </a:r>
            <a:endParaRPr lang="es-EC" dirty="0">
              <a:latin typeface="Arial" pitchFamily="34" charset="0"/>
              <a:cs typeface="Arial" pitchFamily="34" charset="0"/>
            </a:endParaRPr>
          </a:p>
          <a:p>
            <a:pPr algn="ctr">
              <a:spcBef>
                <a:spcPts val="300"/>
              </a:spcBef>
              <a:buClr>
                <a:srgbClr val="4472C4"/>
              </a:buClr>
            </a:pPr>
            <a:r>
              <a:rPr lang="es-EC" b="1" dirty="0" smtClean="0">
                <a:solidFill>
                  <a:prstClr val="black"/>
                </a:solidFill>
                <a:latin typeface="Arial" pitchFamily="34" charset="0"/>
                <a:cs typeface="Arial" pitchFamily="34" charset="0"/>
              </a:rPr>
              <a:t>Secretaria Académica </a:t>
            </a:r>
            <a:r>
              <a:rPr lang="es-ES" b="1" dirty="0" smtClean="0">
                <a:solidFill>
                  <a:prstClr val="black"/>
                </a:solidFill>
                <a:latin typeface="Arial" pitchFamily="34" charset="0"/>
                <a:cs typeface="Arial" pitchFamily="34" charset="0"/>
              </a:rPr>
              <a:t>UAR: </a:t>
            </a:r>
          </a:p>
          <a:p>
            <a:pPr algn="ctr">
              <a:spcBef>
                <a:spcPts val="300"/>
              </a:spcBef>
              <a:buClr>
                <a:srgbClr val="4472C4"/>
              </a:buClr>
            </a:pPr>
            <a:r>
              <a:rPr lang="es-EC" dirty="0" smtClean="0">
                <a:latin typeface="Arial" pitchFamily="34" charset="0"/>
                <a:cs typeface="Arial" pitchFamily="34" charset="0"/>
              </a:rPr>
              <a:t>Ab. Michelle Benavides Guzmán</a:t>
            </a:r>
          </a:p>
          <a:p>
            <a:pPr algn="ctr">
              <a:spcBef>
                <a:spcPts val="300"/>
              </a:spcBef>
              <a:buClr>
                <a:srgbClr val="4472C4"/>
              </a:buClr>
            </a:pPr>
            <a:r>
              <a:rPr lang="es-EC" dirty="0" smtClean="0">
                <a:latin typeface="Arial" pitchFamily="34" charset="0"/>
                <a:cs typeface="Arial" pitchFamily="34" charset="0"/>
              </a:rPr>
              <a:t>      </a:t>
            </a:r>
          </a:p>
          <a:p>
            <a:pPr lvl="0" algn="ctr">
              <a:spcBef>
                <a:spcPts val="300"/>
              </a:spcBef>
              <a:buClr>
                <a:srgbClr val="4472C4"/>
              </a:buClr>
            </a:pPr>
            <a:r>
              <a:rPr lang="es-EC" dirty="0" smtClean="0">
                <a:latin typeface="Arial" pitchFamily="34" charset="0"/>
                <a:cs typeface="Arial" pitchFamily="34" charset="0"/>
              </a:rPr>
              <a:t> </a:t>
            </a:r>
            <a:endParaRPr lang="es-EC"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00168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a:solidFill>
                  <a:schemeClr val="bg1"/>
                </a:solidFill>
              </a:rPr>
              <a:t>DESCRIPCIÓN DEL AREA DE ESTUDIO</a:t>
            </a:r>
          </a:p>
        </p:txBody>
      </p:sp>
      <p:pic>
        <p:nvPicPr>
          <p:cNvPr id="5" name="4 Imagen" descr="C:\Users\CRISTIAN\Desktop\CRISTIAN MOYA\TESIS\TESIS\Metas\ubicacion.jpg"/>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7319" y="512762"/>
            <a:ext cx="7315200" cy="6065838"/>
          </a:xfrm>
          <a:prstGeom prst="rect">
            <a:avLst/>
          </a:prstGeom>
          <a:noFill/>
          <a:ln>
            <a:solidFill>
              <a:schemeClr val="tx1"/>
            </a:solidFill>
          </a:ln>
        </p:spPr>
      </p:pic>
      <p:pic>
        <p:nvPicPr>
          <p:cNvPr id="7" name="6 Imagen"/>
          <p:cNvPicPr/>
          <p:nvPr/>
        </p:nvPicPr>
        <p:blipFill>
          <a:blip r:embed="rId4"/>
          <a:stretch>
            <a:fillRect/>
          </a:stretch>
        </p:blipFill>
        <p:spPr>
          <a:xfrm>
            <a:off x="7668314" y="487362"/>
            <a:ext cx="3934684" cy="3139281"/>
          </a:xfrm>
          <a:prstGeom prst="rect">
            <a:avLst/>
          </a:prstGeom>
          <a:ln>
            <a:solidFill>
              <a:schemeClr val="tx1"/>
            </a:solidFill>
          </a:ln>
        </p:spPr>
      </p:pic>
      <p:pic>
        <p:nvPicPr>
          <p:cNvPr id="9" name="8 Imagen"/>
          <p:cNvPicPr/>
          <p:nvPr/>
        </p:nvPicPr>
        <p:blipFill>
          <a:blip r:embed="rId5"/>
          <a:stretch>
            <a:fillRect/>
          </a:stretch>
        </p:blipFill>
        <p:spPr>
          <a:xfrm>
            <a:off x="7681119" y="5316857"/>
            <a:ext cx="3921878" cy="1388741"/>
          </a:xfrm>
          <a:prstGeom prst="rect">
            <a:avLst/>
          </a:prstGeom>
          <a:ln>
            <a:solidFill>
              <a:schemeClr val="tx1"/>
            </a:solidFill>
          </a:ln>
        </p:spPr>
      </p:pic>
      <p:pic>
        <p:nvPicPr>
          <p:cNvPr id="8" name="Picture 65" descr="C:\Users\eestradagarcia\Desktop\Metro Quito\110313\QUITO_ALBENIZ.jpg"/>
          <p:cNvPicPr/>
          <p:nvPr/>
        </p:nvPicPr>
        <p:blipFill rotWithShape="1">
          <a:blip r:embed="rId6" cstate="print">
            <a:extLst>
              <a:ext uri="{28A0092B-C50C-407E-A947-70E740481C1C}">
                <a14:useLocalDpi xmlns:a14="http://schemas.microsoft.com/office/drawing/2010/main" val="0"/>
              </a:ext>
            </a:extLst>
          </a:blip>
          <a:srcRect l="2566" t="26733" r="6479" b="23102"/>
          <a:stretch/>
        </p:blipFill>
        <p:spPr bwMode="auto">
          <a:xfrm>
            <a:off x="7668313" y="3759435"/>
            <a:ext cx="3934684" cy="143152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2746528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94519" y="838200"/>
            <a:ext cx="9932168" cy="5483352"/>
          </a:xfrm>
        </p:spPr>
        <p:txBody>
          <a:bodyPr>
            <a:normAutofit fontScale="92500" lnSpcReduction="10000"/>
          </a:bodyPr>
          <a:lstStyle/>
          <a:p>
            <a:pPr marL="731520" lvl="2" indent="0">
              <a:buNone/>
            </a:pPr>
            <a:r>
              <a:rPr lang="es-ES" b="1" dirty="0" smtClean="0"/>
              <a:t>OBJETIVO GENERAL</a:t>
            </a:r>
            <a:endParaRPr lang="es-ES" b="1" dirty="0"/>
          </a:p>
          <a:p>
            <a:pPr lvl="0"/>
            <a:r>
              <a:rPr lang="es-PE" dirty="0"/>
              <a:t>Analizar e identificar el proceso de gentrificación en el que se encuentra el área de afectación de la Estación El Labrador de la Primera Línea del Metro de Quito mediante el modelo de calidad de vida urbana</a:t>
            </a:r>
            <a:r>
              <a:rPr lang="es-PE" dirty="0" smtClean="0"/>
              <a:t>.</a:t>
            </a:r>
          </a:p>
          <a:p>
            <a:pPr lvl="0"/>
            <a:endParaRPr lang="es-ES" dirty="0"/>
          </a:p>
          <a:p>
            <a:pPr marL="731520" lvl="2" indent="0">
              <a:buNone/>
            </a:pPr>
            <a:r>
              <a:rPr lang="es-ES" b="1" dirty="0" smtClean="0"/>
              <a:t>OBJETIVOS ESPECIFICOS</a:t>
            </a:r>
          </a:p>
          <a:p>
            <a:pPr lvl="0"/>
            <a:r>
              <a:rPr lang="es-PE" dirty="0" smtClean="0"/>
              <a:t>Recopilar las variables explicativas en razón de los 3 tipos de ecologías urbanas.</a:t>
            </a:r>
            <a:endParaRPr lang="es-ES" dirty="0" smtClean="0"/>
          </a:p>
          <a:p>
            <a:pPr lvl="0"/>
            <a:r>
              <a:rPr lang="es-PE" dirty="0" smtClean="0"/>
              <a:t>Determinar la zona de influencia directa con el mayor porcentaje de susceptibilidad a la Gentrificación en el área de la Estación El Labrador del Metro de Quito.</a:t>
            </a:r>
            <a:endParaRPr lang="es-ES" dirty="0" smtClean="0"/>
          </a:p>
          <a:p>
            <a:pPr lvl="0"/>
            <a:r>
              <a:rPr lang="es-PE" dirty="0" smtClean="0"/>
              <a:t>Generar escenarios territoriales óptimos en el área de estudio mediante un análisis multiactor y análisis de expertos. </a:t>
            </a:r>
            <a:endParaRPr lang="es-ES" dirty="0" smtClean="0"/>
          </a:p>
          <a:p>
            <a:pPr lvl="0"/>
            <a:r>
              <a:rPr lang="es-PE" dirty="0" smtClean="0"/>
              <a:t>Desarrollar una serie de estrategias de intervención urbana sostenible </a:t>
            </a:r>
            <a:r>
              <a:rPr lang="es-PE" dirty="0"/>
              <a:t>(seguridad y socio </a:t>
            </a:r>
            <a:r>
              <a:rPr lang="es-PE" dirty="0" smtClean="0"/>
              <a:t>ambiental) en el espacio público de la zona de influencia.</a:t>
            </a:r>
            <a:endParaRPr lang="es-ES" dirty="0"/>
          </a:p>
        </p:txBody>
      </p:sp>
      <p:sp>
        <p:nvSpPr>
          <p:cNvPr id="5" name="1 Título"/>
          <p:cNvSpPr txBox="1">
            <a:spLocks/>
          </p:cNvSpPr>
          <p:nvPr/>
        </p:nvSpPr>
        <p:spPr>
          <a:xfrm>
            <a:off x="0" y="0"/>
            <a:ext cx="12161837" cy="487362"/>
          </a:xfrm>
          <a:prstGeom prst="rect">
            <a:avLst/>
          </a:prstGeom>
        </p:spPr>
        <p:style>
          <a:lnRef idx="0">
            <a:scrgbClr r="0" g="0" b="0"/>
          </a:lnRef>
          <a:fillRef idx="1001">
            <a:schemeClr val="dk2"/>
          </a:fillRef>
          <a:effectRef idx="0">
            <a:scrgbClr r="0" g="0" b="0"/>
          </a:effectRef>
          <a:fontRef idx="major"/>
        </p:style>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OBJETIVOS</a:t>
            </a:r>
            <a:endParaRPr lang="es-ES" sz="2400" b="1" dirty="0">
              <a:solidFill>
                <a:schemeClr val="bg1"/>
              </a:solidFill>
            </a:endParaRPr>
          </a:p>
        </p:txBody>
      </p:sp>
    </p:spTree>
    <p:extLst>
      <p:ext uri="{BB962C8B-B14F-4D97-AF65-F5344CB8AC3E}">
        <p14:creationId xmlns:p14="http://schemas.microsoft.com/office/powerpoint/2010/main" val="99424372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61837" cy="487362"/>
          </a:xfrm>
        </p:spPr>
        <p:style>
          <a:lnRef idx="0">
            <a:scrgbClr r="0" g="0" b="0"/>
          </a:lnRef>
          <a:fillRef idx="1001">
            <a:schemeClr val="dk2"/>
          </a:fillRef>
          <a:effectRef idx="0">
            <a:scrgbClr r="0" g="0" b="0"/>
          </a:effectRef>
          <a:fontRef idx="major"/>
        </p:style>
        <p:txBody>
          <a:bodyPr>
            <a:normAutofit/>
          </a:bodyPr>
          <a:lstStyle/>
          <a:p>
            <a:r>
              <a:rPr lang="es-ES" sz="2400" b="1" dirty="0" smtClean="0">
                <a:solidFill>
                  <a:schemeClr val="bg1"/>
                </a:solidFill>
              </a:rPr>
              <a:t>FUNDAMENTO TEÓRICO</a:t>
            </a:r>
            <a:endParaRPr lang="es-ES" sz="2400" b="1" dirty="0">
              <a:solidFill>
                <a:schemeClr val="bg1"/>
              </a:solidFill>
            </a:endParaRPr>
          </a:p>
        </p:txBody>
      </p:sp>
      <p:sp>
        <p:nvSpPr>
          <p:cNvPr id="11" name="10 Rectángulo redondeado"/>
          <p:cNvSpPr/>
          <p:nvPr/>
        </p:nvSpPr>
        <p:spPr>
          <a:xfrm>
            <a:off x="3490119" y="2484968"/>
            <a:ext cx="4692583" cy="3687232"/>
          </a:xfrm>
          <a:prstGeom prst="round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b="1" u="sng" dirty="0" smtClean="0"/>
          </a:p>
          <a:p>
            <a:pPr algn="ctr"/>
            <a:r>
              <a:rPr lang="es-ES" b="1" u="sng" dirty="0" smtClean="0"/>
              <a:t>GENTRIFICACIÓN</a:t>
            </a:r>
          </a:p>
          <a:p>
            <a:pPr algn="ctr"/>
            <a:r>
              <a:rPr lang="es-ES" dirty="0">
                <a:latin typeface="Calibri" pitchFamily="34" charset="0"/>
              </a:rPr>
              <a:t>“</a:t>
            </a:r>
            <a:r>
              <a:rPr lang="es-ES" dirty="0" err="1">
                <a:latin typeface="Calibri" pitchFamily="34" charset="0"/>
              </a:rPr>
              <a:t>gentry</a:t>
            </a:r>
            <a:r>
              <a:rPr lang="es-ES" dirty="0">
                <a:latin typeface="Calibri" pitchFamily="34" charset="0"/>
              </a:rPr>
              <a:t>” = “</a:t>
            </a:r>
            <a:r>
              <a:rPr lang="es-ES" dirty="0" err="1">
                <a:latin typeface="Calibri" pitchFamily="34" charset="0"/>
              </a:rPr>
              <a:t>the</a:t>
            </a:r>
            <a:r>
              <a:rPr lang="es-ES" dirty="0">
                <a:latin typeface="Calibri" pitchFamily="34" charset="0"/>
              </a:rPr>
              <a:t> </a:t>
            </a:r>
            <a:r>
              <a:rPr lang="es-ES" dirty="0" err="1">
                <a:latin typeface="Calibri" pitchFamily="34" charset="0"/>
              </a:rPr>
              <a:t>better</a:t>
            </a:r>
            <a:r>
              <a:rPr lang="es-ES" dirty="0">
                <a:latin typeface="Calibri" pitchFamily="34" charset="0"/>
              </a:rPr>
              <a:t> of</a:t>
            </a:r>
            <a:r>
              <a:rPr lang="es-ES" dirty="0" smtClean="0">
                <a:latin typeface="Calibri" pitchFamily="34" charset="0"/>
              </a:rPr>
              <a:t>”</a:t>
            </a:r>
            <a:endParaRPr lang="es-ES" b="1" u="sng" dirty="0" smtClean="0"/>
          </a:p>
          <a:p>
            <a:pPr algn="ctr"/>
            <a:endParaRPr lang="es-ES" sz="1700" dirty="0" smtClean="0"/>
          </a:p>
          <a:p>
            <a:pPr algn="ctr"/>
            <a:r>
              <a:rPr lang="es-PE" sz="1700" dirty="0">
                <a:latin typeface="Arial Narrow" pitchFamily="34" charset="0"/>
              </a:rPr>
              <a:t>(Glass, 1964</a:t>
            </a:r>
            <a:r>
              <a:rPr lang="es-PE" sz="1700" dirty="0" smtClean="0">
                <a:latin typeface="Arial Narrow" pitchFamily="34" charset="0"/>
              </a:rPr>
              <a:t>). </a:t>
            </a:r>
            <a:r>
              <a:rPr lang="es-ES" sz="1700" dirty="0" smtClean="0">
                <a:latin typeface="Arial Narrow" pitchFamily="34" charset="0"/>
              </a:rPr>
              <a:t>Aburguesamiento de </a:t>
            </a:r>
            <a:r>
              <a:rPr lang="es-ES" sz="1700" dirty="0">
                <a:latin typeface="Arial Narrow" pitchFamily="34" charset="0"/>
              </a:rPr>
              <a:t>un determinado lugar producido por el desplazamiento y expulsión de sus residentes originarios y de su reemplazo por habitantes con mayor poder </a:t>
            </a:r>
            <a:r>
              <a:rPr lang="es-ES" sz="1700" dirty="0" smtClean="0">
                <a:latin typeface="Arial Narrow" pitchFamily="34" charset="0"/>
              </a:rPr>
              <a:t>adquisitivo.</a:t>
            </a:r>
          </a:p>
          <a:p>
            <a:pPr algn="ctr"/>
            <a:endParaRPr lang="es-PE" sz="1700" dirty="0" smtClean="0">
              <a:latin typeface="Arial Narrow" pitchFamily="34" charset="0"/>
            </a:endParaRPr>
          </a:p>
          <a:p>
            <a:pPr marL="0" lvl="2" algn="ctr"/>
            <a:r>
              <a:rPr lang="es-ES" sz="1700" dirty="0">
                <a:latin typeface="Arial Narrow" pitchFamily="34" charset="0"/>
              </a:rPr>
              <a:t>(Janoschka &amp; Sequera, 2014). </a:t>
            </a:r>
            <a:r>
              <a:rPr lang="es-ES" sz="1700" dirty="0" smtClean="0">
                <a:latin typeface="Arial Narrow" pitchFamily="34" charset="0"/>
              </a:rPr>
              <a:t>Rehabilitación </a:t>
            </a:r>
            <a:r>
              <a:rPr lang="es-ES" sz="1700" dirty="0">
                <a:latin typeface="Arial Narrow" pitchFamily="34" charset="0"/>
              </a:rPr>
              <a:t>de la calidad de vida y optimización del comercio, producción, movilidad, atracción turística y espacios públicos de desarrollo científico – cultural.</a:t>
            </a:r>
          </a:p>
          <a:p>
            <a:pPr algn="ctr"/>
            <a:endParaRPr lang="es-ES" sz="1600" dirty="0"/>
          </a:p>
        </p:txBody>
      </p:sp>
      <p:sp>
        <p:nvSpPr>
          <p:cNvPr id="12" name="11 Rectángulo"/>
          <p:cNvSpPr/>
          <p:nvPr/>
        </p:nvSpPr>
        <p:spPr>
          <a:xfrm>
            <a:off x="3900604" y="428726"/>
            <a:ext cx="3755195" cy="369332"/>
          </a:xfrm>
          <a:prstGeom prst="rect">
            <a:avLst/>
          </a:prstGeom>
        </p:spPr>
        <p:txBody>
          <a:bodyPr wrap="none">
            <a:spAutoFit/>
          </a:bodyPr>
          <a:lstStyle/>
          <a:p>
            <a:r>
              <a:rPr lang="es-ES" b="1" dirty="0">
                <a:latin typeface="Calibri" pitchFamily="34" charset="0"/>
              </a:rPr>
              <a:t>Abandono institucional de los Barrios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205" y="779848"/>
            <a:ext cx="2743994" cy="16819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8338799" y="1813316"/>
            <a:ext cx="3014351" cy="369332"/>
          </a:xfrm>
          <a:prstGeom prst="rect">
            <a:avLst/>
          </a:prstGeom>
        </p:spPr>
        <p:txBody>
          <a:bodyPr wrap="none">
            <a:spAutoFit/>
          </a:bodyPr>
          <a:lstStyle/>
          <a:p>
            <a:r>
              <a:rPr lang="es-ES" b="1" dirty="0">
                <a:latin typeface="Calibri" pitchFamily="34" charset="0"/>
              </a:rPr>
              <a:t>Estigmatización de los Barrios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324" y="2115424"/>
            <a:ext cx="2900697" cy="19494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8338799" y="4313708"/>
            <a:ext cx="2652136" cy="369332"/>
          </a:xfrm>
          <a:prstGeom prst="rect">
            <a:avLst/>
          </a:prstGeom>
        </p:spPr>
        <p:txBody>
          <a:bodyPr wrap="none">
            <a:spAutoFit/>
          </a:bodyPr>
          <a:lstStyle/>
          <a:p>
            <a:r>
              <a:rPr lang="es-ES" b="1" dirty="0">
                <a:latin typeface="Calibri" pitchFamily="34" charset="0"/>
              </a:rPr>
              <a:t>Aumento de especulación</a:t>
            </a:r>
          </a:p>
        </p:txBody>
      </p:sp>
      <p:sp>
        <p:nvSpPr>
          <p:cNvPr id="19" name="18 Rectángulo"/>
          <p:cNvSpPr/>
          <p:nvPr/>
        </p:nvSpPr>
        <p:spPr>
          <a:xfrm>
            <a:off x="1004017" y="4512019"/>
            <a:ext cx="2241832" cy="369332"/>
          </a:xfrm>
          <a:prstGeom prst="rect">
            <a:avLst/>
          </a:prstGeom>
        </p:spPr>
        <p:txBody>
          <a:bodyPr wrap="none">
            <a:spAutoFit/>
          </a:bodyPr>
          <a:lstStyle/>
          <a:p>
            <a:r>
              <a:rPr lang="es-ES" b="1" dirty="0" smtClean="0">
                <a:latin typeface="Calibri" pitchFamily="34" charset="0"/>
              </a:rPr>
              <a:t>Cambio de residentes</a:t>
            </a:r>
            <a:endParaRPr lang="es-ES" b="1" dirty="0">
              <a:latin typeface="Calibri" pitchFamily="34" charset="0"/>
            </a:endParaRPr>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16" y="4876799"/>
            <a:ext cx="2923141" cy="18752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9022" y="4824313"/>
            <a:ext cx="2921302" cy="192770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254794" y="1813316"/>
            <a:ext cx="3127972" cy="369332"/>
          </a:xfrm>
          <a:prstGeom prst="rect">
            <a:avLst/>
          </a:prstGeom>
        </p:spPr>
        <p:txBody>
          <a:bodyPr wrap="none">
            <a:spAutoFit/>
          </a:bodyPr>
          <a:lstStyle/>
          <a:p>
            <a:r>
              <a:rPr lang="es-ES" b="1" dirty="0">
                <a:latin typeface="Calibri" pitchFamily="34" charset="0"/>
              </a:rPr>
              <a:t>Comercialización de inmuebles</a:t>
            </a:r>
          </a:p>
        </p:txBody>
      </p:sp>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16" y="2093653"/>
            <a:ext cx="2811728" cy="174659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Flecha abajo"/>
          <p:cNvSpPr/>
          <p:nvPr/>
        </p:nvSpPr>
        <p:spPr>
          <a:xfrm rot="932284">
            <a:off x="11093877" y="3377334"/>
            <a:ext cx="510288" cy="10861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5" name="24 Flecha izquierda"/>
          <p:cNvSpPr/>
          <p:nvPr/>
        </p:nvSpPr>
        <p:spPr>
          <a:xfrm>
            <a:off x="5037351" y="6283688"/>
            <a:ext cx="1598117" cy="468327"/>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8" name="27 Flecha abajo"/>
          <p:cNvSpPr/>
          <p:nvPr/>
        </p:nvSpPr>
        <p:spPr>
          <a:xfrm rot="9198337">
            <a:off x="382179" y="3434812"/>
            <a:ext cx="510288" cy="10861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9" name="28 Flecha abajo"/>
          <p:cNvSpPr/>
          <p:nvPr/>
        </p:nvSpPr>
        <p:spPr>
          <a:xfrm rot="13714536">
            <a:off x="3049858" y="805607"/>
            <a:ext cx="510288" cy="10861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0" name="29 Flecha abajo"/>
          <p:cNvSpPr/>
          <p:nvPr/>
        </p:nvSpPr>
        <p:spPr>
          <a:xfrm rot="19173549">
            <a:off x="7927558" y="833803"/>
            <a:ext cx="510288" cy="10861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80477058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12161837" cy="487362"/>
          </a:xfrm>
        </p:spPr>
        <p:style>
          <a:lnRef idx="0">
            <a:scrgbClr r="0" g="0" b="0"/>
          </a:lnRef>
          <a:fillRef idx="1001">
            <a:schemeClr val="dk2"/>
          </a:fillRef>
          <a:effectRef idx="0">
            <a:scrgbClr r="0" g="0" b="0"/>
          </a:effectRef>
          <a:fontRef idx="major"/>
        </p:style>
        <p:txBody>
          <a:bodyPr>
            <a:normAutofit/>
          </a:bodyPr>
          <a:lstStyle/>
          <a:p>
            <a:r>
              <a:rPr lang="es-ES" sz="2400" b="1" dirty="0" smtClean="0">
                <a:solidFill>
                  <a:schemeClr val="bg1"/>
                </a:solidFill>
              </a:rPr>
              <a:t>FUNDAMENTO TEÓRICO</a:t>
            </a:r>
            <a:endParaRPr lang="es-ES" sz="2400" b="1" dirty="0">
              <a:solidFill>
                <a:schemeClr val="bg1"/>
              </a:solidFill>
            </a:endParaRPr>
          </a:p>
        </p:txBody>
      </p:sp>
      <p:sp>
        <p:nvSpPr>
          <p:cNvPr id="5" name="4 Rectángulo redondeado"/>
          <p:cNvSpPr/>
          <p:nvPr/>
        </p:nvSpPr>
        <p:spPr>
          <a:xfrm>
            <a:off x="561190" y="2591871"/>
            <a:ext cx="2860639" cy="1143678"/>
          </a:xfrm>
          <a:prstGeom prst="round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b="1" u="sng" dirty="0" smtClean="0"/>
          </a:p>
          <a:p>
            <a:pPr algn="ctr"/>
            <a:r>
              <a:rPr lang="es-ES" sz="1600" b="1" dirty="0" smtClean="0"/>
              <a:t>MODELO DE CALIDAD DE VIDA URBANA</a:t>
            </a:r>
            <a:endParaRPr lang="es-ES" sz="1600" dirty="0">
              <a:latin typeface="Arial Narrow" pitchFamily="34" charset="0"/>
            </a:endParaRPr>
          </a:p>
          <a:p>
            <a:pPr algn="ctr"/>
            <a:endParaRPr lang="es-ES" dirty="0"/>
          </a:p>
        </p:txBody>
      </p:sp>
      <p:pic>
        <p:nvPicPr>
          <p:cNvPr id="6" name="5 Imagen"/>
          <p:cNvPicPr/>
          <p:nvPr/>
        </p:nvPicPr>
        <p:blipFill>
          <a:blip r:embed="rId3"/>
          <a:stretch>
            <a:fillRect/>
          </a:stretch>
        </p:blipFill>
        <p:spPr>
          <a:xfrm>
            <a:off x="3794919" y="1226051"/>
            <a:ext cx="4191000" cy="394602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098" y="2057400"/>
            <a:ext cx="247258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552" y="4343400"/>
            <a:ext cx="2485211"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7016" y="3096441"/>
            <a:ext cx="2517665" cy="9390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367524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12161837" cy="487362"/>
          </a:xfrm>
        </p:spPr>
        <p:style>
          <a:lnRef idx="0">
            <a:scrgbClr r="0" g="0" b="0"/>
          </a:lnRef>
          <a:fillRef idx="1001">
            <a:schemeClr val="dk2"/>
          </a:fillRef>
          <a:effectRef idx="0">
            <a:scrgbClr r="0" g="0" b="0"/>
          </a:effectRef>
          <a:fontRef idx="major"/>
        </p:style>
        <p:txBody>
          <a:bodyPr>
            <a:normAutofit/>
          </a:bodyPr>
          <a:lstStyle/>
          <a:p>
            <a:r>
              <a:rPr lang="es-ES" sz="2400" b="1" dirty="0" smtClean="0">
                <a:solidFill>
                  <a:schemeClr val="bg1"/>
                </a:solidFill>
              </a:rPr>
              <a:t>FUNDAMENTO TEÓRICO</a:t>
            </a:r>
            <a:endParaRPr lang="es-ES" sz="2400" b="1" dirty="0">
              <a:solidFill>
                <a:schemeClr val="bg1"/>
              </a:solidFill>
            </a:endParaRPr>
          </a:p>
        </p:txBody>
      </p:sp>
      <p:pic>
        <p:nvPicPr>
          <p:cNvPr id="2050" name="Picture 2" descr="Ciudades Inteligentes (Smart Cities) | Tuatara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519" y="1523999"/>
            <a:ext cx="7086600" cy="50183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963549938"/>
              </p:ext>
            </p:extLst>
          </p:nvPr>
        </p:nvGraphicFramePr>
        <p:xfrm>
          <a:off x="274373" y="726369"/>
          <a:ext cx="3977746" cy="597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6719" y="728733"/>
            <a:ext cx="2971800" cy="64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60622" y="5486401"/>
            <a:ext cx="1111497" cy="105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30694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RISTIAN\Desktop\CRISTIAN MOYA\TESIS\TESIS\cuadros figuras\metodologia final.jpg"/>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65919" y="838200"/>
            <a:ext cx="11224988" cy="5791200"/>
          </a:xfrm>
          <a:prstGeom prst="rect">
            <a:avLst/>
          </a:prstGeom>
          <a:noFill/>
          <a:ln>
            <a:noFill/>
          </a:ln>
        </p:spPr>
      </p:pic>
      <p:sp>
        <p:nvSpPr>
          <p:cNvPr id="5" name="1 Título"/>
          <p:cNvSpPr txBox="1">
            <a:spLocks/>
          </p:cNvSpPr>
          <p:nvPr/>
        </p:nvSpPr>
        <p:spPr>
          <a:xfrm>
            <a:off x="0" y="0"/>
            <a:ext cx="12161837" cy="381000"/>
          </a:xfrm>
          <a:prstGeom prst="rect">
            <a:avLst/>
          </a:prstGeom>
        </p:spPr>
        <p:style>
          <a:lnRef idx="0">
            <a:scrgbClr r="0" g="0" b="0"/>
          </a:lnRef>
          <a:fillRef idx="1001">
            <a:schemeClr val="dk2"/>
          </a:fillRef>
          <a:effectRef idx="0">
            <a:scrgbClr r="0" g="0" b="0"/>
          </a:effectRef>
          <a:fontRef idx="major"/>
        </p:style>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ES" sz="2400" b="1" dirty="0" smtClean="0">
                <a:solidFill>
                  <a:schemeClr val="bg1"/>
                </a:solidFill>
              </a:rPr>
              <a:t>METODOLOGÍA</a:t>
            </a:r>
            <a:endParaRPr lang="es-ES" sz="2400" b="1" dirty="0">
              <a:solidFill>
                <a:schemeClr val="bg1"/>
              </a:solidFill>
            </a:endParaRPr>
          </a:p>
        </p:txBody>
      </p:sp>
      <p:sp>
        <p:nvSpPr>
          <p:cNvPr id="2" name="1 Rectángulo redondeado"/>
          <p:cNvSpPr/>
          <p:nvPr/>
        </p:nvSpPr>
        <p:spPr>
          <a:xfrm>
            <a:off x="2651919" y="406400"/>
            <a:ext cx="5029200" cy="304800"/>
          </a:xfrm>
          <a:prstGeom prst="round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rgbClr val="FF0000"/>
                </a:solidFill>
              </a:rPr>
              <a:t>Etapa  Estandarización</a:t>
            </a:r>
            <a:endParaRPr lang="es-ES" dirty="0">
              <a:solidFill>
                <a:srgbClr val="FF0000"/>
              </a:solidFill>
            </a:endParaRPr>
          </a:p>
        </p:txBody>
      </p:sp>
      <p:cxnSp>
        <p:nvCxnSpPr>
          <p:cNvPr id="6" name="5 Conector recto de flecha"/>
          <p:cNvCxnSpPr/>
          <p:nvPr/>
        </p:nvCxnSpPr>
        <p:spPr>
          <a:xfrm>
            <a:off x="2118519" y="711200"/>
            <a:ext cx="63246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0" name="9 Conector recto de flecha"/>
          <p:cNvCxnSpPr/>
          <p:nvPr/>
        </p:nvCxnSpPr>
        <p:spPr>
          <a:xfrm>
            <a:off x="670719" y="2362200"/>
            <a:ext cx="92964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11" name="10 Rectángulo redondeado"/>
          <p:cNvSpPr/>
          <p:nvPr/>
        </p:nvSpPr>
        <p:spPr>
          <a:xfrm>
            <a:off x="3522207" y="1905000"/>
            <a:ext cx="3473111" cy="304800"/>
          </a:xfrm>
          <a:prstGeom prst="round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chemeClr val="accent4">
                    <a:lumMod val="75000"/>
                  </a:schemeClr>
                </a:solidFill>
              </a:rPr>
              <a:t>Etapa  Análisis Geoespacial</a:t>
            </a:r>
            <a:endParaRPr lang="es-ES" dirty="0">
              <a:solidFill>
                <a:schemeClr val="accent4">
                  <a:lumMod val="75000"/>
                </a:schemeClr>
              </a:solidFill>
            </a:endParaRPr>
          </a:p>
        </p:txBody>
      </p:sp>
      <p:cxnSp>
        <p:nvCxnSpPr>
          <p:cNvPr id="14" name="13 Conector recto de flecha"/>
          <p:cNvCxnSpPr/>
          <p:nvPr/>
        </p:nvCxnSpPr>
        <p:spPr>
          <a:xfrm>
            <a:off x="6385719" y="3733800"/>
            <a:ext cx="3657600" cy="0"/>
          </a:xfrm>
          <a:prstGeom prst="straightConnector1">
            <a:avLst/>
          </a:prstGeom>
          <a:ln>
            <a:solidFill>
              <a:schemeClr val="tx2">
                <a:lumMod val="75000"/>
              </a:schemeClr>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16" name="15 Rectángulo redondeado"/>
          <p:cNvSpPr/>
          <p:nvPr/>
        </p:nvSpPr>
        <p:spPr>
          <a:xfrm>
            <a:off x="6379709" y="3323771"/>
            <a:ext cx="3663610" cy="304800"/>
          </a:xfrm>
          <a:prstGeom prst="round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chemeClr val="tx2">
                    <a:lumMod val="50000"/>
                  </a:schemeClr>
                </a:solidFill>
              </a:rPr>
              <a:t>Etapa  Evaluación Multicriterio</a:t>
            </a:r>
            <a:endParaRPr lang="es-ES" dirty="0">
              <a:solidFill>
                <a:schemeClr val="tx2">
                  <a:lumMod val="50000"/>
                </a:schemeClr>
              </a:solidFill>
            </a:endParaRPr>
          </a:p>
        </p:txBody>
      </p:sp>
      <p:sp>
        <p:nvSpPr>
          <p:cNvPr id="22" name="21 Rectángulo redondeado"/>
          <p:cNvSpPr/>
          <p:nvPr/>
        </p:nvSpPr>
        <p:spPr>
          <a:xfrm>
            <a:off x="5318919" y="4455886"/>
            <a:ext cx="3663610" cy="304800"/>
          </a:xfrm>
          <a:prstGeom prst="round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rgbClr val="7030A0"/>
                </a:solidFill>
              </a:rPr>
              <a:t>Etapa  Juego de Actores</a:t>
            </a:r>
            <a:endParaRPr lang="es-ES" dirty="0">
              <a:solidFill>
                <a:srgbClr val="7030A0"/>
              </a:solidFill>
            </a:endParaRPr>
          </a:p>
        </p:txBody>
      </p:sp>
      <p:cxnSp>
        <p:nvCxnSpPr>
          <p:cNvPr id="23" name="22 Conector recto de flecha"/>
          <p:cNvCxnSpPr/>
          <p:nvPr/>
        </p:nvCxnSpPr>
        <p:spPr>
          <a:xfrm>
            <a:off x="3522207" y="4876800"/>
            <a:ext cx="6521112"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65687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1824</TotalTime>
  <Words>1901</Words>
  <Application>Microsoft Office PowerPoint</Application>
  <PresentationFormat>Personalizado</PresentationFormat>
  <Paragraphs>258</Paragraphs>
  <Slides>34</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Arial</vt:lpstr>
      <vt:lpstr>Arial Narrow</vt:lpstr>
      <vt:lpstr>Calibri</vt:lpstr>
      <vt:lpstr>Cambria Math</vt:lpstr>
      <vt:lpstr>Century Schoolbook</vt:lpstr>
      <vt:lpstr>Quicksand</vt:lpstr>
      <vt:lpstr>Times New Roman</vt:lpstr>
      <vt:lpstr>Wingdings</vt:lpstr>
      <vt:lpstr>Wingdings 2</vt:lpstr>
      <vt:lpstr>Mirador</vt:lpstr>
      <vt:lpstr>Presentación de PowerPoint</vt:lpstr>
      <vt:lpstr>Presentación de PowerPoint</vt:lpstr>
      <vt:lpstr>Presentación de PowerPoint</vt:lpstr>
      <vt:lpstr>Presentación de PowerPoint</vt:lpstr>
      <vt:lpstr>Presentación de PowerPoint</vt:lpstr>
      <vt:lpstr>FUNDAMENTO TEÓRICO</vt:lpstr>
      <vt:lpstr>FUNDAMENTO TEÓRICO</vt:lpstr>
      <vt:lpstr>FUNDAMENTO TEÓRICO</vt:lpstr>
      <vt:lpstr>Presentación de PowerPoint</vt:lpstr>
      <vt:lpstr>Presentación de PowerPoint</vt:lpstr>
      <vt:lpstr>Presentación de PowerPoint</vt:lpstr>
      <vt:lpstr>Servicios de seguridad ciudadana</vt:lpstr>
      <vt:lpstr>Servicios Recolección de Basura y Salud </vt:lpstr>
      <vt:lpstr>Servicios Transporte Público</vt:lpstr>
      <vt:lpstr>Servicios Ambientales</vt:lpstr>
      <vt:lpstr>Servicios económicos turísticos</vt:lpstr>
      <vt:lpstr>Servicios de educación</vt:lpstr>
      <vt:lpstr>Servicios Culturales</vt:lpstr>
      <vt:lpstr>Servicios de Gestión y Desarrollo Territorial</vt:lpstr>
      <vt:lpstr>Servicios de Gestión y Desarrollo Territorial</vt:lpstr>
      <vt:lpstr>Matriz de Impactos Cruzados y Matriz Saaty</vt:lpstr>
      <vt:lpstr>Presentación de PowerPoint</vt:lpstr>
      <vt:lpstr>Fase Actores</vt:lpstr>
      <vt:lpstr>Fase Factores de Cambio</vt:lpstr>
      <vt:lpstr>Presentación de PowerPoint</vt:lpstr>
      <vt:lpstr>Índice Gentricabilidad</vt:lpstr>
      <vt:lpstr>Presentación de PowerPoint</vt:lpstr>
      <vt:lpstr>        Estrategias de Seguridad Ciudadana y Socioambientales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dc:creator>
  <cp:lastModifiedBy>David Calderón</cp:lastModifiedBy>
  <cp:revision>378</cp:revision>
  <dcterms:created xsi:type="dcterms:W3CDTF">2021-03-29T20:39:20Z</dcterms:created>
  <dcterms:modified xsi:type="dcterms:W3CDTF">2021-04-07T20:24:17Z</dcterms:modified>
</cp:coreProperties>
</file>