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711" r:id="rId3"/>
    <p:sldMasterId id="2147483745" r:id="rId4"/>
    <p:sldMasterId id="2147483779" r:id="rId5"/>
    <p:sldMasterId id="2147483847" r:id="rId6"/>
  </p:sldMasterIdLst>
  <p:notesMasterIdLst>
    <p:notesMasterId r:id="rId44"/>
  </p:notesMasterIdLst>
  <p:sldIdLst>
    <p:sldId id="257" r:id="rId7"/>
    <p:sldId id="259" r:id="rId8"/>
    <p:sldId id="262" r:id="rId9"/>
    <p:sldId id="294" r:id="rId10"/>
    <p:sldId id="263" r:id="rId11"/>
    <p:sldId id="290" r:id="rId12"/>
    <p:sldId id="261" r:id="rId13"/>
    <p:sldId id="264" r:id="rId14"/>
    <p:sldId id="296" r:id="rId15"/>
    <p:sldId id="297" r:id="rId16"/>
    <p:sldId id="298" r:id="rId17"/>
    <p:sldId id="320" r:id="rId18"/>
    <p:sldId id="321" r:id="rId19"/>
    <p:sldId id="322" r:id="rId20"/>
    <p:sldId id="323" r:id="rId21"/>
    <p:sldId id="324" r:id="rId22"/>
    <p:sldId id="325" r:id="rId23"/>
    <p:sldId id="266" r:id="rId24"/>
    <p:sldId id="301" r:id="rId25"/>
    <p:sldId id="326" r:id="rId26"/>
    <p:sldId id="327" r:id="rId27"/>
    <p:sldId id="328" r:id="rId28"/>
    <p:sldId id="273" r:id="rId29"/>
    <p:sldId id="291" r:id="rId30"/>
    <p:sldId id="329" r:id="rId31"/>
    <p:sldId id="330" r:id="rId32"/>
    <p:sldId id="307" r:id="rId33"/>
    <p:sldId id="331" r:id="rId34"/>
    <p:sldId id="332" r:id="rId35"/>
    <p:sldId id="333" r:id="rId36"/>
    <p:sldId id="334" r:id="rId37"/>
    <p:sldId id="274" r:id="rId38"/>
    <p:sldId id="271" r:id="rId39"/>
    <p:sldId id="335" r:id="rId40"/>
    <p:sldId id="275" r:id="rId41"/>
    <p:sldId id="276" r:id="rId42"/>
    <p:sldId id="289"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67" y="8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2D559-DE41-4F72-8EA5-42FBB4CB7E4E}"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s-EC"/>
        </a:p>
      </dgm:t>
    </dgm:pt>
    <dgm:pt modelId="{2E36995E-CF3E-4566-B7F1-173452776FC5}">
      <dgm:prSet phldrT="[Texto]"/>
      <dgm:spPr/>
      <dgm:t>
        <a:bodyPr/>
        <a:lstStyle/>
        <a:p>
          <a:r>
            <a:rPr lang="es-EC" dirty="0"/>
            <a:t>En Ecuador el estándar ISDB-T fue analizado, comparado y evaluado ante las necesidades de los telespectadores de Televisión Digital Terrestre (TDT). El 26 de marzo de 2010, el Consejo Nacional de Telecomunicaciones (CONATEL) propició la introducción del estándar ISDB-T, ya que presentó algunas ventajas como mejor calidad de señal, más canales disponibles</a:t>
          </a:r>
        </a:p>
      </dgm:t>
    </dgm:pt>
    <dgm:pt modelId="{9F655FF0-854A-422A-B416-795CB4B5D811}" type="parTrans" cxnId="{9D80FD61-9F73-4931-9603-0AFBF196A994}">
      <dgm:prSet/>
      <dgm:spPr/>
      <dgm:t>
        <a:bodyPr/>
        <a:lstStyle/>
        <a:p>
          <a:endParaRPr lang="es-EC"/>
        </a:p>
      </dgm:t>
    </dgm:pt>
    <dgm:pt modelId="{37B35D81-C3AF-45DD-B4BA-0D1F24769D83}" type="sibTrans" cxnId="{9D80FD61-9F73-4931-9603-0AFBF196A994}">
      <dgm:prSet/>
      <dgm:spPr/>
      <dgm:t>
        <a:bodyPr/>
        <a:lstStyle/>
        <a:p>
          <a:endParaRPr lang="es-EC"/>
        </a:p>
      </dgm:t>
    </dgm:pt>
    <dgm:pt modelId="{787F6D1C-54A7-41D4-A988-CBFA3CBDAD76}" type="pres">
      <dgm:prSet presAssocID="{5282D559-DE41-4F72-8EA5-42FBB4CB7E4E}" presName="linear" presStyleCnt="0">
        <dgm:presLayoutVars>
          <dgm:dir/>
          <dgm:resizeHandles val="exact"/>
        </dgm:presLayoutVars>
      </dgm:prSet>
      <dgm:spPr/>
    </dgm:pt>
    <dgm:pt modelId="{09CF2965-FD77-4D3E-94C9-A1C63EE5E8CF}" type="pres">
      <dgm:prSet presAssocID="{2E36995E-CF3E-4566-B7F1-173452776FC5}" presName="comp" presStyleCnt="0"/>
      <dgm:spPr/>
    </dgm:pt>
    <dgm:pt modelId="{3C31D9AE-D6A2-4EA9-B28A-6621DF4CA959}" type="pres">
      <dgm:prSet presAssocID="{2E36995E-CF3E-4566-B7F1-173452776FC5}" presName="box" presStyleLbl="node1" presStyleIdx="0" presStyleCnt="1"/>
      <dgm:spPr/>
    </dgm:pt>
    <dgm:pt modelId="{04713A74-E5B7-4615-A887-00321CEC8585}" type="pres">
      <dgm:prSet presAssocID="{2E36995E-CF3E-4566-B7F1-173452776FC5}" presName="img" presStyleLbl="fgImgPlace1" presStyleIdx="0" presStyleCnt="1" custScaleX="83972" custScaleY="89257"/>
      <dgm:spPr>
        <a:blipFill rotWithShape="1">
          <a:blip xmlns:r="http://schemas.openxmlformats.org/officeDocument/2006/relationships" r:embed="rId1"/>
          <a:srcRect/>
          <a:stretch>
            <a:fillRect l="-13000" r="-13000"/>
          </a:stretch>
        </a:blipFill>
      </dgm:spPr>
    </dgm:pt>
    <dgm:pt modelId="{12FD501E-DB41-4745-92B6-4395D36A1603}" type="pres">
      <dgm:prSet presAssocID="{2E36995E-CF3E-4566-B7F1-173452776FC5}" presName="text" presStyleLbl="node1" presStyleIdx="0" presStyleCnt="1">
        <dgm:presLayoutVars>
          <dgm:bulletEnabled val="1"/>
        </dgm:presLayoutVars>
      </dgm:prSet>
      <dgm:spPr/>
    </dgm:pt>
  </dgm:ptLst>
  <dgm:cxnLst>
    <dgm:cxn modelId="{9D80FD61-9F73-4931-9603-0AFBF196A994}" srcId="{5282D559-DE41-4F72-8EA5-42FBB4CB7E4E}" destId="{2E36995E-CF3E-4566-B7F1-173452776FC5}" srcOrd="0" destOrd="0" parTransId="{9F655FF0-854A-422A-B416-795CB4B5D811}" sibTransId="{37B35D81-C3AF-45DD-B4BA-0D1F24769D83}"/>
    <dgm:cxn modelId="{D9C5407F-D463-47CC-80EE-D7050B59C94F}" type="presOf" srcId="{2E36995E-CF3E-4566-B7F1-173452776FC5}" destId="{12FD501E-DB41-4745-92B6-4395D36A1603}" srcOrd="1" destOrd="0" presId="urn:microsoft.com/office/officeart/2005/8/layout/vList4"/>
    <dgm:cxn modelId="{C2BC6789-998C-4211-BE3F-A96C4ECFB995}" type="presOf" srcId="{5282D559-DE41-4F72-8EA5-42FBB4CB7E4E}" destId="{787F6D1C-54A7-41D4-A988-CBFA3CBDAD76}" srcOrd="0" destOrd="0" presId="urn:microsoft.com/office/officeart/2005/8/layout/vList4"/>
    <dgm:cxn modelId="{061C6BD0-663B-404B-BC48-90C0042825FF}" type="presOf" srcId="{2E36995E-CF3E-4566-B7F1-173452776FC5}" destId="{3C31D9AE-D6A2-4EA9-B28A-6621DF4CA959}" srcOrd="0" destOrd="0" presId="urn:microsoft.com/office/officeart/2005/8/layout/vList4"/>
    <dgm:cxn modelId="{57C6B9D2-5C4F-485E-AE61-845ADC17BE05}" type="presParOf" srcId="{787F6D1C-54A7-41D4-A988-CBFA3CBDAD76}" destId="{09CF2965-FD77-4D3E-94C9-A1C63EE5E8CF}" srcOrd="0" destOrd="0" presId="urn:microsoft.com/office/officeart/2005/8/layout/vList4"/>
    <dgm:cxn modelId="{674A1228-5C02-4116-9935-0E675DFDBAB5}" type="presParOf" srcId="{09CF2965-FD77-4D3E-94C9-A1C63EE5E8CF}" destId="{3C31D9AE-D6A2-4EA9-B28A-6621DF4CA959}" srcOrd="0" destOrd="0" presId="urn:microsoft.com/office/officeart/2005/8/layout/vList4"/>
    <dgm:cxn modelId="{A4F1C6DE-4DEE-415A-9DBA-CFB1594ABAC5}" type="presParOf" srcId="{09CF2965-FD77-4D3E-94C9-A1C63EE5E8CF}" destId="{04713A74-E5B7-4615-A887-00321CEC8585}" srcOrd="1" destOrd="0" presId="urn:microsoft.com/office/officeart/2005/8/layout/vList4"/>
    <dgm:cxn modelId="{BD9B6C53-ED8D-4FF9-9F80-DDB5D69B1879}" type="presParOf" srcId="{09CF2965-FD77-4D3E-94C9-A1C63EE5E8CF}" destId="{12FD501E-DB41-4745-92B6-4395D36A160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1D9AE-D6A2-4EA9-B28A-6621DF4CA959}">
      <dsp:nvSpPr>
        <dsp:cNvPr id="0" name=""/>
        <dsp:cNvSpPr/>
      </dsp:nvSpPr>
      <dsp:spPr>
        <a:xfrm>
          <a:off x="0" y="0"/>
          <a:ext cx="10469728" cy="1544798"/>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C" sz="1700" kern="1200" dirty="0"/>
            <a:t>En Ecuador el estándar ISDB-T fue analizado, comparado y evaluado ante las necesidades de los telespectadores de Televisión Digital Terrestre (TDT). El 26 de marzo de 2010, el Consejo Nacional de Telecomunicaciones (CONATEL) propició la introducción del estándar ISDB-T, ya que presentó algunas ventajas como mejor calidad de señal, más canales disponibles</a:t>
          </a:r>
        </a:p>
      </dsp:txBody>
      <dsp:txXfrm>
        <a:off x="2248425" y="0"/>
        <a:ext cx="8221302" cy="1544798"/>
      </dsp:txXfrm>
    </dsp:sp>
    <dsp:sp modelId="{04713A74-E5B7-4615-A887-00321CEC8585}">
      <dsp:nvSpPr>
        <dsp:cNvPr id="0" name=""/>
        <dsp:cNvSpPr/>
      </dsp:nvSpPr>
      <dsp:spPr>
        <a:xfrm>
          <a:off x="322288" y="220862"/>
          <a:ext cx="1758327" cy="1103072"/>
        </a:xfrm>
        <a:prstGeom prst="roundRect">
          <a:avLst>
            <a:gd name="adj" fmla="val 10000"/>
          </a:avLst>
        </a:prstGeom>
        <a:blipFill rotWithShape="1">
          <a:blip xmlns:r="http://schemas.openxmlformats.org/officeDocument/2006/relationships" r:embed="rId1"/>
          <a:srcRect/>
          <a:stretch>
            <a:fillRect l="-13000" r="-13000"/>
          </a:stretch>
        </a:blip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80F1B-9F72-4F55-B060-5646A637D34E}" type="datetimeFigureOut">
              <a:rPr lang="es-EC" smtClean="0"/>
              <a:t>7/4/2021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5B0B1-F307-489A-A482-426A5FD4ECA4}" type="slidenum">
              <a:rPr lang="es-EC" smtClean="0"/>
              <a:t>‹Nº›</a:t>
            </a:fld>
            <a:endParaRPr lang="es-EC"/>
          </a:p>
        </p:txBody>
      </p:sp>
    </p:spTree>
    <p:extLst>
      <p:ext uri="{BB962C8B-B14F-4D97-AF65-F5344CB8AC3E}">
        <p14:creationId xmlns:p14="http://schemas.microsoft.com/office/powerpoint/2010/main" val="105812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86981A-D5AE-4F1C-9ADA-2A5F1BDD50A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438F589-2840-42FC-B657-958707517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D34BB36-CBD6-45E7-8A8B-A9B4F6E8A277}"/>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5" name="Marcador de pie de página 4">
            <a:extLst>
              <a:ext uri="{FF2B5EF4-FFF2-40B4-BE49-F238E27FC236}">
                <a16:creationId xmlns:a16="http://schemas.microsoft.com/office/drawing/2014/main" id="{F894C675-A9CA-4186-B50F-623F8D607DF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1E0FFEA-5080-4C07-9465-4FBE85702E70}"/>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191861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0CA30-204C-4152-B0E0-C86BC0BF76B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D086B5C-D3FA-49F1-B234-CCBA19DF589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6F6EC5-835A-4313-A985-A4CD6AA2A68F}"/>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5" name="Marcador de pie de página 4">
            <a:extLst>
              <a:ext uri="{FF2B5EF4-FFF2-40B4-BE49-F238E27FC236}">
                <a16:creationId xmlns:a16="http://schemas.microsoft.com/office/drawing/2014/main" id="{BF76F207-B20B-4F71-A95A-116AA1CE405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51C19898-C52D-451A-BDF1-98106CC15D6E}"/>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21300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F33790-B3A1-4F03-8983-8D88A76059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647975DE-4730-4D5B-B1C8-6122C5EF461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E8880D3-8C0C-4F4F-AA30-D2DA0329AB11}"/>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5" name="Marcador de pie de página 4">
            <a:extLst>
              <a:ext uri="{FF2B5EF4-FFF2-40B4-BE49-F238E27FC236}">
                <a16:creationId xmlns:a16="http://schemas.microsoft.com/office/drawing/2014/main" id="{C21E163A-D169-4FF7-8205-78D460C4D10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EE31ADE-B5B1-425B-B788-DA0BC55740D0}"/>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82272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6851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83797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555974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052567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7/4/2021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08308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7/4/2021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871801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7/4/2021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62936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31320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F79D0E-994F-47DE-95FD-8950A63A6AB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2299153-A45E-4E48-9D04-D4BCAA45F0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B879217-8113-4E5E-954D-61B82954A7C5}"/>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5" name="Marcador de pie de página 4">
            <a:extLst>
              <a:ext uri="{FF2B5EF4-FFF2-40B4-BE49-F238E27FC236}">
                <a16:creationId xmlns:a16="http://schemas.microsoft.com/office/drawing/2014/main" id="{53A4E1EC-3735-458D-97DA-048D08C07E7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1657CB7-97B2-4AAD-B865-DB55D53DCF7D}"/>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421722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751624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4016793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8898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963100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689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04385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685201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552839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249365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91666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7A892E-4D0C-42E7-8E43-88499E568EB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218C702-4489-4322-A1B8-B3FA31638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4D9B175-2903-4367-AE02-E317808E59CA}"/>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5" name="Marcador de pie de página 4">
            <a:extLst>
              <a:ext uri="{FF2B5EF4-FFF2-40B4-BE49-F238E27FC236}">
                <a16:creationId xmlns:a16="http://schemas.microsoft.com/office/drawing/2014/main" id="{DF13BE15-34AC-4F41-B3F5-E0A067E98BD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DD4E7A8-CF7F-4261-8B52-C26FAC84D53F}"/>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659994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3032073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25028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7/4/2021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746840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7/4/2021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301089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7/4/2021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472293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958951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4108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841543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7451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427152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4F780-4D30-474D-AB78-20369EB6231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CAB154A6-FE2F-42CC-8AF5-F2FEF420489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8B03F391-BC91-45B5-9649-0C8C716204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AD2BA57-C2EE-4083-852F-3A399FD077EA}"/>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6" name="Marcador de pie de página 5">
            <a:extLst>
              <a:ext uri="{FF2B5EF4-FFF2-40B4-BE49-F238E27FC236}">
                <a16:creationId xmlns:a16="http://schemas.microsoft.com/office/drawing/2014/main" id="{ABBFDA77-7B36-4303-86D7-1A7350EE64C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09482FB-37CD-4C6C-BE6C-AB8D88E0FFC1}"/>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943359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9910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918665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590250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982082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691200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714354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866469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887251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7/4/2021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814063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7/4/2021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65119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79B54-5A8E-4CDA-8719-D680735B1B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2480900-A6E0-4686-8CDF-5917639FB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626DCC-DA08-4207-BDCE-B45D7513C81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CDB5A2DD-602E-40E3-86F2-900638512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28A55BB-FDB5-417D-98B7-F6DC12B238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4A4EC345-A77F-45D7-9452-728874F39AC9}"/>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8" name="Marcador de pie de página 7">
            <a:extLst>
              <a:ext uri="{FF2B5EF4-FFF2-40B4-BE49-F238E27FC236}">
                <a16:creationId xmlns:a16="http://schemas.microsoft.com/office/drawing/2014/main" id="{31480FE9-9C25-40D9-BF45-9DB19587D108}"/>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D337F72-650B-4753-8B07-F10C301BF0F7}"/>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479055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7/4/2021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382497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905034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336818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4026743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36705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853171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9093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696352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400449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718277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D8586-A286-4769-93C3-3EAD11C18B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C0FB0B5E-07D3-4F52-90E1-6AD2F0DF888C}"/>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4" name="Marcador de pie de página 3">
            <a:extLst>
              <a:ext uri="{FF2B5EF4-FFF2-40B4-BE49-F238E27FC236}">
                <a16:creationId xmlns:a16="http://schemas.microsoft.com/office/drawing/2014/main" id="{6BB03350-3FE2-481C-B520-5FE73374A233}"/>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212F3026-33DF-4E65-A146-886CA7451A1F}"/>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0524629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448485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013872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387500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1822922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7/4/2021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385190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7/4/2021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772808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7/4/2021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19486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045689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85092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22664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FB59F73-1E69-437A-AE65-3E8C8932C1B3}"/>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3" name="Marcador de pie de página 2">
            <a:extLst>
              <a:ext uri="{FF2B5EF4-FFF2-40B4-BE49-F238E27FC236}">
                <a16:creationId xmlns:a16="http://schemas.microsoft.com/office/drawing/2014/main" id="{9BE13BA9-F17D-4C3D-8C2E-2792D5E497A0}"/>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0C12169-FC8D-429D-82F8-B54C3A08A9A6}"/>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3886617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89961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988478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96178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5396782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807904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201254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8841920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623844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6842087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344155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2AC2F-6706-41F0-A629-37548BD0F8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B117AD9-8EA9-4365-BF5F-D47BA5DE7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D3A31D33-24F8-4F81-9673-9F303C634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3415AD-6281-4D37-9EEB-09E88C544873}"/>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6" name="Marcador de pie de página 5">
            <a:extLst>
              <a:ext uri="{FF2B5EF4-FFF2-40B4-BE49-F238E27FC236}">
                <a16:creationId xmlns:a16="http://schemas.microsoft.com/office/drawing/2014/main" id="{6BCB1C30-2166-4196-A20A-D1D8FA88AAE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7019325-23B5-4068-996E-BB995312DE14}"/>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10580006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A2A5205-8089-421C-961B-F86D368C3A47}" type="datetimeFigureOut">
              <a:rPr lang="es-EC" smtClean="0"/>
              <a:t>7/4/2021</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282232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A2A5205-8089-421C-961B-F86D368C3A47}" type="datetimeFigureOut">
              <a:rPr lang="es-EC" smtClean="0"/>
              <a:t>7/4/2021</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3122807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A5205-8089-421C-961B-F86D368C3A47}" type="datetimeFigureOut">
              <a:rPr lang="es-EC" smtClean="0"/>
              <a:t>7/4/2021</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84051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989330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3556124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2191936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6DDB73-BA93-4D8A-9FEF-8568B278B50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716464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358968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88442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A2A5205-8089-421C-961B-F86D368C3A47}" type="datetimeFigureOut">
              <a:rPr lang="es-EC" smtClean="0"/>
              <a:t>7/4/2021</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68992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D34D1C-2704-4C4B-A8DF-7D53C22B0AF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FFAA91AD-1BDB-4212-B750-49A3293DB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3238DBFB-768D-405B-941B-5DBDF48D5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5AA7A4-651B-46F5-9D9E-1751C8FD9148}"/>
              </a:ext>
            </a:extLst>
          </p:cNvPr>
          <p:cNvSpPr>
            <a:spLocks noGrp="1"/>
          </p:cNvSpPr>
          <p:nvPr>
            <p:ph type="dt" sz="half" idx="10"/>
          </p:nvPr>
        </p:nvSpPr>
        <p:spPr/>
        <p:txBody>
          <a:bodyPr/>
          <a:lstStyle/>
          <a:p>
            <a:fld id="{AA089B4D-6360-4F3F-9AE2-F2B88AD73EC0}" type="datetimeFigureOut">
              <a:rPr lang="es-EC" smtClean="0"/>
              <a:t>7/4/2021</a:t>
            </a:fld>
            <a:endParaRPr lang="es-EC"/>
          </a:p>
        </p:txBody>
      </p:sp>
      <p:sp>
        <p:nvSpPr>
          <p:cNvPr id="6" name="Marcador de pie de página 5">
            <a:extLst>
              <a:ext uri="{FF2B5EF4-FFF2-40B4-BE49-F238E27FC236}">
                <a16:creationId xmlns:a16="http://schemas.microsoft.com/office/drawing/2014/main" id="{A2AB7EF1-CFAA-44C0-B5B7-2BE4837FE9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68C4EDA-E7DD-424C-B3DE-7ECDF5E6B81E}"/>
              </a:ext>
            </a:extLst>
          </p:cNvPr>
          <p:cNvSpPr>
            <a:spLocks noGrp="1"/>
          </p:cNvSpPr>
          <p:nvPr>
            <p:ph type="sldNum" sz="quarter" idx="12"/>
          </p:nvPr>
        </p:nvSpPr>
        <p:spPr/>
        <p:txBody>
          <a:bodyPr/>
          <a:lstStyle/>
          <a:p>
            <a:fld id="{7A104D07-3C31-48A3-BFF2-5288A93D0327}" type="slidenum">
              <a:rPr lang="es-EC" smtClean="0"/>
              <a:t>‹Nº›</a:t>
            </a:fld>
            <a:endParaRPr lang="es-EC"/>
          </a:p>
        </p:txBody>
      </p:sp>
    </p:spTree>
    <p:extLst>
      <p:ext uri="{BB962C8B-B14F-4D97-AF65-F5344CB8AC3E}">
        <p14:creationId xmlns:p14="http://schemas.microsoft.com/office/powerpoint/2010/main" val="26883535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13350961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A2A5205-8089-421C-961B-F86D368C3A47}" type="datetimeFigureOut">
              <a:rPr lang="es-EC" smtClean="0"/>
              <a:t>7/4/2021</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6DDB73-BA93-4D8A-9FEF-8568B278B50C}" type="slidenum">
              <a:rPr lang="es-EC" smtClean="0"/>
              <a:t>‹Nº›</a:t>
            </a:fld>
            <a:endParaRPr lang="es-EC"/>
          </a:p>
        </p:txBody>
      </p:sp>
    </p:spTree>
    <p:extLst>
      <p:ext uri="{BB962C8B-B14F-4D97-AF65-F5344CB8AC3E}">
        <p14:creationId xmlns:p14="http://schemas.microsoft.com/office/powerpoint/2010/main" val="263575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44ECF2B-EB1A-4650-ADF1-E1A77737E9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4FAE3E4-AAD9-44A4-BF32-5DDD916C5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7522574-E267-4E8C-9484-4D59E9CAA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89B4D-6360-4F3F-9AE2-F2B88AD73EC0}" type="datetimeFigureOut">
              <a:rPr lang="es-EC" smtClean="0"/>
              <a:t>7/4/2021</a:t>
            </a:fld>
            <a:endParaRPr lang="es-EC"/>
          </a:p>
        </p:txBody>
      </p:sp>
      <p:sp>
        <p:nvSpPr>
          <p:cNvPr id="5" name="Marcador de pie de página 4">
            <a:extLst>
              <a:ext uri="{FF2B5EF4-FFF2-40B4-BE49-F238E27FC236}">
                <a16:creationId xmlns:a16="http://schemas.microsoft.com/office/drawing/2014/main" id="{B6285217-46D9-4AC3-856B-A1E5841FF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8428DD40-AE44-4223-B833-13DE454D3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04D07-3C31-48A3-BFF2-5288A93D0327}" type="slidenum">
              <a:rPr lang="es-EC" smtClean="0"/>
              <a:t>‹Nº›</a:t>
            </a:fld>
            <a:endParaRPr lang="es-EC"/>
          </a:p>
        </p:txBody>
      </p:sp>
    </p:spTree>
    <p:extLst>
      <p:ext uri="{BB962C8B-B14F-4D97-AF65-F5344CB8AC3E}">
        <p14:creationId xmlns:p14="http://schemas.microsoft.com/office/powerpoint/2010/main" val="846093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7/4/2021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extLst>
      <p:ext uri="{BB962C8B-B14F-4D97-AF65-F5344CB8AC3E}">
        <p14:creationId xmlns:p14="http://schemas.microsoft.com/office/powerpoint/2010/main" val="6510917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7/4/2021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extLst>
      <p:ext uri="{BB962C8B-B14F-4D97-AF65-F5344CB8AC3E}">
        <p14:creationId xmlns:p14="http://schemas.microsoft.com/office/powerpoint/2010/main" val="118061361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7/4/2021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extLst>
      <p:ext uri="{BB962C8B-B14F-4D97-AF65-F5344CB8AC3E}">
        <p14:creationId xmlns:p14="http://schemas.microsoft.com/office/powerpoint/2010/main" val="69810086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7/4/2021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extLst>
      <p:ext uri="{BB962C8B-B14F-4D97-AF65-F5344CB8AC3E}">
        <p14:creationId xmlns:p14="http://schemas.microsoft.com/office/powerpoint/2010/main" val="32800762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089B4D-6360-4F3F-9AE2-F2B88AD73EC0}" type="datetimeFigureOut">
              <a:rPr lang="es-EC" smtClean="0"/>
              <a:t>7/4/2021</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A104D07-3C31-48A3-BFF2-5288A93D0327}" type="slidenum">
              <a:rPr lang="es-EC" smtClean="0"/>
              <a:t>‹Nº›</a:t>
            </a:fld>
            <a:endParaRPr lang="es-EC"/>
          </a:p>
        </p:txBody>
      </p:sp>
    </p:spTree>
    <p:extLst>
      <p:ext uri="{BB962C8B-B14F-4D97-AF65-F5344CB8AC3E}">
        <p14:creationId xmlns:p14="http://schemas.microsoft.com/office/powerpoint/2010/main" val="106912538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2AEAEA8-5AF3-41F1-8B74-6DF83050F535}"/>
              </a:ext>
            </a:extLst>
          </p:cNvPr>
          <p:cNvSpPr>
            <a:spLocks noGrp="1"/>
          </p:cNvSpPr>
          <p:nvPr>
            <p:ph type="subTitle" idx="1"/>
          </p:nvPr>
        </p:nvSpPr>
        <p:spPr>
          <a:xfrm>
            <a:off x="646953" y="1937077"/>
            <a:ext cx="10485426" cy="3867440"/>
          </a:xfrm>
        </p:spPr>
        <p:txBody>
          <a:bodyPr>
            <a:noAutofit/>
          </a:bodyPr>
          <a:lstStyle/>
          <a:p>
            <a:pPr algn="l"/>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Departamento de Eléctrica, Electrónica y Telecomunicaciones</a:t>
            </a:r>
          </a:p>
          <a:p>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Carrera De Ingeniería en Electrónica y Telecomunicaciones </a:t>
            </a:r>
          </a:p>
          <a:p>
            <a:endParaRPr lang="es-EC" sz="1600" b="0" i="0" u="none" strike="noStrike" baseline="0" dirty="0">
              <a:solidFill>
                <a:srgbClr val="000000"/>
              </a:solidFill>
              <a:latin typeface="Times New Roman" panose="02020603050405020304" pitchFamily="18" charset="0"/>
            </a:endParaRPr>
          </a:p>
          <a:p>
            <a:r>
              <a:rPr lang="es-EC" sz="1600" i="0" u="none" strike="noStrike" baseline="0" dirty="0">
                <a:solidFill>
                  <a:srgbClr val="000000"/>
                </a:solidFill>
                <a:latin typeface="Times New Roman" panose="02020603050405020304" pitchFamily="18" charset="0"/>
              </a:rPr>
              <a:t> </a:t>
            </a:r>
            <a:r>
              <a:rPr lang="es-EC" sz="1600" b="1" i="0" u="none" strike="noStrike" baseline="0" dirty="0">
                <a:solidFill>
                  <a:srgbClr val="000000"/>
                </a:solidFill>
                <a:latin typeface="Times New Roman" panose="02020603050405020304" pitchFamily="18" charset="0"/>
              </a:rPr>
              <a:t>Tema: </a:t>
            </a:r>
            <a:r>
              <a:rPr lang="es-ES" sz="1600" b="1" dirty="0">
                <a:solidFill>
                  <a:srgbClr val="000000"/>
                </a:solidFill>
                <a:latin typeface="Times New Roman" panose="02020603050405020304" pitchFamily="18" charset="0"/>
              </a:rPr>
              <a:t>Desarrollo de un algoritmo de compresión del transport stream enfocado en redes de contribución bajo el estándar ISDB-T</a:t>
            </a:r>
          </a:p>
          <a:p>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Autor: Camalle Vásquez, Jerson Rodrigo</a:t>
            </a:r>
          </a:p>
          <a:p>
            <a:endParaRPr lang="es-EC" sz="1600" b="0" i="0" u="none" strike="noStrike" baseline="0" dirty="0">
              <a:solidFill>
                <a:srgbClr val="000000"/>
              </a:solidFill>
              <a:latin typeface="Times New Roman" panose="02020603050405020304" pitchFamily="18" charset="0"/>
            </a:endParaRPr>
          </a:p>
          <a:p>
            <a:r>
              <a:rPr lang="es-EC" sz="1600" b="0" i="0" u="none" strike="noStrike" baseline="0" dirty="0">
                <a:solidFill>
                  <a:srgbClr val="000000"/>
                </a:solidFill>
                <a:latin typeface="Times New Roman" panose="02020603050405020304" pitchFamily="18" charset="0"/>
              </a:rPr>
              <a:t>Director: Ing. Olmedo Cifuentes, Gonzalo Fernando Ph.D. </a:t>
            </a:r>
          </a:p>
          <a:p>
            <a:endParaRPr lang="es-EC" sz="1600" b="0" i="0" u="none" strike="noStrike" baseline="0" dirty="0">
              <a:solidFill>
                <a:srgbClr val="000000"/>
              </a:solidFill>
              <a:latin typeface="Times New Roman" panose="02020603050405020304" pitchFamily="18" charset="0"/>
            </a:endParaRPr>
          </a:p>
          <a:p>
            <a:r>
              <a:rPr lang="es-EC" sz="1600" dirty="0">
                <a:solidFill>
                  <a:srgbClr val="000000"/>
                </a:solidFill>
                <a:latin typeface="Times New Roman" panose="02020603050405020304" pitchFamily="18" charset="0"/>
              </a:rPr>
              <a:t>06 De Abril </a:t>
            </a:r>
            <a:r>
              <a:rPr lang="es-EC" sz="1600" b="0" i="0" u="none" strike="noStrike" baseline="0" dirty="0">
                <a:solidFill>
                  <a:srgbClr val="000000"/>
                </a:solidFill>
                <a:latin typeface="Times New Roman" panose="02020603050405020304" pitchFamily="18" charset="0"/>
              </a:rPr>
              <a:t>2021</a:t>
            </a:r>
            <a:endParaRPr lang="es-EC" sz="1600" dirty="0"/>
          </a:p>
        </p:txBody>
      </p:sp>
      <p:pic>
        <p:nvPicPr>
          <p:cNvPr id="1026" name="Picture 2" descr="Otros servicios | Laboratorio de Análisis Abientales">
            <a:extLst>
              <a:ext uri="{FF2B5EF4-FFF2-40B4-BE49-F238E27FC236}">
                <a16:creationId xmlns:a16="http://schemas.microsoft.com/office/drawing/2014/main" id="{8355A46A-F623-427B-A5CA-6138E3B4F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78" y="183478"/>
            <a:ext cx="56673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A7A0A3E-B1B0-454C-A074-8B7003829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621" y="4902872"/>
            <a:ext cx="1407060" cy="133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
            <a:extLst>
              <a:ext uri="{FF2B5EF4-FFF2-40B4-BE49-F238E27FC236}">
                <a16:creationId xmlns:a16="http://schemas.microsoft.com/office/drawing/2014/main" id="{DD5626FC-2711-448C-AD34-3393BC5ED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994" y="4982974"/>
            <a:ext cx="1254053" cy="12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7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A8F12A6-6B14-4A9E-9FED-1F143E6CCBAC}"/>
              </a:ext>
            </a:extLst>
          </p:cNvPr>
          <p:cNvPicPr/>
          <p:nvPr/>
        </p:nvPicPr>
        <p:blipFill rotWithShape="1">
          <a:blip r:embed="rId2">
            <a:extLst>
              <a:ext uri="{28A0092B-C50C-407E-A947-70E740481C1C}">
                <a14:useLocalDpi xmlns:a14="http://schemas.microsoft.com/office/drawing/2010/main" val="0"/>
              </a:ext>
            </a:extLst>
          </a:blip>
          <a:srcRect t="-1" b="43048"/>
          <a:stretch/>
        </p:blipFill>
        <p:spPr>
          <a:xfrm>
            <a:off x="2923954" y="1264555"/>
            <a:ext cx="6344091" cy="4969335"/>
          </a:xfrm>
          <a:prstGeom prst="rect">
            <a:avLst/>
          </a:prstGeom>
        </p:spPr>
      </p:pic>
      <p:sp>
        <p:nvSpPr>
          <p:cNvPr id="8" name="Google Shape;76;p14">
            <a:extLst>
              <a:ext uri="{FF2B5EF4-FFF2-40B4-BE49-F238E27FC236}">
                <a16:creationId xmlns:a16="http://schemas.microsoft.com/office/drawing/2014/main" id="{36FD0FBB-47E2-4910-8E18-29E05CC950ED}"/>
              </a:ext>
            </a:extLst>
          </p:cNvPr>
          <p:cNvSpPr txBox="1">
            <a:spLocks noGrp="1"/>
          </p:cNvSpPr>
          <p:nvPr/>
        </p:nvSpPr>
        <p:spPr>
          <a:xfrm>
            <a:off x="1633330" y="532763"/>
            <a:ext cx="8104228" cy="8629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Capa física</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33898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CE000CE-A894-4F81-B4C1-DC8CDE536E91}"/>
              </a:ext>
            </a:extLst>
          </p:cNvPr>
          <p:cNvPicPr/>
          <p:nvPr/>
        </p:nvPicPr>
        <p:blipFill rotWithShape="1">
          <a:blip r:embed="rId2">
            <a:extLst>
              <a:ext uri="{28A0092B-C50C-407E-A947-70E740481C1C}">
                <a14:useLocalDpi xmlns:a14="http://schemas.microsoft.com/office/drawing/2010/main" val="0"/>
              </a:ext>
            </a:extLst>
          </a:blip>
          <a:srcRect t="56337"/>
          <a:stretch/>
        </p:blipFill>
        <p:spPr>
          <a:xfrm>
            <a:off x="2932697" y="1604523"/>
            <a:ext cx="6326605" cy="4074382"/>
          </a:xfrm>
          <a:prstGeom prst="rect">
            <a:avLst/>
          </a:prstGeom>
        </p:spPr>
      </p:pic>
    </p:spTree>
    <p:extLst>
      <p:ext uri="{BB962C8B-B14F-4D97-AF65-F5344CB8AC3E}">
        <p14:creationId xmlns:p14="http://schemas.microsoft.com/office/powerpoint/2010/main" val="413159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9DF084-6C75-424A-9D14-BC53987A8A3D}"/>
              </a:ext>
            </a:extLst>
          </p:cNvPr>
          <p:cNvPicPr/>
          <p:nvPr/>
        </p:nvPicPr>
        <p:blipFill>
          <a:blip r:embed="rId2">
            <a:extLst>
              <a:ext uri="{28A0092B-C50C-407E-A947-70E740481C1C}">
                <a14:useLocalDpi xmlns:a14="http://schemas.microsoft.com/office/drawing/2010/main" val="0"/>
              </a:ext>
            </a:extLst>
          </a:blip>
          <a:stretch>
            <a:fillRect/>
          </a:stretch>
        </p:blipFill>
        <p:spPr>
          <a:xfrm>
            <a:off x="3313446" y="2110397"/>
            <a:ext cx="5565107" cy="2637206"/>
          </a:xfrm>
          <a:prstGeom prst="rect">
            <a:avLst/>
          </a:prstGeom>
        </p:spPr>
      </p:pic>
      <p:sp>
        <p:nvSpPr>
          <p:cNvPr id="5" name="Google Shape;76;p14">
            <a:extLst>
              <a:ext uri="{FF2B5EF4-FFF2-40B4-BE49-F238E27FC236}">
                <a16:creationId xmlns:a16="http://schemas.microsoft.com/office/drawing/2014/main" id="{EE761896-BC1C-403F-A9F9-D91E1192933D}"/>
              </a:ext>
            </a:extLst>
          </p:cNvPr>
          <p:cNvSpPr txBox="1">
            <a:spLocks noGrp="1"/>
          </p:cNvSpPr>
          <p:nvPr/>
        </p:nvSpPr>
        <p:spPr>
          <a:xfrm>
            <a:off x="1633330" y="404426"/>
            <a:ext cx="8104228" cy="159457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Flujo de Transporte TS </a:t>
            </a:r>
            <a:br>
              <a:rPr lang="es-EC" dirty="0">
                <a:solidFill>
                  <a:schemeClr val="tx1"/>
                </a:solidFill>
                <a:latin typeface="Arial" panose="020B0604020202020204" pitchFamily="34" charset="0"/>
                <a:cs typeface="Arial" panose="020B0604020202020204" pitchFamily="34" charset="0"/>
              </a:rPr>
            </a:br>
            <a:r>
              <a:rPr lang="es-EC" dirty="0">
                <a:solidFill>
                  <a:schemeClr val="tx1"/>
                </a:solidFill>
                <a:latin typeface="Arial" panose="020B0604020202020204" pitchFamily="34" charset="0"/>
                <a:cs typeface="Arial" panose="020B0604020202020204" pitchFamily="34" charset="0"/>
              </a:rPr>
              <a:t>-Cabecera de un paquete</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890019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F2B55E-E860-42FA-BFAE-00FAAEC136FE}"/>
              </a:ext>
            </a:extLst>
          </p:cNvPr>
          <p:cNvPicPr/>
          <p:nvPr/>
        </p:nvPicPr>
        <p:blipFill>
          <a:blip r:embed="rId2">
            <a:extLst>
              <a:ext uri="{28A0092B-C50C-407E-A947-70E740481C1C}">
                <a14:useLocalDpi xmlns:a14="http://schemas.microsoft.com/office/drawing/2010/main" val="0"/>
              </a:ext>
            </a:extLst>
          </a:blip>
          <a:stretch>
            <a:fillRect/>
          </a:stretch>
        </p:blipFill>
        <p:spPr>
          <a:xfrm>
            <a:off x="2555958" y="1959611"/>
            <a:ext cx="7080083" cy="4274279"/>
          </a:xfrm>
          <a:prstGeom prst="rect">
            <a:avLst/>
          </a:prstGeom>
        </p:spPr>
      </p:pic>
      <p:sp>
        <p:nvSpPr>
          <p:cNvPr id="5" name="Google Shape;76;p14">
            <a:extLst>
              <a:ext uri="{FF2B5EF4-FFF2-40B4-BE49-F238E27FC236}">
                <a16:creationId xmlns:a16="http://schemas.microsoft.com/office/drawing/2014/main" id="{9C237AD6-8438-4C09-8CF5-093D12556CB6}"/>
              </a:ext>
            </a:extLst>
          </p:cNvPr>
          <p:cNvSpPr txBox="1">
            <a:spLocks noGrp="1"/>
          </p:cNvSpPr>
          <p:nvPr/>
        </p:nvSpPr>
        <p:spPr>
          <a:xfrm>
            <a:off x="1633329" y="532763"/>
            <a:ext cx="8002712" cy="142684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Estructura de la cabecera de un paquete TS</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18831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3A86A13-2C22-4E05-B702-70FF69FE3CE8}"/>
              </a:ext>
            </a:extLst>
          </p:cNvPr>
          <p:cNvPicPr/>
          <p:nvPr/>
        </p:nvPicPr>
        <p:blipFill>
          <a:blip r:embed="rId2">
            <a:extLst>
              <a:ext uri="{28A0092B-C50C-407E-A947-70E740481C1C}">
                <a14:useLocalDpi xmlns:a14="http://schemas.microsoft.com/office/drawing/2010/main" val="0"/>
              </a:ext>
            </a:extLst>
          </a:blip>
          <a:stretch>
            <a:fillRect/>
          </a:stretch>
        </p:blipFill>
        <p:spPr>
          <a:xfrm>
            <a:off x="2221514" y="1905000"/>
            <a:ext cx="7748972" cy="4187591"/>
          </a:xfrm>
          <a:prstGeom prst="rect">
            <a:avLst/>
          </a:prstGeom>
        </p:spPr>
      </p:pic>
      <p:sp>
        <p:nvSpPr>
          <p:cNvPr id="6" name="Google Shape;76;p14">
            <a:extLst>
              <a:ext uri="{FF2B5EF4-FFF2-40B4-BE49-F238E27FC236}">
                <a16:creationId xmlns:a16="http://schemas.microsoft.com/office/drawing/2014/main" id="{C19259B4-2C7F-4355-B986-1C3731CFDC28}"/>
              </a:ext>
            </a:extLst>
          </p:cNvPr>
          <p:cNvSpPr txBox="1">
            <a:spLocks noGrp="1"/>
          </p:cNvSpPr>
          <p:nvPr/>
        </p:nvSpPr>
        <p:spPr>
          <a:xfrm>
            <a:off x="1633330" y="404426"/>
            <a:ext cx="8104228" cy="159457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Tablas PSI/SI</a:t>
            </a:r>
            <a:br>
              <a:rPr lang="es-EC" dirty="0">
                <a:solidFill>
                  <a:schemeClr val="tx1"/>
                </a:solidFill>
                <a:latin typeface="Arial" panose="020B0604020202020204" pitchFamily="34" charset="0"/>
                <a:cs typeface="Arial" panose="020B0604020202020204" pitchFamily="34" charset="0"/>
              </a:rPr>
            </a:br>
            <a:r>
              <a:rPr lang="es-EC" dirty="0">
                <a:solidFill>
                  <a:schemeClr val="tx1"/>
                </a:solidFill>
                <a:latin typeface="Arial" panose="020B0604020202020204" pitchFamily="34" charset="0"/>
                <a:cs typeface="Arial" panose="020B0604020202020204" pitchFamily="34" charset="0"/>
              </a:rPr>
              <a:t>-Tabla PAT</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20612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64327A-DC92-4EE8-ABDB-97F7FA9CBFF6}"/>
              </a:ext>
            </a:extLst>
          </p:cNvPr>
          <p:cNvPicPr/>
          <p:nvPr/>
        </p:nvPicPr>
        <p:blipFill rotWithShape="1">
          <a:blip r:embed="rId2">
            <a:extLst>
              <a:ext uri="{28A0092B-C50C-407E-A947-70E740481C1C}">
                <a14:useLocalDpi xmlns:a14="http://schemas.microsoft.com/office/drawing/2010/main" val="0"/>
              </a:ext>
            </a:extLst>
          </a:blip>
          <a:srcRect t="4287" b="3887"/>
          <a:stretch/>
        </p:blipFill>
        <p:spPr bwMode="auto">
          <a:xfrm>
            <a:off x="1983874" y="1496929"/>
            <a:ext cx="8224252" cy="4470733"/>
          </a:xfrm>
          <a:prstGeom prst="rect">
            <a:avLst/>
          </a:prstGeom>
          <a:ln>
            <a:noFill/>
          </a:ln>
          <a:extLst>
            <a:ext uri="{53640926-AAD7-44D8-BBD7-CCE9431645EC}">
              <a14:shadowObscured xmlns:a14="http://schemas.microsoft.com/office/drawing/2010/main"/>
            </a:ext>
          </a:extLst>
        </p:spPr>
      </p:pic>
      <p:sp>
        <p:nvSpPr>
          <p:cNvPr id="6" name="Google Shape;76;p14">
            <a:extLst>
              <a:ext uri="{FF2B5EF4-FFF2-40B4-BE49-F238E27FC236}">
                <a16:creationId xmlns:a16="http://schemas.microsoft.com/office/drawing/2014/main" id="{EDC0172E-EB5F-493C-8FD2-F53566869E1F}"/>
              </a:ext>
            </a:extLst>
          </p:cNvPr>
          <p:cNvSpPr txBox="1">
            <a:spLocks noGrp="1"/>
          </p:cNvSpPr>
          <p:nvPr/>
        </p:nvSpPr>
        <p:spPr>
          <a:xfrm>
            <a:off x="1665413" y="760680"/>
            <a:ext cx="8002712" cy="73624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Tabla PMT</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7277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8B18BF2-3F14-4C22-A22A-07326DE64028}"/>
              </a:ext>
            </a:extLst>
          </p:cNvPr>
          <p:cNvPicPr/>
          <p:nvPr/>
        </p:nvPicPr>
        <p:blipFill>
          <a:blip r:embed="rId2">
            <a:extLst>
              <a:ext uri="{28A0092B-C50C-407E-A947-70E740481C1C}">
                <a14:useLocalDpi xmlns:a14="http://schemas.microsoft.com/office/drawing/2010/main" val="0"/>
              </a:ext>
            </a:extLst>
          </a:blip>
          <a:stretch>
            <a:fillRect/>
          </a:stretch>
        </p:blipFill>
        <p:spPr>
          <a:xfrm>
            <a:off x="2074862" y="1463920"/>
            <a:ext cx="8042275" cy="4769970"/>
          </a:xfrm>
          <a:prstGeom prst="rect">
            <a:avLst/>
          </a:prstGeom>
        </p:spPr>
      </p:pic>
      <p:sp>
        <p:nvSpPr>
          <p:cNvPr id="6" name="Google Shape;76;p14">
            <a:extLst>
              <a:ext uri="{FF2B5EF4-FFF2-40B4-BE49-F238E27FC236}">
                <a16:creationId xmlns:a16="http://schemas.microsoft.com/office/drawing/2014/main" id="{DF47EED2-2D96-49AF-A7F1-5BF39B237F58}"/>
              </a:ext>
            </a:extLst>
          </p:cNvPr>
          <p:cNvSpPr txBox="1">
            <a:spLocks noGrp="1"/>
          </p:cNvSpPr>
          <p:nvPr/>
        </p:nvSpPr>
        <p:spPr>
          <a:xfrm>
            <a:off x="1665413" y="760680"/>
            <a:ext cx="8002712" cy="73624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Tabla NIT</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37708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F03F5F-C26F-4980-9204-4F2E3E0AFD3C}"/>
              </a:ext>
            </a:extLst>
          </p:cNvPr>
          <p:cNvPicPr/>
          <p:nvPr/>
        </p:nvPicPr>
        <p:blipFill>
          <a:blip r:embed="rId2">
            <a:extLst>
              <a:ext uri="{28A0092B-C50C-407E-A947-70E740481C1C}">
                <a14:useLocalDpi xmlns:a14="http://schemas.microsoft.com/office/drawing/2010/main" val="0"/>
              </a:ext>
            </a:extLst>
          </a:blip>
          <a:stretch>
            <a:fillRect/>
          </a:stretch>
        </p:blipFill>
        <p:spPr>
          <a:xfrm>
            <a:off x="2127592" y="2256723"/>
            <a:ext cx="7936815" cy="3438224"/>
          </a:xfrm>
          <a:prstGeom prst="rect">
            <a:avLst/>
          </a:prstGeom>
        </p:spPr>
      </p:pic>
      <p:sp>
        <p:nvSpPr>
          <p:cNvPr id="7" name="Google Shape;76;p14">
            <a:extLst>
              <a:ext uri="{FF2B5EF4-FFF2-40B4-BE49-F238E27FC236}">
                <a16:creationId xmlns:a16="http://schemas.microsoft.com/office/drawing/2014/main" id="{B4812B8D-EB0E-44BB-A9D9-22853877FB00}"/>
              </a:ext>
            </a:extLst>
          </p:cNvPr>
          <p:cNvSpPr txBox="1">
            <a:spLocks noGrp="1"/>
          </p:cNvSpPr>
          <p:nvPr/>
        </p:nvSpPr>
        <p:spPr>
          <a:xfrm>
            <a:off x="1633330" y="404426"/>
            <a:ext cx="10269912" cy="16008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Flujo de Transporte BTS </a:t>
            </a:r>
            <a:br>
              <a:rPr lang="es-EC" dirty="0">
                <a:solidFill>
                  <a:schemeClr val="tx1"/>
                </a:solidFill>
                <a:latin typeface="Arial" panose="020B0604020202020204" pitchFamily="34" charset="0"/>
                <a:cs typeface="Arial" panose="020B0604020202020204" pitchFamily="34" charset="0"/>
              </a:rPr>
            </a:br>
            <a:r>
              <a:rPr lang="es-EC" dirty="0">
                <a:solidFill>
                  <a:schemeClr val="tx1"/>
                </a:solidFill>
                <a:latin typeface="Arial" panose="020B0604020202020204" pitchFamily="34" charset="0"/>
                <a:cs typeface="Arial" panose="020B0604020202020204" pitchFamily="34" charset="0"/>
              </a:rPr>
              <a:t>-Estructura de los paquetes del flujo BTS</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204250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55953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Desarrollo e implementación</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784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8E97ADD1-7BCA-4CC5-A59D-EEB7E82C3CAA}"/>
              </a:ext>
            </a:extLst>
          </p:cNvPr>
          <p:cNvPicPr/>
          <p:nvPr/>
        </p:nvPicPr>
        <p:blipFill>
          <a:blip r:embed="rId2">
            <a:extLst>
              <a:ext uri="{28A0092B-C50C-407E-A947-70E740481C1C}">
                <a14:useLocalDpi xmlns:a14="http://schemas.microsoft.com/office/drawing/2010/main" val="0"/>
              </a:ext>
            </a:extLst>
          </a:blip>
          <a:stretch>
            <a:fillRect/>
          </a:stretch>
        </p:blipFill>
        <p:spPr>
          <a:xfrm>
            <a:off x="1097430" y="1311036"/>
            <a:ext cx="10407182" cy="4922854"/>
          </a:xfrm>
          <a:prstGeom prst="rect">
            <a:avLst/>
          </a:prstGeom>
        </p:spPr>
      </p:pic>
      <p:sp>
        <p:nvSpPr>
          <p:cNvPr id="14" name="Google Shape;76;p14">
            <a:extLst>
              <a:ext uri="{FF2B5EF4-FFF2-40B4-BE49-F238E27FC236}">
                <a16:creationId xmlns:a16="http://schemas.microsoft.com/office/drawing/2014/main" id="{68943EBE-5907-45EF-A8D8-30B96A9FFD58}"/>
              </a:ext>
            </a:extLst>
          </p:cNvPr>
          <p:cNvSpPr txBox="1">
            <a:spLocks noGrp="1"/>
          </p:cNvSpPr>
          <p:nvPr/>
        </p:nvSpPr>
        <p:spPr>
          <a:xfrm>
            <a:off x="1665412" y="760680"/>
            <a:ext cx="9275303" cy="73624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Diagrama de bloques del Software</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83839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1652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0FFDDA-8C50-444D-BEE3-36EB82CAE8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90866" y="1496929"/>
            <a:ext cx="10513745" cy="5093605"/>
          </a:xfrm>
          <a:prstGeom prst="rect">
            <a:avLst/>
          </a:prstGeom>
        </p:spPr>
      </p:pic>
      <p:sp>
        <p:nvSpPr>
          <p:cNvPr id="5" name="Google Shape;76;p14">
            <a:extLst>
              <a:ext uri="{FF2B5EF4-FFF2-40B4-BE49-F238E27FC236}">
                <a16:creationId xmlns:a16="http://schemas.microsoft.com/office/drawing/2014/main" id="{3FAD4C57-B716-44D7-8DDA-9D996AED01FC}"/>
              </a:ext>
            </a:extLst>
          </p:cNvPr>
          <p:cNvSpPr txBox="1">
            <a:spLocks noGrp="1"/>
          </p:cNvSpPr>
          <p:nvPr/>
        </p:nvSpPr>
        <p:spPr>
          <a:xfrm>
            <a:off x="1665412" y="760680"/>
            <a:ext cx="9275303" cy="73624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Diagrama de flujo del </a:t>
            </a:r>
            <a:r>
              <a:rPr lang="es-EC" i="1" dirty="0">
                <a:solidFill>
                  <a:schemeClr val="tx1"/>
                </a:solidFill>
                <a:latin typeface="Arial" panose="020B0604020202020204" pitchFamily="34" charset="0"/>
                <a:cs typeface="Arial" panose="020B0604020202020204" pitchFamily="34" charset="0"/>
              </a:rPr>
              <a:t>Compresor</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62925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7BBBF2-3118-4033-8B7C-6F1C4F6B1F96}"/>
              </a:ext>
            </a:extLst>
          </p:cNvPr>
          <p:cNvPicPr/>
          <p:nvPr/>
        </p:nvPicPr>
        <p:blipFill rotWithShape="1">
          <a:blip r:embed="rId2">
            <a:extLst>
              <a:ext uri="{28A0092B-C50C-407E-A947-70E740481C1C}">
                <a14:useLocalDpi xmlns:a14="http://schemas.microsoft.com/office/drawing/2010/main" val="0"/>
              </a:ext>
            </a:extLst>
          </a:blip>
          <a:srcRect l="16524" r="20991" b="6532"/>
          <a:stretch/>
        </p:blipFill>
        <p:spPr bwMode="auto">
          <a:xfrm>
            <a:off x="2761648" y="1496929"/>
            <a:ext cx="6668703" cy="5016166"/>
          </a:xfrm>
          <a:prstGeom prst="rect">
            <a:avLst/>
          </a:prstGeom>
          <a:ln>
            <a:noFill/>
          </a:ln>
          <a:extLst>
            <a:ext uri="{53640926-AAD7-44D8-BBD7-CCE9431645EC}">
              <a14:shadowObscured xmlns:a14="http://schemas.microsoft.com/office/drawing/2010/main"/>
            </a:ext>
          </a:extLst>
        </p:spPr>
      </p:pic>
      <p:sp>
        <p:nvSpPr>
          <p:cNvPr id="5" name="Google Shape;76;p14">
            <a:extLst>
              <a:ext uri="{FF2B5EF4-FFF2-40B4-BE49-F238E27FC236}">
                <a16:creationId xmlns:a16="http://schemas.microsoft.com/office/drawing/2014/main" id="{7C975B49-7891-4CBD-BC9C-113157979D5B}"/>
              </a:ext>
            </a:extLst>
          </p:cNvPr>
          <p:cNvSpPr txBox="1">
            <a:spLocks noGrp="1"/>
          </p:cNvSpPr>
          <p:nvPr/>
        </p:nvSpPr>
        <p:spPr>
          <a:xfrm>
            <a:off x="1665412" y="760680"/>
            <a:ext cx="10013241" cy="73624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Diagrama de flujo de </a:t>
            </a:r>
            <a:r>
              <a:rPr lang="es-EC" i="1" dirty="0" err="1">
                <a:solidFill>
                  <a:schemeClr val="tx1"/>
                </a:solidFill>
                <a:latin typeface="Arial" panose="020B0604020202020204" pitchFamily="34" charset="0"/>
                <a:cs typeface="Arial" panose="020B0604020202020204" pitchFamily="34" charset="0"/>
              </a:rPr>
              <a:t>Expansor_tablas</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85496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7BBBF2-3118-4033-8B7C-6F1C4F6B1F96}"/>
              </a:ext>
            </a:extLst>
          </p:cNvPr>
          <p:cNvPicPr/>
          <p:nvPr/>
        </p:nvPicPr>
        <p:blipFill rotWithShape="1">
          <a:blip r:embed="rId2">
            <a:extLst>
              <a:ext uri="{28A0092B-C50C-407E-A947-70E740481C1C}">
                <a14:useLocalDpi xmlns:a14="http://schemas.microsoft.com/office/drawing/2010/main" val="0"/>
              </a:ext>
            </a:extLst>
          </a:blip>
          <a:srcRect l="16524" r="20991" b="6532"/>
          <a:stretch/>
        </p:blipFill>
        <p:spPr bwMode="auto">
          <a:xfrm>
            <a:off x="2761648" y="1496929"/>
            <a:ext cx="6668703" cy="5016166"/>
          </a:xfrm>
          <a:prstGeom prst="rect">
            <a:avLst/>
          </a:prstGeom>
          <a:ln>
            <a:noFill/>
          </a:ln>
          <a:extLst>
            <a:ext uri="{53640926-AAD7-44D8-BBD7-CCE9431645EC}">
              <a14:shadowObscured xmlns:a14="http://schemas.microsoft.com/office/drawing/2010/main"/>
            </a:ext>
          </a:extLst>
        </p:spPr>
      </p:pic>
      <p:sp>
        <p:nvSpPr>
          <p:cNvPr id="5" name="Google Shape;76;p14">
            <a:extLst>
              <a:ext uri="{FF2B5EF4-FFF2-40B4-BE49-F238E27FC236}">
                <a16:creationId xmlns:a16="http://schemas.microsoft.com/office/drawing/2014/main" id="{7CFD6852-4B15-4046-958B-D5DA258C8B79}"/>
              </a:ext>
            </a:extLst>
          </p:cNvPr>
          <p:cNvSpPr txBox="1">
            <a:spLocks noGrp="1"/>
          </p:cNvSpPr>
          <p:nvPr/>
        </p:nvSpPr>
        <p:spPr>
          <a:xfrm>
            <a:off x="1665412" y="760680"/>
            <a:ext cx="9275303" cy="73624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Diagrama de flujo del </a:t>
            </a:r>
            <a:r>
              <a:rPr lang="es-EC" i="1" dirty="0">
                <a:solidFill>
                  <a:schemeClr val="tx1"/>
                </a:solidFill>
                <a:latin typeface="Arial" panose="020B0604020202020204" pitchFamily="34" charset="0"/>
                <a:cs typeface="Arial" panose="020B0604020202020204" pitchFamily="34" charset="0"/>
              </a:rPr>
              <a:t>Expansor</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1505720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463081"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Análisis de resultados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480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6E6-CC0A-425C-8278-AC412E223066}"/>
              </a:ext>
            </a:extLst>
          </p:cNvPr>
          <p:cNvSpPr>
            <a:spLocks noGrp="1"/>
          </p:cNvSpPr>
          <p:nvPr>
            <p:ph type="title"/>
          </p:nvPr>
        </p:nvSpPr>
        <p:spPr>
          <a:xfrm>
            <a:off x="1744786" y="650614"/>
            <a:ext cx="7415255" cy="873386"/>
          </a:xfrm>
        </p:spPr>
        <p:txBody>
          <a:bodyPr>
            <a:normAutofit/>
          </a:bodyPr>
          <a:lstStyle/>
          <a:p>
            <a:r>
              <a:rPr lang="es-EC" sz="4000" b="1" dirty="0">
                <a:solidFill>
                  <a:schemeClr val="tx1"/>
                </a:solidFill>
                <a:latin typeface="Arial" panose="020B0604020202020204" pitchFamily="34" charset="0"/>
                <a:cs typeface="Arial" panose="020B0604020202020204" pitchFamily="34" charset="0"/>
              </a:rPr>
              <a:t>Compresión de una trama TS</a:t>
            </a:r>
          </a:p>
        </p:txBody>
      </p:sp>
      <p:pic>
        <p:nvPicPr>
          <p:cNvPr id="6" name="Imagen 5">
            <a:extLst>
              <a:ext uri="{FF2B5EF4-FFF2-40B4-BE49-F238E27FC236}">
                <a16:creationId xmlns:a16="http://schemas.microsoft.com/office/drawing/2014/main" id="{9472D22B-5DAD-4FD8-A6C3-739F5B310348}"/>
              </a:ext>
            </a:extLst>
          </p:cNvPr>
          <p:cNvPicPr/>
          <p:nvPr/>
        </p:nvPicPr>
        <p:blipFill>
          <a:blip r:embed="rId2">
            <a:extLst>
              <a:ext uri="{28A0092B-C50C-407E-A947-70E740481C1C}">
                <a14:useLocalDpi xmlns:a14="http://schemas.microsoft.com/office/drawing/2010/main" val="0"/>
              </a:ext>
            </a:extLst>
          </a:blip>
          <a:stretch>
            <a:fillRect/>
          </a:stretch>
        </p:blipFill>
        <p:spPr>
          <a:xfrm>
            <a:off x="2558398" y="1833562"/>
            <a:ext cx="7075203" cy="1595438"/>
          </a:xfrm>
          <a:prstGeom prst="rect">
            <a:avLst/>
          </a:prstGeom>
        </p:spPr>
      </p:pic>
      <p:pic>
        <p:nvPicPr>
          <p:cNvPr id="7" name="Imagen 6">
            <a:extLst>
              <a:ext uri="{FF2B5EF4-FFF2-40B4-BE49-F238E27FC236}">
                <a16:creationId xmlns:a16="http://schemas.microsoft.com/office/drawing/2014/main" id="{79C4270E-CDC0-40A2-B643-E26AD43EC14D}"/>
              </a:ext>
            </a:extLst>
          </p:cNvPr>
          <p:cNvPicPr/>
          <p:nvPr/>
        </p:nvPicPr>
        <p:blipFill>
          <a:blip r:embed="rId3">
            <a:extLst>
              <a:ext uri="{28A0092B-C50C-407E-A947-70E740481C1C}">
                <a14:useLocalDpi xmlns:a14="http://schemas.microsoft.com/office/drawing/2010/main" val="0"/>
              </a:ext>
            </a:extLst>
          </a:blip>
          <a:stretch>
            <a:fillRect/>
          </a:stretch>
        </p:blipFill>
        <p:spPr>
          <a:xfrm>
            <a:off x="2558398" y="3738562"/>
            <a:ext cx="7075202" cy="1595438"/>
          </a:xfrm>
          <a:prstGeom prst="rect">
            <a:avLst/>
          </a:prstGeom>
        </p:spPr>
      </p:pic>
    </p:spTree>
    <p:extLst>
      <p:ext uri="{BB962C8B-B14F-4D97-AF65-F5344CB8AC3E}">
        <p14:creationId xmlns:p14="http://schemas.microsoft.com/office/powerpoint/2010/main" val="1839116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6E6-CC0A-425C-8278-AC412E223066}"/>
              </a:ext>
            </a:extLst>
          </p:cNvPr>
          <p:cNvSpPr>
            <a:spLocks noGrp="1"/>
          </p:cNvSpPr>
          <p:nvPr>
            <p:ph type="title"/>
          </p:nvPr>
        </p:nvSpPr>
        <p:spPr>
          <a:xfrm>
            <a:off x="1744786" y="650614"/>
            <a:ext cx="7888814" cy="873386"/>
          </a:xfrm>
        </p:spPr>
        <p:txBody>
          <a:bodyPr>
            <a:normAutofit fontScale="90000"/>
          </a:bodyPr>
          <a:lstStyle/>
          <a:p>
            <a:r>
              <a:rPr lang="es-EC" sz="4000" b="1" dirty="0">
                <a:solidFill>
                  <a:schemeClr val="tx1"/>
                </a:solidFill>
                <a:latin typeface="Arial" panose="020B0604020202020204" pitchFamily="34" charset="0"/>
                <a:cs typeface="Arial" panose="020B0604020202020204" pitchFamily="34" charset="0"/>
              </a:rPr>
              <a:t>Descompresión de una trama TS</a:t>
            </a:r>
          </a:p>
        </p:txBody>
      </p:sp>
      <p:pic>
        <p:nvPicPr>
          <p:cNvPr id="5" name="Imagen 4">
            <a:extLst>
              <a:ext uri="{FF2B5EF4-FFF2-40B4-BE49-F238E27FC236}">
                <a16:creationId xmlns:a16="http://schemas.microsoft.com/office/drawing/2014/main" id="{8F4B1860-895F-4501-93C7-B34A2CB4A3CE}"/>
              </a:ext>
            </a:extLst>
          </p:cNvPr>
          <p:cNvPicPr/>
          <p:nvPr/>
        </p:nvPicPr>
        <p:blipFill>
          <a:blip r:embed="rId2">
            <a:extLst>
              <a:ext uri="{28A0092B-C50C-407E-A947-70E740481C1C}">
                <a14:useLocalDpi xmlns:a14="http://schemas.microsoft.com/office/drawing/2010/main" val="0"/>
              </a:ext>
            </a:extLst>
          </a:blip>
          <a:stretch>
            <a:fillRect/>
          </a:stretch>
        </p:blipFill>
        <p:spPr>
          <a:xfrm>
            <a:off x="2381935" y="2075066"/>
            <a:ext cx="7428130" cy="1722838"/>
          </a:xfrm>
          <a:prstGeom prst="rect">
            <a:avLst/>
          </a:prstGeom>
        </p:spPr>
      </p:pic>
      <p:pic>
        <p:nvPicPr>
          <p:cNvPr id="8" name="Imagen 7">
            <a:extLst>
              <a:ext uri="{FF2B5EF4-FFF2-40B4-BE49-F238E27FC236}">
                <a16:creationId xmlns:a16="http://schemas.microsoft.com/office/drawing/2014/main" id="{E77EC0BE-895D-4AD7-996E-D895E7F2E7F5}"/>
              </a:ext>
            </a:extLst>
          </p:cNvPr>
          <p:cNvPicPr/>
          <p:nvPr/>
        </p:nvPicPr>
        <p:blipFill>
          <a:blip r:embed="rId3">
            <a:extLst>
              <a:ext uri="{28A0092B-C50C-407E-A947-70E740481C1C}">
                <a14:useLocalDpi xmlns:a14="http://schemas.microsoft.com/office/drawing/2010/main" val="0"/>
              </a:ext>
            </a:extLst>
          </a:blip>
          <a:stretch>
            <a:fillRect/>
          </a:stretch>
        </p:blipFill>
        <p:spPr>
          <a:xfrm>
            <a:off x="2381935" y="3977598"/>
            <a:ext cx="7428130" cy="1722838"/>
          </a:xfrm>
          <a:prstGeom prst="rect">
            <a:avLst/>
          </a:prstGeom>
        </p:spPr>
      </p:pic>
    </p:spTree>
    <p:extLst>
      <p:ext uri="{BB962C8B-B14F-4D97-AF65-F5344CB8AC3E}">
        <p14:creationId xmlns:p14="http://schemas.microsoft.com/office/powerpoint/2010/main" val="3482827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6E6-CC0A-425C-8278-AC412E223066}"/>
              </a:ext>
            </a:extLst>
          </p:cNvPr>
          <p:cNvSpPr>
            <a:spLocks noGrp="1"/>
          </p:cNvSpPr>
          <p:nvPr>
            <p:ph type="title"/>
          </p:nvPr>
        </p:nvSpPr>
        <p:spPr>
          <a:xfrm>
            <a:off x="1744786" y="650614"/>
            <a:ext cx="7888814" cy="873386"/>
          </a:xfrm>
        </p:spPr>
        <p:txBody>
          <a:bodyPr>
            <a:normAutofit fontScale="90000"/>
          </a:bodyPr>
          <a:lstStyle/>
          <a:p>
            <a:r>
              <a:rPr lang="es-EC" sz="4000" b="1" dirty="0">
                <a:solidFill>
                  <a:schemeClr val="tx1"/>
                </a:solidFill>
                <a:latin typeface="Arial" panose="020B0604020202020204" pitchFamily="34" charset="0"/>
                <a:cs typeface="Arial" panose="020B0604020202020204" pitchFamily="34" charset="0"/>
              </a:rPr>
              <a:t>Comparativa del TS original vs TS descomprimido resultante</a:t>
            </a:r>
          </a:p>
        </p:txBody>
      </p:sp>
      <p:pic>
        <p:nvPicPr>
          <p:cNvPr id="6" name="Imagen 5">
            <a:extLst>
              <a:ext uri="{FF2B5EF4-FFF2-40B4-BE49-F238E27FC236}">
                <a16:creationId xmlns:a16="http://schemas.microsoft.com/office/drawing/2014/main" id="{44EB177C-FCCE-413D-90F8-C13C46941F9C}"/>
              </a:ext>
            </a:extLst>
          </p:cNvPr>
          <p:cNvPicPr/>
          <p:nvPr/>
        </p:nvPicPr>
        <p:blipFill rotWithShape="1">
          <a:blip r:embed="rId2" cstate="print">
            <a:extLst>
              <a:ext uri="{28A0092B-C50C-407E-A947-70E740481C1C}">
                <a14:useLocalDpi xmlns:a14="http://schemas.microsoft.com/office/drawing/2010/main" val="0"/>
              </a:ext>
            </a:extLst>
          </a:blip>
          <a:srcRect t="9518" r="53839" b="5701"/>
          <a:stretch/>
        </p:blipFill>
        <p:spPr bwMode="auto">
          <a:xfrm>
            <a:off x="1145506" y="1833245"/>
            <a:ext cx="4950493" cy="4663808"/>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7AB557E6-8CFC-40EA-9D5F-5FFE363898A0}"/>
              </a:ext>
            </a:extLst>
          </p:cNvPr>
          <p:cNvPicPr/>
          <p:nvPr/>
        </p:nvPicPr>
        <p:blipFill rotWithShape="1">
          <a:blip r:embed="rId2" cstate="print">
            <a:extLst>
              <a:ext uri="{28A0092B-C50C-407E-A947-70E740481C1C}">
                <a14:useLocalDpi xmlns:a14="http://schemas.microsoft.com/office/drawing/2010/main" val="0"/>
              </a:ext>
            </a:extLst>
          </a:blip>
          <a:srcRect l="50220" t="10222" r="3756" b="5701"/>
          <a:stretch/>
        </p:blipFill>
        <p:spPr bwMode="auto">
          <a:xfrm>
            <a:off x="6096001" y="1833245"/>
            <a:ext cx="4950493" cy="46638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540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51BAE88-3D1E-45BA-A583-7D257A6F78FA}"/>
              </a:ext>
            </a:extLst>
          </p:cNvPr>
          <p:cNvPicPr/>
          <p:nvPr/>
        </p:nvPicPr>
        <p:blipFill rotWithShape="1">
          <a:blip r:embed="rId2" cstate="print">
            <a:extLst>
              <a:ext uri="{28A0092B-C50C-407E-A947-70E740481C1C}">
                <a14:useLocalDpi xmlns:a14="http://schemas.microsoft.com/office/drawing/2010/main" val="0"/>
              </a:ext>
            </a:extLst>
          </a:blip>
          <a:srcRect r="50011"/>
          <a:stretch/>
        </p:blipFill>
        <p:spPr bwMode="auto">
          <a:xfrm>
            <a:off x="770022" y="374131"/>
            <a:ext cx="5325977" cy="603250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9B4B0897-B684-489E-8F2B-A6C837C852AF}"/>
              </a:ext>
            </a:extLst>
          </p:cNvPr>
          <p:cNvPicPr/>
          <p:nvPr/>
        </p:nvPicPr>
        <p:blipFill rotWithShape="1">
          <a:blip r:embed="rId2" cstate="print">
            <a:extLst>
              <a:ext uri="{28A0092B-C50C-407E-A947-70E740481C1C}">
                <a14:useLocalDpi xmlns:a14="http://schemas.microsoft.com/office/drawing/2010/main" val="0"/>
              </a:ext>
            </a:extLst>
          </a:blip>
          <a:srcRect l="49526"/>
          <a:stretch/>
        </p:blipFill>
        <p:spPr bwMode="auto">
          <a:xfrm>
            <a:off x="6095999" y="378142"/>
            <a:ext cx="5325979" cy="6032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3983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6E6-CC0A-425C-8278-AC412E223066}"/>
              </a:ext>
            </a:extLst>
          </p:cNvPr>
          <p:cNvSpPr>
            <a:spLocks noGrp="1"/>
          </p:cNvSpPr>
          <p:nvPr>
            <p:ph type="title"/>
          </p:nvPr>
        </p:nvSpPr>
        <p:spPr>
          <a:xfrm>
            <a:off x="1744786" y="650614"/>
            <a:ext cx="7415255" cy="873386"/>
          </a:xfrm>
        </p:spPr>
        <p:txBody>
          <a:bodyPr>
            <a:normAutofit fontScale="90000"/>
          </a:bodyPr>
          <a:lstStyle/>
          <a:p>
            <a:r>
              <a:rPr lang="es-EC" sz="4000" b="1" dirty="0">
                <a:solidFill>
                  <a:schemeClr val="tx1"/>
                </a:solidFill>
                <a:latin typeface="Arial" panose="020B0604020202020204" pitchFamily="34" charset="0"/>
                <a:cs typeface="Arial" panose="020B0604020202020204" pitchFamily="34" charset="0"/>
              </a:rPr>
              <a:t>Compresión de una trama BTS</a:t>
            </a:r>
          </a:p>
        </p:txBody>
      </p:sp>
      <p:pic>
        <p:nvPicPr>
          <p:cNvPr id="5" name="Imagen 4">
            <a:extLst>
              <a:ext uri="{FF2B5EF4-FFF2-40B4-BE49-F238E27FC236}">
                <a16:creationId xmlns:a16="http://schemas.microsoft.com/office/drawing/2014/main" id="{A3DEE90F-C75C-44D8-80CD-314C36A861E8}"/>
              </a:ext>
            </a:extLst>
          </p:cNvPr>
          <p:cNvPicPr/>
          <p:nvPr/>
        </p:nvPicPr>
        <p:blipFill>
          <a:blip r:embed="rId2">
            <a:extLst>
              <a:ext uri="{28A0092B-C50C-407E-A947-70E740481C1C}">
                <a14:useLocalDpi xmlns:a14="http://schemas.microsoft.com/office/drawing/2010/main" val="0"/>
              </a:ext>
            </a:extLst>
          </a:blip>
          <a:stretch>
            <a:fillRect/>
          </a:stretch>
        </p:blipFill>
        <p:spPr>
          <a:xfrm>
            <a:off x="2388373" y="2020704"/>
            <a:ext cx="7415254" cy="1652938"/>
          </a:xfrm>
          <a:prstGeom prst="rect">
            <a:avLst/>
          </a:prstGeom>
        </p:spPr>
      </p:pic>
      <p:pic>
        <p:nvPicPr>
          <p:cNvPr id="9" name="Imagen 8">
            <a:extLst>
              <a:ext uri="{FF2B5EF4-FFF2-40B4-BE49-F238E27FC236}">
                <a16:creationId xmlns:a16="http://schemas.microsoft.com/office/drawing/2014/main" id="{435CAB0A-083E-4136-B99B-9C6FF7DD6239}"/>
              </a:ext>
            </a:extLst>
          </p:cNvPr>
          <p:cNvPicPr/>
          <p:nvPr/>
        </p:nvPicPr>
        <p:blipFill>
          <a:blip r:embed="rId3">
            <a:extLst>
              <a:ext uri="{28A0092B-C50C-407E-A947-70E740481C1C}">
                <a14:useLocalDpi xmlns:a14="http://schemas.microsoft.com/office/drawing/2010/main" val="0"/>
              </a:ext>
            </a:extLst>
          </a:blip>
          <a:stretch>
            <a:fillRect/>
          </a:stretch>
        </p:blipFill>
        <p:spPr>
          <a:xfrm>
            <a:off x="2388372" y="4170345"/>
            <a:ext cx="7415253" cy="1652937"/>
          </a:xfrm>
          <a:prstGeom prst="rect">
            <a:avLst/>
          </a:prstGeom>
        </p:spPr>
      </p:pic>
    </p:spTree>
    <p:extLst>
      <p:ext uri="{BB962C8B-B14F-4D97-AF65-F5344CB8AC3E}">
        <p14:creationId xmlns:p14="http://schemas.microsoft.com/office/powerpoint/2010/main" val="198094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6E6-CC0A-425C-8278-AC412E223066}"/>
              </a:ext>
            </a:extLst>
          </p:cNvPr>
          <p:cNvSpPr>
            <a:spLocks noGrp="1"/>
          </p:cNvSpPr>
          <p:nvPr>
            <p:ph type="title"/>
          </p:nvPr>
        </p:nvSpPr>
        <p:spPr>
          <a:xfrm>
            <a:off x="1744786" y="650614"/>
            <a:ext cx="7888814" cy="873386"/>
          </a:xfrm>
        </p:spPr>
        <p:txBody>
          <a:bodyPr>
            <a:normAutofit fontScale="90000"/>
          </a:bodyPr>
          <a:lstStyle/>
          <a:p>
            <a:r>
              <a:rPr lang="es-EC" sz="4000" b="1" dirty="0">
                <a:solidFill>
                  <a:schemeClr val="tx1"/>
                </a:solidFill>
                <a:latin typeface="Arial" panose="020B0604020202020204" pitchFamily="34" charset="0"/>
                <a:cs typeface="Arial" panose="020B0604020202020204" pitchFamily="34" charset="0"/>
              </a:rPr>
              <a:t>Descompresión de una trama BTS</a:t>
            </a:r>
          </a:p>
        </p:txBody>
      </p:sp>
      <p:pic>
        <p:nvPicPr>
          <p:cNvPr id="7" name="Imagen 6">
            <a:extLst>
              <a:ext uri="{FF2B5EF4-FFF2-40B4-BE49-F238E27FC236}">
                <a16:creationId xmlns:a16="http://schemas.microsoft.com/office/drawing/2014/main" id="{D27830FF-D011-4355-8EBE-CB485B8FD6D2}"/>
              </a:ext>
            </a:extLst>
          </p:cNvPr>
          <p:cNvPicPr/>
          <p:nvPr/>
        </p:nvPicPr>
        <p:blipFill>
          <a:blip r:embed="rId2">
            <a:extLst>
              <a:ext uri="{28A0092B-C50C-407E-A947-70E740481C1C}">
                <a14:useLocalDpi xmlns:a14="http://schemas.microsoft.com/office/drawing/2010/main" val="0"/>
              </a:ext>
            </a:extLst>
          </a:blip>
          <a:stretch>
            <a:fillRect/>
          </a:stretch>
        </p:blipFill>
        <p:spPr>
          <a:xfrm>
            <a:off x="2261619" y="1822703"/>
            <a:ext cx="7668762" cy="1653121"/>
          </a:xfrm>
          <a:prstGeom prst="rect">
            <a:avLst/>
          </a:prstGeom>
        </p:spPr>
      </p:pic>
      <p:pic>
        <p:nvPicPr>
          <p:cNvPr id="9" name="Imagen 8">
            <a:extLst>
              <a:ext uri="{FF2B5EF4-FFF2-40B4-BE49-F238E27FC236}">
                <a16:creationId xmlns:a16="http://schemas.microsoft.com/office/drawing/2014/main" id="{DD521B74-DF30-4647-91E1-AE48647F0C8F}"/>
              </a:ext>
            </a:extLst>
          </p:cNvPr>
          <p:cNvPicPr/>
          <p:nvPr/>
        </p:nvPicPr>
        <p:blipFill>
          <a:blip r:embed="rId3">
            <a:extLst>
              <a:ext uri="{28A0092B-C50C-407E-A947-70E740481C1C}">
                <a14:useLocalDpi xmlns:a14="http://schemas.microsoft.com/office/drawing/2010/main" val="0"/>
              </a:ext>
            </a:extLst>
          </a:blip>
          <a:stretch>
            <a:fillRect/>
          </a:stretch>
        </p:blipFill>
        <p:spPr>
          <a:xfrm>
            <a:off x="2261617" y="3774527"/>
            <a:ext cx="7668761" cy="1653121"/>
          </a:xfrm>
          <a:prstGeom prst="rect">
            <a:avLst/>
          </a:prstGeom>
        </p:spPr>
      </p:pic>
    </p:spTree>
    <p:extLst>
      <p:ext uri="{BB962C8B-B14F-4D97-AF65-F5344CB8AC3E}">
        <p14:creationId xmlns:p14="http://schemas.microsoft.com/office/powerpoint/2010/main" val="172876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82320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Introducción</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2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6E6-CC0A-425C-8278-AC412E223066}"/>
              </a:ext>
            </a:extLst>
          </p:cNvPr>
          <p:cNvSpPr>
            <a:spLocks noGrp="1"/>
          </p:cNvSpPr>
          <p:nvPr>
            <p:ph type="title"/>
          </p:nvPr>
        </p:nvSpPr>
        <p:spPr>
          <a:xfrm>
            <a:off x="1744786" y="650614"/>
            <a:ext cx="7888814" cy="873386"/>
          </a:xfrm>
        </p:spPr>
        <p:txBody>
          <a:bodyPr>
            <a:normAutofit fontScale="90000"/>
          </a:bodyPr>
          <a:lstStyle/>
          <a:p>
            <a:r>
              <a:rPr lang="es-EC" sz="4000" b="1" dirty="0">
                <a:solidFill>
                  <a:schemeClr val="tx1"/>
                </a:solidFill>
                <a:latin typeface="Arial" panose="020B0604020202020204" pitchFamily="34" charset="0"/>
                <a:cs typeface="Arial" panose="020B0604020202020204" pitchFamily="34" charset="0"/>
              </a:rPr>
              <a:t>Comparativa del BTS original vs BTS descomprimido resultante</a:t>
            </a:r>
          </a:p>
        </p:txBody>
      </p:sp>
      <p:pic>
        <p:nvPicPr>
          <p:cNvPr id="5" name="Imagen 4">
            <a:extLst>
              <a:ext uri="{FF2B5EF4-FFF2-40B4-BE49-F238E27FC236}">
                <a16:creationId xmlns:a16="http://schemas.microsoft.com/office/drawing/2014/main" id="{4DB37981-5FF3-4A7D-9463-468F4EB1BE8B}"/>
              </a:ext>
            </a:extLst>
          </p:cNvPr>
          <p:cNvPicPr/>
          <p:nvPr/>
        </p:nvPicPr>
        <p:blipFill rotWithShape="1">
          <a:blip r:embed="rId2" cstate="print">
            <a:extLst>
              <a:ext uri="{28A0092B-C50C-407E-A947-70E740481C1C}">
                <a14:useLocalDpi xmlns:a14="http://schemas.microsoft.com/office/drawing/2010/main" val="0"/>
              </a:ext>
            </a:extLst>
          </a:blip>
          <a:srcRect l="-1" t="9775" r="53812" b="5566"/>
          <a:stretch/>
        </p:blipFill>
        <p:spPr bwMode="auto">
          <a:xfrm>
            <a:off x="694990" y="1806574"/>
            <a:ext cx="5401009" cy="4562141"/>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A36C9B20-A927-4B9F-A792-6756A61F210A}"/>
              </a:ext>
            </a:extLst>
          </p:cNvPr>
          <p:cNvPicPr/>
          <p:nvPr/>
        </p:nvPicPr>
        <p:blipFill rotWithShape="1">
          <a:blip r:embed="rId2" cstate="print">
            <a:extLst>
              <a:ext uri="{28A0092B-C50C-407E-A947-70E740481C1C}">
                <a14:useLocalDpi xmlns:a14="http://schemas.microsoft.com/office/drawing/2010/main" val="0"/>
              </a:ext>
            </a:extLst>
          </a:blip>
          <a:srcRect l="50104" t="9664" r="3877" b="5698"/>
          <a:stretch/>
        </p:blipFill>
        <p:spPr bwMode="auto">
          <a:xfrm>
            <a:off x="6095998" y="1806573"/>
            <a:ext cx="5401009" cy="4562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512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A09D35B-997F-441E-BB02-EBBEC5E16071}"/>
              </a:ext>
            </a:extLst>
          </p:cNvPr>
          <p:cNvPicPr/>
          <p:nvPr/>
        </p:nvPicPr>
        <p:blipFill rotWithShape="1">
          <a:blip r:embed="rId2" cstate="print">
            <a:extLst>
              <a:ext uri="{28A0092B-C50C-407E-A947-70E740481C1C}">
                <a14:useLocalDpi xmlns:a14="http://schemas.microsoft.com/office/drawing/2010/main" val="0"/>
              </a:ext>
            </a:extLst>
          </a:blip>
          <a:srcRect l="1" r="50820"/>
          <a:stretch/>
        </p:blipFill>
        <p:spPr bwMode="auto">
          <a:xfrm>
            <a:off x="865605" y="506295"/>
            <a:ext cx="5230395" cy="5845409"/>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7EEDF28E-8B5E-44CF-B38A-01181176DECB}"/>
              </a:ext>
            </a:extLst>
          </p:cNvPr>
          <p:cNvPicPr/>
          <p:nvPr/>
        </p:nvPicPr>
        <p:blipFill rotWithShape="1">
          <a:blip r:embed="rId2" cstate="print">
            <a:extLst>
              <a:ext uri="{28A0092B-C50C-407E-A947-70E740481C1C}">
                <a14:useLocalDpi xmlns:a14="http://schemas.microsoft.com/office/drawing/2010/main" val="0"/>
              </a:ext>
            </a:extLst>
          </a:blip>
          <a:srcRect l="49526"/>
          <a:stretch/>
        </p:blipFill>
        <p:spPr bwMode="auto">
          <a:xfrm>
            <a:off x="6095999" y="506294"/>
            <a:ext cx="5230395" cy="58454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7755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Conclusiones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6492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1B818D9-84B2-4978-BBF4-D9E562F7A8D1}"/>
              </a:ext>
            </a:extLst>
          </p:cNvPr>
          <p:cNvSpPr>
            <a:spLocks noGrp="1"/>
          </p:cNvSpPr>
          <p:nvPr>
            <p:ph idx="1"/>
          </p:nvPr>
        </p:nvSpPr>
        <p:spPr>
          <a:xfrm>
            <a:off x="1767578" y="1540188"/>
            <a:ext cx="9642544" cy="5099151"/>
          </a:xfrm>
        </p:spPr>
        <p:txBody>
          <a:bodyPr>
            <a:normAutofit lnSpcReduction="10000"/>
          </a:bodyPr>
          <a:lstStyle/>
          <a:p>
            <a:pPr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desarrolló un algoritmo de compresión y expansión para la trama TS y BTS mediante el uso del lenguaje de programación Java, bajo el estándar ISDB-T de televisión digital terrestre.</a:t>
            </a:r>
          </a:p>
          <a:p>
            <a:pPr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desarrolló un algoritmo autónomo ya que puede identificar qué tipo de trama se tiene a la entrada todo esto antes de realizar cualquier acción.</a:t>
            </a:r>
          </a:p>
          <a:p>
            <a:pPr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obtuvo un analizador de 4 bytes para la identificación de los diferentes PID asociados a los flujos elementales como lo son audio, video o datos interactivos, tablas, nulos y cabeceras.</a:t>
            </a:r>
          </a:p>
          <a:p>
            <a:pPr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obtuvo el valor binario de cada posición de los nulos existentes dentro del transport stream, de esta manera se facilita el posicionamiento al momento de expandir el archivo previamente comprimido, en caso de tener un broadcast transport stream no solo se almacena la cabecera sino también la cola del paquete ya que en los últimos 16 bytes de un paquete nulo en algunos casos trae información útil la cual no se puede omitir.</a:t>
            </a:r>
          </a:p>
          <a:p>
            <a:pPr algn="just">
              <a:lnSpc>
                <a:spcPct val="150000"/>
              </a:lnSpc>
              <a:buFont typeface="Wingdings" panose="05000000000000000000" pitchFamily="2" charset="2"/>
              <a:buChar char="Ø"/>
            </a:pPr>
            <a:endParaRPr lang="es-ES" dirty="0">
              <a:solidFill>
                <a:srgbClr val="000000"/>
              </a:solidFill>
              <a:latin typeface="Times New Roman" panose="02020603050405020304" pitchFamily="18" charset="0"/>
              <a:cs typeface="Times New Roman" panose="02020603050405020304" pitchFamily="18" charset="0"/>
            </a:endParaRPr>
          </a:p>
          <a:p>
            <a:pPr lvl="0" algn="just">
              <a:lnSpc>
                <a:spcPct val="200000"/>
              </a:lnSpc>
              <a:buFont typeface="Wingdings" panose="05000000000000000000" pitchFamily="2" charset="2"/>
              <a:buChar char="Ø"/>
            </a:pPr>
            <a:endParaRPr lang="es-ES" dirty="0">
              <a:solidFill>
                <a:srgbClr val="000000"/>
              </a:solidFill>
              <a:latin typeface="Times New Roman" panose="02020603050405020304" pitchFamily="18" charset="0"/>
              <a:cs typeface="Times New Roman" panose="02020603050405020304" pitchFamily="18" charset="0"/>
            </a:endParaRPr>
          </a:p>
          <a:p>
            <a:pPr lvl="0" algn="just">
              <a:lnSpc>
                <a:spcPct val="200000"/>
              </a:lnSpc>
              <a:buFont typeface="Wingdings" panose="05000000000000000000" pitchFamily="2" charset="2"/>
              <a:buChar char="Ø"/>
            </a:pPr>
            <a:endParaRPr lang="es-EC"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C" dirty="0"/>
          </a:p>
        </p:txBody>
      </p:sp>
      <p:sp>
        <p:nvSpPr>
          <p:cNvPr id="6" name="CuadroTexto 18">
            <a:extLst>
              <a:ext uri="{FF2B5EF4-FFF2-40B4-BE49-F238E27FC236}">
                <a16:creationId xmlns:a16="http://schemas.microsoft.com/office/drawing/2014/main" id="{C5FEF796-9CF6-4F97-98FD-9563093B5D2E}"/>
              </a:ext>
            </a:extLst>
          </p:cNvPr>
          <p:cNvSpPr txBox="1"/>
          <p:nvPr/>
        </p:nvSpPr>
        <p:spPr>
          <a:xfrm>
            <a:off x="1646583" y="685168"/>
            <a:ext cx="3757598" cy="707886"/>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4347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81B818D9-84B2-4978-BBF4-D9E562F7A8D1}"/>
              </a:ext>
            </a:extLst>
          </p:cNvPr>
          <p:cNvSpPr>
            <a:spLocks noGrp="1"/>
          </p:cNvSpPr>
          <p:nvPr>
            <p:ph idx="1"/>
          </p:nvPr>
        </p:nvSpPr>
        <p:spPr>
          <a:xfrm>
            <a:off x="1767578" y="1026696"/>
            <a:ext cx="9642544" cy="5612644"/>
          </a:xfrm>
        </p:spPr>
        <p:txBody>
          <a:bodyPr>
            <a:normAutofit fontScale="92500"/>
          </a:bodyPr>
          <a:lstStyle/>
          <a:p>
            <a:pPr lvl="0"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obtuvo el valor binario de cada uno de los PID correspondientes a flujos elementales, tablas y posiciones de los nulos es de esta forma que no interesa que tan alejada sea la posición de un paquete nulo, con este método se identifica la posición que le corresponde dentro del TS o BTS.</a:t>
            </a:r>
          </a:p>
          <a:p>
            <a:pPr lvl="0"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generó un nuevo archivo de extensión .</a:t>
            </a:r>
            <a:r>
              <a:rPr lang="es-ES" sz="1900" dirty="0" err="1">
                <a:solidFill>
                  <a:srgbClr val="000000"/>
                </a:solidFill>
                <a:latin typeface="Times New Roman" panose="02020603050405020304" pitchFamily="18" charset="0"/>
                <a:cs typeface="Times New Roman" panose="02020603050405020304" pitchFamily="18" charset="0"/>
              </a:rPr>
              <a:t>ts</a:t>
            </a:r>
            <a:r>
              <a:rPr lang="es-ES" sz="1900" dirty="0">
                <a:solidFill>
                  <a:srgbClr val="000000"/>
                </a:solidFill>
                <a:latin typeface="Times New Roman" panose="02020603050405020304" pitchFamily="18" charset="0"/>
                <a:cs typeface="Times New Roman" panose="02020603050405020304" pitchFamily="18" charset="0"/>
              </a:rPr>
              <a:t> de menor tamaño, en caso de tramas TS el tamaño se reduce a más de la mitad y con tramas BTS el tamaño se reduce a la mitad, esto se da debido a que los 16 bytes que se agregan en los BTS por lo general traen información útil.</a:t>
            </a:r>
          </a:p>
          <a:p>
            <a:pPr lvl="0"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Se realizaron pruebas del funcionamiento del algoritmo de compresión y expansión con diferentes TS y BTS, verificando que al momento de expandir una trama que ha sido expuesta al algoritmo antes mencionado se obtiene una trama con los mismos valores y características que la trama original.</a:t>
            </a:r>
          </a:p>
          <a:p>
            <a:pPr lvl="0" algn="just">
              <a:lnSpc>
                <a:spcPct val="150000"/>
              </a:lnSpc>
              <a:buFont typeface="Wingdings" panose="05000000000000000000" pitchFamily="2" charset="2"/>
              <a:buChar char="Ø"/>
            </a:pPr>
            <a:r>
              <a:rPr lang="es-ES" sz="1900" dirty="0">
                <a:solidFill>
                  <a:srgbClr val="000000"/>
                </a:solidFill>
                <a:latin typeface="Times New Roman" panose="02020603050405020304" pitchFamily="18" charset="0"/>
                <a:cs typeface="Times New Roman" panose="02020603050405020304" pitchFamily="18" charset="0"/>
              </a:rPr>
              <a:t>El análisis se llevó a cabo mediante el software desarrollado y FFMPEG, obteniendo resultados iguales.</a:t>
            </a:r>
          </a:p>
          <a:p>
            <a:pPr algn="just">
              <a:lnSpc>
                <a:spcPct val="150000"/>
              </a:lnSpc>
              <a:buFont typeface="Wingdings" panose="05000000000000000000" pitchFamily="2" charset="2"/>
              <a:buChar char="Ø"/>
            </a:pPr>
            <a:endParaRPr lang="es-ES" dirty="0">
              <a:solidFill>
                <a:srgbClr val="000000"/>
              </a:solidFill>
              <a:latin typeface="Times New Roman" panose="02020603050405020304" pitchFamily="18" charset="0"/>
              <a:cs typeface="Times New Roman" panose="02020603050405020304" pitchFamily="18" charset="0"/>
            </a:endParaRPr>
          </a:p>
          <a:p>
            <a:pPr lvl="0" algn="just">
              <a:lnSpc>
                <a:spcPct val="200000"/>
              </a:lnSpc>
              <a:buFont typeface="Wingdings" panose="05000000000000000000" pitchFamily="2" charset="2"/>
              <a:buChar char="Ø"/>
            </a:pPr>
            <a:endParaRPr lang="es-ES" dirty="0">
              <a:solidFill>
                <a:srgbClr val="000000"/>
              </a:solidFill>
              <a:latin typeface="Times New Roman" panose="02020603050405020304" pitchFamily="18" charset="0"/>
              <a:cs typeface="Times New Roman" panose="02020603050405020304" pitchFamily="18" charset="0"/>
            </a:endParaRPr>
          </a:p>
          <a:p>
            <a:pPr lvl="0" algn="just">
              <a:lnSpc>
                <a:spcPct val="200000"/>
              </a:lnSpc>
              <a:buFont typeface="Wingdings" panose="05000000000000000000" pitchFamily="2" charset="2"/>
              <a:buChar char="Ø"/>
            </a:pPr>
            <a:endParaRPr lang="es-EC"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s-EC" dirty="0"/>
          </a:p>
        </p:txBody>
      </p:sp>
    </p:spTree>
    <p:extLst>
      <p:ext uri="{BB962C8B-B14F-4D97-AF65-F5344CB8AC3E}">
        <p14:creationId xmlns:p14="http://schemas.microsoft.com/office/powerpoint/2010/main" val="2408641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959420"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Recomendaciones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4809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A3CD3-497B-405B-86E0-C7ACAFD2B4C7}"/>
              </a:ext>
            </a:extLst>
          </p:cNvPr>
          <p:cNvSpPr>
            <a:spLocks noGrp="1"/>
          </p:cNvSpPr>
          <p:nvPr>
            <p:ph type="title"/>
          </p:nvPr>
        </p:nvSpPr>
        <p:spPr>
          <a:xfrm>
            <a:off x="1599013" y="696368"/>
            <a:ext cx="5000570" cy="701107"/>
          </a:xfrm>
        </p:spPr>
        <p:txBody>
          <a:bodyPr>
            <a:normAutofit fontScale="90000"/>
          </a:bodyPr>
          <a:lstStyle/>
          <a:p>
            <a:r>
              <a:rPr lang="es-EC" sz="4400" b="1" dirty="0">
                <a:solidFill>
                  <a:schemeClr val="tx1"/>
                </a:solidFill>
                <a:latin typeface="Arial" panose="020B0604020202020204" pitchFamily="34" charset="0"/>
                <a:cs typeface="Arial" panose="020B0604020202020204" pitchFamily="34" charset="0"/>
              </a:rPr>
              <a:t>Recomendaciones</a:t>
            </a:r>
            <a:br>
              <a:rPr lang="es-EC" sz="2800" b="1" dirty="0">
                <a:solidFill>
                  <a:schemeClr val="tx1"/>
                </a:solidFill>
              </a:rPr>
            </a:br>
            <a:endParaRPr lang="es-EC" sz="2800" b="1" dirty="0">
              <a:solidFill>
                <a:schemeClr val="tx1"/>
              </a:solidFill>
            </a:endParaRPr>
          </a:p>
        </p:txBody>
      </p:sp>
      <p:sp>
        <p:nvSpPr>
          <p:cNvPr id="3" name="Marcador de contenido 2">
            <a:extLst>
              <a:ext uri="{FF2B5EF4-FFF2-40B4-BE49-F238E27FC236}">
                <a16:creationId xmlns:a16="http://schemas.microsoft.com/office/drawing/2014/main" id="{6A829D24-9BEA-40FE-8865-68A2F8B209EC}"/>
              </a:ext>
            </a:extLst>
          </p:cNvPr>
          <p:cNvSpPr>
            <a:spLocks noGrp="1"/>
          </p:cNvSpPr>
          <p:nvPr>
            <p:ph idx="1"/>
          </p:nvPr>
        </p:nvSpPr>
        <p:spPr>
          <a:xfrm>
            <a:off x="1073426" y="1046922"/>
            <a:ext cx="10654747" cy="5811078"/>
          </a:xfrm>
        </p:spPr>
        <p:txBody>
          <a:bodyPr>
            <a:noAutofit/>
          </a:bodyPr>
          <a:lstStyle/>
          <a:p>
            <a:pPr marL="0" indent="0" algn="just">
              <a:lnSpc>
                <a:spcPct val="150000"/>
              </a:lnSpc>
              <a:buNone/>
            </a:pPr>
            <a:endParaRPr lang="es-ES" dirty="0">
              <a:solidFill>
                <a:srgbClr val="000000"/>
              </a:solidFill>
              <a:latin typeface="Times New Roman" panose="02020603050405020304" pitchFamily="18" charset="0"/>
              <a:cs typeface="Times New Roman" panose="02020603050405020304" pitchFamily="18" charset="0"/>
            </a:endParaRPr>
          </a:p>
          <a:p>
            <a:pPr lvl="0" algn="just">
              <a:lnSpc>
                <a:spcPct val="150000"/>
              </a:lnSpc>
              <a:buFont typeface="Wingdings" panose="05000000000000000000" pitchFamily="2" charset="2"/>
              <a:buChar char="Ø"/>
            </a:pPr>
            <a:r>
              <a:rPr lang="es-ES" dirty="0">
                <a:solidFill>
                  <a:srgbClr val="000000"/>
                </a:solidFill>
                <a:latin typeface="Times New Roman" panose="02020603050405020304" pitchFamily="18" charset="0"/>
                <a:cs typeface="Times New Roman" panose="02020603050405020304" pitchFamily="18" charset="0"/>
              </a:rPr>
              <a:t>Se recomienda que, al momento de hacer las conversiones de los valores enteros a un valor binario, antes de hacer la conversión los enteros no deben tener signo ya que las posiciones más grandes se verán afectadas y no se podrá lograr un posicionamiento correcto.</a:t>
            </a:r>
          </a:p>
          <a:p>
            <a:pPr lvl="0" algn="just">
              <a:lnSpc>
                <a:spcPct val="150000"/>
              </a:lnSpc>
              <a:buFont typeface="Wingdings" panose="05000000000000000000" pitchFamily="2" charset="2"/>
              <a:buChar char="Ø"/>
            </a:pPr>
            <a:r>
              <a:rPr lang="es-ES" dirty="0">
                <a:solidFill>
                  <a:srgbClr val="000000"/>
                </a:solidFill>
                <a:latin typeface="Times New Roman" panose="02020603050405020304" pitchFamily="18" charset="0"/>
                <a:cs typeface="Times New Roman" panose="02020603050405020304" pitchFamily="18" charset="0"/>
              </a:rPr>
              <a:t>Una observación importante al momento de ejecutar el algoritmo de compresión o el de expansión, es que no se debe detener la ejecución del programa ya que se vería afectada la trama comprimida o expandida resultante.</a:t>
            </a:r>
          </a:p>
          <a:p>
            <a:pPr lvl="0" algn="just">
              <a:lnSpc>
                <a:spcPct val="150000"/>
              </a:lnSpc>
              <a:buFont typeface="Wingdings" panose="05000000000000000000" pitchFamily="2" charset="2"/>
              <a:buChar char="Ø"/>
            </a:pPr>
            <a:r>
              <a:rPr lang="es-ES" dirty="0">
                <a:solidFill>
                  <a:srgbClr val="000000"/>
                </a:solidFill>
                <a:latin typeface="Times New Roman" panose="02020603050405020304" pitchFamily="18" charset="0"/>
                <a:cs typeface="Times New Roman" panose="02020603050405020304" pitchFamily="18" charset="0"/>
              </a:rPr>
              <a:t>Se recomienda en el proceso de expansión esperar a que se muestre en pantalla que se ha completado el proceso ya que en primer lugar se expanden las tablas y luego las demás cargas útiles de la trama.</a:t>
            </a:r>
          </a:p>
          <a:p>
            <a:pPr lvl="0" algn="just">
              <a:lnSpc>
                <a:spcPct val="150000"/>
              </a:lnSpc>
              <a:buFont typeface="Wingdings" panose="05000000000000000000" pitchFamily="2" charset="2"/>
              <a:buChar char="Ø"/>
            </a:pPr>
            <a:r>
              <a:rPr lang="es-ES" dirty="0">
                <a:solidFill>
                  <a:srgbClr val="000000"/>
                </a:solidFill>
                <a:latin typeface="Times New Roman" panose="02020603050405020304" pitchFamily="18" charset="0"/>
                <a:cs typeface="Times New Roman" panose="02020603050405020304" pitchFamily="18" charset="0"/>
              </a:rPr>
              <a:t>Durante el proceso de expansión se recomienda esperar a que en la pantalla de comandos se muestre que el proceso se ha completado, porque primero se expanden las tablas y luego se expanden las otras cargas útiles de la trama.</a:t>
            </a:r>
          </a:p>
          <a:p>
            <a:pPr algn="just">
              <a:lnSpc>
                <a:spcPct val="150000"/>
              </a:lnSpc>
              <a:buFont typeface="Wingdings" panose="05000000000000000000" pitchFamily="2" charset="2"/>
              <a:buChar char="Ø"/>
            </a:pPr>
            <a:endParaRPr lang="es-EC" dirty="0"/>
          </a:p>
        </p:txBody>
      </p:sp>
    </p:spTree>
    <p:extLst>
      <p:ext uri="{BB962C8B-B14F-4D97-AF65-F5344CB8AC3E}">
        <p14:creationId xmlns:p14="http://schemas.microsoft.com/office/powerpoint/2010/main" val="334589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893ABED-BB4C-48C2-8BA2-872AB77E9412}"/>
              </a:ext>
            </a:extLst>
          </p:cNvPr>
          <p:cNvSpPr txBox="1"/>
          <p:nvPr/>
        </p:nvSpPr>
        <p:spPr>
          <a:xfrm>
            <a:off x="3048000" y="3248344"/>
            <a:ext cx="6096000" cy="369332"/>
          </a:xfrm>
          <a:prstGeom prst="rect">
            <a:avLst/>
          </a:prstGeom>
          <a:noFill/>
        </p:spPr>
        <p:txBody>
          <a:bodyPr wrap="square">
            <a:spAutoFit/>
          </a:bodyPr>
          <a:lstStyle/>
          <a:p>
            <a:pPr algn="ctr"/>
            <a:r>
              <a:rPr lang="es-ES" sz="1800" b="0" cap="none" spc="0" dirty="0">
                <a:ln w="0"/>
                <a:solidFill>
                  <a:schemeClr val="accent1"/>
                </a:solidFill>
                <a:effectLst>
                  <a:outerShdw blurRad="38100" dist="25400" dir="5400000" algn="ctr" rotWithShape="0">
                    <a:srgbClr val="6E747A">
                      <a:alpha val="43000"/>
                    </a:srgbClr>
                  </a:outerShdw>
                </a:effectLst>
              </a:rPr>
              <a:t>GRACIAS POR SU ATENCIÓN</a:t>
            </a:r>
          </a:p>
        </p:txBody>
      </p:sp>
    </p:spTree>
    <p:extLst>
      <p:ext uri="{BB962C8B-B14F-4D97-AF65-F5344CB8AC3E}">
        <p14:creationId xmlns:p14="http://schemas.microsoft.com/office/powerpoint/2010/main" val="218243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6;p14">
            <a:extLst>
              <a:ext uri="{FF2B5EF4-FFF2-40B4-BE49-F238E27FC236}">
                <a16:creationId xmlns:a16="http://schemas.microsoft.com/office/drawing/2014/main" id="{B15C7920-DDFC-411D-8B66-F6D72D1B427B}"/>
              </a:ext>
            </a:extLst>
          </p:cNvPr>
          <p:cNvSpPr txBox="1">
            <a:spLocks noGrp="1"/>
          </p:cNvSpPr>
          <p:nvPr/>
        </p:nvSpPr>
        <p:spPr>
          <a:xfrm>
            <a:off x="1590902" y="354843"/>
            <a:ext cx="4707600" cy="976729"/>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r>
              <a:rPr lang="en" dirty="0">
                <a:latin typeface="Arial" panose="020B0604020202020204" pitchFamily="34" charset="0"/>
                <a:cs typeface="Arial" panose="020B0604020202020204" pitchFamily="34" charset="0"/>
              </a:rPr>
              <a:t>Introducci</a:t>
            </a:r>
            <a:r>
              <a:rPr lang="es-ES" dirty="0">
                <a:latin typeface="Arial" panose="020B0604020202020204" pitchFamily="34" charset="0"/>
                <a:cs typeface="Arial" panose="020B0604020202020204" pitchFamily="34" charset="0"/>
              </a:rPr>
              <a:t>ón</a:t>
            </a:r>
            <a:endParaRPr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789107BA-E3E2-4DF1-8F1A-C65B5CB9C1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051" y="1331572"/>
            <a:ext cx="7856901" cy="3383573"/>
          </a:xfrm>
          <a:prstGeom prst="rect">
            <a:avLst/>
          </a:prstGeom>
        </p:spPr>
      </p:pic>
      <p:graphicFrame>
        <p:nvGraphicFramePr>
          <p:cNvPr id="13" name="Diagrama 12">
            <a:extLst>
              <a:ext uri="{FF2B5EF4-FFF2-40B4-BE49-F238E27FC236}">
                <a16:creationId xmlns:a16="http://schemas.microsoft.com/office/drawing/2014/main" id="{B010DC7A-8F22-4C01-A70A-A1E022592423}"/>
              </a:ext>
            </a:extLst>
          </p:cNvPr>
          <p:cNvGraphicFramePr/>
          <p:nvPr>
            <p:extLst>
              <p:ext uri="{D42A27DB-BD31-4B8C-83A1-F6EECF244321}">
                <p14:modId xmlns:p14="http://schemas.microsoft.com/office/powerpoint/2010/main" val="1806693844"/>
              </p:ext>
            </p:extLst>
          </p:nvPr>
        </p:nvGraphicFramePr>
        <p:xfrm>
          <a:off x="1063637" y="4754029"/>
          <a:ext cx="10469728" cy="1544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946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28460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Objetivos</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581895"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27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5079D6-7A42-403B-96D3-181126902614}"/>
              </a:ext>
            </a:extLst>
          </p:cNvPr>
          <p:cNvSpPr>
            <a:spLocks noGrp="1"/>
          </p:cNvSpPr>
          <p:nvPr>
            <p:ph idx="1"/>
          </p:nvPr>
        </p:nvSpPr>
        <p:spPr>
          <a:xfrm>
            <a:off x="1023582" y="1969826"/>
            <a:ext cx="10093597" cy="3468448"/>
          </a:xfrm>
        </p:spPr>
        <p:txBody>
          <a:bodyPr>
            <a:normAutofit fontScale="92500" lnSpcReduction="20000"/>
          </a:bodyPr>
          <a:lstStyle/>
          <a:p>
            <a:pPr marL="0" indent="0">
              <a:buNone/>
            </a:pPr>
            <a:r>
              <a:rPr lang="es-EC" sz="4000" b="1" i="0" u="none" strike="noStrike" baseline="0" dirty="0">
                <a:solidFill>
                  <a:srgbClr val="000000"/>
                </a:solidFill>
                <a:latin typeface="Arial" panose="020B0604020202020204" pitchFamily="34" charset="0"/>
                <a:cs typeface="Arial" panose="020B0604020202020204" pitchFamily="34" charset="0"/>
              </a:rPr>
              <a:t>General</a:t>
            </a:r>
            <a:r>
              <a:rPr lang="es-EC" sz="4000" b="1" i="0" u="none" strike="noStrike" baseline="0" dirty="0">
                <a:solidFill>
                  <a:srgbClr val="000000"/>
                </a:solidFill>
                <a:latin typeface="Times New Roman" panose="02020603050405020304" pitchFamily="18" charset="0"/>
              </a:rPr>
              <a:t> </a:t>
            </a:r>
          </a:p>
          <a:p>
            <a:pPr indent="457200" algn="just">
              <a:lnSpc>
                <a:spcPct val="200000"/>
              </a:lnSpc>
            </a:pPr>
            <a:r>
              <a:rPr lang="es-EC" sz="4000" b="0" i="0" u="none" strike="noStrike" baseline="0" dirty="0">
                <a:solidFill>
                  <a:srgbClr val="000000"/>
                </a:solidFill>
                <a:latin typeface="Times New Roman" panose="02020603050405020304" pitchFamily="18" charset="0"/>
              </a:rPr>
              <a:t> </a:t>
            </a:r>
            <a:r>
              <a:rPr lang="es-EC" sz="3200" dirty="0">
                <a:solidFill>
                  <a:srgbClr val="000000"/>
                </a:solidFill>
                <a:latin typeface="Arial" panose="020B0604020202020204" pitchFamily="34" charset="0"/>
                <a:cs typeface="Arial" panose="020B0604020202020204" pitchFamily="34" charset="0"/>
              </a:rPr>
              <a:t>Desarrollo de un algoritmo que permita la compresión del Transport Stream enfocado en redes de contribución bajo el estándar ISDB-T.</a:t>
            </a:r>
            <a:endParaRPr lang="es-ES" sz="3200" dirty="0">
              <a:solidFill>
                <a:srgbClr val="000000"/>
              </a:solidFill>
              <a:latin typeface="Arial" panose="020B0604020202020204" pitchFamily="34" charset="0"/>
              <a:cs typeface="Arial" panose="020B0604020202020204" pitchFamily="34" charset="0"/>
            </a:endParaRPr>
          </a:p>
          <a:p>
            <a:endParaRPr lang="es-EC" sz="1400" dirty="0"/>
          </a:p>
        </p:txBody>
      </p:sp>
      <p:sp>
        <p:nvSpPr>
          <p:cNvPr id="6" name="Google Shape;76;p14">
            <a:extLst>
              <a:ext uri="{FF2B5EF4-FFF2-40B4-BE49-F238E27FC236}">
                <a16:creationId xmlns:a16="http://schemas.microsoft.com/office/drawing/2014/main" id="{F2130263-197D-48E2-91C2-C886C8D0A707}"/>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rPr>
              <a:t>Objetivos</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75680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CF2B7BD5-3367-406E-B0B8-45BC89912D3D}"/>
              </a:ext>
            </a:extLst>
          </p:cNvPr>
          <p:cNvSpPr>
            <a:spLocks noGrp="1"/>
          </p:cNvSpPr>
          <p:nvPr>
            <p:ph idx="1"/>
          </p:nvPr>
        </p:nvSpPr>
        <p:spPr>
          <a:xfrm>
            <a:off x="1524001" y="1716505"/>
            <a:ext cx="9753600" cy="4812632"/>
          </a:xfrm>
        </p:spPr>
        <p:txBody>
          <a:bodyPr>
            <a:normAutofit lnSpcReduction="10000"/>
          </a:bodyPr>
          <a:lstStyle/>
          <a:p>
            <a:pPr lvl="0" algn="just"/>
            <a:r>
              <a:rPr lang="es-EC" sz="2400" dirty="0">
                <a:solidFill>
                  <a:srgbClr val="000000"/>
                </a:solidFill>
                <a:latin typeface="Arial" panose="020B0604020202020204" pitchFamily="34" charset="0"/>
                <a:cs typeface="Arial" panose="020B0604020202020204" pitchFamily="34" charset="0"/>
              </a:rPr>
              <a:t>Identificar las características principales de la trama TS y BTS, mediante el estado del arte para la detección de paquetes.</a:t>
            </a:r>
            <a:endParaRPr lang="es-ES" sz="2400" dirty="0">
              <a:solidFill>
                <a:srgbClr val="000000"/>
              </a:solidFill>
              <a:latin typeface="Arial" panose="020B0604020202020204" pitchFamily="34" charset="0"/>
              <a:cs typeface="Arial" panose="020B0604020202020204" pitchFamily="34" charset="0"/>
            </a:endParaRPr>
          </a:p>
          <a:p>
            <a:pPr lvl="0" algn="just"/>
            <a:r>
              <a:rPr lang="es-EC" sz="2400" dirty="0">
                <a:solidFill>
                  <a:srgbClr val="000000"/>
                </a:solidFill>
                <a:latin typeface="Arial" panose="020B0604020202020204" pitchFamily="34" charset="0"/>
                <a:cs typeface="Arial" panose="020B0604020202020204" pitchFamily="34" charset="0"/>
              </a:rPr>
              <a:t>Identificar las características técnicas del estándar ISDB-T requeridas para la BTS.</a:t>
            </a:r>
            <a:endParaRPr lang="es-ES" sz="2400" dirty="0">
              <a:solidFill>
                <a:srgbClr val="000000"/>
              </a:solidFill>
              <a:latin typeface="Arial" panose="020B0604020202020204" pitchFamily="34" charset="0"/>
              <a:cs typeface="Arial" panose="020B0604020202020204" pitchFamily="34" charset="0"/>
            </a:endParaRPr>
          </a:p>
          <a:p>
            <a:pPr lvl="0" algn="just"/>
            <a:r>
              <a:rPr lang="es-EC" sz="2400" dirty="0">
                <a:solidFill>
                  <a:srgbClr val="000000"/>
                </a:solidFill>
                <a:latin typeface="Arial" panose="020B0604020202020204" pitchFamily="34" charset="0"/>
                <a:cs typeface="Arial" panose="020B0604020202020204" pitchFamily="34" charset="0"/>
              </a:rPr>
              <a:t>Detectar los paquetes de transporte asociados a los flujos elementales de la señal que podrían entrar a un proceso de predicción.</a:t>
            </a:r>
            <a:endParaRPr lang="es-ES" sz="2400" dirty="0">
              <a:solidFill>
                <a:srgbClr val="000000"/>
              </a:solidFill>
              <a:latin typeface="Arial" panose="020B0604020202020204" pitchFamily="34" charset="0"/>
              <a:cs typeface="Arial" panose="020B0604020202020204" pitchFamily="34" charset="0"/>
            </a:endParaRPr>
          </a:p>
          <a:p>
            <a:pPr lvl="0" algn="just"/>
            <a:r>
              <a:rPr lang="es-EC" sz="2400" dirty="0">
                <a:solidFill>
                  <a:srgbClr val="000000"/>
                </a:solidFill>
                <a:latin typeface="Arial" panose="020B0604020202020204" pitchFamily="34" charset="0"/>
                <a:cs typeface="Arial" panose="020B0604020202020204" pitchFamily="34" charset="0"/>
              </a:rPr>
              <a:t>Implementar y evaluar un algoritmo de compresión de flujos TS y BTS con el fin de evitar pérdidas de información (audio, video o datos interactivos).</a:t>
            </a:r>
            <a:endParaRPr lang="es-ES" sz="2400" dirty="0">
              <a:solidFill>
                <a:srgbClr val="000000"/>
              </a:solidFill>
              <a:latin typeface="Arial" panose="020B0604020202020204" pitchFamily="34" charset="0"/>
              <a:cs typeface="Arial" panose="020B0604020202020204" pitchFamily="34" charset="0"/>
            </a:endParaRPr>
          </a:p>
          <a:p>
            <a:pPr lvl="0" algn="just"/>
            <a:r>
              <a:rPr lang="es-EC" sz="2400" dirty="0">
                <a:solidFill>
                  <a:srgbClr val="000000"/>
                </a:solidFill>
                <a:latin typeface="Arial" panose="020B0604020202020204" pitchFamily="34" charset="0"/>
                <a:cs typeface="Arial" panose="020B0604020202020204" pitchFamily="34" charset="0"/>
              </a:rPr>
              <a:t>Evaluar la recuperación de tramas TS y BTS, que posean las características originales en primera instancia.</a:t>
            </a:r>
            <a:endParaRPr lang="es-ES" sz="2400" dirty="0">
              <a:solidFill>
                <a:srgbClr val="000000"/>
              </a:solidFill>
              <a:latin typeface="Arial" panose="020B0604020202020204" pitchFamily="34" charset="0"/>
              <a:cs typeface="Arial" panose="020B0604020202020204" pitchFamily="34" charset="0"/>
            </a:endParaRPr>
          </a:p>
          <a:p>
            <a:pPr algn="just"/>
            <a:endParaRPr lang="es-EC" sz="2400" dirty="0">
              <a:solidFill>
                <a:srgbClr val="000000"/>
              </a:solidFill>
              <a:latin typeface="Arial" panose="020B0604020202020204" pitchFamily="34" charset="0"/>
              <a:cs typeface="Arial" panose="020B0604020202020204" pitchFamily="34" charset="0"/>
            </a:endParaRPr>
          </a:p>
          <a:p>
            <a:endParaRPr lang="es-EC" sz="1000" b="0" i="0" u="none" strike="noStrike" baseline="0" dirty="0">
              <a:solidFill>
                <a:srgbClr val="000000"/>
              </a:solidFill>
              <a:latin typeface="Times New Roman" panose="02020603050405020304" pitchFamily="18" charset="0"/>
            </a:endParaRPr>
          </a:p>
          <a:p>
            <a:endParaRPr lang="es-EC" sz="500" dirty="0"/>
          </a:p>
        </p:txBody>
      </p:sp>
      <p:sp>
        <p:nvSpPr>
          <p:cNvPr id="3" name="Título 1">
            <a:extLst>
              <a:ext uri="{FF2B5EF4-FFF2-40B4-BE49-F238E27FC236}">
                <a16:creationId xmlns:a16="http://schemas.microsoft.com/office/drawing/2014/main" id="{FF594D18-2D4D-4899-B907-956A557E8A91}"/>
              </a:ext>
            </a:extLst>
          </p:cNvPr>
          <p:cNvSpPr>
            <a:spLocks noGrp="1"/>
          </p:cNvSpPr>
          <p:nvPr>
            <p:ph type="title"/>
          </p:nvPr>
        </p:nvSpPr>
        <p:spPr>
          <a:xfrm>
            <a:off x="1744786" y="650614"/>
            <a:ext cx="7888814" cy="873386"/>
          </a:xfrm>
        </p:spPr>
        <p:txBody>
          <a:bodyPr>
            <a:normAutofit/>
          </a:bodyPr>
          <a:lstStyle/>
          <a:p>
            <a:r>
              <a:rPr lang="es-EC" sz="4000" b="1" dirty="0">
                <a:solidFill>
                  <a:schemeClr val="tx1"/>
                </a:solidFill>
                <a:latin typeface="Arial" panose="020B0604020202020204" pitchFamily="34" charset="0"/>
                <a:cs typeface="Arial" panose="020B0604020202020204" pitchFamily="34" charset="0"/>
              </a:rPr>
              <a:t>Específicos </a:t>
            </a:r>
          </a:p>
        </p:txBody>
      </p:sp>
    </p:spTree>
    <p:extLst>
      <p:ext uri="{BB962C8B-B14F-4D97-AF65-F5344CB8AC3E}">
        <p14:creationId xmlns:p14="http://schemas.microsoft.com/office/powerpoint/2010/main" val="208859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6;p14">
            <a:extLst>
              <a:ext uri="{FF2B5EF4-FFF2-40B4-BE49-F238E27FC236}">
                <a16:creationId xmlns:a16="http://schemas.microsoft.com/office/drawing/2014/main" id="{D457C09E-1BB7-46DD-A18A-150EC81826F1}"/>
              </a:ext>
            </a:extLst>
          </p:cNvPr>
          <p:cNvSpPr txBox="1">
            <a:spLocks noGrp="1"/>
          </p:cNvSpPr>
          <p:nvPr/>
        </p:nvSpPr>
        <p:spPr>
          <a:xfrm>
            <a:off x="1633330" y="532763"/>
            <a:ext cx="4707600" cy="88793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kumimoji="0" lang="en"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rPr>
              <a:t>CONTENIDO</a:t>
            </a:r>
            <a:endParaRPr kumimoji="0" sz="4000" b="1" i="0" u="none" strike="noStrike" kern="1200" cap="none" spc="0" normalizeH="0" baseline="0" noProof="0" dirty="0">
              <a:ln>
                <a:noFill/>
              </a:ln>
              <a:solidFill>
                <a:srgbClr val="766F54"/>
              </a:solidFill>
              <a:effectLst/>
              <a:uLnTx/>
              <a:uFillTx/>
              <a:latin typeface="Arial" panose="020B0604020202020204" pitchFamily="34" charset="0"/>
              <a:cs typeface="Arial" panose="020B0604020202020204" pitchFamily="34" charset="0"/>
              <a:sym typeface="Montserrat"/>
            </a:endParaRPr>
          </a:p>
        </p:txBody>
      </p:sp>
      <p:sp>
        <p:nvSpPr>
          <p:cNvPr id="5" name="CuadroTexto 2">
            <a:extLst>
              <a:ext uri="{FF2B5EF4-FFF2-40B4-BE49-F238E27FC236}">
                <a16:creationId xmlns:a16="http://schemas.microsoft.com/office/drawing/2014/main" id="{F7014925-5967-419A-9D5C-8274DFAC954F}"/>
              </a:ext>
            </a:extLst>
          </p:cNvPr>
          <p:cNvSpPr txBox="1"/>
          <p:nvPr/>
        </p:nvSpPr>
        <p:spPr>
          <a:xfrm>
            <a:off x="1633331" y="1657731"/>
            <a:ext cx="2606804"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CuadroTexto 3">
            <a:extLst>
              <a:ext uri="{FF2B5EF4-FFF2-40B4-BE49-F238E27FC236}">
                <a16:creationId xmlns:a16="http://schemas.microsoft.com/office/drawing/2014/main" id="{982E8774-60E7-4179-8BA5-EDB8BD16A22E}"/>
              </a:ext>
            </a:extLst>
          </p:cNvPr>
          <p:cNvSpPr txBox="1"/>
          <p:nvPr/>
        </p:nvSpPr>
        <p:spPr>
          <a:xfrm>
            <a:off x="1633331" y="2280831"/>
            <a:ext cx="2145139"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uadroTexto 4">
            <a:extLst>
              <a:ext uri="{FF2B5EF4-FFF2-40B4-BE49-F238E27FC236}">
                <a16:creationId xmlns:a16="http://schemas.microsoft.com/office/drawing/2014/main" id="{952CCC19-988D-4F13-BE38-7490CB2888DF}"/>
              </a:ext>
            </a:extLst>
          </p:cNvPr>
          <p:cNvSpPr txBox="1"/>
          <p:nvPr/>
        </p:nvSpPr>
        <p:spPr>
          <a:xfrm>
            <a:off x="1633331" y="2921279"/>
            <a:ext cx="4875630"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Fundamentación Teórica</a:t>
            </a:r>
            <a:endParaRPr kumimoji="0" lang="es-EC" sz="28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8" name="CuadroTexto 17">
            <a:extLst>
              <a:ext uri="{FF2B5EF4-FFF2-40B4-BE49-F238E27FC236}">
                <a16:creationId xmlns:a16="http://schemas.microsoft.com/office/drawing/2014/main" id="{1C4B99F9-1475-4102-8EE1-A9287EC646A5}"/>
              </a:ext>
            </a:extLst>
          </p:cNvPr>
          <p:cNvSpPr txBox="1"/>
          <p:nvPr/>
        </p:nvSpPr>
        <p:spPr>
          <a:xfrm>
            <a:off x="1633331" y="4131356"/>
            <a:ext cx="414568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Análisis de resultados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18">
            <a:extLst>
              <a:ext uri="{FF2B5EF4-FFF2-40B4-BE49-F238E27FC236}">
                <a16:creationId xmlns:a16="http://schemas.microsoft.com/office/drawing/2014/main" id="{B7E53B84-AC49-48DE-86E7-5672D973A359}"/>
              </a:ext>
            </a:extLst>
          </p:cNvPr>
          <p:cNvSpPr txBox="1"/>
          <p:nvPr/>
        </p:nvSpPr>
        <p:spPr>
          <a:xfrm>
            <a:off x="1633331" y="4771804"/>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20">
            <a:extLst>
              <a:ext uri="{FF2B5EF4-FFF2-40B4-BE49-F238E27FC236}">
                <a16:creationId xmlns:a16="http://schemas.microsoft.com/office/drawing/2014/main" id="{DF3EAB8D-D18F-4DEA-A878-37EAC24619DE}"/>
              </a:ext>
            </a:extLst>
          </p:cNvPr>
          <p:cNvSpPr txBox="1"/>
          <p:nvPr/>
        </p:nvSpPr>
        <p:spPr>
          <a:xfrm>
            <a:off x="1579989" y="5412252"/>
            <a:ext cx="3757598" cy="523220"/>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Recomendaciones</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CuadroTexto 4">
            <a:extLst>
              <a:ext uri="{FF2B5EF4-FFF2-40B4-BE49-F238E27FC236}">
                <a16:creationId xmlns:a16="http://schemas.microsoft.com/office/drawing/2014/main" id="{DBFAB3BF-FDBA-41D4-BEC6-CE3D40216686}"/>
              </a:ext>
            </a:extLst>
          </p:cNvPr>
          <p:cNvSpPr txBox="1"/>
          <p:nvPr/>
        </p:nvSpPr>
        <p:spPr>
          <a:xfrm>
            <a:off x="1633330" y="3566956"/>
            <a:ext cx="5208477" cy="523220"/>
          </a:xfrm>
          <a:prstGeom prst="rect">
            <a:avLst/>
          </a:prstGeom>
          <a:noFill/>
        </p:spPr>
        <p:txBody>
          <a:bodyPr wrap="non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e implementación</a:t>
            </a:r>
            <a:endParaRPr kumimoji="0" lang="es-EC"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432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59A6C7E-9D08-4BAF-AE49-6ADE11F56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648" y="2127337"/>
            <a:ext cx="7694704" cy="3920536"/>
          </a:xfrm>
          <a:prstGeom prst="rect">
            <a:avLst/>
          </a:prstGeom>
        </p:spPr>
      </p:pic>
      <p:sp>
        <p:nvSpPr>
          <p:cNvPr id="9" name="Google Shape;76;p14">
            <a:extLst>
              <a:ext uri="{FF2B5EF4-FFF2-40B4-BE49-F238E27FC236}">
                <a16:creationId xmlns:a16="http://schemas.microsoft.com/office/drawing/2014/main" id="{93760BCF-0C02-402D-B823-D3B13CBE0F1A}"/>
              </a:ext>
            </a:extLst>
          </p:cNvPr>
          <p:cNvSpPr txBox="1">
            <a:spLocks noGrp="1"/>
          </p:cNvSpPr>
          <p:nvPr/>
        </p:nvSpPr>
        <p:spPr>
          <a:xfrm>
            <a:off x="1633330" y="404426"/>
            <a:ext cx="8104228" cy="1594574"/>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000"/>
              <a:buFont typeface="Montserrat"/>
              <a:buNone/>
              <a:defRPr sz="4000" b="1" i="0" u="none" strike="noStrike" cap="none">
                <a:solidFill>
                  <a:schemeClr val="dk2"/>
                </a:solidFill>
                <a:latin typeface="Montserrat"/>
                <a:ea typeface="Montserrat"/>
                <a:cs typeface="Montserrat"/>
                <a:sym typeface="Montserrat"/>
              </a:defRPr>
            </a:lvl9pPr>
          </a:lstStyle>
          <a:p>
            <a:pPr marL="0" marR="0" lvl="0" indent="0" algn="l" defTabSz="914400" rtl="0" eaLnBrk="1" fontAlgn="auto" latinLnBrk="0" hangingPunct="1">
              <a:lnSpc>
                <a:spcPct val="100000"/>
              </a:lnSpc>
              <a:spcBef>
                <a:spcPts val="0"/>
              </a:spcBef>
              <a:spcAft>
                <a:spcPts val="0"/>
              </a:spcAft>
              <a:buClr>
                <a:srgbClr val="766F54"/>
              </a:buClr>
              <a:buSzPts val="3000"/>
              <a:buFont typeface="Montserrat"/>
              <a:buNone/>
              <a:tabLst/>
              <a:defRPr/>
            </a:pPr>
            <a:r>
              <a:rPr lang="es-EC" dirty="0">
                <a:solidFill>
                  <a:schemeClr val="tx1"/>
                </a:solidFill>
                <a:latin typeface="Arial" panose="020B0604020202020204" pitchFamily="34" charset="0"/>
                <a:cs typeface="Arial" panose="020B0604020202020204" pitchFamily="34" charset="0"/>
              </a:rPr>
              <a:t>ISDB-Tb</a:t>
            </a:r>
            <a:br>
              <a:rPr lang="es-EC" dirty="0">
                <a:solidFill>
                  <a:schemeClr val="tx1"/>
                </a:solidFill>
                <a:latin typeface="Arial" panose="020B0604020202020204" pitchFamily="34" charset="0"/>
                <a:cs typeface="Arial" panose="020B0604020202020204" pitchFamily="34" charset="0"/>
              </a:rPr>
            </a:br>
            <a:r>
              <a:rPr lang="es-EC" dirty="0">
                <a:solidFill>
                  <a:schemeClr val="tx1"/>
                </a:solidFill>
                <a:latin typeface="Arial" panose="020B0604020202020204" pitchFamily="34" charset="0"/>
                <a:cs typeface="Arial" panose="020B0604020202020204" pitchFamily="34" charset="0"/>
              </a:rPr>
              <a:t>-Especificaciones Básicas</a:t>
            </a:r>
            <a:endParaRPr kumimoji="0" sz="4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Montserrat"/>
            </a:endParaRPr>
          </a:p>
        </p:txBody>
      </p:sp>
    </p:spTree>
    <p:extLst>
      <p:ext uri="{BB962C8B-B14F-4D97-AF65-F5344CB8AC3E}">
        <p14:creationId xmlns:p14="http://schemas.microsoft.com/office/powerpoint/2010/main" val="38174383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1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2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5.xml><?xml version="1.0" encoding="utf-8"?>
<a:theme xmlns:a="http://schemas.openxmlformats.org/drawingml/2006/main" name="3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5_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4484</TotalTime>
  <Words>986</Words>
  <Application>Microsoft Office PowerPoint</Application>
  <PresentationFormat>Panorámica</PresentationFormat>
  <Paragraphs>126</Paragraphs>
  <Slides>37</Slides>
  <Notes>0</Notes>
  <HiddenSlides>0</HiddenSlides>
  <MMClips>0</MMClips>
  <ScaleCrop>false</ScaleCrop>
  <HeadingPairs>
    <vt:vector size="6" baseType="variant">
      <vt:variant>
        <vt:lpstr>Fuentes usadas</vt:lpstr>
      </vt:variant>
      <vt:variant>
        <vt:i4>8</vt:i4>
      </vt:variant>
      <vt:variant>
        <vt:lpstr>Tema</vt:lpstr>
      </vt:variant>
      <vt:variant>
        <vt:i4>6</vt:i4>
      </vt:variant>
      <vt:variant>
        <vt:lpstr>Títulos de diapositiva</vt:lpstr>
      </vt:variant>
      <vt:variant>
        <vt:i4>37</vt:i4>
      </vt:variant>
    </vt:vector>
  </HeadingPairs>
  <TitlesOfParts>
    <vt:vector size="51" baseType="lpstr">
      <vt:lpstr>Arial</vt:lpstr>
      <vt:lpstr>Calibri</vt:lpstr>
      <vt:lpstr>Calibri Light</vt:lpstr>
      <vt:lpstr>Century Gothic</vt:lpstr>
      <vt:lpstr>Montserrat</vt:lpstr>
      <vt:lpstr>Times New Roman</vt:lpstr>
      <vt:lpstr>Wingdings</vt:lpstr>
      <vt:lpstr>Wingdings 3</vt:lpstr>
      <vt:lpstr>Tema de Office</vt:lpstr>
      <vt:lpstr>Espiral</vt:lpstr>
      <vt:lpstr>1_Espiral</vt:lpstr>
      <vt:lpstr>2_Espiral</vt:lpstr>
      <vt:lpstr>3_Espiral</vt:lpstr>
      <vt:lpstr>5_Espiral</vt:lpstr>
      <vt:lpstr>Presentación de PowerPoint</vt:lpstr>
      <vt:lpstr>Presentación de PowerPoint</vt:lpstr>
      <vt:lpstr>Presentación de PowerPoint</vt:lpstr>
      <vt:lpstr>Presentación de PowerPoint</vt:lpstr>
      <vt:lpstr>Presentación de PowerPoint</vt:lpstr>
      <vt:lpstr>Presentación de PowerPoint</vt:lpstr>
      <vt:lpstr>Específicos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Compresión de una trama TS</vt:lpstr>
      <vt:lpstr>Descompresión de una trama TS</vt:lpstr>
      <vt:lpstr>Comparativa del TS original vs TS descomprimido resultante</vt:lpstr>
      <vt:lpstr>Presentación de PowerPoint</vt:lpstr>
      <vt:lpstr>Compresión de una trama BTS</vt:lpstr>
      <vt:lpstr>Descompresión de una trama BTS</vt:lpstr>
      <vt:lpstr>Comparativa del BTS original vs BTS descomprimido resultante</vt:lpstr>
      <vt:lpstr>Presentación de PowerPoint</vt:lpstr>
      <vt:lpstr>Presentación de PowerPoint</vt:lpstr>
      <vt:lpstr>Presentación de PowerPoint</vt:lpstr>
      <vt:lpstr>Presentación de PowerPoint</vt:lpstr>
      <vt:lpstr>Presentación de PowerPoint</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malusin</dc:creator>
  <cp:lastModifiedBy>jerson camalle</cp:lastModifiedBy>
  <cp:revision>39</cp:revision>
  <dcterms:created xsi:type="dcterms:W3CDTF">2021-03-26T10:34:09Z</dcterms:created>
  <dcterms:modified xsi:type="dcterms:W3CDTF">2021-04-07T20:02:38Z</dcterms:modified>
</cp:coreProperties>
</file>