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sldIdLst>
    <p:sldId id="256" r:id="rId2"/>
    <p:sldId id="257" r:id="rId3"/>
    <p:sldId id="304" r:id="rId4"/>
    <p:sldId id="258" r:id="rId5"/>
    <p:sldId id="262" r:id="rId6"/>
    <p:sldId id="277" r:id="rId7"/>
    <p:sldId id="263" r:id="rId8"/>
    <p:sldId id="265" r:id="rId9"/>
    <p:sldId id="280" r:id="rId10"/>
    <p:sldId id="281" r:id="rId11"/>
    <p:sldId id="282" r:id="rId12"/>
    <p:sldId id="283" r:id="rId13"/>
    <p:sldId id="284" r:id="rId14"/>
    <p:sldId id="266" r:id="rId15"/>
    <p:sldId id="306" r:id="rId16"/>
    <p:sldId id="309" r:id="rId17"/>
    <p:sldId id="310" r:id="rId18"/>
    <p:sldId id="278" r:id="rId19"/>
    <p:sldId id="267" r:id="rId20"/>
    <p:sldId id="289" r:id="rId21"/>
    <p:sldId id="268" r:id="rId22"/>
    <p:sldId id="290" r:id="rId23"/>
    <p:sldId id="269" r:id="rId24"/>
    <p:sldId id="270" r:id="rId25"/>
    <p:sldId id="271" r:id="rId26"/>
    <p:sldId id="308" r:id="rId27"/>
    <p:sldId id="291" r:id="rId28"/>
    <p:sldId id="297" r:id="rId29"/>
    <p:sldId id="298" r:id="rId30"/>
    <p:sldId id="299" r:id="rId31"/>
    <p:sldId id="300" r:id="rId32"/>
    <p:sldId id="301" r:id="rId33"/>
    <p:sldId id="288" r:id="rId34"/>
    <p:sldId id="307" r:id="rId35"/>
    <p:sldId id="305"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03E85498-6AEF-44C1-A35D-1CDA79376A12}">
          <p14:sldIdLst>
            <p14:sldId id="256"/>
            <p14:sldId id="257"/>
            <p14:sldId id="304"/>
            <p14:sldId id="258"/>
            <p14:sldId id="262"/>
            <p14:sldId id="277"/>
            <p14:sldId id="263"/>
            <p14:sldId id="265"/>
            <p14:sldId id="280"/>
            <p14:sldId id="281"/>
            <p14:sldId id="282"/>
            <p14:sldId id="283"/>
            <p14:sldId id="284"/>
            <p14:sldId id="266"/>
            <p14:sldId id="306"/>
            <p14:sldId id="309"/>
            <p14:sldId id="310"/>
            <p14:sldId id="278"/>
            <p14:sldId id="267"/>
            <p14:sldId id="289"/>
            <p14:sldId id="268"/>
            <p14:sldId id="290"/>
            <p14:sldId id="269"/>
            <p14:sldId id="270"/>
            <p14:sldId id="271"/>
            <p14:sldId id="308"/>
            <p14:sldId id="291"/>
            <p14:sldId id="297"/>
            <p14:sldId id="298"/>
            <p14:sldId id="299"/>
            <p14:sldId id="300"/>
            <p14:sldId id="301"/>
            <p14:sldId id="288"/>
            <p14:sldId id="307"/>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85" autoAdjust="0"/>
    <p:restoredTop sz="94660"/>
  </p:normalViewPr>
  <p:slideViewPr>
    <p:cSldViewPr snapToGrid="0">
      <p:cViewPr varScale="1">
        <p:scale>
          <a:sx n="69" d="100"/>
          <a:sy n="69" d="100"/>
        </p:scale>
        <p:origin x="77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708A61-D4BC-4898-9314-5C8E60A32D61}"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s-EC"/>
        </a:p>
      </dgm:t>
    </dgm:pt>
    <dgm:pt modelId="{F23A55CF-97D8-4424-8C26-32C828315A5E}">
      <dgm:prSet phldrT="[Texto]"/>
      <dgm:spPr/>
      <dgm:t>
        <a:bodyPr/>
        <a:lstStyle/>
        <a:p>
          <a:r>
            <a:rPr lang="es-EC" dirty="0"/>
            <a:t>Enfoque </a:t>
          </a:r>
          <a:r>
            <a:rPr lang="es-EC" dirty="0" err="1"/>
            <a:t>cuali</a:t>
          </a:r>
          <a:r>
            <a:rPr lang="es-EC" dirty="0"/>
            <a:t>-cuantitativo</a:t>
          </a:r>
        </a:p>
      </dgm:t>
    </dgm:pt>
    <dgm:pt modelId="{D2DCDBF7-29EF-408B-9B2B-FB8A5B2D66C7}" type="parTrans" cxnId="{6DC9DB8D-8B87-4EA9-B3A1-E82B1BD7E517}">
      <dgm:prSet/>
      <dgm:spPr/>
      <dgm:t>
        <a:bodyPr/>
        <a:lstStyle/>
        <a:p>
          <a:endParaRPr lang="es-EC"/>
        </a:p>
      </dgm:t>
    </dgm:pt>
    <dgm:pt modelId="{BBD6B87D-8D1A-4DD6-AE10-1B5E182D73B2}" type="sibTrans" cxnId="{6DC9DB8D-8B87-4EA9-B3A1-E82B1BD7E517}">
      <dgm:prSet/>
      <dgm:spPr/>
      <dgm:t>
        <a:bodyPr/>
        <a:lstStyle/>
        <a:p>
          <a:endParaRPr lang="es-EC"/>
        </a:p>
      </dgm:t>
    </dgm:pt>
    <dgm:pt modelId="{CA336F1B-13B6-4BEA-B09E-3FA8CADBD399}">
      <dgm:prSet phldrT="[Texto]"/>
      <dgm:spPr/>
      <dgm:t>
        <a:bodyPr/>
        <a:lstStyle/>
        <a:p>
          <a:r>
            <a:rPr lang="es-EC" dirty="0"/>
            <a:t>Integración de los dos métodos</a:t>
          </a:r>
        </a:p>
      </dgm:t>
    </dgm:pt>
    <dgm:pt modelId="{29EEC65C-24DE-425B-8332-1BD25012DA07}" type="parTrans" cxnId="{E1CCD383-F129-4770-A50D-DA399C081163}">
      <dgm:prSet/>
      <dgm:spPr/>
      <dgm:t>
        <a:bodyPr/>
        <a:lstStyle/>
        <a:p>
          <a:endParaRPr lang="es-EC"/>
        </a:p>
      </dgm:t>
    </dgm:pt>
    <dgm:pt modelId="{D31E2B38-4253-4ED5-8E77-848499E60599}" type="sibTrans" cxnId="{E1CCD383-F129-4770-A50D-DA399C081163}">
      <dgm:prSet/>
      <dgm:spPr/>
      <dgm:t>
        <a:bodyPr/>
        <a:lstStyle/>
        <a:p>
          <a:endParaRPr lang="es-EC"/>
        </a:p>
      </dgm:t>
    </dgm:pt>
    <dgm:pt modelId="{0CFACAAB-17CE-4978-BA8F-B17809B4B29D}">
      <dgm:prSet phldrT="[Texto]"/>
      <dgm:spPr/>
      <dgm:t>
        <a:bodyPr/>
        <a:lstStyle/>
        <a:p>
          <a:r>
            <a:rPr lang="es-EC" dirty="0"/>
            <a:t>Diversas técnicas de investigación</a:t>
          </a:r>
        </a:p>
      </dgm:t>
    </dgm:pt>
    <dgm:pt modelId="{14414550-0838-451B-9ADE-261ADDD9C2AD}" type="parTrans" cxnId="{7320949A-8C7E-498A-8E8D-B9C837FF0E01}">
      <dgm:prSet/>
      <dgm:spPr/>
      <dgm:t>
        <a:bodyPr/>
        <a:lstStyle/>
        <a:p>
          <a:endParaRPr lang="es-EC"/>
        </a:p>
      </dgm:t>
    </dgm:pt>
    <dgm:pt modelId="{08714CCE-0EAA-4A39-8DAA-E15014B65284}" type="sibTrans" cxnId="{7320949A-8C7E-498A-8E8D-B9C837FF0E01}">
      <dgm:prSet/>
      <dgm:spPr/>
      <dgm:t>
        <a:bodyPr/>
        <a:lstStyle/>
        <a:p>
          <a:endParaRPr lang="es-EC"/>
        </a:p>
      </dgm:t>
    </dgm:pt>
    <dgm:pt modelId="{1D0DCEDF-AD4B-442E-B1AC-8F6398987C96}" type="pres">
      <dgm:prSet presAssocID="{84708A61-D4BC-4898-9314-5C8E60A32D61}" presName="cycle" presStyleCnt="0">
        <dgm:presLayoutVars>
          <dgm:chMax val="1"/>
          <dgm:dir/>
          <dgm:animLvl val="ctr"/>
          <dgm:resizeHandles val="exact"/>
        </dgm:presLayoutVars>
      </dgm:prSet>
      <dgm:spPr/>
    </dgm:pt>
    <dgm:pt modelId="{6B2F3FC8-F41E-4C4F-BECC-AFFCF34F15F0}" type="pres">
      <dgm:prSet presAssocID="{F23A55CF-97D8-4424-8C26-32C828315A5E}" presName="centerShape" presStyleLbl="node0" presStyleIdx="0" presStyleCnt="1"/>
      <dgm:spPr/>
    </dgm:pt>
    <dgm:pt modelId="{F6E808A8-6007-4D4F-AC07-C43E102F61D9}" type="pres">
      <dgm:prSet presAssocID="{29EEC65C-24DE-425B-8332-1BD25012DA07}" presName="parTrans" presStyleLbl="bgSibTrans2D1" presStyleIdx="0" presStyleCnt="2"/>
      <dgm:spPr/>
    </dgm:pt>
    <dgm:pt modelId="{517DBBA8-16E7-457D-9A3C-1378D9C9C26C}" type="pres">
      <dgm:prSet presAssocID="{CA336F1B-13B6-4BEA-B09E-3FA8CADBD399}" presName="node" presStyleLbl="node1" presStyleIdx="0" presStyleCnt="2">
        <dgm:presLayoutVars>
          <dgm:bulletEnabled val="1"/>
        </dgm:presLayoutVars>
      </dgm:prSet>
      <dgm:spPr/>
    </dgm:pt>
    <dgm:pt modelId="{D37BD63B-3E9D-40C2-AC9C-D4C9857F12A3}" type="pres">
      <dgm:prSet presAssocID="{14414550-0838-451B-9ADE-261ADDD9C2AD}" presName="parTrans" presStyleLbl="bgSibTrans2D1" presStyleIdx="1" presStyleCnt="2"/>
      <dgm:spPr/>
    </dgm:pt>
    <dgm:pt modelId="{566EF3D9-2CDD-49E0-AB68-AAE8EC874C4F}" type="pres">
      <dgm:prSet presAssocID="{0CFACAAB-17CE-4978-BA8F-B17809B4B29D}" presName="node" presStyleLbl="node1" presStyleIdx="1" presStyleCnt="2">
        <dgm:presLayoutVars>
          <dgm:bulletEnabled val="1"/>
        </dgm:presLayoutVars>
      </dgm:prSet>
      <dgm:spPr/>
    </dgm:pt>
  </dgm:ptLst>
  <dgm:cxnLst>
    <dgm:cxn modelId="{6E083F06-A8C4-4301-B58E-817A4DFE3469}" type="presOf" srcId="{0CFACAAB-17CE-4978-BA8F-B17809B4B29D}" destId="{566EF3D9-2CDD-49E0-AB68-AAE8EC874C4F}" srcOrd="0" destOrd="0" presId="urn:microsoft.com/office/officeart/2005/8/layout/radial4"/>
    <dgm:cxn modelId="{52D2F14D-72EA-496F-BEDA-129C544EBC5E}" type="presOf" srcId="{CA336F1B-13B6-4BEA-B09E-3FA8CADBD399}" destId="{517DBBA8-16E7-457D-9A3C-1378D9C9C26C}" srcOrd="0" destOrd="0" presId="urn:microsoft.com/office/officeart/2005/8/layout/radial4"/>
    <dgm:cxn modelId="{B6EBD058-1F6B-446B-B862-9AF90F03D8D1}" type="presOf" srcId="{F23A55CF-97D8-4424-8C26-32C828315A5E}" destId="{6B2F3FC8-F41E-4C4F-BECC-AFFCF34F15F0}" srcOrd="0" destOrd="0" presId="urn:microsoft.com/office/officeart/2005/8/layout/radial4"/>
    <dgm:cxn modelId="{E1CCD383-F129-4770-A50D-DA399C081163}" srcId="{F23A55CF-97D8-4424-8C26-32C828315A5E}" destId="{CA336F1B-13B6-4BEA-B09E-3FA8CADBD399}" srcOrd="0" destOrd="0" parTransId="{29EEC65C-24DE-425B-8332-1BD25012DA07}" sibTransId="{D31E2B38-4253-4ED5-8E77-848499E60599}"/>
    <dgm:cxn modelId="{6DC9DB8D-8B87-4EA9-B3A1-E82B1BD7E517}" srcId="{84708A61-D4BC-4898-9314-5C8E60A32D61}" destId="{F23A55CF-97D8-4424-8C26-32C828315A5E}" srcOrd="0" destOrd="0" parTransId="{D2DCDBF7-29EF-408B-9B2B-FB8A5B2D66C7}" sibTransId="{BBD6B87D-8D1A-4DD6-AE10-1B5E182D73B2}"/>
    <dgm:cxn modelId="{7320949A-8C7E-498A-8E8D-B9C837FF0E01}" srcId="{F23A55CF-97D8-4424-8C26-32C828315A5E}" destId="{0CFACAAB-17CE-4978-BA8F-B17809B4B29D}" srcOrd="1" destOrd="0" parTransId="{14414550-0838-451B-9ADE-261ADDD9C2AD}" sibTransId="{08714CCE-0EAA-4A39-8DAA-E15014B65284}"/>
    <dgm:cxn modelId="{88F5EEEB-BA3B-4828-9B1F-40E48F0AC1F4}" type="presOf" srcId="{14414550-0838-451B-9ADE-261ADDD9C2AD}" destId="{D37BD63B-3E9D-40C2-AC9C-D4C9857F12A3}" srcOrd="0" destOrd="0" presId="urn:microsoft.com/office/officeart/2005/8/layout/radial4"/>
    <dgm:cxn modelId="{0BB2FFEF-8A95-4897-85BF-E1AEE19FCB63}" type="presOf" srcId="{29EEC65C-24DE-425B-8332-1BD25012DA07}" destId="{F6E808A8-6007-4D4F-AC07-C43E102F61D9}" srcOrd="0" destOrd="0" presId="urn:microsoft.com/office/officeart/2005/8/layout/radial4"/>
    <dgm:cxn modelId="{F32473FB-8D23-487C-93FF-425D32D0BE69}" type="presOf" srcId="{84708A61-D4BC-4898-9314-5C8E60A32D61}" destId="{1D0DCEDF-AD4B-442E-B1AC-8F6398987C96}" srcOrd="0" destOrd="0" presId="urn:microsoft.com/office/officeart/2005/8/layout/radial4"/>
    <dgm:cxn modelId="{BA7D05BA-536A-43D5-B5A0-F110450FDCBA}" type="presParOf" srcId="{1D0DCEDF-AD4B-442E-B1AC-8F6398987C96}" destId="{6B2F3FC8-F41E-4C4F-BECC-AFFCF34F15F0}" srcOrd="0" destOrd="0" presId="urn:microsoft.com/office/officeart/2005/8/layout/radial4"/>
    <dgm:cxn modelId="{D3DC8597-2B40-4AE9-9563-9F6DFB9A678B}" type="presParOf" srcId="{1D0DCEDF-AD4B-442E-B1AC-8F6398987C96}" destId="{F6E808A8-6007-4D4F-AC07-C43E102F61D9}" srcOrd="1" destOrd="0" presId="urn:microsoft.com/office/officeart/2005/8/layout/radial4"/>
    <dgm:cxn modelId="{4301E33F-75BC-4921-881C-10605C24AF8A}" type="presParOf" srcId="{1D0DCEDF-AD4B-442E-B1AC-8F6398987C96}" destId="{517DBBA8-16E7-457D-9A3C-1378D9C9C26C}" srcOrd="2" destOrd="0" presId="urn:microsoft.com/office/officeart/2005/8/layout/radial4"/>
    <dgm:cxn modelId="{05DAAE95-7152-436B-A955-6002EFCEE74E}" type="presParOf" srcId="{1D0DCEDF-AD4B-442E-B1AC-8F6398987C96}" destId="{D37BD63B-3E9D-40C2-AC9C-D4C9857F12A3}" srcOrd="3" destOrd="0" presId="urn:microsoft.com/office/officeart/2005/8/layout/radial4"/>
    <dgm:cxn modelId="{0F21B0D8-2E79-4C73-80D3-8A450FCAACC2}" type="presParOf" srcId="{1D0DCEDF-AD4B-442E-B1AC-8F6398987C96}" destId="{566EF3D9-2CDD-49E0-AB68-AAE8EC874C4F}" srcOrd="4"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33418-9CDC-46BE-9447-2A2489F8EA1B}" type="doc">
      <dgm:prSet loTypeId="urn:microsoft.com/office/officeart/2005/8/layout/radial6" loCatId="cycle" qsTypeId="urn:microsoft.com/office/officeart/2005/8/quickstyle/simple1" qsCatId="simple" csTypeId="urn:microsoft.com/office/officeart/2005/8/colors/accent5_1" csCatId="accent5" phldr="1"/>
      <dgm:spPr/>
      <dgm:t>
        <a:bodyPr/>
        <a:lstStyle/>
        <a:p>
          <a:endParaRPr lang="es-EC"/>
        </a:p>
      </dgm:t>
    </dgm:pt>
    <dgm:pt modelId="{D7055B55-175D-4D56-BE5C-1C2B8C2F9604}">
      <dgm:prSet phldrT="[Texto]"/>
      <dgm:spPr/>
      <dgm:t>
        <a:bodyPr/>
        <a:lstStyle/>
        <a:p>
          <a:r>
            <a:rPr lang="es-EC" dirty="0"/>
            <a:t>Recolección de Datos</a:t>
          </a:r>
        </a:p>
      </dgm:t>
    </dgm:pt>
    <dgm:pt modelId="{68A8ED0F-4445-4659-B9DB-62CC9F6B541F}" type="parTrans" cxnId="{8E55DCD3-AF8D-4CB2-9D61-A233C8479C67}">
      <dgm:prSet/>
      <dgm:spPr/>
      <dgm:t>
        <a:bodyPr/>
        <a:lstStyle/>
        <a:p>
          <a:endParaRPr lang="es-EC"/>
        </a:p>
      </dgm:t>
    </dgm:pt>
    <dgm:pt modelId="{EAACA201-08E6-46DB-A408-CCD35AF88AF7}" type="sibTrans" cxnId="{8E55DCD3-AF8D-4CB2-9D61-A233C8479C67}">
      <dgm:prSet/>
      <dgm:spPr/>
      <dgm:t>
        <a:bodyPr/>
        <a:lstStyle/>
        <a:p>
          <a:endParaRPr lang="es-EC"/>
        </a:p>
      </dgm:t>
    </dgm:pt>
    <dgm:pt modelId="{508112A9-B83D-4948-B47D-45762F5486B5}">
      <dgm:prSet phldrT="[Texto]" custT="1"/>
      <dgm:spPr/>
      <dgm:t>
        <a:bodyPr/>
        <a:lstStyle/>
        <a:p>
          <a:r>
            <a:rPr lang="es-EC" sz="2000" dirty="0"/>
            <a:t>Observación</a:t>
          </a:r>
        </a:p>
      </dgm:t>
    </dgm:pt>
    <dgm:pt modelId="{6DB9B662-9C13-4649-9DD3-CC21E257B58B}" type="parTrans" cxnId="{D1D9EA60-A455-4494-8861-D242E2CE9255}">
      <dgm:prSet/>
      <dgm:spPr/>
      <dgm:t>
        <a:bodyPr/>
        <a:lstStyle/>
        <a:p>
          <a:endParaRPr lang="es-EC"/>
        </a:p>
      </dgm:t>
    </dgm:pt>
    <dgm:pt modelId="{95146A43-C8F8-415B-A2CB-A93490FB30EA}" type="sibTrans" cxnId="{D1D9EA60-A455-4494-8861-D242E2CE9255}">
      <dgm:prSet/>
      <dgm:spPr/>
      <dgm:t>
        <a:bodyPr/>
        <a:lstStyle/>
        <a:p>
          <a:endParaRPr lang="es-EC"/>
        </a:p>
      </dgm:t>
    </dgm:pt>
    <dgm:pt modelId="{7DCAEFDD-0ECB-4489-9397-A6730D5A03BA}">
      <dgm:prSet phldrT="[Texto]" custT="1"/>
      <dgm:spPr/>
      <dgm:t>
        <a:bodyPr/>
        <a:lstStyle/>
        <a:p>
          <a:r>
            <a:rPr lang="es-EC" sz="2000" dirty="0"/>
            <a:t>Encuesta</a:t>
          </a:r>
        </a:p>
      </dgm:t>
    </dgm:pt>
    <dgm:pt modelId="{9D3C5712-EBE2-4AF6-954A-E40F3F67EFAD}" type="parTrans" cxnId="{716B3789-4E92-47F4-B8FF-197F8F3698AF}">
      <dgm:prSet/>
      <dgm:spPr/>
      <dgm:t>
        <a:bodyPr/>
        <a:lstStyle/>
        <a:p>
          <a:endParaRPr lang="es-EC"/>
        </a:p>
      </dgm:t>
    </dgm:pt>
    <dgm:pt modelId="{037B4045-2A84-4078-92B4-73EDDDE17094}" type="sibTrans" cxnId="{716B3789-4E92-47F4-B8FF-197F8F3698AF}">
      <dgm:prSet/>
      <dgm:spPr/>
      <dgm:t>
        <a:bodyPr/>
        <a:lstStyle/>
        <a:p>
          <a:endParaRPr lang="es-EC"/>
        </a:p>
      </dgm:t>
    </dgm:pt>
    <dgm:pt modelId="{96421C2E-C90F-4FAE-8660-0FE0E65AE875}">
      <dgm:prSet phldrT="[Texto]" custT="1"/>
      <dgm:spPr/>
      <dgm:t>
        <a:bodyPr/>
        <a:lstStyle/>
        <a:p>
          <a:r>
            <a:rPr lang="es-EC" sz="2000" dirty="0"/>
            <a:t>Entrevista</a:t>
          </a:r>
        </a:p>
      </dgm:t>
    </dgm:pt>
    <dgm:pt modelId="{92F82A5C-A876-4151-A11B-7B4F9DA1AEC0}" type="parTrans" cxnId="{59C2D3DC-1110-42C7-8D44-FA2AD1CE8C12}">
      <dgm:prSet/>
      <dgm:spPr/>
      <dgm:t>
        <a:bodyPr/>
        <a:lstStyle/>
        <a:p>
          <a:endParaRPr lang="es-EC"/>
        </a:p>
      </dgm:t>
    </dgm:pt>
    <dgm:pt modelId="{9A11DC27-8140-49D4-9A34-F1BA3BDAF3EA}" type="sibTrans" cxnId="{59C2D3DC-1110-42C7-8D44-FA2AD1CE8C12}">
      <dgm:prSet/>
      <dgm:spPr/>
      <dgm:t>
        <a:bodyPr/>
        <a:lstStyle/>
        <a:p>
          <a:endParaRPr lang="es-EC"/>
        </a:p>
      </dgm:t>
    </dgm:pt>
    <dgm:pt modelId="{20EC39BB-0CBD-4804-8876-6A45ADEC1CDE}">
      <dgm:prSet phldrT="[Texto]" custT="1"/>
      <dgm:spPr/>
      <dgm:t>
        <a:bodyPr/>
        <a:lstStyle/>
        <a:p>
          <a:r>
            <a:rPr lang="es-EC" sz="2000" dirty="0"/>
            <a:t>Estudio de Seguridad</a:t>
          </a:r>
        </a:p>
      </dgm:t>
    </dgm:pt>
    <dgm:pt modelId="{876FCA02-9FB8-4C37-BDDE-EE04B5C59C78}" type="parTrans" cxnId="{8DE2FBD7-FD3B-4934-A6A1-AD68FFB8BE3A}">
      <dgm:prSet/>
      <dgm:spPr/>
      <dgm:t>
        <a:bodyPr/>
        <a:lstStyle/>
        <a:p>
          <a:endParaRPr lang="es-EC"/>
        </a:p>
      </dgm:t>
    </dgm:pt>
    <dgm:pt modelId="{561DDE92-0C4A-4CB5-A261-D6177E43E3DA}" type="sibTrans" cxnId="{8DE2FBD7-FD3B-4934-A6A1-AD68FFB8BE3A}">
      <dgm:prSet/>
      <dgm:spPr/>
      <dgm:t>
        <a:bodyPr/>
        <a:lstStyle/>
        <a:p>
          <a:endParaRPr lang="es-EC"/>
        </a:p>
      </dgm:t>
    </dgm:pt>
    <dgm:pt modelId="{A89C9C45-3E93-4045-BF72-70C5D15E94F5}">
      <dgm:prSet phldrT="[Texto]" custT="1"/>
      <dgm:spPr/>
      <dgm:t>
        <a:bodyPr/>
        <a:lstStyle/>
        <a:p>
          <a:r>
            <a:rPr lang="es-EC" sz="2000" dirty="0"/>
            <a:t>Método Mosler</a:t>
          </a:r>
        </a:p>
      </dgm:t>
    </dgm:pt>
    <dgm:pt modelId="{18D3E0EB-E87A-4432-A722-3F4960EF58E3}" type="parTrans" cxnId="{02C7496B-646F-4DFE-B432-11CF76E797CA}">
      <dgm:prSet/>
      <dgm:spPr/>
      <dgm:t>
        <a:bodyPr/>
        <a:lstStyle/>
        <a:p>
          <a:endParaRPr lang="es-EC"/>
        </a:p>
      </dgm:t>
    </dgm:pt>
    <dgm:pt modelId="{E4A5B150-8120-4DA5-9731-522CD9955780}" type="sibTrans" cxnId="{02C7496B-646F-4DFE-B432-11CF76E797CA}">
      <dgm:prSet/>
      <dgm:spPr/>
      <dgm:t>
        <a:bodyPr/>
        <a:lstStyle/>
        <a:p>
          <a:endParaRPr lang="es-EC"/>
        </a:p>
      </dgm:t>
    </dgm:pt>
    <dgm:pt modelId="{56ACC92E-72B2-46D7-B9C9-60B7D2CAA539}" type="pres">
      <dgm:prSet presAssocID="{DA233418-9CDC-46BE-9447-2A2489F8EA1B}" presName="Name0" presStyleCnt="0">
        <dgm:presLayoutVars>
          <dgm:chMax val="1"/>
          <dgm:dir/>
          <dgm:animLvl val="ctr"/>
          <dgm:resizeHandles val="exact"/>
        </dgm:presLayoutVars>
      </dgm:prSet>
      <dgm:spPr/>
    </dgm:pt>
    <dgm:pt modelId="{5D89BB11-DC15-4D4D-AC9E-D2179E2C88B0}" type="pres">
      <dgm:prSet presAssocID="{D7055B55-175D-4D56-BE5C-1C2B8C2F9604}" presName="centerShape" presStyleLbl="node0" presStyleIdx="0" presStyleCnt="1"/>
      <dgm:spPr/>
    </dgm:pt>
    <dgm:pt modelId="{0173A60E-4D22-4E04-8227-71F9A0884285}" type="pres">
      <dgm:prSet presAssocID="{508112A9-B83D-4948-B47D-45762F5486B5}" presName="node" presStyleLbl="node1" presStyleIdx="0" presStyleCnt="5" custScaleX="165761">
        <dgm:presLayoutVars>
          <dgm:bulletEnabled val="1"/>
        </dgm:presLayoutVars>
      </dgm:prSet>
      <dgm:spPr/>
    </dgm:pt>
    <dgm:pt modelId="{5B109966-A4EA-4440-8739-4C24598A7C7F}" type="pres">
      <dgm:prSet presAssocID="{508112A9-B83D-4948-B47D-45762F5486B5}" presName="dummy" presStyleCnt="0"/>
      <dgm:spPr/>
    </dgm:pt>
    <dgm:pt modelId="{5E9CE09B-110F-4978-8132-CD85715801CB}" type="pres">
      <dgm:prSet presAssocID="{95146A43-C8F8-415B-A2CB-A93490FB30EA}" presName="sibTrans" presStyleLbl="sibTrans2D1" presStyleIdx="0" presStyleCnt="5"/>
      <dgm:spPr/>
    </dgm:pt>
    <dgm:pt modelId="{ABD84E9F-9D3D-46D4-B062-A1B043FD45DA}" type="pres">
      <dgm:prSet presAssocID="{7DCAEFDD-0ECB-4489-9397-A6730D5A03BA}" presName="node" presStyleLbl="node1" presStyleIdx="1" presStyleCnt="5" custScaleX="123871">
        <dgm:presLayoutVars>
          <dgm:bulletEnabled val="1"/>
        </dgm:presLayoutVars>
      </dgm:prSet>
      <dgm:spPr/>
    </dgm:pt>
    <dgm:pt modelId="{19DB3B09-C1A0-43FF-B98F-A5A5FC22485A}" type="pres">
      <dgm:prSet presAssocID="{7DCAEFDD-0ECB-4489-9397-A6730D5A03BA}" presName="dummy" presStyleCnt="0"/>
      <dgm:spPr/>
    </dgm:pt>
    <dgm:pt modelId="{618477A8-D7D6-45D7-8DDE-0B9F9F802A8E}" type="pres">
      <dgm:prSet presAssocID="{037B4045-2A84-4078-92B4-73EDDDE17094}" presName="sibTrans" presStyleLbl="sibTrans2D1" presStyleIdx="1" presStyleCnt="5"/>
      <dgm:spPr/>
    </dgm:pt>
    <dgm:pt modelId="{E309CB00-E91D-48A5-B57E-8D05207FE1B6}" type="pres">
      <dgm:prSet presAssocID="{96421C2E-C90F-4FAE-8660-0FE0E65AE875}" presName="node" presStyleLbl="node1" presStyleIdx="2" presStyleCnt="5" custScaleX="137270">
        <dgm:presLayoutVars>
          <dgm:bulletEnabled val="1"/>
        </dgm:presLayoutVars>
      </dgm:prSet>
      <dgm:spPr/>
    </dgm:pt>
    <dgm:pt modelId="{ECD33370-34A9-42D9-B5FB-29047B1A760B}" type="pres">
      <dgm:prSet presAssocID="{96421C2E-C90F-4FAE-8660-0FE0E65AE875}" presName="dummy" presStyleCnt="0"/>
      <dgm:spPr/>
    </dgm:pt>
    <dgm:pt modelId="{204E898B-970B-4176-B6DB-F8CC1DFECE50}" type="pres">
      <dgm:prSet presAssocID="{9A11DC27-8140-49D4-9A34-F1BA3BDAF3EA}" presName="sibTrans" presStyleLbl="sibTrans2D1" presStyleIdx="2" presStyleCnt="5"/>
      <dgm:spPr/>
    </dgm:pt>
    <dgm:pt modelId="{B2E98FF8-C6E5-4942-996B-248554CFCB90}" type="pres">
      <dgm:prSet presAssocID="{20EC39BB-0CBD-4804-8876-6A45ADEC1CDE}" presName="node" presStyleLbl="node1" presStyleIdx="3" presStyleCnt="5" custScaleX="137276">
        <dgm:presLayoutVars>
          <dgm:bulletEnabled val="1"/>
        </dgm:presLayoutVars>
      </dgm:prSet>
      <dgm:spPr/>
    </dgm:pt>
    <dgm:pt modelId="{D8115F14-0C6D-4C37-897D-6852F06C299E}" type="pres">
      <dgm:prSet presAssocID="{20EC39BB-0CBD-4804-8876-6A45ADEC1CDE}" presName="dummy" presStyleCnt="0"/>
      <dgm:spPr/>
    </dgm:pt>
    <dgm:pt modelId="{D9DB7E6B-D22B-42C5-B941-6ED0D1A5C1B0}" type="pres">
      <dgm:prSet presAssocID="{561DDE92-0C4A-4CB5-A261-D6177E43E3DA}" presName="sibTrans" presStyleLbl="sibTrans2D1" presStyleIdx="3" presStyleCnt="5"/>
      <dgm:spPr/>
    </dgm:pt>
    <dgm:pt modelId="{814C2E22-D91E-4B48-A8D7-27683C67A635}" type="pres">
      <dgm:prSet presAssocID="{A89C9C45-3E93-4045-BF72-70C5D15E94F5}" presName="node" presStyleLbl="node1" presStyleIdx="4" presStyleCnt="5" custScaleX="123871">
        <dgm:presLayoutVars>
          <dgm:bulletEnabled val="1"/>
        </dgm:presLayoutVars>
      </dgm:prSet>
      <dgm:spPr/>
    </dgm:pt>
    <dgm:pt modelId="{B89E76FF-158E-4941-A961-4AEC5BFB61C0}" type="pres">
      <dgm:prSet presAssocID="{A89C9C45-3E93-4045-BF72-70C5D15E94F5}" presName="dummy" presStyleCnt="0"/>
      <dgm:spPr/>
    </dgm:pt>
    <dgm:pt modelId="{B8F19291-F807-4EC2-9D52-E5BCDD3CCCA4}" type="pres">
      <dgm:prSet presAssocID="{E4A5B150-8120-4DA5-9731-522CD9955780}" presName="sibTrans" presStyleLbl="sibTrans2D1" presStyleIdx="4" presStyleCnt="5"/>
      <dgm:spPr/>
    </dgm:pt>
  </dgm:ptLst>
  <dgm:cxnLst>
    <dgm:cxn modelId="{339DCB1A-CC75-4875-B24F-20189817D97E}" type="presOf" srcId="{037B4045-2A84-4078-92B4-73EDDDE17094}" destId="{618477A8-D7D6-45D7-8DDE-0B9F9F802A8E}" srcOrd="0" destOrd="0" presId="urn:microsoft.com/office/officeart/2005/8/layout/radial6"/>
    <dgm:cxn modelId="{38A9B61D-9682-41DF-B61A-AFC00E9DC56C}" type="presOf" srcId="{95146A43-C8F8-415B-A2CB-A93490FB30EA}" destId="{5E9CE09B-110F-4978-8132-CD85715801CB}" srcOrd="0" destOrd="0" presId="urn:microsoft.com/office/officeart/2005/8/layout/radial6"/>
    <dgm:cxn modelId="{D1D9EA60-A455-4494-8861-D242E2CE9255}" srcId="{D7055B55-175D-4D56-BE5C-1C2B8C2F9604}" destId="{508112A9-B83D-4948-B47D-45762F5486B5}" srcOrd="0" destOrd="0" parTransId="{6DB9B662-9C13-4649-9DD3-CC21E257B58B}" sibTransId="{95146A43-C8F8-415B-A2CB-A93490FB30EA}"/>
    <dgm:cxn modelId="{8F696941-23AC-4A8A-AB9E-9BB53CE44340}" type="presOf" srcId="{561DDE92-0C4A-4CB5-A261-D6177E43E3DA}" destId="{D9DB7E6B-D22B-42C5-B941-6ED0D1A5C1B0}" srcOrd="0" destOrd="0" presId="urn:microsoft.com/office/officeart/2005/8/layout/radial6"/>
    <dgm:cxn modelId="{02C7496B-646F-4DFE-B432-11CF76E797CA}" srcId="{D7055B55-175D-4D56-BE5C-1C2B8C2F9604}" destId="{A89C9C45-3E93-4045-BF72-70C5D15E94F5}" srcOrd="4" destOrd="0" parTransId="{18D3E0EB-E87A-4432-A722-3F4960EF58E3}" sibTransId="{E4A5B150-8120-4DA5-9731-522CD9955780}"/>
    <dgm:cxn modelId="{490BFF5A-8FFD-457A-9066-27C59C83C79F}" type="presOf" srcId="{96421C2E-C90F-4FAE-8660-0FE0E65AE875}" destId="{E309CB00-E91D-48A5-B57E-8D05207FE1B6}" srcOrd="0" destOrd="0" presId="urn:microsoft.com/office/officeart/2005/8/layout/radial6"/>
    <dgm:cxn modelId="{8B79D582-C698-455A-9BEB-081803129391}" type="presOf" srcId="{DA233418-9CDC-46BE-9447-2A2489F8EA1B}" destId="{56ACC92E-72B2-46D7-B9C9-60B7D2CAA539}" srcOrd="0" destOrd="0" presId="urn:microsoft.com/office/officeart/2005/8/layout/radial6"/>
    <dgm:cxn modelId="{716B3789-4E92-47F4-B8FF-197F8F3698AF}" srcId="{D7055B55-175D-4D56-BE5C-1C2B8C2F9604}" destId="{7DCAEFDD-0ECB-4489-9397-A6730D5A03BA}" srcOrd="1" destOrd="0" parTransId="{9D3C5712-EBE2-4AF6-954A-E40F3F67EFAD}" sibTransId="{037B4045-2A84-4078-92B4-73EDDDE17094}"/>
    <dgm:cxn modelId="{09C3FBA3-55C2-4BA5-A29D-522EA86F5515}" type="presOf" srcId="{508112A9-B83D-4948-B47D-45762F5486B5}" destId="{0173A60E-4D22-4E04-8227-71F9A0884285}" srcOrd="0" destOrd="0" presId="urn:microsoft.com/office/officeart/2005/8/layout/radial6"/>
    <dgm:cxn modelId="{13B620B8-54D3-4E62-A560-1882D10F819C}" type="presOf" srcId="{D7055B55-175D-4D56-BE5C-1C2B8C2F9604}" destId="{5D89BB11-DC15-4D4D-AC9E-D2179E2C88B0}" srcOrd="0" destOrd="0" presId="urn:microsoft.com/office/officeart/2005/8/layout/radial6"/>
    <dgm:cxn modelId="{1BB6D9BF-1F99-4D3D-8E77-AEB098547E81}" type="presOf" srcId="{20EC39BB-0CBD-4804-8876-6A45ADEC1CDE}" destId="{B2E98FF8-C6E5-4942-996B-248554CFCB90}" srcOrd="0" destOrd="0" presId="urn:microsoft.com/office/officeart/2005/8/layout/radial6"/>
    <dgm:cxn modelId="{A1D50AD3-EDFD-461D-9AF2-B8C12DEE3B57}" type="presOf" srcId="{A89C9C45-3E93-4045-BF72-70C5D15E94F5}" destId="{814C2E22-D91E-4B48-A8D7-27683C67A635}" srcOrd="0" destOrd="0" presId="urn:microsoft.com/office/officeart/2005/8/layout/radial6"/>
    <dgm:cxn modelId="{8E55DCD3-AF8D-4CB2-9D61-A233C8479C67}" srcId="{DA233418-9CDC-46BE-9447-2A2489F8EA1B}" destId="{D7055B55-175D-4D56-BE5C-1C2B8C2F9604}" srcOrd="0" destOrd="0" parTransId="{68A8ED0F-4445-4659-B9DB-62CC9F6B541F}" sibTransId="{EAACA201-08E6-46DB-A408-CCD35AF88AF7}"/>
    <dgm:cxn modelId="{8DE2FBD7-FD3B-4934-A6A1-AD68FFB8BE3A}" srcId="{D7055B55-175D-4D56-BE5C-1C2B8C2F9604}" destId="{20EC39BB-0CBD-4804-8876-6A45ADEC1CDE}" srcOrd="3" destOrd="0" parTransId="{876FCA02-9FB8-4C37-BDDE-EE04B5C59C78}" sibTransId="{561DDE92-0C4A-4CB5-A261-D6177E43E3DA}"/>
    <dgm:cxn modelId="{59C2D3DC-1110-42C7-8D44-FA2AD1CE8C12}" srcId="{D7055B55-175D-4D56-BE5C-1C2B8C2F9604}" destId="{96421C2E-C90F-4FAE-8660-0FE0E65AE875}" srcOrd="2" destOrd="0" parTransId="{92F82A5C-A876-4151-A11B-7B4F9DA1AEC0}" sibTransId="{9A11DC27-8140-49D4-9A34-F1BA3BDAF3EA}"/>
    <dgm:cxn modelId="{507CF1DF-CE14-44BA-8B59-2CB073DE760E}" type="presOf" srcId="{E4A5B150-8120-4DA5-9731-522CD9955780}" destId="{B8F19291-F807-4EC2-9D52-E5BCDD3CCCA4}" srcOrd="0" destOrd="0" presId="urn:microsoft.com/office/officeart/2005/8/layout/radial6"/>
    <dgm:cxn modelId="{18EBFCEE-4E0E-4B49-A17D-F408943284FB}" type="presOf" srcId="{7DCAEFDD-0ECB-4489-9397-A6730D5A03BA}" destId="{ABD84E9F-9D3D-46D4-B062-A1B043FD45DA}" srcOrd="0" destOrd="0" presId="urn:microsoft.com/office/officeart/2005/8/layout/radial6"/>
    <dgm:cxn modelId="{D576C3F5-94C7-4B7B-92E5-F8A8B78E6EA6}" type="presOf" srcId="{9A11DC27-8140-49D4-9A34-F1BA3BDAF3EA}" destId="{204E898B-970B-4176-B6DB-F8CC1DFECE50}" srcOrd="0" destOrd="0" presId="urn:microsoft.com/office/officeart/2005/8/layout/radial6"/>
    <dgm:cxn modelId="{6E2D9ACE-DD0D-477A-95B0-471ADE5F7C5E}" type="presParOf" srcId="{56ACC92E-72B2-46D7-B9C9-60B7D2CAA539}" destId="{5D89BB11-DC15-4D4D-AC9E-D2179E2C88B0}" srcOrd="0" destOrd="0" presId="urn:microsoft.com/office/officeart/2005/8/layout/radial6"/>
    <dgm:cxn modelId="{DF96EB75-A41E-485B-AD64-2F647DAEB832}" type="presParOf" srcId="{56ACC92E-72B2-46D7-B9C9-60B7D2CAA539}" destId="{0173A60E-4D22-4E04-8227-71F9A0884285}" srcOrd="1" destOrd="0" presId="urn:microsoft.com/office/officeart/2005/8/layout/radial6"/>
    <dgm:cxn modelId="{DC23BA70-2C8E-4ECD-BEA3-33CE1448A1F3}" type="presParOf" srcId="{56ACC92E-72B2-46D7-B9C9-60B7D2CAA539}" destId="{5B109966-A4EA-4440-8739-4C24598A7C7F}" srcOrd="2" destOrd="0" presId="urn:microsoft.com/office/officeart/2005/8/layout/radial6"/>
    <dgm:cxn modelId="{868AA238-4195-4EBC-9A2C-F298D9986834}" type="presParOf" srcId="{56ACC92E-72B2-46D7-B9C9-60B7D2CAA539}" destId="{5E9CE09B-110F-4978-8132-CD85715801CB}" srcOrd="3" destOrd="0" presId="urn:microsoft.com/office/officeart/2005/8/layout/radial6"/>
    <dgm:cxn modelId="{5CEF9AF6-CE67-48ED-9E92-AB742DA02604}" type="presParOf" srcId="{56ACC92E-72B2-46D7-B9C9-60B7D2CAA539}" destId="{ABD84E9F-9D3D-46D4-B062-A1B043FD45DA}" srcOrd="4" destOrd="0" presId="urn:microsoft.com/office/officeart/2005/8/layout/radial6"/>
    <dgm:cxn modelId="{8C17E3A9-D07F-41C1-9146-BE0BCB5B430A}" type="presParOf" srcId="{56ACC92E-72B2-46D7-B9C9-60B7D2CAA539}" destId="{19DB3B09-C1A0-43FF-B98F-A5A5FC22485A}" srcOrd="5" destOrd="0" presId="urn:microsoft.com/office/officeart/2005/8/layout/radial6"/>
    <dgm:cxn modelId="{8E080265-74B9-48C6-8266-BE89A8B2EEDA}" type="presParOf" srcId="{56ACC92E-72B2-46D7-B9C9-60B7D2CAA539}" destId="{618477A8-D7D6-45D7-8DDE-0B9F9F802A8E}" srcOrd="6" destOrd="0" presId="urn:microsoft.com/office/officeart/2005/8/layout/radial6"/>
    <dgm:cxn modelId="{7EA1DEB1-7726-4246-B018-292158BC4138}" type="presParOf" srcId="{56ACC92E-72B2-46D7-B9C9-60B7D2CAA539}" destId="{E309CB00-E91D-48A5-B57E-8D05207FE1B6}" srcOrd="7" destOrd="0" presId="urn:microsoft.com/office/officeart/2005/8/layout/radial6"/>
    <dgm:cxn modelId="{8142320B-2643-4269-BF90-3F65540E946D}" type="presParOf" srcId="{56ACC92E-72B2-46D7-B9C9-60B7D2CAA539}" destId="{ECD33370-34A9-42D9-B5FB-29047B1A760B}" srcOrd="8" destOrd="0" presId="urn:microsoft.com/office/officeart/2005/8/layout/radial6"/>
    <dgm:cxn modelId="{8DCC2597-BDEE-4E70-826E-AD2FC8788DC3}" type="presParOf" srcId="{56ACC92E-72B2-46D7-B9C9-60B7D2CAA539}" destId="{204E898B-970B-4176-B6DB-F8CC1DFECE50}" srcOrd="9" destOrd="0" presId="urn:microsoft.com/office/officeart/2005/8/layout/radial6"/>
    <dgm:cxn modelId="{A3006CC4-F8A3-47A6-A311-66B31A9813D6}" type="presParOf" srcId="{56ACC92E-72B2-46D7-B9C9-60B7D2CAA539}" destId="{B2E98FF8-C6E5-4942-996B-248554CFCB90}" srcOrd="10" destOrd="0" presId="urn:microsoft.com/office/officeart/2005/8/layout/radial6"/>
    <dgm:cxn modelId="{326E1177-57E8-48B2-9C94-19E6E83F8C58}" type="presParOf" srcId="{56ACC92E-72B2-46D7-B9C9-60B7D2CAA539}" destId="{D8115F14-0C6D-4C37-897D-6852F06C299E}" srcOrd="11" destOrd="0" presId="urn:microsoft.com/office/officeart/2005/8/layout/radial6"/>
    <dgm:cxn modelId="{EB477B4F-13B4-425E-AA93-576403B77ECD}" type="presParOf" srcId="{56ACC92E-72B2-46D7-B9C9-60B7D2CAA539}" destId="{D9DB7E6B-D22B-42C5-B941-6ED0D1A5C1B0}" srcOrd="12" destOrd="0" presId="urn:microsoft.com/office/officeart/2005/8/layout/radial6"/>
    <dgm:cxn modelId="{70F85316-291B-4326-98D4-105322A1A190}" type="presParOf" srcId="{56ACC92E-72B2-46D7-B9C9-60B7D2CAA539}" destId="{814C2E22-D91E-4B48-A8D7-27683C67A635}" srcOrd="13" destOrd="0" presId="urn:microsoft.com/office/officeart/2005/8/layout/radial6"/>
    <dgm:cxn modelId="{8964A0DA-2484-4A07-938C-798FC96962E5}" type="presParOf" srcId="{56ACC92E-72B2-46D7-B9C9-60B7D2CAA539}" destId="{B89E76FF-158E-4941-A961-4AEC5BFB61C0}" srcOrd="14" destOrd="0" presId="urn:microsoft.com/office/officeart/2005/8/layout/radial6"/>
    <dgm:cxn modelId="{D43E4554-0A3F-496B-8B24-EB188AFEA0B5}" type="presParOf" srcId="{56ACC92E-72B2-46D7-B9C9-60B7D2CAA539}" destId="{B8F19291-F807-4EC2-9D52-E5BCDD3CCCA4}"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F3FC8-F41E-4C4F-BECC-AFFCF34F15F0}">
      <dsp:nvSpPr>
        <dsp:cNvPr id="0" name=""/>
        <dsp:cNvSpPr/>
      </dsp:nvSpPr>
      <dsp:spPr>
        <a:xfrm>
          <a:off x="3797291" y="1558036"/>
          <a:ext cx="2463816" cy="246381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EC" sz="2700" kern="1200" dirty="0"/>
            <a:t>Enfoque </a:t>
          </a:r>
          <a:r>
            <a:rPr lang="es-EC" sz="2700" kern="1200" dirty="0" err="1"/>
            <a:t>cuali</a:t>
          </a:r>
          <a:r>
            <a:rPr lang="es-EC" sz="2700" kern="1200" dirty="0"/>
            <a:t>-cuantitativo</a:t>
          </a:r>
        </a:p>
      </dsp:txBody>
      <dsp:txXfrm>
        <a:off x="4158108" y="1918853"/>
        <a:ext cx="1742182" cy="1742182"/>
      </dsp:txXfrm>
    </dsp:sp>
    <dsp:sp modelId="{F6E808A8-6007-4D4F-AC07-C43E102F61D9}">
      <dsp:nvSpPr>
        <dsp:cNvPr id="0" name=""/>
        <dsp:cNvSpPr/>
      </dsp:nvSpPr>
      <dsp:spPr>
        <a:xfrm rot="12900000">
          <a:off x="2212330" y="1127621"/>
          <a:ext cx="1888478" cy="70218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7DBBA8-16E7-457D-9A3C-1378D9C9C26C}">
      <dsp:nvSpPr>
        <dsp:cNvPr id="0" name=""/>
        <dsp:cNvSpPr/>
      </dsp:nvSpPr>
      <dsp:spPr>
        <a:xfrm>
          <a:off x="1212781" y="871"/>
          <a:ext cx="2340626" cy="187250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s-EC" sz="3100" kern="1200" dirty="0"/>
            <a:t>Integración de los dos métodos</a:t>
          </a:r>
        </a:p>
      </dsp:txBody>
      <dsp:txXfrm>
        <a:off x="1267625" y="55715"/>
        <a:ext cx="2230938" cy="1762812"/>
      </dsp:txXfrm>
    </dsp:sp>
    <dsp:sp modelId="{D37BD63B-3E9D-40C2-AC9C-D4C9857F12A3}">
      <dsp:nvSpPr>
        <dsp:cNvPr id="0" name=""/>
        <dsp:cNvSpPr/>
      </dsp:nvSpPr>
      <dsp:spPr>
        <a:xfrm rot="19500000">
          <a:off x="5957590" y="1127621"/>
          <a:ext cx="1888478" cy="702187"/>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6EF3D9-2CDD-49E0-AB68-AAE8EC874C4F}">
      <dsp:nvSpPr>
        <dsp:cNvPr id="0" name=""/>
        <dsp:cNvSpPr/>
      </dsp:nvSpPr>
      <dsp:spPr>
        <a:xfrm>
          <a:off x="6504992" y="871"/>
          <a:ext cx="2340626" cy="187250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s-EC" sz="3100" kern="1200" dirty="0"/>
            <a:t>Diversas técnicas de investigación</a:t>
          </a:r>
        </a:p>
      </dsp:txBody>
      <dsp:txXfrm>
        <a:off x="6559836" y="55715"/>
        <a:ext cx="2230938" cy="1762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19291-F807-4EC2-9D52-E5BCDD3CCCA4}">
      <dsp:nvSpPr>
        <dsp:cNvPr id="0" name=""/>
        <dsp:cNvSpPr/>
      </dsp:nvSpPr>
      <dsp:spPr>
        <a:xfrm>
          <a:off x="3219344" y="544437"/>
          <a:ext cx="3619711" cy="3619711"/>
        </a:xfrm>
        <a:prstGeom prst="blockArc">
          <a:avLst>
            <a:gd name="adj1" fmla="val 11880000"/>
            <a:gd name="adj2" fmla="val 16200000"/>
            <a:gd name="adj3" fmla="val 4643"/>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DB7E6B-D22B-42C5-B941-6ED0D1A5C1B0}">
      <dsp:nvSpPr>
        <dsp:cNvPr id="0" name=""/>
        <dsp:cNvSpPr/>
      </dsp:nvSpPr>
      <dsp:spPr>
        <a:xfrm>
          <a:off x="3219344" y="544437"/>
          <a:ext cx="3619711" cy="3619711"/>
        </a:xfrm>
        <a:prstGeom prst="blockArc">
          <a:avLst>
            <a:gd name="adj1" fmla="val 7560000"/>
            <a:gd name="adj2" fmla="val 11880000"/>
            <a:gd name="adj3" fmla="val 4643"/>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4E898B-970B-4176-B6DB-F8CC1DFECE50}">
      <dsp:nvSpPr>
        <dsp:cNvPr id="0" name=""/>
        <dsp:cNvSpPr/>
      </dsp:nvSpPr>
      <dsp:spPr>
        <a:xfrm>
          <a:off x="3219344" y="544437"/>
          <a:ext cx="3619711" cy="3619711"/>
        </a:xfrm>
        <a:prstGeom prst="blockArc">
          <a:avLst>
            <a:gd name="adj1" fmla="val 3240000"/>
            <a:gd name="adj2" fmla="val 7560000"/>
            <a:gd name="adj3" fmla="val 4643"/>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8477A8-D7D6-45D7-8DDE-0B9F9F802A8E}">
      <dsp:nvSpPr>
        <dsp:cNvPr id="0" name=""/>
        <dsp:cNvSpPr/>
      </dsp:nvSpPr>
      <dsp:spPr>
        <a:xfrm>
          <a:off x="3219344" y="544437"/>
          <a:ext cx="3619711" cy="3619711"/>
        </a:xfrm>
        <a:prstGeom prst="blockArc">
          <a:avLst>
            <a:gd name="adj1" fmla="val 20520000"/>
            <a:gd name="adj2" fmla="val 3240000"/>
            <a:gd name="adj3" fmla="val 4643"/>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9CE09B-110F-4978-8132-CD85715801CB}">
      <dsp:nvSpPr>
        <dsp:cNvPr id="0" name=""/>
        <dsp:cNvSpPr/>
      </dsp:nvSpPr>
      <dsp:spPr>
        <a:xfrm>
          <a:off x="3219344" y="544437"/>
          <a:ext cx="3619711" cy="3619711"/>
        </a:xfrm>
        <a:prstGeom prst="blockArc">
          <a:avLst>
            <a:gd name="adj1" fmla="val 16200000"/>
            <a:gd name="adj2" fmla="val 20520000"/>
            <a:gd name="adj3" fmla="val 4643"/>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89BB11-DC15-4D4D-AC9E-D2179E2C88B0}">
      <dsp:nvSpPr>
        <dsp:cNvPr id="0" name=""/>
        <dsp:cNvSpPr/>
      </dsp:nvSpPr>
      <dsp:spPr>
        <a:xfrm>
          <a:off x="4195502" y="1520595"/>
          <a:ext cx="1667395" cy="1667395"/>
        </a:xfrm>
        <a:prstGeom prst="ellipse">
          <a:avLst/>
        </a:prstGeom>
        <a:solidFill>
          <a:schemeClr val="lt1">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kern="1200" dirty="0"/>
            <a:t>Recolección de Datos</a:t>
          </a:r>
        </a:p>
      </dsp:txBody>
      <dsp:txXfrm>
        <a:off x="4439686" y="1764779"/>
        <a:ext cx="1179027" cy="1179027"/>
      </dsp:txXfrm>
    </dsp:sp>
    <dsp:sp modelId="{0173A60E-4D22-4E04-8227-71F9A0884285}">
      <dsp:nvSpPr>
        <dsp:cNvPr id="0" name=""/>
        <dsp:cNvSpPr/>
      </dsp:nvSpPr>
      <dsp:spPr>
        <a:xfrm>
          <a:off x="4061837" y="2867"/>
          <a:ext cx="1934724" cy="1167177"/>
        </a:xfrm>
        <a:prstGeom prst="ellipse">
          <a:avLst/>
        </a:prstGeom>
        <a:solidFill>
          <a:schemeClr val="lt1">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kern="1200" dirty="0"/>
            <a:t>Observación</a:t>
          </a:r>
        </a:p>
      </dsp:txBody>
      <dsp:txXfrm>
        <a:off x="4345171" y="173796"/>
        <a:ext cx="1368056" cy="825319"/>
      </dsp:txXfrm>
    </dsp:sp>
    <dsp:sp modelId="{ABD84E9F-9D3D-46D4-B062-A1B043FD45DA}">
      <dsp:nvSpPr>
        <dsp:cNvPr id="0" name=""/>
        <dsp:cNvSpPr/>
      </dsp:nvSpPr>
      <dsp:spPr>
        <a:xfrm>
          <a:off x="5987616" y="1224413"/>
          <a:ext cx="1445793" cy="1167177"/>
        </a:xfrm>
        <a:prstGeom prst="ellipse">
          <a:avLst/>
        </a:prstGeom>
        <a:solidFill>
          <a:schemeClr val="lt1">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kern="1200" dirty="0"/>
            <a:t>Encuesta</a:t>
          </a:r>
        </a:p>
      </dsp:txBody>
      <dsp:txXfrm>
        <a:off x="6199347" y="1395342"/>
        <a:ext cx="1022331" cy="825319"/>
      </dsp:txXfrm>
    </dsp:sp>
    <dsp:sp modelId="{E309CB00-E91D-48A5-B57E-8D05207FE1B6}">
      <dsp:nvSpPr>
        <dsp:cNvPr id="0" name=""/>
        <dsp:cNvSpPr/>
      </dsp:nvSpPr>
      <dsp:spPr>
        <a:xfrm>
          <a:off x="5267216" y="3200915"/>
          <a:ext cx="1602184" cy="1167177"/>
        </a:xfrm>
        <a:prstGeom prst="ellipse">
          <a:avLst/>
        </a:prstGeom>
        <a:solidFill>
          <a:schemeClr val="lt1">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kern="1200" dirty="0"/>
            <a:t>Entrevista</a:t>
          </a:r>
        </a:p>
      </dsp:txBody>
      <dsp:txXfrm>
        <a:off x="5501850" y="3371844"/>
        <a:ext cx="1132916" cy="825319"/>
      </dsp:txXfrm>
    </dsp:sp>
    <dsp:sp modelId="{B2E98FF8-C6E5-4942-996B-248554CFCB90}">
      <dsp:nvSpPr>
        <dsp:cNvPr id="0" name=""/>
        <dsp:cNvSpPr/>
      </dsp:nvSpPr>
      <dsp:spPr>
        <a:xfrm>
          <a:off x="3188964" y="3200915"/>
          <a:ext cx="1602254" cy="1167177"/>
        </a:xfrm>
        <a:prstGeom prst="ellipse">
          <a:avLst/>
        </a:prstGeom>
        <a:solidFill>
          <a:schemeClr val="lt1">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kern="1200" dirty="0"/>
            <a:t>Estudio de Seguridad</a:t>
          </a:r>
        </a:p>
      </dsp:txBody>
      <dsp:txXfrm>
        <a:off x="3423609" y="3371844"/>
        <a:ext cx="1132964" cy="825319"/>
      </dsp:txXfrm>
    </dsp:sp>
    <dsp:sp modelId="{814C2E22-D91E-4B48-A8D7-27683C67A635}">
      <dsp:nvSpPr>
        <dsp:cNvPr id="0" name=""/>
        <dsp:cNvSpPr/>
      </dsp:nvSpPr>
      <dsp:spPr>
        <a:xfrm>
          <a:off x="2624989" y="1224413"/>
          <a:ext cx="1445793" cy="1167177"/>
        </a:xfrm>
        <a:prstGeom prst="ellipse">
          <a:avLst/>
        </a:prstGeom>
        <a:solidFill>
          <a:schemeClr val="lt1">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kern="1200" dirty="0"/>
            <a:t>Método Mosler</a:t>
          </a:r>
        </a:p>
      </dsp:txBody>
      <dsp:txXfrm>
        <a:off x="2836720" y="1395342"/>
        <a:ext cx="1022331" cy="82531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C7CA9ED-F15E-4891-B71E-760E0AF525F5}" type="datetimeFigureOut">
              <a:rPr lang="es-EC" smtClean="0"/>
              <a:t>13/4/2021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78DAD49-681C-4882-AEA2-2E491B0DA5AC}"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148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C7CA9ED-F15E-4891-B71E-760E0AF525F5}" type="datetimeFigureOut">
              <a:rPr lang="es-EC" smtClean="0"/>
              <a:t>13/4/2021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78DAD49-681C-4882-AEA2-2E491B0DA5AC}" type="slidenum">
              <a:rPr lang="es-EC" smtClean="0"/>
              <a:t>‹Nº›</a:t>
            </a:fld>
            <a:endParaRPr lang="es-EC"/>
          </a:p>
        </p:txBody>
      </p:sp>
    </p:spTree>
    <p:extLst>
      <p:ext uri="{BB962C8B-B14F-4D97-AF65-F5344CB8AC3E}">
        <p14:creationId xmlns:p14="http://schemas.microsoft.com/office/powerpoint/2010/main" val="4226979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C7CA9ED-F15E-4891-B71E-760E0AF525F5}" type="datetimeFigureOut">
              <a:rPr lang="es-EC" smtClean="0"/>
              <a:t>13/4/2021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78DAD49-681C-4882-AEA2-2E491B0DA5AC}" type="slidenum">
              <a:rPr lang="es-EC" smtClean="0"/>
              <a:t>‹Nº›</a:t>
            </a:fld>
            <a:endParaRPr lang="es-EC"/>
          </a:p>
        </p:txBody>
      </p:sp>
    </p:spTree>
    <p:extLst>
      <p:ext uri="{BB962C8B-B14F-4D97-AF65-F5344CB8AC3E}">
        <p14:creationId xmlns:p14="http://schemas.microsoft.com/office/powerpoint/2010/main" val="240337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C7CA9ED-F15E-4891-B71E-760E0AF525F5}" type="datetimeFigureOut">
              <a:rPr lang="es-EC" smtClean="0"/>
              <a:t>13/4/2021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78DAD49-681C-4882-AEA2-2E491B0DA5AC}" type="slidenum">
              <a:rPr lang="es-EC" smtClean="0"/>
              <a:t>‹Nº›</a:t>
            </a:fld>
            <a:endParaRPr lang="es-EC"/>
          </a:p>
        </p:txBody>
      </p:sp>
    </p:spTree>
    <p:extLst>
      <p:ext uri="{BB962C8B-B14F-4D97-AF65-F5344CB8AC3E}">
        <p14:creationId xmlns:p14="http://schemas.microsoft.com/office/powerpoint/2010/main" val="3717863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C7CA9ED-F15E-4891-B71E-760E0AF525F5}" type="datetimeFigureOut">
              <a:rPr lang="es-EC" smtClean="0"/>
              <a:t>13/4/2021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78DAD49-681C-4882-AEA2-2E491B0DA5AC}"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257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C7CA9ED-F15E-4891-B71E-760E0AF525F5}" type="datetimeFigureOut">
              <a:rPr lang="es-EC" smtClean="0"/>
              <a:t>13/4/2021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78DAD49-681C-4882-AEA2-2E491B0DA5AC}" type="slidenum">
              <a:rPr lang="es-EC" smtClean="0"/>
              <a:t>‹Nº›</a:t>
            </a:fld>
            <a:endParaRPr lang="es-EC"/>
          </a:p>
        </p:txBody>
      </p:sp>
    </p:spTree>
    <p:extLst>
      <p:ext uri="{BB962C8B-B14F-4D97-AF65-F5344CB8AC3E}">
        <p14:creationId xmlns:p14="http://schemas.microsoft.com/office/powerpoint/2010/main" val="514449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C7CA9ED-F15E-4891-B71E-760E0AF525F5}" type="datetimeFigureOut">
              <a:rPr lang="es-EC" smtClean="0"/>
              <a:t>13/4/2021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178DAD49-681C-4882-AEA2-2E491B0DA5AC}" type="slidenum">
              <a:rPr lang="es-EC" smtClean="0"/>
              <a:t>‹Nº›</a:t>
            </a:fld>
            <a:endParaRPr lang="es-EC"/>
          </a:p>
        </p:txBody>
      </p:sp>
    </p:spTree>
    <p:extLst>
      <p:ext uri="{BB962C8B-B14F-4D97-AF65-F5344CB8AC3E}">
        <p14:creationId xmlns:p14="http://schemas.microsoft.com/office/powerpoint/2010/main" val="194048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C7CA9ED-F15E-4891-B71E-760E0AF525F5}" type="datetimeFigureOut">
              <a:rPr lang="es-EC" smtClean="0"/>
              <a:t>13/4/2021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178DAD49-681C-4882-AEA2-2E491B0DA5AC}" type="slidenum">
              <a:rPr lang="es-EC" smtClean="0"/>
              <a:t>‹Nº›</a:t>
            </a:fld>
            <a:endParaRPr lang="es-EC"/>
          </a:p>
        </p:txBody>
      </p:sp>
    </p:spTree>
    <p:extLst>
      <p:ext uri="{BB962C8B-B14F-4D97-AF65-F5344CB8AC3E}">
        <p14:creationId xmlns:p14="http://schemas.microsoft.com/office/powerpoint/2010/main" val="3416638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C7CA9ED-F15E-4891-B71E-760E0AF525F5}" type="datetimeFigureOut">
              <a:rPr lang="es-EC" smtClean="0"/>
              <a:t>13/4/2021</a:t>
            </a:fld>
            <a:endParaRPr lang="es-EC"/>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a:p>
        </p:txBody>
      </p:sp>
      <p:sp>
        <p:nvSpPr>
          <p:cNvPr id="9" name="Slide Number Placeholder 8"/>
          <p:cNvSpPr>
            <a:spLocks noGrp="1"/>
          </p:cNvSpPr>
          <p:nvPr>
            <p:ph type="sldNum" sz="quarter" idx="12"/>
          </p:nvPr>
        </p:nvSpPr>
        <p:spPr/>
        <p:txBody>
          <a:bodyPr/>
          <a:lstStyle/>
          <a:p>
            <a:fld id="{178DAD49-681C-4882-AEA2-2E491B0DA5AC}" type="slidenum">
              <a:rPr lang="es-EC" smtClean="0"/>
              <a:t>‹Nº›</a:t>
            </a:fld>
            <a:endParaRPr lang="es-EC"/>
          </a:p>
        </p:txBody>
      </p:sp>
    </p:spTree>
    <p:extLst>
      <p:ext uri="{BB962C8B-B14F-4D97-AF65-F5344CB8AC3E}">
        <p14:creationId xmlns:p14="http://schemas.microsoft.com/office/powerpoint/2010/main" val="3067658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C7CA9ED-F15E-4891-B71E-760E0AF525F5}" type="datetimeFigureOut">
              <a:rPr lang="es-EC" smtClean="0"/>
              <a:t>13/4/2021</a:t>
            </a:fld>
            <a:endParaRPr lang="es-EC"/>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78DAD49-681C-4882-AEA2-2E491B0DA5AC}" type="slidenum">
              <a:rPr lang="es-EC" smtClean="0"/>
              <a:t>‹Nº›</a:t>
            </a:fld>
            <a:endParaRPr lang="es-EC"/>
          </a:p>
        </p:txBody>
      </p:sp>
    </p:spTree>
    <p:extLst>
      <p:ext uri="{BB962C8B-B14F-4D97-AF65-F5344CB8AC3E}">
        <p14:creationId xmlns:p14="http://schemas.microsoft.com/office/powerpoint/2010/main" val="248025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C7CA9ED-F15E-4891-B71E-760E0AF525F5}" type="datetimeFigureOut">
              <a:rPr lang="es-EC" smtClean="0"/>
              <a:t>13/4/2021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78DAD49-681C-4882-AEA2-2E491B0DA5AC}" type="slidenum">
              <a:rPr lang="es-EC" smtClean="0"/>
              <a:t>‹Nº›</a:t>
            </a:fld>
            <a:endParaRPr lang="es-EC"/>
          </a:p>
        </p:txBody>
      </p:sp>
    </p:spTree>
    <p:extLst>
      <p:ext uri="{BB962C8B-B14F-4D97-AF65-F5344CB8AC3E}">
        <p14:creationId xmlns:p14="http://schemas.microsoft.com/office/powerpoint/2010/main" val="525666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C7CA9ED-F15E-4891-B71E-760E0AF525F5}" type="datetimeFigureOut">
              <a:rPr lang="es-EC" smtClean="0"/>
              <a:t>13/4/2021</a:t>
            </a:fld>
            <a:endParaRPr lang="es-EC"/>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78DAD49-681C-4882-AEA2-2E491B0DA5AC}" type="slidenum">
              <a:rPr lang="es-EC" smtClean="0"/>
              <a:t>‹Nº›</a:t>
            </a:fld>
            <a:endParaRPr lang="es-EC"/>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32534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1.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jpe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6.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E3F5CAB9-DC7E-496B-8F78-8C0A08406456}"/>
              </a:ext>
            </a:extLst>
          </p:cNvPr>
          <p:cNvSpPr>
            <a:spLocks noGrp="1"/>
          </p:cNvSpPr>
          <p:nvPr>
            <p:ph type="subTitle" idx="1"/>
          </p:nvPr>
        </p:nvSpPr>
        <p:spPr>
          <a:xfrm>
            <a:off x="1052321" y="1444487"/>
            <a:ext cx="10058400" cy="2829664"/>
          </a:xfrm>
        </p:spPr>
        <p:txBody>
          <a:bodyPr>
            <a:normAutofit fontScale="85000" lnSpcReduction="20000"/>
          </a:bodyPr>
          <a:lstStyle/>
          <a:p>
            <a:pPr algn="ctr"/>
            <a:r>
              <a:rPr lang="es-EC" sz="3000" b="1" dirty="0"/>
              <a:t>DEPARTAMENTO DE SEGURIDAD Y DEFENSA</a:t>
            </a:r>
          </a:p>
          <a:p>
            <a:pPr algn="ctr"/>
            <a:endParaRPr lang="es-EC" sz="2600" b="1" dirty="0"/>
          </a:p>
          <a:p>
            <a:pPr algn="ctr"/>
            <a:r>
              <a:rPr lang="es-EC" sz="2600" b="1" dirty="0"/>
              <a:t>Carrera de ingeniería en seguridad, mención pública y privada</a:t>
            </a:r>
          </a:p>
          <a:p>
            <a:pPr algn="ctr"/>
            <a:endParaRPr lang="es-EC" b="1" dirty="0"/>
          </a:p>
          <a:p>
            <a:pPr algn="ctr"/>
            <a:r>
              <a:rPr lang="es-EC" sz="2600" b="1" dirty="0"/>
              <a:t>Trabajo de titulación</a:t>
            </a:r>
          </a:p>
          <a:p>
            <a:pPr algn="ctr"/>
            <a:r>
              <a:rPr lang="es-EC" sz="2600" b="1" dirty="0"/>
              <a:t>Los riesgos de origen natural que afectan en la dirección distrital DE EDUCACIÓN, Manta, Montecristi y Jaramijó</a:t>
            </a:r>
          </a:p>
          <a:p>
            <a:pPr algn="ctr"/>
            <a:endParaRPr lang="es-EC" b="1" dirty="0"/>
          </a:p>
          <a:p>
            <a:pPr algn="ctr"/>
            <a:endParaRPr lang="es-EC" b="1" dirty="0"/>
          </a:p>
          <a:p>
            <a:pPr algn="ctr"/>
            <a:endParaRPr lang="es-EC" b="1" dirty="0"/>
          </a:p>
        </p:txBody>
      </p:sp>
      <p:pic>
        <p:nvPicPr>
          <p:cNvPr id="4" name="Imagen 3">
            <a:extLst>
              <a:ext uri="{FF2B5EF4-FFF2-40B4-BE49-F238E27FC236}">
                <a16:creationId xmlns:a16="http://schemas.microsoft.com/office/drawing/2014/main" id="{7B694AFE-8956-4119-8638-2B84C2150D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0029443" y="4157495"/>
            <a:ext cx="2162557" cy="2700505"/>
          </a:xfrm>
          <a:prstGeom prst="rect">
            <a:avLst/>
          </a:prstGeom>
        </p:spPr>
      </p:pic>
      <p:pic>
        <p:nvPicPr>
          <p:cNvPr id="1026" name="Picture 2" descr="Estación de Calidad de Aire | Laboratorio de Análisis Abientales">
            <a:extLst>
              <a:ext uri="{FF2B5EF4-FFF2-40B4-BE49-F238E27FC236}">
                <a16:creationId xmlns:a16="http://schemas.microsoft.com/office/drawing/2014/main" id="{E7933ACE-CB7A-4887-A56D-A2F62B4C2B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677" b="14457"/>
          <a:stretch/>
        </p:blipFill>
        <p:spPr bwMode="auto">
          <a:xfrm>
            <a:off x="2692398" y="0"/>
            <a:ext cx="6815669" cy="1344081"/>
          </a:xfrm>
          <a:prstGeom prst="rect">
            <a:avLst/>
          </a:prstGeom>
          <a:noFill/>
          <a:extLst>
            <a:ext uri="{909E8E84-426E-40DD-AFC4-6F175D3DCCD1}">
              <a14:hiddenFill xmlns:a14="http://schemas.microsoft.com/office/drawing/2010/main">
                <a:solidFill>
                  <a:srgbClr val="FFFFFF"/>
                </a:solidFill>
              </a14:hiddenFill>
            </a:ext>
          </a:extLst>
        </p:spPr>
      </p:pic>
      <p:sp>
        <p:nvSpPr>
          <p:cNvPr id="6" name="Subtítulo 2">
            <a:extLst>
              <a:ext uri="{FF2B5EF4-FFF2-40B4-BE49-F238E27FC236}">
                <a16:creationId xmlns:a16="http://schemas.microsoft.com/office/drawing/2014/main" id="{30A6D348-AEF2-4B43-A15A-3A71DF8C9354}"/>
              </a:ext>
            </a:extLst>
          </p:cNvPr>
          <p:cNvSpPr txBox="1">
            <a:spLocks/>
          </p:cNvSpPr>
          <p:nvPr/>
        </p:nvSpPr>
        <p:spPr>
          <a:xfrm>
            <a:off x="330077" y="4649881"/>
            <a:ext cx="10058400" cy="12689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s-EC" b="1" dirty="0"/>
              <a:t>Autor: </a:t>
            </a:r>
            <a:r>
              <a:rPr lang="es-EC" dirty="0"/>
              <a:t>mero cañarte, Carlos Luis </a:t>
            </a:r>
          </a:p>
          <a:p>
            <a:r>
              <a:rPr lang="es-EC" b="1" dirty="0"/>
              <a:t>Director: </a:t>
            </a:r>
            <a:r>
              <a:rPr lang="es-EC" dirty="0"/>
              <a:t>Crnl. </a:t>
            </a:r>
            <a:r>
              <a:rPr lang="es-EC" dirty="0" err="1"/>
              <a:t>S.p</a:t>
            </a:r>
            <a:r>
              <a:rPr lang="es-EC" dirty="0"/>
              <a:t> Araúz Sánchez, </a:t>
            </a:r>
            <a:r>
              <a:rPr lang="es-EC"/>
              <a:t>edgar</a:t>
            </a:r>
            <a:endParaRPr lang="es-EC" dirty="0"/>
          </a:p>
          <a:p>
            <a:pPr algn="ctr"/>
            <a:endParaRPr lang="es-EC" b="1" dirty="0"/>
          </a:p>
          <a:p>
            <a:pPr algn="ctr"/>
            <a:endParaRPr lang="es-EC" b="1" dirty="0"/>
          </a:p>
          <a:p>
            <a:pPr algn="ctr"/>
            <a:endParaRPr lang="es-EC" b="1" dirty="0"/>
          </a:p>
        </p:txBody>
      </p:sp>
    </p:spTree>
    <p:extLst>
      <p:ext uri="{BB962C8B-B14F-4D97-AF65-F5344CB8AC3E}">
        <p14:creationId xmlns:p14="http://schemas.microsoft.com/office/powerpoint/2010/main" val="1882187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04C28-9BA6-4082-9405-8550FEDF416B}"/>
              </a:ext>
            </a:extLst>
          </p:cNvPr>
          <p:cNvSpPr>
            <a:spLocks noGrp="1"/>
          </p:cNvSpPr>
          <p:nvPr>
            <p:ph type="title"/>
          </p:nvPr>
        </p:nvSpPr>
        <p:spPr/>
        <p:txBody>
          <a:bodyPr/>
          <a:lstStyle/>
          <a:p>
            <a:r>
              <a:rPr lang="es-EC" dirty="0"/>
              <a:t>Encuestas</a:t>
            </a:r>
          </a:p>
        </p:txBody>
      </p:sp>
      <p:sp>
        <p:nvSpPr>
          <p:cNvPr id="3" name="Marcador de contenido 2">
            <a:extLst>
              <a:ext uri="{FF2B5EF4-FFF2-40B4-BE49-F238E27FC236}">
                <a16:creationId xmlns:a16="http://schemas.microsoft.com/office/drawing/2014/main" id="{8116B705-0B65-48D1-BCF3-EA2698AD5DE8}"/>
              </a:ext>
            </a:extLst>
          </p:cNvPr>
          <p:cNvSpPr>
            <a:spLocks noGrp="1"/>
          </p:cNvSpPr>
          <p:nvPr>
            <p:ph idx="1"/>
          </p:nvPr>
        </p:nvSpPr>
        <p:spPr/>
        <p:txBody>
          <a:bodyPr numCol="2"/>
          <a:lstStyle/>
          <a:p>
            <a:r>
              <a:rPr lang="es-EC" dirty="0"/>
              <a:t>5. ¿Han realizado simulacros de emergencia en las instalaciones del Distrito de Educación?																																																									</a:t>
            </a:r>
          </a:p>
          <a:p>
            <a:r>
              <a:rPr lang="es-EC" dirty="0"/>
              <a:t>6. ¿En caso de realizarse ejercicios de simulacro en horas laborales en la Dirección Distrital de Educación, participaría de forma voluntaria?</a:t>
            </a:r>
          </a:p>
        </p:txBody>
      </p:sp>
      <p:pic>
        <p:nvPicPr>
          <p:cNvPr id="4" name="Picture 2">
            <a:extLst>
              <a:ext uri="{FF2B5EF4-FFF2-40B4-BE49-F238E27FC236}">
                <a16:creationId xmlns:a16="http://schemas.microsoft.com/office/drawing/2014/main" id="{1EEEC087-ED82-4BC6-8A9E-7FAFE0F46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828599A0-D7D8-4CE1-85A0-68C3AC9B9B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pic>
        <p:nvPicPr>
          <p:cNvPr id="8" name="Imagen 7">
            <a:extLst>
              <a:ext uri="{FF2B5EF4-FFF2-40B4-BE49-F238E27FC236}">
                <a16:creationId xmlns:a16="http://schemas.microsoft.com/office/drawing/2014/main" id="{495BB45C-9B14-4307-9867-5932E3C52421}"/>
              </a:ext>
            </a:extLst>
          </p:cNvPr>
          <p:cNvPicPr>
            <a:picLocks noChangeAspect="1"/>
          </p:cNvPicPr>
          <p:nvPr/>
        </p:nvPicPr>
        <p:blipFill>
          <a:blip r:embed="rId5"/>
          <a:stretch>
            <a:fillRect/>
          </a:stretch>
        </p:blipFill>
        <p:spPr>
          <a:xfrm>
            <a:off x="468630" y="2686049"/>
            <a:ext cx="5657850" cy="3479223"/>
          </a:xfrm>
          <a:prstGeom prst="rect">
            <a:avLst/>
          </a:prstGeom>
        </p:spPr>
      </p:pic>
      <p:pic>
        <p:nvPicPr>
          <p:cNvPr id="12" name="Imagen 11">
            <a:extLst>
              <a:ext uri="{FF2B5EF4-FFF2-40B4-BE49-F238E27FC236}">
                <a16:creationId xmlns:a16="http://schemas.microsoft.com/office/drawing/2014/main" id="{C3B29552-3BDC-44B5-90E6-86742158EA42}"/>
              </a:ext>
            </a:extLst>
          </p:cNvPr>
          <p:cNvPicPr>
            <a:picLocks noChangeAspect="1"/>
          </p:cNvPicPr>
          <p:nvPr/>
        </p:nvPicPr>
        <p:blipFill>
          <a:blip r:embed="rId6"/>
          <a:stretch>
            <a:fillRect/>
          </a:stretch>
        </p:blipFill>
        <p:spPr>
          <a:xfrm>
            <a:off x="6126480" y="2686050"/>
            <a:ext cx="5676900" cy="3479222"/>
          </a:xfrm>
          <a:prstGeom prst="rect">
            <a:avLst/>
          </a:prstGeom>
        </p:spPr>
      </p:pic>
    </p:spTree>
    <p:extLst>
      <p:ext uri="{BB962C8B-B14F-4D97-AF65-F5344CB8AC3E}">
        <p14:creationId xmlns:p14="http://schemas.microsoft.com/office/powerpoint/2010/main" val="1220565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04C28-9BA6-4082-9405-8550FEDF416B}"/>
              </a:ext>
            </a:extLst>
          </p:cNvPr>
          <p:cNvSpPr>
            <a:spLocks noGrp="1"/>
          </p:cNvSpPr>
          <p:nvPr>
            <p:ph type="title"/>
          </p:nvPr>
        </p:nvSpPr>
        <p:spPr/>
        <p:txBody>
          <a:bodyPr/>
          <a:lstStyle/>
          <a:p>
            <a:r>
              <a:rPr lang="es-EC" dirty="0"/>
              <a:t>Encuestas</a:t>
            </a:r>
          </a:p>
        </p:txBody>
      </p:sp>
      <p:sp>
        <p:nvSpPr>
          <p:cNvPr id="3" name="Marcador de contenido 2">
            <a:extLst>
              <a:ext uri="{FF2B5EF4-FFF2-40B4-BE49-F238E27FC236}">
                <a16:creationId xmlns:a16="http://schemas.microsoft.com/office/drawing/2014/main" id="{8116B705-0B65-48D1-BCF3-EA2698AD5DE8}"/>
              </a:ext>
            </a:extLst>
          </p:cNvPr>
          <p:cNvSpPr>
            <a:spLocks noGrp="1"/>
          </p:cNvSpPr>
          <p:nvPr>
            <p:ph idx="1"/>
          </p:nvPr>
        </p:nvSpPr>
        <p:spPr/>
        <p:txBody>
          <a:bodyPr numCol="2"/>
          <a:lstStyle/>
          <a:p>
            <a:r>
              <a:rPr lang="es-EC" dirty="0"/>
              <a:t>7. ¿En caso de presentarse un sismo en horas laborales, cual es su forma de actuar o reacción inmediata?																																																									</a:t>
            </a:r>
          </a:p>
          <a:p>
            <a:r>
              <a:rPr lang="es-EC" dirty="0"/>
              <a:t>8. ¿Disponen de botiquines de emergencia en la oficina donde labora?</a:t>
            </a:r>
          </a:p>
          <a:p>
            <a:endParaRPr lang="es-EC" dirty="0"/>
          </a:p>
        </p:txBody>
      </p:sp>
      <p:pic>
        <p:nvPicPr>
          <p:cNvPr id="4" name="Picture 2">
            <a:extLst>
              <a:ext uri="{FF2B5EF4-FFF2-40B4-BE49-F238E27FC236}">
                <a16:creationId xmlns:a16="http://schemas.microsoft.com/office/drawing/2014/main" id="{1EEEC087-ED82-4BC6-8A9E-7FAFE0F46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828599A0-D7D8-4CE1-85A0-68C3AC9B9B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pic>
        <p:nvPicPr>
          <p:cNvPr id="8" name="Imagen 7">
            <a:extLst>
              <a:ext uri="{FF2B5EF4-FFF2-40B4-BE49-F238E27FC236}">
                <a16:creationId xmlns:a16="http://schemas.microsoft.com/office/drawing/2014/main" id="{B82A00C4-39EF-448A-87B1-B2DA516F3D70}"/>
              </a:ext>
            </a:extLst>
          </p:cNvPr>
          <p:cNvPicPr>
            <a:picLocks noChangeAspect="1"/>
          </p:cNvPicPr>
          <p:nvPr/>
        </p:nvPicPr>
        <p:blipFill>
          <a:blip r:embed="rId5"/>
          <a:stretch>
            <a:fillRect/>
          </a:stretch>
        </p:blipFill>
        <p:spPr>
          <a:xfrm>
            <a:off x="459105" y="2754419"/>
            <a:ext cx="5667375" cy="3410854"/>
          </a:xfrm>
          <a:prstGeom prst="rect">
            <a:avLst/>
          </a:prstGeom>
        </p:spPr>
      </p:pic>
      <p:pic>
        <p:nvPicPr>
          <p:cNvPr id="12" name="Imagen 11">
            <a:extLst>
              <a:ext uri="{FF2B5EF4-FFF2-40B4-BE49-F238E27FC236}">
                <a16:creationId xmlns:a16="http://schemas.microsoft.com/office/drawing/2014/main" id="{6E08E5F2-6BC0-47CA-8D06-49C6ADB0EE65}"/>
              </a:ext>
            </a:extLst>
          </p:cNvPr>
          <p:cNvPicPr>
            <a:picLocks noChangeAspect="1"/>
          </p:cNvPicPr>
          <p:nvPr/>
        </p:nvPicPr>
        <p:blipFill>
          <a:blip r:embed="rId6"/>
          <a:stretch>
            <a:fillRect/>
          </a:stretch>
        </p:blipFill>
        <p:spPr>
          <a:xfrm>
            <a:off x="6202680" y="2754418"/>
            <a:ext cx="5591175" cy="3410853"/>
          </a:xfrm>
          <a:prstGeom prst="rect">
            <a:avLst/>
          </a:prstGeom>
        </p:spPr>
      </p:pic>
    </p:spTree>
    <p:extLst>
      <p:ext uri="{BB962C8B-B14F-4D97-AF65-F5344CB8AC3E}">
        <p14:creationId xmlns:p14="http://schemas.microsoft.com/office/powerpoint/2010/main" val="3658699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04C28-9BA6-4082-9405-8550FEDF416B}"/>
              </a:ext>
            </a:extLst>
          </p:cNvPr>
          <p:cNvSpPr>
            <a:spLocks noGrp="1"/>
          </p:cNvSpPr>
          <p:nvPr>
            <p:ph type="title"/>
          </p:nvPr>
        </p:nvSpPr>
        <p:spPr/>
        <p:txBody>
          <a:bodyPr/>
          <a:lstStyle/>
          <a:p>
            <a:r>
              <a:rPr lang="es-EC" dirty="0"/>
              <a:t>Encuestas</a:t>
            </a:r>
          </a:p>
        </p:txBody>
      </p:sp>
      <p:sp>
        <p:nvSpPr>
          <p:cNvPr id="3" name="Marcador de contenido 2">
            <a:extLst>
              <a:ext uri="{FF2B5EF4-FFF2-40B4-BE49-F238E27FC236}">
                <a16:creationId xmlns:a16="http://schemas.microsoft.com/office/drawing/2014/main" id="{8116B705-0B65-48D1-BCF3-EA2698AD5DE8}"/>
              </a:ext>
            </a:extLst>
          </p:cNvPr>
          <p:cNvSpPr>
            <a:spLocks noGrp="1"/>
          </p:cNvSpPr>
          <p:nvPr>
            <p:ph idx="1"/>
          </p:nvPr>
        </p:nvSpPr>
        <p:spPr/>
        <p:txBody>
          <a:bodyPr numCol="2"/>
          <a:lstStyle/>
          <a:p>
            <a:r>
              <a:rPr lang="es-EC" dirty="0"/>
              <a:t>9. ¿Cuenta con señaléticas de evacuación en su área de trabajo?																																																									</a:t>
            </a:r>
          </a:p>
          <a:p>
            <a:r>
              <a:rPr lang="es-EC" dirty="0"/>
              <a:t>10. ¿Considera que el Distrito de Educación se encuentra preparada para enfrentar una emergencia? </a:t>
            </a:r>
          </a:p>
        </p:txBody>
      </p:sp>
      <p:pic>
        <p:nvPicPr>
          <p:cNvPr id="4" name="Picture 2">
            <a:extLst>
              <a:ext uri="{FF2B5EF4-FFF2-40B4-BE49-F238E27FC236}">
                <a16:creationId xmlns:a16="http://schemas.microsoft.com/office/drawing/2014/main" id="{1EEEC087-ED82-4BC6-8A9E-7FAFE0F46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828599A0-D7D8-4CE1-85A0-68C3AC9B9B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pic>
        <p:nvPicPr>
          <p:cNvPr id="8" name="Imagen 7">
            <a:extLst>
              <a:ext uri="{FF2B5EF4-FFF2-40B4-BE49-F238E27FC236}">
                <a16:creationId xmlns:a16="http://schemas.microsoft.com/office/drawing/2014/main" id="{9AC83F0F-9598-450C-A44F-2ADE580F9BC4}"/>
              </a:ext>
            </a:extLst>
          </p:cNvPr>
          <p:cNvPicPr>
            <a:picLocks noChangeAspect="1"/>
          </p:cNvPicPr>
          <p:nvPr/>
        </p:nvPicPr>
        <p:blipFill>
          <a:blip r:embed="rId5"/>
          <a:stretch>
            <a:fillRect/>
          </a:stretch>
        </p:blipFill>
        <p:spPr>
          <a:xfrm>
            <a:off x="271462" y="2650747"/>
            <a:ext cx="5591175" cy="3528380"/>
          </a:xfrm>
          <a:prstGeom prst="rect">
            <a:avLst/>
          </a:prstGeom>
        </p:spPr>
      </p:pic>
      <p:pic>
        <p:nvPicPr>
          <p:cNvPr id="12" name="Imagen 11">
            <a:extLst>
              <a:ext uri="{FF2B5EF4-FFF2-40B4-BE49-F238E27FC236}">
                <a16:creationId xmlns:a16="http://schemas.microsoft.com/office/drawing/2014/main" id="{1AAAAF17-322D-472B-9BEC-7E82E1C36B75}"/>
              </a:ext>
            </a:extLst>
          </p:cNvPr>
          <p:cNvPicPr>
            <a:picLocks noChangeAspect="1"/>
          </p:cNvPicPr>
          <p:nvPr/>
        </p:nvPicPr>
        <p:blipFill>
          <a:blip r:embed="rId6"/>
          <a:stretch>
            <a:fillRect/>
          </a:stretch>
        </p:blipFill>
        <p:spPr>
          <a:xfrm>
            <a:off x="6262688" y="2696709"/>
            <a:ext cx="5657850" cy="3482418"/>
          </a:xfrm>
          <a:prstGeom prst="rect">
            <a:avLst/>
          </a:prstGeom>
        </p:spPr>
      </p:pic>
    </p:spTree>
    <p:extLst>
      <p:ext uri="{BB962C8B-B14F-4D97-AF65-F5344CB8AC3E}">
        <p14:creationId xmlns:p14="http://schemas.microsoft.com/office/powerpoint/2010/main" val="20227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04C28-9BA6-4082-9405-8550FEDF416B}"/>
              </a:ext>
            </a:extLst>
          </p:cNvPr>
          <p:cNvSpPr>
            <a:spLocks noGrp="1"/>
          </p:cNvSpPr>
          <p:nvPr>
            <p:ph type="title"/>
          </p:nvPr>
        </p:nvSpPr>
        <p:spPr/>
        <p:txBody>
          <a:bodyPr/>
          <a:lstStyle/>
          <a:p>
            <a:r>
              <a:rPr lang="es-EC" dirty="0"/>
              <a:t>Encuestas</a:t>
            </a:r>
          </a:p>
        </p:txBody>
      </p:sp>
      <p:sp>
        <p:nvSpPr>
          <p:cNvPr id="3" name="Marcador de contenido 2">
            <a:extLst>
              <a:ext uri="{FF2B5EF4-FFF2-40B4-BE49-F238E27FC236}">
                <a16:creationId xmlns:a16="http://schemas.microsoft.com/office/drawing/2014/main" id="{8116B705-0B65-48D1-BCF3-EA2698AD5DE8}"/>
              </a:ext>
            </a:extLst>
          </p:cNvPr>
          <p:cNvSpPr>
            <a:spLocks noGrp="1"/>
          </p:cNvSpPr>
          <p:nvPr>
            <p:ph idx="1"/>
          </p:nvPr>
        </p:nvSpPr>
        <p:spPr/>
        <p:txBody>
          <a:bodyPr numCol="2"/>
          <a:lstStyle/>
          <a:p>
            <a:r>
              <a:rPr lang="es-EC" dirty="0"/>
              <a:t>11. ¿Dispone de protocolos, normas o políticas de seguridad en las instalaciones de la Dirección Distrital de Educación para enfrentar riesgos de origen natural?																																																				</a:t>
            </a:r>
          </a:p>
          <a:p>
            <a:r>
              <a:rPr lang="es-EC" dirty="0"/>
              <a:t>12. ¿Considera necesaria la implementación de un plan de emergencia en el Distrito de Educación ante posibles riesgos de origen natural? </a:t>
            </a:r>
          </a:p>
        </p:txBody>
      </p:sp>
      <p:pic>
        <p:nvPicPr>
          <p:cNvPr id="4" name="Picture 2">
            <a:extLst>
              <a:ext uri="{FF2B5EF4-FFF2-40B4-BE49-F238E27FC236}">
                <a16:creationId xmlns:a16="http://schemas.microsoft.com/office/drawing/2014/main" id="{1EEEC087-ED82-4BC6-8A9E-7FAFE0F46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828599A0-D7D8-4CE1-85A0-68C3AC9B9B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pic>
        <p:nvPicPr>
          <p:cNvPr id="8" name="Imagen 7">
            <a:extLst>
              <a:ext uri="{FF2B5EF4-FFF2-40B4-BE49-F238E27FC236}">
                <a16:creationId xmlns:a16="http://schemas.microsoft.com/office/drawing/2014/main" id="{B8C77EF2-E12F-4532-B17C-B3483C0BFEB8}"/>
              </a:ext>
            </a:extLst>
          </p:cNvPr>
          <p:cNvPicPr>
            <a:picLocks noChangeAspect="1"/>
          </p:cNvPicPr>
          <p:nvPr/>
        </p:nvPicPr>
        <p:blipFill>
          <a:blip r:embed="rId5"/>
          <a:stretch>
            <a:fillRect/>
          </a:stretch>
        </p:blipFill>
        <p:spPr>
          <a:xfrm>
            <a:off x="476250" y="3167593"/>
            <a:ext cx="5619750" cy="2924175"/>
          </a:xfrm>
          <a:prstGeom prst="rect">
            <a:avLst/>
          </a:prstGeom>
        </p:spPr>
      </p:pic>
      <p:pic>
        <p:nvPicPr>
          <p:cNvPr id="12" name="Imagen 11">
            <a:extLst>
              <a:ext uri="{FF2B5EF4-FFF2-40B4-BE49-F238E27FC236}">
                <a16:creationId xmlns:a16="http://schemas.microsoft.com/office/drawing/2014/main" id="{692ABCDD-2B77-4B79-B24E-6AD9ABB36E73}"/>
              </a:ext>
            </a:extLst>
          </p:cNvPr>
          <p:cNvPicPr>
            <a:picLocks noChangeAspect="1"/>
          </p:cNvPicPr>
          <p:nvPr/>
        </p:nvPicPr>
        <p:blipFill>
          <a:blip r:embed="rId6"/>
          <a:stretch>
            <a:fillRect/>
          </a:stretch>
        </p:blipFill>
        <p:spPr>
          <a:xfrm>
            <a:off x="6086475" y="3253318"/>
            <a:ext cx="5629275" cy="2781300"/>
          </a:xfrm>
          <a:prstGeom prst="rect">
            <a:avLst/>
          </a:prstGeom>
        </p:spPr>
      </p:pic>
    </p:spTree>
    <p:extLst>
      <p:ext uri="{BB962C8B-B14F-4D97-AF65-F5344CB8AC3E}">
        <p14:creationId xmlns:p14="http://schemas.microsoft.com/office/powerpoint/2010/main" val="3939983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EDC8D1-545A-4A0F-BD81-5CA7C2AFE68F}"/>
              </a:ext>
            </a:extLst>
          </p:cNvPr>
          <p:cNvSpPr>
            <a:spLocks noGrp="1"/>
          </p:cNvSpPr>
          <p:nvPr>
            <p:ph type="title"/>
          </p:nvPr>
        </p:nvSpPr>
        <p:spPr/>
        <p:txBody>
          <a:bodyPr/>
          <a:lstStyle/>
          <a:p>
            <a:r>
              <a:rPr lang="es-EC" dirty="0"/>
              <a:t>Análisis del Estudio de Seguridad</a:t>
            </a:r>
          </a:p>
        </p:txBody>
      </p:sp>
      <p:pic>
        <p:nvPicPr>
          <p:cNvPr id="4" name="Picture 2">
            <a:extLst>
              <a:ext uri="{FF2B5EF4-FFF2-40B4-BE49-F238E27FC236}">
                <a16:creationId xmlns:a16="http://schemas.microsoft.com/office/drawing/2014/main" id="{1B42FE46-8000-45E1-B424-1DAD3A92A6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C1296227-A9B5-4825-8ABC-E654718DA3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pic>
        <p:nvPicPr>
          <p:cNvPr id="6" name="Marcador de contenido 5" descr="Ministerio De Educación Dirección DISTRITAL 13D02 - Oficina Corporativa en  Manta">
            <a:extLst>
              <a:ext uri="{FF2B5EF4-FFF2-40B4-BE49-F238E27FC236}">
                <a16:creationId xmlns:a16="http://schemas.microsoft.com/office/drawing/2014/main" id="{96F4D621-31D3-45B3-A072-24A4344065CA}"/>
              </a:ext>
            </a:extLst>
          </p:cNvPr>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097280" y="1979893"/>
            <a:ext cx="6287193" cy="4240797"/>
          </a:xfrm>
          <a:prstGeom prst="rect">
            <a:avLst/>
          </a:prstGeom>
          <a:noFill/>
          <a:ln>
            <a:noFill/>
          </a:ln>
        </p:spPr>
      </p:pic>
      <p:sp>
        <p:nvSpPr>
          <p:cNvPr id="10" name="Marcador de contenido 2">
            <a:extLst>
              <a:ext uri="{FF2B5EF4-FFF2-40B4-BE49-F238E27FC236}">
                <a16:creationId xmlns:a16="http://schemas.microsoft.com/office/drawing/2014/main" id="{EA768FE0-0613-4096-A681-7F1E39F852EC}"/>
              </a:ext>
            </a:extLst>
          </p:cNvPr>
          <p:cNvSpPr txBox="1">
            <a:spLocks/>
          </p:cNvSpPr>
          <p:nvPr/>
        </p:nvSpPr>
        <p:spPr>
          <a:xfrm>
            <a:off x="7710883" y="3323411"/>
            <a:ext cx="2315430" cy="1450757"/>
          </a:xfrm>
          <a:prstGeom prst="rect">
            <a:avLst/>
          </a:prstGeom>
        </p:spPr>
        <p:txBody>
          <a:bodyPr vert="horz" lIns="0" tIns="45720" rIns="0" bIns="45720" numCol="2"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20000"/>
              </a:lnSpc>
              <a:buFont typeface="Wingdings" panose="05000000000000000000" pitchFamily="2" charset="2"/>
              <a:buChar char="§"/>
            </a:pPr>
            <a:r>
              <a:rPr lang="es-EC" dirty="0"/>
              <a:t>Población</a:t>
            </a:r>
          </a:p>
          <a:p>
            <a:pPr>
              <a:lnSpc>
                <a:spcPct val="120000"/>
              </a:lnSpc>
              <a:buFont typeface="Wingdings" panose="05000000000000000000" pitchFamily="2" charset="2"/>
              <a:buChar char="§"/>
            </a:pPr>
            <a:r>
              <a:rPr lang="es-EC" dirty="0"/>
              <a:t>Servicios Básicos</a:t>
            </a:r>
          </a:p>
          <a:p>
            <a:pPr>
              <a:lnSpc>
                <a:spcPct val="120000"/>
              </a:lnSpc>
            </a:pPr>
            <a:endParaRPr lang="es-EC" dirty="0"/>
          </a:p>
          <a:p>
            <a:pPr>
              <a:lnSpc>
                <a:spcPct val="120000"/>
              </a:lnSpc>
            </a:pPr>
            <a:endParaRPr lang="es-EC" dirty="0"/>
          </a:p>
        </p:txBody>
      </p:sp>
    </p:spTree>
    <p:extLst>
      <p:ext uri="{BB962C8B-B14F-4D97-AF65-F5344CB8AC3E}">
        <p14:creationId xmlns:p14="http://schemas.microsoft.com/office/powerpoint/2010/main" val="1872357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A798C13-46BA-422F-AC49-816B01A82BA1}"/>
              </a:ext>
            </a:extLst>
          </p:cNvPr>
          <p:cNvPicPr/>
          <p:nvPr/>
        </p:nvPicPr>
        <p:blipFill>
          <a:blip r:embed="rId2">
            <a:extLst>
              <a:ext uri="{28A0092B-C50C-407E-A947-70E740481C1C}">
                <a14:useLocalDpi xmlns:a14="http://schemas.microsoft.com/office/drawing/2010/main" val="0"/>
              </a:ext>
            </a:extLst>
          </a:blip>
          <a:stretch>
            <a:fillRect/>
          </a:stretch>
        </p:blipFill>
        <p:spPr>
          <a:xfrm>
            <a:off x="1097280" y="1876135"/>
            <a:ext cx="4559327" cy="3915064"/>
          </a:xfrm>
          <a:prstGeom prst="rect">
            <a:avLst/>
          </a:prstGeom>
        </p:spPr>
      </p:pic>
      <p:sp>
        <p:nvSpPr>
          <p:cNvPr id="6" name="Marcador de contenido 2">
            <a:extLst>
              <a:ext uri="{FF2B5EF4-FFF2-40B4-BE49-F238E27FC236}">
                <a16:creationId xmlns:a16="http://schemas.microsoft.com/office/drawing/2014/main" id="{7B0765AA-A558-44A9-80C6-12892ACD0B1C}"/>
              </a:ext>
            </a:extLst>
          </p:cNvPr>
          <p:cNvSpPr txBox="1">
            <a:spLocks/>
          </p:cNvSpPr>
          <p:nvPr/>
        </p:nvSpPr>
        <p:spPr>
          <a:xfrm>
            <a:off x="2512419" y="5791199"/>
            <a:ext cx="1729047" cy="527836"/>
          </a:xfrm>
          <a:prstGeom prst="rect">
            <a:avLst/>
          </a:prstGeom>
        </p:spPr>
        <p:txBody>
          <a:bodyPr vert="horz" lIns="0" tIns="45720" rIns="0" bIns="45720" numCol="2"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20000"/>
              </a:lnSpc>
            </a:pPr>
            <a:r>
              <a:rPr lang="es-EC" b="1" dirty="0"/>
              <a:t>Vías de Acceso</a:t>
            </a:r>
          </a:p>
        </p:txBody>
      </p:sp>
      <p:sp>
        <p:nvSpPr>
          <p:cNvPr id="7" name="Título 1">
            <a:extLst>
              <a:ext uri="{FF2B5EF4-FFF2-40B4-BE49-F238E27FC236}">
                <a16:creationId xmlns:a16="http://schemas.microsoft.com/office/drawing/2014/main" id="{75C4BC17-A0F3-4E78-A515-5F18EDC7925D}"/>
              </a:ext>
            </a:extLst>
          </p:cNvPr>
          <p:cNvSpPr txBox="1">
            <a:spLocks/>
          </p:cNvSpPr>
          <p:nvPr/>
        </p:nvSpPr>
        <p:spPr>
          <a:xfrm>
            <a:off x="1097280" y="341422"/>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a:t>Análisis del Estudio de Seguridad</a:t>
            </a:r>
          </a:p>
        </p:txBody>
      </p:sp>
      <p:pic>
        <p:nvPicPr>
          <p:cNvPr id="10" name="Imagen 9">
            <a:extLst>
              <a:ext uri="{FF2B5EF4-FFF2-40B4-BE49-F238E27FC236}">
                <a16:creationId xmlns:a16="http://schemas.microsoft.com/office/drawing/2014/main" id="{6415D2CD-62C4-45CD-B38D-45E1CA8E554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6924" y="1876134"/>
            <a:ext cx="5278755" cy="3915064"/>
          </a:xfrm>
          <a:prstGeom prst="rect">
            <a:avLst/>
          </a:prstGeom>
          <a:noFill/>
          <a:ln>
            <a:noFill/>
          </a:ln>
        </p:spPr>
      </p:pic>
      <p:sp>
        <p:nvSpPr>
          <p:cNvPr id="11" name="Marcador de contenido 2">
            <a:extLst>
              <a:ext uri="{FF2B5EF4-FFF2-40B4-BE49-F238E27FC236}">
                <a16:creationId xmlns:a16="http://schemas.microsoft.com/office/drawing/2014/main" id="{6D60F7ED-78EE-4565-8C9B-321A5DA56B57}"/>
              </a:ext>
            </a:extLst>
          </p:cNvPr>
          <p:cNvSpPr txBox="1">
            <a:spLocks/>
          </p:cNvSpPr>
          <p:nvPr/>
        </p:nvSpPr>
        <p:spPr>
          <a:xfrm>
            <a:off x="7502399" y="5791199"/>
            <a:ext cx="2027804" cy="527836"/>
          </a:xfrm>
          <a:prstGeom prst="rect">
            <a:avLst/>
          </a:prstGeom>
        </p:spPr>
        <p:txBody>
          <a:bodyPr vert="horz" lIns="0" tIns="45720" rIns="0" bIns="45720" numCol="2"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20000"/>
              </a:lnSpc>
            </a:pPr>
            <a:r>
              <a:rPr lang="es-EC" b="1" dirty="0"/>
              <a:t>Perímetro Externo</a:t>
            </a:r>
          </a:p>
        </p:txBody>
      </p:sp>
    </p:spTree>
    <p:extLst>
      <p:ext uri="{BB962C8B-B14F-4D97-AF65-F5344CB8AC3E}">
        <p14:creationId xmlns:p14="http://schemas.microsoft.com/office/powerpoint/2010/main" val="1598562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AE7FD88A-07DF-46E6-86CB-83EA321271D1}"/>
              </a:ext>
            </a:extLst>
          </p:cNvPr>
          <p:cNvSpPr txBox="1">
            <a:spLocks/>
          </p:cNvSpPr>
          <p:nvPr/>
        </p:nvSpPr>
        <p:spPr>
          <a:xfrm>
            <a:off x="4665894" y="1741632"/>
            <a:ext cx="2920538" cy="541691"/>
          </a:xfrm>
          <a:prstGeom prst="rect">
            <a:avLst/>
          </a:prstGeom>
        </p:spPr>
        <p:txBody>
          <a:bodyPr vert="horz" lIns="0" tIns="45720" rIns="0" bIns="45720" numCol="2"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20000"/>
              </a:lnSpc>
            </a:pPr>
            <a:r>
              <a:rPr lang="es-EC" b="1" dirty="0"/>
              <a:t>Perímetro Intermedio</a:t>
            </a:r>
          </a:p>
        </p:txBody>
      </p:sp>
      <p:sp>
        <p:nvSpPr>
          <p:cNvPr id="5" name="Título 1">
            <a:extLst>
              <a:ext uri="{FF2B5EF4-FFF2-40B4-BE49-F238E27FC236}">
                <a16:creationId xmlns:a16="http://schemas.microsoft.com/office/drawing/2014/main" id="{0C0334CE-B9C8-4837-BB0F-F0BB8E1D8C55}"/>
              </a:ext>
            </a:extLst>
          </p:cNvPr>
          <p:cNvSpPr txBox="1">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a:t>Análisis del Estudio de Seguridad</a:t>
            </a:r>
          </a:p>
        </p:txBody>
      </p:sp>
      <p:pic>
        <p:nvPicPr>
          <p:cNvPr id="6" name="Imagen 5">
            <a:extLst>
              <a:ext uri="{FF2B5EF4-FFF2-40B4-BE49-F238E27FC236}">
                <a16:creationId xmlns:a16="http://schemas.microsoft.com/office/drawing/2014/main" id="{50628B5A-04F8-4FA4-B672-8F4F795BA43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5988" y="2234832"/>
            <a:ext cx="5210175" cy="2933065"/>
          </a:xfrm>
          <a:prstGeom prst="rect">
            <a:avLst/>
          </a:prstGeom>
          <a:noFill/>
          <a:ln>
            <a:noFill/>
          </a:ln>
        </p:spPr>
      </p:pic>
      <p:pic>
        <p:nvPicPr>
          <p:cNvPr id="7" name="Imagen 6">
            <a:extLst>
              <a:ext uri="{FF2B5EF4-FFF2-40B4-BE49-F238E27FC236}">
                <a16:creationId xmlns:a16="http://schemas.microsoft.com/office/drawing/2014/main" id="{E6E3BB14-2009-4CF7-98A4-BEF9AFFE3C9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4653" y="2234832"/>
            <a:ext cx="4740709" cy="2886444"/>
          </a:xfrm>
          <a:prstGeom prst="rect">
            <a:avLst/>
          </a:prstGeom>
          <a:noFill/>
          <a:ln>
            <a:noFill/>
          </a:ln>
        </p:spPr>
      </p:pic>
    </p:spTree>
    <p:extLst>
      <p:ext uri="{BB962C8B-B14F-4D97-AF65-F5344CB8AC3E}">
        <p14:creationId xmlns:p14="http://schemas.microsoft.com/office/powerpoint/2010/main" val="491530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CD5A24C-F601-4B6D-890F-6CAF004EA47B}"/>
              </a:ext>
            </a:extLst>
          </p:cNvPr>
          <p:cNvPicPr/>
          <p:nvPr/>
        </p:nvPicPr>
        <p:blipFill rotWithShape="1">
          <a:blip r:embed="rId2" cstate="print">
            <a:extLst>
              <a:ext uri="{28A0092B-C50C-407E-A947-70E740481C1C}">
                <a14:useLocalDpi xmlns:a14="http://schemas.microsoft.com/office/drawing/2010/main" val="0"/>
              </a:ext>
            </a:extLst>
          </a:blip>
          <a:srcRect r="48056"/>
          <a:stretch/>
        </p:blipFill>
        <p:spPr bwMode="auto">
          <a:xfrm rot="5400000">
            <a:off x="1440828" y="1856784"/>
            <a:ext cx="3563334" cy="4416339"/>
          </a:xfrm>
          <a:prstGeom prst="rect">
            <a:avLst/>
          </a:prstGeom>
          <a:ln>
            <a:noFill/>
          </a:ln>
          <a:extLst>
            <a:ext uri="{53640926-AAD7-44D8-BBD7-CCE9431645EC}">
              <a14:shadowObscured xmlns:a14="http://schemas.microsoft.com/office/drawing/2010/main"/>
            </a:ext>
          </a:extLst>
        </p:spPr>
      </p:pic>
      <p:sp>
        <p:nvSpPr>
          <p:cNvPr id="6" name="Título 1">
            <a:extLst>
              <a:ext uri="{FF2B5EF4-FFF2-40B4-BE49-F238E27FC236}">
                <a16:creationId xmlns:a16="http://schemas.microsoft.com/office/drawing/2014/main" id="{A1BD8481-DE00-4F7D-B5FC-D25CC5DAE7D2}"/>
              </a:ext>
            </a:extLst>
          </p:cNvPr>
          <p:cNvSpPr txBox="1">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a:t>Análisis del Estudio de Seguridad</a:t>
            </a:r>
          </a:p>
        </p:txBody>
      </p:sp>
      <p:pic>
        <p:nvPicPr>
          <p:cNvPr id="8" name="Imagen 7">
            <a:extLst>
              <a:ext uri="{FF2B5EF4-FFF2-40B4-BE49-F238E27FC236}">
                <a16:creationId xmlns:a16="http://schemas.microsoft.com/office/drawing/2014/main" id="{18319316-6098-4164-B796-3782DC16C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283286"/>
            <a:ext cx="5054456" cy="3563333"/>
          </a:xfrm>
          <a:prstGeom prst="rect">
            <a:avLst/>
          </a:prstGeom>
        </p:spPr>
      </p:pic>
      <p:sp>
        <p:nvSpPr>
          <p:cNvPr id="9" name="Marcador de contenido 2">
            <a:extLst>
              <a:ext uri="{FF2B5EF4-FFF2-40B4-BE49-F238E27FC236}">
                <a16:creationId xmlns:a16="http://schemas.microsoft.com/office/drawing/2014/main" id="{00D9BBB3-D1E3-4FFC-BDAC-B563B2BC0B10}"/>
              </a:ext>
            </a:extLst>
          </p:cNvPr>
          <p:cNvSpPr txBox="1">
            <a:spLocks/>
          </p:cNvSpPr>
          <p:nvPr/>
        </p:nvSpPr>
        <p:spPr>
          <a:xfrm>
            <a:off x="4896038" y="1741596"/>
            <a:ext cx="2399924" cy="541691"/>
          </a:xfrm>
          <a:prstGeom prst="rect">
            <a:avLst/>
          </a:prstGeom>
        </p:spPr>
        <p:txBody>
          <a:bodyPr vert="horz" lIns="0" tIns="45720" rIns="0" bIns="45720" numCol="2"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20000"/>
              </a:lnSpc>
            </a:pPr>
            <a:r>
              <a:rPr lang="es-EC" b="1" dirty="0"/>
              <a:t>Perímetro Interno</a:t>
            </a:r>
          </a:p>
        </p:txBody>
      </p:sp>
    </p:spTree>
    <p:extLst>
      <p:ext uri="{BB962C8B-B14F-4D97-AF65-F5344CB8AC3E}">
        <p14:creationId xmlns:p14="http://schemas.microsoft.com/office/powerpoint/2010/main" val="963878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D2B1FA-0201-4F59-96CB-682B99A413B5}"/>
              </a:ext>
            </a:extLst>
          </p:cNvPr>
          <p:cNvSpPr>
            <a:spLocks noGrp="1"/>
          </p:cNvSpPr>
          <p:nvPr>
            <p:ph type="title"/>
          </p:nvPr>
        </p:nvSpPr>
        <p:spPr/>
        <p:txBody>
          <a:bodyPr/>
          <a:lstStyle/>
          <a:p>
            <a:r>
              <a:rPr lang="es-EC" dirty="0"/>
              <a:t>Análisis de Seguridad (Método Mosler)</a:t>
            </a:r>
          </a:p>
        </p:txBody>
      </p:sp>
      <p:pic>
        <p:nvPicPr>
          <p:cNvPr id="7" name="Marcador de contenido 6">
            <a:extLst>
              <a:ext uri="{FF2B5EF4-FFF2-40B4-BE49-F238E27FC236}">
                <a16:creationId xmlns:a16="http://schemas.microsoft.com/office/drawing/2014/main" id="{C66A8472-F1CA-41C1-8CE9-C913B643EE5D}"/>
              </a:ext>
            </a:extLst>
          </p:cNvPr>
          <p:cNvPicPr>
            <a:picLocks noGrp="1" noChangeAspect="1"/>
          </p:cNvPicPr>
          <p:nvPr>
            <p:ph idx="1"/>
          </p:nvPr>
        </p:nvPicPr>
        <p:blipFill>
          <a:blip r:embed="rId2"/>
          <a:stretch>
            <a:fillRect/>
          </a:stretch>
        </p:blipFill>
        <p:spPr>
          <a:xfrm>
            <a:off x="681252" y="3958026"/>
            <a:ext cx="10890456" cy="2331100"/>
          </a:xfrm>
        </p:spPr>
      </p:pic>
      <p:pic>
        <p:nvPicPr>
          <p:cNvPr id="4" name="Picture 2">
            <a:extLst>
              <a:ext uri="{FF2B5EF4-FFF2-40B4-BE49-F238E27FC236}">
                <a16:creationId xmlns:a16="http://schemas.microsoft.com/office/drawing/2014/main" id="{457E9CD4-41CA-4D9D-8A54-544B078B13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ACA8F9BA-5E6D-4BB1-84CE-C66F097D49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sp>
        <p:nvSpPr>
          <p:cNvPr id="6" name="Marcador de contenido 2">
            <a:extLst>
              <a:ext uri="{FF2B5EF4-FFF2-40B4-BE49-F238E27FC236}">
                <a16:creationId xmlns:a16="http://schemas.microsoft.com/office/drawing/2014/main" id="{6ECD4D0F-D1E9-4261-8830-B6DB34C7ECAF}"/>
              </a:ext>
            </a:extLst>
          </p:cNvPr>
          <p:cNvSpPr txBox="1">
            <a:spLocks/>
          </p:cNvSpPr>
          <p:nvPr/>
        </p:nvSpPr>
        <p:spPr>
          <a:xfrm>
            <a:off x="805218" y="1752592"/>
            <a:ext cx="10766490" cy="2205434"/>
          </a:xfrm>
          <a:prstGeom prst="rect">
            <a:avLst/>
          </a:prstGeom>
        </p:spPr>
        <p:txBody>
          <a:bodyPr vert="horz" lIns="0" tIns="45720" rIns="0" bIns="45720" numCol="5"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buNone/>
            </a:pPr>
            <a:r>
              <a:rPr lang="es-EC" sz="1800" b="1" dirty="0"/>
              <a:t>Fase I: </a:t>
            </a:r>
          </a:p>
          <a:p>
            <a:pPr marL="0" indent="0">
              <a:lnSpc>
                <a:spcPct val="120000"/>
              </a:lnSpc>
              <a:buNone/>
            </a:pPr>
            <a:r>
              <a:rPr lang="es-EC" sz="1800" dirty="0"/>
              <a:t>Definición del Riesgo</a:t>
            </a:r>
          </a:p>
          <a:p>
            <a:pPr marL="0" indent="0">
              <a:lnSpc>
                <a:spcPct val="120000"/>
              </a:lnSpc>
              <a:buNone/>
            </a:pPr>
            <a:endParaRPr lang="es-EC" sz="1800" b="1" dirty="0"/>
          </a:p>
          <a:p>
            <a:pPr marL="0" indent="0">
              <a:lnSpc>
                <a:spcPct val="120000"/>
              </a:lnSpc>
              <a:buNone/>
            </a:pPr>
            <a:endParaRPr lang="es-EC" sz="1800" b="1" dirty="0"/>
          </a:p>
          <a:p>
            <a:pPr marL="0" indent="0">
              <a:lnSpc>
                <a:spcPct val="120000"/>
              </a:lnSpc>
              <a:buNone/>
            </a:pPr>
            <a:r>
              <a:rPr lang="es-EC" sz="1800" b="1" dirty="0"/>
              <a:t>Fase II:</a:t>
            </a:r>
          </a:p>
          <a:p>
            <a:pPr marL="0" indent="0">
              <a:lnSpc>
                <a:spcPct val="120000"/>
              </a:lnSpc>
              <a:buNone/>
            </a:pPr>
            <a:r>
              <a:rPr lang="es-EC" sz="1800" dirty="0"/>
              <a:t>Análisis del Riesgo</a:t>
            </a:r>
          </a:p>
          <a:p>
            <a:pPr>
              <a:lnSpc>
                <a:spcPct val="120000"/>
              </a:lnSpc>
              <a:buFont typeface="Wingdings" panose="05000000000000000000" pitchFamily="2" charset="2"/>
              <a:buChar char="Ø"/>
            </a:pPr>
            <a:r>
              <a:rPr lang="es-EC" sz="1800" dirty="0"/>
              <a:t>Función</a:t>
            </a:r>
          </a:p>
          <a:p>
            <a:pPr>
              <a:lnSpc>
                <a:spcPct val="120000"/>
              </a:lnSpc>
              <a:buFont typeface="Wingdings" panose="05000000000000000000" pitchFamily="2" charset="2"/>
              <a:buChar char="Ø"/>
            </a:pPr>
            <a:r>
              <a:rPr lang="es-EC" sz="1800" dirty="0"/>
              <a:t>Sustitución</a:t>
            </a:r>
          </a:p>
          <a:p>
            <a:pPr>
              <a:lnSpc>
                <a:spcPct val="120000"/>
              </a:lnSpc>
              <a:buFont typeface="Wingdings" panose="05000000000000000000" pitchFamily="2" charset="2"/>
              <a:buChar char="Ø"/>
            </a:pPr>
            <a:r>
              <a:rPr lang="es-EC" sz="1800" dirty="0"/>
              <a:t>Profundidad</a:t>
            </a:r>
          </a:p>
          <a:p>
            <a:pPr>
              <a:lnSpc>
                <a:spcPct val="120000"/>
              </a:lnSpc>
              <a:buFont typeface="Wingdings" panose="05000000000000000000" pitchFamily="2" charset="2"/>
              <a:buChar char="Ø"/>
            </a:pPr>
            <a:r>
              <a:rPr lang="es-EC" sz="1800" dirty="0"/>
              <a:t>Extensión </a:t>
            </a:r>
          </a:p>
          <a:p>
            <a:pPr>
              <a:lnSpc>
                <a:spcPct val="120000"/>
              </a:lnSpc>
              <a:buFont typeface="Wingdings" panose="05000000000000000000" pitchFamily="2" charset="2"/>
              <a:buChar char="Ø"/>
            </a:pPr>
            <a:r>
              <a:rPr lang="es-EC" sz="1800" dirty="0"/>
              <a:t>Agresión</a:t>
            </a:r>
          </a:p>
          <a:p>
            <a:pPr>
              <a:lnSpc>
                <a:spcPct val="120000"/>
              </a:lnSpc>
              <a:buFont typeface="Wingdings" panose="05000000000000000000" pitchFamily="2" charset="2"/>
              <a:buChar char="Ø"/>
            </a:pPr>
            <a:r>
              <a:rPr lang="es-EC" sz="1800" dirty="0"/>
              <a:t>Vulnerabilidad</a:t>
            </a:r>
          </a:p>
          <a:p>
            <a:pPr marL="0" indent="0">
              <a:lnSpc>
                <a:spcPct val="120000"/>
              </a:lnSpc>
              <a:buNone/>
            </a:pPr>
            <a:r>
              <a:rPr lang="es-EC" sz="1800" b="1" dirty="0"/>
              <a:t>Fase III: </a:t>
            </a:r>
          </a:p>
          <a:p>
            <a:pPr marL="0" indent="0">
              <a:lnSpc>
                <a:spcPct val="120000"/>
              </a:lnSpc>
              <a:buNone/>
            </a:pPr>
            <a:r>
              <a:rPr lang="es-EC" sz="1800" dirty="0"/>
              <a:t>Evaluación del Riesgo </a:t>
            </a:r>
          </a:p>
          <a:p>
            <a:pPr>
              <a:lnSpc>
                <a:spcPct val="120000"/>
              </a:lnSpc>
              <a:buFont typeface="Wingdings" panose="05000000000000000000" pitchFamily="2" charset="2"/>
              <a:buChar char="Ø"/>
            </a:pPr>
            <a:r>
              <a:rPr lang="es-EC" sz="1800" dirty="0"/>
              <a:t>Importancia del Suceso</a:t>
            </a:r>
          </a:p>
          <a:p>
            <a:pPr>
              <a:lnSpc>
                <a:spcPct val="120000"/>
              </a:lnSpc>
              <a:buFont typeface="Wingdings" panose="05000000000000000000" pitchFamily="2" charset="2"/>
              <a:buChar char="Ø"/>
            </a:pPr>
            <a:r>
              <a:rPr lang="es-EC" sz="1800" dirty="0"/>
              <a:t>Daño Ocasionado</a:t>
            </a:r>
          </a:p>
          <a:p>
            <a:pPr>
              <a:lnSpc>
                <a:spcPct val="120000"/>
              </a:lnSpc>
              <a:buFont typeface="Wingdings" panose="05000000000000000000" pitchFamily="2" charset="2"/>
              <a:buChar char="Ø"/>
            </a:pPr>
            <a:r>
              <a:rPr lang="es-EC" sz="1800" dirty="0"/>
              <a:t>Carácter del Riesgo </a:t>
            </a:r>
          </a:p>
          <a:p>
            <a:pPr>
              <a:lnSpc>
                <a:spcPct val="120000"/>
              </a:lnSpc>
              <a:buFont typeface="Wingdings" panose="05000000000000000000" pitchFamily="2" charset="2"/>
              <a:buChar char="Ø"/>
            </a:pPr>
            <a:r>
              <a:rPr lang="es-EC" sz="1800" dirty="0"/>
              <a:t>Probabilidad del Riesgo </a:t>
            </a:r>
          </a:p>
          <a:p>
            <a:pPr>
              <a:lnSpc>
                <a:spcPct val="120000"/>
              </a:lnSpc>
              <a:buFont typeface="Wingdings" panose="05000000000000000000" pitchFamily="2" charset="2"/>
              <a:buChar char="Ø"/>
            </a:pPr>
            <a:r>
              <a:rPr lang="es-EC" sz="1800" dirty="0"/>
              <a:t>Cuantificación del Riesgo</a:t>
            </a:r>
          </a:p>
        </p:txBody>
      </p:sp>
    </p:spTree>
    <p:extLst>
      <p:ext uri="{BB962C8B-B14F-4D97-AF65-F5344CB8AC3E}">
        <p14:creationId xmlns:p14="http://schemas.microsoft.com/office/powerpoint/2010/main" val="835746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6AF985-01B1-4F23-8681-E1424CDD07A0}"/>
              </a:ext>
            </a:extLst>
          </p:cNvPr>
          <p:cNvSpPr>
            <a:spLocks noGrp="1"/>
          </p:cNvSpPr>
          <p:nvPr>
            <p:ph type="title"/>
          </p:nvPr>
        </p:nvSpPr>
        <p:spPr/>
        <p:txBody>
          <a:bodyPr/>
          <a:lstStyle/>
          <a:p>
            <a:r>
              <a:rPr lang="es-EC" dirty="0"/>
              <a:t>Conclusiones</a:t>
            </a:r>
          </a:p>
        </p:txBody>
      </p:sp>
      <p:sp>
        <p:nvSpPr>
          <p:cNvPr id="3" name="Marcador de contenido 2">
            <a:extLst>
              <a:ext uri="{FF2B5EF4-FFF2-40B4-BE49-F238E27FC236}">
                <a16:creationId xmlns:a16="http://schemas.microsoft.com/office/drawing/2014/main" id="{00F19AF2-C39D-4AD5-BC3D-7BC9609C8243}"/>
              </a:ext>
            </a:extLst>
          </p:cNvPr>
          <p:cNvSpPr>
            <a:spLocks noGrp="1"/>
          </p:cNvSpPr>
          <p:nvPr>
            <p:ph idx="1"/>
          </p:nvPr>
        </p:nvSpPr>
        <p:spPr/>
        <p:txBody>
          <a:bodyPr>
            <a:noAutofit/>
          </a:bodyPr>
          <a:lstStyle/>
          <a:p>
            <a:pPr algn="just">
              <a:buFont typeface="Wingdings" panose="05000000000000000000" pitchFamily="2" charset="2"/>
              <a:buChar char="Ø"/>
            </a:pPr>
            <a:endParaRPr lang="es-EC" dirty="0"/>
          </a:p>
          <a:p>
            <a:pPr algn="just">
              <a:buFont typeface="Wingdings" panose="05000000000000000000" pitchFamily="2" charset="2"/>
              <a:buChar char="Ø"/>
            </a:pPr>
            <a:r>
              <a:rPr lang="es-EC" dirty="0"/>
              <a:t>Basándonos en las entrevistas realizadas y con la aplicación del Método Mosler, se logró determinar cuatro tipos de amenazas naturales más frecuentes en la Dirección Distrital de Educación 13D02, en primer y segundo lugar están los sismos y las epidemias, mismas que tienen un mayor grado de riesgo y los tsunamis e inundaciones que por la ubicación geográfica de las instalaciones tienen un menor grado de afectación a funcionarios públicos, a las personas asistentes y los bienes de la entidad pública</a:t>
            </a:r>
          </a:p>
          <a:p>
            <a:pPr algn="just">
              <a:buFont typeface="Wingdings" panose="05000000000000000000" pitchFamily="2" charset="2"/>
              <a:buChar char="Ø"/>
            </a:pPr>
            <a:endParaRPr lang="es-EC" dirty="0"/>
          </a:p>
          <a:p>
            <a:pPr algn="just">
              <a:buFont typeface="Wingdings" panose="05000000000000000000" pitchFamily="2" charset="2"/>
              <a:buChar char="Ø"/>
            </a:pPr>
            <a:r>
              <a:rPr lang="es-EC" dirty="0"/>
              <a:t>El estudio de seguridad realizado en las instalaciones de la Dirección Distrital de Educación 13D02, permitió evidenciar la ausencia de recursos materiales y no materiales mismos que serían de gran ayuda para lograr prevenir y/o enfrentar riesgos de origen natural que afecten a funcionarios públicos y personas en general en jornadas laborales en las instalaciones </a:t>
            </a:r>
            <a:endParaRPr lang="es-419" dirty="0"/>
          </a:p>
        </p:txBody>
      </p:sp>
      <p:pic>
        <p:nvPicPr>
          <p:cNvPr id="4" name="Picture 2">
            <a:extLst>
              <a:ext uri="{FF2B5EF4-FFF2-40B4-BE49-F238E27FC236}">
                <a16:creationId xmlns:a16="http://schemas.microsoft.com/office/drawing/2014/main" id="{C02DBA7A-E402-426C-A907-8009B61817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617EF6E3-1E5C-4332-B10A-55C50420D0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spTree>
    <p:extLst>
      <p:ext uri="{BB962C8B-B14F-4D97-AF65-F5344CB8AC3E}">
        <p14:creationId xmlns:p14="http://schemas.microsoft.com/office/powerpoint/2010/main" val="154572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E70B6-57FB-491E-9A1E-194DA08FABB3}"/>
              </a:ext>
            </a:extLst>
          </p:cNvPr>
          <p:cNvSpPr>
            <a:spLocks noGrp="1"/>
          </p:cNvSpPr>
          <p:nvPr>
            <p:ph type="title"/>
          </p:nvPr>
        </p:nvSpPr>
        <p:spPr/>
        <p:txBody>
          <a:bodyPr/>
          <a:lstStyle/>
          <a:p>
            <a:r>
              <a:rPr lang="es-EC" dirty="0"/>
              <a:t>Planteamiento del Problema</a:t>
            </a:r>
          </a:p>
        </p:txBody>
      </p:sp>
      <p:pic>
        <p:nvPicPr>
          <p:cNvPr id="4" name="Picture 2">
            <a:extLst>
              <a:ext uri="{FF2B5EF4-FFF2-40B4-BE49-F238E27FC236}">
                <a16:creationId xmlns:a16="http://schemas.microsoft.com/office/drawing/2014/main" id="{EA70F143-62D7-4806-B7F7-ED0BF8C541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77229050-3667-4F9E-BC73-64DD89FEFC8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pic>
        <p:nvPicPr>
          <p:cNvPr id="1026" name="Picture 2" descr="Calaméo - Los Riesgos Naturales Kevin">
            <a:extLst>
              <a:ext uri="{FF2B5EF4-FFF2-40B4-BE49-F238E27FC236}">
                <a16:creationId xmlns:a16="http://schemas.microsoft.com/office/drawing/2014/main" id="{15518E07-72A7-48E3-9A9E-280403A14FA5}"/>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b="33146"/>
          <a:stretch/>
        </p:blipFill>
        <p:spPr bwMode="auto">
          <a:xfrm>
            <a:off x="1221971" y="2027968"/>
            <a:ext cx="3959626" cy="4085878"/>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contenido 2">
            <a:extLst>
              <a:ext uri="{FF2B5EF4-FFF2-40B4-BE49-F238E27FC236}">
                <a16:creationId xmlns:a16="http://schemas.microsoft.com/office/drawing/2014/main" id="{4C07DB76-9E26-4E43-B7E3-9DB7E76AC441}"/>
              </a:ext>
            </a:extLst>
          </p:cNvPr>
          <p:cNvSpPr txBox="1">
            <a:spLocks/>
          </p:cNvSpPr>
          <p:nvPr/>
        </p:nvSpPr>
        <p:spPr>
          <a:xfrm>
            <a:off x="9606712" y="2027968"/>
            <a:ext cx="1953492" cy="40858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s-EC" b="1" dirty="0"/>
              <a:t>Desastres</a:t>
            </a:r>
          </a:p>
          <a:p>
            <a:pPr>
              <a:buFont typeface="Wingdings" panose="05000000000000000000" pitchFamily="2" charset="2"/>
              <a:buChar char="Ø"/>
            </a:pPr>
            <a:r>
              <a:rPr lang="es-EC" dirty="0"/>
              <a:t>Climatológicos </a:t>
            </a:r>
          </a:p>
          <a:p>
            <a:pPr>
              <a:buFont typeface="Wingdings" panose="05000000000000000000" pitchFamily="2" charset="2"/>
              <a:buChar char="Ø"/>
            </a:pPr>
            <a:r>
              <a:rPr lang="es-EC" dirty="0"/>
              <a:t>Geofísicos </a:t>
            </a:r>
          </a:p>
          <a:p>
            <a:pPr>
              <a:buFont typeface="Wingdings" panose="05000000000000000000" pitchFamily="2" charset="2"/>
              <a:buChar char="Ø"/>
            </a:pPr>
            <a:r>
              <a:rPr lang="es-EC" dirty="0"/>
              <a:t>Hídricos </a:t>
            </a:r>
          </a:p>
          <a:p>
            <a:pPr>
              <a:buFont typeface="Wingdings" panose="05000000000000000000" pitchFamily="2" charset="2"/>
              <a:buChar char="Ø"/>
            </a:pPr>
            <a:r>
              <a:rPr lang="es-EC" dirty="0"/>
              <a:t>Meteorológico</a:t>
            </a:r>
            <a:r>
              <a:rPr lang="es-EC" b="1" dirty="0"/>
              <a:t> </a:t>
            </a:r>
          </a:p>
          <a:p>
            <a:pPr>
              <a:buFont typeface="Wingdings" panose="05000000000000000000" pitchFamily="2" charset="2"/>
              <a:buChar char="Ø"/>
            </a:pPr>
            <a:endParaRPr lang="es-EC" b="1" dirty="0"/>
          </a:p>
        </p:txBody>
      </p:sp>
      <p:pic>
        <p:nvPicPr>
          <p:cNvPr id="3" name="Picture 2" descr="Tragedia en Indonesia: tras un fuerte terremoto y un tsunami, la cifra de  muertos se eleva a 832 - Infobae">
            <a:extLst>
              <a:ext uri="{FF2B5EF4-FFF2-40B4-BE49-F238E27FC236}">
                <a16:creationId xmlns:a16="http://schemas.microsoft.com/office/drawing/2014/main" id="{052B527B-93C6-434B-A02E-B9A0080D6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1186" y="2041821"/>
            <a:ext cx="3840480" cy="20490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otos: El terremoto y el tsunami de Indonesia, en imágenes | Internacional  | EL PAÍS">
            <a:extLst>
              <a:ext uri="{FF2B5EF4-FFF2-40B4-BE49-F238E27FC236}">
                <a16:creationId xmlns:a16="http://schemas.microsoft.com/office/drawing/2014/main" id="{B0C500AC-10BC-47EF-8210-ACD56660A7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1186" y="4360986"/>
            <a:ext cx="4655127" cy="175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35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E9D18-94CB-43B3-9C89-3E1BAB6D8925}"/>
              </a:ext>
            </a:extLst>
          </p:cNvPr>
          <p:cNvSpPr>
            <a:spLocks noGrp="1"/>
          </p:cNvSpPr>
          <p:nvPr>
            <p:ph type="title"/>
          </p:nvPr>
        </p:nvSpPr>
        <p:spPr/>
        <p:txBody>
          <a:bodyPr/>
          <a:lstStyle/>
          <a:p>
            <a:r>
              <a:rPr lang="es-EC" dirty="0"/>
              <a:t>Conclusiones</a:t>
            </a:r>
          </a:p>
        </p:txBody>
      </p:sp>
      <p:sp>
        <p:nvSpPr>
          <p:cNvPr id="3" name="Marcador de contenido 2">
            <a:extLst>
              <a:ext uri="{FF2B5EF4-FFF2-40B4-BE49-F238E27FC236}">
                <a16:creationId xmlns:a16="http://schemas.microsoft.com/office/drawing/2014/main" id="{21D2224E-8DF1-43BB-BDA5-F265A1D13E1A}"/>
              </a:ext>
            </a:extLst>
          </p:cNvPr>
          <p:cNvSpPr>
            <a:spLocks noGrp="1"/>
          </p:cNvSpPr>
          <p:nvPr>
            <p:ph idx="1"/>
          </p:nvPr>
        </p:nvSpPr>
        <p:spPr/>
        <p:txBody>
          <a:bodyPr/>
          <a:lstStyle/>
          <a:p>
            <a:pPr algn="just">
              <a:buFont typeface="Wingdings" panose="05000000000000000000" pitchFamily="2" charset="2"/>
              <a:buChar char="Ø"/>
            </a:pPr>
            <a:endParaRPr lang="es-EC" dirty="0"/>
          </a:p>
          <a:p>
            <a:pPr algn="just">
              <a:buFont typeface="Wingdings" panose="05000000000000000000" pitchFamily="2" charset="2"/>
              <a:buChar char="Ø"/>
            </a:pPr>
            <a:r>
              <a:rPr lang="es-EC" dirty="0"/>
              <a:t>La Dirección Distrital de Educación 13D02, a pesar de estar ubicada en una zona geográfica con un alto grado de actividad sísmica, no cuenta con ningún tipo de plan y/o mecanismos de seguridad que permita salvaguardar la integridad física del personal asistente y de las instalaciones al momento de enfrentar un desastre de origen natural</a:t>
            </a:r>
          </a:p>
          <a:p>
            <a:pPr algn="just">
              <a:buFont typeface="Wingdings" panose="05000000000000000000" pitchFamily="2" charset="2"/>
              <a:buChar char="Ø"/>
            </a:pPr>
            <a:endParaRPr lang="es-EC" dirty="0"/>
          </a:p>
          <a:p>
            <a:pPr algn="just">
              <a:buFont typeface="Wingdings" panose="05000000000000000000" pitchFamily="2" charset="2"/>
              <a:buChar char="Ø"/>
            </a:pPr>
            <a:r>
              <a:rPr lang="es-EC" dirty="0"/>
              <a:t>Al no existir un plan de emergencia definido en la Dirección Distrital de Educación 13D02, se evidencia la necesidad de implementar uno acorde a las necesidades de las instalaciones, el cual permitirá salvaguardar la integridad física de los funcionarios y público en general que acude diariamente a realizar trámites específicos </a:t>
            </a:r>
          </a:p>
          <a:p>
            <a:pPr>
              <a:buFont typeface="Wingdings" panose="05000000000000000000" pitchFamily="2" charset="2"/>
              <a:buChar char="Ø"/>
            </a:pPr>
            <a:endParaRPr lang="es-EC" dirty="0"/>
          </a:p>
        </p:txBody>
      </p:sp>
      <p:pic>
        <p:nvPicPr>
          <p:cNvPr id="4" name="Picture 2">
            <a:extLst>
              <a:ext uri="{FF2B5EF4-FFF2-40B4-BE49-F238E27FC236}">
                <a16:creationId xmlns:a16="http://schemas.microsoft.com/office/drawing/2014/main" id="{11D6BD0C-0BAE-48F0-8B83-DAD60E025C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56DC9EBE-4664-4BE7-9D65-C079A33844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spTree>
    <p:extLst>
      <p:ext uri="{BB962C8B-B14F-4D97-AF65-F5344CB8AC3E}">
        <p14:creationId xmlns:p14="http://schemas.microsoft.com/office/powerpoint/2010/main" val="15841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A304C1-1B3C-49F0-A598-FF0F6B52BAC8}"/>
              </a:ext>
            </a:extLst>
          </p:cNvPr>
          <p:cNvSpPr>
            <a:spLocks noGrp="1"/>
          </p:cNvSpPr>
          <p:nvPr>
            <p:ph type="title"/>
          </p:nvPr>
        </p:nvSpPr>
        <p:spPr/>
        <p:txBody>
          <a:bodyPr/>
          <a:lstStyle/>
          <a:p>
            <a:r>
              <a:rPr lang="es-EC" dirty="0"/>
              <a:t>Recomendaciones</a:t>
            </a:r>
          </a:p>
        </p:txBody>
      </p:sp>
      <p:sp>
        <p:nvSpPr>
          <p:cNvPr id="3" name="Marcador de contenido 2">
            <a:extLst>
              <a:ext uri="{FF2B5EF4-FFF2-40B4-BE49-F238E27FC236}">
                <a16:creationId xmlns:a16="http://schemas.microsoft.com/office/drawing/2014/main" id="{290F1909-5B6D-4A30-8308-16CD4C7ED880}"/>
              </a:ext>
            </a:extLst>
          </p:cNvPr>
          <p:cNvSpPr>
            <a:spLocks noGrp="1"/>
          </p:cNvSpPr>
          <p:nvPr>
            <p:ph idx="1"/>
          </p:nvPr>
        </p:nvSpPr>
        <p:spPr/>
        <p:txBody>
          <a:bodyPr>
            <a:noAutofit/>
          </a:bodyPr>
          <a:lstStyle/>
          <a:p>
            <a:pPr algn="just">
              <a:buFont typeface="Wingdings" panose="05000000000000000000" pitchFamily="2" charset="2"/>
              <a:buChar char="Ø"/>
            </a:pPr>
            <a:endParaRPr lang="es-EC" dirty="0"/>
          </a:p>
          <a:p>
            <a:pPr algn="just">
              <a:buFont typeface="Wingdings" panose="05000000000000000000" pitchFamily="2" charset="2"/>
              <a:buChar char="Ø"/>
            </a:pPr>
            <a:r>
              <a:rPr lang="es-EC" dirty="0"/>
              <a:t>Elaborar un plan de emergencia para las instalaciones de la Dirección Distrital de Educación 13D02, acorde a las necesidades y riesgos naturales considerados más relevantes que afectarían de mínima o gran manera a los funcionarios y público en general a fin de garantizar la seguridad y minimizar los riesgos a los presentes en las instalaciones al momento de materializarse un desastre natural</a:t>
            </a:r>
          </a:p>
          <a:p>
            <a:pPr algn="just">
              <a:buFont typeface="Wingdings" panose="05000000000000000000" pitchFamily="2" charset="2"/>
              <a:buChar char="Ø"/>
            </a:pPr>
            <a:endParaRPr lang="es-EC" dirty="0"/>
          </a:p>
          <a:p>
            <a:pPr algn="just">
              <a:buFont typeface="Wingdings" panose="05000000000000000000" pitchFamily="2" charset="2"/>
              <a:buChar char="Ø"/>
            </a:pPr>
            <a:r>
              <a:rPr lang="es-EC" dirty="0"/>
              <a:t>Socializar a las autoridades de la Dirección Distrital de Educación 13D02 el plan de seguridad a fin de replicar los conocimientos a los funcionarios públicos de los distintos departamentos y dar a conocer cuáles serán las funciones a cumplir ante la materialización de un desastre natural.</a:t>
            </a:r>
            <a:endParaRPr lang="es-419" dirty="0"/>
          </a:p>
        </p:txBody>
      </p:sp>
      <p:pic>
        <p:nvPicPr>
          <p:cNvPr id="4" name="Picture 2">
            <a:extLst>
              <a:ext uri="{FF2B5EF4-FFF2-40B4-BE49-F238E27FC236}">
                <a16:creationId xmlns:a16="http://schemas.microsoft.com/office/drawing/2014/main" id="{F773B04C-58E4-4071-A58E-CD89502542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111686A4-2D9D-468D-8D08-B6CD9AEA7E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spTree>
    <p:extLst>
      <p:ext uri="{BB962C8B-B14F-4D97-AF65-F5344CB8AC3E}">
        <p14:creationId xmlns:p14="http://schemas.microsoft.com/office/powerpoint/2010/main" val="3869104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785CA-5E60-4BDC-81F7-F696C35A0284}"/>
              </a:ext>
            </a:extLst>
          </p:cNvPr>
          <p:cNvSpPr>
            <a:spLocks noGrp="1"/>
          </p:cNvSpPr>
          <p:nvPr>
            <p:ph type="title"/>
          </p:nvPr>
        </p:nvSpPr>
        <p:spPr/>
        <p:txBody>
          <a:bodyPr/>
          <a:lstStyle/>
          <a:p>
            <a:r>
              <a:rPr lang="es-EC" dirty="0"/>
              <a:t>Recomendaciones	</a:t>
            </a:r>
          </a:p>
        </p:txBody>
      </p:sp>
      <p:sp>
        <p:nvSpPr>
          <p:cNvPr id="3" name="Marcador de contenido 2">
            <a:extLst>
              <a:ext uri="{FF2B5EF4-FFF2-40B4-BE49-F238E27FC236}">
                <a16:creationId xmlns:a16="http://schemas.microsoft.com/office/drawing/2014/main" id="{E2CB0A28-E66B-4807-8539-0B38D5734C09}"/>
              </a:ext>
            </a:extLst>
          </p:cNvPr>
          <p:cNvSpPr>
            <a:spLocks noGrp="1"/>
          </p:cNvSpPr>
          <p:nvPr>
            <p:ph idx="1"/>
          </p:nvPr>
        </p:nvSpPr>
        <p:spPr/>
        <p:txBody>
          <a:bodyPr/>
          <a:lstStyle/>
          <a:p>
            <a:pPr algn="just">
              <a:buFont typeface="Wingdings" panose="05000000000000000000" pitchFamily="2" charset="2"/>
              <a:buChar char="Ø"/>
            </a:pPr>
            <a:endParaRPr lang="es-EC" dirty="0"/>
          </a:p>
          <a:p>
            <a:pPr algn="just">
              <a:buFont typeface="Wingdings" panose="05000000000000000000" pitchFamily="2" charset="2"/>
              <a:buChar char="Ø"/>
            </a:pPr>
            <a:r>
              <a:rPr lang="es-EC" dirty="0"/>
              <a:t>Coordinar la participación en conjunto con el Departamento de Administración Escolar – Gestión de Riesgos, en la aplicación del plan de seguridad en las instalaciones de la Dirección Distrital de Educación 13D02 con la finalidad de que todos los servidores públicos puedan participar de la misma</a:t>
            </a:r>
          </a:p>
          <a:p>
            <a:pPr algn="just">
              <a:buFont typeface="Wingdings" panose="05000000000000000000" pitchFamily="2" charset="2"/>
              <a:buChar char="Ø"/>
            </a:pPr>
            <a:endParaRPr lang="es-EC" dirty="0"/>
          </a:p>
          <a:p>
            <a:pPr algn="just">
              <a:buFont typeface="Wingdings" panose="05000000000000000000" pitchFamily="2" charset="2"/>
              <a:buChar char="Ø"/>
            </a:pPr>
            <a:r>
              <a:rPr lang="es-EC" dirty="0"/>
              <a:t>A la autoridad pertinente, solicitar recursos económicos para la adquisición de materiales e implementos de seguridad mismos que permitirán enfrentar de forma correcta los desastres naturales que llegasen a</a:t>
            </a:r>
            <a:r>
              <a:rPr lang="es-EC" dirty="0">
                <a:effectLst/>
                <a:latin typeface="Times New Roman" panose="02020603050405020304" pitchFamily="18" charset="0"/>
                <a:ea typeface="Calibri" panose="020F0502020204030204" pitchFamily="34" charset="0"/>
              </a:rPr>
              <a:t> </a:t>
            </a:r>
            <a:r>
              <a:rPr lang="es-EC" dirty="0"/>
              <a:t>presentarse en jornadas laborales en las instalaciones de la Dirección Distrital de Educación 13D02</a:t>
            </a:r>
          </a:p>
          <a:p>
            <a:endParaRPr lang="es-EC" dirty="0"/>
          </a:p>
        </p:txBody>
      </p:sp>
      <p:pic>
        <p:nvPicPr>
          <p:cNvPr id="4" name="Picture 2">
            <a:extLst>
              <a:ext uri="{FF2B5EF4-FFF2-40B4-BE49-F238E27FC236}">
                <a16:creationId xmlns:a16="http://schemas.microsoft.com/office/drawing/2014/main" id="{72CA0D4F-CD46-4BD9-9468-7384331F73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9C43C6FD-5144-45CC-AEAB-8FB30FE834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spTree>
    <p:extLst>
      <p:ext uri="{BB962C8B-B14F-4D97-AF65-F5344CB8AC3E}">
        <p14:creationId xmlns:p14="http://schemas.microsoft.com/office/powerpoint/2010/main" val="1034182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693AC-D6E2-4CDD-856B-64DA608313E4}"/>
              </a:ext>
            </a:extLst>
          </p:cNvPr>
          <p:cNvSpPr>
            <a:spLocks noGrp="1"/>
          </p:cNvSpPr>
          <p:nvPr>
            <p:ph type="title"/>
          </p:nvPr>
        </p:nvSpPr>
        <p:spPr/>
        <p:txBody>
          <a:bodyPr/>
          <a:lstStyle/>
          <a:p>
            <a:r>
              <a:rPr lang="es-EC" dirty="0"/>
              <a:t>Propuesta</a:t>
            </a:r>
          </a:p>
        </p:txBody>
      </p:sp>
      <p:sp>
        <p:nvSpPr>
          <p:cNvPr id="3" name="Marcador de contenido 2">
            <a:extLst>
              <a:ext uri="{FF2B5EF4-FFF2-40B4-BE49-F238E27FC236}">
                <a16:creationId xmlns:a16="http://schemas.microsoft.com/office/drawing/2014/main" id="{1C95BC9F-866F-4ADF-86AE-02D2C045B43B}"/>
              </a:ext>
            </a:extLst>
          </p:cNvPr>
          <p:cNvSpPr>
            <a:spLocks noGrp="1"/>
          </p:cNvSpPr>
          <p:nvPr>
            <p:ph idx="1"/>
          </p:nvPr>
        </p:nvSpPr>
        <p:spPr/>
        <p:txBody>
          <a:bodyPr/>
          <a:lstStyle/>
          <a:p>
            <a:pPr algn="just"/>
            <a:r>
              <a:rPr lang="es-EC" dirty="0"/>
              <a:t>Elaboración de un Plan de Emergencia que permita precautelar la integridad física de los funcionarios públicos y personas en general ante posibles amenazas de origen natural en las instalaciones de la Dirección Distrital de Educación 13d02. </a:t>
            </a:r>
            <a:endParaRPr lang="es-419" dirty="0"/>
          </a:p>
          <a:p>
            <a:endParaRPr lang="es-EC" dirty="0"/>
          </a:p>
        </p:txBody>
      </p:sp>
      <p:pic>
        <p:nvPicPr>
          <p:cNvPr id="4" name="Picture 2">
            <a:extLst>
              <a:ext uri="{FF2B5EF4-FFF2-40B4-BE49-F238E27FC236}">
                <a16:creationId xmlns:a16="http://schemas.microsoft.com/office/drawing/2014/main" id="{038A0F47-71FD-4FBB-8E4A-7645184F2C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F3AB5E19-CEFD-418C-9E77-8B3AB0A009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pic>
        <p:nvPicPr>
          <p:cNvPr id="6" name="Imagen 5">
            <a:extLst>
              <a:ext uri="{FF2B5EF4-FFF2-40B4-BE49-F238E27FC236}">
                <a16:creationId xmlns:a16="http://schemas.microsoft.com/office/drawing/2014/main" id="{CCCA9771-0F67-4637-9E59-B6BED6AC89F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93107" y="2812473"/>
            <a:ext cx="5866746" cy="3331228"/>
          </a:xfrm>
          <a:prstGeom prst="rect">
            <a:avLst/>
          </a:prstGeom>
          <a:noFill/>
        </p:spPr>
      </p:pic>
    </p:spTree>
    <p:extLst>
      <p:ext uri="{BB962C8B-B14F-4D97-AF65-F5344CB8AC3E}">
        <p14:creationId xmlns:p14="http://schemas.microsoft.com/office/powerpoint/2010/main" val="3221931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9409E-7645-472D-921A-B56B2F103D0F}"/>
              </a:ext>
            </a:extLst>
          </p:cNvPr>
          <p:cNvSpPr>
            <a:spLocks noGrp="1"/>
          </p:cNvSpPr>
          <p:nvPr>
            <p:ph type="title"/>
          </p:nvPr>
        </p:nvSpPr>
        <p:spPr/>
        <p:txBody>
          <a:bodyPr/>
          <a:lstStyle/>
          <a:p>
            <a:r>
              <a:rPr lang="es-EC" dirty="0"/>
              <a:t>Objetivos</a:t>
            </a:r>
          </a:p>
        </p:txBody>
      </p:sp>
      <p:sp>
        <p:nvSpPr>
          <p:cNvPr id="3" name="Marcador de contenido 2">
            <a:extLst>
              <a:ext uri="{FF2B5EF4-FFF2-40B4-BE49-F238E27FC236}">
                <a16:creationId xmlns:a16="http://schemas.microsoft.com/office/drawing/2014/main" id="{BF5A2611-1443-4E7E-A326-23C3C0E9FA75}"/>
              </a:ext>
            </a:extLst>
          </p:cNvPr>
          <p:cNvSpPr>
            <a:spLocks noGrp="1"/>
          </p:cNvSpPr>
          <p:nvPr>
            <p:ph idx="1"/>
          </p:nvPr>
        </p:nvSpPr>
        <p:spPr/>
        <p:txBody>
          <a:bodyPr>
            <a:normAutofit lnSpcReduction="10000"/>
          </a:bodyPr>
          <a:lstStyle/>
          <a:p>
            <a:r>
              <a:rPr lang="es-EC" b="1" dirty="0"/>
              <a:t>Objetivo General </a:t>
            </a:r>
          </a:p>
          <a:p>
            <a:r>
              <a:rPr lang="es-EC" dirty="0"/>
              <a:t>El presente Plan de Emergencia busca fortalecer la cultura de seguridad en las instalaciones de la Dirección Distrital de Educación 13D02 que permitan gestionar de manera correcta y efectiva los riesgos de origen natural que llegase a presentarse a los funcionarios públicos y asistentes en jornada laboral</a:t>
            </a:r>
          </a:p>
          <a:p>
            <a:r>
              <a:rPr lang="es-EC" b="1" dirty="0"/>
              <a:t>Objetivo Específico</a:t>
            </a:r>
          </a:p>
          <a:p>
            <a:pPr>
              <a:buFont typeface="Wingdings" panose="05000000000000000000" pitchFamily="2" charset="2"/>
              <a:buChar char="Ø"/>
            </a:pPr>
            <a:r>
              <a:rPr lang="es-EC" dirty="0"/>
              <a:t>Identificar todos los recursos que dispone la Dirección Distrital de Educación 13D02 para atender eventos de origen natural.</a:t>
            </a:r>
          </a:p>
          <a:p>
            <a:pPr>
              <a:buFont typeface="Wingdings" panose="05000000000000000000" pitchFamily="2" charset="2"/>
              <a:buChar char="Ø"/>
            </a:pPr>
            <a:r>
              <a:rPr lang="es-EC" dirty="0"/>
              <a:t>Organizar y definir los equipos de respuesta, las funciones y acciones que tendrán ante la materialización de un desastre de origen natural </a:t>
            </a:r>
          </a:p>
          <a:p>
            <a:pPr>
              <a:buFont typeface="Wingdings" panose="05000000000000000000" pitchFamily="2" charset="2"/>
              <a:buChar char="Ø"/>
            </a:pPr>
            <a:r>
              <a:rPr lang="es-EC" dirty="0"/>
              <a:t>Establecer y definir las respectivas salidas de emergencia, rutas de evacuación  demás señalizaciones en el mapa de riesgos de la Dirección Distrital de Educación 13D02</a:t>
            </a:r>
          </a:p>
          <a:p>
            <a:pPr marL="0" indent="0">
              <a:buNone/>
            </a:pPr>
            <a:endParaRPr lang="es-EC" dirty="0"/>
          </a:p>
        </p:txBody>
      </p:sp>
      <p:pic>
        <p:nvPicPr>
          <p:cNvPr id="4" name="Picture 2">
            <a:extLst>
              <a:ext uri="{FF2B5EF4-FFF2-40B4-BE49-F238E27FC236}">
                <a16:creationId xmlns:a16="http://schemas.microsoft.com/office/drawing/2014/main" id="{3979F96F-0EA8-4782-A3F2-83B33DE637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5535865B-9A15-4D1F-BBF0-9AC127067F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spTree>
    <p:extLst>
      <p:ext uri="{BB962C8B-B14F-4D97-AF65-F5344CB8AC3E}">
        <p14:creationId xmlns:p14="http://schemas.microsoft.com/office/powerpoint/2010/main" val="1633461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EA5C80-DBFB-4AC2-94EA-F072C7DFA8FD}"/>
              </a:ext>
            </a:extLst>
          </p:cNvPr>
          <p:cNvSpPr>
            <a:spLocks noGrp="1"/>
          </p:cNvSpPr>
          <p:nvPr>
            <p:ph type="title"/>
          </p:nvPr>
        </p:nvSpPr>
        <p:spPr/>
        <p:txBody>
          <a:bodyPr/>
          <a:lstStyle/>
          <a:p>
            <a:r>
              <a:rPr lang="es-EC" dirty="0"/>
              <a:t>Descripción de la Dirección Distrital de Educación 13D02</a:t>
            </a:r>
          </a:p>
        </p:txBody>
      </p:sp>
      <p:graphicFrame>
        <p:nvGraphicFramePr>
          <p:cNvPr id="7" name="Marcador de contenido 6">
            <a:extLst>
              <a:ext uri="{FF2B5EF4-FFF2-40B4-BE49-F238E27FC236}">
                <a16:creationId xmlns:a16="http://schemas.microsoft.com/office/drawing/2014/main" id="{FC217FD6-DEF7-4A21-9FCA-138990DDFABC}"/>
              </a:ext>
            </a:extLst>
          </p:cNvPr>
          <p:cNvGraphicFramePr>
            <a:graphicFrameLocks noGrp="1"/>
          </p:cNvGraphicFramePr>
          <p:nvPr>
            <p:ph idx="1"/>
            <p:extLst>
              <p:ext uri="{D42A27DB-BD31-4B8C-83A1-F6EECF244321}">
                <p14:modId xmlns:p14="http://schemas.microsoft.com/office/powerpoint/2010/main" val="746941499"/>
              </p:ext>
            </p:extLst>
          </p:nvPr>
        </p:nvGraphicFramePr>
        <p:xfrm>
          <a:off x="1097280" y="4636874"/>
          <a:ext cx="5772150" cy="1666356"/>
        </p:xfrm>
        <a:graphic>
          <a:graphicData uri="http://schemas.openxmlformats.org/drawingml/2006/table">
            <a:tbl>
              <a:tblPr firstRow="1" firstCol="1" bandRow="1">
                <a:tableStyleId>{5940675A-B579-460E-94D1-54222C63F5DA}</a:tableStyleId>
              </a:tblPr>
              <a:tblGrid>
                <a:gridCol w="2870126">
                  <a:extLst>
                    <a:ext uri="{9D8B030D-6E8A-4147-A177-3AD203B41FA5}">
                      <a16:colId xmlns:a16="http://schemas.microsoft.com/office/drawing/2014/main" val="4054633269"/>
                    </a:ext>
                  </a:extLst>
                </a:gridCol>
                <a:gridCol w="2902024">
                  <a:extLst>
                    <a:ext uri="{9D8B030D-6E8A-4147-A177-3AD203B41FA5}">
                      <a16:colId xmlns:a16="http://schemas.microsoft.com/office/drawing/2014/main" val="1147692921"/>
                    </a:ext>
                  </a:extLst>
                </a:gridCol>
              </a:tblGrid>
              <a:tr h="277726">
                <a:tc>
                  <a:txBody>
                    <a:bodyPr/>
                    <a:lstStyle/>
                    <a:p>
                      <a:r>
                        <a:rPr lang="es-EC" sz="1200" dirty="0">
                          <a:effectLst/>
                        </a:rPr>
                        <a:t>Nombre de la Institución</a:t>
                      </a:r>
                      <a:endParaRPr lang="es-419" sz="1200" dirty="0">
                        <a:effectLst/>
                        <a:latin typeface="Calibri" panose="020F0502020204030204" pitchFamily="34" charset="0"/>
                        <a:ea typeface="Calibri" panose="020F0502020204030204" pitchFamily="34" charset="0"/>
                      </a:endParaRPr>
                    </a:p>
                  </a:txBody>
                  <a:tcPr marL="68580" marR="68580" marT="0" marB="0"/>
                </a:tc>
                <a:tc>
                  <a:txBody>
                    <a:bodyPr/>
                    <a:lstStyle/>
                    <a:p>
                      <a:r>
                        <a:rPr lang="es-EC" sz="1200" dirty="0">
                          <a:effectLst/>
                        </a:rPr>
                        <a:t>Dirección Distrital de Educación 13D02</a:t>
                      </a:r>
                      <a:endParaRPr lang="es-419" sz="12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113867900"/>
                  </a:ext>
                </a:extLst>
              </a:tr>
              <a:tr h="277726">
                <a:tc>
                  <a:txBody>
                    <a:bodyPr/>
                    <a:lstStyle/>
                    <a:p>
                      <a:r>
                        <a:rPr lang="es-EC" sz="1200" dirty="0">
                          <a:effectLst/>
                        </a:rPr>
                        <a:t>Dirección</a:t>
                      </a:r>
                      <a:endParaRPr lang="es-419" sz="1200" dirty="0">
                        <a:effectLst/>
                        <a:latin typeface="Calibri" panose="020F0502020204030204" pitchFamily="34" charset="0"/>
                        <a:ea typeface="Calibri" panose="020F0502020204030204" pitchFamily="34" charset="0"/>
                      </a:endParaRPr>
                    </a:p>
                  </a:txBody>
                  <a:tcPr marL="68580" marR="68580" marT="0" marB="0"/>
                </a:tc>
                <a:tc>
                  <a:txBody>
                    <a:bodyPr/>
                    <a:lstStyle/>
                    <a:p>
                      <a:r>
                        <a:rPr lang="es-EC" sz="1200">
                          <a:effectLst/>
                        </a:rPr>
                        <a:t>Manta; Calle 20, entre las avenidas 25 y 26</a:t>
                      </a:r>
                      <a:endParaRPr lang="es-419" sz="12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971313018"/>
                  </a:ext>
                </a:extLst>
              </a:tr>
              <a:tr h="277726">
                <a:tc>
                  <a:txBody>
                    <a:bodyPr/>
                    <a:lstStyle/>
                    <a:p>
                      <a:r>
                        <a:rPr lang="es-EC" sz="1200" dirty="0">
                          <a:effectLst/>
                        </a:rPr>
                        <a:t>Barrio</a:t>
                      </a:r>
                      <a:endParaRPr lang="es-419" sz="1200" dirty="0">
                        <a:effectLst/>
                        <a:latin typeface="Calibri" panose="020F0502020204030204" pitchFamily="34" charset="0"/>
                        <a:ea typeface="Calibri" panose="020F0502020204030204" pitchFamily="34" charset="0"/>
                      </a:endParaRPr>
                    </a:p>
                  </a:txBody>
                  <a:tcPr marL="68580" marR="68580" marT="0" marB="0"/>
                </a:tc>
                <a:tc>
                  <a:txBody>
                    <a:bodyPr/>
                    <a:lstStyle/>
                    <a:p>
                      <a:r>
                        <a:rPr lang="es-EC" sz="1200">
                          <a:effectLst/>
                        </a:rPr>
                        <a:t>8 de abril</a:t>
                      </a:r>
                      <a:endParaRPr lang="es-419" sz="12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925096993"/>
                  </a:ext>
                </a:extLst>
              </a:tr>
              <a:tr h="277726">
                <a:tc>
                  <a:txBody>
                    <a:bodyPr/>
                    <a:lstStyle/>
                    <a:p>
                      <a:r>
                        <a:rPr lang="es-EC" sz="1200" dirty="0">
                          <a:effectLst/>
                        </a:rPr>
                        <a:t>Área Total</a:t>
                      </a:r>
                      <a:endParaRPr lang="es-419" sz="1200" dirty="0">
                        <a:effectLst/>
                        <a:latin typeface="Calibri" panose="020F0502020204030204" pitchFamily="34" charset="0"/>
                        <a:ea typeface="Calibri" panose="020F0502020204030204" pitchFamily="34" charset="0"/>
                      </a:endParaRPr>
                    </a:p>
                  </a:txBody>
                  <a:tcPr marL="68580" marR="68580" marT="0" marB="0"/>
                </a:tc>
                <a:tc>
                  <a:txBody>
                    <a:bodyPr/>
                    <a:lstStyle/>
                    <a:p>
                      <a:r>
                        <a:rPr lang="es-EC" sz="1200" dirty="0">
                          <a:effectLst/>
                        </a:rPr>
                        <a:t>3,647,45 m2</a:t>
                      </a:r>
                      <a:endParaRPr lang="es-419" sz="12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926676047"/>
                  </a:ext>
                </a:extLst>
              </a:tr>
              <a:tr h="277726">
                <a:tc>
                  <a:txBody>
                    <a:bodyPr/>
                    <a:lstStyle/>
                    <a:p>
                      <a:r>
                        <a:rPr lang="es-EC" sz="1200" dirty="0">
                          <a:effectLst/>
                        </a:rPr>
                        <a:t>Representante o director </a:t>
                      </a:r>
                      <a:endParaRPr lang="es-419" sz="1200" dirty="0">
                        <a:effectLst/>
                        <a:latin typeface="Calibri" panose="020F0502020204030204" pitchFamily="34" charset="0"/>
                        <a:ea typeface="Calibri" panose="020F0502020204030204" pitchFamily="34" charset="0"/>
                      </a:endParaRPr>
                    </a:p>
                  </a:txBody>
                  <a:tcPr marL="68580" marR="68580" marT="0" marB="0"/>
                </a:tc>
                <a:tc>
                  <a:txBody>
                    <a:bodyPr/>
                    <a:lstStyle/>
                    <a:p>
                      <a:r>
                        <a:rPr lang="es-EC" sz="1200">
                          <a:effectLst/>
                        </a:rPr>
                        <a:t>Lcda. Deysi Olinda Jiménez Intriago.</a:t>
                      </a:r>
                      <a:endParaRPr lang="es-419" sz="12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731121427"/>
                  </a:ext>
                </a:extLst>
              </a:tr>
              <a:tr h="277726">
                <a:tc>
                  <a:txBody>
                    <a:bodyPr/>
                    <a:lstStyle/>
                    <a:p>
                      <a:r>
                        <a:rPr lang="es-EC" sz="1200" dirty="0">
                          <a:effectLst/>
                        </a:rPr>
                        <a:t>Coordinador de Gestión de Riesgos</a:t>
                      </a:r>
                      <a:endParaRPr lang="es-419" sz="1200" dirty="0">
                        <a:effectLst/>
                        <a:latin typeface="Calibri" panose="020F0502020204030204" pitchFamily="34" charset="0"/>
                        <a:ea typeface="Calibri" panose="020F0502020204030204" pitchFamily="34" charset="0"/>
                      </a:endParaRPr>
                    </a:p>
                  </a:txBody>
                  <a:tcPr marL="68580" marR="68580" marT="0" marB="0"/>
                </a:tc>
                <a:tc>
                  <a:txBody>
                    <a:bodyPr/>
                    <a:lstStyle/>
                    <a:p>
                      <a:r>
                        <a:rPr lang="es-EC" sz="1200" dirty="0">
                          <a:effectLst/>
                        </a:rPr>
                        <a:t>Ing. Jacqueline Monserrate Espinales Mejía. </a:t>
                      </a:r>
                      <a:endParaRPr lang="es-419" sz="12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306999088"/>
                  </a:ext>
                </a:extLst>
              </a:tr>
            </a:tbl>
          </a:graphicData>
        </a:graphic>
      </p:graphicFrame>
      <p:pic>
        <p:nvPicPr>
          <p:cNvPr id="4" name="Picture 2">
            <a:extLst>
              <a:ext uri="{FF2B5EF4-FFF2-40B4-BE49-F238E27FC236}">
                <a16:creationId xmlns:a16="http://schemas.microsoft.com/office/drawing/2014/main" id="{AFAB7B25-6EBD-482B-A7BD-9F4F22EF86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3A74BF05-EBEC-4086-8232-50CFA35BB5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pic>
        <p:nvPicPr>
          <p:cNvPr id="6" name="Imagen 5">
            <a:extLst>
              <a:ext uri="{FF2B5EF4-FFF2-40B4-BE49-F238E27FC236}">
                <a16:creationId xmlns:a16="http://schemas.microsoft.com/office/drawing/2014/main" id="{01D84E81-27D2-43B3-9036-0F9C6E0B4D5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97280" y="1789475"/>
            <a:ext cx="10058400" cy="2795284"/>
          </a:xfrm>
          <a:prstGeom prst="rect">
            <a:avLst/>
          </a:prstGeom>
          <a:noFill/>
        </p:spPr>
      </p:pic>
      <p:graphicFrame>
        <p:nvGraphicFramePr>
          <p:cNvPr id="8" name="Marcador de contenido 6">
            <a:extLst>
              <a:ext uri="{FF2B5EF4-FFF2-40B4-BE49-F238E27FC236}">
                <a16:creationId xmlns:a16="http://schemas.microsoft.com/office/drawing/2014/main" id="{0D29B3B8-DC24-48FC-97D1-655E69EDDBBD}"/>
              </a:ext>
            </a:extLst>
          </p:cNvPr>
          <p:cNvGraphicFramePr>
            <a:graphicFrameLocks/>
          </p:cNvGraphicFramePr>
          <p:nvPr>
            <p:extLst>
              <p:ext uri="{D42A27DB-BD31-4B8C-83A1-F6EECF244321}">
                <p14:modId xmlns:p14="http://schemas.microsoft.com/office/powerpoint/2010/main" val="3954455655"/>
              </p:ext>
            </p:extLst>
          </p:nvPr>
        </p:nvGraphicFramePr>
        <p:xfrm>
          <a:off x="7083188" y="4636875"/>
          <a:ext cx="4156768" cy="1594053"/>
        </p:xfrm>
        <a:graphic>
          <a:graphicData uri="http://schemas.openxmlformats.org/drawingml/2006/table">
            <a:tbl>
              <a:tblPr firstRow="1" firstCol="1" bandRow="1">
                <a:tableStyleId>{5940675A-B579-460E-94D1-54222C63F5DA}</a:tableStyleId>
              </a:tblPr>
              <a:tblGrid>
                <a:gridCol w="2065948">
                  <a:extLst>
                    <a:ext uri="{9D8B030D-6E8A-4147-A177-3AD203B41FA5}">
                      <a16:colId xmlns:a16="http://schemas.microsoft.com/office/drawing/2014/main" val="4054633269"/>
                    </a:ext>
                  </a:extLst>
                </a:gridCol>
                <a:gridCol w="2090820">
                  <a:extLst>
                    <a:ext uri="{9D8B030D-6E8A-4147-A177-3AD203B41FA5}">
                      <a16:colId xmlns:a16="http://schemas.microsoft.com/office/drawing/2014/main" val="1147692921"/>
                    </a:ext>
                  </a:extLst>
                </a:gridCol>
              </a:tblGrid>
              <a:tr h="278843">
                <a:tc>
                  <a:txBody>
                    <a:bodyPr/>
                    <a:lstStyle/>
                    <a:p>
                      <a:r>
                        <a:rPr lang="es-419" sz="1200" dirty="0">
                          <a:effectLst/>
                          <a:latin typeface="Calibri" panose="020F0502020204030204" pitchFamily="34" charset="0"/>
                          <a:ea typeface="Calibri" panose="020F0502020204030204" pitchFamily="34" charset="0"/>
                        </a:rPr>
                        <a:t>Población</a:t>
                      </a:r>
                    </a:p>
                  </a:txBody>
                  <a:tcPr marL="68580" marR="68580" marT="0" marB="0"/>
                </a:tc>
                <a:tc>
                  <a:txBody>
                    <a:bodyPr/>
                    <a:lstStyle/>
                    <a:p>
                      <a:r>
                        <a:rPr lang="es-419" sz="1200" dirty="0">
                          <a:effectLst/>
                          <a:latin typeface="Calibri" panose="020F0502020204030204" pitchFamily="34" charset="0"/>
                          <a:ea typeface="Calibri" panose="020F0502020204030204" pitchFamily="34" charset="0"/>
                        </a:rPr>
                        <a:t>47</a:t>
                      </a:r>
                    </a:p>
                  </a:txBody>
                  <a:tcPr marL="68580" marR="68580" marT="0" marB="0"/>
                </a:tc>
                <a:extLst>
                  <a:ext uri="{0D108BD9-81ED-4DB2-BD59-A6C34878D82A}">
                    <a16:rowId xmlns:a16="http://schemas.microsoft.com/office/drawing/2014/main" val="2113867900"/>
                  </a:ext>
                </a:extLst>
              </a:tr>
              <a:tr h="278843">
                <a:tc>
                  <a:txBody>
                    <a:bodyPr/>
                    <a:lstStyle/>
                    <a:p>
                      <a:r>
                        <a:rPr lang="es-419" sz="1200" dirty="0">
                          <a:effectLst/>
                          <a:latin typeface="Calibri" panose="020F0502020204030204" pitchFamily="34" charset="0"/>
                          <a:ea typeface="Calibri" panose="020F0502020204030204" pitchFamily="34" charset="0"/>
                        </a:rPr>
                        <a:t>Bloque 1</a:t>
                      </a:r>
                    </a:p>
                  </a:txBody>
                  <a:tcPr marL="68580" marR="68580" marT="0" marB="0"/>
                </a:tc>
                <a:tc>
                  <a:txBody>
                    <a:bodyPr/>
                    <a:lstStyle/>
                    <a:p>
                      <a:r>
                        <a:rPr lang="es-419" sz="1200" dirty="0">
                          <a:effectLst/>
                          <a:latin typeface="Calibri" panose="020F0502020204030204" pitchFamily="34" charset="0"/>
                          <a:ea typeface="Calibri" panose="020F0502020204030204" pitchFamily="34" charset="0"/>
                        </a:rPr>
                        <a:t>423.213  m2</a:t>
                      </a:r>
                    </a:p>
                  </a:txBody>
                  <a:tcPr marL="68580" marR="68580" marT="0" marB="0"/>
                </a:tc>
                <a:extLst>
                  <a:ext uri="{0D108BD9-81ED-4DB2-BD59-A6C34878D82A}">
                    <a16:rowId xmlns:a16="http://schemas.microsoft.com/office/drawing/2014/main" val="3971313018"/>
                  </a:ext>
                </a:extLst>
              </a:tr>
              <a:tr h="278843">
                <a:tc>
                  <a:txBody>
                    <a:bodyPr/>
                    <a:lstStyle/>
                    <a:p>
                      <a:r>
                        <a:rPr lang="es-419" sz="1200" dirty="0">
                          <a:effectLst/>
                          <a:latin typeface="Calibri" panose="020F0502020204030204" pitchFamily="34" charset="0"/>
                          <a:ea typeface="Calibri" panose="020F0502020204030204" pitchFamily="34" charset="0"/>
                        </a:rPr>
                        <a:t>Bloque 2</a:t>
                      </a:r>
                    </a:p>
                  </a:txBody>
                  <a:tcPr marL="68580" marR="68580" marT="0" marB="0"/>
                </a:tc>
                <a:tc>
                  <a:txBody>
                    <a:bodyPr/>
                    <a:lstStyle/>
                    <a:p>
                      <a:r>
                        <a:rPr lang="es-419" sz="1200" dirty="0">
                          <a:effectLst/>
                          <a:latin typeface="Calibri" panose="020F0502020204030204" pitchFamily="34" charset="0"/>
                          <a:ea typeface="Calibri" panose="020F0502020204030204" pitchFamily="34" charset="0"/>
                        </a:rPr>
                        <a:t>32.274 M2</a:t>
                      </a:r>
                    </a:p>
                  </a:txBody>
                  <a:tcPr marL="68580" marR="68580" marT="0" marB="0"/>
                </a:tc>
                <a:extLst>
                  <a:ext uri="{0D108BD9-81ED-4DB2-BD59-A6C34878D82A}">
                    <a16:rowId xmlns:a16="http://schemas.microsoft.com/office/drawing/2014/main" val="925096993"/>
                  </a:ext>
                </a:extLst>
              </a:tr>
              <a:tr h="278843">
                <a:tc>
                  <a:txBody>
                    <a:bodyPr/>
                    <a:lstStyle/>
                    <a:p>
                      <a:r>
                        <a:rPr lang="es-419" sz="1200" dirty="0">
                          <a:effectLst/>
                          <a:latin typeface="Calibri" panose="020F0502020204030204" pitchFamily="34" charset="0"/>
                          <a:ea typeface="Calibri" panose="020F0502020204030204" pitchFamily="34" charset="0"/>
                        </a:rPr>
                        <a:t>Bloque 3</a:t>
                      </a:r>
                    </a:p>
                  </a:txBody>
                  <a:tcPr marL="68580" marR="68580" marT="0" marB="0"/>
                </a:tc>
                <a:tc>
                  <a:txBody>
                    <a:bodyPr/>
                    <a:lstStyle/>
                    <a:p>
                      <a:r>
                        <a:rPr lang="es-419" sz="1200" dirty="0">
                          <a:effectLst/>
                          <a:latin typeface="Calibri" panose="020F0502020204030204" pitchFamily="34" charset="0"/>
                          <a:ea typeface="Calibri" panose="020F0502020204030204" pitchFamily="34" charset="0"/>
                        </a:rPr>
                        <a:t>51.48 m2</a:t>
                      </a:r>
                    </a:p>
                  </a:txBody>
                  <a:tcPr marL="68580" marR="68580" marT="0" marB="0"/>
                </a:tc>
                <a:extLst>
                  <a:ext uri="{0D108BD9-81ED-4DB2-BD59-A6C34878D82A}">
                    <a16:rowId xmlns:a16="http://schemas.microsoft.com/office/drawing/2014/main" val="1926676047"/>
                  </a:ext>
                </a:extLst>
              </a:tr>
              <a:tr h="278843">
                <a:tc>
                  <a:txBody>
                    <a:bodyPr/>
                    <a:lstStyle/>
                    <a:p>
                      <a:r>
                        <a:rPr lang="es-419" sz="1200" dirty="0">
                          <a:effectLst/>
                          <a:latin typeface="Calibri" panose="020F0502020204030204" pitchFamily="34" charset="0"/>
                          <a:ea typeface="Calibri" panose="020F0502020204030204" pitchFamily="34" charset="0"/>
                        </a:rPr>
                        <a:t>Baños</a:t>
                      </a:r>
                    </a:p>
                  </a:txBody>
                  <a:tcPr marL="68580" marR="68580" marT="0" marB="0"/>
                </a:tc>
                <a:tc>
                  <a:txBody>
                    <a:bodyPr/>
                    <a:lstStyle/>
                    <a:p>
                      <a:r>
                        <a:rPr lang="es-419" sz="1200" dirty="0">
                          <a:effectLst/>
                          <a:latin typeface="Calibri" panose="020F0502020204030204" pitchFamily="34" charset="0"/>
                          <a:ea typeface="Calibri" panose="020F0502020204030204" pitchFamily="34" charset="0"/>
                        </a:rPr>
                        <a:t>24.5025 m2</a:t>
                      </a:r>
                    </a:p>
                  </a:txBody>
                  <a:tcPr marL="68580" marR="68580" marT="0" marB="0"/>
                </a:tc>
                <a:extLst>
                  <a:ext uri="{0D108BD9-81ED-4DB2-BD59-A6C34878D82A}">
                    <a16:rowId xmlns:a16="http://schemas.microsoft.com/office/drawing/2014/main" val="3731121427"/>
                  </a:ext>
                </a:extLst>
              </a:tr>
              <a:tr h="199838">
                <a:tc>
                  <a:txBody>
                    <a:bodyPr/>
                    <a:lstStyle/>
                    <a:p>
                      <a:r>
                        <a:rPr lang="es-419" sz="1200" dirty="0">
                          <a:effectLst/>
                          <a:latin typeface="Calibri" panose="020F0502020204030204" pitchFamily="34" charset="0"/>
                          <a:ea typeface="Calibri" panose="020F0502020204030204" pitchFamily="34" charset="0"/>
                        </a:rPr>
                        <a:t>Garita</a:t>
                      </a:r>
                    </a:p>
                  </a:txBody>
                  <a:tcPr marL="68580" marR="68580" marT="0" marB="0"/>
                </a:tc>
                <a:tc>
                  <a:txBody>
                    <a:bodyPr/>
                    <a:lstStyle/>
                    <a:p>
                      <a:r>
                        <a:rPr lang="es-419" sz="1200" dirty="0">
                          <a:effectLst/>
                          <a:latin typeface="Calibri" panose="020F0502020204030204" pitchFamily="34" charset="0"/>
                          <a:ea typeface="Calibri" panose="020F0502020204030204" pitchFamily="34" charset="0"/>
                        </a:rPr>
                        <a:t>8.1 m2</a:t>
                      </a:r>
                    </a:p>
                  </a:txBody>
                  <a:tcPr marL="68580" marR="68580" marT="0" marB="0"/>
                </a:tc>
                <a:extLst>
                  <a:ext uri="{0D108BD9-81ED-4DB2-BD59-A6C34878D82A}">
                    <a16:rowId xmlns:a16="http://schemas.microsoft.com/office/drawing/2014/main" val="3306999088"/>
                  </a:ext>
                </a:extLst>
              </a:tr>
            </a:tbl>
          </a:graphicData>
        </a:graphic>
      </p:graphicFrame>
    </p:spTree>
    <p:extLst>
      <p:ext uri="{BB962C8B-B14F-4D97-AF65-F5344CB8AC3E}">
        <p14:creationId xmlns:p14="http://schemas.microsoft.com/office/powerpoint/2010/main" val="3248054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26BC5-34C4-422F-B4E4-06A4D4C88ECC}"/>
              </a:ext>
            </a:extLst>
          </p:cNvPr>
          <p:cNvSpPr>
            <a:spLocks noGrp="1"/>
          </p:cNvSpPr>
          <p:nvPr>
            <p:ph type="title"/>
          </p:nvPr>
        </p:nvSpPr>
        <p:spPr/>
        <p:txBody>
          <a:bodyPr/>
          <a:lstStyle/>
          <a:p>
            <a:r>
              <a:rPr lang="es-EC" dirty="0"/>
              <a:t>Recursos de Emergencia</a:t>
            </a:r>
          </a:p>
        </p:txBody>
      </p:sp>
      <p:pic>
        <p:nvPicPr>
          <p:cNvPr id="5" name="Marcador de contenido 4">
            <a:extLst>
              <a:ext uri="{FF2B5EF4-FFF2-40B4-BE49-F238E27FC236}">
                <a16:creationId xmlns:a16="http://schemas.microsoft.com/office/drawing/2014/main" id="{BC34BD6F-2371-48C8-AD7F-F346E32C59AC}"/>
              </a:ext>
            </a:extLst>
          </p:cNvPr>
          <p:cNvPicPr>
            <a:picLocks noGrp="1" noChangeAspect="1"/>
          </p:cNvPicPr>
          <p:nvPr>
            <p:ph idx="1"/>
          </p:nvPr>
        </p:nvPicPr>
        <p:blipFill>
          <a:blip r:embed="rId2"/>
          <a:stretch>
            <a:fillRect/>
          </a:stretch>
        </p:blipFill>
        <p:spPr>
          <a:xfrm>
            <a:off x="1138845" y="3109699"/>
            <a:ext cx="5301451" cy="1913225"/>
          </a:xfrm>
        </p:spPr>
      </p:pic>
      <p:pic>
        <p:nvPicPr>
          <p:cNvPr id="9" name="Imagen 8">
            <a:extLst>
              <a:ext uri="{FF2B5EF4-FFF2-40B4-BE49-F238E27FC236}">
                <a16:creationId xmlns:a16="http://schemas.microsoft.com/office/drawing/2014/main" id="{7300510E-3B6A-4A1B-BC23-5C1AA486C83C}"/>
              </a:ext>
            </a:extLst>
          </p:cNvPr>
          <p:cNvPicPr>
            <a:picLocks noChangeAspect="1"/>
          </p:cNvPicPr>
          <p:nvPr/>
        </p:nvPicPr>
        <p:blipFill>
          <a:blip r:embed="rId3"/>
          <a:stretch>
            <a:fillRect/>
          </a:stretch>
        </p:blipFill>
        <p:spPr>
          <a:xfrm>
            <a:off x="6580908" y="1836866"/>
            <a:ext cx="4574772" cy="4500985"/>
          </a:xfrm>
          <a:prstGeom prst="rect">
            <a:avLst/>
          </a:prstGeom>
        </p:spPr>
      </p:pic>
    </p:spTree>
    <p:extLst>
      <p:ext uri="{BB962C8B-B14F-4D97-AF65-F5344CB8AC3E}">
        <p14:creationId xmlns:p14="http://schemas.microsoft.com/office/powerpoint/2010/main" val="3596679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F583D7-A185-44C0-A79C-31085A11CF2E}"/>
              </a:ext>
            </a:extLst>
          </p:cNvPr>
          <p:cNvSpPr>
            <a:spLocks noGrp="1"/>
          </p:cNvSpPr>
          <p:nvPr>
            <p:ph type="title"/>
          </p:nvPr>
        </p:nvSpPr>
        <p:spPr/>
        <p:txBody>
          <a:bodyPr/>
          <a:lstStyle/>
          <a:p>
            <a:r>
              <a:rPr lang="es-EC" dirty="0"/>
              <a:t>Funciones de Brigada – Director a Cargo</a:t>
            </a:r>
          </a:p>
        </p:txBody>
      </p:sp>
      <p:sp>
        <p:nvSpPr>
          <p:cNvPr id="3" name="Marcador de contenido 2">
            <a:extLst>
              <a:ext uri="{FF2B5EF4-FFF2-40B4-BE49-F238E27FC236}">
                <a16:creationId xmlns:a16="http://schemas.microsoft.com/office/drawing/2014/main" id="{B5944B0A-25F6-4A0D-8650-7C98A5C11D82}"/>
              </a:ext>
            </a:extLst>
          </p:cNvPr>
          <p:cNvSpPr>
            <a:spLocks noGrp="1"/>
          </p:cNvSpPr>
          <p:nvPr>
            <p:ph idx="1"/>
          </p:nvPr>
        </p:nvSpPr>
        <p:spPr>
          <a:xfrm>
            <a:off x="1097280" y="1735668"/>
            <a:ext cx="10058400" cy="440266"/>
          </a:xfrm>
        </p:spPr>
        <p:txBody>
          <a:bodyPr numCol="1">
            <a:normAutofit/>
          </a:bodyPr>
          <a:lstStyle/>
          <a:p>
            <a:pPr marL="0" indent="0" algn="ctr">
              <a:buNone/>
            </a:pPr>
            <a:r>
              <a:rPr lang="es-EC" b="1" dirty="0"/>
              <a:t>Lcda. Deysi Jiménez Intriago – Directora Distrital</a:t>
            </a:r>
          </a:p>
          <a:p>
            <a:endParaRPr lang="es-EC" b="1" dirty="0"/>
          </a:p>
          <a:p>
            <a:pPr>
              <a:buFont typeface="Wingdings" panose="05000000000000000000" pitchFamily="2" charset="2"/>
              <a:buChar char="Ø"/>
            </a:pPr>
            <a:endParaRPr lang="es-EC" b="1" dirty="0"/>
          </a:p>
        </p:txBody>
      </p:sp>
      <p:sp>
        <p:nvSpPr>
          <p:cNvPr id="4" name="Marcador de contenido 2">
            <a:extLst>
              <a:ext uri="{FF2B5EF4-FFF2-40B4-BE49-F238E27FC236}">
                <a16:creationId xmlns:a16="http://schemas.microsoft.com/office/drawing/2014/main" id="{61F728BB-1F59-49CB-8A44-E0FA003D3E8E}"/>
              </a:ext>
            </a:extLst>
          </p:cNvPr>
          <p:cNvSpPr txBox="1">
            <a:spLocks/>
          </p:cNvSpPr>
          <p:nvPr/>
        </p:nvSpPr>
        <p:spPr>
          <a:xfrm>
            <a:off x="1097280" y="2174241"/>
            <a:ext cx="10058400" cy="4130306"/>
          </a:xfrm>
          <a:prstGeom prst="rect">
            <a:avLst/>
          </a:prstGeom>
        </p:spPr>
        <p:txBody>
          <a:bodyPr vert="horz" lIns="0" tIns="45720" rIns="0" bIns="45720" numCol="3"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EC" b="1" dirty="0"/>
              <a:t>Antes: </a:t>
            </a:r>
          </a:p>
          <a:p>
            <a:pPr marL="90488" indent="-90488">
              <a:buFont typeface="Wingdings" panose="05000000000000000000" pitchFamily="2" charset="2"/>
              <a:buChar char="Ø"/>
            </a:pPr>
            <a:r>
              <a:rPr lang="es-EC" dirty="0"/>
              <a:t>Conocer aspectos generales del plan de emergencia.</a:t>
            </a:r>
          </a:p>
          <a:p>
            <a:pPr marL="90488" indent="-90488">
              <a:buFont typeface="Wingdings" panose="05000000000000000000" pitchFamily="2" charset="2"/>
              <a:buChar char="Ø"/>
              <a:tabLst>
                <a:tab pos="3311525" algn="l"/>
              </a:tabLst>
            </a:pPr>
            <a:r>
              <a:rPr lang="es-EC" dirty="0"/>
              <a:t>Socialización con jefes de brigadas ideas para mejoras del plan.</a:t>
            </a:r>
          </a:p>
          <a:p>
            <a:pPr marL="90488" indent="-90488">
              <a:buFont typeface="Wingdings" panose="05000000000000000000" pitchFamily="2" charset="2"/>
              <a:buChar char="Ø"/>
            </a:pPr>
            <a:r>
              <a:rPr lang="es-EC" dirty="0"/>
              <a:t>Gestionar adquisición de implementos.</a:t>
            </a:r>
          </a:p>
          <a:p>
            <a:pPr marL="90488" indent="-90488">
              <a:buFont typeface="Wingdings" panose="05000000000000000000" pitchFamily="2" charset="2"/>
              <a:buChar char="Ø"/>
            </a:pPr>
            <a:r>
              <a:rPr lang="es-EC" dirty="0"/>
              <a:t>Gestionar acciones con organismos de emergencia.</a:t>
            </a:r>
          </a:p>
          <a:p>
            <a:pPr marL="90488" indent="-90488">
              <a:buFont typeface="Wingdings" panose="05000000000000000000" pitchFamily="2" charset="2"/>
              <a:buChar char="Ø"/>
            </a:pPr>
            <a:r>
              <a:rPr lang="es-EC" dirty="0"/>
              <a:t>Planificación de simulacros.</a:t>
            </a:r>
          </a:p>
          <a:p>
            <a:pPr marL="90488" indent="-90488" algn="just">
              <a:buNone/>
            </a:pPr>
            <a:r>
              <a:rPr lang="es-EC" b="1" dirty="0"/>
              <a:t>Durante:</a:t>
            </a:r>
          </a:p>
          <a:p>
            <a:pPr marL="179388" indent="-96838">
              <a:buFont typeface="Wingdings" panose="05000000000000000000" pitchFamily="2" charset="2"/>
              <a:buChar char="Ø"/>
            </a:pPr>
            <a:r>
              <a:rPr lang="es-EC" dirty="0"/>
              <a:t>Coordinar acciones para enfrentar emergencia.</a:t>
            </a:r>
          </a:p>
          <a:p>
            <a:pPr marL="179388" indent="-96838">
              <a:buFont typeface="Wingdings" panose="05000000000000000000" pitchFamily="2" charset="2"/>
              <a:buChar char="Ø"/>
            </a:pPr>
            <a:r>
              <a:rPr lang="es-EC" dirty="0"/>
              <a:t>Comunicación constante con jefes de brigadas.</a:t>
            </a:r>
          </a:p>
          <a:p>
            <a:pPr marL="179388" indent="-96838">
              <a:buFont typeface="Wingdings" panose="05000000000000000000" pitchFamily="2" charset="2"/>
              <a:buChar char="Ø"/>
            </a:pPr>
            <a:r>
              <a:rPr lang="es-EC" dirty="0"/>
              <a:t>Comunicación con organismo de emergencia.</a:t>
            </a:r>
          </a:p>
          <a:p>
            <a:pPr marL="179388" indent="-96838">
              <a:buFont typeface="Wingdings" panose="05000000000000000000" pitchFamily="2" charset="2"/>
              <a:buChar char="Ø"/>
            </a:pPr>
            <a:r>
              <a:rPr lang="es-EC" dirty="0"/>
              <a:t>Colaborar en evacuación</a:t>
            </a:r>
          </a:p>
          <a:p>
            <a:pPr marL="179388" indent="-96838">
              <a:buFont typeface="Wingdings" panose="05000000000000000000" pitchFamily="2" charset="2"/>
              <a:buChar char="Ø"/>
            </a:pPr>
            <a:r>
              <a:rPr lang="es-EC" dirty="0"/>
              <a:t>Informar acontecimientos a superiores.</a:t>
            </a:r>
          </a:p>
          <a:p>
            <a:pPr marL="82550" indent="0" algn="just">
              <a:buNone/>
            </a:pPr>
            <a:r>
              <a:rPr lang="es-EC" b="1" dirty="0"/>
              <a:t>Después:</a:t>
            </a:r>
          </a:p>
          <a:p>
            <a:pPr marL="425450" indent="-342900">
              <a:buFont typeface="Wingdings" panose="05000000000000000000" pitchFamily="2" charset="2"/>
              <a:buChar char="Ø"/>
            </a:pPr>
            <a:r>
              <a:rPr lang="es-EC" dirty="0"/>
              <a:t>Reunión con jefes de brigadas </a:t>
            </a:r>
          </a:p>
          <a:p>
            <a:pPr marL="425450" indent="-342900">
              <a:buFont typeface="Wingdings" panose="05000000000000000000" pitchFamily="2" charset="2"/>
              <a:buChar char="Ø"/>
            </a:pPr>
            <a:r>
              <a:rPr lang="es-EC" dirty="0"/>
              <a:t>Informar a organismos de emergencia </a:t>
            </a:r>
          </a:p>
          <a:p>
            <a:pPr marL="425450" indent="-342900">
              <a:buFont typeface="Wingdings" panose="05000000000000000000" pitchFamily="2" charset="2"/>
              <a:buChar char="Ø"/>
            </a:pPr>
            <a:r>
              <a:rPr lang="es-EC" dirty="0"/>
              <a:t>Solicitar reporte de afectaciones </a:t>
            </a:r>
          </a:p>
          <a:p>
            <a:pPr marL="425450" indent="-342900">
              <a:buFont typeface="Wingdings" panose="05000000000000000000" pitchFamily="2" charset="2"/>
              <a:buChar char="Ø"/>
            </a:pPr>
            <a:r>
              <a:rPr lang="es-EC" dirty="0"/>
              <a:t>Remitir informe general a instancias superiores</a:t>
            </a:r>
          </a:p>
        </p:txBody>
      </p:sp>
      <p:pic>
        <p:nvPicPr>
          <p:cNvPr id="5" name="Picture 2">
            <a:extLst>
              <a:ext uri="{FF2B5EF4-FFF2-40B4-BE49-F238E27FC236}">
                <a16:creationId xmlns:a16="http://schemas.microsoft.com/office/drawing/2014/main" id="{069A8A82-AFB4-48A0-9B07-C95A630830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4B84FF51-DA8B-4B5B-887F-3E0D7D8717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spTree>
    <p:extLst>
      <p:ext uri="{BB962C8B-B14F-4D97-AF65-F5344CB8AC3E}">
        <p14:creationId xmlns:p14="http://schemas.microsoft.com/office/powerpoint/2010/main" val="2679940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F583D7-A185-44C0-A79C-31085A11CF2E}"/>
              </a:ext>
            </a:extLst>
          </p:cNvPr>
          <p:cNvSpPr>
            <a:spLocks noGrp="1"/>
          </p:cNvSpPr>
          <p:nvPr>
            <p:ph type="title"/>
          </p:nvPr>
        </p:nvSpPr>
        <p:spPr/>
        <p:txBody>
          <a:bodyPr/>
          <a:lstStyle/>
          <a:p>
            <a:r>
              <a:rPr lang="es-EC" dirty="0"/>
              <a:t>Funciones de Brigada – Jefe de Emergencia</a:t>
            </a:r>
          </a:p>
        </p:txBody>
      </p:sp>
      <p:sp>
        <p:nvSpPr>
          <p:cNvPr id="3" name="Marcador de contenido 2">
            <a:extLst>
              <a:ext uri="{FF2B5EF4-FFF2-40B4-BE49-F238E27FC236}">
                <a16:creationId xmlns:a16="http://schemas.microsoft.com/office/drawing/2014/main" id="{B5944B0A-25F6-4A0D-8650-7C98A5C11D82}"/>
              </a:ext>
            </a:extLst>
          </p:cNvPr>
          <p:cNvSpPr>
            <a:spLocks noGrp="1"/>
          </p:cNvSpPr>
          <p:nvPr>
            <p:ph idx="1"/>
          </p:nvPr>
        </p:nvSpPr>
        <p:spPr>
          <a:xfrm>
            <a:off x="1097280" y="1735668"/>
            <a:ext cx="10058400" cy="440266"/>
          </a:xfrm>
        </p:spPr>
        <p:txBody>
          <a:bodyPr numCol="1">
            <a:normAutofit/>
          </a:bodyPr>
          <a:lstStyle/>
          <a:p>
            <a:pPr marL="0" indent="0" algn="ctr">
              <a:buNone/>
            </a:pPr>
            <a:r>
              <a:rPr lang="es-EC" b="1" dirty="0"/>
              <a:t>Ing. Jacqueline Espinales – Analista de Gestión de Riesgo</a:t>
            </a:r>
          </a:p>
          <a:p>
            <a:endParaRPr lang="es-EC" b="1" dirty="0"/>
          </a:p>
          <a:p>
            <a:pPr>
              <a:buFont typeface="Wingdings" panose="05000000000000000000" pitchFamily="2" charset="2"/>
              <a:buChar char="Ø"/>
            </a:pPr>
            <a:endParaRPr lang="es-EC" b="1" dirty="0"/>
          </a:p>
        </p:txBody>
      </p:sp>
      <p:sp>
        <p:nvSpPr>
          <p:cNvPr id="4" name="Marcador de contenido 2">
            <a:extLst>
              <a:ext uri="{FF2B5EF4-FFF2-40B4-BE49-F238E27FC236}">
                <a16:creationId xmlns:a16="http://schemas.microsoft.com/office/drawing/2014/main" id="{61F728BB-1F59-49CB-8A44-E0FA003D3E8E}"/>
              </a:ext>
            </a:extLst>
          </p:cNvPr>
          <p:cNvSpPr txBox="1">
            <a:spLocks/>
          </p:cNvSpPr>
          <p:nvPr/>
        </p:nvSpPr>
        <p:spPr>
          <a:xfrm>
            <a:off x="626225" y="2175934"/>
            <a:ext cx="10058400" cy="4130306"/>
          </a:xfrm>
          <a:prstGeom prst="rect">
            <a:avLst/>
          </a:prstGeom>
        </p:spPr>
        <p:txBody>
          <a:bodyPr vert="horz" lIns="0" tIns="45720" rIns="0" bIns="45720" numCol="3"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EC" b="1" dirty="0"/>
              <a:t>Antes: </a:t>
            </a:r>
          </a:p>
          <a:p>
            <a:pPr marL="90488" indent="-90488">
              <a:buFont typeface="Wingdings" panose="05000000000000000000" pitchFamily="2" charset="2"/>
              <a:buChar char="Ø"/>
            </a:pPr>
            <a:r>
              <a:rPr lang="es-EC" dirty="0"/>
              <a:t>Conocer todos los aspectos del plan de emergencia.</a:t>
            </a:r>
          </a:p>
          <a:p>
            <a:pPr marL="90488" indent="-90488">
              <a:buFont typeface="Wingdings" panose="05000000000000000000" pitchFamily="2" charset="2"/>
              <a:buChar char="Ø"/>
              <a:tabLst>
                <a:tab pos="3311525" algn="l"/>
              </a:tabLst>
            </a:pPr>
            <a:r>
              <a:rPr lang="es-EC" dirty="0"/>
              <a:t>Proponer ideas para mejorar el plan de emergencia. </a:t>
            </a:r>
          </a:p>
          <a:p>
            <a:pPr marL="90488" indent="-90488">
              <a:buFont typeface="Wingdings" panose="05000000000000000000" pitchFamily="2" charset="2"/>
              <a:buChar char="Ø"/>
            </a:pPr>
            <a:r>
              <a:rPr lang="es-EC" dirty="0"/>
              <a:t>Solicitar implementos</a:t>
            </a:r>
          </a:p>
          <a:p>
            <a:pPr marL="90488" indent="-90488">
              <a:buFont typeface="Wingdings" panose="05000000000000000000" pitchFamily="2" charset="2"/>
              <a:buChar char="Ø"/>
            </a:pPr>
            <a:r>
              <a:rPr lang="es-EC" dirty="0"/>
              <a:t>Gestionar capacitaciones</a:t>
            </a:r>
          </a:p>
          <a:p>
            <a:pPr marL="90488" indent="-90488">
              <a:buFont typeface="Wingdings" panose="05000000000000000000" pitchFamily="2" charset="2"/>
              <a:buChar char="Ø"/>
            </a:pPr>
            <a:r>
              <a:rPr lang="es-EC" dirty="0"/>
              <a:t>Planificación de simulacros</a:t>
            </a:r>
          </a:p>
          <a:p>
            <a:pPr marL="90488" indent="-90488">
              <a:buFont typeface="Wingdings" panose="05000000000000000000" pitchFamily="2" charset="2"/>
              <a:buChar char="Ø"/>
            </a:pPr>
            <a:r>
              <a:rPr lang="es-EC" dirty="0"/>
              <a:t>Coordinar posibles cambios de brigadistas.</a:t>
            </a:r>
          </a:p>
          <a:p>
            <a:pPr marL="90488" indent="-90488" algn="just">
              <a:buNone/>
            </a:pPr>
            <a:r>
              <a:rPr lang="es-EC" b="1" dirty="0"/>
              <a:t>Durante:</a:t>
            </a:r>
          </a:p>
          <a:p>
            <a:pPr marL="179388" indent="-96838">
              <a:buFont typeface="Wingdings" panose="05000000000000000000" pitchFamily="2" charset="2"/>
              <a:buChar char="Ø"/>
            </a:pPr>
            <a:r>
              <a:rPr lang="es-EC" dirty="0"/>
              <a:t>Coordinar acciones para enfrentar emergencia.</a:t>
            </a:r>
          </a:p>
          <a:p>
            <a:pPr marL="179388" indent="-96838">
              <a:buFont typeface="Wingdings" panose="05000000000000000000" pitchFamily="2" charset="2"/>
              <a:buChar char="Ø"/>
            </a:pPr>
            <a:r>
              <a:rPr lang="es-EC" dirty="0"/>
              <a:t>Comunicación constante con jefes de brigadas.</a:t>
            </a:r>
          </a:p>
          <a:p>
            <a:pPr marL="179388" indent="-96838">
              <a:buFont typeface="Wingdings" panose="05000000000000000000" pitchFamily="2" charset="2"/>
              <a:buChar char="Ø"/>
            </a:pPr>
            <a:r>
              <a:rPr lang="es-EC" dirty="0"/>
              <a:t>Colaborar en evacuación</a:t>
            </a:r>
          </a:p>
          <a:p>
            <a:pPr marL="179388" indent="-96838">
              <a:buFont typeface="Wingdings" panose="05000000000000000000" pitchFamily="2" charset="2"/>
              <a:buChar char="Ø"/>
            </a:pPr>
            <a:r>
              <a:rPr lang="es-EC" dirty="0"/>
              <a:t>Informar ausencia a superiores.</a:t>
            </a:r>
          </a:p>
          <a:p>
            <a:pPr marL="82550" indent="0" algn="just">
              <a:buNone/>
            </a:pPr>
            <a:endParaRPr lang="es-EC" b="1" dirty="0"/>
          </a:p>
          <a:p>
            <a:pPr marL="82550" indent="0" algn="just">
              <a:buNone/>
            </a:pPr>
            <a:endParaRPr lang="es-EC" b="1" dirty="0"/>
          </a:p>
          <a:p>
            <a:pPr marL="82550" indent="0" algn="just">
              <a:buNone/>
            </a:pPr>
            <a:r>
              <a:rPr lang="es-EC" b="1" dirty="0"/>
              <a:t>Después:</a:t>
            </a:r>
          </a:p>
          <a:p>
            <a:pPr marL="425450" indent="-342900">
              <a:buFont typeface="Wingdings" panose="05000000000000000000" pitchFamily="2" charset="2"/>
              <a:buChar char="Ø"/>
            </a:pPr>
            <a:r>
              <a:rPr lang="es-EC" dirty="0"/>
              <a:t>Reunión con jefes de brigadas y director a cargo</a:t>
            </a:r>
          </a:p>
          <a:p>
            <a:pPr marL="425450" indent="-342900">
              <a:buFont typeface="Wingdings" panose="05000000000000000000" pitchFamily="2" charset="2"/>
              <a:buChar char="Ø"/>
            </a:pPr>
            <a:r>
              <a:rPr lang="es-EC" dirty="0"/>
              <a:t>Informar a organismos de emergencia </a:t>
            </a:r>
          </a:p>
          <a:p>
            <a:pPr marL="425450" indent="-342900">
              <a:buFont typeface="Wingdings" panose="05000000000000000000" pitchFamily="2" charset="2"/>
              <a:buChar char="Ø"/>
            </a:pPr>
            <a:r>
              <a:rPr lang="es-EC" dirty="0"/>
              <a:t>Solicitar reporte de afectaciones </a:t>
            </a:r>
          </a:p>
          <a:p>
            <a:pPr marL="425450" indent="-342900">
              <a:buFont typeface="Wingdings" panose="05000000000000000000" pitchFamily="2" charset="2"/>
              <a:buChar char="Ø"/>
            </a:pPr>
            <a:r>
              <a:rPr lang="es-EC" dirty="0"/>
              <a:t>Remitir informe general a instancias superiores</a:t>
            </a:r>
          </a:p>
        </p:txBody>
      </p:sp>
      <p:pic>
        <p:nvPicPr>
          <p:cNvPr id="5" name="Picture 2">
            <a:extLst>
              <a:ext uri="{FF2B5EF4-FFF2-40B4-BE49-F238E27FC236}">
                <a16:creationId xmlns:a16="http://schemas.microsoft.com/office/drawing/2014/main" id="{D0E3180B-1B59-4EC6-BC11-F18C25DC48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F9F70F6-E855-470C-A0D0-77161822B9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spTree>
    <p:extLst>
      <p:ext uri="{BB962C8B-B14F-4D97-AF65-F5344CB8AC3E}">
        <p14:creationId xmlns:p14="http://schemas.microsoft.com/office/powerpoint/2010/main" val="2779794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F583D7-A185-44C0-A79C-31085A11CF2E}"/>
              </a:ext>
            </a:extLst>
          </p:cNvPr>
          <p:cNvSpPr>
            <a:spLocks noGrp="1"/>
          </p:cNvSpPr>
          <p:nvPr>
            <p:ph type="title"/>
          </p:nvPr>
        </p:nvSpPr>
        <p:spPr/>
        <p:txBody>
          <a:bodyPr/>
          <a:lstStyle/>
          <a:p>
            <a:r>
              <a:rPr lang="es-EC" dirty="0"/>
              <a:t>Funciones de Brigada – Primeros Auxilios</a:t>
            </a:r>
          </a:p>
        </p:txBody>
      </p:sp>
      <p:pic>
        <p:nvPicPr>
          <p:cNvPr id="5" name="Picture 2">
            <a:extLst>
              <a:ext uri="{FF2B5EF4-FFF2-40B4-BE49-F238E27FC236}">
                <a16:creationId xmlns:a16="http://schemas.microsoft.com/office/drawing/2014/main" id="{999F8AB1-00FD-4DAF-97A5-D98EF0218F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NUAL DEL CURSO-TALLER PRIMEROS AUXILIOS 7ma Edición Calendario 2015-A">
            <a:extLst>
              <a:ext uri="{FF2B5EF4-FFF2-40B4-BE49-F238E27FC236}">
                <a16:creationId xmlns:a16="http://schemas.microsoft.com/office/drawing/2014/main" id="{B2D9F4A3-BEB0-4FBF-AE00-E4B45706AAEB}"/>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04554" y="1967589"/>
            <a:ext cx="5733011" cy="429422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C69F6E95-F001-48B8-96E8-121E8BBBE01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sp>
        <p:nvSpPr>
          <p:cNvPr id="4" name="Marcador de contenido 2">
            <a:extLst>
              <a:ext uri="{FF2B5EF4-FFF2-40B4-BE49-F238E27FC236}">
                <a16:creationId xmlns:a16="http://schemas.microsoft.com/office/drawing/2014/main" id="{61F728BB-1F59-49CB-8A44-E0FA003D3E8E}"/>
              </a:ext>
            </a:extLst>
          </p:cNvPr>
          <p:cNvSpPr txBox="1">
            <a:spLocks/>
          </p:cNvSpPr>
          <p:nvPr/>
        </p:nvSpPr>
        <p:spPr>
          <a:xfrm>
            <a:off x="1033112" y="2441091"/>
            <a:ext cx="10058400" cy="4130306"/>
          </a:xfrm>
          <a:prstGeom prst="rect">
            <a:avLst/>
          </a:prstGeom>
        </p:spPr>
        <p:txBody>
          <a:bodyPr vert="horz" lIns="0" tIns="45720" rIns="0" bIns="45720" numCol="3"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EC" b="1" dirty="0"/>
              <a:t>Antes: </a:t>
            </a:r>
          </a:p>
          <a:p>
            <a:pPr marL="90488" indent="-90488">
              <a:buFont typeface="Wingdings" panose="05000000000000000000" pitchFamily="2" charset="2"/>
              <a:buChar char="Ø"/>
            </a:pPr>
            <a:r>
              <a:rPr lang="es-EC" dirty="0"/>
              <a:t>Inventariar recursos disponibles.</a:t>
            </a:r>
          </a:p>
          <a:p>
            <a:pPr marL="90488" indent="-90488">
              <a:buFont typeface="Wingdings" panose="05000000000000000000" pitchFamily="2" charset="2"/>
              <a:buChar char="Ø"/>
              <a:tabLst>
                <a:tab pos="3311525" algn="l"/>
              </a:tabLst>
            </a:pPr>
            <a:r>
              <a:rPr lang="es-EC" dirty="0"/>
              <a:t>Solicitar implementos </a:t>
            </a:r>
          </a:p>
          <a:p>
            <a:pPr marL="90488" indent="-90488">
              <a:buFont typeface="Wingdings" panose="05000000000000000000" pitchFamily="2" charset="2"/>
              <a:buChar char="Ø"/>
              <a:tabLst>
                <a:tab pos="3311525" algn="l"/>
              </a:tabLst>
            </a:pPr>
            <a:r>
              <a:rPr lang="es-EC" dirty="0"/>
              <a:t>Capacitación de forma permanente</a:t>
            </a:r>
          </a:p>
          <a:p>
            <a:pPr marL="90488" indent="-90488">
              <a:buFont typeface="Wingdings" panose="05000000000000000000" pitchFamily="2" charset="2"/>
              <a:buChar char="Ø"/>
              <a:tabLst>
                <a:tab pos="3311525" algn="l"/>
              </a:tabLst>
            </a:pPr>
            <a:r>
              <a:rPr lang="es-EC" dirty="0"/>
              <a:t>Buscar y definir un área para puesto de emergencia </a:t>
            </a:r>
          </a:p>
          <a:p>
            <a:pPr marL="90488" indent="-90488">
              <a:buFont typeface="Wingdings" panose="05000000000000000000" pitchFamily="2" charset="2"/>
              <a:buChar char="Ø"/>
              <a:tabLst>
                <a:tab pos="3311525" algn="l"/>
              </a:tabLst>
            </a:pPr>
            <a:r>
              <a:rPr lang="es-EC" dirty="0"/>
              <a:t>Realizar simulacros de forma permanente</a:t>
            </a:r>
          </a:p>
          <a:p>
            <a:pPr marL="0" indent="0">
              <a:buNone/>
              <a:tabLst>
                <a:tab pos="3311525" algn="l"/>
              </a:tabLst>
            </a:pPr>
            <a:r>
              <a:rPr lang="es-EC" b="1" dirty="0"/>
              <a:t>Durante:</a:t>
            </a:r>
          </a:p>
          <a:p>
            <a:pPr marL="179388" indent="-96838">
              <a:buFont typeface="Wingdings" panose="05000000000000000000" pitchFamily="2" charset="2"/>
              <a:buChar char="Ø"/>
            </a:pPr>
            <a:r>
              <a:rPr lang="es-EC" dirty="0"/>
              <a:t>Instalar carpa de emergencia</a:t>
            </a:r>
          </a:p>
          <a:p>
            <a:pPr marL="179388" indent="-96838">
              <a:buFont typeface="Wingdings" panose="05000000000000000000" pitchFamily="2" charset="2"/>
              <a:buChar char="Ø"/>
            </a:pPr>
            <a:r>
              <a:rPr lang="es-EC" dirty="0"/>
              <a:t>Brindar asistencia medica</a:t>
            </a:r>
          </a:p>
          <a:p>
            <a:pPr marL="179388" indent="-96838">
              <a:buFont typeface="Wingdings" panose="05000000000000000000" pitchFamily="2" charset="2"/>
              <a:buChar char="Ø"/>
            </a:pPr>
            <a:r>
              <a:rPr lang="es-EC" dirty="0"/>
              <a:t>Brindar apoyo a brigadas</a:t>
            </a:r>
          </a:p>
          <a:p>
            <a:pPr marL="179388" indent="-96838">
              <a:buFont typeface="Wingdings" panose="05000000000000000000" pitchFamily="2" charset="2"/>
              <a:buChar char="Ø"/>
            </a:pPr>
            <a:r>
              <a:rPr lang="es-EC" dirty="0"/>
              <a:t>Estabilizar a personas heridas</a:t>
            </a:r>
          </a:p>
          <a:p>
            <a:pPr marL="179388" indent="-96838">
              <a:buFont typeface="Wingdings" panose="05000000000000000000" pitchFamily="2" charset="2"/>
              <a:buChar char="Ø"/>
            </a:pPr>
            <a:r>
              <a:rPr lang="es-EC" dirty="0"/>
              <a:t>Realizar entrega de heridos</a:t>
            </a:r>
          </a:p>
          <a:p>
            <a:pPr marL="179388" indent="-96838">
              <a:buFont typeface="Wingdings" panose="05000000000000000000" pitchFamily="2" charset="2"/>
              <a:buChar char="Ø"/>
            </a:pPr>
            <a:r>
              <a:rPr lang="es-EC" dirty="0"/>
              <a:t>Informar identificación y tipo de herida a brigada de comunicación</a:t>
            </a:r>
          </a:p>
          <a:p>
            <a:pPr marL="82550" indent="0" algn="just">
              <a:buNone/>
            </a:pPr>
            <a:endParaRPr lang="es-EC" b="1" dirty="0"/>
          </a:p>
          <a:p>
            <a:pPr marL="82550" indent="0" algn="just">
              <a:buNone/>
            </a:pPr>
            <a:r>
              <a:rPr lang="es-EC" b="1" dirty="0"/>
              <a:t>Después:</a:t>
            </a:r>
          </a:p>
          <a:p>
            <a:pPr marL="425450" indent="-342900">
              <a:buFont typeface="Wingdings" panose="05000000000000000000" pitchFamily="2" charset="2"/>
              <a:buChar char="Ø"/>
            </a:pPr>
            <a:r>
              <a:rPr lang="es-EC" dirty="0"/>
              <a:t>Realizar un listado de personas asistidas</a:t>
            </a:r>
          </a:p>
          <a:p>
            <a:pPr marL="425450" indent="-342900">
              <a:buFont typeface="Wingdings" panose="05000000000000000000" pitchFamily="2" charset="2"/>
              <a:buChar char="Ø"/>
            </a:pPr>
            <a:r>
              <a:rPr lang="es-EC" dirty="0"/>
              <a:t>Revisar suministros médicos</a:t>
            </a:r>
          </a:p>
          <a:p>
            <a:pPr marL="425450" indent="-342900">
              <a:buFont typeface="Wingdings" panose="05000000000000000000" pitchFamily="2" charset="2"/>
              <a:buChar char="Ø"/>
            </a:pPr>
            <a:r>
              <a:rPr lang="es-EC" dirty="0"/>
              <a:t>Solicitar nuevos insumos médicos</a:t>
            </a:r>
          </a:p>
          <a:p>
            <a:pPr marL="425450" indent="-342900">
              <a:buFont typeface="Wingdings" panose="05000000000000000000" pitchFamily="2" charset="2"/>
              <a:buChar char="Ø"/>
            </a:pPr>
            <a:r>
              <a:rPr lang="es-EC" dirty="0"/>
              <a:t>Mantener alerta ante posible decaimiento de salud</a:t>
            </a:r>
          </a:p>
        </p:txBody>
      </p:sp>
      <p:sp>
        <p:nvSpPr>
          <p:cNvPr id="3" name="Marcador de contenido 2">
            <a:extLst>
              <a:ext uri="{FF2B5EF4-FFF2-40B4-BE49-F238E27FC236}">
                <a16:creationId xmlns:a16="http://schemas.microsoft.com/office/drawing/2014/main" id="{B5944B0A-25F6-4A0D-8650-7C98A5C11D82}"/>
              </a:ext>
            </a:extLst>
          </p:cNvPr>
          <p:cNvSpPr>
            <a:spLocks noGrp="1"/>
          </p:cNvSpPr>
          <p:nvPr>
            <p:ph idx="1"/>
          </p:nvPr>
        </p:nvSpPr>
        <p:spPr>
          <a:xfrm>
            <a:off x="1097280" y="1735668"/>
            <a:ext cx="10058400" cy="440266"/>
          </a:xfrm>
        </p:spPr>
        <p:txBody>
          <a:bodyPr numCol="1">
            <a:normAutofit/>
          </a:bodyPr>
          <a:lstStyle/>
          <a:p>
            <a:pPr marL="0" indent="0" algn="ctr">
              <a:buNone/>
            </a:pPr>
            <a:r>
              <a:rPr lang="es-EC" b="1" dirty="0"/>
              <a:t>Ing. Vinicio Cevallos – Analista Financiero</a:t>
            </a:r>
          </a:p>
          <a:p>
            <a:endParaRPr lang="es-EC" b="1" dirty="0"/>
          </a:p>
          <a:p>
            <a:pPr>
              <a:buFont typeface="Wingdings" panose="05000000000000000000" pitchFamily="2" charset="2"/>
              <a:buChar char="Ø"/>
            </a:pPr>
            <a:endParaRPr lang="es-EC" b="1" dirty="0"/>
          </a:p>
        </p:txBody>
      </p:sp>
    </p:spTree>
    <p:extLst>
      <p:ext uri="{BB962C8B-B14F-4D97-AF65-F5344CB8AC3E}">
        <p14:creationId xmlns:p14="http://schemas.microsoft.com/office/powerpoint/2010/main" val="609770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laca de Nazca: que es, ubicación, sismos y mucho más">
            <a:extLst>
              <a:ext uri="{FF2B5EF4-FFF2-40B4-BE49-F238E27FC236}">
                <a16:creationId xmlns:a16="http://schemas.microsoft.com/office/drawing/2014/main" id="{32F873A6-082F-4637-BC48-C77C43ECB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57" y="174986"/>
            <a:ext cx="4987637" cy="586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Qué es el Cinturón de Fuego y por qué causa terremotos en el Pacífico? |  Video | CNN">
            <a:extLst>
              <a:ext uri="{FF2B5EF4-FFF2-40B4-BE49-F238E27FC236}">
                <a16:creationId xmlns:a16="http://schemas.microsoft.com/office/drawing/2014/main" id="{EC5615B1-6DE3-43BF-885A-80A35D194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700" y="180678"/>
            <a:ext cx="4874376" cy="28950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El olvido destruye a las escuelas | El Diario Ecuador">
            <a:extLst>
              <a:ext uri="{FF2B5EF4-FFF2-40B4-BE49-F238E27FC236}">
                <a16:creationId xmlns:a16="http://schemas.microsoft.com/office/drawing/2014/main" id="{0E5DDEE8-004A-4132-91CF-F08E11BA3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700" y="3187705"/>
            <a:ext cx="4874376" cy="289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758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F583D7-A185-44C0-A79C-31085A11CF2E}"/>
              </a:ext>
            </a:extLst>
          </p:cNvPr>
          <p:cNvSpPr>
            <a:spLocks noGrp="1"/>
          </p:cNvSpPr>
          <p:nvPr>
            <p:ph type="title"/>
          </p:nvPr>
        </p:nvSpPr>
        <p:spPr/>
        <p:txBody>
          <a:bodyPr/>
          <a:lstStyle/>
          <a:p>
            <a:r>
              <a:rPr lang="es-EC" dirty="0"/>
              <a:t>Funciones de Brigada – B.R.E</a:t>
            </a:r>
          </a:p>
        </p:txBody>
      </p:sp>
      <p:pic>
        <p:nvPicPr>
          <p:cNvPr id="5" name="Picture 2">
            <a:extLst>
              <a:ext uri="{FF2B5EF4-FFF2-40B4-BE49-F238E27FC236}">
                <a16:creationId xmlns:a16="http://schemas.microsoft.com/office/drawing/2014/main" id="{1F2183C4-E60F-4786-B51A-576F03B535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C6D57639-968E-4B9E-A7D1-AAB2FB591E9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sp>
        <p:nvSpPr>
          <p:cNvPr id="3" name="Marcador de contenido 2">
            <a:extLst>
              <a:ext uri="{FF2B5EF4-FFF2-40B4-BE49-F238E27FC236}">
                <a16:creationId xmlns:a16="http://schemas.microsoft.com/office/drawing/2014/main" id="{B5944B0A-25F6-4A0D-8650-7C98A5C11D82}"/>
              </a:ext>
            </a:extLst>
          </p:cNvPr>
          <p:cNvSpPr>
            <a:spLocks noGrp="1"/>
          </p:cNvSpPr>
          <p:nvPr>
            <p:ph idx="1"/>
          </p:nvPr>
        </p:nvSpPr>
        <p:spPr>
          <a:xfrm>
            <a:off x="1097280" y="1735668"/>
            <a:ext cx="10058400" cy="440266"/>
          </a:xfrm>
        </p:spPr>
        <p:txBody>
          <a:bodyPr numCol="1">
            <a:normAutofit/>
          </a:bodyPr>
          <a:lstStyle/>
          <a:p>
            <a:pPr marL="0" indent="0" algn="ctr">
              <a:buNone/>
            </a:pPr>
            <a:r>
              <a:rPr lang="es-EC" b="1" dirty="0"/>
              <a:t>Eco. Edgar Rivadeneira – Analista Talento Humano</a:t>
            </a:r>
          </a:p>
          <a:p>
            <a:endParaRPr lang="es-EC" b="1" dirty="0"/>
          </a:p>
          <a:p>
            <a:pPr>
              <a:buFont typeface="Wingdings" panose="05000000000000000000" pitchFamily="2" charset="2"/>
              <a:buChar char="Ø"/>
            </a:pPr>
            <a:endParaRPr lang="es-EC" b="1" dirty="0"/>
          </a:p>
        </p:txBody>
      </p:sp>
      <p:pic>
        <p:nvPicPr>
          <p:cNvPr id="3074" name="Picture 2" descr="Brigada de busqueda, rescate y evacuación - Informativo Virtual de Gestión  de Riegos">
            <a:extLst>
              <a:ext uri="{FF2B5EF4-FFF2-40B4-BE49-F238E27FC236}">
                <a16:creationId xmlns:a16="http://schemas.microsoft.com/office/drawing/2014/main" id="{2E85AEAE-0FA3-4890-9C2E-3682A7BEE50F}"/>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473335" y="2351117"/>
            <a:ext cx="5306290" cy="3655250"/>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contenido 2">
            <a:extLst>
              <a:ext uri="{FF2B5EF4-FFF2-40B4-BE49-F238E27FC236}">
                <a16:creationId xmlns:a16="http://schemas.microsoft.com/office/drawing/2014/main" id="{61F728BB-1F59-49CB-8A44-E0FA003D3E8E}"/>
              </a:ext>
            </a:extLst>
          </p:cNvPr>
          <p:cNvSpPr txBox="1">
            <a:spLocks/>
          </p:cNvSpPr>
          <p:nvPr/>
        </p:nvSpPr>
        <p:spPr>
          <a:xfrm>
            <a:off x="1097280" y="2175934"/>
            <a:ext cx="10058400" cy="4130306"/>
          </a:xfrm>
          <a:prstGeom prst="rect">
            <a:avLst/>
          </a:prstGeom>
        </p:spPr>
        <p:txBody>
          <a:bodyPr vert="horz" lIns="0" tIns="45720" rIns="0" bIns="45720" numCol="3"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EC" b="1" dirty="0"/>
              <a:t>Antes: </a:t>
            </a:r>
          </a:p>
          <a:p>
            <a:pPr marL="90488" indent="-90488">
              <a:buFont typeface="Wingdings" panose="05000000000000000000" pitchFamily="2" charset="2"/>
              <a:buChar char="Ø"/>
            </a:pPr>
            <a:r>
              <a:rPr lang="es-EC" dirty="0"/>
              <a:t>Inventariar recursos disponibles.</a:t>
            </a:r>
          </a:p>
          <a:p>
            <a:pPr marL="90488" indent="-90488">
              <a:buFont typeface="Wingdings" panose="05000000000000000000" pitchFamily="2" charset="2"/>
              <a:buChar char="Ø"/>
              <a:tabLst>
                <a:tab pos="3311525" algn="l"/>
              </a:tabLst>
            </a:pPr>
            <a:r>
              <a:rPr lang="es-EC" dirty="0"/>
              <a:t>Solicitar implementos </a:t>
            </a:r>
          </a:p>
          <a:p>
            <a:pPr marL="90488" indent="-90488">
              <a:buFont typeface="Wingdings" panose="05000000000000000000" pitchFamily="2" charset="2"/>
              <a:buChar char="Ø"/>
              <a:tabLst>
                <a:tab pos="3311525" algn="l"/>
              </a:tabLst>
            </a:pPr>
            <a:r>
              <a:rPr lang="es-EC" dirty="0"/>
              <a:t>Capacitación de forma permanente</a:t>
            </a:r>
          </a:p>
          <a:p>
            <a:pPr marL="90488" indent="-90488">
              <a:buFont typeface="Wingdings" panose="05000000000000000000" pitchFamily="2" charset="2"/>
              <a:buChar char="Ø"/>
              <a:tabLst>
                <a:tab pos="3311525" algn="l"/>
              </a:tabLst>
            </a:pPr>
            <a:r>
              <a:rPr lang="es-EC" dirty="0"/>
              <a:t>Recorrer rutas de evacuación y verificar posibles obstrucciones </a:t>
            </a:r>
          </a:p>
          <a:p>
            <a:pPr marL="90488" indent="-90488">
              <a:buFont typeface="Wingdings" panose="05000000000000000000" pitchFamily="2" charset="2"/>
              <a:buChar char="Ø"/>
              <a:tabLst>
                <a:tab pos="3311525" algn="l"/>
              </a:tabLst>
            </a:pPr>
            <a:r>
              <a:rPr lang="es-EC" dirty="0"/>
              <a:t>Realizar practicas de forma de evacuación y rescate.</a:t>
            </a:r>
          </a:p>
          <a:p>
            <a:pPr marL="0" indent="0">
              <a:buNone/>
              <a:tabLst>
                <a:tab pos="3311525" algn="l"/>
              </a:tabLst>
            </a:pPr>
            <a:r>
              <a:rPr lang="es-EC" b="1" dirty="0"/>
              <a:t>Durante:</a:t>
            </a:r>
          </a:p>
          <a:p>
            <a:pPr marL="179388" indent="-96838">
              <a:buFont typeface="Wingdings" panose="05000000000000000000" pitchFamily="2" charset="2"/>
              <a:buChar char="Ø"/>
            </a:pPr>
            <a:r>
              <a:rPr lang="es-EC" dirty="0"/>
              <a:t>Colaborar en evacuación de funcionaros</a:t>
            </a:r>
          </a:p>
          <a:p>
            <a:pPr marL="179388" indent="-96838">
              <a:buFont typeface="Wingdings" panose="05000000000000000000" pitchFamily="2" charset="2"/>
              <a:buChar char="Ø"/>
            </a:pPr>
            <a:r>
              <a:rPr lang="es-EC" dirty="0"/>
              <a:t>Cerrar puertas de oficinas desocupadas</a:t>
            </a:r>
          </a:p>
          <a:p>
            <a:pPr marL="179388" indent="-96838">
              <a:buFont typeface="Wingdings" panose="05000000000000000000" pitchFamily="2" charset="2"/>
              <a:buChar char="Ø"/>
            </a:pPr>
            <a:r>
              <a:rPr lang="es-EC" dirty="0"/>
              <a:t>Informar presencia de persona herida</a:t>
            </a:r>
          </a:p>
          <a:p>
            <a:pPr marL="179388" indent="-96838">
              <a:buFont typeface="Wingdings" panose="05000000000000000000" pitchFamily="2" charset="2"/>
              <a:buChar char="Ø"/>
            </a:pPr>
            <a:r>
              <a:rPr lang="es-EC" dirty="0"/>
              <a:t>Mantener comunicación constante con jefes de brigadas</a:t>
            </a:r>
          </a:p>
          <a:p>
            <a:pPr marL="82550" indent="0" algn="just">
              <a:buNone/>
            </a:pPr>
            <a:endParaRPr lang="es-EC" b="1" dirty="0"/>
          </a:p>
          <a:p>
            <a:pPr marL="82550" indent="0" algn="just">
              <a:buNone/>
            </a:pPr>
            <a:r>
              <a:rPr lang="es-EC" b="1" dirty="0"/>
              <a:t>Después:</a:t>
            </a:r>
          </a:p>
          <a:p>
            <a:pPr marL="425450" indent="-342900">
              <a:buFont typeface="Wingdings" panose="05000000000000000000" pitchFamily="2" charset="2"/>
              <a:buChar char="Ø"/>
            </a:pPr>
            <a:r>
              <a:rPr lang="es-EC" dirty="0"/>
              <a:t>Verificar que personal se encuentre en zona segura</a:t>
            </a:r>
          </a:p>
          <a:p>
            <a:pPr marL="425450" indent="-342900">
              <a:buFont typeface="Wingdings" panose="05000000000000000000" pitchFamily="2" charset="2"/>
              <a:buChar char="Ø"/>
            </a:pPr>
            <a:r>
              <a:rPr lang="es-EC" dirty="0"/>
              <a:t>Informar evacuación completa</a:t>
            </a:r>
          </a:p>
          <a:p>
            <a:pPr marL="425450" indent="-342900">
              <a:buFont typeface="Wingdings" panose="05000000000000000000" pitchFamily="2" charset="2"/>
              <a:buChar char="Ø"/>
            </a:pPr>
            <a:r>
              <a:rPr lang="es-EC" dirty="0"/>
              <a:t>Mantener alerta ante posible evacuación a exteriores</a:t>
            </a:r>
          </a:p>
        </p:txBody>
      </p:sp>
    </p:spTree>
    <p:extLst>
      <p:ext uri="{BB962C8B-B14F-4D97-AF65-F5344CB8AC3E}">
        <p14:creationId xmlns:p14="http://schemas.microsoft.com/office/powerpoint/2010/main" val="3139246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F583D7-A185-44C0-A79C-31085A11CF2E}"/>
              </a:ext>
            </a:extLst>
          </p:cNvPr>
          <p:cNvSpPr>
            <a:spLocks noGrp="1"/>
          </p:cNvSpPr>
          <p:nvPr>
            <p:ph type="title"/>
          </p:nvPr>
        </p:nvSpPr>
        <p:spPr/>
        <p:txBody>
          <a:bodyPr/>
          <a:lstStyle/>
          <a:p>
            <a:r>
              <a:rPr lang="es-EC" dirty="0"/>
              <a:t>Funciones de Brigada – Comunicaciones</a:t>
            </a:r>
          </a:p>
        </p:txBody>
      </p:sp>
      <p:pic>
        <p:nvPicPr>
          <p:cNvPr id="5" name="Picture 2">
            <a:extLst>
              <a:ext uri="{FF2B5EF4-FFF2-40B4-BE49-F238E27FC236}">
                <a16:creationId xmlns:a16="http://schemas.microsoft.com/office/drawing/2014/main" id="{6A7EBA0A-9F3B-4DA7-BD98-04F35A4CB8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RIGADA DE COMUNICACIÓN - BRIGADAS ETL 2016">
            <a:extLst>
              <a:ext uri="{FF2B5EF4-FFF2-40B4-BE49-F238E27FC236}">
                <a16:creationId xmlns:a16="http://schemas.microsoft.com/office/drawing/2014/main" id="{5F301A12-DE47-45E8-92E2-01373DA430F6}"/>
              </a:ext>
            </a:extLst>
          </p:cNvPr>
          <p:cNvPicPr>
            <a:picLocks noChangeAspect="1" noChangeArrowheads="1"/>
          </p:cNvPicPr>
          <p:nvPr/>
        </p:nvPicPr>
        <p:blipFill rotWithShape="1">
          <a:blip r:embed="rId3">
            <a:lum bright="70000" contrast="-70000"/>
            <a:extLst>
              <a:ext uri="{BEBA8EAE-BF5A-486C-A8C5-ECC9F3942E4B}">
                <a14:imgProps xmlns:a14="http://schemas.microsoft.com/office/drawing/2010/main">
                  <a14:imgLayer r:embed="rId4">
                    <a14:imgEffect>
                      <a14:backgroundRemoval t="10000" b="92615" l="7154" r="92231">
                        <a14:foregroundMark x1="9385" y1="58769" x2="9385" y2="58769"/>
                        <a14:foregroundMark x1="8385" y1="39769" x2="8385" y2="39769"/>
                        <a14:foregroundMark x1="7154" y1="53308" x2="7154" y2="53308"/>
                        <a14:foregroundMark x1="33846" y1="79385" x2="33846" y2="79385"/>
                        <a14:foregroundMark x1="43538" y1="77385" x2="43538" y2="77385"/>
                        <a14:foregroundMark x1="31000" y1="76538" x2="46538" y2="78154"/>
                        <a14:foregroundMark x1="46538" y1="78154" x2="50615" y2="78000"/>
                        <a14:foregroundMark x1="30231" y1="73769" x2="49385" y2="74538"/>
                        <a14:foregroundMark x1="38308" y1="70692" x2="39923" y2="71538"/>
                        <a14:foregroundMark x1="22154" y1="91692" x2="28615" y2="90692"/>
                        <a14:foregroundMark x1="51615" y1="92154" x2="56231" y2="92692"/>
                        <a14:foregroundMark x1="93000" y1="38769" x2="89615" y2="45385"/>
                        <a14:foregroundMark x1="89615" y1="45385" x2="92231" y2="64462"/>
                      </a14:backgroundRemoval>
                    </a14:imgEffect>
                  </a14:imgLayer>
                </a14:imgProps>
              </a:ext>
              <a:ext uri="{28A0092B-C50C-407E-A947-70E740481C1C}">
                <a14:useLocalDpi xmlns:a14="http://schemas.microsoft.com/office/drawing/2010/main" val="0"/>
              </a:ext>
            </a:extLst>
          </a:blip>
          <a:srcRect t="21211" b="4180"/>
          <a:stretch/>
        </p:blipFill>
        <p:spPr bwMode="auto">
          <a:xfrm>
            <a:off x="2667000" y="1454726"/>
            <a:ext cx="6858000" cy="5116671"/>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B5944B0A-25F6-4A0D-8650-7C98A5C11D82}"/>
              </a:ext>
            </a:extLst>
          </p:cNvPr>
          <p:cNvSpPr>
            <a:spLocks noGrp="1"/>
          </p:cNvSpPr>
          <p:nvPr>
            <p:ph idx="1"/>
          </p:nvPr>
        </p:nvSpPr>
        <p:spPr>
          <a:xfrm>
            <a:off x="1097280" y="1735668"/>
            <a:ext cx="10058400" cy="440266"/>
          </a:xfrm>
        </p:spPr>
        <p:txBody>
          <a:bodyPr numCol="1">
            <a:normAutofit/>
          </a:bodyPr>
          <a:lstStyle/>
          <a:p>
            <a:pPr marL="0" indent="0" algn="ctr">
              <a:buNone/>
            </a:pPr>
            <a:r>
              <a:rPr lang="es-EC" b="1" dirty="0"/>
              <a:t>Ing. Yohana Faula - Analista Apoyo, Seguimiento y Regulación</a:t>
            </a:r>
          </a:p>
          <a:p>
            <a:endParaRPr lang="es-EC" b="1" dirty="0"/>
          </a:p>
          <a:p>
            <a:pPr>
              <a:buFont typeface="Wingdings" panose="05000000000000000000" pitchFamily="2" charset="2"/>
              <a:buChar char="Ø"/>
            </a:pPr>
            <a:endParaRPr lang="es-EC" b="1" dirty="0"/>
          </a:p>
          <a:p>
            <a:pPr>
              <a:buFont typeface="Wingdings" panose="05000000000000000000" pitchFamily="2" charset="2"/>
              <a:buChar char="Ø"/>
            </a:pPr>
            <a:endParaRPr lang="es-EC" b="1" dirty="0"/>
          </a:p>
          <a:p>
            <a:pPr>
              <a:buFont typeface="Wingdings" panose="05000000000000000000" pitchFamily="2" charset="2"/>
              <a:buChar char="Ø"/>
            </a:pPr>
            <a:endParaRPr lang="es-EC" b="1" dirty="0"/>
          </a:p>
        </p:txBody>
      </p:sp>
      <p:sp>
        <p:nvSpPr>
          <p:cNvPr id="4" name="Marcador de contenido 2">
            <a:extLst>
              <a:ext uri="{FF2B5EF4-FFF2-40B4-BE49-F238E27FC236}">
                <a16:creationId xmlns:a16="http://schemas.microsoft.com/office/drawing/2014/main" id="{61F728BB-1F59-49CB-8A44-E0FA003D3E8E}"/>
              </a:ext>
            </a:extLst>
          </p:cNvPr>
          <p:cNvSpPr txBox="1">
            <a:spLocks/>
          </p:cNvSpPr>
          <p:nvPr/>
        </p:nvSpPr>
        <p:spPr>
          <a:xfrm>
            <a:off x="1097280" y="2174241"/>
            <a:ext cx="10058400" cy="4130306"/>
          </a:xfrm>
          <a:prstGeom prst="rect">
            <a:avLst/>
          </a:prstGeom>
        </p:spPr>
        <p:txBody>
          <a:bodyPr vert="horz" lIns="0" tIns="45720" rIns="0" bIns="45720" numCol="3"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EC" b="1" dirty="0"/>
              <a:t>Antes: </a:t>
            </a:r>
          </a:p>
          <a:p>
            <a:pPr marL="90488" indent="-90488">
              <a:buFont typeface="Wingdings" panose="05000000000000000000" pitchFamily="2" charset="2"/>
              <a:buChar char="Ø"/>
            </a:pPr>
            <a:r>
              <a:rPr lang="es-EC" dirty="0"/>
              <a:t>Mantener comunicación grupal con esquema organizacional</a:t>
            </a:r>
          </a:p>
          <a:p>
            <a:pPr marL="90488" indent="-90488">
              <a:buFont typeface="Wingdings" panose="05000000000000000000" pitchFamily="2" charset="2"/>
              <a:buChar char="Ø"/>
            </a:pPr>
            <a:r>
              <a:rPr lang="es-EC" dirty="0"/>
              <a:t>Disponer de listado de servicios de emergencia</a:t>
            </a:r>
          </a:p>
          <a:p>
            <a:pPr marL="90488" indent="-90488">
              <a:buFont typeface="Wingdings" panose="05000000000000000000" pitchFamily="2" charset="2"/>
              <a:buChar char="Ø"/>
            </a:pPr>
            <a:r>
              <a:rPr lang="es-EC" dirty="0"/>
              <a:t>Solicitar equipos de comunicación </a:t>
            </a:r>
          </a:p>
          <a:p>
            <a:pPr marL="90488" indent="-90488">
              <a:buFont typeface="Wingdings" panose="05000000000000000000" pitchFamily="2" charset="2"/>
              <a:buChar char="Ø"/>
            </a:pPr>
            <a:r>
              <a:rPr lang="es-EC" dirty="0"/>
              <a:t>Mantener actualizado listado de funcionarios </a:t>
            </a:r>
            <a:r>
              <a:rPr lang="es-EC" dirty="0" err="1"/>
              <a:t>publicos</a:t>
            </a:r>
            <a:endParaRPr lang="es-EC" dirty="0"/>
          </a:p>
          <a:p>
            <a:pPr marL="90488" indent="-90488">
              <a:buFont typeface="Wingdings" panose="05000000000000000000" pitchFamily="2" charset="2"/>
              <a:buChar char="Ø"/>
            </a:pPr>
            <a:endParaRPr lang="es-EC" dirty="0"/>
          </a:p>
          <a:p>
            <a:pPr marL="0" indent="0">
              <a:buNone/>
              <a:tabLst>
                <a:tab pos="3311525" algn="l"/>
              </a:tabLst>
            </a:pPr>
            <a:r>
              <a:rPr lang="es-EC" b="1" dirty="0"/>
              <a:t>Durante:</a:t>
            </a:r>
          </a:p>
          <a:p>
            <a:pPr marL="179388" indent="-96838">
              <a:buFont typeface="Wingdings" panose="05000000000000000000" pitchFamily="2" charset="2"/>
              <a:buChar char="Ø"/>
            </a:pPr>
            <a:r>
              <a:rPr lang="es-EC" dirty="0"/>
              <a:t>Informar lo sucedido a brigadas </a:t>
            </a:r>
          </a:p>
          <a:p>
            <a:pPr marL="179388" indent="-96838">
              <a:buFont typeface="Wingdings" panose="05000000000000000000" pitchFamily="2" charset="2"/>
              <a:buChar char="Ø"/>
            </a:pPr>
            <a:r>
              <a:rPr lang="es-EC" dirty="0"/>
              <a:t>Informar a organismos de emergencia</a:t>
            </a:r>
          </a:p>
          <a:p>
            <a:pPr marL="179388" indent="-96838">
              <a:buFont typeface="Wingdings" panose="05000000000000000000" pitchFamily="2" charset="2"/>
              <a:buChar char="Ø"/>
            </a:pPr>
            <a:r>
              <a:rPr lang="es-EC" dirty="0"/>
              <a:t>Mantener comunicación con jefes de brigada </a:t>
            </a:r>
          </a:p>
          <a:p>
            <a:pPr marL="179388" indent="-96838">
              <a:buFont typeface="Wingdings" panose="05000000000000000000" pitchFamily="2" charset="2"/>
              <a:buChar char="Ø"/>
            </a:pPr>
            <a:r>
              <a:rPr lang="es-EC" dirty="0"/>
              <a:t>Mantener en área de primeros auxilios</a:t>
            </a:r>
          </a:p>
          <a:p>
            <a:pPr marL="179388" indent="-96838">
              <a:buFont typeface="Wingdings" panose="05000000000000000000" pitchFamily="2" charset="2"/>
              <a:buChar char="Ø"/>
            </a:pPr>
            <a:r>
              <a:rPr lang="es-EC" dirty="0"/>
              <a:t>Colaborar en evacuación</a:t>
            </a:r>
            <a:endParaRPr lang="es-EC" b="1" dirty="0"/>
          </a:p>
          <a:p>
            <a:pPr marL="82550" indent="0" algn="just">
              <a:buNone/>
            </a:pPr>
            <a:r>
              <a:rPr lang="es-EC" b="1" dirty="0"/>
              <a:t>Después:</a:t>
            </a:r>
          </a:p>
          <a:p>
            <a:pPr marL="425450" indent="-342900">
              <a:buFont typeface="Wingdings" panose="05000000000000000000" pitchFamily="2" charset="2"/>
              <a:buChar char="Ø"/>
            </a:pPr>
            <a:r>
              <a:rPr lang="es-EC" dirty="0"/>
              <a:t>Comunicar lo acontecido de forma verbal</a:t>
            </a:r>
          </a:p>
          <a:p>
            <a:pPr marL="425450" indent="-342900">
              <a:buFont typeface="Wingdings" panose="05000000000000000000" pitchFamily="2" charset="2"/>
              <a:buChar char="Ø"/>
            </a:pPr>
            <a:r>
              <a:rPr lang="es-EC" dirty="0"/>
              <a:t>Comunicar posibles reuniones de comité de emergencia </a:t>
            </a:r>
          </a:p>
          <a:p>
            <a:pPr marL="425450" indent="-342900">
              <a:buFont typeface="Wingdings" panose="05000000000000000000" pitchFamily="2" charset="2"/>
              <a:buChar char="Ø"/>
            </a:pPr>
            <a:r>
              <a:rPr lang="es-EC" dirty="0"/>
              <a:t>Generar informe de personas accidentadas. </a:t>
            </a:r>
          </a:p>
        </p:txBody>
      </p:sp>
      <p:pic>
        <p:nvPicPr>
          <p:cNvPr id="6" name="Imagen 5">
            <a:extLst>
              <a:ext uri="{FF2B5EF4-FFF2-40B4-BE49-F238E27FC236}">
                <a16:creationId xmlns:a16="http://schemas.microsoft.com/office/drawing/2014/main" id="{11ED63EA-4948-4F84-B21D-4A8EAF5D5F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spTree>
    <p:extLst>
      <p:ext uri="{BB962C8B-B14F-4D97-AF65-F5344CB8AC3E}">
        <p14:creationId xmlns:p14="http://schemas.microsoft.com/office/powerpoint/2010/main" val="367649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F583D7-A185-44C0-A79C-31085A11CF2E}"/>
              </a:ext>
            </a:extLst>
          </p:cNvPr>
          <p:cNvSpPr>
            <a:spLocks noGrp="1"/>
          </p:cNvSpPr>
          <p:nvPr>
            <p:ph type="title"/>
          </p:nvPr>
        </p:nvSpPr>
        <p:spPr/>
        <p:txBody>
          <a:bodyPr/>
          <a:lstStyle/>
          <a:p>
            <a:r>
              <a:rPr lang="es-EC" dirty="0"/>
              <a:t>Funciones de Brigada – Contra Incendio</a:t>
            </a:r>
          </a:p>
        </p:txBody>
      </p:sp>
      <p:sp>
        <p:nvSpPr>
          <p:cNvPr id="3" name="Marcador de contenido 2">
            <a:extLst>
              <a:ext uri="{FF2B5EF4-FFF2-40B4-BE49-F238E27FC236}">
                <a16:creationId xmlns:a16="http://schemas.microsoft.com/office/drawing/2014/main" id="{B5944B0A-25F6-4A0D-8650-7C98A5C11D82}"/>
              </a:ext>
            </a:extLst>
          </p:cNvPr>
          <p:cNvSpPr>
            <a:spLocks noGrp="1"/>
          </p:cNvSpPr>
          <p:nvPr>
            <p:ph idx="1"/>
          </p:nvPr>
        </p:nvSpPr>
        <p:spPr>
          <a:xfrm>
            <a:off x="1097280" y="1735668"/>
            <a:ext cx="10058400" cy="440266"/>
          </a:xfrm>
        </p:spPr>
        <p:txBody>
          <a:bodyPr numCol="1">
            <a:normAutofit/>
          </a:bodyPr>
          <a:lstStyle/>
          <a:p>
            <a:pPr marL="0" indent="0" algn="ctr">
              <a:buNone/>
            </a:pPr>
            <a:r>
              <a:rPr lang="es-EC" b="1" dirty="0"/>
              <a:t>Abg. Walter Delgado – Analista </a:t>
            </a:r>
            <a:r>
              <a:rPr lang="es-EC" b="1"/>
              <a:t>Juridico</a:t>
            </a:r>
            <a:endParaRPr lang="es-EC" b="1" dirty="0"/>
          </a:p>
          <a:p>
            <a:endParaRPr lang="es-EC" b="1" dirty="0"/>
          </a:p>
          <a:p>
            <a:pPr>
              <a:buFont typeface="Wingdings" panose="05000000000000000000" pitchFamily="2" charset="2"/>
              <a:buChar char="Ø"/>
            </a:pPr>
            <a:endParaRPr lang="es-EC" b="1" dirty="0"/>
          </a:p>
          <a:p>
            <a:pPr>
              <a:buFont typeface="Wingdings" panose="05000000000000000000" pitchFamily="2" charset="2"/>
              <a:buChar char="Ø"/>
            </a:pPr>
            <a:endParaRPr lang="es-EC" b="1" dirty="0"/>
          </a:p>
          <a:p>
            <a:pPr>
              <a:buFont typeface="Wingdings" panose="05000000000000000000" pitchFamily="2" charset="2"/>
              <a:buChar char="Ø"/>
            </a:pPr>
            <a:endParaRPr lang="es-EC" b="1" dirty="0"/>
          </a:p>
        </p:txBody>
      </p:sp>
      <p:pic>
        <p:nvPicPr>
          <p:cNvPr id="5122" name="Picture 2" descr="Sipa...">
            <a:extLst>
              <a:ext uri="{FF2B5EF4-FFF2-40B4-BE49-F238E27FC236}">
                <a16:creationId xmlns:a16="http://schemas.microsoft.com/office/drawing/2014/main" id="{C4C6C52A-B2DF-4000-AD6D-8811826E7271}"/>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66629" y="2175934"/>
            <a:ext cx="5858741" cy="37495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1D36A63-36CB-468F-96A8-0708F82BE2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CECE72BE-B050-4C87-8B09-B8596679C6E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sp>
        <p:nvSpPr>
          <p:cNvPr id="4" name="Marcador de contenido 2">
            <a:extLst>
              <a:ext uri="{FF2B5EF4-FFF2-40B4-BE49-F238E27FC236}">
                <a16:creationId xmlns:a16="http://schemas.microsoft.com/office/drawing/2014/main" id="{61F728BB-1F59-49CB-8A44-E0FA003D3E8E}"/>
              </a:ext>
            </a:extLst>
          </p:cNvPr>
          <p:cNvSpPr txBox="1">
            <a:spLocks/>
          </p:cNvSpPr>
          <p:nvPr/>
        </p:nvSpPr>
        <p:spPr>
          <a:xfrm>
            <a:off x="1097280" y="2267375"/>
            <a:ext cx="10058400" cy="4130306"/>
          </a:xfrm>
          <a:prstGeom prst="rect">
            <a:avLst/>
          </a:prstGeom>
        </p:spPr>
        <p:txBody>
          <a:bodyPr vert="horz" lIns="0" tIns="45720" rIns="0" bIns="45720" numCol="3"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EC" b="1" dirty="0"/>
              <a:t>Antes: </a:t>
            </a:r>
          </a:p>
          <a:p>
            <a:pPr marL="90488" indent="-90488">
              <a:buFont typeface="Wingdings" panose="05000000000000000000" pitchFamily="2" charset="2"/>
              <a:buChar char="Ø"/>
            </a:pPr>
            <a:r>
              <a:rPr lang="es-EC" dirty="0"/>
              <a:t>Inventariar recursos disponibles</a:t>
            </a:r>
          </a:p>
          <a:p>
            <a:pPr marL="90488" indent="-90488">
              <a:buFont typeface="Wingdings" panose="05000000000000000000" pitchFamily="2" charset="2"/>
              <a:buChar char="Ø"/>
            </a:pPr>
            <a:r>
              <a:rPr lang="es-EC" dirty="0"/>
              <a:t>Verificar fecha de extintores</a:t>
            </a:r>
          </a:p>
          <a:p>
            <a:pPr marL="90488" indent="-90488">
              <a:buFont typeface="Wingdings" panose="05000000000000000000" pitchFamily="2" charset="2"/>
              <a:buChar char="Ø"/>
            </a:pPr>
            <a:r>
              <a:rPr lang="es-EC" dirty="0"/>
              <a:t>Solicitar implementos </a:t>
            </a:r>
          </a:p>
          <a:p>
            <a:pPr marL="90488" indent="-90488">
              <a:buFont typeface="Wingdings" panose="05000000000000000000" pitchFamily="2" charset="2"/>
              <a:buChar char="Ø"/>
            </a:pPr>
            <a:r>
              <a:rPr lang="es-EC" dirty="0"/>
              <a:t>Capacitarse de forma permanente con CC.BB</a:t>
            </a:r>
          </a:p>
          <a:p>
            <a:pPr marL="90488" indent="-90488">
              <a:buFont typeface="Wingdings" panose="05000000000000000000" pitchFamily="2" charset="2"/>
              <a:buChar char="Ø"/>
            </a:pPr>
            <a:r>
              <a:rPr lang="es-EC" dirty="0"/>
              <a:t>Realizar simulacros </a:t>
            </a:r>
          </a:p>
          <a:p>
            <a:pPr marL="0" indent="0">
              <a:buNone/>
            </a:pPr>
            <a:endParaRPr lang="es-EC" dirty="0"/>
          </a:p>
          <a:p>
            <a:pPr marL="90488" indent="-90488">
              <a:buFont typeface="Wingdings" panose="05000000000000000000" pitchFamily="2" charset="2"/>
              <a:buChar char="Ø"/>
            </a:pPr>
            <a:endParaRPr lang="es-EC" dirty="0"/>
          </a:p>
          <a:p>
            <a:pPr marL="0" indent="0">
              <a:buNone/>
              <a:tabLst>
                <a:tab pos="3311525" algn="l"/>
              </a:tabLst>
            </a:pPr>
            <a:r>
              <a:rPr lang="es-EC" b="1" dirty="0"/>
              <a:t>Durante:</a:t>
            </a:r>
          </a:p>
          <a:p>
            <a:pPr marL="179388" indent="-96838">
              <a:buFont typeface="Wingdings" panose="05000000000000000000" pitchFamily="2" charset="2"/>
              <a:buChar char="Ø"/>
            </a:pPr>
            <a:r>
              <a:rPr lang="es-EC" dirty="0"/>
              <a:t>Participar activamente en evacuación </a:t>
            </a:r>
          </a:p>
          <a:p>
            <a:pPr marL="179388" indent="-96838">
              <a:buFont typeface="Wingdings" panose="05000000000000000000" pitchFamily="2" charset="2"/>
              <a:buChar char="Ø"/>
            </a:pPr>
            <a:r>
              <a:rPr lang="es-EC" dirty="0"/>
              <a:t>Verificar existencia de conato de incendio</a:t>
            </a:r>
          </a:p>
          <a:p>
            <a:pPr marL="179388" indent="-96838">
              <a:buFont typeface="Wingdings" panose="05000000000000000000" pitchFamily="2" charset="2"/>
              <a:buChar char="Ø"/>
            </a:pPr>
            <a:r>
              <a:rPr lang="es-EC" dirty="0"/>
              <a:t>Acordonar área en caso de existir conato de incendio y hacer uso de equipos de extinción</a:t>
            </a:r>
          </a:p>
          <a:p>
            <a:pPr marL="179388" indent="-96838">
              <a:buFont typeface="Wingdings" panose="05000000000000000000" pitchFamily="2" charset="2"/>
              <a:buChar char="Ø"/>
            </a:pPr>
            <a:r>
              <a:rPr lang="es-EC" dirty="0"/>
              <a:t>Informar a brigada de comunicación para solicitar ayuda</a:t>
            </a:r>
          </a:p>
          <a:p>
            <a:pPr marL="82550" indent="0" algn="just">
              <a:buNone/>
            </a:pPr>
            <a:r>
              <a:rPr lang="es-EC" b="1" dirty="0"/>
              <a:t>Después:</a:t>
            </a:r>
          </a:p>
          <a:p>
            <a:pPr marL="425450" indent="-342900">
              <a:buFont typeface="Wingdings" panose="05000000000000000000" pitchFamily="2" charset="2"/>
              <a:buChar char="Ø"/>
            </a:pPr>
            <a:r>
              <a:rPr lang="es-EC" dirty="0"/>
              <a:t>Realizar informe de posibles daños </a:t>
            </a:r>
          </a:p>
          <a:p>
            <a:pPr marL="425450" indent="-342900">
              <a:buFont typeface="Wingdings" panose="05000000000000000000" pitchFamily="2" charset="2"/>
              <a:buChar char="Ø"/>
            </a:pPr>
            <a:r>
              <a:rPr lang="es-EC" dirty="0"/>
              <a:t>Mantener alerta ante posibles nuevos conatos de incendio </a:t>
            </a:r>
          </a:p>
        </p:txBody>
      </p:sp>
    </p:spTree>
    <p:extLst>
      <p:ext uri="{BB962C8B-B14F-4D97-AF65-F5344CB8AC3E}">
        <p14:creationId xmlns:p14="http://schemas.microsoft.com/office/powerpoint/2010/main" val="2798518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C06D1C6-D43A-4A79-9180-AFDB56432480}"/>
              </a:ext>
            </a:extLst>
          </p:cNvPr>
          <p:cNvPicPr>
            <a:picLocks noChangeAspect="1"/>
          </p:cNvPicPr>
          <p:nvPr/>
        </p:nvPicPr>
        <p:blipFill rotWithShape="1">
          <a:blip r:embed="rId2">
            <a:extLst>
              <a:ext uri="{28A0092B-C50C-407E-A947-70E740481C1C}">
                <a14:useLocalDpi xmlns:a14="http://schemas.microsoft.com/office/drawing/2010/main" val="0"/>
              </a:ext>
            </a:extLst>
          </a:blip>
          <a:srcRect l="2321" t="15653" r="2494" b="10519"/>
          <a:stretch/>
        </p:blipFill>
        <p:spPr>
          <a:xfrm>
            <a:off x="387927" y="69272"/>
            <a:ext cx="11416145" cy="6257125"/>
          </a:xfrm>
          <a:prstGeom prst="rect">
            <a:avLst/>
          </a:prstGeom>
        </p:spPr>
      </p:pic>
    </p:spTree>
    <p:extLst>
      <p:ext uri="{BB962C8B-B14F-4D97-AF65-F5344CB8AC3E}">
        <p14:creationId xmlns:p14="http://schemas.microsoft.com/office/powerpoint/2010/main" val="2924154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303F9D8-6BB2-4437-BF09-C05D95F2D00D}"/>
              </a:ext>
            </a:extLst>
          </p:cNvPr>
          <p:cNvPicPr>
            <a:picLocks noChangeAspect="1"/>
          </p:cNvPicPr>
          <p:nvPr/>
        </p:nvPicPr>
        <p:blipFill rotWithShape="1">
          <a:blip r:embed="rId2">
            <a:extLst>
              <a:ext uri="{28A0092B-C50C-407E-A947-70E740481C1C}">
                <a14:useLocalDpi xmlns:a14="http://schemas.microsoft.com/office/drawing/2010/main" val="0"/>
              </a:ext>
            </a:extLst>
          </a:blip>
          <a:srcRect l="2482" t="22972" r="11959" b="42362"/>
          <a:stretch/>
        </p:blipFill>
        <p:spPr>
          <a:xfrm>
            <a:off x="69272" y="328771"/>
            <a:ext cx="7948836" cy="2768674"/>
          </a:xfrm>
          <a:prstGeom prst="rect">
            <a:avLst/>
          </a:prstGeom>
        </p:spPr>
      </p:pic>
      <p:pic>
        <p:nvPicPr>
          <p:cNvPr id="5" name="Imagen 4">
            <a:extLst>
              <a:ext uri="{FF2B5EF4-FFF2-40B4-BE49-F238E27FC236}">
                <a16:creationId xmlns:a16="http://schemas.microsoft.com/office/drawing/2014/main" id="{53A158BB-FDBE-48B6-AC9D-329890FCA1F7}"/>
              </a:ext>
            </a:extLst>
          </p:cNvPr>
          <p:cNvPicPr>
            <a:picLocks noChangeAspect="1"/>
          </p:cNvPicPr>
          <p:nvPr/>
        </p:nvPicPr>
        <p:blipFill rotWithShape="1">
          <a:blip r:embed="rId3">
            <a:extLst>
              <a:ext uri="{28A0092B-C50C-407E-A947-70E740481C1C}">
                <a14:useLocalDpi xmlns:a14="http://schemas.microsoft.com/office/drawing/2010/main" val="0"/>
              </a:ext>
            </a:extLst>
          </a:blip>
          <a:srcRect l="25562" t="20564" r="31876" b="29189"/>
          <a:stretch/>
        </p:blipFill>
        <p:spPr>
          <a:xfrm>
            <a:off x="7783427" y="3329213"/>
            <a:ext cx="3549591" cy="2961224"/>
          </a:xfrm>
          <a:prstGeom prst="rect">
            <a:avLst/>
          </a:prstGeom>
        </p:spPr>
      </p:pic>
      <p:pic>
        <p:nvPicPr>
          <p:cNvPr id="7" name="Imagen 6">
            <a:extLst>
              <a:ext uri="{FF2B5EF4-FFF2-40B4-BE49-F238E27FC236}">
                <a16:creationId xmlns:a16="http://schemas.microsoft.com/office/drawing/2014/main" id="{2025E779-0548-4024-B91A-3CCBFEE0E8F0}"/>
              </a:ext>
            </a:extLst>
          </p:cNvPr>
          <p:cNvPicPr>
            <a:picLocks noChangeAspect="1"/>
          </p:cNvPicPr>
          <p:nvPr/>
        </p:nvPicPr>
        <p:blipFill rotWithShape="1">
          <a:blip r:embed="rId4">
            <a:extLst>
              <a:ext uri="{28A0092B-C50C-407E-A947-70E740481C1C}">
                <a14:useLocalDpi xmlns:a14="http://schemas.microsoft.com/office/drawing/2010/main" val="0"/>
              </a:ext>
            </a:extLst>
          </a:blip>
          <a:srcRect l="29961" t="21031" r="29788" b="32766"/>
          <a:stretch/>
        </p:blipFill>
        <p:spPr>
          <a:xfrm>
            <a:off x="8018108" y="110836"/>
            <a:ext cx="3967629" cy="3218377"/>
          </a:xfrm>
          <a:prstGeom prst="rect">
            <a:avLst/>
          </a:prstGeom>
        </p:spPr>
      </p:pic>
      <p:pic>
        <p:nvPicPr>
          <p:cNvPr id="9" name="Imagen 8">
            <a:extLst>
              <a:ext uri="{FF2B5EF4-FFF2-40B4-BE49-F238E27FC236}">
                <a16:creationId xmlns:a16="http://schemas.microsoft.com/office/drawing/2014/main" id="{42E50C8A-E893-4965-BFA4-3AE2F6EFC49E}"/>
              </a:ext>
            </a:extLst>
          </p:cNvPr>
          <p:cNvPicPr>
            <a:picLocks noChangeAspect="1"/>
          </p:cNvPicPr>
          <p:nvPr/>
        </p:nvPicPr>
        <p:blipFill rotWithShape="1">
          <a:blip r:embed="rId5">
            <a:extLst>
              <a:ext uri="{28A0092B-C50C-407E-A947-70E740481C1C}">
                <a14:useLocalDpi xmlns:a14="http://schemas.microsoft.com/office/drawing/2010/main" val="0"/>
              </a:ext>
            </a:extLst>
          </a:blip>
          <a:srcRect l="6640" t="20298" r="2905" b="21031"/>
          <a:stretch/>
        </p:blipFill>
        <p:spPr>
          <a:xfrm>
            <a:off x="858982" y="3425488"/>
            <a:ext cx="6040582" cy="2768674"/>
          </a:xfrm>
          <a:prstGeom prst="rect">
            <a:avLst/>
          </a:prstGeom>
        </p:spPr>
      </p:pic>
    </p:spTree>
    <p:extLst>
      <p:ext uri="{BB962C8B-B14F-4D97-AF65-F5344CB8AC3E}">
        <p14:creationId xmlns:p14="http://schemas.microsoft.com/office/powerpoint/2010/main" val="1302548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DF75211-BB82-4AD5-9FEF-AD80B43D98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3128108" y="265950"/>
            <a:ext cx="5935783" cy="117056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44AF3517-A4FB-4C12-8F94-2FBD5592029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116070" y="134477"/>
            <a:ext cx="937384" cy="1170563"/>
          </a:xfrm>
          <a:prstGeom prst="rect">
            <a:avLst/>
          </a:prstGeom>
        </p:spPr>
      </p:pic>
      <p:pic>
        <p:nvPicPr>
          <p:cNvPr id="1030" name="Picture 6" descr="muchas gracias">
            <a:extLst>
              <a:ext uri="{FF2B5EF4-FFF2-40B4-BE49-F238E27FC236}">
                <a16:creationId xmlns:a16="http://schemas.microsoft.com/office/drawing/2014/main" id="{CA311095-40F9-4CD1-A5B0-0289B7098F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395" r="93652">
                        <a14:foregroundMark x1="4395" y1="63000" x2="4395" y2="63000"/>
                        <a14:foregroundMark x1="15234" y1="54800" x2="15234" y2="54800"/>
                        <a14:foregroundMark x1="21582" y1="54200" x2="21582" y2="54200"/>
                        <a14:foregroundMark x1="21973" y1="47600" x2="21973" y2="47600"/>
                        <a14:foregroundMark x1="37793" y1="46600" x2="37793" y2="46600"/>
                        <a14:foregroundMark x1="43359" y1="45400" x2="43359" y2="45400"/>
                        <a14:foregroundMark x1="11230" y1="58800" x2="11230" y2="58800"/>
                        <a14:foregroundMark x1="53711" y1="37400" x2="53711" y2="37400"/>
                        <a14:foregroundMark x1="52832" y1="35800" x2="52832" y2="35800"/>
                        <a14:foregroundMark x1="92773" y1="35600" x2="92773" y2="35600"/>
                        <a14:foregroundMark x1="90625" y1="28600" x2="93652" y2="38600"/>
                        <a14:foregroundMark x1="93652" y1="38600" x2="89941" y2="30600"/>
                        <a14:foregroundMark x1="89941" y1="30600" x2="89941" y2="29800"/>
                        <a14:foregroundMark x1="6836" y1="78400" x2="6836" y2="78400"/>
                        <a14:foregroundMark x1="9766" y1="76600" x2="9766" y2="76600"/>
                        <a14:foregroundMark x1="60938" y1="51600" x2="6152" y2="77800"/>
                        <a14:foregroundMark x1="21289" y1="51000" x2="21289" y2="51000"/>
                        <a14:foregroundMark x1="25000" y1="48600" x2="25000" y2="48600"/>
                        <a14:foregroundMark x1="29980" y1="51000" x2="29980" y2="51000"/>
                        <a14:foregroundMark x1="35547" y1="51800" x2="35547" y2="51800"/>
                        <a14:foregroundMark x1="38184" y1="44800" x2="38184" y2="44800"/>
                        <a14:foregroundMark x1="39355" y1="29200" x2="39355" y2="29200"/>
                        <a14:foregroundMark x1="44141" y1="40600" x2="44141" y2="40600"/>
                        <a14:foregroundMark x1="47754" y1="36400" x2="47754" y2="36400"/>
                        <a14:backgroundMark x1="62793" y1="60400" x2="88184" y2="70200"/>
                        <a14:backgroundMark x1="88184" y1="70200" x2="93750" y2="64400"/>
                        <a14:backgroundMark x1="62109" y1="55400" x2="67773" y2="59200"/>
                        <a14:backgroundMark x1="62500" y1="55000" x2="62500" y2="55000"/>
                        <a14:backgroundMark x1="64160" y1="55600" x2="64160" y2="55600"/>
                        <a14:backgroundMark x1="63184" y1="55400" x2="63184" y2="55400"/>
                        <a14:backgroundMark x1="62598" y1="54200" x2="62598" y2="54200"/>
                      </a14:backgroundRemoval>
                    </a14:imgEffect>
                  </a14:imgLayer>
                </a14:imgProps>
              </a:ext>
              <a:ext uri="{28A0092B-C50C-407E-A947-70E740481C1C}">
                <a14:useLocalDpi xmlns:a14="http://schemas.microsoft.com/office/drawing/2010/main" val="0"/>
              </a:ext>
            </a:extLst>
          </a:blip>
          <a:srcRect/>
          <a:stretch>
            <a:fillRect/>
          </a:stretch>
        </p:blipFill>
        <p:spPr bwMode="auto">
          <a:xfrm>
            <a:off x="180109" y="2144347"/>
            <a:ext cx="5070764" cy="355112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5A606C3F-1ADB-4BFD-BD52-56C02208B8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4945" y="1588912"/>
            <a:ext cx="6215988" cy="4661991"/>
          </a:xfrm>
          <a:prstGeom prst="rect">
            <a:avLst/>
          </a:prstGeom>
        </p:spPr>
      </p:pic>
    </p:spTree>
    <p:extLst>
      <p:ext uri="{BB962C8B-B14F-4D97-AF65-F5344CB8AC3E}">
        <p14:creationId xmlns:p14="http://schemas.microsoft.com/office/powerpoint/2010/main" val="367035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0DCD90-4EF9-436D-8691-F5312BE80C1A}"/>
              </a:ext>
            </a:extLst>
          </p:cNvPr>
          <p:cNvSpPr>
            <a:spLocks noGrp="1"/>
          </p:cNvSpPr>
          <p:nvPr>
            <p:ph type="title"/>
          </p:nvPr>
        </p:nvSpPr>
        <p:spPr/>
        <p:txBody>
          <a:bodyPr/>
          <a:lstStyle/>
          <a:p>
            <a:r>
              <a:rPr lang="es-EC" dirty="0"/>
              <a:t>Objetivos</a:t>
            </a:r>
          </a:p>
        </p:txBody>
      </p:sp>
      <p:sp>
        <p:nvSpPr>
          <p:cNvPr id="3" name="Marcador de contenido 2">
            <a:extLst>
              <a:ext uri="{FF2B5EF4-FFF2-40B4-BE49-F238E27FC236}">
                <a16:creationId xmlns:a16="http://schemas.microsoft.com/office/drawing/2014/main" id="{6178D304-F34B-4624-83D5-C4218782E3D0}"/>
              </a:ext>
            </a:extLst>
          </p:cNvPr>
          <p:cNvSpPr>
            <a:spLocks noGrp="1"/>
          </p:cNvSpPr>
          <p:nvPr>
            <p:ph idx="1"/>
          </p:nvPr>
        </p:nvSpPr>
        <p:spPr>
          <a:xfrm>
            <a:off x="1097280" y="1845733"/>
            <a:ext cx="10058400" cy="4388811"/>
          </a:xfrm>
        </p:spPr>
        <p:txBody>
          <a:bodyPr>
            <a:normAutofit fontScale="92500" lnSpcReduction="20000"/>
          </a:bodyPr>
          <a:lstStyle/>
          <a:p>
            <a:r>
              <a:rPr lang="es-EC" sz="2200" b="1" dirty="0"/>
              <a:t>Objetivo General</a:t>
            </a:r>
          </a:p>
          <a:p>
            <a:pPr marL="360363" indent="-187325" algn="just">
              <a:buFont typeface="Wingdings" panose="05000000000000000000" pitchFamily="2" charset="2"/>
              <a:buChar char="Ø"/>
            </a:pPr>
            <a:r>
              <a:rPr lang="es-EC" sz="2200" dirty="0"/>
              <a:t>Determinar las condiciones de seguridad física que presenta la Dirección Distrital de Educación 13D02 para enfrentar desastres de origen natural. </a:t>
            </a:r>
          </a:p>
          <a:p>
            <a:pPr marL="173037" indent="0" algn="just">
              <a:buNone/>
            </a:pPr>
            <a:endParaRPr lang="es-EC" b="1" dirty="0"/>
          </a:p>
          <a:p>
            <a:pPr marL="173037" indent="0" algn="just">
              <a:buNone/>
            </a:pPr>
            <a:r>
              <a:rPr lang="es-EC" sz="2200" b="1" dirty="0"/>
              <a:t>Objetivos Específicos</a:t>
            </a:r>
          </a:p>
          <a:p>
            <a:pPr marL="360363" indent="-187325" algn="just">
              <a:buFont typeface="Wingdings" panose="05000000000000000000" pitchFamily="2" charset="2"/>
              <a:buChar char="Ø"/>
            </a:pPr>
            <a:r>
              <a:rPr lang="es-EC" sz="2200" dirty="0"/>
              <a:t>Identificar y evaluar los principales riesgos de origen natural a los que se encuentra expuesta la Dirección Distrital de Educación 13D02</a:t>
            </a:r>
          </a:p>
          <a:p>
            <a:pPr marL="360363" indent="-187325" algn="just">
              <a:buFont typeface="Wingdings" panose="05000000000000000000" pitchFamily="2" charset="2"/>
              <a:buChar char="Ø"/>
            </a:pPr>
            <a:r>
              <a:rPr lang="es-EC" sz="2200" dirty="0"/>
              <a:t>Identificar los recursos (materiales y no materiales) con los que cuenta la Dirección Distrital de Educación 13D02, para enfrentar un desastre de origen natural </a:t>
            </a:r>
          </a:p>
          <a:p>
            <a:pPr marL="360363" indent="-187325" algn="just">
              <a:buFont typeface="Wingdings" panose="05000000000000000000" pitchFamily="2" charset="2"/>
              <a:buChar char="Ø"/>
            </a:pPr>
            <a:r>
              <a:rPr lang="es-EC" sz="2200" dirty="0"/>
              <a:t>Identificar los mecanismos (planes) de seguridad con los que cuenta la Dirección Distrital de Educación 13D02 para enfrentar los riesgos de origen natural </a:t>
            </a:r>
          </a:p>
          <a:p>
            <a:pPr marL="360363" indent="-187325" algn="just">
              <a:buFont typeface="Wingdings" panose="05000000000000000000" pitchFamily="2" charset="2"/>
              <a:buChar char="Ø"/>
            </a:pPr>
            <a:r>
              <a:rPr lang="es-EC" sz="2200" dirty="0"/>
              <a:t>Proponer un Plan de Emergencia que minimice los riesgos de origen natural al que esta expuesta la Dirección Distrital de Educación 13D02 </a:t>
            </a:r>
          </a:p>
          <a:p>
            <a:endParaRPr lang="es-EC" dirty="0"/>
          </a:p>
        </p:txBody>
      </p:sp>
      <p:pic>
        <p:nvPicPr>
          <p:cNvPr id="4" name="Picture 2">
            <a:extLst>
              <a:ext uri="{FF2B5EF4-FFF2-40B4-BE49-F238E27FC236}">
                <a16:creationId xmlns:a16="http://schemas.microsoft.com/office/drawing/2014/main" id="{07CABCE9-0562-4D43-B186-30006B2C5E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C296FDAF-D9BD-4676-A385-6698F9074F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spTree>
    <p:extLst>
      <p:ext uri="{BB962C8B-B14F-4D97-AF65-F5344CB8AC3E}">
        <p14:creationId xmlns:p14="http://schemas.microsoft.com/office/powerpoint/2010/main" val="2748918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16FAAE-A83A-4EC0-85FA-69A4031F083B}"/>
              </a:ext>
            </a:extLst>
          </p:cNvPr>
          <p:cNvSpPr>
            <a:spLocks noGrp="1"/>
          </p:cNvSpPr>
          <p:nvPr>
            <p:ph type="title"/>
          </p:nvPr>
        </p:nvSpPr>
        <p:spPr/>
        <p:txBody>
          <a:bodyPr/>
          <a:lstStyle/>
          <a:p>
            <a:r>
              <a:rPr lang="es-EC" dirty="0"/>
              <a:t>Metodología de Investigación</a:t>
            </a:r>
          </a:p>
        </p:txBody>
      </p:sp>
      <p:pic>
        <p:nvPicPr>
          <p:cNvPr id="4" name="Picture 2">
            <a:extLst>
              <a:ext uri="{FF2B5EF4-FFF2-40B4-BE49-F238E27FC236}">
                <a16:creationId xmlns:a16="http://schemas.microsoft.com/office/drawing/2014/main" id="{5FDD26C4-36B2-487A-AA13-546D18B31E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D308773E-F3E9-4F99-902B-4D8290085B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graphicFrame>
        <p:nvGraphicFramePr>
          <p:cNvPr id="14" name="Marcador de contenido 13">
            <a:extLst>
              <a:ext uri="{FF2B5EF4-FFF2-40B4-BE49-F238E27FC236}">
                <a16:creationId xmlns:a16="http://schemas.microsoft.com/office/drawing/2014/main" id="{7408B2F4-188E-4190-81E1-33122BD9609D}"/>
              </a:ext>
            </a:extLst>
          </p:cNvPr>
          <p:cNvGraphicFramePr>
            <a:graphicFrameLocks noGrp="1"/>
          </p:cNvGraphicFramePr>
          <p:nvPr>
            <p:ph idx="1"/>
            <p:extLst>
              <p:ext uri="{D42A27DB-BD31-4B8C-83A1-F6EECF244321}">
                <p14:modId xmlns:p14="http://schemas.microsoft.com/office/powerpoint/2010/main" val="3967347668"/>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6860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5109F-7B01-4EF2-8A63-B6594187E6D2}"/>
              </a:ext>
            </a:extLst>
          </p:cNvPr>
          <p:cNvSpPr>
            <a:spLocks noGrp="1"/>
          </p:cNvSpPr>
          <p:nvPr>
            <p:ph type="title"/>
          </p:nvPr>
        </p:nvSpPr>
        <p:spPr/>
        <p:txBody>
          <a:bodyPr/>
          <a:lstStyle/>
          <a:p>
            <a:r>
              <a:rPr lang="es-EC" dirty="0"/>
              <a:t>Población y Muestra</a:t>
            </a:r>
          </a:p>
        </p:txBody>
      </p:sp>
      <p:sp>
        <p:nvSpPr>
          <p:cNvPr id="3" name="Marcador de contenido 2">
            <a:extLst>
              <a:ext uri="{FF2B5EF4-FFF2-40B4-BE49-F238E27FC236}">
                <a16:creationId xmlns:a16="http://schemas.microsoft.com/office/drawing/2014/main" id="{8650EACD-A12F-42D2-905B-4C25223FCD23}"/>
              </a:ext>
            </a:extLst>
          </p:cNvPr>
          <p:cNvSpPr>
            <a:spLocks noGrp="1"/>
          </p:cNvSpPr>
          <p:nvPr>
            <p:ph idx="1"/>
          </p:nvPr>
        </p:nvSpPr>
        <p:spPr/>
        <p:txBody>
          <a:bodyPr/>
          <a:lstStyle/>
          <a:p>
            <a:pPr lvl="1">
              <a:buFont typeface="Wingdings" panose="05000000000000000000" pitchFamily="2" charset="2"/>
              <a:buChar char="v"/>
            </a:pPr>
            <a:endParaRPr lang="es-EC" dirty="0"/>
          </a:p>
          <a:p>
            <a:pPr lvl="1">
              <a:buFont typeface="Wingdings" panose="05000000000000000000" pitchFamily="2" charset="2"/>
              <a:buChar char="v"/>
            </a:pPr>
            <a:endParaRPr lang="es-EC" dirty="0"/>
          </a:p>
          <a:p>
            <a:pPr lvl="1">
              <a:buFont typeface="Wingdings" panose="05000000000000000000" pitchFamily="2" charset="2"/>
              <a:buChar char="v"/>
            </a:pPr>
            <a:endParaRPr lang="es-EC" dirty="0"/>
          </a:p>
          <a:p>
            <a:pPr lvl="1">
              <a:buFont typeface="Wingdings" panose="05000000000000000000" pitchFamily="2" charset="2"/>
              <a:buChar char="v"/>
            </a:pPr>
            <a:endParaRPr lang="es-EC" dirty="0"/>
          </a:p>
          <a:p>
            <a:pPr lvl="1">
              <a:buFont typeface="Wingdings" panose="05000000000000000000" pitchFamily="2" charset="2"/>
              <a:buChar char="v"/>
            </a:pPr>
            <a:endParaRPr lang="es-EC" dirty="0"/>
          </a:p>
          <a:p>
            <a:pPr lvl="1">
              <a:buFont typeface="Wingdings" panose="05000000000000000000" pitchFamily="2" charset="2"/>
              <a:buChar char="v"/>
            </a:pPr>
            <a:endParaRPr lang="es-EC" dirty="0"/>
          </a:p>
          <a:p>
            <a:pPr lvl="1">
              <a:buFont typeface="Wingdings" panose="05000000000000000000" pitchFamily="2" charset="2"/>
              <a:buChar char="v"/>
            </a:pPr>
            <a:endParaRPr lang="es-EC" dirty="0"/>
          </a:p>
          <a:p>
            <a:pPr lvl="1">
              <a:buFont typeface="Wingdings" panose="05000000000000000000" pitchFamily="2" charset="2"/>
              <a:buChar char="v"/>
            </a:pPr>
            <a:endParaRPr lang="es-EC" dirty="0"/>
          </a:p>
          <a:p>
            <a:pPr marL="201168" lvl="1" indent="0">
              <a:buNone/>
            </a:pPr>
            <a:endParaRPr lang="es-EC" b="1" dirty="0"/>
          </a:p>
        </p:txBody>
      </p:sp>
      <p:pic>
        <p:nvPicPr>
          <p:cNvPr id="4" name="Picture 2">
            <a:extLst>
              <a:ext uri="{FF2B5EF4-FFF2-40B4-BE49-F238E27FC236}">
                <a16:creationId xmlns:a16="http://schemas.microsoft.com/office/drawing/2014/main" id="{11048AAC-51BA-4BC5-A872-581F8FFF7F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CC7A5905-D617-48BF-9784-AF3B2BC62C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pic>
        <p:nvPicPr>
          <p:cNvPr id="9" name="Imagen 8">
            <a:extLst>
              <a:ext uri="{FF2B5EF4-FFF2-40B4-BE49-F238E27FC236}">
                <a16:creationId xmlns:a16="http://schemas.microsoft.com/office/drawing/2014/main" id="{12E68894-5381-47FF-BBD4-970CB197FF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346" b="89963" l="9939" r="99847">
                        <a14:foregroundMark x1="17584" y1="8550" x2="17584" y2="8550"/>
                        <a14:foregroundMark x1="33028" y1="6320" x2="33028" y2="6320"/>
                        <a14:foregroundMark x1="45107" y1="10409" x2="45107" y2="10409"/>
                        <a14:foregroundMark x1="61774" y1="11524" x2="61774" y2="11524"/>
                        <a14:foregroundMark x1="47401" y1="7435" x2="78746" y2="10409"/>
                        <a14:foregroundMark x1="78746" y1="10409" x2="83180" y2="28253"/>
                        <a14:foregroundMark x1="83180" y1="28253" x2="83180" y2="77695"/>
                        <a14:foregroundMark x1="19725" y1="27138" x2="77523" y2="42007"/>
                        <a14:foregroundMark x1="17584" y1="43866" x2="45719" y2="50186"/>
                        <a14:foregroundMark x1="75841" y1="8178" x2="94648" y2="11524"/>
                        <a14:foregroundMark x1="58869" y1="14498" x2="60703" y2="33086"/>
                        <a14:foregroundMark x1="61621" y1="39033" x2="67125" y2="56877"/>
                        <a14:foregroundMark x1="21713" y1="73978" x2="70031" y2="68030"/>
                        <a14:foregroundMark x1="70031" y1="68030" x2="93884" y2="72491"/>
                        <a14:foregroundMark x1="15749" y1="74721" x2="15749" y2="74721"/>
                        <a14:foregroundMark x1="17278" y1="77323" x2="17278" y2="77323"/>
                        <a14:foregroundMark x1="20183" y1="78810" x2="20183" y2="78810"/>
                        <a14:foregroundMark x1="15138" y1="78810" x2="22018" y2="78810"/>
                        <a14:foregroundMark x1="56728" y1="76208" x2="56728" y2="76208"/>
                        <a14:foregroundMark x1="14373" y1="4461" x2="14526" y2="77695"/>
                        <a14:foregroundMark x1="14526" y1="77695" x2="14220" y2="79182"/>
                        <a14:foregroundMark x1="14220" y1="21933" x2="13914" y2="78439"/>
                        <a14:foregroundMark x1="14220" y1="80297" x2="50000" y2="88476"/>
                        <a14:foregroundMark x1="50000" y1="88476" x2="93884" y2="78810"/>
                        <a14:foregroundMark x1="13761" y1="79926" x2="21254" y2="80669"/>
                        <a14:foregroundMark x1="14373" y1="81784" x2="19266" y2="81784"/>
                        <a14:foregroundMark x1="14526" y1="3717" x2="23700" y2="3717"/>
                        <a14:foregroundMark x1="23700" y1="3717" x2="50612" y2="1487"/>
                        <a14:foregroundMark x1="50612" y1="1487" x2="80275" y2="5576"/>
                        <a14:foregroundMark x1="80275" y1="5576" x2="88379" y2="4089"/>
                        <a14:foregroundMark x1="88379" y1="4089" x2="96789" y2="4461"/>
                        <a14:foregroundMark x1="96789" y1="4461" x2="97248" y2="77695"/>
                        <a14:foregroundMark x1="97248" y1="77695" x2="96789" y2="81041"/>
                        <a14:foregroundMark x1="78287" y1="84015" x2="78287" y2="84015"/>
                        <a14:foregroundMark x1="75382" y1="79182" x2="87156" y2="80669"/>
                        <a14:foregroundMark x1="87156" y1="80669" x2="99847" y2="79182"/>
                        <a14:foregroundMark x1="89755" y1="80297" x2="96330" y2="82156"/>
                      </a14:backgroundRemoval>
                    </a14:imgEffect>
                  </a14:imgLayer>
                </a14:imgProps>
              </a:ext>
            </a:extLst>
          </a:blip>
          <a:srcRect l="12635" b="16205"/>
          <a:stretch/>
        </p:blipFill>
        <p:spPr>
          <a:xfrm>
            <a:off x="1097280" y="1737361"/>
            <a:ext cx="10401993" cy="4483330"/>
          </a:xfrm>
          <a:prstGeom prst="rect">
            <a:avLst/>
          </a:prstGeom>
        </p:spPr>
      </p:pic>
    </p:spTree>
    <p:extLst>
      <p:ext uri="{BB962C8B-B14F-4D97-AF65-F5344CB8AC3E}">
        <p14:creationId xmlns:p14="http://schemas.microsoft.com/office/powerpoint/2010/main" val="1329851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754513-BF91-498E-9B2E-DF568AF72985}"/>
              </a:ext>
            </a:extLst>
          </p:cNvPr>
          <p:cNvSpPr>
            <a:spLocks noGrp="1"/>
          </p:cNvSpPr>
          <p:nvPr>
            <p:ph type="title"/>
          </p:nvPr>
        </p:nvSpPr>
        <p:spPr/>
        <p:txBody>
          <a:bodyPr/>
          <a:lstStyle/>
          <a:p>
            <a:r>
              <a:rPr lang="es-EC" dirty="0"/>
              <a:t>Técnicas e instrumentos de recolección de datos</a:t>
            </a:r>
          </a:p>
        </p:txBody>
      </p:sp>
      <p:graphicFrame>
        <p:nvGraphicFramePr>
          <p:cNvPr id="6" name="Marcador de contenido 5">
            <a:extLst>
              <a:ext uri="{FF2B5EF4-FFF2-40B4-BE49-F238E27FC236}">
                <a16:creationId xmlns:a16="http://schemas.microsoft.com/office/drawing/2014/main" id="{78F04E4A-5326-4292-B329-088964603677}"/>
              </a:ext>
            </a:extLst>
          </p:cNvPr>
          <p:cNvGraphicFramePr>
            <a:graphicFrameLocks noGrp="1"/>
          </p:cNvGraphicFramePr>
          <p:nvPr>
            <p:ph idx="1"/>
            <p:extLst>
              <p:ext uri="{D42A27DB-BD31-4B8C-83A1-F6EECF244321}">
                <p14:modId xmlns:p14="http://schemas.microsoft.com/office/powerpoint/2010/main" val="2564403169"/>
              </p:ext>
            </p:extLst>
          </p:nvPr>
        </p:nvGraphicFramePr>
        <p:xfrm>
          <a:off x="1096963" y="1846263"/>
          <a:ext cx="10058400" cy="4402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3D8E05D6-9C09-4418-B2B7-1BD819E1178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E45760F1-8943-4F61-97E2-B130445BE7C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spTree>
    <p:extLst>
      <p:ext uri="{BB962C8B-B14F-4D97-AF65-F5344CB8AC3E}">
        <p14:creationId xmlns:p14="http://schemas.microsoft.com/office/powerpoint/2010/main" val="3291488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04C28-9BA6-4082-9405-8550FEDF416B}"/>
              </a:ext>
            </a:extLst>
          </p:cNvPr>
          <p:cNvSpPr>
            <a:spLocks noGrp="1"/>
          </p:cNvSpPr>
          <p:nvPr>
            <p:ph type="title"/>
          </p:nvPr>
        </p:nvSpPr>
        <p:spPr/>
        <p:txBody>
          <a:bodyPr/>
          <a:lstStyle/>
          <a:p>
            <a:r>
              <a:rPr lang="es-EC" dirty="0"/>
              <a:t>Encuestas</a:t>
            </a:r>
          </a:p>
        </p:txBody>
      </p:sp>
      <p:sp>
        <p:nvSpPr>
          <p:cNvPr id="3" name="Marcador de contenido 2">
            <a:extLst>
              <a:ext uri="{FF2B5EF4-FFF2-40B4-BE49-F238E27FC236}">
                <a16:creationId xmlns:a16="http://schemas.microsoft.com/office/drawing/2014/main" id="{8116B705-0B65-48D1-BCF3-EA2698AD5DE8}"/>
              </a:ext>
            </a:extLst>
          </p:cNvPr>
          <p:cNvSpPr>
            <a:spLocks noGrp="1"/>
          </p:cNvSpPr>
          <p:nvPr>
            <p:ph idx="1"/>
          </p:nvPr>
        </p:nvSpPr>
        <p:spPr/>
        <p:txBody>
          <a:bodyPr numCol="2"/>
          <a:lstStyle/>
          <a:p>
            <a:r>
              <a:rPr lang="es-EC" dirty="0"/>
              <a:t>1. ¿Ha recibido capacitaciones en temas de desastres naturales en lo que lleva laborando en el Distrito de Educación?																																																									</a:t>
            </a:r>
          </a:p>
          <a:p>
            <a:r>
              <a:rPr lang="es-EC" dirty="0"/>
              <a:t>2. ¿Cree que se le brinda importancia a todo lo concerniente a prevención de riesgos en el Distrito de Educación? </a:t>
            </a:r>
          </a:p>
        </p:txBody>
      </p:sp>
      <p:pic>
        <p:nvPicPr>
          <p:cNvPr id="4" name="Picture 2">
            <a:extLst>
              <a:ext uri="{FF2B5EF4-FFF2-40B4-BE49-F238E27FC236}">
                <a16:creationId xmlns:a16="http://schemas.microsoft.com/office/drawing/2014/main" id="{1EEEC087-ED82-4BC6-8A9E-7FAFE0F46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828599A0-D7D8-4CE1-85A0-68C3AC9B9B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pic>
        <p:nvPicPr>
          <p:cNvPr id="7" name="Imagen 6">
            <a:extLst>
              <a:ext uri="{FF2B5EF4-FFF2-40B4-BE49-F238E27FC236}">
                <a16:creationId xmlns:a16="http://schemas.microsoft.com/office/drawing/2014/main" id="{4AC9F172-9B47-4573-9122-3C846F6C7014}"/>
              </a:ext>
            </a:extLst>
          </p:cNvPr>
          <p:cNvPicPr>
            <a:picLocks noChangeAspect="1"/>
          </p:cNvPicPr>
          <p:nvPr/>
        </p:nvPicPr>
        <p:blipFill>
          <a:blip r:embed="rId5"/>
          <a:stretch>
            <a:fillRect/>
          </a:stretch>
        </p:blipFill>
        <p:spPr>
          <a:xfrm>
            <a:off x="495300" y="2714379"/>
            <a:ext cx="5600700" cy="3367765"/>
          </a:xfrm>
          <a:prstGeom prst="rect">
            <a:avLst/>
          </a:prstGeom>
        </p:spPr>
      </p:pic>
      <p:pic>
        <p:nvPicPr>
          <p:cNvPr id="9" name="Imagen 8">
            <a:extLst>
              <a:ext uri="{FF2B5EF4-FFF2-40B4-BE49-F238E27FC236}">
                <a16:creationId xmlns:a16="http://schemas.microsoft.com/office/drawing/2014/main" id="{B4AF47FA-717B-489F-A675-BB366437BC47}"/>
              </a:ext>
            </a:extLst>
          </p:cNvPr>
          <p:cNvPicPr>
            <a:picLocks noChangeAspect="1"/>
          </p:cNvPicPr>
          <p:nvPr/>
        </p:nvPicPr>
        <p:blipFill rotWithShape="1">
          <a:blip r:embed="rId6"/>
          <a:srcRect b="68797"/>
          <a:stretch/>
        </p:blipFill>
        <p:spPr>
          <a:xfrm>
            <a:off x="6029325" y="2678457"/>
            <a:ext cx="5667375" cy="900528"/>
          </a:xfrm>
          <a:prstGeom prst="rect">
            <a:avLst/>
          </a:prstGeom>
        </p:spPr>
      </p:pic>
      <p:pic>
        <p:nvPicPr>
          <p:cNvPr id="11" name="Imagen 10">
            <a:extLst>
              <a:ext uri="{FF2B5EF4-FFF2-40B4-BE49-F238E27FC236}">
                <a16:creationId xmlns:a16="http://schemas.microsoft.com/office/drawing/2014/main" id="{9014F41D-7168-4DA5-8FF6-80A21CBE5BDD}"/>
              </a:ext>
            </a:extLst>
          </p:cNvPr>
          <p:cNvPicPr>
            <a:picLocks noChangeAspect="1"/>
          </p:cNvPicPr>
          <p:nvPr/>
        </p:nvPicPr>
        <p:blipFill rotWithShape="1">
          <a:blip r:embed="rId6"/>
          <a:srcRect t="35168"/>
          <a:stretch/>
        </p:blipFill>
        <p:spPr>
          <a:xfrm>
            <a:off x="6029324" y="3658680"/>
            <a:ext cx="5667375" cy="2423463"/>
          </a:xfrm>
          <a:prstGeom prst="rect">
            <a:avLst/>
          </a:prstGeom>
        </p:spPr>
      </p:pic>
    </p:spTree>
    <p:extLst>
      <p:ext uri="{BB962C8B-B14F-4D97-AF65-F5344CB8AC3E}">
        <p14:creationId xmlns:p14="http://schemas.microsoft.com/office/powerpoint/2010/main" val="1062340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04C28-9BA6-4082-9405-8550FEDF416B}"/>
              </a:ext>
            </a:extLst>
          </p:cNvPr>
          <p:cNvSpPr>
            <a:spLocks noGrp="1"/>
          </p:cNvSpPr>
          <p:nvPr>
            <p:ph type="title"/>
          </p:nvPr>
        </p:nvSpPr>
        <p:spPr/>
        <p:txBody>
          <a:bodyPr/>
          <a:lstStyle/>
          <a:p>
            <a:r>
              <a:rPr lang="es-EC" dirty="0"/>
              <a:t>Encuestas</a:t>
            </a:r>
          </a:p>
        </p:txBody>
      </p:sp>
      <p:sp>
        <p:nvSpPr>
          <p:cNvPr id="3" name="Marcador de contenido 2">
            <a:extLst>
              <a:ext uri="{FF2B5EF4-FFF2-40B4-BE49-F238E27FC236}">
                <a16:creationId xmlns:a16="http://schemas.microsoft.com/office/drawing/2014/main" id="{8116B705-0B65-48D1-BCF3-EA2698AD5DE8}"/>
              </a:ext>
            </a:extLst>
          </p:cNvPr>
          <p:cNvSpPr>
            <a:spLocks noGrp="1"/>
          </p:cNvSpPr>
          <p:nvPr>
            <p:ph idx="1"/>
          </p:nvPr>
        </p:nvSpPr>
        <p:spPr>
          <a:xfrm>
            <a:off x="1097280" y="1845734"/>
            <a:ext cx="10237470" cy="4023360"/>
          </a:xfrm>
        </p:spPr>
        <p:txBody>
          <a:bodyPr numCol="2"/>
          <a:lstStyle/>
          <a:p>
            <a:r>
              <a:rPr lang="es-EC" dirty="0"/>
              <a:t>3. ¿Se siente preparado(a) para afrontar un desastre natural en si lugar de trabajo?																																																									</a:t>
            </a:r>
          </a:p>
          <a:p>
            <a:r>
              <a:rPr lang="es-EC" dirty="0"/>
              <a:t>4. ¿Cuáles de los siguientes desastres naturales cree que son más frecuentes en las instalaciones de la Dirección Distrital de Educación 13D02?</a:t>
            </a:r>
          </a:p>
        </p:txBody>
      </p:sp>
      <p:pic>
        <p:nvPicPr>
          <p:cNvPr id="4" name="Picture 2">
            <a:extLst>
              <a:ext uri="{FF2B5EF4-FFF2-40B4-BE49-F238E27FC236}">
                <a16:creationId xmlns:a16="http://schemas.microsoft.com/office/drawing/2014/main" id="{1EEEC087-ED82-4BC6-8A9E-7FAFE0F46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7" b="14457"/>
          <a:stretch/>
        </p:blipFill>
        <p:spPr bwMode="auto">
          <a:xfrm>
            <a:off x="10026313" y="6418308"/>
            <a:ext cx="2163607" cy="426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828599A0-D7D8-4CE1-85A0-68C3AC9B9B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86" b="93227" l="4478" r="95025">
                        <a14:foregroundMark x1="39801" y1="8367" x2="39801" y2="8367"/>
                        <a14:foregroundMark x1="39303" y1="3984" x2="39303" y2="3984"/>
                        <a14:foregroundMark x1="91542" y1="47410" x2="91542" y2="47410"/>
                        <a14:foregroundMark x1="95025" y1="45817" x2="95025" y2="45817"/>
                        <a14:foregroundMark x1="9950" y1="45817" x2="9950" y2="45817"/>
                        <a14:foregroundMark x1="4975" y1="44622" x2="4975" y2="44622"/>
                        <a14:foregroundMark x1="50746" y1="48207" x2="50746" y2="48207"/>
                        <a14:foregroundMark x1="35323" y1="93227" x2="35323" y2="93227"/>
                        <a14:foregroundMark x1="79602" y1="47809" x2="79602" y2="47809"/>
                        <a14:foregroundMark x1="10945" y1="78088" x2="10945" y2="78088"/>
                        <a14:foregroundMark x1="12935" y1="78088" x2="15423" y2="78088"/>
                        <a14:foregroundMark x1="10448" y1="78884" x2="19403" y2="83665"/>
                        <a14:foregroundMark x1="80100" y1="78088" x2="90050" y2="79681"/>
                      </a14:backgroundRemoval>
                    </a14:imgEffect>
                    <a14:imgEffect>
                      <a14:brightnessContrast bright="-2000" contrast="-49000"/>
                    </a14:imgEffect>
                  </a14:imgLayer>
                </a14:imgProps>
              </a:ext>
            </a:extLst>
          </a:blip>
          <a:stretch>
            <a:fillRect/>
          </a:stretch>
        </p:blipFill>
        <p:spPr>
          <a:xfrm>
            <a:off x="11091512" y="162187"/>
            <a:ext cx="937384" cy="1170563"/>
          </a:xfrm>
          <a:prstGeom prst="rect">
            <a:avLst/>
          </a:prstGeom>
        </p:spPr>
      </p:pic>
      <p:pic>
        <p:nvPicPr>
          <p:cNvPr id="8" name="Imagen 7">
            <a:extLst>
              <a:ext uri="{FF2B5EF4-FFF2-40B4-BE49-F238E27FC236}">
                <a16:creationId xmlns:a16="http://schemas.microsoft.com/office/drawing/2014/main" id="{795CCB74-0BB2-4F9E-BD90-C7FDCE945D78}"/>
              </a:ext>
            </a:extLst>
          </p:cNvPr>
          <p:cNvPicPr>
            <a:picLocks noChangeAspect="1"/>
          </p:cNvPicPr>
          <p:nvPr/>
        </p:nvPicPr>
        <p:blipFill>
          <a:blip r:embed="rId5"/>
          <a:stretch>
            <a:fillRect/>
          </a:stretch>
        </p:blipFill>
        <p:spPr>
          <a:xfrm>
            <a:off x="421005" y="2628899"/>
            <a:ext cx="5705475" cy="3550227"/>
          </a:xfrm>
          <a:prstGeom prst="rect">
            <a:avLst/>
          </a:prstGeom>
        </p:spPr>
      </p:pic>
      <p:pic>
        <p:nvPicPr>
          <p:cNvPr id="12" name="Imagen 11">
            <a:extLst>
              <a:ext uri="{FF2B5EF4-FFF2-40B4-BE49-F238E27FC236}">
                <a16:creationId xmlns:a16="http://schemas.microsoft.com/office/drawing/2014/main" id="{600F9E23-233A-45C6-A251-2F4AE8D86FBD}"/>
              </a:ext>
            </a:extLst>
          </p:cNvPr>
          <p:cNvPicPr>
            <a:picLocks noChangeAspect="1"/>
          </p:cNvPicPr>
          <p:nvPr/>
        </p:nvPicPr>
        <p:blipFill>
          <a:blip r:embed="rId6"/>
          <a:stretch>
            <a:fillRect/>
          </a:stretch>
        </p:blipFill>
        <p:spPr>
          <a:xfrm>
            <a:off x="6096000" y="2691343"/>
            <a:ext cx="5715000" cy="3487784"/>
          </a:xfrm>
          <a:prstGeom prst="rect">
            <a:avLst/>
          </a:prstGeom>
        </p:spPr>
      </p:pic>
    </p:spTree>
    <p:extLst>
      <p:ext uri="{BB962C8B-B14F-4D97-AF65-F5344CB8AC3E}">
        <p14:creationId xmlns:p14="http://schemas.microsoft.com/office/powerpoint/2010/main" val="3403450343"/>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2520</TotalTime>
  <Words>2148</Words>
  <Application>Microsoft Office PowerPoint</Application>
  <PresentationFormat>Panorámica</PresentationFormat>
  <Paragraphs>266</Paragraphs>
  <Slides>35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35</vt:i4>
      </vt:variant>
    </vt:vector>
  </HeadingPairs>
  <TitlesOfParts>
    <vt:vector size="40" baseType="lpstr">
      <vt:lpstr>Calibri</vt:lpstr>
      <vt:lpstr>Calibri Light</vt:lpstr>
      <vt:lpstr>Times New Roman</vt:lpstr>
      <vt:lpstr>Wingdings</vt:lpstr>
      <vt:lpstr>Retrospección</vt:lpstr>
      <vt:lpstr>Presentación de PowerPoint</vt:lpstr>
      <vt:lpstr>Planteamiento del Problema</vt:lpstr>
      <vt:lpstr>Presentación de PowerPoint</vt:lpstr>
      <vt:lpstr>Objetivos</vt:lpstr>
      <vt:lpstr>Metodología de Investigación</vt:lpstr>
      <vt:lpstr>Población y Muestra</vt:lpstr>
      <vt:lpstr>Técnicas e instrumentos de recolección de datos</vt:lpstr>
      <vt:lpstr>Encuestas</vt:lpstr>
      <vt:lpstr>Encuestas</vt:lpstr>
      <vt:lpstr>Encuestas</vt:lpstr>
      <vt:lpstr>Encuestas</vt:lpstr>
      <vt:lpstr>Encuestas</vt:lpstr>
      <vt:lpstr>Encuestas</vt:lpstr>
      <vt:lpstr>Análisis del Estudio de Seguridad</vt:lpstr>
      <vt:lpstr>Presentación de PowerPoint</vt:lpstr>
      <vt:lpstr>Análisis del Estudio de Seguridad</vt:lpstr>
      <vt:lpstr>Análisis del Estudio de Seguridad</vt:lpstr>
      <vt:lpstr>Análisis de Seguridad (Método Mosler)</vt:lpstr>
      <vt:lpstr>Conclusiones</vt:lpstr>
      <vt:lpstr>Conclusiones</vt:lpstr>
      <vt:lpstr>Recomendaciones</vt:lpstr>
      <vt:lpstr>Recomendaciones </vt:lpstr>
      <vt:lpstr>Propuesta</vt:lpstr>
      <vt:lpstr>Objetivos</vt:lpstr>
      <vt:lpstr>Descripción de la Dirección Distrital de Educación 13D02</vt:lpstr>
      <vt:lpstr>Recursos de Emergencia</vt:lpstr>
      <vt:lpstr>Funciones de Brigada – Director a Cargo</vt:lpstr>
      <vt:lpstr>Funciones de Brigada – Jefe de Emergencia</vt:lpstr>
      <vt:lpstr>Funciones de Brigada – Primeros Auxilios</vt:lpstr>
      <vt:lpstr>Funciones de Brigada – B.R.E</vt:lpstr>
      <vt:lpstr>Funciones de Brigada – Comunicaciones</vt:lpstr>
      <vt:lpstr>Funciones de Brigada – Contra Incendio</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Usuario de Windows</cp:lastModifiedBy>
  <cp:revision>115</cp:revision>
  <dcterms:created xsi:type="dcterms:W3CDTF">2021-03-20T15:16:53Z</dcterms:created>
  <dcterms:modified xsi:type="dcterms:W3CDTF">2021-04-13T21:16:14Z</dcterms:modified>
</cp:coreProperties>
</file>