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gj9NE8vcpsLPE2IHMMOHg2oGo2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EAF70BD-5BDF-4384-A735-FAB78AC1F1B8}">
  <a:tblStyle styleId="{DEAF70BD-5BDF-4384-A735-FAB78AC1F1B8}"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5" name="Shape 15"/>
        <p:cNvGrpSpPr/>
        <p:nvPr/>
      </p:nvGrpSpPr>
      <p:grpSpPr>
        <a:xfrm>
          <a:off x="0" y="0"/>
          <a:ext cx="0" cy="0"/>
          <a:chOff x="0" y="0"/>
          <a:chExt cx="0" cy="0"/>
        </a:xfrm>
      </p:grpSpPr>
      <p:sp>
        <p:nvSpPr>
          <p:cNvPr id="16" name="Google Shape;16;p3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4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1" name="Shape 21"/>
        <p:cNvGrpSpPr/>
        <p:nvPr/>
      </p:nvGrpSpPr>
      <p:grpSpPr>
        <a:xfrm>
          <a:off x="0" y="0"/>
          <a:ext cx="0" cy="0"/>
          <a:chOff x="0" y="0"/>
          <a:chExt cx="0" cy="0"/>
        </a:xfrm>
      </p:grpSpPr>
      <p:sp>
        <p:nvSpPr>
          <p:cNvPr id="22" name="Google Shape;22;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3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 name="Shape 33"/>
        <p:cNvGrpSpPr/>
        <p:nvPr/>
      </p:nvGrpSpPr>
      <p:grpSpPr>
        <a:xfrm>
          <a:off x="0" y="0"/>
          <a:ext cx="0" cy="0"/>
          <a:chOff x="0" y="0"/>
          <a:chExt cx="0" cy="0"/>
        </a:xfrm>
      </p:grpSpPr>
      <p:sp>
        <p:nvSpPr>
          <p:cNvPr id="34" name="Google Shape;34;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3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9" name="Shape 49"/>
        <p:cNvGrpSpPr/>
        <p:nvPr/>
      </p:nvGrpSpPr>
      <p:grpSpPr>
        <a:xfrm>
          <a:off x="0" y="0"/>
          <a:ext cx="0" cy="0"/>
          <a:chOff x="0" y="0"/>
          <a:chExt cx="0" cy="0"/>
        </a:xfrm>
      </p:grpSpPr>
      <p:sp>
        <p:nvSpPr>
          <p:cNvPr id="50" name="Google Shape;5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4" name="Shape 54"/>
        <p:cNvGrpSpPr/>
        <p:nvPr/>
      </p:nvGrpSpPr>
      <p:grpSpPr>
        <a:xfrm>
          <a:off x="0" y="0"/>
          <a:ext cx="0" cy="0"/>
          <a:chOff x="0" y="0"/>
          <a:chExt cx="0" cy="0"/>
        </a:xfrm>
      </p:grpSpPr>
      <p:sp>
        <p:nvSpPr>
          <p:cNvPr id="55" name="Google Shape;55;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4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l"/>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14.png"/><Relationship Id="rId5"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1.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15.png"/><Relationship Id="rId5"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
          <p:cNvSpPr txBox="1"/>
          <p:nvPr>
            <p:ph idx="1" type="subTitle"/>
          </p:nvPr>
        </p:nvSpPr>
        <p:spPr>
          <a:xfrm>
            <a:off x="4355184" y="3697552"/>
            <a:ext cx="4446211" cy="79681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None/>
            </a:pPr>
            <a:r>
              <a:rPr lang="en-US" sz="2000"/>
              <a:t>AUTORA</a:t>
            </a:r>
            <a:endParaRPr/>
          </a:p>
          <a:p>
            <a:pPr indent="0" lvl="0" marL="0" rtl="0" algn="l">
              <a:lnSpc>
                <a:spcPct val="90000"/>
              </a:lnSpc>
              <a:spcBef>
                <a:spcPts val="1000"/>
              </a:spcBef>
              <a:spcAft>
                <a:spcPts val="0"/>
              </a:spcAft>
              <a:buClr>
                <a:schemeClr val="dk1"/>
              </a:buClr>
              <a:buSzPts val="2000"/>
              <a:buNone/>
            </a:pPr>
            <a:r>
              <a:rPr lang="en-US" sz="2000"/>
              <a:t>LANDÁZURI PROAÑO KELLY JACKELINE</a:t>
            </a:r>
            <a:endParaRPr/>
          </a:p>
        </p:txBody>
      </p:sp>
      <p:sp>
        <p:nvSpPr>
          <p:cNvPr id="89" name="Google Shape;89;p1"/>
          <p:cNvSpPr/>
          <p:nvPr/>
        </p:nvSpPr>
        <p:spPr>
          <a:xfrm>
            <a:off x="5107752" y="0"/>
            <a:ext cx="7084249" cy="2130552"/>
          </a:xfrm>
          <a:custGeom>
            <a:rect b="b" l="l" r="r" t="t"/>
            <a:pathLst>
              <a:path extrusionOk="0" h="2130552" w="7084249">
                <a:moveTo>
                  <a:pt x="986725" y="0"/>
                </a:moveTo>
                <a:lnTo>
                  <a:pt x="7084249" y="0"/>
                </a:lnTo>
                <a:lnTo>
                  <a:pt x="7084249" y="2130552"/>
                </a:lnTo>
                <a:lnTo>
                  <a:pt x="0" y="2130552"/>
                </a:lnTo>
                <a:close/>
              </a:path>
            </a:pathLst>
          </a:custGeom>
          <a:solidFill>
            <a:srgbClr val="B4B4B4">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6266810" y="4683319"/>
            <a:ext cx="5925190" cy="2174681"/>
          </a:xfrm>
          <a:custGeom>
            <a:rect b="b" l="l" r="r" t="t"/>
            <a:pathLst>
              <a:path extrusionOk="0" h="2174681" w="5925190">
                <a:moveTo>
                  <a:pt x="1007162" y="0"/>
                </a:moveTo>
                <a:lnTo>
                  <a:pt x="5925190" y="0"/>
                </a:lnTo>
                <a:lnTo>
                  <a:pt x="5925190" y="2174681"/>
                </a:lnTo>
                <a:lnTo>
                  <a:pt x="0" y="2174681"/>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1"/>
          <p:cNvSpPr/>
          <p:nvPr/>
        </p:nvSpPr>
        <p:spPr>
          <a:xfrm>
            <a:off x="0" y="4681728"/>
            <a:ext cx="7112212" cy="2176272"/>
          </a:xfrm>
          <a:custGeom>
            <a:rect b="b" l="l" r="r" t="t"/>
            <a:pathLst>
              <a:path extrusionOk="0" h="2176272" w="7112212">
                <a:moveTo>
                  <a:pt x="0" y="0"/>
                </a:moveTo>
                <a:lnTo>
                  <a:pt x="7112212" y="0"/>
                </a:lnTo>
                <a:lnTo>
                  <a:pt x="6104313" y="2176272"/>
                </a:lnTo>
                <a:lnTo>
                  <a:pt x="0" y="2176272"/>
                </a:lnTo>
                <a:close/>
              </a:path>
            </a:pathLst>
          </a:custGeom>
          <a:solidFill>
            <a:srgbClr val="B4B4B4">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Imagen que contiene reloj, objeto, texto&#10;&#10;Descripción generada con confianza alta" id="92" name="Google Shape;92;p1"/>
          <p:cNvPicPr preferRelativeResize="0"/>
          <p:nvPr/>
        </p:nvPicPr>
        <p:blipFill rotWithShape="1">
          <a:blip r:embed="rId3">
            <a:alphaModFix/>
          </a:blip>
          <a:srcRect b="0" l="0" r="0" t="0"/>
          <a:stretch/>
        </p:blipFill>
        <p:spPr>
          <a:xfrm>
            <a:off x="62163" y="398660"/>
            <a:ext cx="5239752" cy="1348309"/>
          </a:xfrm>
          <a:prstGeom prst="rect">
            <a:avLst/>
          </a:prstGeom>
          <a:noFill/>
          <a:ln>
            <a:noFill/>
          </a:ln>
        </p:spPr>
      </p:pic>
      <p:sp>
        <p:nvSpPr>
          <p:cNvPr id="93" name="Google Shape;93;p1"/>
          <p:cNvSpPr txBox="1"/>
          <p:nvPr/>
        </p:nvSpPr>
        <p:spPr>
          <a:xfrm>
            <a:off x="3186260" y="2189290"/>
            <a:ext cx="8605689" cy="150826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Calibri"/>
                <a:ea typeface="Calibri"/>
                <a:cs typeface="Calibri"/>
                <a:sym typeface="Calibri"/>
              </a:rPr>
              <a:t>APLICACIÓN WEB PARA LA AUTOMATIZACIÓN DEL MONITOREO DE CONDICIONES FÍSICAS EN FUTBOLISTAS DE UN CENTRO DE ESPECIALIZACIÓN DEPORTIVA</a:t>
            </a:r>
            <a:endParaRPr b="0" i="0" sz="2800" u="none" cap="none" strike="noStrike">
              <a:solidFill>
                <a:schemeClr val="dk1"/>
              </a:solidFill>
              <a:latin typeface="Calibri"/>
              <a:ea typeface="Calibri"/>
              <a:cs typeface="Calibri"/>
              <a:sym typeface="Calibri"/>
            </a:endParaRPr>
          </a:p>
        </p:txBody>
      </p:sp>
      <p:pic>
        <p:nvPicPr>
          <p:cNvPr id="94" name="Google Shape;94;p1"/>
          <p:cNvPicPr preferRelativeResize="0"/>
          <p:nvPr/>
        </p:nvPicPr>
        <p:blipFill rotWithShape="1">
          <a:blip r:embed="rId4">
            <a:alphaModFix/>
          </a:blip>
          <a:srcRect b="0" l="0" r="0" t="0"/>
          <a:stretch/>
        </p:blipFill>
        <p:spPr>
          <a:xfrm>
            <a:off x="609600" y="2219325"/>
            <a:ext cx="2076450" cy="2076450"/>
          </a:xfrm>
          <a:prstGeom prst="rect">
            <a:avLst/>
          </a:prstGeom>
          <a:noFill/>
          <a:ln>
            <a:noFill/>
          </a:ln>
        </p:spPr>
      </p:pic>
      <p:sp>
        <p:nvSpPr>
          <p:cNvPr id="95" name="Google Shape;95;p1"/>
          <p:cNvSpPr txBox="1"/>
          <p:nvPr/>
        </p:nvSpPr>
        <p:spPr>
          <a:xfrm>
            <a:off x="0" y="7019925"/>
            <a:ext cx="1205865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Buenos días personas que conforman el tribunal. Familiares y amigos presentes. Mi nombre es Kelly y a continuación les presentare mi Proyecto de Titulación: </a:t>
            </a:r>
            <a:r>
              <a:rPr b="1" i="0" lang="en-US" sz="1800" u="none" cap="none" strike="noStrike">
                <a:solidFill>
                  <a:schemeClr val="dk1"/>
                </a:solidFill>
                <a:latin typeface="Calibri"/>
                <a:ea typeface="Calibri"/>
                <a:cs typeface="Calibri"/>
                <a:sym typeface="Calibri"/>
              </a:rPr>
              <a:t>APLICACIÓN WEB PARA LA AUTOMATIZACIÓN DEL MONITOREO DE CONDICIONES FÍSICAS EN FUTBOLISTAS DE UN CENTRO DE ESPECIALIZACIÓN DEPORTIVA</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 (Steven)</a:t>
            </a:r>
            <a:endParaRPr/>
          </a:p>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(Clic)</a:t>
            </a:r>
            <a:endParaRPr b="0" i="0" sz="1800" u="none" cap="none" strike="noStrike">
              <a:solidFill>
                <a:schemeClr val="dk1"/>
              </a:solidFill>
              <a:latin typeface="Calibri"/>
              <a:ea typeface="Calibri"/>
              <a:cs typeface="Calibri"/>
              <a:sym typeface="Calibri"/>
            </a:endParaRPr>
          </a:p>
        </p:txBody>
      </p:sp>
      <p:sp>
        <p:nvSpPr>
          <p:cNvPr id="96" name="Google Shape;96;p1"/>
          <p:cNvSpPr txBox="1"/>
          <p:nvPr/>
        </p:nvSpPr>
        <p:spPr>
          <a:xfrm>
            <a:off x="1333500" y="5227766"/>
            <a:ext cx="3838575" cy="104446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DIRECTOR:</a:t>
            </a:r>
            <a:endParaRPr b="0" i="0" sz="2000" u="none" cap="none" strike="noStrike">
              <a:solidFill>
                <a:schemeClr val="dk1"/>
              </a:solidFill>
              <a:latin typeface="Calibri"/>
              <a:ea typeface="Calibri"/>
              <a:cs typeface="Calibri"/>
              <a:sym typeface="Calibri"/>
            </a:endParaRPr>
          </a:p>
          <a:p>
            <a:pPr indent="0" lvl="0" marL="0" marR="0" rtl="0" algn="ctr">
              <a:lnSpc>
                <a:spcPct val="90000"/>
              </a:lnSpc>
              <a:spcBef>
                <a:spcPts val="100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JORGE EDISON LASCANO, Ph.D</a:t>
            </a:r>
            <a:endParaRPr b="0" i="0" sz="2000" u="none" cap="none" strike="noStrike">
              <a:solidFill>
                <a:schemeClr val="dk1"/>
              </a:solidFill>
              <a:latin typeface="Calibri"/>
              <a:ea typeface="Calibri"/>
              <a:cs typeface="Calibri"/>
              <a:sym typeface="Calibri"/>
            </a:endParaRPr>
          </a:p>
        </p:txBody>
      </p:sp>
      <p:sp>
        <p:nvSpPr>
          <p:cNvPr id="97" name="Google Shape;97;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0"/>
          <p:cNvSpPr txBox="1"/>
          <p:nvPr/>
        </p:nvSpPr>
        <p:spPr>
          <a:xfrm>
            <a:off x="-47625" y="6943725"/>
            <a:ext cx="122777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Google Shape;210;p10"/>
          <p:cNvSpPr/>
          <p:nvPr/>
        </p:nvSpPr>
        <p:spPr>
          <a:xfrm>
            <a:off x="7786419" y="664000"/>
            <a:ext cx="31374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Eventos en Scrum</a:t>
            </a:r>
            <a:endParaRPr/>
          </a:p>
        </p:txBody>
      </p:sp>
      <p:sp>
        <p:nvSpPr>
          <p:cNvPr id="211" name="Google Shape;211;p10"/>
          <p:cNvSpPr/>
          <p:nvPr/>
        </p:nvSpPr>
        <p:spPr>
          <a:xfrm>
            <a:off x="321564" y="320040"/>
            <a:ext cx="11548872" cy="6217920"/>
          </a:xfrm>
          <a:prstGeom prst="rect">
            <a:avLst/>
          </a:pr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0"/>
          <p:cNvSpPr txBox="1"/>
          <p:nvPr/>
        </p:nvSpPr>
        <p:spPr>
          <a:xfrm>
            <a:off x="-85725" y="6943725"/>
            <a:ext cx="12277725"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En Scrum es vital el uso de roles para el manejo de cada etapa dentro del sprint como es: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el product Owner quien se encarga de priorizar tareas y definición de historias de usuarios.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Equipo de desarrollo conformada por las personas que van a llevar a cabo el desarrollo y pruebas, responsable de entregar un producto completo.</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Scrum master responsable general del proyecto</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Y los stackeholders que son los interesados en el proyecto</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(Clic)</a:t>
            </a:r>
            <a:endParaRPr sz="1800">
              <a:solidFill>
                <a:schemeClr val="dk1"/>
              </a:solidFill>
              <a:latin typeface="Calibri"/>
              <a:ea typeface="Calibri"/>
              <a:cs typeface="Calibri"/>
              <a:sym typeface="Calibri"/>
            </a:endParaRPr>
          </a:p>
        </p:txBody>
      </p:sp>
      <p:sp>
        <p:nvSpPr>
          <p:cNvPr id="213" name="Google Shape;213;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4" name="Google Shape;214;p10"/>
          <p:cNvSpPr/>
          <p:nvPr/>
        </p:nvSpPr>
        <p:spPr>
          <a:xfrm>
            <a:off x="898150" y="3105825"/>
            <a:ext cx="3291300" cy="369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US" sz="1800">
                <a:solidFill>
                  <a:srgbClr val="2E75B5"/>
                </a:solidFill>
                <a:latin typeface="Calibri"/>
                <a:ea typeface="Calibri"/>
                <a:cs typeface="Calibri"/>
                <a:sym typeface="Calibri"/>
              </a:rPr>
              <a:t>4. FUNDAMENTACIÓN TEÓRICA</a:t>
            </a:r>
            <a:endParaRPr>
              <a:solidFill>
                <a:schemeClr val="dk1"/>
              </a:solidFill>
            </a:endParaRPr>
          </a:p>
          <a:p>
            <a:pPr indent="0" lvl="0" marL="0" marR="0" rtl="0" algn="l">
              <a:spcBef>
                <a:spcPts val="0"/>
              </a:spcBef>
              <a:spcAft>
                <a:spcPts val="0"/>
              </a:spcAft>
              <a:buNone/>
            </a:pPr>
            <a:r>
              <a:t/>
            </a:r>
            <a:endParaRPr b="1" sz="1800">
              <a:solidFill>
                <a:srgbClr val="2E75B5"/>
              </a:solidFill>
              <a:latin typeface="Calibri"/>
              <a:ea typeface="Calibri"/>
              <a:cs typeface="Calibri"/>
              <a:sym typeface="Calibri"/>
            </a:endParaRPr>
          </a:p>
        </p:txBody>
      </p:sp>
      <p:pic>
        <p:nvPicPr>
          <p:cNvPr id="215" name="Google Shape;215;p10"/>
          <p:cNvPicPr preferRelativeResize="0"/>
          <p:nvPr/>
        </p:nvPicPr>
        <p:blipFill rotWithShape="1">
          <a:blip r:embed="rId3">
            <a:alphaModFix/>
          </a:blip>
          <a:srcRect b="1" l="0" r="28454" t="26845"/>
          <a:stretch/>
        </p:blipFill>
        <p:spPr>
          <a:xfrm>
            <a:off x="5077798" y="2550780"/>
            <a:ext cx="5574490" cy="1479440"/>
          </a:xfrm>
          <a:prstGeom prst="rect">
            <a:avLst/>
          </a:prstGeom>
          <a:noFill/>
          <a:ln>
            <a:noFill/>
          </a:ln>
        </p:spPr>
      </p:pic>
    </p:spTree>
  </p:cSld>
  <p:clrMapOvr>
    <a:masterClrMapping/>
  </p:clrMapOvr>
  <p:transition spd="slow">
    <p:wipe dir="l"/>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1"/>
          <p:cNvSpPr txBox="1"/>
          <p:nvPr/>
        </p:nvSpPr>
        <p:spPr>
          <a:xfrm>
            <a:off x="-47625" y="6943725"/>
            <a:ext cx="122777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 name="Google Shape;221;p11"/>
          <p:cNvSpPr/>
          <p:nvPr/>
        </p:nvSpPr>
        <p:spPr>
          <a:xfrm>
            <a:off x="7786419" y="664000"/>
            <a:ext cx="31374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Entregables en Scrum</a:t>
            </a:r>
            <a:endParaRPr/>
          </a:p>
        </p:txBody>
      </p:sp>
      <p:sp>
        <p:nvSpPr>
          <p:cNvPr id="222" name="Google Shape;222;p11"/>
          <p:cNvSpPr/>
          <p:nvPr/>
        </p:nvSpPr>
        <p:spPr>
          <a:xfrm>
            <a:off x="321564" y="320040"/>
            <a:ext cx="11548872" cy="6217920"/>
          </a:xfrm>
          <a:prstGeom prst="rect">
            <a:avLst/>
          </a:pr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1"/>
          <p:cNvSpPr txBox="1"/>
          <p:nvPr/>
        </p:nvSpPr>
        <p:spPr>
          <a:xfrm>
            <a:off x="-85725" y="6943725"/>
            <a:ext cx="1227772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(Clic)</a:t>
            </a:r>
            <a:endParaRPr sz="1800">
              <a:solidFill>
                <a:schemeClr val="dk1"/>
              </a:solidFill>
              <a:latin typeface="Calibri"/>
              <a:ea typeface="Calibri"/>
              <a:cs typeface="Calibri"/>
              <a:sym typeface="Calibri"/>
            </a:endParaRPr>
          </a:p>
        </p:txBody>
      </p:sp>
      <p:sp>
        <p:nvSpPr>
          <p:cNvPr id="224" name="Google Shape;22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5" name="Google Shape;225;p11"/>
          <p:cNvSpPr/>
          <p:nvPr/>
        </p:nvSpPr>
        <p:spPr>
          <a:xfrm>
            <a:off x="932975" y="3105825"/>
            <a:ext cx="3256500" cy="369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US" sz="1800">
                <a:solidFill>
                  <a:srgbClr val="2E75B5"/>
                </a:solidFill>
                <a:latin typeface="Calibri"/>
                <a:ea typeface="Calibri"/>
                <a:cs typeface="Calibri"/>
                <a:sym typeface="Calibri"/>
              </a:rPr>
              <a:t>4. FUNDAMENTACIÓN TEÓRICA</a:t>
            </a:r>
            <a:endParaRPr>
              <a:solidFill>
                <a:schemeClr val="dk1"/>
              </a:solidFill>
            </a:endParaRPr>
          </a:p>
          <a:p>
            <a:pPr indent="0" lvl="0" marL="0" marR="0" rtl="0" algn="l">
              <a:spcBef>
                <a:spcPts val="0"/>
              </a:spcBef>
              <a:spcAft>
                <a:spcPts val="0"/>
              </a:spcAft>
              <a:buNone/>
            </a:pPr>
            <a:r>
              <a:t/>
            </a:r>
            <a:endParaRPr b="1" sz="1800">
              <a:solidFill>
                <a:srgbClr val="2E75B5"/>
              </a:solidFill>
              <a:latin typeface="Calibri"/>
              <a:ea typeface="Calibri"/>
              <a:cs typeface="Calibri"/>
              <a:sym typeface="Calibri"/>
            </a:endParaRPr>
          </a:p>
        </p:txBody>
      </p:sp>
      <p:pic>
        <p:nvPicPr>
          <p:cNvPr id="226" name="Google Shape;226;p11"/>
          <p:cNvPicPr preferRelativeResize="0"/>
          <p:nvPr/>
        </p:nvPicPr>
        <p:blipFill rotWithShape="1">
          <a:blip r:embed="rId3">
            <a:alphaModFix/>
          </a:blip>
          <a:srcRect b="0" l="0" r="0" t="0"/>
          <a:stretch/>
        </p:blipFill>
        <p:spPr>
          <a:xfrm>
            <a:off x="4189440" y="1611109"/>
            <a:ext cx="7271562" cy="3635781"/>
          </a:xfrm>
          <a:prstGeom prst="rect">
            <a:avLst/>
          </a:prstGeom>
          <a:noFill/>
          <a:ln>
            <a:noFill/>
          </a:ln>
        </p:spPr>
      </p:pic>
    </p:spTree>
  </p:cSld>
  <p:clrMapOvr>
    <a:masterClrMapping/>
  </p:clrMapOvr>
  <p:transition spd="slow">
    <p:wipe dir="l"/>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p12"/>
          <p:cNvSpPr/>
          <p:nvPr/>
        </p:nvSpPr>
        <p:spPr>
          <a:xfrm>
            <a:off x="321564" y="320040"/>
            <a:ext cx="11548872" cy="6217920"/>
          </a:xfrm>
          <a:prstGeom prst="rect">
            <a:avLst/>
          </a:pr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32" name="Google Shape;232;p12"/>
          <p:cNvCxnSpPr/>
          <p:nvPr/>
        </p:nvCxnSpPr>
        <p:spPr>
          <a:xfrm>
            <a:off x="4654296" y="2057400"/>
            <a:ext cx="0" cy="2743200"/>
          </a:xfrm>
          <a:prstGeom prst="straightConnector1">
            <a:avLst/>
          </a:prstGeom>
          <a:noFill/>
          <a:ln cap="flat" cmpd="sng" w="19050">
            <a:solidFill>
              <a:srgbClr val="262626"/>
            </a:solidFill>
            <a:prstDash val="solid"/>
            <a:miter lim="800000"/>
            <a:headEnd len="sm" w="sm" type="none"/>
            <a:tailEnd len="sm" w="sm" type="none"/>
          </a:ln>
        </p:spPr>
      </p:cxnSp>
      <p:sp>
        <p:nvSpPr>
          <p:cNvPr id="233" name="Google Shape;233;p12"/>
          <p:cNvSpPr txBox="1"/>
          <p:nvPr/>
        </p:nvSpPr>
        <p:spPr>
          <a:xfrm>
            <a:off x="0" y="6910387"/>
            <a:ext cx="12192000"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La importancia e influencia de las competencias deportivas dentro de la sociedad ha obligado a los entrenadores a buscar nuevas alternativas que permitan optimizar el desarrollo físico de los deportistas de alto rendimiento.</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Se tiene el registro manual por medio de hojas fisicas o electronicas. Las semiautomaticas que convinana camaras y registro manual de datos a monitoreal y por ultima las automaticas que usas sensores o medios digitales para obtener informacion fisca de jugadores.</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 utilizando el avance tecnológico de aparatos de medición y aplicaciones de software como herramientas de apoyo  el registro de datos específicos y estrictamente ligados a los aspectos físicos del deportista denota un plus al desarrollo del deportista.</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(Clic)</a:t>
            </a:r>
            <a:endParaRPr/>
          </a:p>
        </p:txBody>
      </p:sp>
      <p:sp>
        <p:nvSpPr>
          <p:cNvPr id="234" name="Google Shape;23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5" name="Google Shape;235;p12"/>
          <p:cNvSpPr/>
          <p:nvPr/>
        </p:nvSpPr>
        <p:spPr>
          <a:xfrm>
            <a:off x="1720851" y="2801302"/>
            <a:ext cx="12192000" cy="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 name="Google Shape;236;p12"/>
          <p:cNvSpPr/>
          <p:nvPr/>
        </p:nvSpPr>
        <p:spPr>
          <a:xfrm>
            <a:off x="1299463" y="3073955"/>
            <a:ext cx="31761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4. FUNDAMENTACIÓN TEÓRICA</a:t>
            </a:r>
            <a:endParaRPr/>
          </a:p>
        </p:txBody>
      </p:sp>
      <p:pic>
        <p:nvPicPr>
          <p:cNvPr id="237" name="Google Shape;237;p12"/>
          <p:cNvPicPr preferRelativeResize="0"/>
          <p:nvPr/>
        </p:nvPicPr>
        <p:blipFill rotWithShape="1">
          <a:blip r:embed="rId3">
            <a:alphaModFix/>
          </a:blip>
          <a:srcRect b="0" l="26000" r="20844" t="0"/>
          <a:stretch/>
        </p:blipFill>
        <p:spPr>
          <a:xfrm>
            <a:off x="5383322" y="2470627"/>
            <a:ext cx="5400672" cy="2108200"/>
          </a:xfrm>
          <a:prstGeom prst="rect">
            <a:avLst/>
          </a:prstGeom>
          <a:noFill/>
          <a:ln>
            <a:noFill/>
          </a:ln>
        </p:spPr>
      </p:pic>
      <p:sp>
        <p:nvSpPr>
          <p:cNvPr id="238" name="Google Shape;238;p12"/>
          <p:cNvSpPr/>
          <p:nvPr/>
        </p:nvSpPr>
        <p:spPr>
          <a:xfrm>
            <a:off x="7786419" y="664000"/>
            <a:ext cx="31374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Deportes</a:t>
            </a:r>
            <a:endParaRPr/>
          </a:p>
        </p:txBody>
      </p:sp>
    </p:spTree>
  </p:cSld>
  <p:clrMapOvr>
    <a:masterClrMapping/>
  </p:clrMapOvr>
  <p:transition spd="slow">
    <p:wipe dir="l"/>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2" name="Shape 242"/>
        <p:cNvGrpSpPr/>
        <p:nvPr/>
      </p:nvGrpSpPr>
      <p:grpSpPr>
        <a:xfrm>
          <a:off x="0" y="0"/>
          <a:ext cx="0" cy="0"/>
          <a:chOff x="0" y="0"/>
          <a:chExt cx="0" cy="0"/>
        </a:xfrm>
      </p:grpSpPr>
      <p:sp>
        <p:nvSpPr>
          <p:cNvPr id="243" name="Google Shape;243;p13"/>
          <p:cNvSpPr/>
          <p:nvPr/>
        </p:nvSpPr>
        <p:spPr>
          <a:xfrm>
            <a:off x="321564" y="320040"/>
            <a:ext cx="11548872" cy="6217920"/>
          </a:xfrm>
          <a:prstGeom prst="rect">
            <a:avLst/>
          </a:pr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44" name="Google Shape;244;p13"/>
          <p:cNvCxnSpPr/>
          <p:nvPr/>
        </p:nvCxnSpPr>
        <p:spPr>
          <a:xfrm>
            <a:off x="4654296" y="2057400"/>
            <a:ext cx="0" cy="2743200"/>
          </a:xfrm>
          <a:prstGeom prst="straightConnector1">
            <a:avLst/>
          </a:prstGeom>
          <a:noFill/>
          <a:ln cap="flat" cmpd="sng" w="19050">
            <a:solidFill>
              <a:srgbClr val="262626"/>
            </a:solidFill>
            <a:prstDash val="solid"/>
            <a:miter lim="800000"/>
            <a:headEnd len="sm" w="sm" type="none"/>
            <a:tailEnd len="sm" w="sm" type="none"/>
          </a:ln>
        </p:spPr>
      </p:cxnSp>
      <p:sp>
        <p:nvSpPr>
          <p:cNvPr id="245" name="Google Shape;245;p13"/>
          <p:cNvSpPr txBox="1"/>
          <p:nvPr/>
        </p:nvSpPr>
        <p:spPr>
          <a:xfrm>
            <a:off x="4938712" y="694981"/>
            <a:ext cx="231457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2F5496"/>
                </a:solidFill>
                <a:latin typeface="Calibri"/>
                <a:ea typeface="Calibri"/>
                <a:cs typeface="Calibri"/>
                <a:sym typeface="Calibri"/>
              </a:rPr>
              <a:t>Manual</a:t>
            </a:r>
            <a:endParaRPr/>
          </a:p>
        </p:txBody>
      </p:sp>
      <p:sp>
        <p:nvSpPr>
          <p:cNvPr id="246" name="Google Shape;246;p13"/>
          <p:cNvSpPr txBox="1"/>
          <p:nvPr/>
        </p:nvSpPr>
        <p:spPr>
          <a:xfrm>
            <a:off x="8561125" y="642970"/>
            <a:ext cx="231457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C000"/>
                </a:solidFill>
                <a:latin typeface="Calibri"/>
                <a:ea typeface="Calibri"/>
                <a:cs typeface="Calibri"/>
                <a:sym typeface="Calibri"/>
              </a:rPr>
              <a:t>Semiautomático </a:t>
            </a:r>
            <a:endParaRPr sz="1800">
              <a:solidFill>
                <a:srgbClr val="FFC000"/>
              </a:solidFill>
              <a:latin typeface="Calibri"/>
              <a:ea typeface="Calibri"/>
              <a:cs typeface="Calibri"/>
              <a:sym typeface="Calibri"/>
            </a:endParaRPr>
          </a:p>
        </p:txBody>
      </p:sp>
      <p:sp>
        <p:nvSpPr>
          <p:cNvPr id="247" name="Google Shape;247;p13"/>
          <p:cNvSpPr txBox="1"/>
          <p:nvPr/>
        </p:nvSpPr>
        <p:spPr>
          <a:xfrm>
            <a:off x="7442784" y="3570599"/>
            <a:ext cx="231457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7030A0"/>
                </a:solidFill>
                <a:latin typeface="Calibri"/>
                <a:ea typeface="Calibri"/>
                <a:cs typeface="Calibri"/>
                <a:sym typeface="Calibri"/>
              </a:rPr>
              <a:t>Automático </a:t>
            </a:r>
            <a:endParaRPr sz="1800">
              <a:solidFill>
                <a:srgbClr val="7030A0"/>
              </a:solidFill>
              <a:latin typeface="Calibri"/>
              <a:ea typeface="Calibri"/>
              <a:cs typeface="Calibri"/>
              <a:sym typeface="Calibri"/>
            </a:endParaRPr>
          </a:p>
        </p:txBody>
      </p:sp>
      <p:sp>
        <p:nvSpPr>
          <p:cNvPr id="248" name="Google Shape;248;p13"/>
          <p:cNvSpPr txBox="1"/>
          <p:nvPr/>
        </p:nvSpPr>
        <p:spPr>
          <a:xfrm>
            <a:off x="0" y="6910387"/>
            <a:ext cx="12192000"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La importancia e influencia de las competencias deportivas dentro de la sociedad ha obligado a los entrenadores a buscar nuevas alternativas que permitan optimizar el desarrollo físico de los deportistas de alto rendimiento.</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Se tiene el registro manual por medio de hojas fisicas o electronicas. Las semiautomaticas que convinana camaras y registro manual de datos a monitoreal y por ultima las automaticas que usas sensores o medios digitales para obtener informacion fisca de jugadores.</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 utilizando el avance tecnológico de aparatos de medición y aplicaciones de software como herramientas de apoyo  el registro de datos específicos y estrictamente ligados a los aspectos físicos del deportista denota un plus al desarrollo del deportista.</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(Clic)</a:t>
            </a:r>
            <a:endParaRPr/>
          </a:p>
        </p:txBody>
      </p:sp>
      <p:sp>
        <p:nvSpPr>
          <p:cNvPr id="249" name="Google Shape;24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0" name="Google Shape;250;p13"/>
          <p:cNvSpPr/>
          <p:nvPr/>
        </p:nvSpPr>
        <p:spPr>
          <a:xfrm>
            <a:off x="1720851" y="2801302"/>
            <a:ext cx="12192000" cy="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1" name="Google Shape;251;p13"/>
          <p:cNvSpPr/>
          <p:nvPr/>
        </p:nvSpPr>
        <p:spPr>
          <a:xfrm>
            <a:off x="1299463" y="3073955"/>
            <a:ext cx="31761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4. FUNDAMENTACIÓN TEÓRICA</a:t>
            </a:r>
            <a:endParaRPr/>
          </a:p>
        </p:txBody>
      </p:sp>
      <p:pic>
        <p:nvPicPr>
          <p:cNvPr id="252" name="Google Shape;252;p13"/>
          <p:cNvPicPr preferRelativeResize="0"/>
          <p:nvPr/>
        </p:nvPicPr>
        <p:blipFill rotWithShape="1">
          <a:blip r:embed="rId3">
            <a:alphaModFix/>
          </a:blip>
          <a:srcRect b="0" l="0" r="0" t="0"/>
          <a:stretch/>
        </p:blipFill>
        <p:spPr>
          <a:xfrm>
            <a:off x="4808116" y="1173728"/>
            <a:ext cx="3611181" cy="2071549"/>
          </a:xfrm>
          <a:prstGeom prst="rect">
            <a:avLst/>
          </a:prstGeom>
          <a:noFill/>
          <a:ln>
            <a:noFill/>
          </a:ln>
        </p:spPr>
      </p:pic>
      <p:pic>
        <p:nvPicPr>
          <p:cNvPr id="253" name="Google Shape;253;p13"/>
          <p:cNvPicPr preferRelativeResize="0"/>
          <p:nvPr/>
        </p:nvPicPr>
        <p:blipFill rotWithShape="1">
          <a:blip r:embed="rId4">
            <a:alphaModFix/>
          </a:blip>
          <a:srcRect b="20400" l="20587" r="13682" t="16261"/>
          <a:stretch/>
        </p:blipFill>
        <p:spPr>
          <a:xfrm>
            <a:off x="8681854" y="1184177"/>
            <a:ext cx="2926025" cy="2040686"/>
          </a:xfrm>
          <a:prstGeom prst="rect">
            <a:avLst/>
          </a:prstGeom>
          <a:noFill/>
          <a:ln>
            <a:noFill/>
          </a:ln>
        </p:spPr>
      </p:pic>
      <p:pic>
        <p:nvPicPr>
          <p:cNvPr id="254" name="Google Shape;254;p13"/>
          <p:cNvPicPr preferRelativeResize="0"/>
          <p:nvPr/>
        </p:nvPicPr>
        <p:blipFill rotWithShape="1">
          <a:blip r:embed="rId5">
            <a:alphaModFix/>
          </a:blip>
          <a:srcRect b="0" l="0" r="0" t="0"/>
          <a:stretch/>
        </p:blipFill>
        <p:spPr>
          <a:xfrm>
            <a:off x="6308049" y="3936748"/>
            <a:ext cx="3646248" cy="2430832"/>
          </a:xfrm>
          <a:prstGeom prst="rect">
            <a:avLst/>
          </a:prstGeom>
          <a:noFill/>
          <a:ln>
            <a:noFill/>
          </a:ln>
        </p:spPr>
      </p:pic>
    </p:spTree>
  </p:cSld>
  <p:clrMapOvr>
    <a:masterClrMapping/>
  </p:clrMapOvr>
  <p:transition spd="slow">
    <p:wipe dir="l"/>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8" name="Shape 258"/>
        <p:cNvGrpSpPr/>
        <p:nvPr/>
      </p:nvGrpSpPr>
      <p:grpSpPr>
        <a:xfrm>
          <a:off x="0" y="0"/>
          <a:ext cx="0" cy="0"/>
          <a:chOff x="0" y="0"/>
          <a:chExt cx="0" cy="0"/>
        </a:xfrm>
      </p:grpSpPr>
      <p:sp>
        <p:nvSpPr>
          <p:cNvPr id="259" name="Google Shape;259;p14"/>
          <p:cNvSpPr/>
          <p:nvPr/>
        </p:nvSpPr>
        <p:spPr>
          <a:xfrm>
            <a:off x="321564" y="320040"/>
            <a:ext cx="11548872" cy="6217920"/>
          </a:xfrm>
          <a:prstGeom prst="rect">
            <a:avLst/>
          </a:pr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60" name="Google Shape;260;p14"/>
          <p:cNvCxnSpPr/>
          <p:nvPr/>
        </p:nvCxnSpPr>
        <p:spPr>
          <a:xfrm>
            <a:off x="4654296" y="2057400"/>
            <a:ext cx="0" cy="2743200"/>
          </a:xfrm>
          <a:prstGeom prst="straightConnector1">
            <a:avLst/>
          </a:prstGeom>
          <a:noFill/>
          <a:ln cap="flat" cmpd="sng" w="19050">
            <a:solidFill>
              <a:srgbClr val="262626"/>
            </a:solidFill>
            <a:prstDash val="solid"/>
            <a:miter lim="800000"/>
            <a:headEnd len="sm" w="sm" type="none"/>
            <a:tailEnd len="sm" w="sm" type="none"/>
          </a:ln>
        </p:spPr>
      </p:cxnSp>
      <p:sp>
        <p:nvSpPr>
          <p:cNvPr id="261" name="Google Shape;261;p14"/>
          <p:cNvSpPr txBox="1"/>
          <p:nvPr/>
        </p:nvSpPr>
        <p:spPr>
          <a:xfrm>
            <a:off x="0" y="6910387"/>
            <a:ext cx="12192000"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La importancia e influencia de las competencias deportivas dentro de la sociedad ha obligado a los entrenadores a buscar nuevas alternativas que permitan optimizar el desarrollo físico de los deportistas de alto rendimiento.</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Se tiene el registro manual por medio de hojas fisicas o electronicas. Las semiautomaticas que convinana camaras y registro manual de datos a monitoreal y por ultima las automaticas que usas sensores o medios digitales para obtener informacion fisca de jugadores.</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 utilizando el avance tecnológico de aparatos de medición y aplicaciones de software como herramientas de apoyo para el registro de datos específicos y estrictamente ligados a los aspectos físicos del deportista.</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(Clic)</a:t>
            </a:r>
            <a:endParaRPr/>
          </a:p>
        </p:txBody>
      </p:sp>
      <p:sp>
        <p:nvSpPr>
          <p:cNvPr id="262" name="Google Shape;26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63" name="Google Shape;263;p14"/>
          <p:cNvSpPr/>
          <p:nvPr/>
        </p:nvSpPr>
        <p:spPr>
          <a:xfrm>
            <a:off x="1720851" y="2801302"/>
            <a:ext cx="12192000" cy="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Google Shape;264;p14"/>
          <p:cNvSpPr/>
          <p:nvPr/>
        </p:nvSpPr>
        <p:spPr>
          <a:xfrm>
            <a:off x="1299463" y="3073955"/>
            <a:ext cx="31761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4. FUNDAMENTACIÓN TEÓRICA</a:t>
            </a:r>
            <a:endParaRPr/>
          </a:p>
        </p:txBody>
      </p:sp>
      <p:pic>
        <p:nvPicPr>
          <p:cNvPr id="265" name="Google Shape;265;p14"/>
          <p:cNvPicPr preferRelativeResize="0"/>
          <p:nvPr/>
        </p:nvPicPr>
        <p:blipFill rotWithShape="1">
          <a:blip r:embed="rId3">
            <a:alphaModFix/>
          </a:blip>
          <a:srcRect b="0" l="0" r="0" t="0"/>
          <a:stretch/>
        </p:blipFill>
        <p:spPr>
          <a:xfrm>
            <a:off x="6357366" y="1676066"/>
            <a:ext cx="3810000" cy="3810000"/>
          </a:xfrm>
          <a:prstGeom prst="rect">
            <a:avLst/>
          </a:prstGeom>
          <a:noFill/>
          <a:ln>
            <a:noFill/>
          </a:ln>
        </p:spPr>
      </p:pic>
      <p:sp>
        <p:nvSpPr>
          <p:cNvPr id="266" name="Google Shape;266;p14"/>
          <p:cNvSpPr/>
          <p:nvPr/>
        </p:nvSpPr>
        <p:spPr>
          <a:xfrm>
            <a:off x="7786419" y="664000"/>
            <a:ext cx="31374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Condiciones físicas</a:t>
            </a:r>
            <a:endParaRPr/>
          </a:p>
        </p:txBody>
      </p:sp>
    </p:spTree>
  </p:cSld>
  <p:clrMapOvr>
    <a:masterClrMapping/>
  </p:clrMapOvr>
  <p:transition spd="slow">
    <p:wipe dir="l"/>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5"/>
          <p:cNvSpPr txBox="1"/>
          <p:nvPr/>
        </p:nvSpPr>
        <p:spPr>
          <a:xfrm>
            <a:off x="-47625" y="6943725"/>
            <a:ext cx="122777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15"/>
          <p:cNvSpPr/>
          <p:nvPr/>
        </p:nvSpPr>
        <p:spPr>
          <a:xfrm>
            <a:off x="321564" y="320040"/>
            <a:ext cx="11548872" cy="6217920"/>
          </a:xfrm>
          <a:prstGeom prst="rect">
            <a:avLst/>
          </a:pr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5"/>
          <p:cNvSpPr txBox="1"/>
          <p:nvPr/>
        </p:nvSpPr>
        <p:spPr>
          <a:xfrm>
            <a:off x="-47625" y="6943725"/>
            <a:ext cx="1227772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Para el desarrollo de esta tesis, se seleccionó la metodología de desarrollo ágil conocida como Scrum, la cual se caracteriza por capturar de mejor manera los requisitos cambiantes, y divide un proyecto en varias iteraciones llamadas sprints, cada una produciendo un producto completo.</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(Clic)</a:t>
            </a:r>
            <a:endParaRPr sz="1800">
              <a:solidFill>
                <a:schemeClr val="dk1"/>
              </a:solidFill>
              <a:latin typeface="Calibri"/>
              <a:ea typeface="Calibri"/>
              <a:cs typeface="Calibri"/>
              <a:sym typeface="Calibri"/>
            </a:endParaRPr>
          </a:p>
        </p:txBody>
      </p:sp>
      <p:sp>
        <p:nvSpPr>
          <p:cNvPr id="274" name="Google Shape;27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5" name="Google Shape;275;p15"/>
          <p:cNvSpPr/>
          <p:nvPr/>
        </p:nvSpPr>
        <p:spPr>
          <a:xfrm>
            <a:off x="7922343" y="742830"/>
            <a:ext cx="31374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Datos obtenidos en la balanza</a:t>
            </a:r>
            <a:endParaRPr/>
          </a:p>
        </p:txBody>
      </p:sp>
      <p:pic>
        <p:nvPicPr>
          <p:cNvPr descr="Imagen que contiene mujer, sostener, posando, niña&#10;&#10;Descripción generada automáticamente" id="276" name="Google Shape;276;p15"/>
          <p:cNvPicPr preferRelativeResize="0"/>
          <p:nvPr>
            <p:ph idx="1" type="body"/>
          </p:nvPr>
        </p:nvPicPr>
        <p:blipFill rotWithShape="1">
          <a:blip r:embed="rId3">
            <a:alphaModFix/>
          </a:blip>
          <a:srcRect b="0" l="0" r="0" t="0"/>
          <a:stretch/>
        </p:blipFill>
        <p:spPr>
          <a:xfrm>
            <a:off x="4742851" y="1294078"/>
            <a:ext cx="6149686" cy="4656507"/>
          </a:xfrm>
          <a:prstGeom prst="rect">
            <a:avLst/>
          </a:prstGeom>
          <a:noFill/>
          <a:ln>
            <a:noFill/>
          </a:ln>
        </p:spPr>
      </p:pic>
      <p:sp>
        <p:nvSpPr>
          <p:cNvPr id="277" name="Google Shape;277;p15"/>
          <p:cNvSpPr/>
          <p:nvPr/>
        </p:nvSpPr>
        <p:spPr>
          <a:xfrm>
            <a:off x="1214606" y="3244334"/>
            <a:ext cx="317612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4. FUNDAMENTACIÓN TEÓRICA</a:t>
            </a:r>
            <a:endParaRPr/>
          </a:p>
        </p:txBody>
      </p:sp>
    </p:spTree>
  </p:cSld>
  <p:clrMapOvr>
    <a:masterClrMapping/>
  </p:clrMapOvr>
  <p:transition spd="slow">
    <p:wipe dir="l"/>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1" name="Shape 281"/>
        <p:cNvGrpSpPr/>
        <p:nvPr/>
      </p:nvGrpSpPr>
      <p:grpSpPr>
        <a:xfrm>
          <a:off x="0" y="0"/>
          <a:ext cx="0" cy="0"/>
          <a:chOff x="0" y="0"/>
          <a:chExt cx="0" cy="0"/>
        </a:xfrm>
      </p:grpSpPr>
      <p:sp>
        <p:nvSpPr>
          <p:cNvPr id="282" name="Google Shape;282;p16"/>
          <p:cNvSpPr/>
          <p:nvPr/>
        </p:nvSpPr>
        <p:spPr>
          <a:xfrm>
            <a:off x="321564" y="320040"/>
            <a:ext cx="11548872" cy="6217920"/>
          </a:xfrm>
          <a:prstGeom prst="rect">
            <a:avLst/>
          </a:pr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83" name="Google Shape;283;p16"/>
          <p:cNvCxnSpPr/>
          <p:nvPr/>
        </p:nvCxnSpPr>
        <p:spPr>
          <a:xfrm>
            <a:off x="4654296" y="2057400"/>
            <a:ext cx="0" cy="2743200"/>
          </a:xfrm>
          <a:prstGeom prst="straightConnector1">
            <a:avLst/>
          </a:prstGeom>
          <a:noFill/>
          <a:ln cap="flat" cmpd="sng" w="19050">
            <a:solidFill>
              <a:srgbClr val="262626"/>
            </a:solidFill>
            <a:prstDash val="solid"/>
            <a:miter lim="800000"/>
            <a:headEnd len="sm" w="sm" type="none"/>
            <a:tailEnd len="sm" w="sm" type="none"/>
          </a:ln>
        </p:spPr>
      </p:cxnSp>
      <p:sp>
        <p:nvSpPr>
          <p:cNvPr id="284" name="Google Shape;284;p16"/>
          <p:cNvSpPr txBox="1"/>
          <p:nvPr/>
        </p:nvSpPr>
        <p:spPr>
          <a:xfrm>
            <a:off x="-47625" y="6943725"/>
            <a:ext cx="12277725"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Desarrollo e Implementación</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El sistema desarrollado durante esta tesis utiliza el lenguaje de programación javascript en framework nodejs , manejando como principal herramienta NodeRed.</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El flujo de proceso del sistema se basa en que a partir de un datos de deportistas, equipos, y datos físicos provenientes de un sensor como entrada, se obtiene una base de datos de los entes antes mencionados y reporte de las condiciones físicas de las deportistas como salida.</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(Clic)</a:t>
            </a:r>
            <a:endParaRPr sz="1800">
              <a:solidFill>
                <a:schemeClr val="dk1"/>
              </a:solidFill>
              <a:latin typeface="Calibri"/>
              <a:ea typeface="Calibri"/>
              <a:cs typeface="Calibri"/>
              <a:sym typeface="Calibri"/>
            </a:endParaRPr>
          </a:p>
        </p:txBody>
      </p:sp>
      <p:sp>
        <p:nvSpPr>
          <p:cNvPr id="285" name="Google Shape;285;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Imagen que contiene alimentos, dibujo&#10;&#10;Descripción generada automáticamente" id="286" name="Google Shape;286;p16"/>
          <p:cNvPicPr preferRelativeResize="0"/>
          <p:nvPr/>
        </p:nvPicPr>
        <p:blipFill rotWithShape="1">
          <a:blip r:embed="rId3">
            <a:alphaModFix/>
          </a:blip>
          <a:srcRect b="0" l="0" r="0" t="0"/>
          <a:stretch/>
        </p:blipFill>
        <p:spPr>
          <a:xfrm>
            <a:off x="8778150" y="909544"/>
            <a:ext cx="1892052" cy="1892052"/>
          </a:xfrm>
          <a:prstGeom prst="rect">
            <a:avLst/>
          </a:prstGeom>
          <a:noFill/>
          <a:ln>
            <a:noFill/>
          </a:ln>
        </p:spPr>
      </p:pic>
      <p:pic>
        <p:nvPicPr>
          <p:cNvPr descr="Imagen que contiene dibujo, firmar, parada, reloj&#10;&#10;Descripción generada automáticamente" id="287" name="Google Shape;287;p16"/>
          <p:cNvPicPr preferRelativeResize="0"/>
          <p:nvPr/>
        </p:nvPicPr>
        <p:blipFill rotWithShape="1">
          <a:blip r:embed="rId4">
            <a:alphaModFix/>
          </a:blip>
          <a:srcRect b="0" l="0" r="0" t="0"/>
          <a:stretch/>
        </p:blipFill>
        <p:spPr>
          <a:xfrm>
            <a:off x="5082102" y="1597672"/>
            <a:ext cx="3528498" cy="950342"/>
          </a:xfrm>
          <a:prstGeom prst="rect">
            <a:avLst/>
          </a:prstGeom>
          <a:noFill/>
          <a:ln>
            <a:noFill/>
          </a:ln>
        </p:spPr>
      </p:pic>
      <p:sp>
        <p:nvSpPr>
          <p:cNvPr id="288" name="Google Shape;288;p16"/>
          <p:cNvSpPr/>
          <p:nvPr/>
        </p:nvSpPr>
        <p:spPr>
          <a:xfrm>
            <a:off x="1051986" y="3105834"/>
            <a:ext cx="313745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5. DESARROLLO</a:t>
            </a:r>
            <a:endParaRPr/>
          </a:p>
          <a:p>
            <a:pPr indent="0" lvl="0" marL="0" marR="0" rtl="0" algn="l">
              <a:spcBef>
                <a:spcPts val="0"/>
              </a:spcBef>
              <a:spcAft>
                <a:spcPts val="0"/>
              </a:spcAft>
              <a:buNone/>
            </a:pPr>
            <a:r>
              <a:t/>
            </a:r>
            <a:endParaRPr b="1" sz="1800">
              <a:solidFill>
                <a:srgbClr val="2E75B5"/>
              </a:solidFill>
              <a:latin typeface="Calibri"/>
              <a:ea typeface="Calibri"/>
              <a:cs typeface="Calibri"/>
              <a:sym typeface="Calibri"/>
            </a:endParaRPr>
          </a:p>
        </p:txBody>
      </p:sp>
      <p:pic>
        <p:nvPicPr>
          <p:cNvPr id="289" name="Google Shape;289;p16"/>
          <p:cNvPicPr preferRelativeResize="0"/>
          <p:nvPr/>
        </p:nvPicPr>
        <p:blipFill rotWithShape="1">
          <a:blip r:embed="rId5">
            <a:alphaModFix/>
          </a:blip>
          <a:srcRect b="0" l="0" r="0" t="0"/>
          <a:stretch/>
        </p:blipFill>
        <p:spPr>
          <a:xfrm>
            <a:off x="5382498" y="3218218"/>
            <a:ext cx="5683623" cy="2743200"/>
          </a:xfrm>
          <a:prstGeom prst="rect">
            <a:avLst/>
          </a:prstGeom>
          <a:noFill/>
          <a:ln>
            <a:noFill/>
          </a:ln>
        </p:spPr>
      </p:pic>
    </p:spTree>
  </p:cSld>
  <p:clrMapOvr>
    <a:masterClrMapping/>
  </p:clrMapOvr>
  <p:transition spd="slow">
    <p:wipe dir="l"/>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7"/>
          <p:cNvSpPr txBox="1"/>
          <p:nvPr/>
        </p:nvSpPr>
        <p:spPr>
          <a:xfrm>
            <a:off x="-47625" y="6943725"/>
            <a:ext cx="122777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Resultado de imagen para process circle png" id="295" name="Google Shape;295;p17"/>
          <p:cNvPicPr preferRelativeResize="0"/>
          <p:nvPr/>
        </p:nvPicPr>
        <p:blipFill rotWithShape="1">
          <a:blip r:embed="rId3">
            <a:alphaModFix/>
          </a:blip>
          <a:srcRect b="0" l="0" r="0" t="0"/>
          <a:stretch/>
        </p:blipFill>
        <p:spPr>
          <a:xfrm>
            <a:off x="4779309" y="1024921"/>
            <a:ext cx="4176126" cy="4161824"/>
          </a:xfrm>
          <a:prstGeom prst="rect">
            <a:avLst/>
          </a:prstGeom>
          <a:noFill/>
          <a:ln>
            <a:noFill/>
          </a:ln>
        </p:spPr>
      </p:pic>
      <p:sp>
        <p:nvSpPr>
          <p:cNvPr id="296" name="Google Shape;296;p17"/>
          <p:cNvSpPr/>
          <p:nvPr/>
        </p:nvSpPr>
        <p:spPr>
          <a:xfrm>
            <a:off x="5509731" y="2858082"/>
            <a:ext cx="313745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Metodología de Desarrollo ágil Scrum</a:t>
            </a:r>
            <a:endParaRPr/>
          </a:p>
        </p:txBody>
      </p:sp>
      <p:sp>
        <p:nvSpPr>
          <p:cNvPr id="297" name="Google Shape;297;p17"/>
          <p:cNvSpPr/>
          <p:nvPr/>
        </p:nvSpPr>
        <p:spPr>
          <a:xfrm>
            <a:off x="321564" y="320040"/>
            <a:ext cx="11548872" cy="6217920"/>
          </a:xfrm>
          <a:prstGeom prst="rect">
            <a:avLst/>
          </a:pr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7"/>
          <p:cNvSpPr txBox="1"/>
          <p:nvPr/>
        </p:nvSpPr>
        <p:spPr>
          <a:xfrm>
            <a:off x="-47625" y="6943725"/>
            <a:ext cx="1227772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Para el desarrollo de esta tesis. Se dividió en 7 sprint iniciales con duración de 30 días cada uno que incluye el desarrollo, pruebas, despliegue del producto incremental, revisiones y si es el caso cambios (Clic)</a:t>
            </a:r>
            <a:endParaRPr sz="1800">
              <a:solidFill>
                <a:schemeClr val="dk1"/>
              </a:solidFill>
              <a:latin typeface="Calibri"/>
              <a:ea typeface="Calibri"/>
              <a:cs typeface="Calibri"/>
              <a:sym typeface="Calibri"/>
            </a:endParaRPr>
          </a:p>
        </p:txBody>
      </p:sp>
      <p:sp>
        <p:nvSpPr>
          <p:cNvPr id="299" name="Google Shape;29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0" name="Google Shape;300;p17"/>
          <p:cNvSpPr/>
          <p:nvPr/>
        </p:nvSpPr>
        <p:spPr>
          <a:xfrm>
            <a:off x="1051986" y="3105834"/>
            <a:ext cx="313745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5. DESARROLLO</a:t>
            </a:r>
            <a:endParaRPr/>
          </a:p>
          <a:p>
            <a:pPr indent="0" lvl="0" marL="0" marR="0" rtl="0" algn="l">
              <a:spcBef>
                <a:spcPts val="0"/>
              </a:spcBef>
              <a:spcAft>
                <a:spcPts val="0"/>
              </a:spcAft>
              <a:buNone/>
            </a:pPr>
            <a:r>
              <a:t/>
            </a:r>
            <a:endParaRPr b="1" sz="1800">
              <a:solidFill>
                <a:srgbClr val="2E75B5"/>
              </a:solidFill>
              <a:latin typeface="Calibri"/>
              <a:ea typeface="Calibri"/>
              <a:cs typeface="Calibri"/>
              <a:sym typeface="Calibri"/>
            </a:endParaRPr>
          </a:p>
        </p:txBody>
      </p:sp>
      <p:sp>
        <p:nvSpPr>
          <p:cNvPr id="301" name="Google Shape;301;p17"/>
          <p:cNvSpPr/>
          <p:nvPr/>
        </p:nvSpPr>
        <p:spPr>
          <a:xfrm>
            <a:off x="9027500" y="3752165"/>
            <a:ext cx="12194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30 días</a:t>
            </a:r>
            <a:endParaRPr/>
          </a:p>
        </p:txBody>
      </p:sp>
      <p:sp>
        <p:nvSpPr>
          <p:cNvPr id="302" name="Google Shape;302;p17"/>
          <p:cNvSpPr/>
          <p:nvPr/>
        </p:nvSpPr>
        <p:spPr>
          <a:xfrm>
            <a:off x="8037467" y="991084"/>
            <a:ext cx="12194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30 días</a:t>
            </a:r>
            <a:endParaRPr/>
          </a:p>
        </p:txBody>
      </p:sp>
      <p:sp>
        <p:nvSpPr>
          <p:cNvPr id="303" name="Google Shape;303;p17"/>
          <p:cNvSpPr/>
          <p:nvPr/>
        </p:nvSpPr>
        <p:spPr>
          <a:xfrm>
            <a:off x="4097526" y="4121497"/>
            <a:ext cx="121943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30 días</a:t>
            </a:r>
            <a:endParaRPr/>
          </a:p>
        </p:txBody>
      </p:sp>
    </p:spTree>
  </p:cSld>
  <p:clrMapOvr>
    <a:masterClrMapping/>
  </p:clrMapOvr>
  <p:transition spd="slow">
    <p:wipe dir="l"/>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8"/>
          <p:cNvSpPr txBox="1"/>
          <p:nvPr/>
        </p:nvSpPr>
        <p:spPr>
          <a:xfrm>
            <a:off x="-47625" y="6943725"/>
            <a:ext cx="122777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9" name="Google Shape;309;p18"/>
          <p:cNvSpPr/>
          <p:nvPr/>
        </p:nvSpPr>
        <p:spPr>
          <a:xfrm>
            <a:off x="321564" y="320040"/>
            <a:ext cx="11548872" cy="6217920"/>
          </a:xfrm>
          <a:prstGeom prst="rect">
            <a:avLst/>
          </a:pr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8"/>
          <p:cNvSpPr txBox="1"/>
          <p:nvPr/>
        </p:nvSpPr>
        <p:spPr>
          <a:xfrm>
            <a:off x="-28280" y="6943725"/>
            <a:ext cx="12277725"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Reque: Definir limitantes que se van a realizar y cuales no,</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Arqui:Api rest PONER EN CUATROS PALABRAS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Al momento de realizar las pruebas de notaron que  faltaron validaciones en cuanto a la cedula, que se agregaron para el review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(Clic)</a:t>
            </a:r>
            <a:endParaRPr sz="1800">
              <a:solidFill>
                <a:schemeClr val="dk1"/>
              </a:solidFill>
              <a:latin typeface="Calibri"/>
              <a:ea typeface="Calibri"/>
              <a:cs typeface="Calibri"/>
              <a:sym typeface="Calibri"/>
            </a:endParaRPr>
          </a:p>
        </p:txBody>
      </p:sp>
      <p:sp>
        <p:nvSpPr>
          <p:cNvPr id="311" name="Google Shape;311;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12" name="Google Shape;312;p18"/>
          <p:cNvSpPr/>
          <p:nvPr/>
        </p:nvSpPr>
        <p:spPr>
          <a:xfrm>
            <a:off x="7922343" y="742830"/>
            <a:ext cx="31374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DESARROLLO</a:t>
            </a:r>
            <a:endParaRPr/>
          </a:p>
        </p:txBody>
      </p:sp>
      <p:sp>
        <p:nvSpPr>
          <p:cNvPr id="313" name="Google Shape;313;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ARQUITECTURA: cliente servidor , apis rest </a:t>
            </a:r>
            <a:endParaRPr/>
          </a:p>
          <a:p>
            <a:pPr indent="-228600" lvl="0" marL="228600" rtl="0" algn="l">
              <a:lnSpc>
                <a:spcPct val="90000"/>
              </a:lnSpc>
              <a:spcBef>
                <a:spcPts val="1000"/>
              </a:spcBef>
              <a:spcAft>
                <a:spcPts val="0"/>
              </a:spcAft>
              <a:buClr>
                <a:schemeClr val="dk1"/>
              </a:buClr>
              <a:buSzPts val="2800"/>
              <a:buChar char="•"/>
            </a:pPr>
            <a:r>
              <a:rPr lang="en-US"/>
              <a:t>DESARROLLO explicar un solo flujo completo</a:t>
            </a:r>
            <a:endParaRPr/>
          </a:p>
          <a:p>
            <a:pPr indent="-228600" lvl="0" marL="228600" rtl="0" algn="l">
              <a:lnSpc>
                <a:spcPct val="90000"/>
              </a:lnSpc>
              <a:spcBef>
                <a:spcPts val="1000"/>
              </a:spcBef>
              <a:spcAft>
                <a:spcPts val="0"/>
              </a:spcAft>
              <a:buClr>
                <a:schemeClr val="dk1"/>
              </a:buClr>
              <a:buSzPts val="2800"/>
              <a:buChar char="•"/>
            </a:pPr>
            <a:r>
              <a:rPr lang="en-US"/>
              <a:t>PRUEBAS, CORRECCIONES</a:t>
            </a:r>
            <a:endParaRPr/>
          </a:p>
          <a:p>
            <a:pPr indent="-228600" lvl="0" marL="228600" rtl="0" algn="l">
              <a:lnSpc>
                <a:spcPct val="90000"/>
              </a:lnSpc>
              <a:spcBef>
                <a:spcPts val="1000"/>
              </a:spcBef>
              <a:spcAft>
                <a:spcPts val="0"/>
              </a:spcAft>
              <a:buClr>
                <a:schemeClr val="dk1"/>
              </a:buClr>
              <a:buSzPts val="2800"/>
              <a:buChar char="•"/>
            </a:pPr>
            <a:r>
              <a:rPr lang="en-US"/>
              <a:t>DEPLOYMENT: una vez acabada las pruebas en una muestra poblacional pruebas, se pasó a producción para el uso del centro de alto rendimiento</a:t>
            </a:r>
            <a:endParaRPr/>
          </a:p>
          <a:p>
            <a:pPr indent="-228600" lvl="0" marL="228600" rtl="0" algn="l">
              <a:lnSpc>
                <a:spcPct val="90000"/>
              </a:lnSpc>
              <a:spcBef>
                <a:spcPts val="1000"/>
              </a:spcBef>
              <a:spcAft>
                <a:spcPts val="0"/>
              </a:spcAft>
              <a:buClr>
                <a:schemeClr val="dk1"/>
              </a:buClr>
              <a:buSzPts val="2800"/>
              <a:buChar char="•"/>
            </a:pPr>
            <a:r>
              <a:rPr lang="en-US"/>
              <a:t>DEMOSTRACIÓN</a:t>
            </a:r>
            <a:r>
              <a:rPr lang="en-US"/>
              <a:t>: 2 minutos</a:t>
            </a:r>
            <a:endParaRPr/>
          </a:p>
        </p:txBody>
      </p:sp>
    </p:spTree>
  </p:cSld>
  <p:clrMapOvr>
    <a:masterClrMapping/>
  </p:clrMapOvr>
  <p:transition spd="slow">
    <p:wipe dir="l"/>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9"/>
          <p:cNvSpPr txBox="1"/>
          <p:nvPr/>
        </p:nvSpPr>
        <p:spPr>
          <a:xfrm>
            <a:off x="-47625" y="6943725"/>
            <a:ext cx="122777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9" name="Google Shape;319;p19"/>
          <p:cNvSpPr/>
          <p:nvPr/>
        </p:nvSpPr>
        <p:spPr>
          <a:xfrm>
            <a:off x="321564" y="320040"/>
            <a:ext cx="11548872" cy="6217920"/>
          </a:xfrm>
          <a:prstGeom prst="rect">
            <a:avLst/>
          </a:pr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9"/>
          <p:cNvSpPr txBox="1"/>
          <p:nvPr/>
        </p:nvSpPr>
        <p:spPr>
          <a:xfrm>
            <a:off x="-28280" y="6943725"/>
            <a:ext cx="12277725"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Se mantuvieron reuniones con los involucrados como son Juan Carlos Cerón entrenador del Equipo Femenino de la UFA – ESPE, Marco Armas gerente del Centro de Alto Rendimiento Deportivo y Edison Lascano. En estas reuniones de definieron limitantes que se van a realizar y el alcance del proyecto.</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Se formulo una lista de funcionalidades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Que resultaron en las historias de usuarios para todo el desarrollo</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(Clic)</a:t>
            </a:r>
            <a:endParaRPr sz="1800">
              <a:solidFill>
                <a:schemeClr val="dk1"/>
              </a:solidFill>
              <a:latin typeface="Calibri"/>
              <a:ea typeface="Calibri"/>
              <a:cs typeface="Calibri"/>
              <a:sym typeface="Calibri"/>
            </a:endParaRPr>
          </a:p>
        </p:txBody>
      </p:sp>
      <p:sp>
        <p:nvSpPr>
          <p:cNvPr id="321" name="Google Shape;32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22" name="Google Shape;322;p19"/>
          <p:cNvSpPr/>
          <p:nvPr/>
        </p:nvSpPr>
        <p:spPr>
          <a:xfrm>
            <a:off x="8803849" y="1071170"/>
            <a:ext cx="31374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REQUERIMIENTOS</a:t>
            </a:r>
            <a:endParaRPr/>
          </a:p>
        </p:txBody>
      </p:sp>
      <p:grpSp>
        <p:nvGrpSpPr>
          <p:cNvPr id="323" name="Google Shape;323;p19"/>
          <p:cNvGrpSpPr/>
          <p:nvPr/>
        </p:nvGrpSpPr>
        <p:grpSpPr>
          <a:xfrm>
            <a:off x="3075563" y="3543727"/>
            <a:ext cx="8275809" cy="1182258"/>
            <a:chOff x="2425" y="1450976"/>
            <a:chExt cx="8275809" cy="1182258"/>
          </a:xfrm>
        </p:grpSpPr>
        <p:sp>
          <p:nvSpPr>
            <p:cNvPr id="324" name="Google Shape;324;p19"/>
            <p:cNvSpPr/>
            <p:nvPr/>
          </p:nvSpPr>
          <p:spPr>
            <a:xfrm>
              <a:off x="2425" y="1450976"/>
              <a:ext cx="2955646" cy="1182258"/>
            </a:xfrm>
            <a:prstGeom prst="chevron">
              <a:avLst>
                <a:gd fmla="val 50000" name="adj"/>
              </a:avLst>
            </a:prstGeom>
            <a:solidFill>
              <a:srgbClr val="2E538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9"/>
            <p:cNvSpPr txBox="1"/>
            <p:nvPr/>
          </p:nvSpPr>
          <p:spPr>
            <a:xfrm>
              <a:off x="593554" y="1450976"/>
              <a:ext cx="1773388" cy="1182258"/>
            </a:xfrm>
            <a:prstGeom prst="rect">
              <a:avLst/>
            </a:prstGeom>
            <a:noFill/>
            <a:ln>
              <a:noFill/>
            </a:ln>
          </p:spPr>
          <p:txBody>
            <a:bodyPr anchorCtr="0" anchor="ctr" bIns="38650" lIns="116000" spcFirstLastPara="1" rIns="38650" wrap="square" tIns="38650">
              <a:noAutofit/>
            </a:bodyPr>
            <a:lstStyle/>
            <a:p>
              <a:pPr indent="0" lvl="0" marL="0" marR="0" rtl="0" algn="ctr">
                <a:lnSpc>
                  <a:spcPct val="90000"/>
                </a:lnSpc>
                <a:spcBef>
                  <a:spcPts val="0"/>
                </a:spcBef>
                <a:spcAft>
                  <a:spcPts val="0"/>
                </a:spcAft>
                <a:buClr>
                  <a:schemeClr val="lt1"/>
                </a:buClr>
                <a:buSzPts val="2900"/>
                <a:buFont typeface="Calibri"/>
                <a:buNone/>
              </a:pPr>
              <a:r>
                <a:rPr lang="en-US" sz="2900">
                  <a:solidFill>
                    <a:schemeClr val="lt1"/>
                  </a:solidFill>
                  <a:latin typeface="Calibri"/>
                  <a:ea typeface="Calibri"/>
                  <a:cs typeface="Calibri"/>
                  <a:sym typeface="Calibri"/>
                </a:rPr>
                <a:t>Reuniones</a:t>
              </a:r>
              <a:endParaRPr/>
            </a:p>
          </p:txBody>
        </p:sp>
        <p:sp>
          <p:nvSpPr>
            <p:cNvPr id="326" name="Google Shape;326;p19"/>
            <p:cNvSpPr/>
            <p:nvPr/>
          </p:nvSpPr>
          <p:spPr>
            <a:xfrm>
              <a:off x="2662507" y="1450976"/>
              <a:ext cx="2955646" cy="1182258"/>
            </a:xfrm>
            <a:prstGeom prst="chevron">
              <a:avLst>
                <a:gd fmla="val 50000" name="adj"/>
              </a:avLst>
            </a:prstGeom>
            <a:solidFill>
              <a:srgbClr val="8297CD"/>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9"/>
            <p:cNvSpPr txBox="1"/>
            <p:nvPr/>
          </p:nvSpPr>
          <p:spPr>
            <a:xfrm>
              <a:off x="3253636" y="1450976"/>
              <a:ext cx="1773388" cy="1182258"/>
            </a:xfrm>
            <a:prstGeom prst="rect">
              <a:avLst/>
            </a:prstGeom>
            <a:noFill/>
            <a:ln>
              <a:noFill/>
            </a:ln>
          </p:spPr>
          <p:txBody>
            <a:bodyPr anchorCtr="0" anchor="ctr" bIns="38650" lIns="116000" spcFirstLastPara="1" rIns="38650" wrap="square" tIns="38650">
              <a:noAutofit/>
            </a:bodyPr>
            <a:lstStyle/>
            <a:p>
              <a:pPr indent="0" lvl="0" marL="0" marR="0" rtl="0" algn="ctr">
                <a:lnSpc>
                  <a:spcPct val="90000"/>
                </a:lnSpc>
                <a:spcBef>
                  <a:spcPts val="0"/>
                </a:spcBef>
                <a:spcAft>
                  <a:spcPts val="0"/>
                </a:spcAft>
                <a:buClr>
                  <a:schemeClr val="lt1"/>
                </a:buClr>
                <a:buSzPts val="2900"/>
                <a:buFont typeface="Calibri"/>
                <a:buNone/>
              </a:pPr>
              <a:r>
                <a:rPr lang="en-US" sz="2900">
                  <a:solidFill>
                    <a:schemeClr val="lt1"/>
                  </a:solidFill>
                  <a:latin typeface="Calibri"/>
                  <a:ea typeface="Calibri"/>
                  <a:cs typeface="Calibri"/>
                  <a:sym typeface="Calibri"/>
                </a:rPr>
                <a:t>Lista de requisitos</a:t>
              </a:r>
              <a:endParaRPr/>
            </a:p>
          </p:txBody>
        </p:sp>
        <p:sp>
          <p:nvSpPr>
            <p:cNvPr id="328" name="Google Shape;328;p19"/>
            <p:cNvSpPr/>
            <p:nvPr/>
          </p:nvSpPr>
          <p:spPr>
            <a:xfrm>
              <a:off x="5322588" y="1450976"/>
              <a:ext cx="2955646" cy="1182258"/>
            </a:xfrm>
            <a:prstGeom prst="chevron">
              <a:avLst>
                <a:gd fmla="val 50000" name="adj"/>
              </a:avLst>
            </a:prstGeom>
            <a:solidFill>
              <a:srgbClr val="8297CD"/>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9"/>
            <p:cNvSpPr txBox="1"/>
            <p:nvPr/>
          </p:nvSpPr>
          <p:spPr>
            <a:xfrm>
              <a:off x="5913717" y="1450976"/>
              <a:ext cx="1773388" cy="1182258"/>
            </a:xfrm>
            <a:prstGeom prst="rect">
              <a:avLst/>
            </a:prstGeom>
            <a:noFill/>
            <a:ln>
              <a:noFill/>
            </a:ln>
          </p:spPr>
          <p:txBody>
            <a:bodyPr anchorCtr="0" anchor="ctr" bIns="38650" lIns="116000" spcFirstLastPara="1" rIns="38650" wrap="square" tIns="38650">
              <a:noAutofit/>
            </a:bodyPr>
            <a:lstStyle/>
            <a:p>
              <a:pPr indent="0" lvl="0" marL="0" marR="0" rtl="0" algn="ctr">
                <a:lnSpc>
                  <a:spcPct val="90000"/>
                </a:lnSpc>
                <a:spcBef>
                  <a:spcPts val="0"/>
                </a:spcBef>
                <a:spcAft>
                  <a:spcPts val="0"/>
                </a:spcAft>
                <a:buClr>
                  <a:schemeClr val="lt1"/>
                </a:buClr>
                <a:buSzPts val="2900"/>
                <a:buFont typeface="Calibri"/>
                <a:buNone/>
              </a:pPr>
              <a:r>
                <a:rPr lang="en-US" sz="2900">
                  <a:solidFill>
                    <a:schemeClr val="lt1"/>
                  </a:solidFill>
                  <a:latin typeface="Calibri"/>
                  <a:ea typeface="Calibri"/>
                  <a:cs typeface="Calibri"/>
                  <a:sym typeface="Calibri"/>
                </a:rPr>
                <a:t>Historias de usuario</a:t>
              </a:r>
              <a:endParaRPr/>
            </a:p>
          </p:txBody>
        </p:sp>
      </p:grpSp>
      <p:sp>
        <p:nvSpPr>
          <p:cNvPr id="330" name="Google Shape;330;p19"/>
          <p:cNvSpPr/>
          <p:nvPr/>
        </p:nvSpPr>
        <p:spPr>
          <a:xfrm>
            <a:off x="542939" y="3247236"/>
            <a:ext cx="313745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5. DESARROLLO</a:t>
            </a:r>
            <a:endParaRPr/>
          </a:p>
          <a:p>
            <a:pPr indent="0" lvl="0" marL="0" marR="0" rtl="0" algn="l">
              <a:spcBef>
                <a:spcPts val="0"/>
              </a:spcBef>
              <a:spcAft>
                <a:spcPts val="0"/>
              </a:spcAft>
              <a:buNone/>
            </a:pPr>
            <a:r>
              <a:t/>
            </a:r>
            <a:endParaRPr b="1" sz="1800">
              <a:solidFill>
                <a:srgbClr val="2E75B5"/>
              </a:solidFill>
              <a:latin typeface="Calibri"/>
              <a:ea typeface="Calibri"/>
              <a:cs typeface="Calibri"/>
              <a:sym typeface="Calibri"/>
            </a:endParaRPr>
          </a:p>
        </p:txBody>
      </p:sp>
    </p:spTree>
  </p:cSld>
  <p:clrMapOvr>
    <a:masterClrMapping/>
  </p:clrMapOvr>
  <p:transition spd="slow">
    <p:wipe dir="l"/>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sp>
        <p:nvSpPr>
          <p:cNvPr id="103" name="Google Shape;103;p2"/>
          <p:cNvSpPr/>
          <p:nvPr/>
        </p:nvSpPr>
        <p:spPr>
          <a:xfrm>
            <a:off x="321564" y="320040"/>
            <a:ext cx="11548872" cy="6217920"/>
          </a:xfrm>
          <a:prstGeom prst="rect">
            <a:avLst/>
          </a:pr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4" name="Google Shape;104;p2"/>
          <p:cNvSpPr txBox="1"/>
          <p:nvPr>
            <p:ph type="title"/>
          </p:nvPr>
        </p:nvSpPr>
        <p:spPr>
          <a:xfrm>
            <a:off x="838200" y="963877"/>
            <a:ext cx="3494362" cy="4930246"/>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accent1"/>
              </a:buClr>
              <a:buSzPts val="4400"/>
              <a:buFont typeface="Calibri"/>
              <a:buNone/>
            </a:pPr>
            <a:r>
              <a:rPr b="1" lang="en-US">
                <a:solidFill>
                  <a:schemeClr val="accent1"/>
                </a:solidFill>
              </a:rPr>
              <a:t>Presentación del Proyecto de Tesis</a:t>
            </a:r>
            <a:endParaRPr b="1">
              <a:solidFill>
                <a:schemeClr val="accent1"/>
              </a:solidFill>
            </a:endParaRPr>
          </a:p>
        </p:txBody>
      </p:sp>
      <p:cxnSp>
        <p:nvCxnSpPr>
          <p:cNvPr id="105" name="Google Shape;105;p2"/>
          <p:cNvCxnSpPr/>
          <p:nvPr/>
        </p:nvCxnSpPr>
        <p:spPr>
          <a:xfrm>
            <a:off x="4654296" y="2057400"/>
            <a:ext cx="0" cy="2743200"/>
          </a:xfrm>
          <a:prstGeom prst="straightConnector1">
            <a:avLst/>
          </a:prstGeom>
          <a:noFill/>
          <a:ln cap="flat" cmpd="sng" w="19050">
            <a:solidFill>
              <a:srgbClr val="262626"/>
            </a:solidFill>
            <a:prstDash val="solid"/>
            <a:miter lim="800000"/>
            <a:headEnd len="sm" w="sm" type="none"/>
            <a:tailEnd len="sm" w="sm" type="none"/>
          </a:ln>
        </p:spPr>
      </p:cxnSp>
      <p:sp>
        <p:nvSpPr>
          <p:cNvPr id="106" name="Google Shape;106;p2"/>
          <p:cNvSpPr txBox="1"/>
          <p:nvPr>
            <p:ph idx="1" type="body"/>
          </p:nvPr>
        </p:nvSpPr>
        <p:spPr>
          <a:xfrm>
            <a:off x="4976031" y="1563952"/>
            <a:ext cx="6377769" cy="433017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t>1. ANTECEDENTES</a:t>
            </a:r>
            <a:endParaRPr sz="2400"/>
          </a:p>
          <a:p>
            <a:pPr indent="-228600" lvl="0" marL="228600" rtl="0" algn="l">
              <a:lnSpc>
                <a:spcPct val="90000"/>
              </a:lnSpc>
              <a:spcBef>
                <a:spcPts val="1000"/>
              </a:spcBef>
              <a:spcAft>
                <a:spcPts val="0"/>
              </a:spcAft>
              <a:buClr>
                <a:schemeClr val="dk1"/>
              </a:buClr>
              <a:buSzPts val="2400"/>
              <a:buNone/>
            </a:pPr>
            <a:r>
              <a:rPr lang="en-US" sz="2400"/>
              <a:t>2. PLANTEAMIENTO DEL PROBLEMA</a:t>
            </a:r>
            <a:endParaRPr/>
          </a:p>
          <a:p>
            <a:pPr indent="-228600" lvl="0" marL="228600" rtl="0" algn="l">
              <a:lnSpc>
                <a:spcPct val="90000"/>
              </a:lnSpc>
              <a:spcBef>
                <a:spcPts val="1000"/>
              </a:spcBef>
              <a:spcAft>
                <a:spcPts val="0"/>
              </a:spcAft>
              <a:buClr>
                <a:schemeClr val="dk1"/>
              </a:buClr>
              <a:buSzPts val="2400"/>
              <a:buNone/>
            </a:pPr>
            <a:r>
              <a:rPr lang="en-US" sz="2400"/>
              <a:t>3. OBJETIVOS</a:t>
            </a:r>
            <a:endParaRPr/>
          </a:p>
          <a:p>
            <a:pPr indent="-228600" lvl="0" marL="228600" rtl="0" algn="l">
              <a:lnSpc>
                <a:spcPct val="90000"/>
              </a:lnSpc>
              <a:spcBef>
                <a:spcPts val="1000"/>
              </a:spcBef>
              <a:spcAft>
                <a:spcPts val="0"/>
              </a:spcAft>
              <a:buClr>
                <a:schemeClr val="dk1"/>
              </a:buClr>
              <a:buSzPts val="2400"/>
              <a:buNone/>
            </a:pPr>
            <a:r>
              <a:rPr lang="en-US" sz="2400"/>
              <a:t>4. FUNDAMENTACIÓN TEÓRICA</a:t>
            </a:r>
            <a:endParaRPr/>
          </a:p>
          <a:p>
            <a:pPr indent="-228600" lvl="0" marL="228600" rtl="0" algn="l">
              <a:lnSpc>
                <a:spcPct val="90000"/>
              </a:lnSpc>
              <a:spcBef>
                <a:spcPts val="1000"/>
              </a:spcBef>
              <a:spcAft>
                <a:spcPts val="0"/>
              </a:spcAft>
              <a:buClr>
                <a:schemeClr val="dk1"/>
              </a:buClr>
              <a:buSzPts val="2400"/>
              <a:buNone/>
            </a:pPr>
            <a:r>
              <a:rPr lang="en-US" sz="2400"/>
              <a:t>5. DESARROLLO</a:t>
            </a:r>
            <a:endParaRPr/>
          </a:p>
          <a:p>
            <a:pPr indent="-228600" lvl="0" marL="228600" rtl="0" algn="l">
              <a:lnSpc>
                <a:spcPct val="90000"/>
              </a:lnSpc>
              <a:spcBef>
                <a:spcPts val="1000"/>
              </a:spcBef>
              <a:spcAft>
                <a:spcPts val="0"/>
              </a:spcAft>
              <a:buClr>
                <a:schemeClr val="dk1"/>
              </a:buClr>
              <a:buSzPts val="2400"/>
              <a:buNone/>
            </a:pPr>
            <a:r>
              <a:rPr lang="en-US" sz="2400"/>
              <a:t>6. RESULTADOS</a:t>
            </a:r>
            <a:endParaRPr/>
          </a:p>
          <a:p>
            <a:pPr indent="-228600" lvl="0" marL="228600" rtl="0" algn="l">
              <a:lnSpc>
                <a:spcPct val="90000"/>
              </a:lnSpc>
              <a:spcBef>
                <a:spcPts val="1000"/>
              </a:spcBef>
              <a:spcAft>
                <a:spcPts val="0"/>
              </a:spcAft>
              <a:buClr>
                <a:schemeClr val="dk1"/>
              </a:buClr>
              <a:buSzPts val="2400"/>
              <a:buNone/>
            </a:pPr>
            <a:r>
              <a:rPr lang="en-US" sz="2400"/>
              <a:t>7. CONCLUSIONES Y RECOMENDACIONES</a:t>
            </a:r>
            <a:endParaRPr/>
          </a:p>
          <a:p>
            <a:pPr indent="0" lvl="0" marL="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400"/>
              <a:buNone/>
            </a:pPr>
            <a:r>
              <a:t/>
            </a:r>
            <a:endParaRPr sz="2400"/>
          </a:p>
        </p:txBody>
      </p:sp>
      <p:sp>
        <p:nvSpPr>
          <p:cNvPr id="107" name="Google Shape;107;p2"/>
          <p:cNvSpPr txBox="1"/>
          <p:nvPr/>
        </p:nvSpPr>
        <p:spPr>
          <a:xfrm>
            <a:off x="0" y="7019925"/>
            <a:ext cx="1205865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Como agenda para esta presentación, los temas a tratar serán, Antecedentes, planteamiento del problema, justificación, objetivos, implementación y desarrollo, resultados, conclusiones y recomendaciones.</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(Clic)</a:t>
            </a:r>
            <a:endParaRPr/>
          </a:p>
        </p:txBody>
      </p:sp>
      <p:sp>
        <p:nvSpPr>
          <p:cNvPr id="108" name="Google Shape;108;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l"/>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0"/>
          <p:cNvSpPr txBox="1"/>
          <p:nvPr/>
        </p:nvSpPr>
        <p:spPr>
          <a:xfrm>
            <a:off x="-47625" y="6943725"/>
            <a:ext cx="122777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6" name="Google Shape;336;p20"/>
          <p:cNvSpPr/>
          <p:nvPr/>
        </p:nvSpPr>
        <p:spPr>
          <a:xfrm>
            <a:off x="321564" y="320040"/>
            <a:ext cx="11548872" cy="6217920"/>
          </a:xfrm>
          <a:prstGeom prst="rect">
            <a:avLst/>
          </a:pr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0"/>
          <p:cNvSpPr txBox="1"/>
          <p:nvPr/>
        </p:nvSpPr>
        <p:spPr>
          <a:xfrm>
            <a:off x="-47626" y="6943725"/>
            <a:ext cx="1227772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cliente servidor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Las API REST son un conjunto de reglas que permiten la comunicacion entre varias aplicacinoes de software a traves de HTTP, en las mismas que se pueden obtener, enviar, actualizar y eliminar dato</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(Clic)</a:t>
            </a:r>
            <a:endParaRPr sz="1800">
              <a:solidFill>
                <a:schemeClr val="dk1"/>
              </a:solidFill>
              <a:latin typeface="Calibri"/>
              <a:ea typeface="Calibri"/>
              <a:cs typeface="Calibri"/>
              <a:sym typeface="Calibri"/>
            </a:endParaRPr>
          </a:p>
        </p:txBody>
      </p:sp>
      <p:sp>
        <p:nvSpPr>
          <p:cNvPr id="338" name="Google Shape;33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9" name="Google Shape;339;p20"/>
          <p:cNvSpPr/>
          <p:nvPr/>
        </p:nvSpPr>
        <p:spPr>
          <a:xfrm>
            <a:off x="8732982" y="854710"/>
            <a:ext cx="31374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ARQUITECTURA</a:t>
            </a:r>
            <a:endParaRPr/>
          </a:p>
        </p:txBody>
      </p:sp>
      <p:pic>
        <p:nvPicPr>
          <p:cNvPr id="340" name="Google Shape;340;p20"/>
          <p:cNvPicPr preferRelativeResize="0"/>
          <p:nvPr>
            <p:ph idx="1" type="body"/>
          </p:nvPr>
        </p:nvPicPr>
        <p:blipFill rotWithShape="1">
          <a:blip r:embed="rId3">
            <a:alphaModFix/>
          </a:blip>
          <a:srcRect b="0" l="0" r="0" t="0"/>
          <a:stretch/>
        </p:blipFill>
        <p:spPr>
          <a:xfrm>
            <a:off x="3136900" y="2128044"/>
            <a:ext cx="5918200" cy="3746500"/>
          </a:xfrm>
          <a:prstGeom prst="rect">
            <a:avLst/>
          </a:prstGeom>
          <a:noFill/>
          <a:ln>
            <a:noFill/>
          </a:ln>
        </p:spPr>
      </p:pic>
      <p:sp>
        <p:nvSpPr>
          <p:cNvPr id="341" name="Google Shape;341;p20"/>
          <p:cNvSpPr/>
          <p:nvPr/>
        </p:nvSpPr>
        <p:spPr>
          <a:xfrm>
            <a:off x="835169" y="3275516"/>
            <a:ext cx="313745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5. DESARROLLO</a:t>
            </a:r>
            <a:endParaRPr/>
          </a:p>
          <a:p>
            <a:pPr indent="0" lvl="0" marL="0" marR="0" rtl="0" algn="l">
              <a:spcBef>
                <a:spcPts val="0"/>
              </a:spcBef>
              <a:spcAft>
                <a:spcPts val="0"/>
              </a:spcAft>
              <a:buNone/>
            </a:pPr>
            <a:r>
              <a:t/>
            </a:r>
            <a:endParaRPr b="1" sz="1800">
              <a:solidFill>
                <a:srgbClr val="2E75B5"/>
              </a:solidFill>
              <a:latin typeface="Calibri"/>
              <a:ea typeface="Calibri"/>
              <a:cs typeface="Calibri"/>
              <a:sym typeface="Calibri"/>
            </a:endParaRPr>
          </a:p>
        </p:txBody>
      </p:sp>
    </p:spTree>
  </p:cSld>
  <p:clrMapOvr>
    <a:masterClrMapping/>
  </p:clrMapOvr>
  <p:transition spd="slow">
    <p:wipe dir="l"/>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1"/>
          <p:cNvSpPr txBox="1"/>
          <p:nvPr/>
        </p:nvSpPr>
        <p:spPr>
          <a:xfrm>
            <a:off x="-47625" y="6943725"/>
            <a:ext cx="122777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7" name="Google Shape;347;p21"/>
          <p:cNvSpPr/>
          <p:nvPr/>
        </p:nvSpPr>
        <p:spPr>
          <a:xfrm>
            <a:off x="321564" y="320040"/>
            <a:ext cx="11548872" cy="6217920"/>
          </a:xfrm>
          <a:prstGeom prst="rect">
            <a:avLst/>
          </a:pr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1"/>
          <p:cNvSpPr txBox="1"/>
          <p:nvPr/>
        </p:nvSpPr>
        <p:spPr>
          <a:xfrm>
            <a:off x="-28280" y="6943725"/>
            <a:ext cx="12277725"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Se mantuvieron reuniones con los involucrados como son Juan Carlos Cerón entrenador del Equipo Femenino de la UFA – ESPE, Marco Armas gerente del Centro de Alto Rendimiento Deportivo y Edison Lascano. En estas reuniones de definieron limitantes que se van a realizar y el alcance del proyecto.</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Se formulo una lista de funcionalidades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Que resultaron en las historias de usuarios para todo el desarrollo</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(Clic)</a:t>
            </a:r>
            <a:endParaRPr sz="1800">
              <a:solidFill>
                <a:schemeClr val="dk1"/>
              </a:solidFill>
              <a:latin typeface="Calibri"/>
              <a:ea typeface="Calibri"/>
              <a:cs typeface="Calibri"/>
              <a:sym typeface="Calibri"/>
            </a:endParaRPr>
          </a:p>
        </p:txBody>
      </p:sp>
      <p:sp>
        <p:nvSpPr>
          <p:cNvPr id="349" name="Google Shape;34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50" name="Google Shape;350;p21"/>
          <p:cNvSpPr/>
          <p:nvPr/>
        </p:nvSpPr>
        <p:spPr>
          <a:xfrm>
            <a:off x="9092646" y="878741"/>
            <a:ext cx="31374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DESARROLLO</a:t>
            </a:r>
            <a:endParaRPr/>
          </a:p>
        </p:txBody>
      </p:sp>
      <p:grpSp>
        <p:nvGrpSpPr>
          <p:cNvPr id="351" name="Google Shape;351;p21"/>
          <p:cNvGrpSpPr/>
          <p:nvPr/>
        </p:nvGrpSpPr>
        <p:grpSpPr>
          <a:xfrm>
            <a:off x="3840196" y="3695910"/>
            <a:ext cx="7510116" cy="811904"/>
            <a:chOff x="3486" y="1669147"/>
            <a:chExt cx="7510116" cy="811904"/>
          </a:xfrm>
        </p:grpSpPr>
        <p:sp>
          <p:nvSpPr>
            <p:cNvPr id="352" name="Google Shape;352;p21"/>
            <p:cNvSpPr/>
            <p:nvPr/>
          </p:nvSpPr>
          <p:spPr>
            <a:xfrm>
              <a:off x="3486" y="1669147"/>
              <a:ext cx="2029761" cy="811904"/>
            </a:xfrm>
            <a:prstGeom prst="chevron">
              <a:avLst>
                <a:gd fmla="val 50000" name="adj"/>
              </a:avLst>
            </a:prstGeom>
            <a:solidFill>
              <a:srgbClr val="2E538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1"/>
            <p:cNvSpPr txBox="1"/>
            <p:nvPr/>
          </p:nvSpPr>
          <p:spPr>
            <a:xfrm>
              <a:off x="409438" y="1669147"/>
              <a:ext cx="1217857" cy="811904"/>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Desarrollo</a:t>
              </a:r>
              <a:endParaRPr/>
            </a:p>
          </p:txBody>
        </p:sp>
        <p:sp>
          <p:nvSpPr>
            <p:cNvPr id="354" name="Google Shape;354;p21"/>
            <p:cNvSpPr/>
            <p:nvPr/>
          </p:nvSpPr>
          <p:spPr>
            <a:xfrm>
              <a:off x="1830271" y="1669147"/>
              <a:ext cx="2029761" cy="811904"/>
            </a:xfrm>
            <a:prstGeom prst="chevron">
              <a:avLst>
                <a:gd fmla="val 50000" name="adj"/>
              </a:avLst>
            </a:prstGeom>
            <a:solidFill>
              <a:srgbClr val="6682C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1"/>
            <p:cNvSpPr txBox="1"/>
            <p:nvPr/>
          </p:nvSpPr>
          <p:spPr>
            <a:xfrm>
              <a:off x="2236223" y="1669147"/>
              <a:ext cx="1217857" cy="811904"/>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Pruebas</a:t>
              </a:r>
              <a:endParaRPr/>
            </a:p>
          </p:txBody>
        </p:sp>
        <p:sp>
          <p:nvSpPr>
            <p:cNvPr id="356" name="Google Shape;356;p21"/>
            <p:cNvSpPr/>
            <p:nvPr/>
          </p:nvSpPr>
          <p:spPr>
            <a:xfrm>
              <a:off x="3657056" y="1669147"/>
              <a:ext cx="2029761" cy="811904"/>
            </a:xfrm>
            <a:prstGeom prst="chevron">
              <a:avLst>
                <a:gd fmla="val 50000" name="adj"/>
              </a:avLst>
            </a:prstGeom>
            <a:solidFill>
              <a:srgbClr val="B8C2E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1"/>
            <p:cNvSpPr txBox="1"/>
            <p:nvPr/>
          </p:nvSpPr>
          <p:spPr>
            <a:xfrm>
              <a:off x="4063008" y="1669147"/>
              <a:ext cx="1217857" cy="811904"/>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Revisiones</a:t>
              </a:r>
              <a:endParaRPr/>
            </a:p>
          </p:txBody>
        </p:sp>
        <p:sp>
          <p:nvSpPr>
            <p:cNvPr id="358" name="Google Shape;358;p21"/>
            <p:cNvSpPr/>
            <p:nvPr/>
          </p:nvSpPr>
          <p:spPr>
            <a:xfrm>
              <a:off x="5483841" y="1669147"/>
              <a:ext cx="2029761" cy="811904"/>
            </a:xfrm>
            <a:prstGeom prst="chevron">
              <a:avLst>
                <a:gd fmla="val 50000" name="adj"/>
              </a:avLst>
            </a:prstGeom>
            <a:solidFill>
              <a:srgbClr val="6682C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1"/>
            <p:cNvSpPr txBox="1"/>
            <p:nvPr/>
          </p:nvSpPr>
          <p:spPr>
            <a:xfrm>
              <a:off x="5889793" y="1669147"/>
              <a:ext cx="1217857" cy="811904"/>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Correcciones</a:t>
              </a:r>
              <a:endParaRPr/>
            </a:p>
          </p:txBody>
        </p:sp>
      </p:grpSp>
      <p:sp>
        <p:nvSpPr>
          <p:cNvPr id="360" name="Google Shape;360;p21"/>
          <p:cNvSpPr/>
          <p:nvPr/>
        </p:nvSpPr>
        <p:spPr>
          <a:xfrm>
            <a:off x="838200" y="3475166"/>
            <a:ext cx="313745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5. DESARROLLO</a:t>
            </a:r>
            <a:endParaRPr/>
          </a:p>
          <a:p>
            <a:pPr indent="0" lvl="0" marL="0" marR="0" rtl="0" algn="l">
              <a:spcBef>
                <a:spcPts val="0"/>
              </a:spcBef>
              <a:spcAft>
                <a:spcPts val="0"/>
              </a:spcAft>
              <a:buNone/>
            </a:pPr>
            <a:r>
              <a:t/>
            </a:r>
            <a:endParaRPr b="1" sz="1800">
              <a:solidFill>
                <a:srgbClr val="2E75B5"/>
              </a:solidFill>
              <a:latin typeface="Calibri"/>
              <a:ea typeface="Calibri"/>
              <a:cs typeface="Calibri"/>
              <a:sym typeface="Calibri"/>
            </a:endParaRPr>
          </a:p>
        </p:txBody>
      </p:sp>
    </p:spTree>
  </p:cSld>
  <p:clrMapOvr>
    <a:masterClrMapping/>
  </p:clrMapOvr>
  <p:transition spd="slow">
    <p:wipe dir="l"/>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22"/>
          <p:cNvSpPr txBox="1"/>
          <p:nvPr/>
        </p:nvSpPr>
        <p:spPr>
          <a:xfrm>
            <a:off x="-47625" y="6943725"/>
            <a:ext cx="122777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6" name="Google Shape;366;p22"/>
          <p:cNvSpPr/>
          <p:nvPr/>
        </p:nvSpPr>
        <p:spPr>
          <a:xfrm>
            <a:off x="321564" y="320040"/>
            <a:ext cx="11548872" cy="6217920"/>
          </a:xfrm>
          <a:prstGeom prst="rect">
            <a:avLst/>
          </a:pr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7" name="Google Shape;367;p22"/>
          <p:cNvSpPr txBox="1"/>
          <p:nvPr/>
        </p:nvSpPr>
        <p:spPr>
          <a:xfrm>
            <a:off x="-28280" y="6943725"/>
            <a:ext cx="1227772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(Clic)</a:t>
            </a:r>
            <a:endParaRPr sz="1800">
              <a:solidFill>
                <a:schemeClr val="dk1"/>
              </a:solidFill>
              <a:latin typeface="Calibri"/>
              <a:ea typeface="Calibri"/>
              <a:cs typeface="Calibri"/>
              <a:sym typeface="Calibri"/>
            </a:endParaRPr>
          </a:p>
        </p:txBody>
      </p:sp>
      <p:sp>
        <p:nvSpPr>
          <p:cNvPr id="368" name="Google Shape;36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69" name="Google Shape;369;p22"/>
          <p:cNvSpPr/>
          <p:nvPr/>
        </p:nvSpPr>
        <p:spPr>
          <a:xfrm>
            <a:off x="9331750" y="727912"/>
            <a:ext cx="31374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DESARROLLO</a:t>
            </a:r>
            <a:endParaRPr/>
          </a:p>
        </p:txBody>
      </p:sp>
      <p:graphicFrame>
        <p:nvGraphicFramePr>
          <p:cNvPr id="370" name="Google Shape;370;p22"/>
          <p:cNvGraphicFramePr/>
          <p:nvPr/>
        </p:nvGraphicFramePr>
        <p:xfrm>
          <a:off x="4080109" y="1787919"/>
          <a:ext cx="3000000" cy="3000000"/>
        </p:xfrm>
        <a:graphic>
          <a:graphicData uri="http://schemas.openxmlformats.org/drawingml/2006/table">
            <a:tbl>
              <a:tblPr firstRow="1">
                <a:noFill/>
                <a:tableStyleId>{DEAF70BD-5BDF-4384-A735-FAB78AC1F1B8}</a:tableStyleId>
              </a:tblPr>
              <a:tblGrid>
                <a:gridCol w="5393150"/>
              </a:tblGrid>
              <a:tr h="497950">
                <a:tc>
                  <a:txBody>
                    <a:bodyPr/>
                    <a:lstStyle/>
                    <a:p>
                      <a:pPr indent="0" lvl="0" marL="202565" marR="0" rtl="0" algn="l">
                        <a:lnSpc>
                          <a:spcPct val="150000"/>
                        </a:lnSpc>
                        <a:spcBef>
                          <a:spcPts val="0"/>
                        </a:spcBef>
                        <a:spcAft>
                          <a:spcPts val="0"/>
                        </a:spcAft>
                        <a:buNone/>
                      </a:pPr>
                      <a:r>
                        <a:rPr lang="en-US" sz="1100" u="none" cap="none" strike="noStrike"/>
                        <a:t>Features</a:t>
                      </a:r>
                      <a:endParaRPr sz="1100" u="none" cap="none" strike="noStrike">
                        <a:latin typeface="Calibri"/>
                        <a:ea typeface="Calibri"/>
                        <a:cs typeface="Calibri"/>
                        <a:sym typeface="Calibri"/>
                      </a:endParaRPr>
                    </a:p>
                  </a:txBody>
                  <a:tcPr marT="0" marB="0" marR="68575" marL="68575"/>
                </a:tc>
              </a:tr>
              <a:tr h="3200525">
                <a:tc>
                  <a:txBody>
                    <a:bodyPr/>
                    <a:lstStyle/>
                    <a:p>
                      <a:pPr indent="0" lvl="0" marL="112395" marR="0" rtl="0" algn="l">
                        <a:lnSpc>
                          <a:spcPct val="150000"/>
                        </a:lnSpc>
                        <a:spcBef>
                          <a:spcPts val="0"/>
                        </a:spcBef>
                        <a:spcAft>
                          <a:spcPts val="0"/>
                        </a:spcAft>
                        <a:buNone/>
                      </a:pPr>
                      <a:r>
                        <a:rPr lang="en-US" sz="1600" u="none" cap="none" strike="noStrike"/>
                        <a:t>Gestionar deportista</a:t>
                      </a:r>
                      <a:endParaRPr sz="1600" u="none" cap="none" strike="noStrike"/>
                    </a:p>
                    <a:p>
                      <a:pPr indent="0" lvl="0" marL="112395" marR="0" rtl="0" algn="l">
                        <a:lnSpc>
                          <a:spcPct val="150000"/>
                        </a:lnSpc>
                        <a:spcBef>
                          <a:spcPts val="0"/>
                        </a:spcBef>
                        <a:spcAft>
                          <a:spcPts val="0"/>
                        </a:spcAft>
                        <a:buNone/>
                      </a:pPr>
                      <a:r>
                        <a:rPr lang="en-US" sz="1600" u="none" cap="none" strike="noStrike"/>
                        <a:t>Gestionar equipo</a:t>
                      </a:r>
                      <a:endParaRPr/>
                    </a:p>
                    <a:p>
                      <a:pPr indent="0" lvl="0" marL="112395" marR="0" rtl="0" algn="l">
                        <a:lnSpc>
                          <a:spcPct val="150000"/>
                        </a:lnSpc>
                        <a:spcBef>
                          <a:spcPts val="0"/>
                        </a:spcBef>
                        <a:spcAft>
                          <a:spcPts val="0"/>
                        </a:spcAft>
                        <a:buClr>
                          <a:schemeClr val="dk1"/>
                        </a:buClr>
                        <a:buSzPts val="1600"/>
                        <a:buFont typeface="Calibri"/>
                        <a:buNone/>
                      </a:pPr>
                      <a:r>
                        <a:rPr lang="en-US" sz="1600" u="none" cap="none" strike="noStrike">
                          <a:latin typeface="Calibri"/>
                          <a:ea typeface="Calibri"/>
                          <a:cs typeface="Calibri"/>
                          <a:sym typeface="Calibri"/>
                        </a:rPr>
                        <a:t>Gestionar entrenador</a:t>
                      </a:r>
                      <a:endParaRPr sz="1600" u="none" cap="none" strike="noStrike"/>
                    </a:p>
                    <a:p>
                      <a:pPr indent="0" lvl="0" marL="112395" marR="0" rtl="0" algn="l">
                        <a:lnSpc>
                          <a:spcPct val="150000"/>
                        </a:lnSpc>
                        <a:spcBef>
                          <a:spcPts val="0"/>
                        </a:spcBef>
                        <a:spcAft>
                          <a:spcPts val="0"/>
                        </a:spcAft>
                        <a:buNone/>
                      </a:pPr>
                      <a:r>
                        <a:rPr lang="en-US" sz="1600" u="none" cap="none" strike="noStrike"/>
                        <a:t>Comunicación con el sensor </a:t>
                      </a:r>
                      <a:endParaRPr sz="1600" u="none" cap="none" strike="noStrike"/>
                    </a:p>
                    <a:p>
                      <a:pPr indent="0" lvl="0" marL="112395" marR="0" rtl="0" algn="l">
                        <a:lnSpc>
                          <a:spcPct val="150000"/>
                        </a:lnSpc>
                        <a:spcBef>
                          <a:spcPts val="0"/>
                        </a:spcBef>
                        <a:spcAft>
                          <a:spcPts val="0"/>
                        </a:spcAft>
                        <a:buNone/>
                      </a:pPr>
                      <a:r>
                        <a:rPr lang="en-US" sz="1600" u="none" cap="none" strike="noStrike"/>
                        <a:t>Perfiles y Usuarios </a:t>
                      </a:r>
                      <a:endParaRPr sz="1600" u="none" cap="none" strike="noStrike"/>
                    </a:p>
                    <a:p>
                      <a:pPr indent="0" lvl="0" marL="112395" marR="0" rtl="0" algn="l">
                        <a:lnSpc>
                          <a:spcPct val="150000"/>
                        </a:lnSpc>
                        <a:spcBef>
                          <a:spcPts val="0"/>
                        </a:spcBef>
                        <a:spcAft>
                          <a:spcPts val="0"/>
                        </a:spcAft>
                        <a:buNone/>
                      </a:pPr>
                      <a:r>
                        <a:rPr lang="en-US" sz="1600" u="none" cap="none" strike="noStrike"/>
                        <a:t>Acceso al sistema</a:t>
                      </a:r>
                      <a:endParaRPr sz="1600" u="none" cap="none" strike="noStrike"/>
                    </a:p>
                    <a:p>
                      <a:pPr indent="0" lvl="0" marL="112395" marR="0" rtl="0" algn="l">
                        <a:lnSpc>
                          <a:spcPct val="150000"/>
                        </a:lnSpc>
                        <a:spcBef>
                          <a:spcPts val="0"/>
                        </a:spcBef>
                        <a:spcAft>
                          <a:spcPts val="0"/>
                        </a:spcAft>
                        <a:buNone/>
                      </a:pPr>
                      <a:r>
                        <a:rPr lang="en-US" sz="1600" u="none" cap="none" strike="noStrike"/>
                        <a:t>Manejo de variables y mediciones</a:t>
                      </a:r>
                      <a:endParaRPr sz="1600" u="none" cap="none" strike="noStrike"/>
                    </a:p>
                    <a:p>
                      <a:pPr indent="0" lvl="0" marL="112395" marR="0" rtl="0" algn="l">
                        <a:lnSpc>
                          <a:spcPct val="150000"/>
                        </a:lnSpc>
                        <a:spcBef>
                          <a:spcPts val="0"/>
                        </a:spcBef>
                        <a:spcAft>
                          <a:spcPts val="0"/>
                        </a:spcAft>
                        <a:buNone/>
                      </a:pPr>
                      <a:r>
                        <a:rPr lang="en-US" sz="1600" u="none" cap="none" strike="noStrike"/>
                        <a:t>Reportes</a:t>
                      </a:r>
                      <a:endParaRPr/>
                    </a:p>
                  </a:txBody>
                  <a:tcPr marT="0" marB="0" marR="68575" marL="68575"/>
                </a:tc>
              </a:tr>
            </a:tbl>
          </a:graphicData>
        </a:graphic>
      </p:graphicFrame>
      <p:sp>
        <p:nvSpPr>
          <p:cNvPr id="371" name="Google Shape;371;p22"/>
          <p:cNvSpPr/>
          <p:nvPr/>
        </p:nvSpPr>
        <p:spPr>
          <a:xfrm>
            <a:off x="1051986" y="3105834"/>
            <a:ext cx="313745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5. DESARROLLO</a:t>
            </a:r>
            <a:endParaRPr/>
          </a:p>
          <a:p>
            <a:pPr indent="0" lvl="0" marL="0" marR="0" rtl="0" algn="l">
              <a:spcBef>
                <a:spcPts val="0"/>
              </a:spcBef>
              <a:spcAft>
                <a:spcPts val="0"/>
              </a:spcAft>
              <a:buNone/>
            </a:pPr>
            <a:r>
              <a:t/>
            </a:r>
            <a:endParaRPr b="1" sz="1800">
              <a:solidFill>
                <a:srgbClr val="2E75B5"/>
              </a:solidFill>
              <a:latin typeface="Calibri"/>
              <a:ea typeface="Calibri"/>
              <a:cs typeface="Calibri"/>
              <a:sym typeface="Calibri"/>
            </a:endParaRPr>
          </a:p>
        </p:txBody>
      </p:sp>
    </p:spTree>
  </p:cSld>
  <p:clrMapOvr>
    <a:masterClrMapping/>
  </p:clrMapOvr>
  <p:transition spd="slow">
    <p:wipe dir="l"/>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23"/>
          <p:cNvSpPr txBox="1"/>
          <p:nvPr/>
        </p:nvSpPr>
        <p:spPr>
          <a:xfrm>
            <a:off x="-47625" y="6943725"/>
            <a:ext cx="122777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7" name="Google Shape;377;p23"/>
          <p:cNvSpPr/>
          <p:nvPr/>
        </p:nvSpPr>
        <p:spPr>
          <a:xfrm>
            <a:off x="321564" y="320040"/>
            <a:ext cx="11548872" cy="6217920"/>
          </a:xfrm>
          <a:prstGeom prst="rect">
            <a:avLst/>
          </a:pr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3"/>
          <p:cNvSpPr txBox="1"/>
          <p:nvPr/>
        </p:nvSpPr>
        <p:spPr>
          <a:xfrm>
            <a:off x="-28280" y="6943725"/>
            <a:ext cx="12277725"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Se mantuvieron reuniones con los involucrados como son Juan Carlos Cerón entrenador del Equipo Femenino de la UFA – ESPE, Marco Armas gerente del Centro de Alto Rendimiento Deportivo y Edison Lascano. En estas reuniones de definieron limitantes que se van a realizar y el alcance del proyecto.</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Se formulo una lista de funcionalidades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Que resultaron en las historias de usuarios para todo el desarrollo</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(Clic)</a:t>
            </a:r>
            <a:endParaRPr sz="1800">
              <a:solidFill>
                <a:schemeClr val="dk1"/>
              </a:solidFill>
              <a:latin typeface="Calibri"/>
              <a:ea typeface="Calibri"/>
              <a:cs typeface="Calibri"/>
              <a:sym typeface="Calibri"/>
            </a:endParaRPr>
          </a:p>
        </p:txBody>
      </p:sp>
      <p:sp>
        <p:nvSpPr>
          <p:cNvPr id="379" name="Google Shape;37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80" name="Google Shape;380;p23"/>
          <p:cNvSpPr/>
          <p:nvPr/>
        </p:nvSpPr>
        <p:spPr>
          <a:xfrm>
            <a:off x="9740073" y="846089"/>
            <a:ext cx="31374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DEPLOYMENT</a:t>
            </a:r>
            <a:endParaRPr/>
          </a:p>
        </p:txBody>
      </p:sp>
      <p:pic>
        <p:nvPicPr>
          <p:cNvPr descr="Captura de pantalla de un celular con letras&#10;&#10;Descripción generada automáticamente" id="381" name="Google Shape;381;p23"/>
          <p:cNvPicPr preferRelativeResize="0"/>
          <p:nvPr/>
        </p:nvPicPr>
        <p:blipFill rotWithShape="1">
          <a:blip r:embed="rId3">
            <a:alphaModFix/>
          </a:blip>
          <a:srcRect b="0" l="0" r="0" t="0"/>
          <a:stretch/>
        </p:blipFill>
        <p:spPr>
          <a:xfrm>
            <a:off x="3616058" y="2168421"/>
            <a:ext cx="7321219" cy="3096541"/>
          </a:xfrm>
          <a:prstGeom prst="rect">
            <a:avLst/>
          </a:prstGeom>
          <a:noFill/>
          <a:ln>
            <a:noFill/>
          </a:ln>
        </p:spPr>
      </p:pic>
      <p:sp>
        <p:nvSpPr>
          <p:cNvPr id="382" name="Google Shape;382;p23"/>
          <p:cNvSpPr/>
          <p:nvPr/>
        </p:nvSpPr>
        <p:spPr>
          <a:xfrm>
            <a:off x="1051986" y="3105834"/>
            <a:ext cx="313745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5. DESARROLLO</a:t>
            </a:r>
            <a:endParaRPr/>
          </a:p>
          <a:p>
            <a:pPr indent="0" lvl="0" marL="0" marR="0" rtl="0" algn="l">
              <a:spcBef>
                <a:spcPts val="0"/>
              </a:spcBef>
              <a:spcAft>
                <a:spcPts val="0"/>
              </a:spcAft>
              <a:buNone/>
            </a:pPr>
            <a:r>
              <a:t/>
            </a:r>
            <a:endParaRPr b="1" sz="1800">
              <a:solidFill>
                <a:srgbClr val="2E75B5"/>
              </a:solidFill>
              <a:latin typeface="Calibri"/>
              <a:ea typeface="Calibri"/>
              <a:cs typeface="Calibri"/>
              <a:sym typeface="Calibri"/>
            </a:endParaRPr>
          </a:p>
        </p:txBody>
      </p:sp>
    </p:spTree>
  </p:cSld>
  <p:clrMapOvr>
    <a:masterClrMapping/>
  </p:clrMapOvr>
  <p:transition spd="slow">
    <p:wipe dir="l"/>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4"/>
          <p:cNvSpPr txBox="1"/>
          <p:nvPr/>
        </p:nvSpPr>
        <p:spPr>
          <a:xfrm>
            <a:off x="-47625" y="6943725"/>
            <a:ext cx="122777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8" name="Google Shape;388;p24"/>
          <p:cNvSpPr/>
          <p:nvPr/>
        </p:nvSpPr>
        <p:spPr>
          <a:xfrm>
            <a:off x="321564" y="320040"/>
            <a:ext cx="11548872" cy="6217920"/>
          </a:xfrm>
          <a:prstGeom prst="rect">
            <a:avLst/>
          </a:pr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4"/>
          <p:cNvSpPr txBox="1"/>
          <p:nvPr/>
        </p:nvSpPr>
        <p:spPr>
          <a:xfrm>
            <a:off x="-28280" y="6943725"/>
            <a:ext cx="12277725"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Se mantuvieron reuniones con los involucrados como son Juan Carlos Cerón entrenador del Equipo Femenino de la UFA – ESPE, Marco Armas gerente del Centro de Alto Rendimiento Deportivo y Edison Lascano. En estas reuniones de definieron limitantes que se van a realizar y el alcance del proyecto.</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Se formulo una lista de funcionalidades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Que resultaron en las historias de usuarios para todo el desarrollo</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(Clic)</a:t>
            </a:r>
            <a:endParaRPr sz="1800">
              <a:solidFill>
                <a:schemeClr val="dk1"/>
              </a:solidFill>
              <a:latin typeface="Calibri"/>
              <a:ea typeface="Calibri"/>
              <a:cs typeface="Calibri"/>
              <a:sym typeface="Calibri"/>
            </a:endParaRPr>
          </a:p>
        </p:txBody>
      </p:sp>
      <p:sp>
        <p:nvSpPr>
          <p:cNvPr id="390" name="Google Shape;39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91" name="Google Shape;391;p24"/>
          <p:cNvSpPr/>
          <p:nvPr/>
        </p:nvSpPr>
        <p:spPr>
          <a:xfrm>
            <a:off x="838200" y="888167"/>
            <a:ext cx="31374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DEMOSTRACIÓN</a:t>
            </a:r>
            <a:endParaRPr/>
          </a:p>
        </p:txBody>
      </p:sp>
      <p:sp>
        <p:nvSpPr>
          <p:cNvPr id="392" name="Google Shape;392;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transition spd="slow">
    <p:wipe dir="l"/>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descr="La importancia e influencia de las competencias deportivas dentro de la sociedad ha obligado a los entrenadores a buscar nuevas alternativas que permitan optimizar el desarrollo físico de los deportistas de alto rendimiento, a través de un seguimiento deportivo, utilizando el avance tecnológico de aparatos de medición y aplicaciones de software como herramientas de apoyo para el registro de datos específicos y estrictamente ligados a los aspectos físicos del deportista. &#10;" id="397" name="Google Shape;397;p25"/>
          <p:cNvSpPr txBox="1"/>
          <p:nvPr/>
        </p:nvSpPr>
        <p:spPr>
          <a:xfrm>
            <a:off x="0" y="7038975"/>
            <a:ext cx="12144374"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Se planteó una encuesta digital de satisfacción de usuarios finales del sistema para obtener una respuesta real sobre la aplicación web y sí apoya en las tareas diarias y toma de decisiones planteadas.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Los resultados obtenidos de la encuesta muestran que la aplicación web es un apoyo para desempeñar labores cotidianas y representa un activo para la institución.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También la apariencia del sistema es agradable y permite una fácil navegación e interacción con el usuario con el manejo de alertas sencillas y documentación de apoyo relevante en cada módulo. Así mismo la información que brinda el sistema, cuando se realizan consultas, registros, modificaciones, asignaciones, eliminaciones o se ejecutan los reportes es confiable y no muestra inconsistencias.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(Clic)</a:t>
            </a:r>
            <a:endParaRPr sz="1800">
              <a:solidFill>
                <a:schemeClr val="dk1"/>
              </a:solidFill>
              <a:latin typeface="Calibri"/>
              <a:ea typeface="Calibri"/>
              <a:cs typeface="Calibri"/>
              <a:sym typeface="Calibri"/>
            </a:endParaRPr>
          </a:p>
        </p:txBody>
      </p:sp>
      <p:sp>
        <p:nvSpPr>
          <p:cNvPr id="398" name="Google Shape;39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99" name="Google Shape;399;p25"/>
          <p:cNvSpPr/>
          <p:nvPr/>
        </p:nvSpPr>
        <p:spPr>
          <a:xfrm>
            <a:off x="1299463" y="3073955"/>
            <a:ext cx="140532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6.Resultados</a:t>
            </a:r>
            <a:endParaRPr/>
          </a:p>
        </p:txBody>
      </p:sp>
      <p:pic>
        <p:nvPicPr>
          <p:cNvPr descr="Imagen que contiene camiseta, computadora&#10;&#10;Descripción generada automáticamente" id="400" name="Google Shape;400;p25"/>
          <p:cNvPicPr preferRelativeResize="0"/>
          <p:nvPr/>
        </p:nvPicPr>
        <p:blipFill rotWithShape="1">
          <a:blip r:embed="rId3">
            <a:alphaModFix/>
          </a:blip>
          <a:srcRect b="0" l="0" r="0" t="0"/>
          <a:stretch/>
        </p:blipFill>
        <p:spPr>
          <a:xfrm>
            <a:off x="7995069" y="190597"/>
            <a:ext cx="3974262" cy="3238403"/>
          </a:xfrm>
          <a:prstGeom prst="rect">
            <a:avLst/>
          </a:prstGeom>
          <a:noFill/>
          <a:ln>
            <a:noFill/>
          </a:ln>
        </p:spPr>
      </p:pic>
      <p:pic>
        <p:nvPicPr>
          <p:cNvPr id="401" name="Google Shape;401;p25"/>
          <p:cNvPicPr preferRelativeResize="0"/>
          <p:nvPr/>
        </p:nvPicPr>
        <p:blipFill rotWithShape="1">
          <a:blip r:embed="rId4">
            <a:alphaModFix/>
          </a:blip>
          <a:srcRect b="0" l="0" r="72607" t="50229"/>
          <a:stretch/>
        </p:blipFill>
        <p:spPr>
          <a:xfrm>
            <a:off x="3116646" y="588168"/>
            <a:ext cx="2435225" cy="3097213"/>
          </a:xfrm>
          <a:prstGeom prst="rect">
            <a:avLst/>
          </a:prstGeom>
          <a:noFill/>
          <a:ln>
            <a:noFill/>
          </a:ln>
        </p:spPr>
      </p:pic>
      <p:pic>
        <p:nvPicPr>
          <p:cNvPr id="402" name="Google Shape;402;p25"/>
          <p:cNvPicPr preferRelativeResize="0"/>
          <p:nvPr/>
        </p:nvPicPr>
        <p:blipFill rotWithShape="1">
          <a:blip r:embed="rId4">
            <a:alphaModFix/>
          </a:blip>
          <a:srcRect b="55706" l="3446" r="74697" t="13723"/>
          <a:stretch/>
        </p:blipFill>
        <p:spPr>
          <a:xfrm>
            <a:off x="3362709" y="3317596"/>
            <a:ext cx="1943100" cy="1902381"/>
          </a:xfrm>
          <a:prstGeom prst="rect">
            <a:avLst/>
          </a:prstGeom>
          <a:noFill/>
          <a:ln>
            <a:noFill/>
          </a:ln>
        </p:spPr>
      </p:pic>
      <p:pic>
        <p:nvPicPr>
          <p:cNvPr id="403" name="Google Shape;403;p25"/>
          <p:cNvPicPr preferRelativeResize="0"/>
          <p:nvPr/>
        </p:nvPicPr>
        <p:blipFill rotWithShape="1">
          <a:blip r:embed="rId4">
            <a:alphaModFix/>
          </a:blip>
          <a:srcRect b="11427" l="30928" r="53643" t="54120"/>
          <a:stretch/>
        </p:blipFill>
        <p:spPr>
          <a:xfrm>
            <a:off x="6072187" y="2357040"/>
            <a:ext cx="1371600" cy="2143920"/>
          </a:xfrm>
          <a:prstGeom prst="rect">
            <a:avLst/>
          </a:prstGeom>
          <a:noFill/>
          <a:ln>
            <a:noFill/>
          </a:ln>
        </p:spPr>
      </p:pic>
    </p:spTree>
  </p:cSld>
  <p:clrMapOvr>
    <a:masterClrMapping/>
  </p:clrMapOvr>
  <p:transition spd="slow">
    <p:wipe dir="l"/>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7" name="Shape 407"/>
        <p:cNvGrpSpPr/>
        <p:nvPr/>
      </p:nvGrpSpPr>
      <p:grpSpPr>
        <a:xfrm>
          <a:off x="0" y="0"/>
          <a:ext cx="0" cy="0"/>
          <a:chOff x="0" y="0"/>
          <a:chExt cx="0" cy="0"/>
        </a:xfrm>
      </p:grpSpPr>
      <p:sp>
        <p:nvSpPr>
          <p:cNvPr id="408" name="Google Shape;408;p26"/>
          <p:cNvSpPr/>
          <p:nvPr/>
        </p:nvSpPr>
        <p:spPr>
          <a:xfrm>
            <a:off x="1" y="0"/>
            <a:ext cx="1764099" cy="1558212"/>
          </a:xfrm>
          <a:custGeom>
            <a:rect b="b" l="l" r="r" t="t"/>
            <a:pathLst>
              <a:path extrusionOk="0" h="1558212" w="1764099">
                <a:moveTo>
                  <a:pt x="0" y="0"/>
                </a:moveTo>
                <a:lnTo>
                  <a:pt x="1764099" y="0"/>
                </a:lnTo>
                <a:lnTo>
                  <a:pt x="1042087" y="1558212"/>
                </a:lnTo>
                <a:lnTo>
                  <a:pt x="0" y="1558212"/>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9" name="Google Shape;409;p26"/>
          <p:cNvSpPr/>
          <p:nvPr/>
        </p:nvSpPr>
        <p:spPr>
          <a:xfrm>
            <a:off x="1" y="1691640"/>
            <a:ext cx="12191999" cy="5166360"/>
          </a:xfrm>
          <a:custGeom>
            <a:rect b="b" l="l" r="r" t="t"/>
            <a:pathLst>
              <a:path extrusionOk="0" h="5166360" w="12191999">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26"/>
          <p:cNvSpPr/>
          <p:nvPr/>
        </p:nvSpPr>
        <p:spPr>
          <a:xfrm>
            <a:off x="0" y="1691641"/>
            <a:ext cx="971654" cy="2096979"/>
          </a:xfrm>
          <a:custGeom>
            <a:rect b="b" l="l" r="r" t="t"/>
            <a:pathLst>
              <a:path extrusionOk="0" h="2096979" w="971654">
                <a:moveTo>
                  <a:pt x="0" y="0"/>
                </a:moveTo>
                <a:lnTo>
                  <a:pt x="971654" y="0"/>
                </a:lnTo>
                <a:lnTo>
                  <a:pt x="0" y="2096979"/>
                </a:lnTo>
                <a:close/>
              </a:path>
            </a:pathLst>
          </a:custGeom>
          <a:solidFill>
            <a:srgbClr val="40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1" name="Google Shape;411;p26"/>
          <p:cNvSpPr txBox="1"/>
          <p:nvPr/>
        </p:nvSpPr>
        <p:spPr>
          <a:xfrm>
            <a:off x="1532238" y="2176271"/>
            <a:ext cx="9488329" cy="4094353"/>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Utilizar parcialmente la metodología de desarrollo ágil Scrum para el desarrollo del presente proyecto de desarrollo de software, ayudó a gestionar de manera óptima el desarrollo, las pruebas y la interacción con el stakeholders en cada iteración, para poder gestionar y solucionar nuevas características o ajustes a tiempo, antes de continuar con el desarrollo de cada componente.</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Debido a que el equipo de desarrollo de Scrum fue conformado por una sola persona, se logró aprovechar las mejores cualidades de Scrum de una manera parcial, pero óptima, a pesar de no tener un Development Scrum Team. Esto se puede ver reflejado en la realización de los eventos necesarios junto a sus respectivos entregables, mismo que están alineados al proyecto y a sus requerimientos.</a:t>
            </a:r>
            <a:endParaRPr sz="1800">
              <a:solidFill>
                <a:schemeClr val="dk1"/>
              </a:solidFill>
              <a:latin typeface="Calibri"/>
              <a:ea typeface="Calibri"/>
              <a:cs typeface="Calibri"/>
              <a:sym typeface="Calibri"/>
            </a:endParaRPr>
          </a:p>
        </p:txBody>
      </p:sp>
      <p:sp>
        <p:nvSpPr>
          <p:cNvPr id="412" name="Google Shape;412;p26"/>
          <p:cNvSpPr txBox="1"/>
          <p:nvPr>
            <p:ph idx="12" type="sldNum"/>
          </p:nvPr>
        </p:nvSpPr>
        <p:spPr>
          <a:xfrm>
            <a:off x="9091182" y="6356350"/>
            <a:ext cx="1929384"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solidFill>
                  <a:schemeClr val="dk1"/>
                </a:solidFill>
              </a:rPr>
              <a:t>‹#›</a:t>
            </a:fld>
            <a:endParaRPr>
              <a:solidFill>
                <a:schemeClr val="dk1"/>
              </a:solidFill>
            </a:endParaRPr>
          </a:p>
        </p:txBody>
      </p:sp>
      <p:sp>
        <p:nvSpPr>
          <p:cNvPr id="413" name="Google Shape;413;p26"/>
          <p:cNvSpPr/>
          <p:nvPr/>
        </p:nvSpPr>
        <p:spPr>
          <a:xfrm>
            <a:off x="8762199" y="828644"/>
            <a:ext cx="2321469" cy="461665"/>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1" i="0" lang="en-US" sz="2400" u="none" cap="none" strike="noStrike">
                <a:solidFill>
                  <a:srgbClr val="2E75B5"/>
                </a:solidFill>
                <a:latin typeface="Calibri"/>
                <a:ea typeface="Calibri"/>
                <a:cs typeface="Calibri"/>
                <a:sym typeface="Calibri"/>
              </a:rPr>
              <a:t>Conclusiones</a:t>
            </a:r>
            <a:endParaRPr/>
          </a:p>
        </p:txBody>
      </p:sp>
    </p:spTree>
  </p:cSld>
  <p:clrMapOvr>
    <a:masterClrMapping/>
  </p:clrMapOvr>
  <p:transition spd="slow">
    <p:wipe dir="l"/>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7" name="Shape 417"/>
        <p:cNvGrpSpPr/>
        <p:nvPr/>
      </p:nvGrpSpPr>
      <p:grpSpPr>
        <a:xfrm>
          <a:off x="0" y="0"/>
          <a:ext cx="0" cy="0"/>
          <a:chOff x="0" y="0"/>
          <a:chExt cx="0" cy="0"/>
        </a:xfrm>
      </p:grpSpPr>
      <p:sp>
        <p:nvSpPr>
          <p:cNvPr id="418" name="Google Shape;418;p27"/>
          <p:cNvSpPr/>
          <p:nvPr/>
        </p:nvSpPr>
        <p:spPr>
          <a:xfrm>
            <a:off x="1" y="0"/>
            <a:ext cx="1764099" cy="1558212"/>
          </a:xfrm>
          <a:custGeom>
            <a:rect b="b" l="l" r="r" t="t"/>
            <a:pathLst>
              <a:path extrusionOk="0" h="1558212" w="1764099">
                <a:moveTo>
                  <a:pt x="0" y="0"/>
                </a:moveTo>
                <a:lnTo>
                  <a:pt x="1764099" y="0"/>
                </a:lnTo>
                <a:lnTo>
                  <a:pt x="1042087" y="1558212"/>
                </a:lnTo>
                <a:lnTo>
                  <a:pt x="0" y="1558212"/>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7"/>
          <p:cNvSpPr/>
          <p:nvPr/>
        </p:nvSpPr>
        <p:spPr>
          <a:xfrm>
            <a:off x="1" y="1691640"/>
            <a:ext cx="12191999" cy="5166360"/>
          </a:xfrm>
          <a:custGeom>
            <a:rect b="b" l="l" r="r" t="t"/>
            <a:pathLst>
              <a:path extrusionOk="0" h="5166360" w="12191999">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7"/>
          <p:cNvSpPr/>
          <p:nvPr/>
        </p:nvSpPr>
        <p:spPr>
          <a:xfrm>
            <a:off x="0" y="1691641"/>
            <a:ext cx="971654" cy="2096979"/>
          </a:xfrm>
          <a:custGeom>
            <a:rect b="b" l="l" r="r" t="t"/>
            <a:pathLst>
              <a:path extrusionOk="0" h="2096979" w="971654">
                <a:moveTo>
                  <a:pt x="0" y="0"/>
                </a:moveTo>
                <a:lnTo>
                  <a:pt x="971654" y="0"/>
                </a:lnTo>
                <a:lnTo>
                  <a:pt x="0" y="2096979"/>
                </a:lnTo>
                <a:close/>
              </a:path>
            </a:pathLst>
          </a:custGeom>
          <a:solidFill>
            <a:srgbClr val="40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7"/>
          <p:cNvSpPr txBox="1"/>
          <p:nvPr/>
        </p:nvSpPr>
        <p:spPr>
          <a:xfrm>
            <a:off x="1445741" y="2176271"/>
            <a:ext cx="9574826" cy="4180077"/>
          </a:xfrm>
          <a:prstGeom prst="rect">
            <a:avLst/>
          </a:prstGeom>
          <a:noFill/>
          <a:ln>
            <a:noFill/>
          </a:ln>
        </p:spPr>
        <p:txBody>
          <a:bodyPr anchorCtr="0" anchor="t" bIns="45700" lIns="91425" spcFirstLastPara="1" rIns="91425" wrap="square" tIns="45700">
            <a:normAutofit/>
          </a:bodyPr>
          <a:lstStyle/>
          <a:p>
            <a:pPr indent="-285750" lvl="0" marL="285750" marR="0" rtl="0" algn="l">
              <a:lnSpc>
                <a:spcPct val="9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Luego del análisis económico y técnico de sensores que se apeguen a las necesidades de seguimiento de futbolistas se seleccionó la balanza Mi Body Composition, que proporciona los datos físicos necesarios y se integró los datos generados por la balanza en archivos csv a la aplicación final.</a:t>
            </a:r>
            <a:endParaRPr sz="1800">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lnSpc>
                <a:spcPct val="9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Actualmente en el Ecuador la implementación de aplicaciones web enfocadas al seguimiento y monitoreo de condiciones físicas de deportistas, se encuentra poco desarrolladas, esto debido a la falta de versatilidad para adoptar estas nuevas propuestas, y también por el elevado costo de las aplicaciones orientadas a los deportistas de alto rendimiento.</a:t>
            </a:r>
            <a:endParaRPr sz="1800">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lnSpc>
                <a:spcPct val="9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Se logró generar reportes de seguimiento mediante el uso de sensores para el monitoreo de datos físicos de deportistas, y fue posible determinar con exactitud su estado físico actual. El entrenador a futuro utilizará esta información en la toma de decisiones que ayuden al desarrollo de sus deportistas para que logren su máximo potencial y puedan convertirse en deportistas de alto rendimiento.</a:t>
            </a:r>
            <a:endParaRPr sz="1800">
              <a:solidFill>
                <a:schemeClr val="dk1"/>
              </a:solidFill>
              <a:latin typeface="Calibri"/>
              <a:ea typeface="Calibri"/>
              <a:cs typeface="Calibri"/>
              <a:sym typeface="Calibri"/>
            </a:endParaRPr>
          </a:p>
        </p:txBody>
      </p:sp>
      <p:sp>
        <p:nvSpPr>
          <p:cNvPr id="422" name="Google Shape;422;p27"/>
          <p:cNvSpPr txBox="1"/>
          <p:nvPr>
            <p:ph idx="12" type="sldNum"/>
          </p:nvPr>
        </p:nvSpPr>
        <p:spPr>
          <a:xfrm>
            <a:off x="9091182" y="6356350"/>
            <a:ext cx="1929384"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solidFill>
                  <a:schemeClr val="dk1"/>
                </a:solidFill>
              </a:rPr>
              <a:t>‹#›</a:t>
            </a:fld>
            <a:endParaRPr>
              <a:solidFill>
                <a:schemeClr val="dk1"/>
              </a:solidFill>
            </a:endParaRPr>
          </a:p>
        </p:txBody>
      </p:sp>
      <p:sp>
        <p:nvSpPr>
          <p:cNvPr id="423" name="Google Shape;423;p27"/>
          <p:cNvSpPr/>
          <p:nvPr/>
        </p:nvSpPr>
        <p:spPr>
          <a:xfrm>
            <a:off x="8762199" y="828644"/>
            <a:ext cx="2321469" cy="461665"/>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1" i="0" lang="en-US" sz="2400" u="none" cap="none" strike="noStrike">
                <a:solidFill>
                  <a:srgbClr val="2E75B5"/>
                </a:solidFill>
                <a:latin typeface="Calibri"/>
                <a:ea typeface="Calibri"/>
                <a:cs typeface="Calibri"/>
                <a:sym typeface="Calibri"/>
              </a:rPr>
              <a:t>Conclusiones</a:t>
            </a:r>
            <a:endParaRPr/>
          </a:p>
        </p:txBody>
      </p:sp>
      <p:sp>
        <p:nvSpPr>
          <p:cNvPr id="424" name="Google Shape;424;p27"/>
          <p:cNvSpPr txBox="1"/>
          <p:nvPr/>
        </p:nvSpPr>
        <p:spPr>
          <a:xfrm>
            <a:off x="-47625" y="6943725"/>
            <a:ext cx="12277725" cy="337015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Calibri"/>
                <a:ea typeface="Calibri"/>
                <a:cs typeface="Calibri"/>
                <a:sym typeface="Calibri"/>
              </a:rPr>
              <a:t>El desarrollo de esta tesis, basado en la metodología de desarrollo ágil conocida como Desarrollo Iterativo, atravesó por cinco iteraciones; tres de ellas planteadas inicialmente, las cuales consistían en solventar la problemática planteada, el desarrollo y prueba del sistema. Sin embargo, al realizar las pruebas correspondientes se verificó que se necesitaba mejorar el prototipo, alterando el código y el procesamiento interno del video, para tener un conteo vehicular más exacto, por lo cual se generaron dos iteraciones adicionales. </a:t>
            </a:r>
            <a:endParaRPr/>
          </a:p>
          <a:p>
            <a:pPr indent="0" lvl="0" marL="0" marR="0" rtl="0" algn="just">
              <a:spcBef>
                <a:spcPts val="600"/>
              </a:spcBef>
              <a:spcAft>
                <a:spcPts val="0"/>
              </a:spcAft>
              <a:buNone/>
            </a:pPr>
            <a:r>
              <a:rPr lang="en-US" sz="1800">
                <a:solidFill>
                  <a:schemeClr val="dk1"/>
                </a:solidFill>
                <a:latin typeface="Calibri"/>
                <a:ea typeface="Calibri"/>
                <a:cs typeface="Calibri"/>
                <a:sym typeface="Calibri"/>
              </a:rPr>
              <a:t>Los videos utilizados en este sistema deben ser en una resolución de al menos 720p; utilizando videos de mejor calidad, el sistema presentará resultados más precisos.</a:t>
            </a:r>
            <a:endParaRPr sz="1800">
              <a:solidFill>
                <a:schemeClr val="dk1"/>
              </a:solidFill>
              <a:latin typeface="Calibri"/>
              <a:ea typeface="Calibri"/>
              <a:cs typeface="Calibri"/>
              <a:sym typeface="Calibri"/>
            </a:endParaRPr>
          </a:p>
          <a:p>
            <a:pPr indent="0" lvl="0" marL="0" marR="0" rtl="0" algn="just">
              <a:spcBef>
                <a:spcPts val="600"/>
              </a:spcBef>
              <a:spcAft>
                <a:spcPts val="0"/>
              </a:spcAft>
              <a:buNone/>
            </a:pPr>
            <a:r>
              <a:rPr lang="en-US" sz="1800">
                <a:solidFill>
                  <a:schemeClr val="dk1"/>
                </a:solidFill>
                <a:latin typeface="Calibri"/>
                <a:ea typeface="Calibri"/>
                <a:cs typeface="Calibri"/>
                <a:sym typeface="Calibri"/>
              </a:rPr>
              <a:t>Para que el sistema presente un funcionamiento óptimo, los videos utilizados en el sistema deben ser grabados entre las 07h00 y las 18h00, sin la presencia de lluvia; además, deben ser grabados de frente o de espalda a los vehículos con un ángulo de inclinación de aproximadamente 30° a una altura de 2 metros.</a:t>
            </a:r>
            <a:endParaRPr sz="1800">
              <a:solidFill>
                <a:schemeClr val="dk1"/>
              </a:solidFill>
              <a:latin typeface="Calibri"/>
              <a:ea typeface="Calibri"/>
              <a:cs typeface="Calibri"/>
              <a:sym typeface="Calibri"/>
            </a:endParaRPr>
          </a:p>
          <a:p>
            <a:pPr indent="0" lvl="0" marL="0" marR="0" rtl="0" algn="just">
              <a:spcBef>
                <a:spcPts val="600"/>
              </a:spcBef>
              <a:spcAft>
                <a:spcPts val="0"/>
              </a:spcAft>
              <a:buNone/>
            </a:pPr>
            <a:r>
              <a:rPr lang="en-US" sz="1800">
                <a:solidFill>
                  <a:schemeClr val="dk1"/>
                </a:solidFill>
                <a:latin typeface="Calibri"/>
                <a:ea typeface="Calibri"/>
                <a:cs typeface="Calibri"/>
                <a:sym typeface="Calibri"/>
              </a:rPr>
              <a:t>(Clic)</a:t>
            </a:r>
            <a:endParaRPr/>
          </a:p>
        </p:txBody>
      </p:sp>
      <p:sp>
        <p:nvSpPr>
          <p:cNvPr id="425" name="Google Shape;425;p27"/>
          <p:cNvSpPr txBox="1"/>
          <p:nvPr/>
        </p:nvSpPr>
        <p:spPr>
          <a:xfrm>
            <a:off x="5671751" y="323747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spd="slow">
    <p:wipe dir="l"/>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28"/>
          <p:cNvSpPr txBox="1"/>
          <p:nvPr/>
        </p:nvSpPr>
        <p:spPr>
          <a:xfrm>
            <a:off x="-47625" y="6943725"/>
            <a:ext cx="122777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1" name="Google Shape;431;p28"/>
          <p:cNvSpPr/>
          <p:nvPr/>
        </p:nvSpPr>
        <p:spPr>
          <a:xfrm>
            <a:off x="8101236" y="821732"/>
            <a:ext cx="2963119" cy="461665"/>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1" i="0" lang="en-US" sz="2400" u="none" cap="none" strike="noStrike">
                <a:solidFill>
                  <a:srgbClr val="2E75B5"/>
                </a:solidFill>
                <a:latin typeface="Calibri"/>
                <a:ea typeface="Calibri"/>
                <a:cs typeface="Calibri"/>
                <a:sym typeface="Calibri"/>
              </a:rPr>
              <a:t>Recomendaciones</a:t>
            </a:r>
            <a:endParaRPr/>
          </a:p>
        </p:txBody>
      </p:sp>
      <p:sp>
        <p:nvSpPr>
          <p:cNvPr id="432" name="Google Shape;432;p28"/>
          <p:cNvSpPr/>
          <p:nvPr/>
        </p:nvSpPr>
        <p:spPr>
          <a:xfrm>
            <a:off x="321564" y="320040"/>
            <a:ext cx="11548872" cy="6217920"/>
          </a:xfrm>
          <a:prstGeom prst="rect">
            <a:avLst/>
          </a:pr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34" name="Google Shape;434;p28"/>
          <p:cNvSpPr txBox="1"/>
          <p:nvPr/>
        </p:nvSpPr>
        <p:spPr>
          <a:xfrm>
            <a:off x="1631092" y="1505647"/>
            <a:ext cx="9389475" cy="471227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665"/>
              <a:buFont typeface="Arial"/>
              <a:buChar char="•"/>
            </a:pPr>
            <a:r>
              <a:rPr lang="en-US" sz="1665">
                <a:solidFill>
                  <a:schemeClr val="dk1"/>
                </a:solidFill>
                <a:latin typeface="Calibri"/>
                <a:ea typeface="Calibri"/>
                <a:cs typeface="Calibri"/>
                <a:sym typeface="Calibri"/>
              </a:rPr>
              <a:t>Se recomienda usar metodologías ágiles para el desarrollo de aplicaciones de monitoreo deportivo porque ayudan a gestionar los requerimientos cambiantes que suceden en los proyectos de software y se mantiene un feedback constante con los stakeholders, evitando las complicaciones comunes que existen con las metodologías tradicionales.</a:t>
            </a:r>
            <a:endParaRPr/>
          </a:p>
          <a:p>
            <a:pPr indent="0" lvl="0" marL="0" marR="0" rtl="0" algn="l">
              <a:lnSpc>
                <a:spcPct val="90000"/>
              </a:lnSpc>
              <a:spcBef>
                <a:spcPts val="1000"/>
              </a:spcBef>
              <a:spcAft>
                <a:spcPts val="0"/>
              </a:spcAft>
              <a:buNone/>
            </a:pPr>
            <a:r>
              <a:t/>
            </a:r>
            <a:endParaRPr sz="1665">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65"/>
              <a:buFont typeface="Arial"/>
              <a:buChar char="•"/>
            </a:pPr>
            <a:r>
              <a:rPr lang="en-US" sz="1665">
                <a:solidFill>
                  <a:schemeClr val="dk1"/>
                </a:solidFill>
                <a:latin typeface="Calibri"/>
                <a:ea typeface="Calibri"/>
                <a:cs typeface="Calibri"/>
                <a:sym typeface="Calibri"/>
              </a:rPr>
              <a:t>Se recomienda realizar la recopilación de datos con profesionales de las distintas disciplinas deportivas, y tomar en consideración las diferencias fisiológicas asociadas por el sexo, por ejemplo, los datos a considerarse cuando las deportistas se encuentran en su ciclo menstrual.</a:t>
            </a:r>
            <a:endParaRPr/>
          </a:p>
          <a:p>
            <a:pPr indent="0" lvl="0" marL="0" marR="0" rtl="0" algn="l">
              <a:lnSpc>
                <a:spcPct val="90000"/>
              </a:lnSpc>
              <a:spcBef>
                <a:spcPts val="1000"/>
              </a:spcBef>
              <a:spcAft>
                <a:spcPts val="0"/>
              </a:spcAft>
              <a:buNone/>
            </a:pPr>
            <a:r>
              <a:t/>
            </a:r>
            <a:endParaRPr sz="1665">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65"/>
              <a:buFont typeface="Arial"/>
              <a:buChar char="•"/>
            </a:pPr>
            <a:r>
              <a:rPr lang="en-US" sz="1665">
                <a:solidFill>
                  <a:schemeClr val="dk1"/>
                </a:solidFill>
                <a:latin typeface="Calibri"/>
                <a:ea typeface="Calibri"/>
                <a:cs typeface="Calibri"/>
                <a:sym typeface="Calibri"/>
              </a:rPr>
              <a:t>Se recomienda realizar pruebas de este sistema o similares, en otros equipos de fútbol para comparar sus resultados, y hacerla una aplicación genérica que pueda aportar, en especial a los equipos que no cuentan con los fondos económicos suficientes para adquirir este tipo de aplicaciones.</a:t>
            </a:r>
            <a:endParaRPr/>
          </a:p>
          <a:p>
            <a:pPr indent="105727" lvl="0" marL="0" marR="0" rtl="0" algn="l">
              <a:lnSpc>
                <a:spcPct val="90000"/>
              </a:lnSpc>
              <a:spcBef>
                <a:spcPts val="1000"/>
              </a:spcBef>
              <a:spcAft>
                <a:spcPts val="0"/>
              </a:spcAft>
              <a:buClr>
                <a:schemeClr val="dk1"/>
              </a:buClr>
              <a:buSzPts val="1665"/>
              <a:buFont typeface="Arial"/>
              <a:buNone/>
            </a:pPr>
            <a:r>
              <a:t/>
            </a:r>
            <a:endParaRPr sz="1665">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65"/>
              <a:buFont typeface="Arial"/>
              <a:buChar char="•"/>
            </a:pPr>
            <a:r>
              <a:rPr lang="en-US" sz="1665">
                <a:solidFill>
                  <a:schemeClr val="dk1"/>
                </a:solidFill>
                <a:latin typeface="Calibri"/>
                <a:ea typeface="Calibri"/>
                <a:cs typeface="Calibri"/>
                <a:sym typeface="Calibri"/>
              </a:rPr>
              <a:t>Se recomienda realizar revisiones periódicas de funcionalidad con el usuario final del sistema durante el proceso de desarrollo para evitar que las fallas o malas interpretaciones de los requerimientos no cause un efecto (negativo) en cadena en las funciones que se implementan en los siguientes sprints.</a:t>
            </a:r>
            <a:endParaRPr sz="1665">
              <a:solidFill>
                <a:schemeClr val="dk1"/>
              </a:solidFill>
              <a:latin typeface="Calibri"/>
              <a:ea typeface="Calibri"/>
              <a:cs typeface="Calibri"/>
              <a:sym typeface="Calibri"/>
            </a:endParaRPr>
          </a:p>
          <a:p>
            <a:pPr indent="111569" lvl="0" marL="0" marR="0" rtl="0" algn="l">
              <a:lnSpc>
                <a:spcPct val="90000"/>
              </a:lnSpc>
              <a:spcBef>
                <a:spcPts val="1000"/>
              </a:spcBef>
              <a:spcAft>
                <a:spcPts val="0"/>
              </a:spcAft>
              <a:buClr>
                <a:schemeClr val="dk1"/>
              </a:buClr>
              <a:buSzPts val="1757"/>
              <a:buFont typeface="Arial"/>
              <a:buNone/>
            </a:pPr>
            <a:r>
              <a:t/>
            </a:r>
            <a:endParaRPr sz="1757">
              <a:solidFill>
                <a:schemeClr val="dk1"/>
              </a:solidFill>
              <a:latin typeface="Calibri"/>
              <a:ea typeface="Calibri"/>
              <a:cs typeface="Calibri"/>
              <a:sym typeface="Calibri"/>
            </a:endParaRPr>
          </a:p>
        </p:txBody>
      </p:sp>
    </p:spTree>
  </p:cSld>
  <p:clrMapOvr>
    <a:masterClrMapping/>
  </p:clrMapOvr>
  <p:transition spd="slow">
    <p:wipe dir="l"/>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29"/>
          <p:cNvSpPr/>
          <p:nvPr/>
        </p:nvSpPr>
        <p:spPr>
          <a:xfrm>
            <a:off x="321564" y="320040"/>
            <a:ext cx="11548872" cy="6217920"/>
          </a:xfrm>
          <a:prstGeom prst="rect">
            <a:avLst/>
          </a:pr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9"/>
          <p:cNvSpPr txBox="1"/>
          <p:nvPr/>
        </p:nvSpPr>
        <p:spPr>
          <a:xfrm>
            <a:off x="-47625" y="6943725"/>
            <a:ext cx="122777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1" name="Google Shape;441;p29"/>
          <p:cNvSpPr/>
          <p:nvPr/>
        </p:nvSpPr>
        <p:spPr>
          <a:xfrm>
            <a:off x="8762199" y="828644"/>
            <a:ext cx="2963119" cy="461665"/>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1" i="0" lang="en-US" sz="2400" u="none" cap="none" strike="noStrike">
                <a:solidFill>
                  <a:srgbClr val="2E75B5"/>
                </a:solidFill>
                <a:latin typeface="Calibri"/>
                <a:ea typeface="Calibri"/>
                <a:cs typeface="Calibri"/>
                <a:sym typeface="Calibri"/>
              </a:rPr>
              <a:t>Recomendaciones</a:t>
            </a:r>
            <a:endParaRPr/>
          </a:p>
        </p:txBody>
      </p:sp>
      <p:sp>
        <p:nvSpPr>
          <p:cNvPr id="442" name="Google Shape;442;p29"/>
          <p:cNvSpPr/>
          <p:nvPr/>
        </p:nvSpPr>
        <p:spPr>
          <a:xfrm>
            <a:off x="0" y="7111758"/>
            <a:ext cx="12192000"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El estado de las calles o vías, afectan al rendimiento del sistema, grietas en la vía causan que se necesite aplicar más filtros para limpiar las imperfecciones del video.</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El prototipo final de esta tesis, necesita que los videos sean tratados independientemente, para que la contabilización sea más efectiva. Esto se debe a que cada video puede ser grabado de forma diferente; y la selección del área de detección, y la presentación de las líneas de colisión en pantalla se realizan dependiendo de cada video.</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El tiempo de duración de los videos que se pueden utilizar en el prototipo puede alcanzar la hora de duración, sin presentar inconvenientes. Pues se realizaron pruebas de rendimiento para verificar el funcionamiento del prototipo.</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(Clic)</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3" name="Google Shape;44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44" name="Google Shape;444;p29"/>
          <p:cNvSpPr txBox="1"/>
          <p:nvPr/>
        </p:nvSpPr>
        <p:spPr>
          <a:xfrm>
            <a:off x="1149178" y="1290309"/>
            <a:ext cx="10021330" cy="4739047"/>
          </a:xfrm>
          <a:prstGeom prst="rect">
            <a:avLst/>
          </a:prstGeom>
          <a:noFill/>
          <a:ln>
            <a:noFill/>
          </a:ln>
        </p:spPr>
        <p:txBody>
          <a:bodyPr anchorCtr="0" anchor="t" bIns="45700" lIns="91425" spcFirstLastPara="1" rIns="91425" wrap="square" tIns="45700">
            <a:normAutofit/>
          </a:bodyPr>
          <a:lstStyle/>
          <a:p>
            <a:pPr indent="-285750" lvl="0" marL="285750" marR="0" rtl="0" algn="l">
              <a:lnSpc>
                <a:spcPct val="80000"/>
              </a:lnSpc>
              <a:spcBef>
                <a:spcPts val="0"/>
              </a:spcBef>
              <a:spcAft>
                <a:spcPts val="0"/>
              </a:spcAft>
              <a:buClr>
                <a:schemeClr val="dk1"/>
              </a:buClr>
              <a:buSzPts val="1665"/>
              <a:buFont typeface="Arial"/>
              <a:buChar char="•"/>
            </a:pPr>
            <a:r>
              <a:rPr lang="en-US" sz="1665">
                <a:solidFill>
                  <a:schemeClr val="dk1"/>
                </a:solidFill>
                <a:latin typeface="Calibri"/>
                <a:ea typeface="Calibri"/>
                <a:cs typeface="Calibri"/>
                <a:sym typeface="Calibri"/>
              </a:rPr>
              <a:t>Para asegurar el correcto funcionamiento del sistema, se recomienda que la balanza con la cual se está tomando los datos, se mantenga en un lugar cubierto y no presente movimiento durante la medición. A pesar de que varios sensores están diseñados para funcionar a la intemperie y durante el movimiento de los deportistas, este es un dispositivo diferente que depende de su estabilidad.</a:t>
            </a:r>
            <a:endParaRPr sz="1665">
              <a:solidFill>
                <a:schemeClr val="dk1"/>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665">
              <a:solidFill>
                <a:schemeClr val="dk1"/>
              </a:solidFill>
              <a:latin typeface="Calibri"/>
              <a:ea typeface="Calibri"/>
              <a:cs typeface="Calibri"/>
              <a:sym typeface="Calibri"/>
            </a:endParaRPr>
          </a:p>
          <a:p>
            <a:pPr indent="-285750" lvl="0" marL="285750" marR="0" rtl="0" algn="l">
              <a:lnSpc>
                <a:spcPct val="80000"/>
              </a:lnSpc>
              <a:spcBef>
                <a:spcPts val="0"/>
              </a:spcBef>
              <a:spcAft>
                <a:spcPts val="0"/>
              </a:spcAft>
              <a:buClr>
                <a:schemeClr val="dk1"/>
              </a:buClr>
              <a:buSzPts val="1665"/>
              <a:buFont typeface="Arial"/>
              <a:buChar char="•"/>
            </a:pPr>
            <a:r>
              <a:rPr lang="en-US" sz="1665">
                <a:solidFill>
                  <a:schemeClr val="dk1"/>
                </a:solidFill>
                <a:latin typeface="Calibri"/>
                <a:ea typeface="Calibri"/>
                <a:cs typeface="Calibri"/>
                <a:sym typeface="Calibri"/>
              </a:rPr>
              <a:t>Para futuros trabajos, para el análisis directo de los datos que entrega el sensor, se recomienda analizar dispositivos que cuenten con librerías de comunicación directa o con código abierto para obtener los datos directamente generados y transmitidos desde el dispositivo hacía la aplicación.</a:t>
            </a:r>
            <a:endParaRPr sz="1665">
              <a:solidFill>
                <a:schemeClr val="dk1"/>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665">
              <a:solidFill>
                <a:schemeClr val="dk1"/>
              </a:solidFill>
              <a:latin typeface="Calibri"/>
              <a:ea typeface="Calibri"/>
              <a:cs typeface="Calibri"/>
              <a:sym typeface="Calibri"/>
            </a:endParaRPr>
          </a:p>
          <a:p>
            <a:pPr indent="-285750" lvl="0" marL="285750" marR="0" rtl="0" algn="l">
              <a:lnSpc>
                <a:spcPct val="80000"/>
              </a:lnSpc>
              <a:spcBef>
                <a:spcPts val="0"/>
              </a:spcBef>
              <a:spcAft>
                <a:spcPts val="0"/>
              </a:spcAft>
              <a:buClr>
                <a:schemeClr val="dk1"/>
              </a:buClr>
              <a:buSzPts val="1665"/>
              <a:buFont typeface="Arial"/>
              <a:buChar char="•"/>
            </a:pPr>
            <a:r>
              <a:rPr lang="en-US" sz="1665">
                <a:solidFill>
                  <a:schemeClr val="dk1"/>
                </a:solidFill>
                <a:latin typeface="Calibri"/>
                <a:ea typeface="Calibri"/>
                <a:cs typeface="Calibri"/>
                <a:sym typeface="Calibri"/>
              </a:rPr>
              <a:t>Para un funcionamiento óptima de la aplicación web, es necesario que se mantenga un flujo constante de datos sobre el estado físicos de las deportistas, lo cual ayudará a la generación y procesamiento de datos, mismo que posteriormente serán mostrados en los reportes y registros de la evolución de estos para que finalmente el entrenador pueda tomar las decisiones más acertadas en base a los datos presentados.</a:t>
            </a:r>
            <a:endParaRPr sz="1665">
              <a:solidFill>
                <a:schemeClr val="dk1"/>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665">
              <a:solidFill>
                <a:schemeClr val="dk1"/>
              </a:solidFill>
              <a:latin typeface="Calibri"/>
              <a:ea typeface="Calibri"/>
              <a:cs typeface="Calibri"/>
              <a:sym typeface="Calibri"/>
            </a:endParaRPr>
          </a:p>
          <a:p>
            <a:pPr indent="-285750" lvl="0" marL="285750" marR="0" rtl="0" algn="l">
              <a:lnSpc>
                <a:spcPct val="80000"/>
              </a:lnSpc>
              <a:spcBef>
                <a:spcPts val="0"/>
              </a:spcBef>
              <a:spcAft>
                <a:spcPts val="0"/>
              </a:spcAft>
              <a:buClr>
                <a:schemeClr val="dk1"/>
              </a:buClr>
              <a:buSzPts val="1665"/>
              <a:buFont typeface="Arial"/>
              <a:buChar char="•"/>
            </a:pPr>
            <a:r>
              <a:rPr lang="en-US" sz="1665">
                <a:solidFill>
                  <a:schemeClr val="dk1"/>
                </a:solidFill>
                <a:latin typeface="Calibri"/>
                <a:ea typeface="Calibri"/>
                <a:cs typeface="Calibri"/>
                <a:sym typeface="Calibri"/>
              </a:rPr>
              <a:t>Se recomiendo usar otras tecnologías de desarrollo, que sean más amigables al usuario y permitan diseñar interfaces con más “user experience -UX”, en la parte del back-end se recomienda utilizar una herramienta que permita generar y programar código limpio y entendible para otros programadores,</a:t>
            </a:r>
            <a:endParaRPr sz="1665">
              <a:solidFill>
                <a:schemeClr val="dk1"/>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665">
              <a:solidFill>
                <a:schemeClr val="dk1"/>
              </a:solidFill>
              <a:latin typeface="Calibri"/>
              <a:ea typeface="Calibri"/>
              <a:cs typeface="Calibri"/>
              <a:sym typeface="Calibri"/>
            </a:endParaRPr>
          </a:p>
          <a:p>
            <a:pPr indent="-285750" lvl="0" marL="285750" marR="0" rtl="0" algn="l">
              <a:lnSpc>
                <a:spcPct val="80000"/>
              </a:lnSpc>
              <a:spcBef>
                <a:spcPts val="0"/>
              </a:spcBef>
              <a:spcAft>
                <a:spcPts val="0"/>
              </a:spcAft>
              <a:buClr>
                <a:schemeClr val="dk1"/>
              </a:buClr>
              <a:buSzPts val="1665"/>
              <a:buFont typeface="Arial"/>
              <a:buChar char="•"/>
            </a:pPr>
            <a:r>
              <a:rPr lang="en-US" sz="1665">
                <a:solidFill>
                  <a:schemeClr val="dk1"/>
                </a:solidFill>
                <a:latin typeface="Calibri"/>
                <a:ea typeface="Calibri"/>
                <a:cs typeface="Calibri"/>
                <a:sym typeface="Calibri"/>
              </a:rPr>
              <a:t>Se recomienda extender la funcionalidad del sistema para que puede ser utilizado como base para el control general de un centro de alto rendimiento deportivo, independientemente del deporte que se practique. </a:t>
            </a:r>
            <a:endParaRPr sz="1665">
              <a:solidFill>
                <a:schemeClr val="dk1"/>
              </a:solidFill>
              <a:latin typeface="Calibri"/>
              <a:ea typeface="Calibri"/>
              <a:cs typeface="Calibri"/>
              <a:sym typeface="Calibri"/>
            </a:endParaRPr>
          </a:p>
          <a:p>
            <a:pPr indent="0" lvl="0" marL="0" marR="0" rtl="0" algn="l">
              <a:lnSpc>
                <a:spcPct val="80000"/>
              </a:lnSpc>
              <a:spcBef>
                <a:spcPts val="0"/>
              </a:spcBef>
              <a:spcAft>
                <a:spcPts val="0"/>
              </a:spcAft>
              <a:buNone/>
            </a:pPr>
            <a:r>
              <a:t/>
            </a:r>
            <a:endParaRPr sz="1665">
              <a:solidFill>
                <a:schemeClr val="dk1"/>
              </a:solidFill>
              <a:latin typeface="Calibri"/>
              <a:ea typeface="Calibri"/>
              <a:cs typeface="Calibri"/>
              <a:sym typeface="Calibri"/>
            </a:endParaRPr>
          </a:p>
        </p:txBody>
      </p:sp>
    </p:spTree>
  </p:cSld>
  <p:clrMapOvr>
    <a:masterClrMapping/>
  </p:clrMapOvr>
  <p:transition spd="slow">
    <p:wipe dir="l"/>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 name="Shape 112"/>
        <p:cNvGrpSpPr/>
        <p:nvPr/>
      </p:nvGrpSpPr>
      <p:grpSpPr>
        <a:xfrm>
          <a:off x="0" y="0"/>
          <a:ext cx="0" cy="0"/>
          <a:chOff x="0" y="0"/>
          <a:chExt cx="0" cy="0"/>
        </a:xfrm>
      </p:grpSpPr>
      <p:cxnSp>
        <p:nvCxnSpPr>
          <p:cNvPr id="113" name="Google Shape;113;p3"/>
          <p:cNvCxnSpPr/>
          <p:nvPr/>
        </p:nvCxnSpPr>
        <p:spPr>
          <a:xfrm>
            <a:off x="4654296" y="2057400"/>
            <a:ext cx="0" cy="2743200"/>
          </a:xfrm>
          <a:prstGeom prst="straightConnector1">
            <a:avLst/>
          </a:prstGeom>
          <a:noFill/>
          <a:ln cap="flat" cmpd="sng" w="19050">
            <a:solidFill>
              <a:srgbClr val="262626"/>
            </a:solidFill>
            <a:prstDash val="solid"/>
            <a:miter lim="800000"/>
            <a:headEnd len="sm" w="sm" type="none"/>
            <a:tailEnd len="sm" w="sm" type="none"/>
          </a:ln>
        </p:spPr>
      </p:cxnSp>
      <p:sp>
        <p:nvSpPr>
          <p:cNvPr id="114" name="Google Shape;114;p3"/>
          <p:cNvSpPr txBox="1"/>
          <p:nvPr/>
        </p:nvSpPr>
        <p:spPr>
          <a:xfrm>
            <a:off x="5029199" y="676275"/>
            <a:ext cx="27432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rgbClr val="00B050"/>
                </a:solidFill>
                <a:latin typeface="Calibri"/>
                <a:ea typeface="Calibri"/>
                <a:cs typeface="Calibri"/>
                <a:sym typeface="Calibri"/>
              </a:rPr>
              <a:t>Futbolistas</a:t>
            </a:r>
            <a:endParaRPr sz="1800">
              <a:solidFill>
                <a:srgbClr val="00B050"/>
              </a:solidFill>
              <a:latin typeface="Calibri"/>
              <a:ea typeface="Calibri"/>
              <a:cs typeface="Calibri"/>
              <a:sym typeface="Calibri"/>
            </a:endParaRPr>
          </a:p>
        </p:txBody>
      </p:sp>
      <p:sp>
        <p:nvSpPr>
          <p:cNvPr id="115" name="Google Shape;115;p3"/>
          <p:cNvSpPr txBox="1"/>
          <p:nvPr/>
        </p:nvSpPr>
        <p:spPr>
          <a:xfrm>
            <a:off x="8515349" y="676275"/>
            <a:ext cx="317201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55A11"/>
                </a:solidFill>
                <a:latin typeface="Calibri"/>
                <a:ea typeface="Calibri"/>
                <a:cs typeface="Calibri"/>
                <a:sym typeface="Calibri"/>
              </a:rPr>
              <a:t>Monitoreo deportivo</a:t>
            </a:r>
            <a:endParaRPr sz="1800">
              <a:solidFill>
                <a:srgbClr val="C55A11"/>
              </a:solidFill>
              <a:latin typeface="Calibri"/>
              <a:ea typeface="Calibri"/>
              <a:cs typeface="Calibri"/>
              <a:sym typeface="Calibri"/>
            </a:endParaRPr>
          </a:p>
        </p:txBody>
      </p:sp>
      <p:sp>
        <p:nvSpPr>
          <p:cNvPr id="116" name="Google Shape;116;p3"/>
          <p:cNvSpPr txBox="1"/>
          <p:nvPr/>
        </p:nvSpPr>
        <p:spPr>
          <a:xfrm>
            <a:off x="7143749" y="3657600"/>
            <a:ext cx="27432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B0F0"/>
                </a:solidFill>
                <a:latin typeface="Calibri"/>
                <a:ea typeface="Calibri"/>
                <a:cs typeface="Calibri"/>
                <a:sym typeface="Calibri"/>
              </a:rPr>
              <a:t>Recursos</a:t>
            </a:r>
            <a:endParaRPr sz="1800">
              <a:solidFill>
                <a:srgbClr val="00B0F0"/>
              </a:solidFill>
              <a:latin typeface="Calibri"/>
              <a:ea typeface="Calibri"/>
              <a:cs typeface="Calibri"/>
              <a:sym typeface="Calibri"/>
            </a:endParaRPr>
          </a:p>
        </p:txBody>
      </p:sp>
      <p:sp>
        <p:nvSpPr>
          <p:cNvPr descr="La importancia e influencia de las competencias deportivas dentro de la sociedad ha obligado a los entrenadores a buscar nuevas alternativas que permitan optimizar el desarrollo físico de los deportistas de alto rendimiento, a través de un seguimiento deportivo, utilizando el avance tecnológico de aparatos de medición y aplicaciones de software como herramientas de apoyo para el registro de datos específicos y estrictamente ligados a los aspectos físicos del deportista. &#10;" id="117" name="Google Shape;117;p3"/>
          <p:cNvSpPr txBox="1"/>
          <p:nvPr/>
        </p:nvSpPr>
        <p:spPr>
          <a:xfrm>
            <a:off x="0" y="7038975"/>
            <a:ext cx="12144374"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Antecedentes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En la actualidad , los distintos equipos deportivos han tomado la opción de utilizar sistemas de monitoreo deportivo para mejorar el rendimiento de sus atletas en las distintas disciplinas.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Para los equipos de alto rendimiento esto es un apoyo fundamental cuentan con los recursos económicos suficientes para adquirir estos sistemas y así mejorar el rendimiento de sus deportistas , desafortunadamente hay equipos que no tienen acceso a este tipo de aplicaciones, y hacen el seguimiento deportivo básico, que no les permite competir a la par con los otros equipos.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Para ello, es importante que la recolección de esta información sea efectiva y eficiente.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(Clic)</a:t>
            </a:r>
            <a:endParaRPr sz="1800">
              <a:solidFill>
                <a:schemeClr val="dk1"/>
              </a:solidFill>
              <a:latin typeface="Calibri"/>
              <a:ea typeface="Calibri"/>
              <a:cs typeface="Calibri"/>
              <a:sym typeface="Calibri"/>
            </a:endParaRPr>
          </a:p>
        </p:txBody>
      </p:sp>
      <p:sp>
        <p:nvSpPr>
          <p:cNvPr id="118" name="Google Shape;118;p3"/>
          <p:cNvSpPr/>
          <p:nvPr/>
        </p:nvSpPr>
        <p:spPr>
          <a:xfrm>
            <a:off x="321564" y="320040"/>
            <a:ext cx="11548872" cy="6217920"/>
          </a:xfrm>
          <a:prstGeom prst="rect">
            <a:avLst/>
          </a:pr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20" name="Google Shape;120;p3"/>
          <p:cNvPicPr preferRelativeResize="0"/>
          <p:nvPr/>
        </p:nvPicPr>
        <p:blipFill rotWithShape="1">
          <a:blip r:embed="rId3">
            <a:alphaModFix/>
          </a:blip>
          <a:srcRect b="0" l="0" r="0" t="0"/>
          <a:stretch/>
        </p:blipFill>
        <p:spPr>
          <a:xfrm>
            <a:off x="4798629" y="1317367"/>
            <a:ext cx="2973770" cy="1982513"/>
          </a:xfrm>
          <a:prstGeom prst="rect">
            <a:avLst/>
          </a:prstGeom>
          <a:noFill/>
          <a:ln>
            <a:noFill/>
          </a:ln>
        </p:spPr>
      </p:pic>
      <p:sp>
        <p:nvSpPr>
          <p:cNvPr id="121" name="Google Shape;121;p3"/>
          <p:cNvSpPr/>
          <p:nvPr/>
        </p:nvSpPr>
        <p:spPr>
          <a:xfrm>
            <a:off x="1299463" y="3073955"/>
            <a:ext cx="190706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1. ANTECEDENTES</a:t>
            </a:r>
            <a:endParaRPr/>
          </a:p>
        </p:txBody>
      </p:sp>
      <p:pic>
        <p:nvPicPr>
          <p:cNvPr id="122" name="Google Shape;122;p3"/>
          <p:cNvPicPr preferRelativeResize="0"/>
          <p:nvPr/>
        </p:nvPicPr>
        <p:blipFill rotWithShape="1">
          <a:blip r:embed="rId4">
            <a:alphaModFix/>
          </a:blip>
          <a:srcRect b="0" l="0" r="0" t="0"/>
          <a:stretch/>
        </p:blipFill>
        <p:spPr>
          <a:xfrm>
            <a:off x="8515349" y="1238906"/>
            <a:ext cx="2943032" cy="1962022"/>
          </a:xfrm>
          <a:prstGeom prst="rect">
            <a:avLst/>
          </a:prstGeom>
          <a:noFill/>
          <a:ln>
            <a:noFill/>
          </a:ln>
        </p:spPr>
      </p:pic>
      <p:pic>
        <p:nvPicPr>
          <p:cNvPr id="123" name="Google Shape;123;p3"/>
          <p:cNvPicPr preferRelativeResize="0"/>
          <p:nvPr/>
        </p:nvPicPr>
        <p:blipFill rotWithShape="1">
          <a:blip r:embed="rId5">
            <a:alphaModFix/>
          </a:blip>
          <a:srcRect b="11374" l="27566" r="30626" t="10625"/>
          <a:stretch/>
        </p:blipFill>
        <p:spPr>
          <a:xfrm>
            <a:off x="6627113" y="4088553"/>
            <a:ext cx="2431102" cy="2267797"/>
          </a:xfrm>
          <a:prstGeom prst="rect">
            <a:avLst/>
          </a:prstGeom>
          <a:noFill/>
          <a:ln>
            <a:noFill/>
          </a:ln>
        </p:spPr>
      </p:pic>
    </p:spTree>
  </p:cSld>
  <p:clrMapOvr>
    <a:masterClrMapping/>
  </p:clrMapOvr>
  <p:transition spd="slow">
    <p:wipe dir="l"/>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30"/>
          <p:cNvSpPr txBox="1"/>
          <p:nvPr/>
        </p:nvSpPr>
        <p:spPr>
          <a:xfrm>
            <a:off x="-47625" y="6943725"/>
            <a:ext cx="122777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0" name="Google Shape;450;p30"/>
          <p:cNvSpPr/>
          <p:nvPr/>
        </p:nvSpPr>
        <p:spPr>
          <a:xfrm>
            <a:off x="321564" y="320040"/>
            <a:ext cx="11548872" cy="6217920"/>
          </a:xfrm>
          <a:prstGeom prst="rect">
            <a:avLst/>
          </a:pr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52" name="Google Shape;452;p30"/>
          <p:cNvSpPr txBox="1"/>
          <p:nvPr/>
        </p:nvSpPr>
        <p:spPr>
          <a:xfrm>
            <a:off x="1631092" y="1505647"/>
            <a:ext cx="9389475" cy="471227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t/>
            </a:r>
            <a:endParaRPr sz="1900">
              <a:solidFill>
                <a:schemeClr val="dk1"/>
              </a:solidFill>
              <a:latin typeface="Calibri"/>
              <a:ea typeface="Calibri"/>
              <a:cs typeface="Calibri"/>
              <a:sym typeface="Calibri"/>
            </a:endParaRPr>
          </a:p>
        </p:txBody>
      </p:sp>
      <p:sp>
        <p:nvSpPr>
          <p:cNvPr id="453" name="Google Shape;453;p30"/>
          <p:cNvSpPr/>
          <p:nvPr/>
        </p:nvSpPr>
        <p:spPr>
          <a:xfrm>
            <a:off x="1856333" y="2538344"/>
            <a:ext cx="9164234" cy="1323439"/>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1" i="0" lang="en-US" sz="8000" u="none" cap="none" strike="noStrike">
                <a:solidFill>
                  <a:srgbClr val="2E75B5"/>
                </a:solidFill>
                <a:latin typeface="Calibri"/>
                <a:ea typeface="Calibri"/>
                <a:cs typeface="Calibri"/>
                <a:sym typeface="Calibri"/>
              </a:rPr>
              <a:t>MUCHAS GRACIAS</a:t>
            </a:r>
            <a:endParaRPr/>
          </a:p>
        </p:txBody>
      </p:sp>
    </p:spTree>
  </p:cSld>
  <p:clrMapOvr>
    <a:masterClrMapping/>
  </p:clrMapOvr>
  <p:transition spd="slow">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p4"/>
          <p:cNvSpPr/>
          <p:nvPr/>
        </p:nvSpPr>
        <p:spPr>
          <a:xfrm>
            <a:off x="321564" y="320040"/>
            <a:ext cx="11548872" cy="6217920"/>
          </a:xfrm>
          <a:prstGeom prst="rect">
            <a:avLst/>
          </a:pr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29" name="Google Shape;129;p4"/>
          <p:cNvCxnSpPr/>
          <p:nvPr/>
        </p:nvCxnSpPr>
        <p:spPr>
          <a:xfrm>
            <a:off x="4654296" y="2057400"/>
            <a:ext cx="0" cy="2743200"/>
          </a:xfrm>
          <a:prstGeom prst="straightConnector1">
            <a:avLst/>
          </a:prstGeom>
          <a:noFill/>
          <a:ln cap="flat" cmpd="sng" w="19050">
            <a:solidFill>
              <a:srgbClr val="262626"/>
            </a:solidFill>
            <a:prstDash val="solid"/>
            <a:miter lim="800000"/>
            <a:headEnd len="sm" w="sm" type="none"/>
            <a:tailEnd len="sm" w="sm" type="none"/>
          </a:ln>
        </p:spPr>
      </p:cxnSp>
      <p:sp>
        <p:nvSpPr>
          <p:cNvPr id="130" name="Google Shape;130;p4"/>
          <p:cNvSpPr txBox="1"/>
          <p:nvPr/>
        </p:nvSpPr>
        <p:spPr>
          <a:xfrm>
            <a:off x="4724400" y="962025"/>
            <a:ext cx="27432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2E75B5"/>
                </a:solidFill>
                <a:latin typeface="Calibri"/>
                <a:ea typeface="Calibri"/>
                <a:cs typeface="Calibri"/>
                <a:sym typeface="Calibri"/>
              </a:rPr>
              <a:t>Árbol de Problemas</a:t>
            </a:r>
            <a:endParaRPr/>
          </a:p>
        </p:txBody>
      </p:sp>
      <p:sp>
        <p:nvSpPr>
          <p:cNvPr id="131" name="Google Shape;131;p4"/>
          <p:cNvSpPr txBox="1"/>
          <p:nvPr/>
        </p:nvSpPr>
        <p:spPr>
          <a:xfrm>
            <a:off x="0" y="6991350"/>
            <a:ext cx="12201525"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Actualmente, esta información no es recolectada de manera óptima, a causa de que el centro no cuenta con la tecnología necesaria, ni los recursos económicos necesarios para optimizar este registro y monitore de datos, esto provoca que exista pérdida de información, información sin procesar, y al no contar con información precisa y confiable, la toma de decisiones sobre las deportistas sea erronea y hasta pueda cuasar malas practicas deportivas.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(Clic)</a:t>
            </a:r>
            <a:endParaRPr sz="1800">
              <a:solidFill>
                <a:schemeClr val="dk1"/>
              </a:solidFill>
              <a:latin typeface="Calibri"/>
              <a:ea typeface="Calibri"/>
              <a:cs typeface="Calibri"/>
              <a:sym typeface="Calibri"/>
            </a:endParaRPr>
          </a:p>
        </p:txBody>
      </p:sp>
      <p:grpSp>
        <p:nvGrpSpPr>
          <p:cNvPr id="132" name="Google Shape;132;p4"/>
          <p:cNvGrpSpPr/>
          <p:nvPr/>
        </p:nvGrpSpPr>
        <p:grpSpPr>
          <a:xfrm>
            <a:off x="4876800" y="1409439"/>
            <a:ext cx="6864551" cy="4863023"/>
            <a:chOff x="0" y="88179"/>
            <a:chExt cx="5199685" cy="3577040"/>
          </a:xfrm>
        </p:grpSpPr>
        <p:sp>
          <p:nvSpPr>
            <p:cNvPr id="133" name="Google Shape;133;p4"/>
            <p:cNvSpPr/>
            <p:nvPr/>
          </p:nvSpPr>
          <p:spPr>
            <a:xfrm>
              <a:off x="0" y="556260"/>
              <a:ext cx="982980" cy="624840"/>
            </a:xfrm>
            <a:prstGeom prst="rightArrow">
              <a:avLst>
                <a:gd fmla="val 50000" name="adj1"/>
                <a:gd fmla="val 50000" name="adj2"/>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1" lang="en-US" sz="1800">
                  <a:solidFill>
                    <a:schemeClr val="lt1"/>
                  </a:solidFill>
                  <a:latin typeface="Arial"/>
                  <a:ea typeface="Arial"/>
                  <a:cs typeface="Arial"/>
                  <a:sym typeface="Arial"/>
                </a:rPr>
                <a:t>Efectos</a:t>
              </a:r>
              <a:endParaRPr sz="1800">
                <a:solidFill>
                  <a:schemeClr val="lt1"/>
                </a:solidFill>
                <a:latin typeface="Calibri"/>
                <a:ea typeface="Calibri"/>
                <a:cs typeface="Calibri"/>
                <a:sym typeface="Calibri"/>
              </a:endParaRPr>
            </a:p>
          </p:txBody>
        </p:sp>
        <p:sp>
          <p:nvSpPr>
            <p:cNvPr id="134" name="Google Shape;134;p4"/>
            <p:cNvSpPr/>
            <p:nvPr/>
          </p:nvSpPr>
          <p:spPr>
            <a:xfrm>
              <a:off x="0" y="1645920"/>
              <a:ext cx="1164610" cy="624840"/>
            </a:xfrm>
            <a:prstGeom prst="rightArrow">
              <a:avLst>
                <a:gd fmla="val 50000" name="adj1"/>
                <a:gd fmla="val 50000" name="adj2"/>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1" lang="en-US" sz="1400">
                  <a:solidFill>
                    <a:schemeClr val="lt1"/>
                  </a:solidFill>
                  <a:latin typeface="Arial"/>
                  <a:ea typeface="Arial"/>
                  <a:cs typeface="Arial"/>
                  <a:sym typeface="Arial"/>
                </a:rPr>
                <a:t>Problema</a:t>
              </a:r>
              <a:endParaRPr sz="1800">
                <a:solidFill>
                  <a:schemeClr val="lt1"/>
                </a:solidFill>
                <a:latin typeface="Calibri"/>
                <a:ea typeface="Calibri"/>
                <a:cs typeface="Calibri"/>
                <a:sym typeface="Calibri"/>
              </a:endParaRPr>
            </a:p>
          </p:txBody>
        </p:sp>
        <p:sp>
          <p:nvSpPr>
            <p:cNvPr id="135" name="Google Shape;135;p4"/>
            <p:cNvSpPr/>
            <p:nvPr/>
          </p:nvSpPr>
          <p:spPr>
            <a:xfrm>
              <a:off x="0" y="2705100"/>
              <a:ext cx="1067157" cy="624840"/>
            </a:xfrm>
            <a:prstGeom prst="rightArrow">
              <a:avLst>
                <a:gd fmla="val 50000" name="adj1"/>
                <a:gd fmla="val 50000" name="adj2"/>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1" lang="en-US" sz="1800">
                  <a:solidFill>
                    <a:schemeClr val="lt1"/>
                  </a:solidFill>
                  <a:latin typeface="Arial"/>
                  <a:ea typeface="Arial"/>
                  <a:cs typeface="Arial"/>
                  <a:sym typeface="Arial"/>
                </a:rPr>
                <a:t>Causas</a:t>
              </a:r>
              <a:endParaRPr sz="1800">
                <a:solidFill>
                  <a:schemeClr val="lt1"/>
                </a:solidFill>
                <a:latin typeface="Calibri"/>
                <a:ea typeface="Calibri"/>
                <a:cs typeface="Calibri"/>
                <a:sym typeface="Calibri"/>
              </a:endParaRPr>
            </a:p>
          </p:txBody>
        </p:sp>
        <p:sp>
          <p:nvSpPr>
            <p:cNvPr id="136" name="Google Shape;136;p4"/>
            <p:cNvSpPr/>
            <p:nvPr/>
          </p:nvSpPr>
          <p:spPr>
            <a:xfrm>
              <a:off x="1638300" y="1699260"/>
              <a:ext cx="3436620" cy="594360"/>
            </a:xfrm>
            <a:prstGeom prst="roundRect">
              <a:avLst>
                <a:gd fmla="val 16667" name="adj"/>
              </a:avLst>
            </a:prstGeom>
            <a:solidFill>
              <a:srgbClr val="92D05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1" lang="en-US" sz="2000">
                  <a:solidFill>
                    <a:schemeClr val="lt1"/>
                  </a:solidFill>
                  <a:latin typeface="Arial"/>
                  <a:ea typeface="Arial"/>
                  <a:cs typeface="Arial"/>
                  <a:sym typeface="Arial"/>
                </a:rPr>
                <a:t>Recolección de información de circulación vehicular imprecisa</a:t>
              </a:r>
              <a:endParaRPr sz="1800">
                <a:solidFill>
                  <a:schemeClr val="lt1"/>
                </a:solidFill>
                <a:latin typeface="Calibri"/>
                <a:ea typeface="Calibri"/>
                <a:cs typeface="Calibri"/>
                <a:sym typeface="Calibri"/>
              </a:endParaRPr>
            </a:p>
          </p:txBody>
        </p:sp>
        <p:sp>
          <p:nvSpPr>
            <p:cNvPr id="137" name="Google Shape;137;p4"/>
            <p:cNvSpPr/>
            <p:nvPr/>
          </p:nvSpPr>
          <p:spPr>
            <a:xfrm>
              <a:off x="1584960" y="2636519"/>
              <a:ext cx="1447585" cy="1028700"/>
            </a:xfrm>
            <a:prstGeom prst="roundRect">
              <a:avLst>
                <a:gd fmla="val 16667" name="adj"/>
              </a:avLst>
            </a:prstGeom>
            <a:solidFill>
              <a:srgbClr val="8296B0"/>
            </a:solidFill>
            <a:ln cap="flat" cmpd="sng" w="12700">
              <a:solidFill>
                <a:srgbClr val="323F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lang="en-US" sz="1400">
                  <a:solidFill>
                    <a:schemeClr val="lt1"/>
                  </a:solidFill>
                  <a:latin typeface="Arial"/>
                  <a:ea typeface="Arial"/>
                  <a:cs typeface="Arial"/>
                  <a:sym typeface="Arial"/>
                </a:rPr>
                <a:t>La institución no cuenta con la tecnología necesaria.</a:t>
              </a:r>
              <a:endParaRPr sz="1800">
                <a:solidFill>
                  <a:schemeClr val="lt1"/>
                </a:solidFill>
                <a:latin typeface="Calibri"/>
                <a:ea typeface="Calibri"/>
                <a:cs typeface="Calibri"/>
                <a:sym typeface="Calibri"/>
              </a:endParaRPr>
            </a:p>
          </p:txBody>
        </p:sp>
        <p:sp>
          <p:nvSpPr>
            <p:cNvPr id="138" name="Google Shape;138;p4"/>
            <p:cNvSpPr/>
            <p:nvPr/>
          </p:nvSpPr>
          <p:spPr>
            <a:xfrm>
              <a:off x="3240492" y="2628900"/>
              <a:ext cx="1712509" cy="1013460"/>
            </a:xfrm>
            <a:prstGeom prst="roundRect">
              <a:avLst>
                <a:gd fmla="val 16667" name="adj"/>
              </a:avLst>
            </a:prstGeom>
            <a:solidFill>
              <a:srgbClr val="8296B0"/>
            </a:solidFill>
            <a:ln cap="flat" cmpd="sng" w="12700">
              <a:solidFill>
                <a:srgbClr val="323F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lang="en-US" sz="1400">
                  <a:solidFill>
                    <a:schemeClr val="lt1"/>
                  </a:solidFill>
                  <a:latin typeface="Arial"/>
                  <a:ea typeface="Arial"/>
                  <a:cs typeface="Arial"/>
                  <a:sym typeface="Arial"/>
                </a:rPr>
                <a:t>La institución no posee recursos económicos necesarios.</a:t>
              </a:r>
              <a:endParaRPr sz="1800">
                <a:solidFill>
                  <a:schemeClr val="lt1"/>
                </a:solidFill>
                <a:latin typeface="Calibri"/>
                <a:ea typeface="Calibri"/>
                <a:cs typeface="Calibri"/>
                <a:sym typeface="Calibri"/>
              </a:endParaRPr>
            </a:p>
          </p:txBody>
        </p:sp>
        <p:sp>
          <p:nvSpPr>
            <p:cNvPr id="139" name="Google Shape;139;p4"/>
            <p:cNvSpPr/>
            <p:nvPr/>
          </p:nvSpPr>
          <p:spPr>
            <a:xfrm>
              <a:off x="1018427" y="475728"/>
              <a:ext cx="999138" cy="662940"/>
            </a:xfrm>
            <a:prstGeom prst="roundRect">
              <a:avLst>
                <a:gd fmla="val 16667" name="adj"/>
              </a:avLst>
            </a:prstGeom>
            <a:solidFill>
              <a:srgbClr val="8296B0"/>
            </a:solidFill>
            <a:ln cap="flat" cmpd="sng" w="12700">
              <a:solidFill>
                <a:srgbClr val="323F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lang="en-US" sz="1400">
                  <a:solidFill>
                    <a:schemeClr val="lt1"/>
                  </a:solidFill>
                  <a:latin typeface="Arial"/>
                  <a:ea typeface="Arial"/>
                  <a:cs typeface="Arial"/>
                  <a:sym typeface="Arial"/>
                </a:rPr>
                <a:t>Información sin procesar.</a:t>
              </a:r>
              <a:endParaRPr sz="2000">
                <a:solidFill>
                  <a:schemeClr val="lt1"/>
                </a:solidFill>
                <a:latin typeface="Calibri"/>
                <a:ea typeface="Calibri"/>
                <a:cs typeface="Calibri"/>
                <a:sym typeface="Calibri"/>
              </a:endParaRPr>
            </a:p>
          </p:txBody>
        </p:sp>
        <p:sp>
          <p:nvSpPr>
            <p:cNvPr id="140" name="Google Shape;140;p4"/>
            <p:cNvSpPr/>
            <p:nvPr/>
          </p:nvSpPr>
          <p:spPr>
            <a:xfrm>
              <a:off x="2054036" y="494923"/>
              <a:ext cx="1059335" cy="662940"/>
            </a:xfrm>
            <a:prstGeom prst="roundRect">
              <a:avLst>
                <a:gd fmla="val 16667" name="adj"/>
              </a:avLst>
            </a:prstGeom>
            <a:solidFill>
              <a:srgbClr val="8296B0"/>
            </a:solidFill>
            <a:ln cap="flat" cmpd="sng" w="12700">
              <a:solidFill>
                <a:srgbClr val="323F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lang="en-US" sz="1400">
                  <a:solidFill>
                    <a:schemeClr val="lt1"/>
                  </a:solidFill>
                  <a:latin typeface="Arial"/>
                  <a:ea typeface="Arial"/>
                  <a:cs typeface="Arial"/>
                  <a:sym typeface="Arial"/>
                </a:rPr>
                <a:t>Pérdida de información.</a:t>
              </a:r>
              <a:endParaRPr sz="2000">
                <a:solidFill>
                  <a:schemeClr val="lt1"/>
                </a:solidFill>
                <a:latin typeface="Calibri"/>
                <a:ea typeface="Calibri"/>
                <a:cs typeface="Calibri"/>
                <a:sym typeface="Calibri"/>
              </a:endParaRPr>
            </a:p>
          </p:txBody>
        </p:sp>
        <p:sp>
          <p:nvSpPr>
            <p:cNvPr id="141" name="Google Shape;141;p4"/>
            <p:cNvSpPr/>
            <p:nvPr/>
          </p:nvSpPr>
          <p:spPr>
            <a:xfrm>
              <a:off x="4206240" y="88179"/>
              <a:ext cx="993445" cy="1074819"/>
            </a:xfrm>
            <a:prstGeom prst="roundRect">
              <a:avLst>
                <a:gd fmla="val 16667" name="adj"/>
              </a:avLst>
            </a:prstGeom>
            <a:solidFill>
              <a:srgbClr val="8296B0"/>
            </a:solidFill>
            <a:ln cap="flat" cmpd="sng" w="12700">
              <a:solidFill>
                <a:srgbClr val="323F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lang="en-US" sz="1400">
                  <a:solidFill>
                    <a:schemeClr val="lt1"/>
                  </a:solidFill>
                  <a:latin typeface="Arial"/>
                  <a:ea typeface="Arial"/>
                  <a:cs typeface="Arial"/>
                  <a:sym typeface="Arial"/>
                </a:rPr>
                <a:t>Toma de decisiones compleja.</a:t>
              </a:r>
              <a:endParaRPr sz="2000">
                <a:solidFill>
                  <a:schemeClr val="lt1"/>
                </a:solidFill>
                <a:latin typeface="Calibri"/>
                <a:ea typeface="Calibri"/>
                <a:cs typeface="Calibri"/>
                <a:sym typeface="Calibri"/>
              </a:endParaRPr>
            </a:p>
          </p:txBody>
        </p:sp>
        <p:cxnSp>
          <p:nvCxnSpPr>
            <p:cNvPr id="142" name="Google Shape;142;p4"/>
            <p:cNvCxnSpPr/>
            <p:nvPr/>
          </p:nvCxnSpPr>
          <p:spPr>
            <a:xfrm>
              <a:off x="1470541" y="1409700"/>
              <a:ext cx="3258278" cy="0"/>
            </a:xfrm>
            <a:prstGeom prst="straightConnector1">
              <a:avLst/>
            </a:prstGeom>
            <a:noFill/>
            <a:ln cap="flat" cmpd="sng" w="28575">
              <a:solidFill>
                <a:schemeClr val="dk1"/>
              </a:solidFill>
              <a:prstDash val="solid"/>
              <a:miter lim="800000"/>
              <a:headEnd len="sm" w="sm" type="none"/>
              <a:tailEnd len="sm" w="sm" type="none"/>
            </a:ln>
          </p:spPr>
        </p:cxnSp>
        <p:cxnSp>
          <p:nvCxnSpPr>
            <p:cNvPr id="143" name="Google Shape;143;p4"/>
            <p:cNvCxnSpPr/>
            <p:nvPr/>
          </p:nvCxnSpPr>
          <p:spPr>
            <a:xfrm>
              <a:off x="2209800" y="2476500"/>
              <a:ext cx="2004060" cy="0"/>
            </a:xfrm>
            <a:prstGeom prst="straightConnector1">
              <a:avLst/>
            </a:prstGeom>
            <a:noFill/>
            <a:ln cap="flat" cmpd="sng" w="28575">
              <a:solidFill>
                <a:schemeClr val="dk1"/>
              </a:solidFill>
              <a:prstDash val="solid"/>
              <a:miter lim="800000"/>
              <a:headEnd len="sm" w="sm" type="none"/>
              <a:tailEnd len="sm" w="sm" type="none"/>
            </a:ln>
          </p:spPr>
        </p:cxnSp>
        <p:cxnSp>
          <p:nvCxnSpPr>
            <p:cNvPr id="144" name="Google Shape;144;p4"/>
            <p:cNvCxnSpPr/>
            <p:nvPr/>
          </p:nvCxnSpPr>
          <p:spPr>
            <a:xfrm rot="10800000">
              <a:off x="1470541" y="1170541"/>
              <a:ext cx="0" cy="220980"/>
            </a:xfrm>
            <a:prstGeom prst="straightConnector1">
              <a:avLst/>
            </a:prstGeom>
            <a:noFill/>
            <a:ln cap="flat" cmpd="sng" w="28575">
              <a:solidFill>
                <a:schemeClr val="dk1"/>
              </a:solidFill>
              <a:prstDash val="solid"/>
              <a:miter lim="800000"/>
              <a:headEnd len="sm" w="sm" type="none"/>
              <a:tailEnd len="med" w="med" type="triangle"/>
            </a:ln>
          </p:spPr>
        </p:cxnSp>
        <p:cxnSp>
          <p:nvCxnSpPr>
            <p:cNvPr id="145" name="Google Shape;145;p4"/>
            <p:cNvCxnSpPr/>
            <p:nvPr/>
          </p:nvCxnSpPr>
          <p:spPr>
            <a:xfrm rot="10800000">
              <a:off x="3627388" y="1173480"/>
              <a:ext cx="0" cy="220980"/>
            </a:xfrm>
            <a:prstGeom prst="straightConnector1">
              <a:avLst/>
            </a:prstGeom>
            <a:noFill/>
            <a:ln cap="flat" cmpd="sng" w="28575">
              <a:solidFill>
                <a:schemeClr val="dk1"/>
              </a:solidFill>
              <a:prstDash val="solid"/>
              <a:miter lim="800000"/>
              <a:headEnd len="sm" w="sm" type="none"/>
              <a:tailEnd len="med" w="med" type="triangle"/>
            </a:ln>
          </p:spPr>
        </p:cxnSp>
        <p:cxnSp>
          <p:nvCxnSpPr>
            <p:cNvPr id="146" name="Google Shape;146;p4"/>
            <p:cNvCxnSpPr/>
            <p:nvPr/>
          </p:nvCxnSpPr>
          <p:spPr>
            <a:xfrm rot="10800000">
              <a:off x="4715180" y="1173480"/>
              <a:ext cx="0" cy="220980"/>
            </a:xfrm>
            <a:prstGeom prst="straightConnector1">
              <a:avLst/>
            </a:prstGeom>
            <a:noFill/>
            <a:ln cap="flat" cmpd="sng" w="28575">
              <a:solidFill>
                <a:schemeClr val="dk1"/>
              </a:solidFill>
              <a:prstDash val="solid"/>
              <a:miter lim="800000"/>
              <a:headEnd len="sm" w="sm" type="none"/>
              <a:tailEnd len="med" w="med" type="triangle"/>
            </a:ln>
          </p:spPr>
        </p:cxnSp>
        <p:cxnSp>
          <p:nvCxnSpPr>
            <p:cNvPr id="147" name="Google Shape;147;p4"/>
            <p:cNvCxnSpPr/>
            <p:nvPr/>
          </p:nvCxnSpPr>
          <p:spPr>
            <a:xfrm>
              <a:off x="2194560" y="2461260"/>
              <a:ext cx="0" cy="175260"/>
            </a:xfrm>
            <a:prstGeom prst="straightConnector1">
              <a:avLst/>
            </a:prstGeom>
            <a:noFill/>
            <a:ln cap="flat" cmpd="sng" w="28575">
              <a:solidFill>
                <a:schemeClr val="dk1"/>
              </a:solidFill>
              <a:prstDash val="solid"/>
              <a:miter lim="800000"/>
              <a:headEnd len="sm" w="sm" type="none"/>
              <a:tailEnd len="med" w="med" type="triangle"/>
            </a:ln>
          </p:spPr>
        </p:cxnSp>
        <p:cxnSp>
          <p:nvCxnSpPr>
            <p:cNvPr id="148" name="Google Shape;148;p4"/>
            <p:cNvCxnSpPr/>
            <p:nvPr/>
          </p:nvCxnSpPr>
          <p:spPr>
            <a:xfrm>
              <a:off x="4206240" y="2461260"/>
              <a:ext cx="0" cy="175260"/>
            </a:xfrm>
            <a:prstGeom prst="straightConnector1">
              <a:avLst/>
            </a:prstGeom>
            <a:noFill/>
            <a:ln cap="flat" cmpd="sng" w="28575">
              <a:solidFill>
                <a:schemeClr val="dk1"/>
              </a:solidFill>
              <a:prstDash val="solid"/>
              <a:miter lim="800000"/>
              <a:headEnd len="sm" w="sm" type="none"/>
              <a:tailEnd len="med" w="med" type="triangle"/>
            </a:ln>
          </p:spPr>
        </p:cxnSp>
        <p:cxnSp>
          <p:nvCxnSpPr>
            <p:cNvPr id="149" name="Google Shape;149;p4"/>
            <p:cNvCxnSpPr/>
            <p:nvPr/>
          </p:nvCxnSpPr>
          <p:spPr>
            <a:xfrm rot="10800000">
              <a:off x="3314700" y="1409700"/>
              <a:ext cx="0" cy="289560"/>
            </a:xfrm>
            <a:prstGeom prst="straightConnector1">
              <a:avLst/>
            </a:prstGeom>
            <a:noFill/>
            <a:ln cap="flat" cmpd="sng" w="28575">
              <a:solidFill>
                <a:schemeClr val="dk1"/>
              </a:solidFill>
              <a:prstDash val="solid"/>
              <a:miter lim="800000"/>
              <a:headEnd len="sm" w="sm" type="none"/>
              <a:tailEnd len="sm" w="sm" type="none"/>
            </a:ln>
          </p:spPr>
        </p:cxnSp>
        <p:cxnSp>
          <p:nvCxnSpPr>
            <p:cNvPr id="150" name="Google Shape;150;p4"/>
            <p:cNvCxnSpPr/>
            <p:nvPr/>
          </p:nvCxnSpPr>
          <p:spPr>
            <a:xfrm rot="10800000">
              <a:off x="3329940" y="2286000"/>
              <a:ext cx="0" cy="182880"/>
            </a:xfrm>
            <a:prstGeom prst="straightConnector1">
              <a:avLst/>
            </a:prstGeom>
            <a:noFill/>
            <a:ln cap="flat" cmpd="sng" w="28575">
              <a:solidFill>
                <a:schemeClr val="dk1"/>
              </a:solidFill>
              <a:prstDash val="solid"/>
              <a:miter lim="800000"/>
              <a:headEnd len="sm" w="sm" type="none"/>
              <a:tailEnd len="sm" w="sm" type="none"/>
            </a:ln>
          </p:spPr>
        </p:cxnSp>
      </p:grpSp>
      <p:sp>
        <p:nvSpPr>
          <p:cNvPr id="151" name="Google Shape;151;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2" name="Google Shape;152;p4"/>
          <p:cNvSpPr/>
          <p:nvPr/>
        </p:nvSpPr>
        <p:spPr>
          <a:xfrm>
            <a:off x="9035176" y="1962412"/>
            <a:ext cx="1319048" cy="901274"/>
          </a:xfrm>
          <a:prstGeom prst="roundRect">
            <a:avLst>
              <a:gd fmla="val 16667" name="adj"/>
            </a:avLst>
          </a:prstGeom>
          <a:solidFill>
            <a:srgbClr val="8296B0"/>
          </a:solidFill>
          <a:ln cap="flat" cmpd="sng" w="12700">
            <a:solidFill>
              <a:srgbClr val="323F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lang="en-US" sz="1400">
                <a:solidFill>
                  <a:schemeClr val="lt1"/>
                </a:solidFill>
                <a:latin typeface="Arial"/>
                <a:ea typeface="Arial"/>
                <a:cs typeface="Arial"/>
                <a:sym typeface="Arial"/>
              </a:rPr>
              <a:t>Malas prácticas deportivas</a:t>
            </a:r>
            <a:endParaRPr sz="2000">
              <a:solidFill>
                <a:schemeClr val="lt1"/>
              </a:solidFill>
              <a:latin typeface="Calibri"/>
              <a:ea typeface="Calibri"/>
              <a:cs typeface="Calibri"/>
              <a:sym typeface="Calibri"/>
            </a:endParaRPr>
          </a:p>
        </p:txBody>
      </p:sp>
      <p:cxnSp>
        <p:nvCxnSpPr>
          <p:cNvPr id="153" name="Google Shape;153;p4"/>
          <p:cNvCxnSpPr/>
          <p:nvPr/>
        </p:nvCxnSpPr>
        <p:spPr>
          <a:xfrm rot="10800000">
            <a:off x="8276788" y="2870667"/>
            <a:ext cx="0" cy="300425"/>
          </a:xfrm>
          <a:prstGeom prst="straightConnector1">
            <a:avLst/>
          </a:prstGeom>
          <a:noFill/>
          <a:ln cap="flat" cmpd="sng" w="28575">
            <a:solidFill>
              <a:schemeClr val="dk1"/>
            </a:solidFill>
            <a:prstDash val="solid"/>
            <a:miter lim="800000"/>
            <a:headEnd len="sm" w="sm" type="none"/>
            <a:tailEnd len="med" w="med" type="triangle"/>
          </a:ln>
        </p:spPr>
      </p:cxnSp>
      <p:sp>
        <p:nvSpPr>
          <p:cNvPr id="154" name="Google Shape;154;p4"/>
          <p:cNvSpPr/>
          <p:nvPr/>
        </p:nvSpPr>
        <p:spPr>
          <a:xfrm>
            <a:off x="1299463" y="3073955"/>
            <a:ext cx="208159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2. PLANTEAMIENTO</a:t>
            </a:r>
            <a:endParaRPr/>
          </a:p>
          <a:p>
            <a:pPr indent="0" lvl="0" marL="0" marR="0" rtl="0" algn="l">
              <a:spcBef>
                <a:spcPts val="0"/>
              </a:spcBef>
              <a:spcAft>
                <a:spcPts val="0"/>
              </a:spcAft>
              <a:buNone/>
            </a:pPr>
            <a:r>
              <a:rPr b="1" lang="en-US" sz="1800">
                <a:solidFill>
                  <a:srgbClr val="2E75B5"/>
                </a:solidFill>
                <a:latin typeface="Calibri"/>
                <a:ea typeface="Calibri"/>
                <a:cs typeface="Calibri"/>
                <a:sym typeface="Calibri"/>
              </a:rPr>
              <a:t>      DEL PROBLEMA</a:t>
            </a:r>
            <a:endParaRPr/>
          </a:p>
          <a:p>
            <a:pPr indent="0" lvl="0" marL="0" marR="0" rtl="0" algn="l">
              <a:spcBef>
                <a:spcPts val="0"/>
              </a:spcBef>
              <a:spcAft>
                <a:spcPts val="0"/>
              </a:spcAft>
              <a:buNone/>
            </a:pPr>
            <a:r>
              <a:t/>
            </a:r>
            <a:endParaRPr b="1" sz="1800">
              <a:solidFill>
                <a:srgbClr val="2E75B5"/>
              </a:solidFill>
              <a:latin typeface="Calibri"/>
              <a:ea typeface="Calibri"/>
              <a:cs typeface="Calibri"/>
              <a:sym typeface="Calibri"/>
            </a:endParaRPr>
          </a:p>
        </p:txBody>
      </p:sp>
    </p:spTree>
  </p:cSld>
  <p:clrMapOvr>
    <a:masterClrMapping/>
  </p:clrMapOvr>
  <p:transition spd="slow">
    <p:wipe dir="l"/>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 name="Shape 158"/>
        <p:cNvGrpSpPr/>
        <p:nvPr/>
      </p:nvGrpSpPr>
      <p:grpSpPr>
        <a:xfrm>
          <a:off x="0" y="0"/>
          <a:ext cx="0" cy="0"/>
          <a:chOff x="0" y="0"/>
          <a:chExt cx="0" cy="0"/>
        </a:xfrm>
      </p:grpSpPr>
      <p:sp>
        <p:nvSpPr>
          <p:cNvPr id="159" name="Google Shape;159;p5"/>
          <p:cNvSpPr/>
          <p:nvPr/>
        </p:nvSpPr>
        <p:spPr>
          <a:xfrm>
            <a:off x="321564" y="320040"/>
            <a:ext cx="11548872" cy="6217920"/>
          </a:xfrm>
          <a:prstGeom prst="rect">
            <a:avLst/>
          </a:pr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60" name="Google Shape;160;p5"/>
          <p:cNvCxnSpPr/>
          <p:nvPr/>
        </p:nvCxnSpPr>
        <p:spPr>
          <a:xfrm>
            <a:off x="4654296" y="2057400"/>
            <a:ext cx="0" cy="2743200"/>
          </a:xfrm>
          <a:prstGeom prst="straightConnector1">
            <a:avLst/>
          </a:prstGeom>
          <a:noFill/>
          <a:ln cap="flat" cmpd="sng" w="19050">
            <a:solidFill>
              <a:srgbClr val="262626"/>
            </a:solidFill>
            <a:prstDash val="solid"/>
            <a:miter lim="800000"/>
            <a:headEnd len="sm" w="sm" type="none"/>
            <a:tailEnd len="sm" w="sm" type="none"/>
          </a:ln>
        </p:spPr>
      </p:cxnSp>
      <p:sp>
        <p:nvSpPr>
          <p:cNvPr id="161" name="Google Shape;161;p5"/>
          <p:cNvSpPr txBox="1"/>
          <p:nvPr/>
        </p:nvSpPr>
        <p:spPr>
          <a:xfrm>
            <a:off x="-47625" y="6943725"/>
            <a:ext cx="12277725"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Como objetivo general, tenemos: Desarrollar un sistema que brinde solución a la problemática de la información inexacta relacionada al conteo vehicular en un área urbana de la ciudad de Quito a través la identificación del tráfico vehicular mediante el uso de la visión por computadoras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Entender la situación actual para determinar los métodos, técnicas y tecnologías que se utilizan al presente para medir el tráfico de vehículos.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Generar un software prototipo de conteo vehicular en base a visión por computadoras.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Evaluar el funcionamiento del prototipo identificando la cantidad de vehículos que circulan en un área urbana determinada.</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(Clic)</a:t>
            </a:r>
            <a:endParaRPr sz="1800">
              <a:solidFill>
                <a:schemeClr val="dk1"/>
              </a:solidFill>
              <a:latin typeface="Calibri"/>
              <a:ea typeface="Calibri"/>
              <a:cs typeface="Calibri"/>
              <a:sym typeface="Calibri"/>
            </a:endParaRPr>
          </a:p>
        </p:txBody>
      </p:sp>
      <p:sp>
        <p:nvSpPr>
          <p:cNvPr id="162" name="Google Shape;16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3" name="Google Shape;163;p5"/>
          <p:cNvSpPr/>
          <p:nvPr/>
        </p:nvSpPr>
        <p:spPr>
          <a:xfrm>
            <a:off x="5003294" y="2402980"/>
            <a:ext cx="6350491"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Desarrollar una aplicación web que permita la automatización del monitoreo de las condiciones físicas de las futbolistas del Centro De Especialización Deportiva Ambato, que incluye la recopilación de datos a través de sensores de forma manual, para el apoyo de los entrenadores en la toma de decisiones.</a:t>
            </a:r>
            <a:endParaRPr sz="3400">
              <a:solidFill>
                <a:schemeClr val="dk1"/>
              </a:solidFill>
              <a:latin typeface="Calibri"/>
              <a:ea typeface="Calibri"/>
              <a:cs typeface="Calibri"/>
              <a:sym typeface="Calibri"/>
            </a:endParaRPr>
          </a:p>
        </p:txBody>
      </p:sp>
      <p:sp>
        <p:nvSpPr>
          <p:cNvPr id="164" name="Google Shape;164;p5"/>
          <p:cNvSpPr/>
          <p:nvPr/>
        </p:nvSpPr>
        <p:spPr>
          <a:xfrm>
            <a:off x="1299463" y="3073955"/>
            <a:ext cx="24740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3.1. OBJETIVO GENERAL</a:t>
            </a:r>
            <a:endParaRPr/>
          </a:p>
        </p:txBody>
      </p:sp>
    </p:spTree>
  </p:cSld>
  <p:clrMapOvr>
    <a:masterClrMapping/>
  </p:clrMapOvr>
  <p:transition spd="slow">
    <p:wipe dir="l"/>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sp>
        <p:nvSpPr>
          <p:cNvPr id="169" name="Google Shape;169;p6"/>
          <p:cNvSpPr/>
          <p:nvPr/>
        </p:nvSpPr>
        <p:spPr>
          <a:xfrm>
            <a:off x="321564" y="320040"/>
            <a:ext cx="11548872" cy="6217920"/>
          </a:xfrm>
          <a:prstGeom prst="rect">
            <a:avLst/>
          </a:pr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70" name="Google Shape;170;p6"/>
          <p:cNvCxnSpPr/>
          <p:nvPr/>
        </p:nvCxnSpPr>
        <p:spPr>
          <a:xfrm>
            <a:off x="4654296" y="2057400"/>
            <a:ext cx="0" cy="2743200"/>
          </a:xfrm>
          <a:prstGeom prst="straightConnector1">
            <a:avLst/>
          </a:prstGeom>
          <a:noFill/>
          <a:ln cap="flat" cmpd="sng" w="19050">
            <a:solidFill>
              <a:srgbClr val="262626"/>
            </a:solidFill>
            <a:prstDash val="solid"/>
            <a:miter lim="800000"/>
            <a:headEnd len="sm" w="sm" type="none"/>
            <a:tailEnd len="sm" w="sm" type="none"/>
          </a:ln>
        </p:spPr>
      </p:cxnSp>
      <p:sp>
        <p:nvSpPr>
          <p:cNvPr id="171" name="Google Shape;171;p6"/>
          <p:cNvSpPr txBox="1"/>
          <p:nvPr/>
        </p:nvSpPr>
        <p:spPr>
          <a:xfrm>
            <a:off x="-47625" y="6943725"/>
            <a:ext cx="1227772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Para ello contamos con seis Objetivos Específicos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(Clic)</a:t>
            </a:r>
            <a:endParaRPr sz="1800">
              <a:solidFill>
                <a:schemeClr val="dk1"/>
              </a:solidFill>
              <a:latin typeface="Calibri"/>
              <a:ea typeface="Calibri"/>
              <a:cs typeface="Calibri"/>
              <a:sym typeface="Calibri"/>
            </a:endParaRPr>
          </a:p>
        </p:txBody>
      </p:sp>
      <p:sp>
        <p:nvSpPr>
          <p:cNvPr id="172" name="Google Shape;172;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3" name="Google Shape;173;p6"/>
          <p:cNvSpPr/>
          <p:nvPr/>
        </p:nvSpPr>
        <p:spPr>
          <a:xfrm>
            <a:off x="4654296" y="1029166"/>
            <a:ext cx="7025621" cy="4618059"/>
          </a:xfrm>
          <a:prstGeom prst="rect">
            <a:avLst/>
          </a:prstGeom>
          <a:noFill/>
          <a:ln>
            <a:noFill/>
          </a:ln>
        </p:spPr>
        <p:txBody>
          <a:bodyPr anchorCtr="0" anchor="t" bIns="45700" lIns="91425" spcFirstLastPara="1" rIns="91425" wrap="square" tIns="45700">
            <a:spAutoFit/>
          </a:bodyPr>
          <a:lstStyle/>
          <a:p>
            <a:pPr indent="-285749" lvl="0" marL="537750" marR="0" rtl="0" algn="l">
              <a:lnSpc>
                <a:spcPct val="15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Recopilar los grupos de datos que disponen los entrenadores</a:t>
            </a:r>
            <a:endParaRPr sz="1800">
              <a:solidFill>
                <a:schemeClr val="dk1"/>
              </a:solidFill>
              <a:latin typeface="Calibri"/>
              <a:ea typeface="Calibri"/>
              <a:cs typeface="Calibri"/>
              <a:sym typeface="Calibri"/>
            </a:endParaRPr>
          </a:p>
          <a:p>
            <a:pPr indent="-285749" lvl="0" marL="537750" marR="0" rtl="0" algn="l">
              <a:lnSpc>
                <a:spcPct val="15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Seleccionar de los sensores disponibles que permitan recopilar información específica de las futbolistas.</a:t>
            </a:r>
            <a:endParaRPr sz="1800">
              <a:solidFill>
                <a:schemeClr val="dk1"/>
              </a:solidFill>
              <a:latin typeface="Calibri"/>
              <a:ea typeface="Calibri"/>
              <a:cs typeface="Calibri"/>
              <a:sym typeface="Calibri"/>
            </a:endParaRPr>
          </a:p>
          <a:p>
            <a:pPr indent="-285749" lvl="0" marL="537750" marR="0" rtl="0" algn="l">
              <a:lnSpc>
                <a:spcPct val="15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Comunicar e integrar los sensores con la aplicación</a:t>
            </a:r>
            <a:endParaRPr sz="1800">
              <a:solidFill>
                <a:schemeClr val="dk1"/>
              </a:solidFill>
              <a:latin typeface="Calibri"/>
              <a:ea typeface="Calibri"/>
              <a:cs typeface="Calibri"/>
              <a:sym typeface="Calibri"/>
            </a:endParaRPr>
          </a:p>
          <a:p>
            <a:pPr indent="-285749" lvl="0" marL="537750" marR="0" rtl="0" algn="l">
              <a:lnSpc>
                <a:spcPct val="15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Diseñar y desarrollar una base de datos e interfaz de usuario de acuerdo con la especificación de requisitos.</a:t>
            </a:r>
            <a:endParaRPr sz="1800">
              <a:solidFill>
                <a:schemeClr val="dk1"/>
              </a:solidFill>
              <a:latin typeface="Calibri"/>
              <a:ea typeface="Calibri"/>
              <a:cs typeface="Calibri"/>
              <a:sym typeface="Calibri"/>
            </a:endParaRPr>
          </a:p>
          <a:p>
            <a:pPr indent="-285749" lvl="0" marL="537750" marR="0" rtl="0" algn="l">
              <a:lnSpc>
                <a:spcPct val="15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Desarrollar la aplicación web que permita el registro y automatización del monitoreo de las condiciones físicas de las futbolistas.</a:t>
            </a:r>
            <a:endParaRPr sz="1800">
              <a:solidFill>
                <a:schemeClr val="dk1"/>
              </a:solidFill>
              <a:latin typeface="Calibri"/>
              <a:ea typeface="Calibri"/>
              <a:cs typeface="Calibri"/>
              <a:sym typeface="Calibri"/>
            </a:endParaRPr>
          </a:p>
          <a:p>
            <a:pPr indent="-285749" lvl="0" marL="537750" marR="0" rtl="0" algn="l">
              <a:lnSpc>
                <a:spcPct val="15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Probar la funcionalidad de la aplicación y satisfacción de usuario.</a:t>
            </a:r>
            <a:endParaRPr sz="1800">
              <a:solidFill>
                <a:schemeClr val="dk1"/>
              </a:solidFill>
              <a:latin typeface="Calibri"/>
              <a:ea typeface="Calibri"/>
              <a:cs typeface="Calibri"/>
              <a:sym typeface="Calibri"/>
            </a:endParaRPr>
          </a:p>
        </p:txBody>
      </p:sp>
      <p:sp>
        <p:nvSpPr>
          <p:cNvPr id="174" name="Google Shape;174;p6"/>
          <p:cNvSpPr/>
          <p:nvPr/>
        </p:nvSpPr>
        <p:spPr>
          <a:xfrm>
            <a:off x="1051986" y="3105834"/>
            <a:ext cx="313745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3.2 OBJETIVOS ESPECÍFICOS</a:t>
            </a:r>
            <a:endParaRPr/>
          </a:p>
          <a:p>
            <a:pPr indent="0" lvl="0" marL="0" marR="0" rtl="0" algn="l">
              <a:spcBef>
                <a:spcPts val="0"/>
              </a:spcBef>
              <a:spcAft>
                <a:spcPts val="0"/>
              </a:spcAft>
              <a:buNone/>
            </a:pPr>
            <a:r>
              <a:t/>
            </a:r>
            <a:endParaRPr b="1" sz="1800">
              <a:solidFill>
                <a:srgbClr val="2E75B5"/>
              </a:solidFill>
              <a:latin typeface="Calibri"/>
              <a:ea typeface="Calibri"/>
              <a:cs typeface="Calibri"/>
              <a:sym typeface="Calibri"/>
            </a:endParaRPr>
          </a:p>
        </p:txBody>
      </p:sp>
    </p:spTree>
  </p:cSld>
  <p:clrMapOvr>
    <a:masterClrMapping/>
  </p:clrMapOvr>
  <p:transition spd="slow">
    <p:wipe dir="l"/>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sp>
        <p:nvSpPr>
          <p:cNvPr id="179" name="Google Shape;179;p7"/>
          <p:cNvSpPr/>
          <p:nvPr/>
        </p:nvSpPr>
        <p:spPr>
          <a:xfrm>
            <a:off x="321564" y="320040"/>
            <a:ext cx="11548872" cy="6217920"/>
          </a:xfrm>
          <a:prstGeom prst="rect">
            <a:avLst/>
          </a:pr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7"/>
          <p:cNvSpPr txBox="1"/>
          <p:nvPr/>
        </p:nvSpPr>
        <p:spPr>
          <a:xfrm>
            <a:off x="-47625" y="6943725"/>
            <a:ext cx="12277725"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metodología de desarrollo ágil conocida como Scrum, la cual se caracteriza por capturar de mejor manera los requisitos cambiantes y el constante feedback con los involucrados , y divide un proyecto en varias iteraciones llamadas sprints, cada una produciendo un producto completo. HABLAR DE HISTORIAS DE USUARIO, TRELLO</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Y el deporte que se divide en deporte acíclico y cíclico, y</a:t>
            </a:r>
            <a:endParaRPr sz="1800">
              <a:solidFill>
                <a:schemeClr val="dk1"/>
              </a:solidFill>
              <a:latin typeface="Calibri"/>
              <a:ea typeface="Calibri"/>
              <a:cs typeface="Calibri"/>
              <a:sym typeface="Calibri"/>
            </a:endParaRPr>
          </a:p>
        </p:txBody>
      </p:sp>
      <p:sp>
        <p:nvSpPr>
          <p:cNvPr id="181" name="Google Shape;181;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82" name="Google Shape;182;p7"/>
          <p:cNvSpPr/>
          <p:nvPr/>
        </p:nvSpPr>
        <p:spPr>
          <a:xfrm>
            <a:off x="4774061" y="2651559"/>
            <a:ext cx="31374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4. Fundamentación teórica</a:t>
            </a:r>
            <a:endParaRPr/>
          </a:p>
          <a:p>
            <a:pPr indent="0" lvl="0" marL="0" marR="0" rtl="0" algn="l">
              <a:spcBef>
                <a:spcPts val="0"/>
              </a:spcBef>
              <a:spcAft>
                <a:spcPts val="0"/>
              </a:spcAft>
              <a:buNone/>
            </a:pPr>
            <a:r>
              <a:t/>
            </a:r>
            <a:endParaRPr b="1" sz="1800">
              <a:solidFill>
                <a:srgbClr val="2E75B5"/>
              </a:solidFill>
              <a:latin typeface="Calibri"/>
              <a:ea typeface="Calibri"/>
              <a:cs typeface="Calibri"/>
              <a:sym typeface="Calibri"/>
            </a:endParaRPr>
          </a:p>
        </p:txBody>
      </p:sp>
    </p:spTree>
  </p:cSld>
  <p:clrMapOvr>
    <a:masterClrMapping/>
  </p:clrMapOvr>
  <p:transition spd="slow">
    <p:wipe dir="l"/>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8"/>
          <p:cNvSpPr txBox="1"/>
          <p:nvPr/>
        </p:nvSpPr>
        <p:spPr>
          <a:xfrm>
            <a:off x="-47625" y="6943725"/>
            <a:ext cx="122777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8"/>
          <p:cNvSpPr/>
          <p:nvPr/>
        </p:nvSpPr>
        <p:spPr>
          <a:xfrm>
            <a:off x="7786419" y="664000"/>
            <a:ext cx="31374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Scrum</a:t>
            </a:r>
            <a:endParaRPr/>
          </a:p>
        </p:txBody>
      </p:sp>
      <p:sp>
        <p:nvSpPr>
          <p:cNvPr id="189" name="Google Shape;189;p8"/>
          <p:cNvSpPr/>
          <p:nvPr/>
        </p:nvSpPr>
        <p:spPr>
          <a:xfrm>
            <a:off x="278701" y="320040"/>
            <a:ext cx="11548800" cy="6217800"/>
          </a:xfrm>
          <a:prstGeom prst="rect">
            <a:avLst/>
          </a:pr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8"/>
          <p:cNvSpPr txBox="1"/>
          <p:nvPr/>
        </p:nvSpPr>
        <p:spPr>
          <a:xfrm>
            <a:off x="-85725" y="6943725"/>
            <a:ext cx="12277725"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En Scrum es vital el uso de roles para el manejo de cada etapa dentro del sprint como es: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el product Owner quien se encarga de priorizar tareas y definición de historias de usuarios.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Equipo de desarrollo conformada por las personas que van a llevar a cabo el desarrollo y pruebas, responsable de entregar un producto completo.</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Scrum master responsable general del proyecto</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Y los stackeholders que son los interesados en el proyecto</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(Clic)</a:t>
            </a:r>
            <a:endParaRPr sz="1800">
              <a:solidFill>
                <a:schemeClr val="dk1"/>
              </a:solidFill>
              <a:latin typeface="Calibri"/>
              <a:ea typeface="Calibri"/>
              <a:cs typeface="Calibri"/>
              <a:sym typeface="Calibri"/>
            </a:endParaRPr>
          </a:p>
        </p:txBody>
      </p:sp>
      <p:sp>
        <p:nvSpPr>
          <p:cNvPr id="191" name="Google Shape;191;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2" name="Google Shape;192;p8"/>
          <p:cNvSpPr/>
          <p:nvPr/>
        </p:nvSpPr>
        <p:spPr>
          <a:xfrm>
            <a:off x="1051974" y="3105825"/>
            <a:ext cx="3285600" cy="369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US" sz="1800">
                <a:solidFill>
                  <a:srgbClr val="2E75B5"/>
                </a:solidFill>
                <a:latin typeface="Calibri"/>
                <a:ea typeface="Calibri"/>
                <a:cs typeface="Calibri"/>
                <a:sym typeface="Calibri"/>
              </a:rPr>
              <a:t>4. FUNDAMENTACIÓN TEÓRICA</a:t>
            </a:r>
            <a:endParaRPr>
              <a:solidFill>
                <a:schemeClr val="dk1"/>
              </a:solidFill>
            </a:endParaRPr>
          </a:p>
          <a:p>
            <a:pPr indent="0" lvl="0" marL="0" marR="0" rtl="0" algn="l">
              <a:spcBef>
                <a:spcPts val="0"/>
              </a:spcBef>
              <a:spcAft>
                <a:spcPts val="0"/>
              </a:spcAft>
              <a:buNone/>
            </a:pPr>
            <a:r>
              <a:t/>
            </a:r>
            <a:endParaRPr b="1" sz="1800">
              <a:solidFill>
                <a:srgbClr val="2E75B5"/>
              </a:solidFill>
              <a:latin typeface="Calibri"/>
              <a:ea typeface="Calibri"/>
              <a:cs typeface="Calibri"/>
              <a:sym typeface="Calibri"/>
            </a:endParaRPr>
          </a:p>
        </p:txBody>
      </p:sp>
      <p:pic>
        <p:nvPicPr>
          <p:cNvPr id="193" name="Google Shape;193;p8"/>
          <p:cNvPicPr preferRelativeResize="0"/>
          <p:nvPr/>
        </p:nvPicPr>
        <p:blipFill rotWithShape="1">
          <a:blip r:embed="rId3">
            <a:alphaModFix/>
          </a:blip>
          <a:srcRect b="0" l="0" r="0" t="0"/>
          <a:stretch/>
        </p:blipFill>
        <p:spPr>
          <a:xfrm>
            <a:off x="5284030" y="1801633"/>
            <a:ext cx="5249976" cy="3480099"/>
          </a:xfrm>
          <a:prstGeom prst="rect">
            <a:avLst/>
          </a:prstGeom>
          <a:noFill/>
          <a:ln>
            <a:noFill/>
          </a:ln>
        </p:spPr>
      </p:pic>
    </p:spTree>
  </p:cSld>
  <p:clrMapOvr>
    <a:masterClrMapping/>
  </p:clrMapOvr>
  <p:transition spd="slow">
    <p:wipe dir="l"/>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9"/>
          <p:cNvSpPr txBox="1"/>
          <p:nvPr/>
        </p:nvSpPr>
        <p:spPr>
          <a:xfrm>
            <a:off x="-47625" y="6943725"/>
            <a:ext cx="122777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9"/>
          <p:cNvSpPr/>
          <p:nvPr/>
        </p:nvSpPr>
        <p:spPr>
          <a:xfrm>
            <a:off x="7786419" y="664000"/>
            <a:ext cx="31374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E75B5"/>
                </a:solidFill>
                <a:latin typeface="Calibri"/>
                <a:ea typeface="Calibri"/>
                <a:cs typeface="Calibri"/>
                <a:sym typeface="Calibri"/>
              </a:rPr>
              <a:t>Roles en scrum</a:t>
            </a:r>
            <a:endParaRPr b="1" sz="1800">
              <a:solidFill>
                <a:srgbClr val="2E75B5"/>
              </a:solidFill>
              <a:latin typeface="Calibri"/>
              <a:ea typeface="Calibri"/>
              <a:cs typeface="Calibri"/>
              <a:sym typeface="Calibri"/>
            </a:endParaRPr>
          </a:p>
        </p:txBody>
      </p:sp>
      <p:sp>
        <p:nvSpPr>
          <p:cNvPr id="200" name="Google Shape;200;p9"/>
          <p:cNvSpPr/>
          <p:nvPr/>
        </p:nvSpPr>
        <p:spPr>
          <a:xfrm>
            <a:off x="321564" y="320040"/>
            <a:ext cx="11548872" cy="6217920"/>
          </a:xfrm>
          <a:prstGeom prst="rect">
            <a:avLst/>
          </a:prstGeom>
          <a:solidFill>
            <a:schemeClr val="dk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9"/>
          <p:cNvSpPr txBox="1"/>
          <p:nvPr/>
        </p:nvSpPr>
        <p:spPr>
          <a:xfrm>
            <a:off x="-85725" y="6943725"/>
            <a:ext cx="12277725"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En Scrum es vital el uso de roles para el manejo de cada etapa dentro del sprint como es: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el product Owner quien se encarga de priorizar tareas y definición de historias de usuarios.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Equipo de desarrollo conformada por las personas que van a llevar a cabo el desarrollo y pruebas, responsable de entregar un producto completo.</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Scrum master responsable general del proyecto</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Y los stackeholders que son los interesados en el proyecto</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(Clic)</a:t>
            </a:r>
            <a:endParaRPr sz="1800">
              <a:solidFill>
                <a:schemeClr val="dk1"/>
              </a:solidFill>
              <a:latin typeface="Calibri"/>
              <a:ea typeface="Calibri"/>
              <a:cs typeface="Calibri"/>
              <a:sym typeface="Calibri"/>
            </a:endParaRPr>
          </a:p>
        </p:txBody>
      </p:sp>
      <p:sp>
        <p:nvSpPr>
          <p:cNvPr id="202" name="Google Shape;202;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03" name="Google Shape;203;p9"/>
          <p:cNvPicPr preferRelativeResize="0"/>
          <p:nvPr/>
        </p:nvPicPr>
        <p:blipFill rotWithShape="1">
          <a:blip r:embed="rId3">
            <a:alphaModFix/>
          </a:blip>
          <a:srcRect b="9496" l="17838" r="17500" t="6861"/>
          <a:stretch/>
        </p:blipFill>
        <p:spPr>
          <a:xfrm>
            <a:off x="5001654" y="1255582"/>
            <a:ext cx="6209496" cy="4462967"/>
          </a:xfrm>
          <a:prstGeom prst="rect">
            <a:avLst/>
          </a:prstGeom>
          <a:noFill/>
          <a:ln>
            <a:noFill/>
          </a:ln>
        </p:spPr>
      </p:pic>
      <p:sp>
        <p:nvSpPr>
          <p:cNvPr id="204" name="Google Shape;204;p9"/>
          <p:cNvSpPr/>
          <p:nvPr/>
        </p:nvSpPr>
        <p:spPr>
          <a:xfrm>
            <a:off x="1051974" y="3105825"/>
            <a:ext cx="3292500" cy="369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US" sz="1800">
                <a:solidFill>
                  <a:srgbClr val="2E75B5"/>
                </a:solidFill>
                <a:latin typeface="Calibri"/>
                <a:ea typeface="Calibri"/>
                <a:cs typeface="Calibri"/>
                <a:sym typeface="Calibri"/>
              </a:rPr>
              <a:t>4. FUNDAMENTACIÓN TEÓRICA</a:t>
            </a:r>
            <a:endParaRPr>
              <a:solidFill>
                <a:schemeClr val="dk1"/>
              </a:solidFill>
            </a:endParaRPr>
          </a:p>
          <a:p>
            <a:pPr indent="0" lvl="0" marL="0" marR="0" rtl="0" algn="l">
              <a:spcBef>
                <a:spcPts val="0"/>
              </a:spcBef>
              <a:spcAft>
                <a:spcPts val="0"/>
              </a:spcAft>
              <a:buNone/>
            </a:pPr>
            <a:r>
              <a:t/>
            </a:r>
            <a:endParaRPr b="1" sz="1800">
              <a:solidFill>
                <a:srgbClr val="2E75B5"/>
              </a:solidFill>
              <a:latin typeface="Calibri"/>
              <a:ea typeface="Calibri"/>
              <a:cs typeface="Calibri"/>
              <a:sym typeface="Calibri"/>
            </a:endParaRPr>
          </a:p>
        </p:txBody>
      </p:sp>
    </p:spTree>
  </p:cSld>
  <p:clrMapOvr>
    <a:masterClrMapping/>
  </p:clrMapOvr>
  <p:transition spd="slow">
    <p:wipe dir="l"/>
  </p:transition>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2020-09-09T01:20:11Z</dcterms:created>
  <dc:creator>Kelly Landazuri</dc:creator>
</cp:coreProperties>
</file>