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1" r:id="rId6"/>
    <p:sldId id="264" r:id="rId7"/>
    <p:sldId id="263" r:id="rId8"/>
    <p:sldId id="265" r:id="rId9"/>
    <p:sldId id="283"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81" r:id="rId24"/>
    <p:sldId id="284" r:id="rId25"/>
    <p:sldId id="285" r:id="rId26"/>
    <p:sldId id="286" r:id="rId27"/>
    <p:sldId id="287" r:id="rId28"/>
    <p:sldId id="288" r:id="rId29"/>
    <p:sldId id="289" r:id="rId30"/>
    <p:sldId id="290" r:id="rId31"/>
    <p:sldId id="291"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QUIPO\AppData\Roaming\Microsoft\Excel\Base%20de%20datos%20para%20el%20estadistico%20tesis%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QUIPO\Desktop\Tesis\Base%20de%20datos%20para%20el%20estadistico%20tesis%20actualizad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QUIPO\Desktop\Tesis\Base%20de%20datos%20para%20el%20estadistico%20tesis%20actualizad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QUIPO\Desktop\Tesis\Base%20de%20datos%20para%20el%20estadistico%20tesis%20actualizad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QUIPO\Desktop\Tesis\Base%20de%20datos%20para%20el%20estadistico%20tesis%20actualizad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QUIPO\Desktop\Tesis\Base%20de%20datos%20para%20el%20estadistico%20tesis%20actualizad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EQUIPO\Desktop\Tesis\Base%20de%20datos%20para%20el%20estadistico%20tesis%20actualizado.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EQUIPO\Desktop\Tesis\Base%20de%20datos%20para%20el%20estadistico%20tesis%20actualizado.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s-ES"/>
              <a:t>Participación de mercado América Latina y el Caribe VS El mundo exportaciones subpartida 0901.11</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'Generalidades Primer Tercer Cap'!$U$2</c:f>
              <c:strCache>
                <c:ptCount val="1"/>
                <c:pt idx="0">
                  <c:v>Mundo</c:v>
                </c:pt>
              </c:strCache>
            </c:strRef>
          </c:tx>
          <c:spPr>
            <a:solidFill>
              <a:schemeClr val="accent1"/>
            </a:solidFill>
            <a:ln>
              <a:noFill/>
            </a:ln>
            <a:effectLst/>
          </c:spPr>
          <c:invertIfNegative val="0"/>
          <c:cat>
            <c:numRef>
              <c:f>'Generalidades Primer Tercer Cap'!$T$3:$T$13</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Cap'!$U$3:$U$13</c:f>
              <c:numCache>
                <c:formatCode>"$"#,##0</c:formatCode>
                <c:ptCount val="11"/>
                <c:pt idx="0">
                  <c:v>13656556</c:v>
                </c:pt>
                <c:pt idx="1">
                  <c:v>16999424</c:v>
                </c:pt>
                <c:pt idx="2">
                  <c:v>25783133</c:v>
                </c:pt>
                <c:pt idx="3">
                  <c:v>23047484</c:v>
                </c:pt>
                <c:pt idx="4">
                  <c:v>17855045</c:v>
                </c:pt>
                <c:pt idx="5">
                  <c:v>20669636</c:v>
                </c:pt>
                <c:pt idx="6">
                  <c:v>19448683</c:v>
                </c:pt>
                <c:pt idx="7">
                  <c:v>19030191</c:v>
                </c:pt>
                <c:pt idx="8">
                  <c:v>20381722</c:v>
                </c:pt>
                <c:pt idx="9">
                  <c:v>18124921</c:v>
                </c:pt>
                <c:pt idx="10">
                  <c:v>17623038</c:v>
                </c:pt>
              </c:numCache>
            </c:numRef>
          </c:val>
          <c:extLst>
            <c:ext xmlns:c16="http://schemas.microsoft.com/office/drawing/2014/chart" uri="{C3380CC4-5D6E-409C-BE32-E72D297353CC}">
              <c16:uniqueId val="{00000000-7A88-40EC-BECC-70837E64B0DC}"/>
            </c:ext>
          </c:extLst>
        </c:ser>
        <c:ser>
          <c:idx val="1"/>
          <c:order val="1"/>
          <c:tx>
            <c:strRef>
              <c:f>'Generalidades Primer Tercer Cap'!$V$2</c:f>
              <c:strCache>
                <c:ptCount val="1"/>
                <c:pt idx="0">
                  <c:v>America Latina y el Caribe</c:v>
                </c:pt>
              </c:strCache>
            </c:strRef>
          </c:tx>
          <c:spPr>
            <a:solidFill>
              <a:schemeClr val="accent2"/>
            </a:solidFill>
            <a:ln>
              <a:noFill/>
            </a:ln>
            <a:effectLst/>
          </c:spPr>
          <c:invertIfNegative val="0"/>
          <c:cat>
            <c:numRef>
              <c:f>'Generalidades Primer Tercer Cap'!$T$3:$T$13</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Cap'!$V$3:$V$13</c:f>
              <c:numCache>
                <c:formatCode>"$"#,##0</c:formatCode>
                <c:ptCount val="11"/>
                <c:pt idx="0">
                  <c:v>8092271</c:v>
                </c:pt>
                <c:pt idx="1">
                  <c:v>10580662</c:v>
                </c:pt>
                <c:pt idx="2">
                  <c:v>16540134</c:v>
                </c:pt>
                <c:pt idx="3">
                  <c:v>12948689</c:v>
                </c:pt>
                <c:pt idx="4">
                  <c:v>10084651</c:v>
                </c:pt>
                <c:pt idx="5">
                  <c:v>11865682</c:v>
                </c:pt>
                <c:pt idx="6">
                  <c:v>11494324</c:v>
                </c:pt>
                <c:pt idx="7">
                  <c:v>10646191</c:v>
                </c:pt>
                <c:pt idx="8">
                  <c:v>11204605</c:v>
                </c:pt>
                <c:pt idx="9">
                  <c:v>10316164</c:v>
                </c:pt>
                <c:pt idx="10">
                  <c:v>10170026</c:v>
                </c:pt>
              </c:numCache>
            </c:numRef>
          </c:val>
          <c:extLst>
            <c:ext xmlns:c16="http://schemas.microsoft.com/office/drawing/2014/chart" uri="{C3380CC4-5D6E-409C-BE32-E72D297353CC}">
              <c16:uniqueId val="{00000001-7A88-40EC-BECC-70837E64B0DC}"/>
            </c:ext>
          </c:extLst>
        </c:ser>
        <c:dLbls>
          <c:showLegendKey val="0"/>
          <c:showVal val="0"/>
          <c:showCatName val="0"/>
          <c:showSerName val="0"/>
          <c:showPercent val="0"/>
          <c:showBubbleSize val="0"/>
        </c:dLbls>
        <c:gapWidth val="219"/>
        <c:overlap val="-27"/>
        <c:axId val="608919872"/>
        <c:axId val="608923480"/>
      </c:barChart>
      <c:lineChart>
        <c:grouping val="standard"/>
        <c:varyColors val="0"/>
        <c:ser>
          <c:idx val="2"/>
          <c:order val="2"/>
          <c:tx>
            <c:strRef>
              <c:f>'Generalidades Primer Tercer Cap'!$W$2</c:f>
              <c:strCache>
                <c:ptCount val="1"/>
                <c:pt idx="0">
                  <c:v>Participación de mercado America Latina y el Caribe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'Generalidades Primer Tercer Cap'!$T$3:$T$13</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Cap'!$W$3:$W$13</c:f>
              <c:numCache>
                <c:formatCode>0%</c:formatCode>
                <c:ptCount val="11"/>
                <c:pt idx="0">
                  <c:v>0.59255576589002379</c:v>
                </c:pt>
                <c:pt idx="1">
                  <c:v>0.62241297116890548</c:v>
                </c:pt>
                <c:pt idx="2">
                  <c:v>0.64150985840239039</c:v>
                </c:pt>
                <c:pt idx="3">
                  <c:v>0.5618265750829895</c:v>
                </c:pt>
                <c:pt idx="4">
                  <c:v>0.56480680950398054</c:v>
                </c:pt>
                <c:pt idx="5">
                  <c:v>0.57406342327460436</c:v>
                </c:pt>
                <c:pt idx="6">
                  <c:v>0.59100783328105044</c:v>
                </c:pt>
                <c:pt idx="7">
                  <c:v>0.55943689687612697</c:v>
                </c:pt>
                <c:pt idx="8">
                  <c:v>0.54973789751425317</c:v>
                </c:pt>
                <c:pt idx="9">
                  <c:v>0.56917014976230795</c:v>
                </c:pt>
                <c:pt idx="10">
                  <c:v>0.57708699260592866</c:v>
                </c:pt>
              </c:numCache>
            </c:numRef>
          </c:val>
          <c:smooth val="0"/>
          <c:extLst>
            <c:ext xmlns:c16="http://schemas.microsoft.com/office/drawing/2014/chart" uri="{C3380CC4-5D6E-409C-BE32-E72D297353CC}">
              <c16:uniqueId val="{00000002-7A88-40EC-BECC-70837E64B0DC}"/>
            </c:ext>
          </c:extLst>
        </c:ser>
        <c:dLbls>
          <c:showLegendKey val="0"/>
          <c:showVal val="0"/>
          <c:showCatName val="0"/>
          <c:showSerName val="0"/>
          <c:showPercent val="0"/>
          <c:showBubbleSize val="0"/>
        </c:dLbls>
        <c:marker val="1"/>
        <c:smooth val="0"/>
        <c:axId val="613717720"/>
        <c:axId val="613716080"/>
      </c:lineChart>
      <c:catAx>
        <c:axId val="60891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608923480"/>
        <c:crosses val="autoZero"/>
        <c:auto val="1"/>
        <c:lblAlgn val="ctr"/>
        <c:lblOffset val="100"/>
        <c:noMultiLvlLbl val="0"/>
      </c:catAx>
      <c:valAx>
        <c:axId val="6089234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608919872"/>
        <c:crosses val="autoZero"/>
        <c:crossBetween val="between"/>
      </c:valAx>
      <c:valAx>
        <c:axId val="61371608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613717720"/>
        <c:crosses val="max"/>
        <c:crossBetween val="between"/>
      </c:valAx>
      <c:catAx>
        <c:axId val="613717720"/>
        <c:scaling>
          <c:orientation val="minMax"/>
        </c:scaling>
        <c:delete val="1"/>
        <c:axPos val="b"/>
        <c:numFmt formatCode="General" sourceLinked="1"/>
        <c:majorTickMark val="none"/>
        <c:minorTickMark val="none"/>
        <c:tickLblPos val="nextTo"/>
        <c:crossAx val="6137160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sz="1000">
          <a:solidFill>
            <a:schemeClr val="tx1"/>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Ventaja comparativa de las exportaciones subpartida 0901,11 café sin tostar ni descafeinar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'Generalidades Primer Tercer Cap'!$AY$3</c:f>
              <c:strCache>
                <c:ptCount val="1"/>
                <c:pt idx="0">
                  <c:v>BRASIL</c:v>
                </c:pt>
              </c:strCache>
            </c:strRef>
          </c:tx>
          <c:spPr>
            <a:solidFill>
              <a:schemeClr val="accent1"/>
            </a:solidFill>
            <a:ln>
              <a:noFill/>
            </a:ln>
            <a:effectLst/>
          </c:spPr>
          <c:invertIfNegative val="0"/>
          <c:cat>
            <c:numRef>
              <c:f>'Generalidades Primer Tercer Cap'!$AX$4:$AX$14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Cap'!$AY$4:$AY$14</c:f>
              <c:numCache>
                <c:formatCode>0.00</c:formatCode>
                <c:ptCount val="11"/>
                <c:pt idx="0">
                  <c:v>3.4349275078603805</c:v>
                </c:pt>
                <c:pt idx="1">
                  <c:v>3.5014911371402229</c:v>
                </c:pt>
                <c:pt idx="2">
                  <c:v>3.4762470111441797</c:v>
                </c:pt>
                <c:pt idx="3">
                  <c:v>3.2303078003334904</c:v>
                </c:pt>
                <c:pt idx="4">
                  <c:v>3.2984760607894259</c:v>
                </c:pt>
                <c:pt idx="5">
                  <c:v>3.5575653932019771</c:v>
                </c:pt>
                <c:pt idx="6">
                  <c:v>3.5530309617943847</c:v>
                </c:pt>
                <c:pt idx="7">
                  <c:v>3.3930845949422554</c:v>
                </c:pt>
                <c:pt idx="8">
                  <c:v>3.1652958727539477</c:v>
                </c:pt>
                <c:pt idx="9">
                  <c:v>3.2434529070846247</c:v>
                </c:pt>
                <c:pt idx="10">
                  <c:v>3.3755655423441202</c:v>
                </c:pt>
              </c:numCache>
            </c:numRef>
          </c:val>
          <c:extLst>
            <c:ext xmlns:c16="http://schemas.microsoft.com/office/drawing/2014/chart" uri="{C3380CC4-5D6E-409C-BE32-E72D297353CC}">
              <c16:uniqueId val="{00000000-DA14-42D0-BE42-B57A3537E38F}"/>
            </c:ext>
          </c:extLst>
        </c:ser>
        <c:ser>
          <c:idx val="1"/>
          <c:order val="1"/>
          <c:tx>
            <c:strRef>
              <c:f>'Generalidades Primer Tercer Cap'!$AZ$3</c:f>
              <c:strCache>
                <c:ptCount val="1"/>
                <c:pt idx="0">
                  <c:v>COLOMBIA</c:v>
                </c:pt>
              </c:strCache>
            </c:strRef>
          </c:tx>
          <c:spPr>
            <a:solidFill>
              <a:schemeClr val="accent2"/>
            </a:solidFill>
            <a:ln>
              <a:noFill/>
            </a:ln>
            <a:effectLst/>
          </c:spPr>
          <c:invertIfNegative val="0"/>
          <c:cat>
            <c:numRef>
              <c:f>'Generalidades Primer Tercer Cap'!$AX$4:$AX$14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Cap'!$AZ$4:$AZ$14</c:f>
              <c:numCache>
                <c:formatCode>0.00</c:formatCode>
                <c:ptCount val="11"/>
                <c:pt idx="0">
                  <c:v>3.9126050829226178</c:v>
                </c:pt>
                <c:pt idx="1">
                  <c:v>3.8999568969439977</c:v>
                </c:pt>
                <c:pt idx="2">
                  <c:v>3.6197302671717444</c:v>
                </c:pt>
                <c:pt idx="3">
                  <c:v>3.3448403883259692</c:v>
                </c:pt>
                <c:pt idx="4">
                  <c:v>3.6622191252711889</c:v>
                </c:pt>
                <c:pt idx="5">
                  <c:v>3.8871161979976803</c:v>
                </c:pt>
                <c:pt idx="6">
                  <c:v>4.2992658083135495</c:v>
                </c:pt>
                <c:pt idx="7">
                  <c:v>4.3891686212435728</c:v>
                </c:pt>
                <c:pt idx="8">
                  <c:v>4.2463178125963008</c:v>
                </c:pt>
                <c:pt idx="9">
                  <c:v>4.2440145138013632</c:v>
                </c:pt>
                <c:pt idx="10">
                  <c:v>4.306783185864008</c:v>
                </c:pt>
              </c:numCache>
            </c:numRef>
          </c:val>
          <c:extLst>
            <c:ext xmlns:c16="http://schemas.microsoft.com/office/drawing/2014/chart" uri="{C3380CC4-5D6E-409C-BE32-E72D297353CC}">
              <c16:uniqueId val="{00000001-DA14-42D0-BE42-B57A3537E38F}"/>
            </c:ext>
          </c:extLst>
        </c:ser>
        <c:ser>
          <c:idx val="2"/>
          <c:order val="2"/>
          <c:tx>
            <c:strRef>
              <c:f>'Generalidades Primer Tercer Cap'!$BA$3</c:f>
              <c:strCache>
                <c:ptCount val="1"/>
                <c:pt idx="0">
                  <c:v>HONDURAS</c:v>
                </c:pt>
              </c:strCache>
            </c:strRef>
          </c:tx>
          <c:spPr>
            <a:solidFill>
              <a:schemeClr val="accent3"/>
            </a:solidFill>
            <a:ln>
              <a:noFill/>
            </a:ln>
            <a:effectLst/>
          </c:spPr>
          <c:invertIfNegative val="0"/>
          <c:cat>
            <c:numRef>
              <c:f>'Generalidades Primer Tercer Cap'!$AX$4:$AX$14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Cap'!$BA$4:$BA$14</c:f>
              <c:numCache>
                <c:formatCode>0.00</c:formatCode>
                <c:ptCount val="11"/>
                <c:pt idx="0">
                  <c:v>5.4503657841679676</c:v>
                </c:pt>
                <c:pt idx="1">
                  <c:v>5.5593163537011119</c:v>
                </c:pt>
                <c:pt idx="2">
                  <c:v>6.0194303399227529</c:v>
                </c:pt>
                <c:pt idx="3">
                  <c:v>5.8207325379172001</c:v>
                </c:pt>
                <c:pt idx="4">
                  <c:v>5.7109678575922684</c:v>
                </c:pt>
                <c:pt idx="5">
                  <c:v>5.2859008772342619</c:v>
                </c:pt>
                <c:pt idx="6">
                  <c:v>5.5117854562692106</c:v>
                </c:pt>
                <c:pt idx="7">
                  <c:v>5.4503971932506188</c:v>
                </c:pt>
                <c:pt idx="8">
                  <c:v>5.6911966673479517</c:v>
                </c:pt>
                <c:pt idx="9">
                  <c:v>5.9220219184229217</c:v>
                </c:pt>
                <c:pt idx="10">
                  <c:v>6.2167030481947725</c:v>
                </c:pt>
              </c:numCache>
            </c:numRef>
          </c:val>
          <c:extLst>
            <c:ext xmlns:c16="http://schemas.microsoft.com/office/drawing/2014/chart" uri="{C3380CC4-5D6E-409C-BE32-E72D297353CC}">
              <c16:uniqueId val="{00000002-DA14-42D0-BE42-B57A3537E38F}"/>
            </c:ext>
          </c:extLst>
        </c:ser>
        <c:ser>
          <c:idx val="3"/>
          <c:order val="3"/>
          <c:tx>
            <c:strRef>
              <c:f>'Generalidades Primer Tercer Cap'!$BB$3</c:f>
              <c:strCache>
                <c:ptCount val="1"/>
                <c:pt idx="0">
                  <c:v>GUATEMALA</c:v>
                </c:pt>
              </c:strCache>
            </c:strRef>
          </c:tx>
          <c:spPr>
            <a:solidFill>
              <a:schemeClr val="accent4"/>
            </a:solidFill>
            <a:ln>
              <a:noFill/>
            </a:ln>
            <a:effectLst/>
          </c:spPr>
          <c:invertIfNegative val="0"/>
          <c:cat>
            <c:numRef>
              <c:f>'Generalidades Primer Tercer Cap'!$AX$4:$AX$14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Cap'!$BB$4:$BB$14</c:f>
              <c:numCache>
                <c:formatCode>0.00</c:formatCode>
                <c:ptCount val="11"/>
                <c:pt idx="0">
                  <c:v>4.4168785979310368</c:v>
                </c:pt>
                <c:pt idx="1">
                  <c:v>4.4459181214713857</c:v>
                </c:pt>
                <c:pt idx="2">
                  <c:v>4.4473176345695142</c:v>
                </c:pt>
                <c:pt idx="3">
                  <c:v>4.4647379857620404</c:v>
                </c:pt>
                <c:pt idx="4">
                  <c:v>4.4317952069696878</c:v>
                </c:pt>
                <c:pt idx="5">
                  <c:v>4.1173022550459883</c:v>
                </c:pt>
                <c:pt idx="6">
                  <c:v>4.0483338014920882</c:v>
                </c:pt>
                <c:pt idx="7">
                  <c:v>4.0483944616340048</c:v>
                </c:pt>
                <c:pt idx="8">
                  <c:v>4.1753788354386607</c:v>
                </c:pt>
                <c:pt idx="9">
                  <c:v>4.301320260484939</c:v>
                </c:pt>
                <c:pt idx="10">
                  <c:v>4.2393493348148832</c:v>
                </c:pt>
              </c:numCache>
            </c:numRef>
          </c:val>
          <c:extLst>
            <c:ext xmlns:c16="http://schemas.microsoft.com/office/drawing/2014/chart" uri="{C3380CC4-5D6E-409C-BE32-E72D297353CC}">
              <c16:uniqueId val="{00000003-DA14-42D0-BE42-B57A3537E38F}"/>
            </c:ext>
          </c:extLst>
        </c:ser>
        <c:ser>
          <c:idx val="4"/>
          <c:order val="4"/>
          <c:tx>
            <c:strRef>
              <c:f>'Generalidades Primer Tercer Cap'!$BC$3</c:f>
              <c:strCache>
                <c:ptCount val="1"/>
                <c:pt idx="0">
                  <c:v>ECUADOR </c:v>
                </c:pt>
              </c:strCache>
            </c:strRef>
          </c:tx>
          <c:spPr>
            <a:solidFill>
              <a:schemeClr val="accent5"/>
            </a:solidFill>
            <a:ln>
              <a:noFill/>
            </a:ln>
            <a:effectLst/>
          </c:spPr>
          <c:invertIfNegative val="0"/>
          <c:cat>
            <c:numRef>
              <c:f>'Generalidades Primer Tercer Cap'!$AX$4:$AX$14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Cap'!$BC$4:$BC$14</c:f>
              <c:numCache>
                <c:formatCode>0.00</c:formatCode>
                <c:ptCount val="11"/>
                <c:pt idx="0">
                  <c:v>1.1190812112578941</c:v>
                </c:pt>
                <c:pt idx="1">
                  <c:v>1.0474997994668176</c:v>
                </c:pt>
                <c:pt idx="2">
                  <c:v>1.2932494433783535</c:v>
                </c:pt>
                <c:pt idx="3">
                  <c:v>0.92179866828648316</c:v>
                </c:pt>
                <c:pt idx="4">
                  <c:v>0.17331848554273718</c:v>
                </c:pt>
                <c:pt idx="5">
                  <c:v>-0.15169594201855893</c:v>
                </c:pt>
                <c:pt idx="6">
                  <c:v>-0.18368542157675011</c:v>
                </c:pt>
                <c:pt idx="7">
                  <c:v>-0.11746712405360178</c:v>
                </c:pt>
                <c:pt idx="8">
                  <c:v>-0.27419143683535246</c:v>
                </c:pt>
                <c:pt idx="9">
                  <c:v>-0.47846044376708347</c:v>
                </c:pt>
                <c:pt idx="10">
                  <c:v>-0.98364653860715101</c:v>
                </c:pt>
              </c:numCache>
            </c:numRef>
          </c:val>
          <c:extLst>
            <c:ext xmlns:c16="http://schemas.microsoft.com/office/drawing/2014/chart" uri="{C3380CC4-5D6E-409C-BE32-E72D297353CC}">
              <c16:uniqueId val="{00000004-DA14-42D0-BE42-B57A3537E38F}"/>
            </c:ext>
          </c:extLst>
        </c:ser>
        <c:dLbls>
          <c:showLegendKey val="0"/>
          <c:showVal val="0"/>
          <c:showCatName val="0"/>
          <c:showSerName val="0"/>
          <c:showPercent val="0"/>
          <c:showBubbleSize val="0"/>
        </c:dLbls>
        <c:gapWidth val="219"/>
        <c:overlap val="-27"/>
        <c:axId val="527748792"/>
        <c:axId val="527746168"/>
      </c:barChart>
      <c:catAx>
        <c:axId val="527748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27746168"/>
        <c:crosses val="autoZero"/>
        <c:auto val="1"/>
        <c:lblAlgn val="ctr"/>
        <c:lblOffset val="100"/>
        <c:noMultiLvlLbl val="0"/>
      </c:catAx>
      <c:valAx>
        <c:axId val="5277461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277487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a:t>Ventaja comparativa de las importaciones subpartida 0901,11 café sin tostar ni descafeinar </a:t>
            </a:r>
          </a:p>
        </c:rich>
      </c:tx>
      <c:layout>
        <c:manualLayout>
          <c:xMode val="edge"/>
          <c:yMode val="edge"/>
          <c:x val="0.14642702533251728"/>
          <c:y val="2.86569050166507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lineChart>
        <c:grouping val="standard"/>
        <c:varyColors val="0"/>
        <c:ser>
          <c:idx val="0"/>
          <c:order val="0"/>
          <c:tx>
            <c:strRef>
              <c:f>'Generalidades Primer Tercer Cap'!$BG$3</c:f>
              <c:strCache>
                <c:ptCount val="1"/>
                <c:pt idx="0">
                  <c:v>BRASIL</c:v>
                </c:pt>
              </c:strCache>
            </c:strRef>
          </c:tx>
          <c:spPr>
            <a:ln w="28575" cap="rnd">
              <a:solidFill>
                <a:srgbClr val="00B0F0"/>
              </a:solidFill>
              <a:round/>
            </a:ln>
            <a:effectLst/>
          </c:spPr>
          <c:marker>
            <c:symbol val="none"/>
          </c:marker>
          <c:cat>
            <c:numRef>
              <c:f>'Generalidades Primer Tercer Cap'!$BF$4:$BF$14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Cap'!$BG$4:$BG$14</c:f>
              <c:numCache>
                <c:formatCode>0.00</c:formatCode>
                <c:ptCount val="11"/>
                <c:pt idx="0">
                  <c:v>-11.90400185211103</c:v>
                </c:pt>
                <c:pt idx="1">
                  <c:v>-12.25294695314963</c:v>
                </c:pt>
                <c:pt idx="2">
                  <c:v>-12.733211559024481</c:v>
                </c:pt>
                <c:pt idx="3">
                  <c:v>-12.587337982398203</c:v>
                </c:pt>
                <c:pt idx="4">
                  <c:v>-10.634980285121559</c:v>
                </c:pt>
                <c:pt idx="5">
                  <c:v>-12.440703925451825</c:v>
                </c:pt>
                <c:pt idx="6">
                  <c:v>-8.9267369597286788</c:v>
                </c:pt>
                <c:pt idx="7">
                  <c:v>-11.348817955892031</c:v>
                </c:pt>
                <c:pt idx="8">
                  <c:v>-5.4606392005214106</c:v>
                </c:pt>
                <c:pt idx="9">
                  <c:v>-9.7298472838627941</c:v>
                </c:pt>
                <c:pt idx="10">
                  <c:v>-10.472419994864808</c:v>
                </c:pt>
              </c:numCache>
            </c:numRef>
          </c:val>
          <c:smooth val="0"/>
          <c:extLst>
            <c:ext xmlns:c16="http://schemas.microsoft.com/office/drawing/2014/chart" uri="{C3380CC4-5D6E-409C-BE32-E72D297353CC}">
              <c16:uniqueId val="{00000000-401F-4EE8-BD26-098F3B7AEB34}"/>
            </c:ext>
          </c:extLst>
        </c:ser>
        <c:ser>
          <c:idx val="1"/>
          <c:order val="1"/>
          <c:tx>
            <c:strRef>
              <c:f>'Generalidades Primer Tercer Cap'!$BH$3</c:f>
              <c:strCache>
                <c:ptCount val="1"/>
                <c:pt idx="0">
                  <c:v>COLOMBIA</c:v>
                </c:pt>
              </c:strCache>
            </c:strRef>
          </c:tx>
          <c:spPr>
            <a:ln w="28575" cap="rnd">
              <a:solidFill>
                <a:schemeClr val="accent2"/>
              </a:solidFill>
              <a:round/>
            </a:ln>
            <a:effectLst/>
          </c:spPr>
          <c:marker>
            <c:symbol val="none"/>
          </c:marker>
          <c:cat>
            <c:numRef>
              <c:f>'Generalidades Primer Tercer Cap'!$BF$4:$BF$14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Cap'!$BH$4:$BH$14</c:f>
              <c:numCache>
                <c:formatCode>0.00</c:formatCode>
                <c:ptCount val="11"/>
                <c:pt idx="0">
                  <c:v>0.7173007933188007</c:v>
                </c:pt>
                <c:pt idx="1">
                  <c:v>0.47161092534664195</c:v>
                </c:pt>
                <c:pt idx="2">
                  <c:v>0.70151083826993577</c:v>
                </c:pt>
                <c:pt idx="3">
                  <c:v>0.83158977501440412</c:v>
                </c:pt>
                <c:pt idx="4">
                  <c:v>-0.17589468914449136</c:v>
                </c:pt>
                <c:pt idx="5">
                  <c:v>-0.68011789450556259</c:v>
                </c:pt>
                <c:pt idx="6">
                  <c:v>-1.6139954422007536</c:v>
                </c:pt>
                <c:pt idx="7">
                  <c:v>-1.2856660582383264</c:v>
                </c:pt>
                <c:pt idx="8">
                  <c:v>-0.68514028673296867</c:v>
                </c:pt>
                <c:pt idx="9">
                  <c:v>0.59071099634319135</c:v>
                </c:pt>
                <c:pt idx="10">
                  <c:v>0.35508967670049124</c:v>
                </c:pt>
              </c:numCache>
            </c:numRef>
          </c:val>
          <c:smooth val="0"/>
          <c:extLst>
            <c:ext xmlns:c16="http://schemas.microsoft.com/office/drawing/2014/chart" uri="{C3380CC4-5D6E-409C-BE32-E72D297353CC}">
              <c16:uniqueId val="{00000001-401F-4EE8-BD26-098F3B7AEB34}"/>
            </c:ext>
          </c:extLst>
        </c:ser>
        <c:ser>
          <c:idx val="2"/>
          <c:order val="2"/>
          <c:tx>
            <c:strRef>
              <c:f>'Generalidades Primer Tercer Cap'!$BI$3</c:f>
              <c:strCache>
                <c:ptCount val="1"/>
                <c:pt idx="0">
                  <c:v>HONDURAS</c:v>
                </c:pt>
              </c:strCache>
            </c:strRef>
          </c:tx>
          <c:spPr>
            <a:ln w="28575" cap="rnd">
              <a:solidFill>
                <a:schemeClr val="accent3"/>
              </a:solidFill>
              <a:round/>
            </a:ln>
            <a:effectLst/>
          </c:spPr>
          <c:marker>
            <c:symbol val="none"/>
          </c:marker>
          <c:cat>
            <c:numRef>
              <c:f>'Generalidades Primer Tercer Cap'!$BF$4:$BF$14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Cap'!$BI$4:$BI$14</c:f>
              <c:numCache>
                <c:formatCode>0.00</c:formatCode>
                <c:ptCount val="11"/>
                <c:pt idx="0">
                  <c:v>-4.8342663286055609</c:v>
                </c:pt>
                <c:pt idx="1">
                  <c:v>-6.7722965148837426</c:v>
                </c:pt>
                <c:pt idx="2">
                  <c:v>-5.0378557024659543</c:v>
                </c:pt>
                <c:pt idx="3">
                  <c:v>-5.0073458795942942</c:v>
                </c:pt>
                <c:pt idx="4">
                  <c:v>-7.1411197452942403</c:v>
                </c:pt>
                <c:pt idx="5">
                  <c:v>-6.7694312199056137</c:v>
                </c:pt>
                <c:pt idx="6">
                  <c:v>-6.322045858440684</c:v>
                </c:pt>
                <c:pt idx="7">
                  <c:v>-7.5695534192103251</c:v>
                </c:pt>
                <c:pt idx="8">
                  <c:v>-6.021686090582417</c:v>
                </c:pt>
                <c:pt idx="9">
                  <c:v>-4.5282194535339286</c:v>
                </c:pt>
                <c:pt idx="10">
                  <c:v>-5.4458752828483199</c:v>
                </c:pt>
              </c:numCache>
            </c:numRef>
          </c:val>
          <c:smooth val="0"/>
          <c:extLst>
            <c:ext xmlns:c16="http://schemas.microsoft.com/office/drawing/2014/chart" uri="{C3380CC4-5D6E-409C-BE32-E72D297353CC}">
              <c16:uniqueId val="{00000002-401F-4EE8-BD26-098F3B7AEB34}"/>
            </c:ext>
          </c:extLst>
        </c:ser>
        <c:ser>
          <c:idx val="3"/>
          <c:order val="3"/>
          <c:tx>
            <c:strRef>
              <c:f>'Generalidades Primer Tercer Cap'!$BJ$3</c:f>
              <c:strCache>
                <c:ptCount val="1"/>
                <c:pt idx="0">
                  <c:v>GUATEMALA</c:v>
                </c:pt>
              </c:strCache>
            </c:strRef>
          </c:tx>
          <c:spPr>
            <a:ln w="28575" cap="rnd">
              <a:solidFill>
                <a:schemeClr val="accent4"/>
              </a:solidFill>
              <a:round/>
            </a:ln>
            <a:effectLst/>
          </c:spPr>
          <c:marker>
            <c:symbol val="none"/>
          </c:marker>
          <c:cat>
            <c:numRef>
              <c:f>'Generalidades Primer Tercer Cap'!$BF$4:$BF$14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Cap'!$BJ$4:$BJ$14</c:f>
              <c:numCache>
                <c:formatCode>0.00</c:formatCode>
                <c:ptCount val="11"/>
                <c:pt idx="0">
                  <c:v>-7.0911809706009317</c:v>
                </c:pt>
                <c:pt idx="1">
                  <c:v>-5.6586897294448297</c:v>
                </c:pt>
                <c:pt idx="2">
                  <c:v>-4.9981092928262942</c:v>
                </c:pt>
                <c:pt idx="3">
                  <c:v>-5.6959967668707199</c:v>
                </c:pt>
                <c:pt idx="4">
                  <c:v>-7.4951290695089154</c:v>
                </c:pt>
                <c:pt idx="5">
                  <c:v>-8.5136565777896553</c:v>
                </c:pt>
                <c:pt idx="6">
                  <c:v>-6.3859625925706993</c:v>
                </c:pt>
                <c:pt idx="7">
                  <c:v>-9.9436884107006875</c:v>
                </c:pt>
                <c:pt idx="8">
                  <c:v>-5.7800209814832222</c:v>
                </c:pt>
                <c:pt idx="9">
                  <c:v>-5.1358625835170804</c:v>
                </c:pt>
                <c:pt idx="10">
                  <c:v>-5.8598883947335096</c:v>
                </c:pt>
              </c:numCache>
            </c:numRef>
          </c:val>
          <c:smooth val="0"/>
          <c:extLst>
            <c:ext xmlns:c16="http://schemas.microsoft.com/office/drawing/2014/chart" uri="{C3380CC4-5D6E-409C-BE32-E72D297353CC}">
              <c16:uniqueId val="{00000003-401F-4EE8-BD26-098F3B7AEB34}"/>
            </c:ext>
          </c:extLst>
        </c:ser>
        <c:ser>
          <c:idx val="4"/>
          <c:order val="4"/>
          <c:tx>
            <c:strRef>
              <c:f>'Generalidades Primer Tercer Cap'!$BK$3</c:f>
              <c:strCache>
                <c:ptCount val="1"/>
                <c:pt idx="0">
                  <c:v>ECUADOR </c:v>
                </c:pt>
              </c:strCache>
            </c:strRef>
          </c:tx>
          <c:spPr>
            <a:ln w="28575" cap="rnd">
              <a:solidFill>
                <a:srgbClr val="C00000"/>
              </a:solidFill>
              <a:round/>
            </a:ln>
            <a:effectLst/>
          </c:spPr>
          <c:marker>
            <c:symbol val="none"/>
          </c:marker>
          <c:cat>
            <c:numRef>
              <c:f>'Generalidades Primer Tercer Cap'!$BF$4:$BF$14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Cap'!$BK$4:$BK$14</c:f>
              <c:numCache>
                <c:formatCode>0.00</c:formatCode>
                <c:ptCount val="11"/>
                <c:pt idx="0">
                  <c:v>-1.0357704175709923</c:v>
                </c:pt>
                <c:pt idx="1">
                  <c:v>-1.6746300095478499</c:v>
                </c:pt>
                <c:pt idx="2">
                  <c:v>-0.80653631384793634</c:v>
                </c:pt>
                <c:pt idx="3">
                  <c:v>-1.5453229478050989</c:v>
                </c:pt>
                <c:pt idx="4">
                  <c:v>-2.6445064729098386</c:v>
                </c:pt>
                <c:pt idx="5">
                  <c:v>-10.310398479012251</c:v>
                </c:pt>
                <c:pt idx="6">
                  <c:v>-4.6819342211458395</c:v>
                </c:pt>
                <c:pt idx="7">
                  <c:v>-3.2124794328333768</c:v>
                </c:pt>
                <c:pt idx="8">
                  <c:v>-5.2006922245519691</c:v>
                </c:pt>
                <c:pt idx="9">
                  <c:v>-2.1453858958424399</c:v>
                </c:pt>
                <c:pt idx="10">
                  <c:v>-9.9049933463746864</c:v>
                </c:pt>
              </c:numCache>
            </c:numRef>
          </c:val>
          <c:smooth val="0"/>
          <c:extLst>
            <c:ext xmlns:c16="http://schemas.microsoft.com/office/drawing/2014/chart" uri="{C3380CC4-5D6E-409C-BE32-E72D297353CC}">
              <c16:uniqueId val="{00000004-401F-4EE8-BD26-098F3B7AEB34}"/>
            </c:ext>
          </c:extLst>
        </c:ser>
        <c:dLbls>
          <c:showLegendKey val="0"/>
          <c:showVal val="0"/>
          <c:showCatName val="0"/>
          <c:showSerName val="0"/>
          <c:showPercent val="0"/>
          <c:showBubbleSize val="0"/>
        </c:dLbls>
        <c:smooth val="0"/>
        <c:axId val="1246982216"/>
        <c:axId val="1246989760"/>
      </c:lineChart>
      <c:catAx>
        <c:axId val="1246982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246989760"/>
        <c:crosses val="autoZero"/>
        <c:auto val="1"/>
        <c:lblAlgn val="ctr"/>
        <c:lblOffset val="100"/>
        <c:noMultiLvlLbl val="0"/>
      </c:catAx>
      <c:valAx>
        <c:axId val="1246989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2469822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a:t>Índice de la ventaja comparativa revelada subpartida 0901,11 café sin tostar ni descafeinar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lineChart>
        <c:grouping val="standard"/>
        <c:varyColors val="0"/>
        <c:ser>
          <c:idx val="0"/>
          <c:order val="0"/>
          <c:tx>
            <c:strRef>
              <c:f>'Generalidades Primer Tercer Cap'!$BO$3</c:f>
              <c:strCache>
                <c:ptCount val="1"/>
                <c:pt idx="0">
                  <c:v>BRASIL</c:v>
                </c:pt>
              </c:strCache>
            </c:strRef>
          </c:tx>
          <c:spPr>
            <a:ln w="28575" cap="rnd">
              <a:solidFill>
                <a:srgbClr val="00B0F0"/>
              </a:solidFill>
              <a:round/>
            </a:ln>
            <a:effectLst/>
          </c:spPr>
          <c:marker>
            <c:symbol val="none"/>
          </c:marker>
          <c:cat>
            <c:numRef>
              <c:f>'Generalidades Primer Tercer Cap'!$BN$4:$BN$14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Cap'!$BO$4:$BO$14</c:f>
              <c:numCache>
                <c:formatCode>0.00</c:formatCode>
                <c:ptCount val="11"/>
                <c:pt idx="0">
                  <c:v>15.338929359971409</c:v>
                </c:pt>
                <c:pt idx="1">
                  <c:v>15.754438090289852</c:v>
                </c:pt>
                <c:pt idx="2">
                  <c:v>16.20945857016866</c:v>
                </c:pt>
                <c:pt idx="3">
                  <c:v>15.817645782731693</c:v>
                </c:pt>
                <c:pt idx="4">
                  <c:v>13.933456345910985</c:v>
                </c:pt>
                <c:pt idx="5">
                  <c:v>15.998269318653801</c:v>
                </c:pt>
                <c:pt idx="6">
                  <c:v>12.479767921523063</c:v>
                </c:pt>
                <c:pt idx="7">
                  <c:v>14.741902550834286</c:v>
                </c:pt>
                <c:pt idx="8">
                  <c:v>8.6259350732753575</c:v>
                </c:pt>
                <c:pt idx="9">
                  <c:v>12.97330019094742</c:v>
                </c:pt>
                <c:pt idx="10">
                  <c:v>13.847985537208928</c:v>
                </c:pt>
              </c:numCache>
            </c:numRef>
          </c:val>
          <c:smooth val="0"/>
          <c:extLst>
            <c:ext xmlns:c16="http://schemas.microsoft.com/office/drawing/2014/chart" uri="{C3380CC4-5D6E-409C-BE32-E72D297353CC}">
              <c16:uniqueId val="{00000000-25C6-4EB2-9584-C9E9CD46E255}"/>
            </c:ext>
          </c:extLst>
        </c:ser>
        <c:ser>
          <c:idx val="1"/>
          <c:order val="1"/>
          <c:tx>
            <c:strRef>
              <c:f>'Generalidades Primer Tercer Cap'!$BP$3</c:f>
              <c:strCache>
                <c:ptCount val="1"/>
                <c:pt idx="0">
                  <c:v>COLOMBIA</c:v>
                </c:pt>
              </c:strCache>
            </c:strRef>
          </c:tx>
          <c:spPr>
            <a:ln w="28575" cap="rnd">
              <a:solidFill>
                <a:schemeClr val="accent2"/>
              </a:solidFill>
              <a:round/>
            </a:ln>
            <a:effectLst/>
          </c:spPr>
          <c:marker>
            <c:symbol val="none"/>
          </c:marker>
          <c:cat>
            <c:numRef>
              <c:f>'Generalidades Primer Tercer Cap'!$BN$4:$BN$14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Cap'!$BP$4:$BP$14</c:f>
              <c:numCache>
                <c:formatCode>0.00</c:formatCode>
                <c:ptCount val="11"/>
                <c:pt idx="0">
                  <c:v>3.1953042896038171</c:v>
                </c:pt>
                <c:pt idx="1">
                  <c:v>3.4283459715973557</c:v>
                </c:pt>
                <c:pt idx="2">
                  <c:v>2.9182194289018089</c:v>
                </c:pt>
                <c:pt idx="3">
                  <c:v>2.5132506133115653</c:v>
                </c:pt>
                <c:pt idx="4">
                  <c:v>3.8381138144156801</c:v>
                </c:pt>
                <c:pt idx="5">
                  <c:v>4.5672340925032433</c:v>
                </c:pt>
                <c:pt idx="6">
                  <c:v>5.913261250514303</c:v>
                </c:pt>
                <c:pt idx="7">
                  <c:v>5.6748346794818989</c:v>
                </c:pt>
                <c:pt idx="8">
                  <c:v>4.9314580993292694</c:v>
                </c:pt>
                <c:pt idx="9">
                  <c:v>3.6533035174581716</c:v>
                </c:pt>
                <c:pt idx="10">
                  <c:v>3.9516935091635168</c:v>
                </c:pt>
              </c:numCache>
            </c:numRef>
          </c:val>
          <c:smooth val="0"/>
          <c:extLst>
            <c:ext xmlns:c16="http://schemas.microsoft.com/office/drawing/2014/chart" uri="{C3380CC4-5D6E-409C-BE32-E72D297353CC}">
              <c16:uniqueId val="{00000001-25C6-4EB2-9584-C9E9CD46E255}"/>
            </c:ext>
          </c:extLst>
        </c:ser>
        <c:ser>
          <c:idx val="2"/>
          <c:order val="2"/>
          <c:tx>
            <c:strRef>
              <c:f>'Generalidades Primer Tercer Cap'!$BQ$3</c:f>
              <c:strCache>
                <c:ptCount val="1"/>
                <c:pt idx="0">
                  <c:v>HONDURAS</c:v>
                </c:pt>
              </c:strCache>
            </c:strRef>
          </c:tx>
          <c:spPr>
            <a:ln w="28575" cap="rnd">
              <a:solidFill>
                <a:schemeClr val="accent3"/>
              </a:solidFill>
              <a:round/>
            </a:ln>
            <a:effectLst/>
          </c:spPr>
          <c:marker>
            <c:symbol val="none"/>
          </c:marker>
          <c:cat>
            <c:numRef>
              <c:f>'Generalidades Primer Tercer Cap'!$BN$4:$BN$14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Cap'!$BQ$4:$BQ$14</c:f>
              <c:numCache>
                <c:formatCode>0.00</c:formatCode>
                <c:ptCount val="11"/>
                <c:pt idx="0">
                  <c:v>10.284632112773529</c:v>
                </c:pt>
                <c:pt idx="1">
                  <c:v>12.331612868584855</c:v>
                </c:pt>
                <c:pt idx="2">
                  <c:v>11.057286042388707</c:v>
                </c:pt>
                <c:pt idx="3">
                  <c:v>10.828078417511495</c:v>
                </c:pt>
                <c:pt idx="4">
                  <c:v>12.85208760288651</c:v>
                </c:pt>
                <c:pt idx="5">
                  <c:v>12.055332097139875</c:v>
                </c:pt>
                <c:pt idx="6">
                  <c:v>11.833831314709894</c:v>
                </c:pt>
                <c:pt idx="7">
                  <c:v>13.019950612460944</c:v>
                </c:pt>
                <c:pt idx="8">
                  <c:v>11.71288275793037</c:v>
                </c:pt>
                <c:pt idx="9">
                  <c:v>10.450241371956849</c:v>
                </c:pt>
                <c:pt idx="10">
                  <c:v>11.662578331043093</c:v>
                </c:pt>
              </c:numCache>
            </c:numRef>
          </c:val>
          <c:smooth val="0"/>
          <c:extLst>
            <c:ext xmlns:c16="http://schemas.microsoft.com/office/drawing/2014/chart" uri="{C3380CC4-5D6E-409C-BE32-E72D297353CC}">
              <c16:uniqueId val="{00000002-25C6-4EB2-9584-C9E9CD46E255}"/>
            </c:ext>
          </c:extLst>
        </c:ser>
        <c:ser>
          <c:idx val="3"/>
          <c:order val="3"/>
          <c:tx>
            <c:strRef>
              <c:f>'Generalidades Primer Tercer Cap'!$BR$3</c:f>
              <c:strCache>
                <c:ptCount val="1"/>
                <c:pt idx="0">
                  <c:v>GUATEMALA</c:v>
                </c:pt>
              </c:strCache>
            </c:strRef>
          </c:tx>
          <c:spPr>
            <a:ln w="28575" cap="rnd">
              <a:solidFill>
                <a:schemeClr val="accent4"/>
              </a:solidFill>
              <a:round/>
            </a:ln>
            <a:effectLst/>
          </c:spPr>
          <c:marker>
            <c:symbol val="none"/>
          </c:marker>
          <c:cat>
            <c:numRef>
              <c:f>'Generalidades Primer Tercer Cap'!$BN$4:$BN$14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Cap'!$BR$4:$BR$14</c:f>
              <c:numCache>
                <c:formatCode>0.00</c:formatCode>
                <c:ptCount val="11"/>
                <c:pt idx="0">
                  <c:v>11.508059568531969</c:v>
                </c:pt>
                <c:pt idx="1">
                  <c:v>10.104607850916215</c:v>
                </c:pt>
                <c:pt idx="2">
                  <c:v>9.4454269273958076</c:v>
                </c:pt>
                <c:pt idx="3">
                  <c:v>10.160734752632759</c:v>
                </c:pt>
                <c:pt idx="4">
                  <c:v>11.926924276478603</c:v>
                </c:pt>
                <c:pt idx="5">
                  <c:v>12.630958832835644</c:v>
                </c:pt>
                <c:pt idx="6">
                  <c:v>10.434296394062788</c:v>
                </c:pt>
                <c:pt idx="7">
                  <c:v>13.992082872334692</c:v>
                </c:pt>
                <c:pt idx="8">
                  <c:v>9.9553998169218829</c:v>
                </c:pt>
                <c:pt idx="9">
                  <c:v>9.4371828440020202</c:v>
                </c:pt>
                <c:pt idx="10">
                  <c:v>10.099237729548392</c:v>
                </c:pt>
              </c:numCache>
            </c:numRef>
          </c:val>
          <c:smooth val="0"/>
          <c:extLst>
            <c:ext xmlns:c16="http://schemas.microsoft.com/office/drawing/2014/chart" uri="{C3380CC4-5D6E-409C-BE32-E72D297353CC}">
              <c16:uniqueId val="{00000003-25C6-4EB2-9584-C9E9CD46E255}"/>
            </c:ext>
          </c:extLst>
        </c:ser>
        <c:ser>
          <c:idx val="4"/>
          <c:order val="4"/>
          <c:tx>
            <c:strRef>
              <c:f>'Generalidades Primer Tercer Cap'!$BS$3</c:f>
              <c:strCache>
                <c:ptCount val="1"/>
                <c:pt idx="0">
                  <c:v>ECUADOR </c:v>
                </c:pt>
              </c:strCache>
            </c:strRef>
          </c:tx>
          <c:spPr>
            <a:ln w="28575" cap="rnd">
              <a:solidFill>
                <a:srgbClr val="C00000"/>
              </a:solidFill>
              <a:round/>
            </a:ln>
            <a:effectLst/>
          </c:spPr>
          <c:marker>
            <c:symbol val="none"/>
          </c:marker>
          <c:cat>
            <c:numRef>
              <c:f>'Generalidades Primer Tercer Cap'!$BN$4:$BN$14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'Generalidades Primer Tercer Cap'!$BS$4:$BS$14</c:f>
              <c:numCache>
                <c:formatCode>0.00</c:formatCode>
                <c:ptCount val="11"/>
                <c:pt idx="0">
                  <c:v>2.1548516288288866</c:v>
                </c:pt>
                <c:pt idx="1">
                  <c:v>2.7221298090146675</c:v>
                </c:pt>
                <c:pt idx="2">
                  <c:v>2.0997857572262899</c:v>
                </c:pt>
                <c:pt idx="3">
                  <c:v>2.4671216160915819</c:v>
                </c:pt>
                <c:pt idx="4">
                  <c:v>2.8178249584525759</c:v>
                </c:pt>
                <c:pt idx="5">
                  <c:v>10.158702536993692</c:v>
                </c:pt>
                <c:pt idx="6">
                  <c:v>4.4982487995690894</c:v>
                </c:pt>
                <c:pt idx="7">
                  <c:v>3.0950123087797752</c:v>
                </c:pt>
                <c:pt idx="8">
                  <c:v>4.9265007877166163</c:v>
                </c:pt>
                <c:pt idx="9">
                  <c:v>1.6669254520753565</c:v>
                </c:pt>
                <c:pt idx="10">
                  <c:v>8.9213468077675362</c:v>
                </c:pt>
              </c:numCache>
            </c:numRef>
          </c:val>
          <c:smooth val="0"/>
          <c:extLst>
            <c:ext xmlns:c16="http://schemas.microsoft.com/office/drawing/2014/chart" uri="{C3380CC4-5D6E-409C-BE32-E72D297353CC}">
              <c16:uniqueId val="{00000004-25C6-4EB2-9584-C9E9CD46E255}"/>
            </c:ext>
          </c:extLst>
        </c:ser>
        <c:dLbls>
          <c:showLegendKey val="0"/>
          <c:showVal val="0"/>
          <c:showCatName val="0"/>
          <c:showSerName val="0"/>
          <c:showPercent val="0"/>
          <c:showBubbleSize val="0"/>
        </c:dLbls>
        <c:smooth val="0"/>
        <c:axId val="1150224784"/>
        <c:axId val="1150228064"/>
      </c:lineChart>
      <c:catAx>
        <c:axId val="115022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150228064"/>
        <c:crosses val="autoZero"/>
        <c:auto val="1"/>
        <c:lblAlgn val="ctr"/>
        <c:lblOffset val="100"/>
        <c:noMultiLvlLbl val="0"/>
      </c:catAx>
      <c:valAx>
        <c:axId val="11502280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1502247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400" b="0" i="0" baseline="0">
                <a:effectLst/>
              </a:rPr>
              <a:t>Escenario Exportador ecuatoriano para la Subpartida 0901.11.90.10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'Generalidades Primer Tercer Cap'!$AE$164</c:f>
              <c:strCache>
                <c:ptCount val="1"/>
                <c:pt idx="0">
                  <c:v>Exportaciones (Miles)</c:v>
                </c:pt>
              </c:strCache>
            </c:strRef>
          </c:tx>
          <c:spPr>
            <a:solidFill>
              <a:schemeClr val="accent2">
                <a:lumMod val="50000"/>
              </a:schemeClr>
            </a:solidFill>
            <a:ln>
              <a:noFill/>
            </a:ln>
            <a:effectLst/>
          </c:spPr>
          <c:invertIfNegative val="0"/>
          <c:dLbls>
            <c:delete val="1"/>
          </c:dLbls>
          <c:cat>
            <c:numRef>
              <c:f>'Generalidades Primer Tercer Cap'!$AD$165:$AD$168</c:f>
              <c:numCache>
                <c:formatCode>General</c:formatCode>
                <c:ptCount val="4"/>
                <c:pt idx="0">
                  <c:v>2016</c:v>
                </c:pt>
                <c:pt idx="1">
                  <c:v>2017</c:v>
                </c:pt>
                <c:pt idx="2">
                  <c:v>2018</c:v>
                </c:pt>
                <c:pt idx="3">
                  <c:v>2019</c:v>
                </c:pt>
              </c:numCache>
            </c:numRef>
          </c:cat>
          <c:val>
            <c:numRef>
              <c:f>'Generalidades Primer Tercer Cap'!$AE$165:$AE$168</c:f>
              <c:numCache>
                <c:formatCode>#,##0</c:formatCode>
                <c:ptCount val="4"/>
                <c:pt idx="0">
                  <c:v>9086</c:v>
                </c:pt>
                <c:pt idx="1">
                  <c:v>12333</c:v>
                </c:pt>
                <c:pt idx="2">
                  <c:v>5617</c:v>
                </c:pt>
                <c:pt idx="3">
                  <c:v>5515</c:v>
                </c:pt>
              </c:numCache>
            </c:numRef>
          </c:val>
          <c:extLst>
            <c:ext xmlns:c16="http://schemas.microsoft.com/office/drawing/2014/chart" uri="{C3380CC4-5D6E-409C-BE32-E72D297353CC}">
              <c16:uniqueId val="{00000000-E3B6-4BC1-B065-70F3E9DFF6FE}"/>
            </c:ext>
          </c:extLst>
        </c:ser>
        <c:dLbls>
          <c:showLegendKey val="0"/>
          <c:showVal val="1"/>
          <c:showCatName val="0"/>
          <c:showSerName val="0"/>
          <c:showPercent val="0"/>
          <c:showBubbleSize val="0"/>
        </c:dLbls>
        <c:gapWidth val="219"/>
        <c:overlap val="-27"/>
        <c:axId val="549429120"/>
        <c:axId val="549432400"/>
      </c:barChart>
      <c:lineChart>
        <c:grouping val="stacked"/>
        <c:varyColors val="0"/>
        <c:ser>
          <c:idx val="1"/>
          <c:order val="1"/>
          <c:tx>
            <c:strRef>
              <c:f>'Generalidades Primer Tercer Cap'!$AF$164</c:f>
              <c:strCache>
                <c:ptCount val="1"/>
                <c:pt idx="0">
                  <c:v>% Variación anual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'Generalidades Primer Tercer Cap'!$AD$165:$AD$168</c:f>
              <c:numCache>
                <c:formatCode>General</c:formatCode>
                <c:ptCount val="4"/>
                <c:pt idx="0">
                  <c:v>2016</c:v>
                </c:pt>
                <c:pt idx="1">
                  <c:v>2017</c:v>
                </c:pt>
                <c:pt idx="2">
                  <c:v>2018</c:v>
                </c:pt>
                <c:pt idx="3">
                  <c:v>2019</c:v>
                </c:pt>
              </c:numCache>
            </c:numRef>
          </c:cat>
          <c:val>
            <c:numRef>
              <c:f>'Generalidades Primer Tercer Cap'!$AF$165:$AF$168</c:f>
              <c:numCache>
                <c:formatCode>0%</c:formatCode>
                <c:ptCount val="4"/>
                <c:pt idx="1">
                  <c:v>0.35736297600704381</c:v>
                </c:pt>
                <c:pt idx="2">
                  <c:v>-0.544555258250223</c:v>
                </c:pt>
                <c:pt idx="3">
                  <c:v>-1.8159159693786675E-2</c:v>
                </c:pt>
              </c:numCache>
            </c:numRef>
          </c:val>
          <c:smooth val="0"/>
          <c:extLst>
            <c:ext xmlns:c16="http://schemas.microsoft.com/office/drawing/2014/chart" uri="{C3380CC4-5D6E-409C-BE32-E72D297353CC}">
              <c16:uniqueId val="{00000001-E3B6-4BC1-B065-70F3E9DFF6FE}"/>
            </c:ext>
          </c:extLst>
        </c:ser>
        <c:dLbls>
          <c:showLegendKey val="0"/>
          <c:showVal val="1"/>
          <c:showCatName val="0"/>
          <c:showSerName val="0"/>
          <c:showPercent val="0"/>
          <c:showBubbleSize val="0"/>
        </c:dLbls>
        <c:marker val="1"/>
        <c:smooth val="0"/>
        <c:axId val="549424528"/>
        <c:axId val="549429448"/>
      </c:lineChart>
      <c:catAx>
        <c:axId val="54942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49432400"/>
        <c:crosses val="autoZero"/>
        <c:auto val="1"/>
        <c:lblAlgn val="ctr"/>
        <c:lblOffset val="100"/>
        <c:noMultiLvlLbl val="0"/>
      </c:catAx>
      <c:valAx>
        <c:axId val="549432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49429120"/>
        <c:crosses val="autoZero"/>
        <c:crossBetween val="between"/>
      </c:valAx>
      <c:valAx>
        <c:axId val="54942944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49424528"/>
        <c:crosses val="max"/>
        <c:crossBetween val="between"/>
      </c:valAx>
      <c:catAx>
        <c:axId val="549424528"/>
        <c:scaling>
          <c:orientation val="minMax"/>
        </c:scaling>
        <c:delete val="1"/>
        <c:axPos val="b"/>
        <c:numFmt formatCode="General" sourceLinked="1"/>
        <c:majorTickMark val="none"/>
        <c:minorTickMark val="none"/>
        <c:tickLblPos val="nextTo"/>
        <c:crossAx val="54942944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ES"/>
              <a:t>Cotización del valor del café en la bolsa de valores de New York (Histórico)</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'Valores a considerar SMI'!$F$3</c:f>
              <c:strCache>
                <c:ptCount val="1"/>
                <c:pt idx="0">
                  <c:v>Precio promedio Quintal</c:v>
                </c:pt>
              </c:strCache>
            </c:strRef>
          </c:tx>
          <c:spPr>
            <a:solidFill>
              <a:schemeClr val="accent2">
                <a:lumMod val="75000"/>
              </a:schemeClr>
            </a:solidFill>
            <a:ln>
              <a:noFill/>
            </a:ln>
            <a:effectLst/>
          </c:spPr>
          <c:invertIfNegative val="0"/>
          <c:trendline>
            <c:spPr>
              <a:ln w="19050" cap="rnd">
                <a:solidFill>
                  <a:schemeClr val="accent1"/>
                </a:solidFill>
                <a:prstDash val="sysDot"/>
              </a:ln>
              <a:effectLst/>
            </c:spPr>
            <c:trendlineType val="linear"/>
            <c:dispRSqr val="0"/>
            <c:dispEq val="0"/>
          </c:trendline>
          <c:cat>
            <c:numRef>
              <c:f>'Valores a considerar SMI'!$E$4:$E$14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'Valores a considerar SMI'!$F$4:$F$14</c:f>
              <c:numCache>
                <c:formatCode>0.00</c:formatCode>
                <c:ptCount val="11"/>
                <c:pt idx="0">
                  <c:v>125.29583333333335</c:v>
                </c:pt>
                <c:pt idx="1">
                  <c:v>167.63333333333335</c:v>
                </c:pt>
                <c:pt idx="2">
                  <c:v>254.59166666666667</c:v>
                </c:pt>
                <c:pt idx="3">
                  <c:v>171.86250000000004</c:v>
                </c:pt>
                <c:pt idx="4">
                  <c:v>123.29166666666669</c:v>
                </c:pt>
                <c:pt idx="5">
                  <c:v>180.15416666666667</c:v>
                </c:pt>
                <c:pt idx="6">
                  <c:v>129.71666666666667</c:v>
                </c:pt>
                <c:pt idx="7">
                  <c:v>136.27499999999998</c:v>
                </c:pt>
                <c:pt idx="8">
                  <c:v>132.25416666666666</c:v>
                </c:pt>
                <c:pt idx="9">
                  <c:v>112.09583333333332</c:v>
                </c:pt>
                <c:pt idx="10">
                  <c:v>103.74166666666669</c:v>
                </c:pt>
              </c:numCache>
            </c:numRef>
          </c:val>
          <c:extLst>
            <c:ext xmlns:c16="http://schemas.microsoft.com/office/drawing/2014/chart" uri="{C3380CC4-5D6E-409C-BE32-E72D297353CC}">
              <c16:uniqueId val="{00000001-46F6-4413-9BFE-F1C413059841}"/>
            </c:ext>
          </c:extLst>
        </c:ser>
        <c:dLbls>
          <c:showLegendKey val="0"/>
          <c:showVal val="0"/>
          <c:showCatName val="0"/>
          <c:showSerName val="0"/>
          <c:showPercent val="0"/>
          <c:showBubbleSize val="0"/>
        </c:dLbls>
        <c:gapWidth val="219"/>
        <c:axId val="399394960"/>
        <c:axId val="399393976"/>
      </c:barChart>
      <c:lineChart>
        <c:grouping val="standard"/>
        <c:varyColors val="0"/>
        <c:ser>
          <c:idx val="1"/>
          <c:order val="1"/>
          <c:tx>
            <c:strRef>
              <c:f>'Valores a considerar SMI'!$G$3</c:f>
              <c:strCache>
                <c:ptCount val="1"/>
                <c:pt idx="0">
                  <c:v>Variación</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'Valores a considerar SMI'!$E$4:$E$14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'Valores a considerar SMI'!$G$4:$G$14</c:f>
              <c:numCache>
                <c:formatCode>0%</c:formatCode>
                <c:ptCount val="11"/>
                <c:pt idx="1">
                  <c:v>0.33790030261713944</c:v>
                </c:pt>
                <c:pt idx="2">
                  <c:v>0.51874130045734712</c:v>
                </c:pt>
                <c:pt idx="3">
                  <c:v>-0.32494844685934976</c:v>
                </c:pt>
                <c:pt idx="4">
                  <c:v>-0.28261449317526133</c:v>
                </c:pt>
                <c:pt idx="5">
                  <c:v>0.46120310915849938</c:v>
                </c:pt>
                <c:pt idx="6">
                  <c:v>-0.27996854545875061</c:v>
                </c:pt>
                <c:pt idx="7">
                  <c:v>5.0558910445843264E-2</c:v>
                </c:pt>
                <c:pt idx="8">
                  <c:v>-2.9505289549318081E-2</c:v>
                </c:pt>
                <c:pt idx="9">
                  <c:v>-0.15242115875366258</c:v>
                </c:pt>
                <c:pt idx="10">
                  <c:v>-7.4527004423298182E-2</c:v>
                </c:pt>
              </c:numCache>
            </c:numRef>
          </c:val>
          <c:smooth val="0"/>
          <c:extLst>
            <c:ext xmlns:c16="http://schemas.microsoft.com/office/drawing/2014/chart" uri="{C3380CC4-5D6E-409C-BE32-E72D297353CC}">
              <c16:uniqueId val="{00000002-46F6-4413-9BFE-F1C413059841}"/>
            </c:ext>
          </c:extLst>
        </c:ser>
        <c:dLbls>
          <c:showLegendKey val="0"/>
          <c:showVal val="0"/>
          <c:showCatName val="0"/>
          <c:showSerName val="0"/>
          <c:showPercent val="0"/>
          <c:showBubbleSize val="0"/>
        </c:dLbls>
        <c:marker val="1"/>
        <c:smooth val="0"/>
        <c:axId val="522981104"/>
        <c:axId val="522979792"/>
      </c:lineChart>
      <c:catAx>
        <c:axId val="399394960"/>
        <c:scaling>
          <c:orientation val="minMax"/>
        </c:scaling>
        <c:delete val="0"/>
        <c:axPos val="b"/>
        <c:numFmt formatCode="General" sourceLinked="1"/>
        <c:majorTickMark val="none"/>
        <c:minorTickMark val="none"/>
        <c:tickLblPos val="nextTo"/>
        <c:spPr>
          <a:noFill/>
          <a:ln w="19050" cap="flat" cmpd="sng" algn="ctr">
            <a:solidFill>
              <a:schemeClr val="accent1"/>
            </a:solidFill>
            <a:prstDash val="solid"/>
            <a:miter lim="800000"/>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crossAx val="399393976"/>
        <c:crosses val="autoZero"/>
        <c:auto val="1"/>
        <c:lblAlgn val="ctr"/>
        <c:lblOffset val="100"/>
        <c:noMultiLvlLbl val="0"/>
      </c:catAx>
      <c:valAx>
        <c:axId val="399393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crossAx val="399394960"/>
        <c:crosses val="autoZero"/>
        <c:crossBetween val="between"/>
      </c:valAx>
      <c:valAx>
        <c:axId val="52297979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crossAx val="522981104"/>
        <c:crosses val="max"/>
        <c:crossBetween val="between"/>
      </c:valAx>
      <c:catAx>
        <c:axId val="522981104"/>
        <c:scaling>
          <c:orientation val="minMax"/>
        </c:scaling>
        <c:delete val="1"/>
        <c:axPos val="b"/>
        <c:numFmt formatCode="General" sourceLinked="1"/>
        <c:majorTickMark val="out"/>
        <c:minorTickMark val="none"/>
        <c:tickLblPos val="nextTo"/>
        <c:crossAx val="52297979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000"/>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sz="1000" b="0" i="0" baseline="0">
                <a:effectLst/>
                <a:latin typeface="Times New Roman" panose="02020603050405020304" pitchFamily="18" charset="0"/>
                <a:cs typeface="Times New Roman" panose="02020603050405020304" pitchFamily="18" charset="0"/>
              </a:rPr>
              <a:t>Subpartida 0901.11 café sin tostar ni descafeinar.</a:t>
            </a:r>
            <a:endParaRPr lang="es-ES" sz="1000">
              <a:effectLst/>
              <a:latin typeface="Times New Roman" panose="02020603050405020304" pitchFamily="18" charset="0"/>
              <a:cs typeface="Times New Roman" panose="02020603050405020304" pitchFamily="18" charset="0"/>
            </a:endParaRPr>
          </a:p>
          <a:p>
            <a:pPr>
              <a:defRPr sz="1000">
                <a:latin typeface="Times New Roman" panose="02020603050405020304" pitchFamily="18" charset="0"/>
                <a:cs typeface="Times New Roman" panose="02020603050405020304" pitchFamily="18" charset="0"/>
              </a:defRPr>
            </a:pPr>
            <a:r>
              <a:rPr lang="es-ES" sz="1000" b="0" i="0" baseline="0">
                <a:effectLst/>
                <a:latin typeface="Times New Roman" panose="02020603050405020304" pitchFamily="18" charset="0"/>
                <a:cs typeface="Times New Roman" panose="02020603050405020304" pitchFamily="18" charset="0"/>
              </a:rPr>
              <a:t>-Mundo VS Unión Eropea</a:t>
            </a:r>
            <a:endParaRPr lang="es-ES" sz="1000">
              <a:effectLst/>
              <a:latin typeface="Times New Roman" panose="02020603050405020304" pitchFamily="18" charset="0"/>
              <a:cs typeface="Times New Roman" panose="02020603050405020304" pitchFamily="18" charset="0"/>
            </a:endParaRPr>
          </a:p>
          <a:p>
            <a:pPr>
              <a:defRPr sz="1000">
                <a:latin typeface="Times New Roman" panose="02020603050405020304" pitchFamily="18" charset="0"/>
                <a:cs typeface="Times New Roman" panose="02020603050405020304" pitchFamily="18" charset="0"/>
              </a:defRPr>
            </a:pPr>
            <a:r>
              <a:rPr lang="es-ES" sz="1000" b="0" i="0" baseline="0">
                <a:effectLst/>
                <a:latin typeface="Times New Roman" panose="02020603050405020304" pitchFamily="18" charset="0"/>
                <a:cs typeface="Times New Roman" panose="02020603050405020304" pitchFamily="18" charset="0"/>
              </a:rPr>
              <a:t>-Porcentaje de participación Importaciones &amp; Exportaciones</a:t>
            </a:r>
            <a:endParaRPr lang="es-ES" sz="1000">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'Generalidades Cuarto Cap'!$B$3</c:f>
              <c:strCache>
                <c:ptCount val="1"/>
                <c:pt idx="0">
                  <c:v>Mundo</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extLst>
                <c:ext xmlns:c15="http://schemas.microsoft.com/office/drawing/2012/chart" uri="{CE6537A1-D6FC-4f65-9D91-7224C49458BB}">
                  <c15:layout>
                    <c:manualLayout>
                      <c:w val="7.895708221998364E-2"/>
                      <c:h val="7.7790350683222556E-2"/>
                    </c:manualLayout>
                  </c15:layout>
                </c:ext>
                <c:ext xmlns:c16="http://schemas.microsoft.com/office/drawing/2014/chart" uri="{C3380CC4-5D6E-409C-BE32-E72D297353CC}">
                  <c16:uniqueId val="{00000000-DA23-4E71-93AC-7E303AD6C4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'Generalidades Cuarto Cap'!$C$2:$F$2</c:f>
              <c:strCache>
                <c:ptCount val="4"/>
                <c:pt idx="0">
                  <c:v>Importaciones</c:v>
                </c:pt>
                <c:pt idx="1">
                  <c:v>% Participación mercado</c:v>
                </c:pt>
                <c:pt idx="2">
                  <c:v>Exportaciones</c:v>
                </c:pt>
                <c:pt idx="3">
                  <c:v>% Participación mercado</c:v>
                </c:pt>
              </c:strCache>
            </c:strRef>
          </c:cat>
          <c:val>
            <c:numRef>
              <c:f>'Generalidades Cuarto Cap'!$C$3:$F$3</c:f>
              <c:numCache>
                <c:formatCode>0%</c:formatCode>
                <c:ptCount val="4"/>
                <c:pt idx="0" formatCode="&quot;$&quot;#,##0.00">
                  <c:v>18813888</c:v>
                </c:pt>
                <c:pt idx="1">
                  <c:v>1</c:v>
                </c:pt>
                <c:pt idx="2" formatCode="&quot;$&quot;#,##0.00">
                  <c:v>17623038</c:v>
                </c:pt>
                <c:pt idx="3">
                  <c:v>1</c:v>
                </c:pt>
              </c:numCache>
            </c:numRef>
          </c:val>
          <c:extLst>
            <c:ext xmlns:c16="http://schemas.microsoft.com/office/drawing/2014/chart" uri="{C3380CC4-5D6E-409C-BE32-E72D297353CC}">
              <c16:uniqueId val="{00000001-DA23-4E71-93AC-7E303AD6C4A9}"/>
            </c:ext>
          </c:extLst>
        </c:ser>
        <c:ser>
          <c:idx val="1"/>
          <c:order val="1"/>
          <c:tx>
            <c:strRef>
              <c:f>'Generalidades Cuarto Cap'!$B$4</c:f>
              <c:strCache>
                <c:ptCount val="1"/>
                <c:pt idx="0">
                  <c:v>Unión Europea (UE 28) Agregación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'Generalidades Cuarto Cap'!$C$2:$F$2</c:f>
              <c:strCache>
                <c:ptCount val="4"/>
                <c:pt idx="0">
                  <c:v>Importaciones</c:v>
                </c:pt>
                <c:pt idx="1">
                  <c:v>% Participación mercado</c:v>
                </c:pt>
                <c:pt idx="2">
                  <c:v>Exportaciones</c:v>
                </c:pt>
                <c:pt idx="3">
                  <c:v>% Participación mercado</c:v>
                </c:pt>
              </c:strCache>
            </c:strRef>
          </c:cat>
          <c:val>
            <c:numRef>
              <c:f>'Generalidades Cuarto Cap'!$C$4:$F$4</c:f>
              <c:numCache>
                <c:formatCode>0%</c:formatCode>
                <c:ptCount val="4"/>
                <c:pt idx="0" formatCode="&quot;$&quot;#,##0.00">
                  <c:v>8148838</c:v>
                </c:pt>
                <c:pt idx="1">
                  <c:v>0.43312886735585965</c:v>
                </c:pt>
                <c:pt idx="2" formatCode="&quot;$&quot;#,##0.00">
                  <c:v>1364283</c:v>
                </c:pt>
                <c:pt idx="3">
                  <c:v>7.7414745403147855E-2</c:v>
                </c:pt>
              </c:numCache>
            </c:numRef>
          </c:val>
          <c:extLst>
            <c:ext xmlns:c16="http://schemas.microsoft.com/office/drawing/2014/chart" uri="{C3380CC4-5D6E-409C-BE32-E72D297353CC}">
              <c16:uniqueId val="{00000002-DA23-4E71-93AC-7E303AD6C4A9}"/>
            </c:ext>
          </c:extLst>
        </c:ser>
        <c:dLbls>
          <c:dLblPos val="outEnd"/>
          <c:showLegendKey val="0"/>
          <c:showVal val="1"/>
          <c:showCatName val="0"/>
          <c:showSerName val="0"/>
          <c:showPercent val="0"/>
          <c:showBubbleSize val="0"/>
        </c:dLbls>
        <c:gapWidth val="219"/>
        <c:overlap val="-27"/>
        <c:axId val="522259192"/>
        <c:axId val="522260176"/>
      </c:barChart>
      <c:catAx>
        <c:axId val="522259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22260176"/>
        <c:crosses val="autoZero"/>
        <c:auto val="1"/>
        <c:lblAlgn val="ctr"/>
        <c:lblOffset val="100"/>
        <c:noMultiLvlLbl val="0"/>
      </c:catAx>
      <c:valAx>
        <c:axId val="5222601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22259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Exportaciones Ecuatorianas subpartida 0901.11 café sin tostar ni descafeinar arábigo año 2019 a la Unión Europea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'Generalidades Cuarto Cap'!$Q$2</c:f>
              <c:strCache>
                <c:ptCount val="1"/>
                <c:pt idx="0">
                  <c:v>Valor en miles Usd</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D8FA-42B9-BADB-A3F38C890581}"/>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D8FA-42B9-BADB-A3F38C890581}"/>
              </c:ext>
            </c:extLst>
          </c:dPt>
          <c:dPt>
            <c:idx val="2"/>
            <c:invertIfNegative val="0"/>
            <c:bubble3D val="0"/>
            <c:spPr>
              <a:solidFill>
                <a:srgbClr val="FF0000"/>
              </a:solidFill>
              <a:ln>
                <a:noFill/>
              </a:ln>
              <a:effectLst/>
            </c:spPr>
            <c:extLst>
              <c:ext xmlns:c16="http://schemas.microsoft.com/office/drawing/2014/chart" uri="{C3380CC4-5D6E-409C-BE32-E72D297353CC}">
                <c16:uniqueId val="{00000005-D8FA-42B9-BADB-A3F38C890581}"/>
              </c:ext>
            </c:extLst>
          </c:dPt>
          <c:dPt>
            <c:idx val="3"/>
            <c:invertIfNegative val="0"/>
            <c:bubble3D val="0"/>
            <c:spPr>
              <a:blipFill>
                <a:blip xmlns:r="http://schemas.openxmlformats.org/officeDocument/2006/relationships" r:embed="rId3"/>
                <a:tile tx="0" ty="0" sx="100000" sy="100000" flip="none" algn="tl"/>
              </a:blipFill>
              <a:ln>
                <a:solidFill>
                  <a:srgbClr val="7030A0"/>
                </a:solidFill>
              </a:ln>
              <a:effectLst/>
            </c:spPr>
            <c:extLst>
              <c:ext xmlns:c16="http://schemas.microsoft.com/office/drawing/2014/chart" uri="{C3380CC4-5D6E-409C-BE32-E72D297353CC}">
                <c16:uniqueId val="{00000007-D8FA-42B9-BADB-A3F38C890581}"/>
              </c:ext>
            </c:extLst>
          </c:dPt>
          <c:cat>
            <c:strRef>
              <c:f>'Generalidades Cuarto Cap'!$P$3:$P$9</c:f>
              <c:strCache>
                <c:ptCount val="7"/>
                <c:pt idx="0">
                  <c:v>Mundo 
</c:v>
                </c:pt>
                <c:pt idx="1">
                  <c:v>Unión Europea (UE 28) Agregación</c:v>
                </c:pt>
                <c:pt idx="2">
                  <c:v>Alemania</c:v>
                </c:pt>
                <c:pt idx="3">
                  <c:v>Francia</c:v>
                </c:pt>
                <c:pt idx="4">
                  <c:v>Reino Unido</c:v>
                </c:pt>
                <c:pt idx="5">
                  <c:v>Italia</c:v>
                </c:pt>
                <c:pt idx="6">
                  <c:v>República Checa</c:v>
                </c:pt>
              </c:strCache>
            </c:strRef>
          </c:cat>
          <c:val>
            <c:numRef>
              <c:f>'Generalidades Cuarto Cap'!$Q$3:$Q$9</c:f>
              <c:numCache>
                <c:formatCode>#,##0</c:formatCode>
                <c:ptCount val="7"/>
                <c:pt idx="0">
                  <c:v>5515</c:v>
                </c:pt>
                <c:pt idx="1">
                  <c:v>2197</c:v>
                </c:pt>
                <c:pt idx="2">
                  <c:v>1009</c:v>
                </c:pt>
                <c:pt idx="3" formatCode="General">
                  <c:v>985</c:v>
                </c:pt>
                <c:pt idx="4" formatCode="General">
                  <c:v>174</c:v>
                </c:pt>
                <c:pt idx="5">
                  <c:v>11</c:v>
                </c:pt>
                <c:pt idx="6" formatCode="General">
                  <c:v>9</c:v>
                </c:pt>
              </c:numCache>
            </c:numRef>
          </c:val>
          <c:extLst>
            <c:ext xmlns:c16="http://schemas.microsoft.com/office/drawing/2014/chart" uri="{C3380CC4-5D6E-409C-BE32-E72D297353CC}">
              <c16:uniqueId val="{00000008-D8FA-42B9-BADB-A3F38C890581}"/>
            </c:ext>
          </c:extLst>
        </c:ser>
        <c:dLbls>
          <c:showLegendKey val="0"/>
          <c:showVal val="0"/>
          <c:showCatName val="0"/>
          <c:showSerName val="0"/>
          <c:showPercent val="0"/>
          <c:showBubbleSize val="0"/>
        </c:dLbls>
        <c:gapWidth val="219"/>
        <c:overlap val="-27"/>
        <c:axId val="581340424"/>
        <c:axId val="581340096"/>
      </c:barChart>
      <c:lineChart>
        <c:grouping val="standard"/>
        <c:varyColors val="0"/>
        <c:ser>
          <c:idx val="1"/>
          <c:order val="1"/>
          <c:tx>
            <c:strRef>
              <c:f>'Generalidades Cuarto Cap'!$R$2</c:f>
              <c:strCache>
                <c:ptCount val="1"/>
                <c:pt idx="0">
                  <c:v>% Participación mercado</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'Generalidades Cuarto Cap'!$P$3:$P$9</c:f>
              <c:strCache>
                <c:ptCount val="7"/>
                <c:pt idx="0">
                  <c:v>Mundo 
</c:v>
                </c:pt>
                <c:pt idx="1">
                  <c:v>Unión Europea (UE 28) Agregación</c:v>
                </c:pt>
                <c:pt idx="2">
                  <c:v>Alemania</c:v>
                </c:pt>
                <c:pt idx="3">
                  <c:v>Francia</c:v>
                </c:pt>
                <c:pt idx="4">
                  <c:v>Reino Unido</c:v>
                </c:pt>
                <c:pt idx="5">
                  <c:v>Italia</c:v>
                </c:pt>
                <c:pt idx="6">
                  <c:v>República Checa</c:v>
                </c:pt>
              </c:strCache>
            </c:strRef>
          </c:cat>
          <c:val>
            <c:numRef>
              <c:f>'Generalidades Cuarto Cap'!$R$3:$R$9</c:f>
              <c:numCache>
                <c:formatCode>0.00%</c:formatCode>
                <c:ptCount val="7"/>
                <c:pt idx="0">
                  <c:v>1</c:v>
                </c:pt>
                <c:pt idx="1">
                  <c:v>0.39836808703535809</c:v>
                </c:pt>
                <c:pt idx="2">
                  <c:v>0.45926263086026398</c:v>
                </c:pt>
                <c:pt idx="3">
                  <c:v>0.44833864360491582</c:v>
                </c:pt>
                <c:pt idx="4">
                  <c:v>7.919890760127446E-2</c:v>
                </c:pt>
                <c:pt idx="5">
                  <c:v>5.0068274920345929E-3</c:v>
                </c:pt>
                <c:pt idx="6">
                  <c:v>4.0964952207555756E-3</c:v>
                </c:pt>
              </c:numCache>
            </c:numRef>
          </c:val>
          <c:smooth val="0"/>
          <c:extLst>
            <c:ext xmlns:c16="http://schemas.microsoft.com/office/drawing/2014/chart" uri="{C3380CC4-5D6E-409C-BE32-E72D297353CC}">
              <c16:uniqueId val="{00000009-D8FA-42B9-BADB-A3F38C890581}"/>
            </c:ext>
          </c:extLst>
        </c:ser>
        <c:dLbls>
          <c:showLegendKey val="0"/>
          <c:showVal val="0"/>
          <c:showCatName val="0"/>
          <c:showSerName val="0"/>
          <c:showPercent val="0"/>
          <c:showBubbleSize val="0"/>
        </c:dLbls>
        <c:marker val="1"/>
        <c:smooth val="0"/>
        <c:axId val="581338128"/>
        <c:axId val="581337472"/>
      </c:lineChart>
      <c:catAx>
        <c:axId val="58134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1340096"/>
        <c:crosses val="autoZero"/>
        <c:auto val="1"/>
        <c:lblAlgn val="ctr"/>
        <c:lblOffset val="100"/>
        <c:noMultiLvlLbl val="0"/>
      </c:catAx>
      <c:valAx>
        <c:axId val="581340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1340424"/>
        <c:crosses val="autoZero"/>
        <c:crossBetween val="between"/>
      </c:valAx>
      <c:valAx>
        <c:axId val="58133747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1338128"/>
        <c:crosses val="max"/>
        <c:crossBetween val="between"/>
      </c:valAx>
      <c:catAx>
        <c:axId val="581338128"/>
        <c:scaling>
          <c:orientation val="minMax"/>
        </c:scaling>
        <c:delete val="1"/>
        <c:axPos val="b"/>
        <c:numFmt formatCode="General" sourceLinked="1"/>
        <c:majorTickMark val="none"/>
        <c:minorTickMark val="none"/>
        <c:tickLblPos val="nextTo"/>
        <c:crossAx val="58133747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Países</a:t>
            </a:r>
            <a:r>
              <a:rPr lang="es-ES" baseline="0"/>
              <a:t> luego de aplicada la metodología Multicriterio para la Selección de Mercados Internacionales </a:t>
            </a:r>
          </a:p>
          <a:p>
            <a:pPr>
              <a:defRPr/>
            </a:pPr>
            <a:endParaRPr lang="es-ES"/>
          </a:p>
        </c:rich>
      </c:tx>
      <c:layout>
        <c:manualLayout>
          <c:xMode val="edge"/>
          <c:yMode val="edge"/>
          <c:x val="9.2889537359412397E-2"/>
          <c:y val="1.283971752621442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4"/>
          <c:order val="4"/>
          <c:tx>
            <c:strRef>
              <c:f>'Generalidades Cuarto Cap'!$BD$18</c:f>
              <c:strCache>
                <c:ptCount val="1"/>
                <c:pt idx="0">
                  <c:v>Puntaje Total</c:v>
                </c:pt>
              </c:strCache>
            </c:strRef>
          </c:tx>
          <c:spPr>
            <a:solidFill>
              <a:schemeClr val="accent5"/>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EF45-4F12-9746-3F0DF619B8D3}"/>
              </c:ext>
            </c:extLst>
          </c:dPt>
          <c:dPt>
            <c:idx val="1"/>
            <c:invertIfNegative val="0"/>
            <c:bubble3D val="0"/>
            <c:spPr>
              <a:solidFill>
                <a:srgbClr val="92D050"/>
              </a:solidFill>
              <a:ln>
                <a:noFill/>
              </a:ln>
              <a:effectLst/>
            </c:spPr>
            <c:extLst>
              <c:ext xmlns:c16="http://schemas.microsoft.com/office/drawing/2014/chart" uri="{C3380CC4-5D6E-409C-BE32-E72D297353CC}">
                <c16:uniqueId val="{00000003-EF45-4F12-9746-3F0DF619B8D3}"/>
              </c:ext>
            </c:extLst>
          </c:dPt>
          <c:dPt>
            <c:idx val="2"/>
            <c:invertIfNegative val="0"/>
            <c:bubble3D val="0"/>
            <c:spPr>
              <a:solidFill>
                <a:srgbClr val="92D050"/>
              </a:solidFill>
              <a:ln>
                <a:noFill/>
              </a:ln>
              <a:effectLst/>
            </c:spPr>
            <c:extLst>
              <c:ext xmlns:c16="http://schemas.microsoft.com/office/drawing/2014/chart" uri="{C3380CC4-5D6E-409C-BE32-E72D297353CC}">
                <c16:uniqueId val="{00000005-EF45-4F12-9746-3F0DF619B8D3}"/>
              </c:ext>
            </c:extLst>
          </c:dPt>
          <c:dPt>
            <c:idx val="3"/>
            <c:invertIfNegative val="0"/>
            <c:bubble3D val="0"/>
            <c:spPr>
              <a:solidFill>
                <a:srgbClr val="92D050"/>
              </a:solidFill>
              <a:ln>
                <a:noFill/>
              </a:ln>
              <a:effectLst/>
            </c:spPr>
            <c:extLst>
              <c:ext xmlns:c16="http://schemas.microsoft.com/office/drawing/2014/chart" uri="{C3380CC4-5D6E-409C-BE32-E72D297353CC}">
                <c16:uniqueId val="{00000007-EF45-4F12-9746-3F0DF619B8D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'Generalidades Cuarto Cap'!$AY$19:$AY$22</c:f>
              <c:strCache>
                <c:ptCount val="4"/>
                <c:pt idx="0">
                  <c:v>Alemania</c:v>
                </c:pt>
                <c:pt idx="1">
                  <c:v>Francia</c:v>
                </c:pt>
                <c:pt idx="2">
                  <c:v>Reino Unido</c:v>
                </c:pt>
                <c:pt idx="3">
                  <c:v>Italia</c:v>
                </c:pt>
              </c:strCache>
            </c:strRef>
          </c:cat>
          <c:val>
            <c:numRef>
              <c:f>'Generalidades Cuarto Cap'!$BD$19:$BD$22</c:f>
              <c:numCache>
                <c:formatCode>0.000</c:formatCode>
                <c:ptCount val="4"/>
                <c:pt idx="0">
                  <c:v>4.6517352618312042</c:v>
                </c:pt>
                <c:pt idx="1">
                  <c:v>4.4283413152400399</c:v>
                </c:pt>
                <c:pt idx="2">
                  <c:v>4.6660154922297954</c:v>
                </c:pt>
                <c:pt idx="3">
                  <c:v>4.2098017703864583</c:v>
                </c:pt>
              </c:numCache>
            </c:numRef>
          </c:val>
          <c:extLst>
            <c:ext xmlns:c16="http://schemas.microsoft.com/office/drawing/2014/chart" uri="{C3380CC4-5D6E-409C-BE32-E72D297353CC}">
              <c16:uniqueId val="{00000008-EF45-4F12-9746-3F0DF619B8D3}"/>
            </c:ext>
          </c:extLst>
        </c:ser>
        <c:dLbls>
          <c:showLegendKey val="0"/>
          <c:showVal val="0"/>
          <c:showCatName val="0"/>
          <c:showSerName val="0"/>
          <c:showPercent val="0"/>
          <c:showBubbleSize val="0"/>
        </c:dLbls>
        <c:gapWidth val="219"/>
        <c:axId val="586513016"/>
        <c:axId val="586512360"/>
      </c:barChart>
      <c:lineChart>
        <c:grouping val="standard"/>
        <c:varyColors val="0"/>
        <c:ser>
          <c:idx val="0"/>
          <c:order val="0"/>
          <c:tx>
            <c:strRef>
              <c:f>'Generalidades Cuarto Cap'!$AZ$18</c:f>
              <c:strCache>
                <c:ptCount val="1"/>
                <c:pt idx="0">
                  <c:v>Factor Costo</c:v>
                </c:pt>
              </c:strCache>
            </c:strRef>
          </c:tx>
          <c:spPr>
            <a:ln w="28575" cap="rnd">
              <a:solidFill>
                <a:schemeClr val="accent1"/>
              </a:solidFill>
              <a:round/>
            </a:ln>
            <a:effectLst/>
          </c:spPr>
          <c:marker>
            <c:symbol val="none"/>
          </c:marker>
          <c:cat>
            <c:strRef>
              <c:f>'Generalidades Cuarto Cap'!$AY$19:$AY$22</c:f>
              <c:strCache>
                <c:ptCount val="4"/>
                <c:pt idx="0">
                  <c:v>Alemania</c:v>
                </c:pt>
                <c:pt idx="1">
                  <c:v>Francia</c:v>
                </c:pt>
                <c:pt idx="2">
                  <c:v>Reino Unido</c:v>
                </c:pt>
                <c:pt idx="3">
                  <c:v>Italia</c:v>
                </c:pt>
              </c:strCache>
            </c:strRef>
          </c:cat>
          <c:val>
            <c:numRef>
              <c:f>'Generalidades Cuarto Cap'!$AZ$19:$AZ$22</c:f>
              <c:numCache>
                <c:formatCode>0.00</c:formatCode>
                <c:ptCount val="4"/>
                <c:pt idx="0">
                  <c:v>1.3220644991567692</c:v>
                </c:pt>
                <c:pt idx="1">
                  <c:v>1.1963917525773196</c:v>
                </c:pt>
                <c:pt idx="2">
                  <c:v>1.3797654922297948</c:v>
                </c:pt>
                <c:pt idx="3">
                  <c:v>1.0768685449130708</c:v>
                </c:pt>
              </c:numCache>
            </c:numRef>
          </c:val>
          <c:smooth val="0"/>
          <c:extLst>
            <c:ext xmlns:c16="http://schemas.microsoft.com/office/drawing/2014/chart" uri="{C3380CC4-5D6E-409C-BE32-E72D297353CC}">
              <c16:uniqueId val="{00000009-EF45-4F12-9746-3F0DF619B8D3}"/>
            </c:ext>
          </c:extLst>
        </c:ser>
        <c:ser>
          <c:idx val="1"/>
          <c:order val="1"/>
          <c:tx>
            <c:strRef>
              <c:f>'Generalidades Cuarto Cap'!$BA$18</c:f>
              <c:strCache>
                <c:ptCount val="1"/>
                <c:pt idx="0">
                  <c:v>Factor Logísitica</c:v>
                </c:pt>
              </c:strCache>
            </c:strRef>
          </c:tx>
          <c:spPr>
            <a:ln w="28575" cap="rnd">
              <a:solidFill>
                <a:schemeClr val="accent2"/>
              </a:solidFill>
              <a:round/>
            </a:ln>
            <a:effectLst/>
          </c:spPr>
          <c:marker>
            <c:symbol val="none"/>
          </c:marker>
          <c:cat>
            <c:strRef>
              <c:f>'Generalidades Cuarto Cap'!$AY$19:$AY$22</c:f>
              <c:strCache>
                <c:ptCount val="4"/>
                <c:pt idx="0">
                  <c:v>Alemania</c:v>
                </c:pt>
                <c:pt idx="1">
                  <c:v>Francia</c:v>
                </c:pt>
                <c:pt idx="2">
                  <c:v>Reino Unido</c:v>
                </c:pt>
                <c:pt idx="3">
                  <c:v>Italia</c:v>
                </c:pt>
              </c:strCache>
            </c:strRef>
          </c:cat>
          <c:val>
            <c:numRef>
              <c:f>'Generalidades Cuarto Cap'!$BA$19:$BA$22</c:f>
              <c:numCache>
                <c:formatCode>0.00</c:formatCode>
                <c:ptCount val="4"/>
                <c:pt idx="0">
                  <c:v>1.4779932546374368</c:v>
                </c:pt>
                <c:pt idx="1">
                  <c:v>1.390899830220713</c:v>
                </c:pt>
                <c:pt idx="2">
                  <c:v>1.4475000000000002</c:v>
                </c:pt>
                <c:pt idx="3">
                  <c:v>1.3545041322314049</c:v>
                </c:pt>
              </c:numCache>
            </c:numRef>
          </c:val>
          <c:smooth val="0"/>
          <c:extLst>
            <c:ext xmlns:c16="http://schemas.microsoft.com/office/drawing/2014/chart" uri="{C3380CC4-5D6E-409C-BE32-E72D297353CC}">
              <c16:uniqueId val="{0000000A-EF45-4F12-9746-3F0DF619B8D3}"/>
            </c:ext>
          </c:extLst>
        </c:ser>
        <c:ser>
          <c:idx val="2"/>
          <c:order val="2"/>
          <c:tx>
            <c:strRef>
              <c:f>'Generalidades Cuarto Cap'!$BB$18</c:f>
              <c:strCache>
                <c:ptCount val="1"/>
                <c:pt idx="0">
                  <c:v>Factor Barreras Comerciales</c:v>
                </c:pt>
              </c:strCache>
            </c:strRef>
          </c:tx>
          <c:spPr>
            <a:ln w="28575" cap="rnd">
              <a:solidFill>
                <a:schemeClr val="accent3"/>
              </a:solidFill>
              <a:round/>
            </a:ln>
            <a:effectLst/>
          </c:spPr>
          <c:marker>
            <c:symbol val="none"/>
          </c:marker>
          <c:cat>
            <c:strRef>
              <c:f>'Generalidades Cuarto Cap'!$AY$19:$AY$22</c:f>
              <c:strCache>
                <c:ptCount val="4"/>
                <c:pt idx="0">
                  <c:v>Alemania</c:v>
                </c:pt>
                <c:pt idx="1">
                  <c:v>Francia</c:v>
                </c:pt>
                <c:pt idx="2">
                  <c:v>Reino Unido</c:v>
                </c:pt>
                <c:pt idx="3">
                  <c:v>Italia</c:v>
                </c:pt>
              </c:strCache>
            </c:strRef>
          </c:cat>
          <c:val>
            <c:numRef>
              <c:f>'Generalidades Cuarto Cap'!$BB$19:$BB$22</c:f>
              <c:numCache>
                <c:formatCode>0.00</c:formatCode>
                <c:ptCount val="4"/>
                <c:pt idx="0">
                  <c:v>0.87946768060836511</c:v>
                </c:pt>
                <c:pt idx="1">
                  <c:v>0.94258555133079858</c:v>
                </c:pt>
                <c:pt idx="2">
                  <c:v>0.85000000000000009</c:v>
                </c:pt>
                <c:pt idx="3">
                  <c:v>0.93650190114068443</c:v>
                </c:pt>
              </c:numCache>
            </c:numRef>
          </c:val>
          <c:smooth val="0"/>
          <c:extLst>
            <c:ext xmlns:c16="http://schemas.microsoft.com/office/drawing/2014/chart" uri="{C3380CC4-5D6E-409C-BE32-E72D297353CC}">
              <c16:uniqueId val="{0000000B-EF45-4F12-9746-3F0DF619B8D3}"/>
            </c:ext>
          </c:extLst>
        </c:ser>
        <c:ser>
          <c:idx val="3"/>
          <c:order val="3"/>
          <c:tx>
            <c:strRef>
              <c:f>'Generalidades Cuarto Cap'!$BC$18</c:f>
              <c:strCache>
                <c:ptCount val="1"/>
                <c:pt idx="0">
                  <c:v>Factor Cultura</c:v>
                </c:pt>
              </c:strCache>
            </c:strRef>
          </c:tx>
          <c:spPr>
            <a:ln w="28575" cap="rnd">
              <a:solidFill>
                <a:schemeClr val="accent4"/>
              </a:solidFill>
              <a:round/>
            </a:ln>
            <a:effectLst/>
          </c:spPr>
          <c:marker>
            <c:symbol val="none"/>
          </c:marker>
          <c:cat>
            <c:strRef>
              <c:f>'Generalidades Cuarto Cap'!$AY$19:$AY$22</c:f>
              <c:strCache>
                <c:ptCount val="4"/>
                <c:pt idx="0">
                  <c:v>Alemania</c:v>
                </c:pt>
                <c:pt idx="1">
                  <c:v>Francia</c:v>
                </c:pt>
                <c:pt idx="2">
                  <c:v>Reino Unido</c:v>
                </c:pt>
                <c:pt idx="3">
                  <c:v>Italia</c:v>
                </c:pt>
              </c:strCache>
            </c:strRef>
          </c:cat>
          <c:val>
            <c:numRef>
              <c:f>'Generalidades Cuarto Cap'!$BC$19:$BC$22</c:f>
              <c:numCache>
                <c:formatCode>0.00</c:formatCode>
                <c:ptCount val="4"/>
                <c:pt idx="0">
                  <c:v>0.97220982742863304</c:v>
                </c:pt>
                <c:pt idx="1">
                  <c:v>0.89846418111120929</c:v>
                </c:pt>
                <c:pt idx="2">
                  <c:v>0.98875000000000002</c:v>
                </c:pt>
                <c:pt idx="3">
                  <c:v>0.84192719210129807</c:v>
                </c:pt>
              </c:numCache>
            </c:numRef>
          </c:val>
          <c:smooth val="0"/>
          <c:extLst>
            <c:ext xmlns:c16="http://schemas.microsoft.com/office/drawing/2014/chart" uri="{C3380CC4-5D6E-409C-BE32-E72D297353CC}">
              <c16:uniqueId val="{0000000C-EF45-4F12-9746-3F0DF619B8D3}"/>
            </c:ext>
          </c:extLst>
        </c:ser>
        <c:dLbls>
          <c:showLegendKey val="0"/>
          <c:showVal val="0"/>
          <c:showCatName val="0"/>
          <c:showSerName val="0"/>
          <c:showPercent val="0"/>
          <c:showBubbleSize val="0"/>
        </c:dLbls>
        <c:marker val="1"/>
        <c:smooth val="0"/>
        <c:axId val="586513016"/>
        <c:axId val="586512360"/>
      </c:lineChart>
      <c:catAx>
        <c:axId val="58651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6512360"/>
        <c:crosses val="autoZero"/>
        <c:auto val="1"/>
        <c:lblAlgn val="ctr"/>
        <c:lblOffset val="100"/>
        <c:noMultiLvlLbl val="0"/>
      </c:catAx>
      <c:valAx>
        <c:axId val="586512360"/>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65130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a:outerShdw blurRad="50800" dist="50800" dir="5400000" algn="ctr" rotWithShape="0">
            <a:srgbClr val="000000">
              <a:alpha val="37000"/>
            </a:srgbClr>
          </a:outerShdw>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83CBA-BB7B-4D77-913F-D9A13D1001AD}"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s-ES"/>
        </a:p>
      </dgm:t>
    </dgm:pt>
    <dgm:pt modelId="{62DB1E54-5F20-4D0E-AC27-4518EDE0D573}">
      <dgm:prSet phldrT="[Texto]">
        <dgm:style>
          <a:lnRef idx="2">
            <a:schemeClr val="accent4"/>
          </a:lnRef>
          <a:fillRef idx="1">
            <a:schemeClr val="lt1"/>
          </a:fillRef>
          <a:effectRef idx="0">
            <a:schemeClr val="accent4"/>
          </a:effectRef>
          <a:fontRef idx="minor">
            <a:schemeClr val="dk1"/>
          </a:fontRef>
        </dgm:style>
      </dgm:prSet>
      <dgm:spPr/>
      <dgm:t>
        <a:bodyPr/>
        <a:lstStyle/>
        <a:p>
          <a:r>
            <a:rPr lang="es-ES" dirty="0">
              <a:latin typeface="Arial" panose="020B0604020202020204" pitchFamily="34" charset="0"/>
              <a:cs typeface="Arial" panose="020B0604020202020204" pitchFamily="34" charset="0"/>
            </a:rPr>
            <a:t>Analizar los factores determinantes para la exportación del café de altura ecuatoriano subpartida 0901.11.90.10 periodo 2009-2019, y seleccionar el mercado meta en la Unión Europea. </a:t>
          </a:r>
          <a:endParaRPr lang="es-ES" dirty="0"/>
        </a:p>
      </dgm:t>
    </dgm:pt>
    <dgm:pt modelId="{9B133DF5-91A1-415F-B046-0F3CF752F319}" type="parTrans" cxnId="{CE2E4C5F-6B6E-42E7-A7BC-1A27E13B2C2C}">
      <dgm:prSet/>
      <dgm:spPr/>
      <dgm:t>
        <a:bodyPr/>
        <a:lstStyle/>
        <a:p>
          <a:endParaRPr lang="es-ES"/>
        </a:p>
      </dgm:t>
    </dgm:pt>
    <dgm:pt modelId="{54B31719-A495-4495-ACA6-C4D7D48B8E60}" type="sibTrans" cxnId="{CE2E4C5F-6B6E-42E7-A7BC-1A27E13B2C2C}">
      <dgm:prSet/>
      <dgm:spPr/>
      <dgm:t>
        <a:bodyPr/>
        <a:lstStyle/>
        <a:p>
          <a:endParaRPr lang="es-ES"/>
        </a:p>
      </dgm:t>
    </dgm:pt>
    <dgm:pt modelId="{1023FBF2-697C-4EAA-BE7A-C47312388566}">
      <dgm:prSet phldrT="[Texto]">
        <dgm:style>
          <a:lnRef idx="2">
            <a:schemeClr val="accent4"/>
          </a:lnRef>
          <a:fillRef idx="1">
            <a:schemeClr val="lt1"/>
          </a:fillRef>
          <a:effectRef idx="0">
            <a:schemeClr val="accent4"/>
          </a:effectRef>
          <a:fontRef idx="minor">
            <a:schemeClr val="dk1"/>
          </a:fontRef>
        </dgm:style>
      </dgm:prSet>
      <dgm:spPr/>
      <dgm:t>
        <a:bodyPr/>
        <a:lstStyle/>
        <a:p>
          <a:r>
            <a:rPr lang="es-ES" dirty="0">
              <a:latin typeface="Arial" panose="020B0604020202020204" pitchFamily="34" charset="0"/>
              <a:cs typeface="Arial" panose="020B0604020202020204" pitchFamily="34" charset="0"/>
            </a:rPr>
            <a:t>Determinar la competitividad del sector productor y exportador de café ecuatoriano con respecto a los principales productores a nivel regional.</a:t>
          </a:r>
          <a:endParaRPr lang="es-ES" dirty="0"/>
        </a:p>
      </dgm:t>
    </dgm:pt>
    <dgm:pt modelId="{68841BFB-56F7-431A-AD42-C14E9586601A}" type="parTrans" cxnId="{9B4527B5-CEB9-44A5-8D1C-E0278FAF8BEA}">
      <dgm:prSet/>
      <dgm:spPr/>
      <dgm:t>
        <a:bodyPr/>
        <a:lstStyle/>
        <a:p>
          <a:endParaRPr lang="es-ES"/>
        </a:p>
      </dgm:t>
    </dgm:pt>
    <dgm:pt modelId="{74C9587A-2F81-4354-A6EE-5A97A8246524}" type="sibTrans" cxnId="{9B4527B5-CEB9-44A5-8D1C-E0278FAF8BEA}">
      <dgm:prSet/>
      <dgm:spPr/>
      <dgm:t>
        <a:bodyPr/>
        <a:lstStyle/>
        <a:p>
          <a:endParaRPr lang="es-ES"/>
        </a:p>
      </dgm:t>
    </dgm:pt>
    <dgm:pt modelId="{97447BA5-4127-4F6C-A4AC-0E92A7FDC453}">
      <dgm:prSet phldrT="[Texto]">
        <dgm:style>
          <a:lnRef idx="2">
            <a:schemeClr val="accent4"/>
          </a:lnRef>
          <a:fillRef idx="1">
            <a:schemeClr val="lt1"/>
          </a:fillRef>
          <a:effectRef idx="0">
            <a:schemeClr val="accent4"/>
          </a:effectRef>
          <a:fontRef idx="minor">
            <a:schemeClr val="dk1"/>
          </a:fontRef>
        </dgm:style>
      </dgm:prSet>
      <dgm:spPr/>
      <dgm:t>
        <a:bodyPr/>
        <a:lstStyle/>
        <a:p>
          <a:r>
            <a:rPr lang="es-EC" dirty="0">
              <a:latin typeface="Arial" panose="020B0604020202020204" pitchFamily="34" charset="0"/>
              <a:cs typeface="Arial" panose="020B0604020202020204" pitchFamily="34" charset="0"/>
            </a:rPr>
            <a:t>Definir el mercado óptimo para el café de altura ecuatoriano en la Unión</a:t>
          </a:r>
          <a:endParaRPr lang="es-ES" dirty="0"/>
        </a:p>
      </dgm:t>
    </dgm:pt>
    <dgm:pt modelId="{46FEE918-7B14-4B0C-9E54-763B21417495}" type="parTrans" cxnId="{25651902-5FF9-4F42-A84B-88AAEAF2C6DB}">
      <dgm:prSet/>
      <dgm:spPr/>
      <dgm:t>
        <a:bodyPr/>
        <a:lstStyle/>
        <a:p>
          <a:endParaRPr lang="es-ES"/>
        </a:p>
      </dgm:t>
    </dgm:pt>
    <dgm:pt modelId="{9E2A535C-5F51-4FB5-A3BB-DED5ED0BAD65}" type="sibTrans" cxnId="{25651902-5FF9-4F42-A84B-88AAEAF2C6DB}">
      <dgm:prSet/>
      <dgm:spPr/>
      <dgm:t>
        <a:bodyPr/>
        <a:lstStyle/>
        <a:p>
          <a:endParaRPr lang="es-ES"/>
        </a:p>
      </dgm:t>
    </dgm:pt>
    <dgm:pt modelId="{32049DFA-83B9-4DC1-B587-17E529045A6E}" type="pres">
      <dgm:prSet presAssocID="{E3F83CBA-BB7B-4D77-913F-D9A13D1001AD}" presName="diagram" presStyleCnt="0">
        <dgm:presLayoutVars>
          <dgm:chPref val="1"/>
          <dgm:dir/>
          <dgm:animOne val="branch"/>
          <dgm:animLvl val="lvl"/>
          <dgm:resizeHandles val="exact"/>
        </dgm:presLayoutVars>
      </dgm:prSet>
      <dgm:spPr/>
    </dgm:pt>
    <dgm:pt modelId="{0B8FC2FC-8FFF-4F39-8964-549011DD7EFA}" type="pres">
      <dgm:prSet presAssocID="{62DB1E54-5F20-4D0E-AC27-4518EDE0D573}" presName="root1" presStyleCnt="0"/>
      <dgm:spPr/>
    </dgm:pt>
    <dgm:pt modelId="{5639E1A6-D7F5-4FFA-AE71-C548F3A0825C}" type="pres">
      <dgm:prSet presAssocID="{62DB1E54-5F20-4D0E-AC27-4518EDE0D573}" presName="LevelOneTextNode" presStyleLbl="node0" presStyleIdx="0" presStyleCnt="1">
        <dgm:presLayoutVars>
          <dgm:chPref val="3"/>
        </dgm:presLayoutVars>
      </dgm:prSet>
      <dgm:spPr/>
    </dgm:pt>
    <dgm:pt modelId="{8D789254-8A1E-473C-AF68-F6AA8DE43AA9}" type="pres">
      <dgm:prSet presAssocID="{62DB1E54-5F20-4D0E-AC27-4518EDE0D573}" presName="level2hierChild" presStyleCnt="0"/>
      <dgm:spPr/>
    </dgm:pt>
    <dgm:pt modelId="{3117DEAB-CE5C-4105-A7B8-5F206EA624EC}" type="pres">
      <dgm:prSet presAssocID="{68841BFB-56F7-431A-AD42-C14E9586601A}" presName="conn2-1" presStyleLbl="parChTrans1D2" presStyleIdx="0" presStyleCnt="2"/>
      <dgm:spPr/>
    </dgm:pt>
    <dgm:pt modelId="{BE9B9B39-6B92-4148-8F7C-1FA2A1D30136}" type="pres">
      <dgm:prSet presAssocID="{68841BFB-56F7-431A-AD42-C14E9586601A}" presName="connTx" presStyleLbl="parChTrans1D2" presStyleIdx="0" presStyleCnt="2"/>
      <dgm:spPr/>
    </dgm:pt>
    <dgm:pt modelId="{FC4D56BE-5622-4F95-A387-7B0AE221EBF2}" type="pres">
      <dgm:prSet presAssocID="{1023FBF2-697C-4EAA-BE7A-C47312388566}" presName="root2" presStyleCnt="0"/>
      <dgm:spPr/>
    </dgm:pt>
    <dgm:pt modelId="{E8B5D122-051A-46F5-B7CB-B8F3C309110D}" type="pres">
      <dgm:prSet presAssocID="{1023FBF2-697C-4EAA-BE7A-C47312388566}" presName="LevelTwoTextNode" presStyleLbl="node2" presStyleIdx="0" presStyleCnt="2">
        <dgm:presLayoutVars>
          <dgm:chPref val="3"/>
        </dgm:presLayoutVars>
      </dgm:prSet>
      <dgm:spPr/>
    </dgm:pt>
    <dgm:pt modelId="{671B2E68-4B8E-4711-9E64-0FDF6EB0C5B3}" type="pres">
      <dgm:prSet presAssocID="{1023FBF2-697C-4EAA-BE7A-C47312388566}" presName="level3hierChild" presStyleCnt="0"/>
      <dgm:spPr/>
    </dgm:pt>
    <dgm:pt modelId="{A67B91BF-21B2-4D48-B5F2-739AEE4FB6D5}" type="pres">
      <dgm:prSet presAssocID="{46FEE918-7B14-4B0C-9E54-763B21417495}" presName="conn2-1" presStyleLbl="parChTrans1D2" presStyleIdx="1" presStyleCnt="2"/>
      <dgm:spPr/>
    </dgm:pt>
    <dgm:pt modelId="{CAE8253E-F30C-4196-ACE8-957F19A0F9B2}" type="pres">
      <dgm:prSet presAssocID="{46FEE918-7B14-4B0C-9E54-763B21417495}" presName="connTx" presStyleLbl="parChTrans1D2" presStyleIdx="1" presStyleCnt="2"/>
      <dgm:spPr/>
    </dgm:pt>
    <dgm:pt modelId="{1936335F-9BA0-4032-ACC0-D62EF48ADB43}" type="pres">
      <dgm:prSet presAssocID="{97447BA5-4127-4F6C-A4AC-0E92A7FDC453}" presName="root2" presStyleCnt="0"/>
      <dgm:spPr/>
    </dgm:pt>
    <dgm:pt modelId="{0B779E40-6CD6-4EAB-AA1C-D53FA88ACB9B}" type="pres">
      <dgm:prSet presAssocID="{97447BA5-4127-4F6C-A4AC-0E92A7FDC453}" presName="LevelTwoTextNode" presStyleLbl="node2" presStyleIdx="1" presStyleCnt="2">
        <dgm:presLayoutVars>
          <dgm:chPref val="3"/>
        </dgm:presLayoutVars>
      </dgm:prSet>
      <dgm:spPr/>
    </dgm:pt>
    <dgm:pt modelId="{395404EC-6B5F-43F3-BCF5-3F68AABE9E04}" type="pres">
      <dgm:prSet presAssocID="{97447BA5-4127-4F6C-A4AC-0E92A7FDC453}" presName="level3hierChild" presStyleCnt="0"/>
      <dgm:spPr/>
    </dgm:pt>
  </dgm:ptLst>
  <dgm:cxnLst>
    <dgm:cxn modelId="{25651902-5FF9-4F42-A84B-88AAEAF2C6DB}" srcId="{62DB1E54-5F20-4D0E-AC27-4518EDE0D573}" destId="{97447BA5-4127-4F6C-A4AC-0E92A7FDC453}" srcOrd="1" destOrd="0" parTransId="{46FEE918-7B14-4B0C-9E54-763B21417495}" sibTransId="{9E2A535C-5F51-4FB5-A3BB-DED5ED0BAD65}"/>
    <dgm:cxn modelId="{561E4220-A78E-4193-B76A-D2ECA9E307C4}" type="presOf" srcId="{E3F83CBA-BB7B-4D77-913F-D9A13D1001AD}" destId="{32049DFA-83B9-4DC1-B587-17E529045A6E}" srcOrd="0" destOrd="0" presId="urn:microsoft.com/office/officeart/2005/8/layout/hierarchy2"/>
    <dgm:cxn modelId="{D416752D-B466-4E12-8F08-DC6EC0B021BE}" type="presOf" srcId="{1023FBF2-697C-4EAA-BE7A-C47312388566}" destId="{E8B5D122-051A-46F5-B7CB-B8F3C309110D}" srcOrd="0" destOrd="0" presId="urn:microsoft.com/office/officeart/2005/8/layout/hierarchy2"/>
    <dgm:cxn modelId="{CE2E4C5F-6B6E-42E7-A7BC-1A27E13B2C2C}" srcId="{E3F83CBA-BB7B-4D77-913F-D9A13D1001AD}" destId="{62DB1E54-5F20-4D0E-AC27-4518EDE0D573}" srcOrd="0" destOrd="0" parTransId="{9B133DF5-91A1-415F-B046-0F3CF752F319}" sibTransId="{54B31719-A495-4495-ACA6-C4D7D48B8E60}"/>
    <dgm:cxn modelId="{F620856F-0A1E-4B61-8703-213233FF0B13}" type="presOf" srcId="{97447BA5-4127-4F6C-A4AC-0E92A7FDC453}" destId="{0B779E40-6CD6-4EAB-AA1C-D53FA88ACB9B}" srcOrd="0" destOrd="0" presId="urn:microsoft.com/office/officeart/2005/8/layout/hierarchy2"/>
    <dgm:cxn modelId="{C7F6E37E-2C2A-48C8-9025-E4B7C731EA7F}" type="presOf" srcId="{62DB1E54-5F20-4D0E-AC27-4518EDE0D573}" destId="{5639E1A6-D7F5-4FFA-AE71-C548F3A0825C}" srcOrd="0" destOrd="0" presId="urn:microsoft.com/office/officeart/2005/8/layout/hierarchy2"/>
    <dgm:cxn modelId="{FD2A0C8C-B65F-490E-BEDE-48E8AF482F5D}" type="presOf" srcId="{46FEE918-7B14-4B0C-9E54-763B21417495}" destId="{A67B91BF-21B2-4D48-B5F2-739AEE4FB6D5}" srcOrd="0" destOrd="0" presId="urn:microsoft.com/office/officeart/2005/8/layout/hierarchy2"/>
    <dgm:cxn modelId="{9B4527B5-CEB9-44A5-8D1C-E0278FAF8BEA}" srcId="{62DB1E54-5F20-4D0E-AC27-4518EDE0D573}" destId="{1023FBF2-697C-4EAA-BE7A-C47312388566}" srcOrd="0" destOrd="0" parTransId="{68841BFB-56F7-431A-AD42-C14E9586601A}" sibTransId="{74C9587A-2F81-4354-A6EE-5A97A8246524}"/>
    <dgm:cxn modelId="{037C3BC1-AA4D-4A87-9DDC-2FA396265717}" type="presOf" srcId="{68841BFB-56F7-431A-AD42-C14E9586601A}" destId="{BE9B9B39-6B92-4148-8F7C-1FA2A1D30136}" srcOrd="1" destOrd="0" presId="urn:microsoft.com/office/officeart/2005/8/layout/hierarchy2"/>
    <dgm:cxn modelId="{F6A565F5-98CD-406E-A8A4-913A63A0074F}" type="presOf" srcId="{46FEE918-7B14-4B0C-9E54-763B21417495}" destId="{CAE8253E-F30C-4196-ACE8-957F19A0F9B2}" srcOrd="1" destOrd="0" presId="urn:microsoft.com/office/officeart/2005/8/layout/hierarchy2"/>
    <dgm:cxn modelId="{262FADFB-C40D-408D-8EE0-5DC56356DD6C}" type="presOf" srcId="{68841BFB-56F7-431A-AD42-C14E9586601A}" destId="{3117DEAB-CE5C-4105-A7B8-5F206EA624EC}" srcOrd="0" destOrd="0" presId="urn:microsoft.com/office/officeart/2005/8/layout/hierarchy2"/>
    <dgm:cxn modelId="{3DDC2A1D-C099-4F9C-9760-A1686D49D204}" type="presParOf" srcId="{32049DFA-83B9-4DC1-B587-17E529045A6E}" destId="{0B8FC2FC-8FFF-4F39-8964-549011DD7EFA}" srcOrd="0" destOrd="0" presId="urn:microsoft.com/office/officeart/2005/8/layout/hierarchy2"/>
    <dgm:cxn modelId="{BB35E398-EAD0-49DA-9EA8-28B0FDD5FC00}" type="presParOf" srcId="{0B8FC2FC-8FFF-4F39-8964-549011DD7EFA}" destId="{5639E1A6-D7F5-4FFA-AE71-C548F3A0825C}" srcOrd="0" destOrd="0" presId="urn:microsoft.com/office/officeart/2005/8/layout/hierarchy2"/>
    <dgm:cxn modelId="{EA40B625-2A8C-458C-870C-3DD5AC02E215}" type="presParOf" srcId="{0B8FC2FC-8FFF-4F39-8964-549011DD7EFA}" destId="{8D789254-8A1E-473C-AF68-F6AA8DE43AA9}" srcOrd="1" destOrd="0" presId="urn:microsoft.com/office/officeart/2005/8/layout/hierarchy2"/>
    <dgm:cxn modelId="{4DB18A20-FCF7-45C6-8C7A-E5CAA3B3F7FF}" type="presParOf" srcId="{8D789254-8A1E-473C-AF68-F6AA8DE43AA9}" destId="{3117DEAB-CE5C-4105-A7B8-5F206EA624EC}" srcOrd="0" destOrd="0" presId="urn:microsoft.com/office/officeart/2005/8/layout/hierarchy2"/>
    <dgm:cxn modelId="{07FCB8DD-7C42-41BF-A2B3-221A6233FA5C}" type="presParOf" srcId="{3117DEAB-CE5C-4105-A7B8-5F206EA624EC}" destId="{BE9B9B39-6B92-4148-8F7C-1FA2A1D30136}" srcOrd="0" destOrd="0" presId="urn:microsoft.com/office/officeart/2005/8/layout/hierarchy2"/>
    <dgm:cxn modelId="{71E53BC9-4AF5-4EC7-BC5C-8818DD4EA9ED}" type="presParOf" srcId="{8D789254-8A1E-473C-AF68-F6AA8DE43AA9}" destId="{FC4D56BE-5622-4F95-A387-7B0AE221EBF2}" srcOrd="1" destOrd="0" presId="urn:microsoft.com/office/officeart/2005/8/layout/hierarchy2"/>
    <dgm:cxn modelId="{809B805A-D677-4B7F-8C0A-8AB9370E5BFD}" type="presParOf" srcId="{FC4D56BE-5622-4F95-A387-7B0AE221EBF2}" destId="{E8B5D122-051A-46F5-B7CB-B8F3C309110D}" srcOrd="0" destOrd="0" presId="urn:microsoft.com/office/officeart/2005/8/layout/hierarchy2"/>
    <dgm:cxn modelId="{9B3052A7-E8C8-4301-9E5D-513DF009B53D}" type="presParOf" srcId="{FC4D56BE-5622-4F95-A387-7B0AE221EBF2}" destId="{671B2E68-4B8E-4711-9E64-0FDF6EB0C5B3}" srcOrd="1" destOrd="0" presId="urn:microsoft.com/office/officeart/2005/8/layout/hierarchy2"/>
    <dgm:cxn modelId="{7AFF3367-921E-478B-9AA5-B724163A55EF}" type="presParOf" srcId="{8D789254-8A1E-473C-AF68-F6AA8DE43AA9}" destId="{A67B91BF-21B2-4D48-B5F2-739AEE4FB6D5}" srcOrd="2" destOrd="0" presId="urn:microsoft.com/office/officeart/2005/8/layout/hierarchy2"/>
    <dgm:cxn modelId="{BD1F2C7A-61B0-44D2-8601-2ED718B0E704}" type="presParOf" srcId="{A67B91BF-21B2-4D48-B5F2-739AEE4FB6D5}" destId="{CAE8253E-F30C-4196-ACE8-957F19A0F9B2}" srcOrd="0" destOrd="0" presId="urn:microsoft.com/office/officeart/2005/8/layout/hierarchy2"/>
    <dgm:cxn modelId="{F0F40123-EFD2-4704-AAB3-4C9D1E5CC2D0}" type="presParOf" srcId="{8D789254-8A1E-473C-AF68-F6AA8DE43AA9}" destId="{1936335F-9BA0-4032-ACC0-D62EF48ADB43}" srcOrd="3" destOrd="0" presId="urn:microsoft.com/office/officeart/2005/8/layout/hierarchy2"/>
    <dgm:cxn modelId="{BCADCA81-4F78-468F-A459-E477D0B073DB}" type="presParOf" srcId="{1936335F-9BA0-4032-ACC0-D62EF48ADB43}" destId="{0B779E40-6CD6-4EAB-AA1C-D53FA88ACB9B}" srcOrd="0" destOrd="0" presId="urn:microsoft.com/office/officeart/2005/8/layout/hierarchy2"/>
    <dgm:cxn modelId="{525B4831-A0AA-4D52-B6D1-477609083112}" type="presParOf" srcId="{1936335F-9BA0-4032-ACC0-D62EF48ADB43}" destId="{395404EC-6B5F-43F3-BCF5-3F68AABE9E04}"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72333-F39F-4331-9BAD-0DF979A75F8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S"/>
        </a:p>
      </dgm:t>
    </dgm:pt>
    <dgm:pt modelId="{CFB647A1-4ADB-46F5-BDCF-CE3865187A1C}">
      <dgm:prSet phldrT="[Texto]" custT="1"/>
      <dgm:spPr/>
      <dgm:t>
        <a:bodyPr/>
        <a:lstStyle/>
        <a:p>
          <a:pPr algn="just"/>
          <a:r>
            <a:rPr lang="es-ES" sz="1300" dirty="0">
              <a:latin typeface="Arial" panose="020B0604020202020204" pitchFamily="34" charset="0"/>
              <a:ea typeface="Calibri" panose="020F0502020204030204" pitchFamily="34" charset="0"/>
              <a:cs typeface="Arial" panose="020B0604020202020204" pitchFamily="34" charset="0"/>
            </a:rPr>
            <a:t>Si se fortalece la ventaja comparativa de Ecuador con respecto a la de los productores a nivel regional del café de altura y se cuenta con un análisis de selección de mercados internacionales adecuado, se internacionaliza y se posiciona el producto ecuatoriano en los mercados extranjeros</a:t>
          </a:r>
          <a:endParaRPr lang="es-ES" sz="1300" dirty="0"/>
        </a:p>
      </dgm:t>
    </dgm:pt>
    <dgm:pt modelId="{C8E986C2-7A58-4CA8-92B6-529AB5EC95D1}" type="parTrans" cxnId="{D41FCE26-D40E-41B1-80A0-0D9FA3962625}">
      <dgm:prSet/>
      <dgm:spPr/>
      <dgm:t>
        <a:bodyPr/>
        <a:lstStyle/>
        <a:p>
          <a:endParaRPr lang="es-ES"/>
        </a:p>
      </dgm:t>
    </dgm:pt>
    <dgm:pt modelId="{FE0C52A6-7F4E-4052-A946-F8FA532D6785}" type="sibTrans" cxnId="{D41FCE26-D40E-41B1-80A0-0D9FA3962625}">
      <dgm:prSet/>
      <dgm:spPr/>
      <dgm:t>
        <a:bodyPr/>
        <a:lstStyle/>
        <a:p>
          <a:endParaRPr lang="es-ES"/>
        </a:p>
      </dgm:t>
    </dgm:pt>
    <dgm:pt modelId="{988C2AC5-16E9-4632-8CFB-C62EC8DE1223}" type="pres">
      <dgm:prSet presAssocID="{47572333-F39F-4331-9BAD-0DF979A75F85}" presName="linear" presStyleCnt="0">
        <dgm:presLayoutVars>
          <dgm:animLvl val="lvl"/>
          <dgm:resizeHandles val="exact"/>
        </dgm:presLayoutVars>
      </dgm:prSet>
      <dgm:spPr/>
    </dgm:pt>
    <dgm:pt modelId="{CC041BB3-7260-44D4-95CF-EA452AA478D3}" type="pres">
      <dgm:prSet presAssocID="{CFB647A1-4ADB-46F5-BDCF-CE3865187A1C}" presName="parentText" presStyleLbl="node1" presStyleIdx="0" presStyleCnt="1" custLinFactNeighborX="663" custLinFactNeighborY="64128">
        <dgm:presLayoutVars>
          <dgm:chMax val="0"/>
          <dgm:bulletEnabled val="1"/>
        </dgm:presLayoutVars>
      </dgm:prSet>
      <dgm:spPr/>
    </dgm:pt>
  </dgm:ptLst>
  <dgm:cxnLst>
    <dgm:cxn modelId="{D41FCE26-D40E-41B1-80A0-0D9FA3962625}" srcId="{47572333-F39F-4331-9BAD-0DF979A75F85}" destId="{CFB647A1-4ADB-46F5-BDCF-CE3865187A1C}" srcOrd="0" destOrd="0" parTransId="{C8E986C2-7A58-4CA8-92B6-529AB5EC95D1}" sibTransId="{FE0C52A6-7F4E-4052-A946-F8FA532D6785}"/>
    <dgm:cxn modelId="{A6F85C71-5E88-431A-B1A5-19C29B9D1978}" type="presOf" srcId="{47572333-F39F-4331-9BAD-0DF979A75F85}" destId="{988C2AC5-16E9-4632-8CFB-C62EC8DE1223}" srcOrd="0" destOrd="0" presId="urn:microsoft.com/office/officeart/2005/8/layout/vList2"/>
    <dgm:cxn modelId="{B9485DE3-D1BA-44E6-95DF-7A9123AFDEC5}" type="presOf" srcId="{CFB647A1-4ADB-46F5-BDCF-CE3865187A1C}" destId="{CC041BB3-7260-44D4-95CF-EA452AA478D3}" srcOrd="0" destOrd="0" presId="urn:microsoft.com/office/officeart/2005/8/layout/vList2"/>
    <dgm:cxn modelId="{21EB0C1B-EA51-472E-BFFA-DE48EDD987FF}" type="presParOf" srcId="{988C2AC5-16E9-4632-8CFB-C62EC8DE1223}" destId="{CC041BB3-7260-44D4-95CF-EA452AA478D3}"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31ABF2-1CC6-4398-B289-9D2D83A40DA2}" type="doc">
      <dgm:prSet loTypeId="urn:microsoft.com/office/officeart/2005/8/layout/hProcess11" loCatId="process" qsTypeId="urn:microsoft.com/office/officeart/2005/8/quickstyle/simple1" qsCatId="simple" csTypeId="urn:microsoft.com/office/officeart/2005/8/colors/accent1_2" csCatId="accent1" phldr="1"/>
      <dgm:spPr/>
    </dgm:pt>
    <dgm:pt modelId="{53672D94-400D-4FB1-B793-9B646815A0A5}">
      <dgm:prSet phldrT="[Texto]"/>
      <dgm:spPr/>
      <dgm:t>
        <a:bodyPr/>
        <a:lstStyle/>
        <a:p>
          <a:r>
            <a:rPr lang="es-EC" dirty="0"/>
            <a:t>Enfoque cualitativo</a:t>
          </a:r>
          <a:endParaRPr lang="es-ES" dirty="0"/>
        </a:p>
      </dgm:t>
    </dgm:pt>
    <dgm:pt modelId="{91FE5BAB-A01C-41A8-98A4-FFC49301CA61}" type="parTrans" cxnId="{95F0CC5A-50BB-4FD7-A911-2C6F62DF38A6}">
      <dgm:prSet/>
      <dgm:spPr/>
      <dgm:t>
        <a:bodyPr/>
        <a:lstStyle/>
        <a:p>
          <a:endParaRPr lang="es-ES"/>
        </a:p>
      </dgm:t>
    </dgm:pt>
    <dgm:pt modelId="{034C7FF8-A26A-491C-92A0-B3FDD77079C4}" type="sibTrans" cxnId="{95F0CC5A-50BB-4FD7-A911-2C6F62DF38A6}">
      <dgm:prSet/>
      <dgm:spPr/>
      <dgm:t>
        <a:bodyPr/>
        <a:lstStyle/>
        <a:p>
          <a:endParaRPr lang="es-ES"/>
        </a:p>
      </dgm:t>
    </dgm:pt>
    <dgm:pt modelId="{041F946C-87AA-4BA8-A2A5-E678034B3AAC}">
      <dgm:prSet phldrT="[Texto]"/>
      <dgm:spPr/>
      <dgm:t>
        <a:bodyPr/>
        <a:lstStyle/>
        <a:p>
          <a:r>
            <a:rPr lang="es-EC" dirty="0"/>
            <a:t>Exploratoria y descriptiva </a:t>
          </a:r>
          <a:endParaRPr lang="es-ES" dirty="0"/>
        </a:p>
      </dgm:t>
    </dgm:pt>
    <dgm:pt modelId="{8C05FA60-62B5-4208-BB21-6F652EA5DE97}" type="parTrans" cxnId="{8B660995-011C-4018-AA68-7B9A49BFB7A3}">
      <dgm:prSet/>
      <dgm:spPr/>
      <dgm:t>
        <a:bodyPr/>
        <a:lstStyle/>
        <a:p>
          <a:endParaRPr lang="es-ES"/>
        </a:p>
      </dgm:t>
    </dgm:pt>
    <dgm:pt modelId="{F596D389-8453-4ACE-8D10-AE7517831955}" type="sibTrans" cxnId="{8B660995-011C-4018-AA68-7B9A49BFB7A3}">
      <dgm:prSet/>
      <dgm:spPr/>
      <dgm:t>
        <a:bodyPr/>
        <a:lstStyle/>
        <a:p>
          <a:endParaRPr lang="es-ES"/>
        </a:p>
      </dgm:t>
    </dgm:pt>
    <dgm:pt modelId="{889E7B2D-9527-44B8-9178-9D642C889BE2}" type="pres">
      <dgm:prSet presAssocID="{3731ABF2-1CC6-4398-B289-9D2D83A40DA2}" presName="Name0" presStyleCnt="0">
        <dgm:presLayoutVars>
          <dgm:dir/>
          <dgm:resizeHandles val="exact"/>
        </dgm:presLayoutVars>
      </dgm:prSet>
      <dgm:spPr/>
    </dgm:pt>
    <dgm:pt modelId="{CD9C1871-5A62-4667-9341-1FABA72F0D77}" type="pres">
      <dgm:prSet presAssocID="{3731ABF2-1CC6-4398-B289-9D2D83A40DA2}" presName="arrow" presStyleLbl="bgShp" presStyleIdx="0" presStyleCnt="1"/>
      <dgm:spPr/>
    </dgm:pt>
    <dgm:pt modelId="{1F3C0E5E-04B9-4ACE-A34B-BC8F965FCBDD}" type="pres">
      <dgm:prSet presAssocID="{3731ABF2-1CC6-4398-B289-9D2D83A40DA2}" presName="points" presStyleCnt="0"/>
      <dgm:spPr/>
    </dgm:pt>
    <dgm:pt modelId="{FB8E553D-CFD8-4FC9-8BA5-0976B1DCCF58}" type="pres">
      <dgm:prSet presAssocID="{53672D94-400D-4FB1-B793-9B646815A0A5}" presName="compositeA" presStyleCnt="0"/>
      <dgm:spPr/>
    </dgm:pt>
    <dgm:pt modelId="{F1AB62B6-1F93-480B-94A1-A53D06C4C34B}" type="pres">
      <dgm:prSet presAssocID="{53672D94-400D-4FB1-B793-9B646815A0A5}" presName="textA" presStyleLbl="revTx" presStyleIdx="0" presStyleCnt="2">
        <dgm:presLayoutVars>
          <dgm:bulletEnabled val="1"/>
        </dgm:presLayoutVars>
      </dgm:prSet>
      <dgm:spPr/>
    </dgm:pt>
    <dgm:pt modelId="{E2175411-C69B-4F99-A8AF-7BFEF31B1A0D}" type="pres">
      <dgm:prSet presAssocID="{53672D94-400D-4FB1-B793-9B646815A0A5}" presName="circleA" presStyleLbl="node1" presStyleIdx="0" presStyleCnt="2"/>
      <dgm:spPr/>
    </dgm:pt>
    <dgm:pt modelId="{08CB7BDB-646C-4EDD-A3FB-CD8F6EF18462}" type="pres">
      <dgm:prSet presAssocID="{53672D94-400D-4FB1-B793-9B646815A0A5}" presName="spaceA" presStyleCnt="0"/>
      <dgm:spPr/>
    </dgm:pt>
    <dgm:pt modelId="{E7099C5F-BF73-4419-AEC3-B2ADFF1F82EC}" type="pres">
      <dgm:prSet presAssocID="{034C7FF8-A26A-491C-92A0-B3FDD77079C4}" presName="space" presStyleCnt="0"/>
      <dgm:spPr/>
    </dgm:pt>
    <dgm:pt modelId="{7A6B5A86-45E2-4ED8-B2E8-84F4A285E533}" type="pres">
      <dgm:prSet presAssocID="{041F946C-87AA-4BA8-A2A5-E678034B3AAC}" presName="compositeB" presStyleCnt="0"/>
      <dgm:spPr/>
    </dgm:pt>
    <dgm:pt modelId="{1E25DC58-0615-4A4E-A743-FC54AD8F1F2C}" type="pres">
      <dgm:prSet presAssocID="{041F946C-87AA-4BA8-A2A5-E678034B3AAC}" presName="textB" presStyleLbl="revTx" presStyleIdx="1" presStyleCnt="2">
        <dgm:presLayoutVars>
          <dgm:bulletEnabled val="1"/>
        </dgm:presLayoutVars>
      </dgm:prSet>
      <dgm:spPr/>
    </dgm:pt>
    <dgm:pt modelId="{4A196DF5-6A67-4E57-BB00-2D1032BAF261}" type="pres">
      <dgm:prSet presAssocID="{041F946C-87AA-4BA8-A2A5-E678034B3AAC}" presName="circleB" presStyleLbl="node1" presStyleIdx="1" presStyleCnt="2"/>
      <dgm:spPr/>
    </dgm:pt>
    <dgm:pt modelId="{4BF5DB90-BB6F-47AF-AE81-A2D54956467F}" type="pres">
      <dgm:prSet presAssocID="{041F946C-87AA-4BA8-A2A5-E678034B3AAC}" presName="spaceB" presStyleCnt="0"/>
      <dgm:spPr/>
    </dgm:pt>
  </dgm:ptLst>
  <dgm:cxnLst>
    <dgm:cxn modelId="{D5499A29-83F8-468D-A8F0-8A89CB5B3D5C}" type="presOf" srcId="{53672D94-400D-4FB1-B793-9B646815A0A5}" destId="{F1AB62B6-1F93-480B-94A1-A53D06C4C34B}" srcOrd="0" destOrd="0" presId="urn:microsoft.com/office/officeart/2005/8/layout/hProcess11"/>
    <dgm:cxn modelId="{FD5F216E-9F85-4E69-85C4-DF6EF1131DA7}" type="presOf" srcId="{041F946C-87AA-4BA8-A2A5-E678034B3AAC}" destId="{1E25DC58-0615-4A4E-A743-FC54AD8F1F2C}" srcOrd="0" destOrd="0" presId="urn:microsoft.com/office/officeart/2005/8/layout/hProcess11"/>
    <dgm:cxn modelId="{95F0CC5A-50BB-4FD7-A911-2C6F62DF38A6}" srcId="{3731ABF2-1CC6-4398-B289-9D2D83A40DA2}" destId="{53672D94-400D-4FB1-B793-9B646815A0A5}" srcOrd="0" destOrd="0" parTransId="{91FE5BAB-A01C-41A8-98A4-FFC49301CA61}" sibTransId="{034C7FF8-A26A-491C-92A0-B3FDD77079C4}"/>
    <dgm:cxn modelId="{8B660995-011C-4018-AA68-7B9A49BFB7A3}" srcId="{3731ABF2-1CC6-4398-B289-9D2D83A40DA2}" destId="{041F946C-87AA-4BA8-A2A5-E678034B3AAC}" srcOrd="1" destOrd="0" parTransId="{8C05FA60-62B5-4208-BB21-6F652EA5DE97}" sibTransId="{F596D389-8453-4ACE-8D10-AE7517831955}"/>
    <dgm:cxn modelId="{B8B4E8B3-8471-464B-A466-D6A442566247}" type="presOf" srcId="{3731ABF2-1CC6-4398-B289-9D2D83A40DA2}" destId="{889E7B2D-9527-44B8-9178-9D642C889BE2}" srcOrd="0" destOrd="0" presId="urn:microsoft.com/office/officeart/2005/8/layout/hProcess11"/>
    <dgm:cxn modelId="{687B6A0D-BD9E-4007-8199-DD6DCE70057F}" type="presParOf" srcId="{889E7B2D-9527-44B8-9178-9D642C889BE2}" destId="{CD9C1871-5A62-4667-9341-1FABA72F0D77}" srcOrd="0" destOrd="0" presId="urn:microsoft.com/office/officeart/2005/8/layout/hProcess11"/>
    <dgm:cxn modelId="{87A8942A-FFB1-4819-A354-4AB7632C8F5E}" type="presParOf" srcId="{889E7B2D-9527-44B8-9178-9D642C889BE2}" destId="{1F3C0E5E-04B9-4ACE-A34B-BC8F965FCBDD}" srcOrd="1" destOrd="0" presId="urn:microsoft.com/office/officeart/2005/8/layout/hProcess11"/>
    <dgm:cxn modelId="{BFF228E0-27E6-4BF8-BEB3-EB328886966E}" type="presParOf" srcId="{1F3C0E5E-04B9-4ACE-A34B-BC8F965FCBDD}" destId="{FB8E553D-CFD8-4FC9-8BA5-0976B1DCCF58}" srcOrd="0" destOrd="0" presId="urn:microsoft.com/office/officeart/2005/8/layout/hProcess11"/>
    <dgm:cxn modelId="{F6EA9A90-D232-4D29-BA97-59C763763942}" type="presParOf" srcId="{FB8E553D-CFD8-4FC9-8BA5-0976B1DCCF58}" destId="{F1AB62B6-1F93-480B-94A1-A53D06C4C34B}" srcOrd="0" destOrd="0" presId="urn:microsoft.com/office/officeart/2005/8/layout/hProcess11"/>
    <dgm:cxn modelId="{370C2FE3-F227-4FE9-A92E-02ABF54B6540}" type="presParOf" srcId="{FB8E553D-CFD8-4FC9-8BA5-0976B1DCCF58}" destId="{E2175411-C69B-4F99-A8AF-7BFEF31B1A0D}" srcOrd="1" destOrd="0" presId="urn:microsoft.com/office/officeart/2005/8/layout/hProcess11"/>
    <dgm:cxn modelId="{4DB1777F-7CB4-450E-AD69-D5CC5FFE2E85}" type="presParOf" srcId="{FB8E553D-CFD8-4FC9-8BA5-0976B1DCCF58}" destId="{08CB7BDB-646C-4EDD-A3FB-CD8F6EF18462}" srcOrd="2" destOrd="0" presId="urn:microsoft.com/office/officeart/2005/8/layout/hProcess11"/>
    <dgm:cxn modelId="{E5431AE7-5A50-4EF8-904A-AFF8000603FA}" type="presParOf" srcId="{1F3C0E5E-04B9-4ACE-A34B-BC8F965FCBDD}" destId="{E7099C5F-BF73-4419-AEC3-B2ADFF1F82EC}" srcOrd="1" destOrd="0" presId="urn:microsoft.com/office/officeart/2005/8/layout/hProcess11"/>
    <dgm:cxn modelId="{DCD8789B-7957-477A-A426-E81974614DD0}" type="presParOf" srcId="{1F3C0E5E-04B9-4ACE-A34B-BC8F965FCBDD}" destId="{7A6B5A86-45E2-4ED8-B2E8-84F4A285E533}" srcOrd="2" destOrd="0" presId="urn:microsoft.com/office/officeart/2005/8/layout/hProcess11"/>
    <dgm:cxn modelId="{3BD829D7-09D5-4020-B4C8-7D4583CF50B3}" type="presParOf" srcId="{7A6B5A86-45E2-4ED8-B2E8-84F4A285E533}" destId="{1E25DC58-0615-4A4E-A743-FC54AD8F1F2C}" srcOrd="0" destOrd="0" presId="urn:microsoft.com/office/officeart/2005/8/layout/hProcess11"/>
    <dgm:cxn modelId="{8D998F7A-84D3-4AAD-A9DC-6FC07149A778}" type="presParOf" srcId="{7A6B5A86-45E2-4ED8-B2E8-84F4A285E533}" destId="{4A196DF5-6A67-4E57-BB00-2D1032BAF261}" srcOrd="1" destOrd="0" presId="urn:microsoft.com/office/officeart/2005/8/layout/hProcess11"/>
    <dgm:cxn modelId="{09339CE8-6233-4B65-B1AB-DE92D0694974}" type="presParOf" srcId="{7A6B5A86-45E2-4ED8-B2E8-84F4A285E533}" destId="{4BF5DB90-BB6F-47AF-AE81-A2D54956467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91F3AF-B4E2-4944-9907-1EC82674864F}"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s-ES"/>
        </a:p>
      </dgm:t>
    </dgm:pt>
    <dgm:pt modelId="{9B989C02-15AC-43E1-AD47-B36E69AA77A6}">
      <dgm:prSet phldrT="[Texto]"/>
      <dgm:spPr/>
      <dgm:t>
        <a:bodyPr/>
        <a:lstStyle/>
        <a:p>
          <a:r>
            <a:rPr lang="es-EC" dirty="0"/>
            <a:t>Conveniencia</a:t>
          </a:r>
          <a:endParaRPr lang="es-ES" dirty="0"/>
        </a:p>
      </dgm:t>
    </dgm:pt>
    <dgm:pt modelId="{4A2D074D-EC92-416C-8CF6-D4002B660F18}" type="parTrans" cxnId="{DB8E4E67-E913-4530-BE0D-B268F6C4444A}">
      <dgm:prSet/>
      <dgm:spPr/>
      <dgm:t>
        <a:bodyPr/>
        <a:lstStyle/>
        <a:p>
          <a:endParaRPr lang="es-ES"/>
        </a:p>
      </dgm:t>
    </dgm:pt>
    <dgm:pt modelId="{938C8E4E-FAD8-4086-B388-8DBD31554566}" type="sibTrans" cxnId="{DB8E4E67-E913-4530-BE0D-B268F6C4444A}">
      <dgm:prSet/>
      <dgm:spPr/>
      <dgm:t>
        <a:bodyPr/>
        <a:lstStyle/>
        <a:p>
          <a:endParaRPr lang="es-ES"/>
        </a:p>
      </dgm:t>
    </dgm:pt>
    <dgm:pt modelId="{3F7F411C-D414-48B3-B8C4-74094CE7F34F}">
      <dgm:prSet phldrT="[Texto]"/>
      <dgm:spPr/>
      <dgm:t>
        <a:bodyPr/>
        <a:lstStyle/>
        <a:p>
          <a:r>
            <a:rPr lang="es-EC" dirty="0"/>
            <a:t>Relevancia social</a:t>
          </a:r>
          <a:endParaRPr lang="es-ES" dirty="0"/>
        </a:p>
      </dgm:t>
    </dgm:pt>
    <dgm:pt modelId="{9D658855-C771-4C86-8DE5-BE58C442AED2}" type="parTrans" cxnId="{2C717664-F116-49FB-934E-607C57151D33}">
      <dgm:prSet/>
      <dgm:spPr/>
      <dgm:t>
        <a:bodyPr/>
        <a:lstStyle/>
        <a:p>
          <a:endParaRPr lang="es-ES"/>
        </a:p>
      </dgm:t>
    </dgm:pt>
    <dgm:pt modelId="{D0C62AD1-89F1-4107-ADF0-A4FC22036A25}" type="sibTrans" cxnId="{2C717664-F116-49FB-934E-607C57151D33}">
      <dgm:prSet/>
      <dgm:spPr/>
      <dgm:t>
        <a:bodyPr/>
        <a:lstStyle/>
        <a:p>
          <a:endParaRPr lang="es-ES"/>
        </a:p>
      </dgm:t>
    </dgm:pt>
    <dgm:pt modelId="{C0F93E5E-EB9F-448E-AD1D-7866CB7990FC}">
      <dgm:prSet phldrT="[Texto]"/>
      <dgm:spPr/>
      <dgm:t>
        <a:bodyPr/>
        <a:lstStyle/>
        <a:p>
          <a:r>
            <a:rPr lang="es-EC" dirty="0"/>
            <a:t>Implicación práctica</a:t>
          </a:r>
          <a:endParaRPr lang="es-ES" dirty="0"/>
        </a:p>
      </dgm:t>
    </dgm:pt>
    <dgm:pt modelId="{99D38754-3C13-44C3-8B7D-8BCBB1AD6218}" type="parTrans" cxnId="{A6BB3720-E940-4BAE-9861-47A772EAEF18}">
      <dgm:prSet/>
      <dgm:spPr/>
      <dgm:t>
        <a:bodyPr/>
        <a:lstStyle/>
        <a:p>
          <a:endParaRPr lang="es-ES"/>
        </a:p>
      </dgm:t>
    </dgm:pt>
    <dgm:pt modelId="{1CA23EDC-6A05-42AD-A0E3-8BAFB9DD878A}" type="sibTrans" cxnId="{A6BB3720-E940-4BAE-9861-47A772EAEF18}">
      <dgm:prSet/>
      <dgm:spPr/>
      <dgm:t>
        <a:bodyPr/>
        <a:lstStyle/>
        <a:p>
          <a:endParaRPr lang="es-ES"/>
        </a:p>
      </dgm:t>
    </dgm:pt>
    <dgm:pt modelId="{96913D75-364F-434B-97AE-4005B85993A1}">
      <dgm:prSet phldrT="[Texto]"/>
      <dgm:spPr/>
      <dgm:t>
        <a:bodyPr/>
        <a:lstStyle/>
        <a:p>
          <a:r>
            <a:rPr lang="es-EC" dirty="0"/>
            <a:t>Valor teórico </a:t>
          </a:r>
          <a:endParaRPr lang="es-ES" dirty="0"/>
        </a:p>
      </dgm:t>
    </dgm:pt>
    <dgm:pt modelId="{135862C7-455A-467A-B428-49BD1B7E5F85}" type="parTrans" cxnId="{22BDBB2C-004A-4EC7-BEB0-996FFA94DC97}">
      <dgm:prSet/>
      <dgm:spPr/>
      <dgm:t>
        <a:bodyPr/>
        <a:lstStyle/>
        <a:p>
          <a:endParaRPr lang="es-ES"/>
        </a:p>
      </dgm:t>
    </dgm:pt>
    <dgm:pt modelId="{CBA1305F-BD2A-40D8-AA17-0EF51595764B}" type="sibTrans" cxnId="{22BDBB2C-004A-4EC7-BEB0-996FFA94DC97}">
      <dgm:prSet/>
      <dgm:spPr/>
      <dgm:t>
        <a:bodyPr/>
        <a:lstStyle/>
        <a:p>
          <a:endParaRPr lang="es-ES"/>
        </a:p>
      </dgm:t>
    </dgm:pt>
    <dgm:pt modelId="{7C1FBDBA-F6A9-4D82-839F-79C83FE3B127}" type="pres">
      <dgm:prSet presAssocID="{2691F3AF-B4E2-4944-9907-1EC82674864F}" presName="Name0" presStyleCnt="0">
        <dgm:presLayoutVars>
          <dgm:dir/>
          <dgm:resizeHandles val="exact"/>
        </dgm:presLayoutVars>
      </dgm:prSet>
      <dgm:spPr/>
    </dgm:pt>
    <dgm:pt modelId="{6D064750-81D7-4763-9BB3-31B7C7C4FF30}" type="pres">
      <dgm:prSet presAssocID="{2691F3AF-B4E2-4944-9907-1EC82674864F}" presName="cycle" presStyleCnt="0"/>
      <dgm:spPr/>
    </dgm:pt>
    <dgm:pt modelId="{C1AA2D07-4038-4B84-B62F-0719CE3FCD93}" type="pres">
      <dgm:prSet presAssocID="{9B989C02-15AC-43E1-AD47-B36E69AA77A6}" presName="nodeFirstNode" presStyleLbl="node1" presStyleIdx="0" presStyleCnt="4" custScaleY="72947">
        <dgm:presLayoutVars>
          <dgm:bulletEnabled val="1"/>
        </dgm:presLayoutVars>
      </dgm:prSet>
      <dgm:spPr/>
    </dgm:pt>
    <dgm:pt modelId="{A13EBEC7-FEAD-48B8-8BF4-F6F04E50D14E}" type="pres">
      <dgm:prSet presAssocID="{938C8E4E-FAD8-4086-B388-8DBD31554566}" presName="sibTransFirstNode" presStyleLbl="bgShp" presStyleIdx="0" presStyleCnt="1"/>
      <dgm:spPr/>
    </dgm:pt>
    <dgm:pt modelId="{CA869E24-85D3-4141-9945-6513E9EA17B9}" type="pres">
      <dgm:prSet presAssocID="{3F7F411C-D414-48B3-B8C4-74094CE7F34F}" presName="nodeFollowingNodes" presStyleLbl="node1" presStyleIdx="1" presStyleCnt="4" custScaleY="72947">
        <dgm:presLayoutVars>
          <dgm:bulletEnabled val="1"/>
        </dgm:presLayoutVars>
      </dgm:prSet>
      <dgm:spPr/>
    </dgm:pt>
    <dgm:pt modelId="{A7408D22-48CA-478B-B13F-EAB18A51C1AA}" type="pres">
      <dgm:prSet presAssocID="{C0F93E5E-EB9F-448E-AD1D-7866CB7990FC}" presName="nodeFollowingNodes" presStyleLbl="node1" presStyleIdx="2" presStyleCnt="4" custScaleY="72947">
        <dgm:presLayoutVars>
          <dgm:bulletEnabled val="1"/>
        </dgm:presLayoutVars>
      </dgm:prSet>
      <dgm:spPr/>
    </dgm:pt>
    <dgm:pt modelId="{AD473DD4-FD6D-4A4C-96BF-60A76FE51A3A}" type="pres">
      <dgm:prSet presAssocID="{96913D75-364F-434B-97AE-4005B85993A1}" presName="nodeFollowingNodes" presStyleLbl="node1" presStyleIdx="3" presStyleCnt="4" custScaleY="72947">
        <dgm:presLayoutVars>
          <dgm:bulletEnabled val="1"/>
        </dgm:presLayoutVars>
      </dgm:prSet>
      <dgm:spPr/>
    </dgm:pt>
  </dgm:ptLst>
  <dgm:cxnLst>
    <dgm:cxn modelId="{A6BB3720-E940-4BAE-9861-47A772EAEF18}" srcId="{2691F3AF-B4E2-4944-9907-1EC82674864F}" destId="{C0F93E5E-EB9F-448E-AD1D-7866CB7990FC}" srcOrd="2" destOrd="0" parTransId="{99D38754-3C13-44C3-8B7D-8BCBB1AD6218}" sibTransId="{1CA23EDC-6A05-42AD-A0E3-8BAFB9DD878A}"/>
    <dgm:cxn modelId="{22BDBB2C-004A-4EC7-BEB0-996FFA94DC97}" srcId="{2691F3AF-B4E2-4944-9907-1EC82674864F}" destId="{96913D75-364F-434B-97AE-4005B85993A1}" srcOrd="3" destOrd="0" parTransId="{135862C7-455A-467A-B428-49BD1B7E5F85}" sibTransId="{CBA1305F-BD2A-40D8-AA17-0EF51595764B}"/>
    <dgm:cxn modelId="{2C717664-F116-49FB-934E-607C57151D33}" srcId="{2691F3AF-B4E2-4944-9907-1EC82674864F}" destId="{3F7F411C-D414-48B3-B8C4-74094CE7F34F}" srcOrd="1" destOrd="0" parTransId="{9D658855-C771-4C86-8DE5-BE58C442AED2}" sibTransId="{D0C62AD1-89F1-4107-ADF0-A4FC22036A25}"/>
    <dgm:cxn modelId="{DB8E4E67-E913-4530-BE0D-B268F6C4444A}" srcId="{2691F3AF-B4E2-4944-9907-1EC82674864F}" destId="{9B989C02-15AC-43E1-AD47-B36E69AA77A6}" srcOrd="0" destOrd="0" parTransId="{4A2D074D-EC92-416C-8CF6-D4002B660F18}" sibTransId="{938C8E4E-FAD8-4086-B388-8DBD31554566}"/>
    <dgm:cxn modelId="{06F5068B-A178-46A1-91AD-E7E9E2A5A685}" type="presOf" srcId="{96913D75-364F-434B-97AE-4005B85993A1}" destId="{AD473DD4-FD6D-4A4C-96BF-60A76FE51A3A}" srcOrd="0" destOrd="0" presId="urn:microsoft.com/office/officeart/2005/8/layout/cycle3"/>
    <dgm:cxn modelId="{62C6169C-926A-4DB9-B1BE-E6486D05BE9E}" type="presOf" srcId="{C0F93E5E-EB9F-448E-AD1D-7866CB7990FC}" destId="{A7408D22-48CA-478B-B13F-EAB18A51C1AA}" srcOrd="0" destOrd="0" presId="urn:microsoft.com/office/officeart/2005/8/layout/cycle3"/>
    <dgm:cxn modelId="{B97E06C0-A881-43E5-86EB-0B79D05F039B}" type="presOf" srcId="{2691F3AF-B4E2-4944-9907-1EC82674864F}" destId="{7C1FBDBA-F6A9-4D82-839F-79C83FE3B127}" srcOrd="0" destOrd="0" presId="urn:microsoft.com/office/officeart/2005/8/layout/cycle3"/>
    <dgm:cxn modelId="{1DBD12D4-7233-4E7F-9AD9-E634C856F820}" type="presOf" srcId="{9B989C02-15AC-43E1-AD47-B36E69AA77A6}" destId="{C1AA2D07-4038-4B84-B62F-0719CE3FCD93}" srcOrd="0" destOrd="0" presId="urn:microsoft.com/office/officeart/2005/8/layout/cycle3"/>
    <dgm:cxn modelId="{FA1409E6-566E-4A72-A6ED-195C18759B3C}" type="presOf" srcId="{938C8E4E-FAD8-4086-B388-8DBD31554566}" destId="{A13EBEC7-FEAD-48B8-8BF4-F6F04E50D14E}" srcOrd="0" destOrd="0" presId="urn:microsoft.com/office/officeart/2005/8/layout/cycle3"/>
    <dgm:cxn modelId="{0A774FF0-96DC-45E9-939B-BD3DC2E9F12F}" type="presOf" srcId="{3F7F411C-D414-48B3-B8C4-74094CE7F34F}" destId="{CA869E24-85D3-4141-9945-6513E9EA17B9}" srcOrd="0" destOrd="0" presId="urn:microsoft.com/office/officeart/2005/8/layout/cycle3"/>
    <dgm:cxn modelId="{4969C48F-19FA-445C-9B70-1C062ACAB623}" type="presParOf" srcId="{7C1FBDBA-F6A9-4D82-839F-79C83FE3B127}" destId="{6D064750-81D7-4763-9BB3-31B7C7C4FF30}" srcOrd="0" destOrd="0" presId="urn:microsoft.com/office/officeart/2005/8/layout/cycle3"/>
    <dgm:cxn modelId="{D156B8D8-9770-4180-9AC2-C69C15394054}" type="presParOf" srcId="{6D064750-81D7-4763-9BB3-31B7C7C4FF30}" destId="{C1AA2D07-4038-4B84-B62F-0719CE3FCD93}" srcOrd="0" destOrd="0" presId="urn:microsoft.com/office/officeart/2005/8/layout/cycle3"/>
    <dgm:cxn modelId="{9A2834AD-8955-4FC7-8DCE-198FFD3AAE84}" type="presParOf" srcId="{6D064750-81D7-4763-9BB3-31B7C7C4FF30}" destId="{A13EBEC7-FEAD-48B8-8BF4-F6F04E50D14E}" srcOrd="1" destOrd="0" presId="urn:microsoft.com/office/officeart/2005/8/layout/cycle3"/>
    <dgm:cxn modelId="{B48DA20F-0610-4A47-8128-35EE33671C91}" type="presParOf" srcId="{6D064750-81D7-4763-9BB3-31B7C7C4FF30}" destId="{CA869E24-85D3-4141-9945-6513E9EA17B9}" srcOrd="2" destOrd="0" presId="urn:microsoft.com/office/officeart/2005/8/layout/cycle3"/>
    <dgm:cxn modelId="{AC9C2CA8-075E-4C43-960A-C5C334201912}" type="presParOf" srcId="{6D064750-81D7-4763-9BB3-31B7C7C4FF30}" destId="{A7408D22-48CA-478B-B13F-EAB18A51C1AA}" srcOrd="3" destOrd="0" presId="urn:microsoft.com/office/officeart/2005/8/layout/cycle3"/>
    <dgm:cxn modelId="{6D0429AE-B4FA-48C7-8ABB-CBF5083421EB}" type="presParOf" srcId="{6D064750-81D7-4763-9BB3-31B7C7C4FF30}" destId="{AD473DD4-FD6D-4A4C-96BF-60A76FE51A3A}"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9E1A6-D7F5-4FFA-AE71-C548F3A0825C}">
      <dsp:nvSpPr>
        <dsp:cNvPr id="0" name=""/>
        <dsp:cNvSpPr/>
      </dsp:nvSpPr>
      <dsp:spPr>
        <a:xfrm>
          <a:off x="756209" y="793360"/>
          <a:ext cx="2756491" cy="1378245"/>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Arial" panose="020B0604020202020204" pitchFamily="34" charset="0"/>
              <a:cs typeface="Arial" panose="020B0604020202020204" pitchFamily="34" charset="0"/>
            </a:rPr>
            <a:t>Analizar los factores determinantes para la exportación del café de altura ecuatoriano subpartida 0901.11.90.10 periodo 2009-2019, y seleccionar el mercado meta en la Unión Europea. </a:t>
          </a:r>
          <a:endParaRPr lang="es-ES" sz="1300" kern="1200" dirty="0"/>
        </a:p>
      </dsp:txBody>
      <dsp:txXfrm>
        <a:off x="796576" y="833727"/>
        <a:ext cx="2675757" cy="1297511"/>
      </dsp:txXfrm>
    </dsp:sp>
    <dsp:sp modelId="{3117DEAB-CE5C-4105-A7B8-5F206EA624EC}">
      <dsp:nvSpPr>
        <dsp:cNvPr id="0" name=""/>
        <dsp:cNvSpPr/>
      </dsp:nvSpPr>
      <dsp:spPr>
        <a:xfrm rot="19457599">
          <a:off x="3385073" y="1044401"/>
          <a:ext cx="1357852" cy="83671"/>
        </a:xfrm>
        <a:custGeom>
          <a:avLst/>
          <a:gdLst/>
          <a:ahLst/>
          <a:cxnLst/>
          <a:rect l="0" t="0" r="0" b="0"/>
          <a:pathLst>
            <a:path>
              <a:moveTo>
                <a:pt x="0" y="41835"/>
              </a:moveTo>
              <a:lnTo>
                <a:pt x="1357852" y="418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030053" y="1052290"/>
        <a:ext cx="67892" cy="67892"/>
      </dsp:txXfrm>
    </dsp:sp>
    <dsp:sp modelId="{E8B5D122-051A-46F5-B7CB-B8F3C309110D}">
      <dsp:nvSpPr>
        <dsp:cNvPr id="0" name=""/>
        <dsp:cNvSpPr/>
      </dsp:nvSpPr>
      <dsp:spPr>
        <a:xfrm>
          <a:off x="4615298" y="868"/>
          <a:ext cx="2756491" cy="1378245"/>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Arial" panose="020B0604020202020204" pitchFamily="34" charset="0"/>
              <a:cs typeface="Arial" panose="020B0604020202020204" pitchFamily="34" charset="0"/>
            </a:rPr>
            <a:t>Determinar la competitividad del sector productor y exportador de café ecuatoriano con respecto a los principales productores a nivel regional.</a:t>
          </a:r>
          <a:endParaRPr lang="es-ES" sz="1300" kern="1200" dirty="0"/>
        </a:p>
      </dsp:txBody>
      <dsp:txXfrm>
        <a:off x="4655665" y="41235"/>
        <a:ext cx="2675757" cy="1297511"/>
      </dsp:txXfrm>
    </dsp:sp>
    <dsp:sp modelId="{A67B91BF-21B2-4D48-B5F2-739AEE4FB6D5}">
      <dsp:nvSpPr>
        <dsp:cNvPr id="0" name=""/>
        <dsp:cNvSpPr/>
      </dsp:nvSpPr>
      <dsp:spPr>
        <a:xfrm rot="2142401">
          <a:off x="3385073" y="1836892"/>
          <a:ext cx="1357852" cy="83671"/>
        </a:xfrm>
        <a:custGeom>
          <a:avLst/>
          <a:gdLst/>
          <a:ahLst/>
          <a:cxnLst/>
          <a:rect l="0" t="0" r="0" b="0"/>
          <a:pathLst>
            <a:path>
              <a:moveTo>
                <a:pt x="0" y="41835"/>
              </a:moveTo>
              <a:lnTo>
                <a:pt x="1357852" y="418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030053" y="1844782"/>
        <a:ext cx="67892" cy="67892"/>
      </dsp:txXfrm>
    </dsp:sp>
    <dsp:sp modelId="{0B779E40-6CD6-4EAB-AA1C-D53FA88ACB9B}">
      <dsp:nvSpPr>
        <dsp:cNvPr id="0" name=""/>
        <dsp:cNvSpPr/>
      </dsp:nvSpPr>
      <dsp:spPr>
        <a:xfrm>
          <a:off x="4615298" y="1585851"/>
          <a:ext cx="2756491" cy="1378245"/>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Arial" panose="020B0604020202020204" pitchFamily="34" charset="0"/>
              <a:cs typeface="Arial" panose="020B0604020202020204" pitchFamily="34" charset="0"/>
            </a:rPr>
            <a:t>Definir el mercado óptimo para el café de altura ecuatoriano en la Unión</a:t>
          </a:r>
          <a:endParaRPr lang="es-ES" sz="1300" kern="1200" dirty="0"/>
        </a:p>
      </dsp:txBody>
      <dsp:txXfrm>
        <a:off x="4655665" y="1626218"/>
        <a:ext cx="2675757" cy="1297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41BB3-7260-44D4-95CF-EA452AA478D3}">
      <dsp:nvSpPr>
        <dsp:cNvPr id="0" name=""/>
        <dsp:cNvSpPr/>
      </dsp:nvSpPr>
      <dsp:spPr>
        <a:xfrm>
          <a:off x="0" y="1492532"/>
          <a:ext cx="5998817" cy="1216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s-ES" sz="1300" kern="1200" dirty="0">
              <a:latin typeface="Arial" panose="020B0604020202020204" pitchFamily="34" charset="0"/>
              <a:ea typeface="Calibri" panose="020F0502020204030204" pitchFamily="34" charset="0"/>
              <a:cs typeface="Arial" panose="020B0604020202020204" pitchFamily="34" charset="0"/>
            </a:rPr>
            <a:t>Si se fortalece la ventaja comparativa de Ecuador con respecto a la de los productores a nivel regional del café de altura y se cuenta con un análisis de selección de mercados internacionales adecuado, se internacionaliza y se posiciona el producto ecuatoriano en los mercados extranjeros</a:t>
          </a:r>
          <a:endParaRPr lang="es-ES" sz="1300" kern="1200" dirty="0"/>
        </a:p>
      </dsp:txBody>
      <dsp:txXfrm>
        <a:off x="59399" y="1551931"/>
        <a:ext cx="5880019"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C1871-5A62-4667-9341-1FABA72F0D77}">
      <dsp:nvSpPr>
        <dsp:cNvPr id="0" name=""/>
        <dsp:cNvSpPr/>
      </dsp:nvSpPr>
      <dsp:spPr>
        <a:xfrm>
          <a:off x="0" y="461757"/>
          <a:ext cx="11926957" cy="61567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AB62B6-1F93-480B-94A1-A53D06C4C34B}">
      <dsp:nvSpPr>
        <dsp:cNvPr id="0" name=""/>
        <dsp:cNvSpPr/>
      </dsp:nvSpPr>
      <dsp:spPr>
        <a:xfrm>
          <a:off x="131" y="0"/>
          <a:ext cx="5236097" cy="615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s-EC" sz="2100" kern="1200" dirty="0"/>
            <a:t>Enfoque cualitativo</a:t>
          </a:r>
          <a:endParaRPr lang="es-ES" sz="2100" kern="1200" dirty="0"/>
        </a:p>
      </dsp:txBody>
      <dsp:txXfrm>
        <a:off x="131" y="0"/>
        <a:ext cx="5236097" cy="615676"/>
      </dsp:txXfrm>
    </dsp:sp>
    <dsp:sp modelId="{E2175411-C69B-4F99-A8AF-7BFEF31B1A0D}">
      <dsp:nvSpPr>
        <dsp:cNvPr id="0" name=""/>
        <dsp:cNvSpPr/>
      </dsp:nvSpPr>
      <dsp:spPr>
        <a:xfrm>
          <a:off x="2541220" y="692635"/>
          <a:ext cx="153919" cy="1539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5DC58-0615-4A4E-A743-FC54AD8F1F2C}">
      <dsp:nvSpPr>
        <dsp:cNvPr id="0" name=""/>
        <dsp:cNvSpPr/>
      </dsp:nvSpPr>
      <dsp:spPr>
        <a:xfrm>
          <a:off x="5498033" y="923514"/>
          <a:ext cx="5236097" cy="615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s-EC" sz="2100" kern="1200" dirty="0"/>
            <a:t>Exploratoria y descriptiva </a:t>
          </a:r>
          <a:endParaRPr lang="es-ES" sz="2100" kern="1200" dirty="0"/>
        </a:p>
      </dsp:txBody>
      <dsp:txXfrm>
        <a:off x="5498033" y="923514"/>
        <a:ext cx="5236097" cy="615676"/>
      </dsp:txXfrm>
    </dsp:sp>
    <dsp:sp modelId="{4A196DF5-6A67-4E57-BB00-2D1032BAF261}">
      <dsp:nvSpPr>
        <dsp:cNvPr id="0" name=""/>
        <dsp:cNvSpPr/>
      </dsp:nvSpPr>
      <dsp:spPr>
        <a:xfrm>
          <a:off x="8039122" y="692635"/>
          <a:ext cx="153919" cy="1539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EBEC7-FEAD-48B8-8BF4-F6F04E50D14E}">
      <dsp:nvSpPr>
        <dsp:cNvPr id="0" name=""/>
        <dsp:cNvSpPr/>
      </dsp:nvSpPr>
      <dsp:spPr>
        <a:xfrm>
          <a:off x="2148590" y="-114026"/>
          <a:ext cx="4528475" cy="4528475"/>
        </a:xfrm>
        <a:prstGeom prst="circularArrow">
          <a:avLst>
            <a:gd name="adj1" fmla="val 4668"/>
            <a:gd name="adj2" fmla="val 272909"/>
            <a:gd name="adj3" fmla="val 12869264"/>
            <a:gd name="adj4" fmla="val 18005071"/>
            <a:gd name="adj5" fmla="val 484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A2D07-4038-4B84-B62F-0719CE3FCD93}">
      <dsp:nvSpPr>
        <dsp:cNvPr id="0" name=""/>
        <dsp:cNvSpPr/>
      </dsp:nvSpPr>
      <dsp:spPr>
        <a:xfrm>
          <a:off x="2919620" y="202778"/>
          <a:ext cx="2986416" cy="1089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dirty="0"/>
            <a:t>Conveniencia</a:t>
          </a:r>
          <a:endParaRPr lang="es-ES" sz="2700" kern="1200" dirty="0"/>
        </a:p>
      </dsp:txBody>
      <dsp:txXfrm>
        <a:off x="2972793" y="255951"/>
        <a:ext cx="2880070" cy="982904"/>
      </dsp:txXfrm>
    </dsp:sp>
    <dsp:sp modelId="{CA869E24-85D3-4141-9945-6513E9EA17B9}">
      <dsp:nvSpPr>
        <dsp:cNvPr id="0" name=""/>
        <dsp:cNvSpPr/>
      </dsp:nvSpPr>
      <dsp:spPr>
        <a:xfrm>
          <a:off x="4545643" y="1828802"/>
          <a:ext cx="2986416" cy="1089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dirty="0"/>
            <a:t>Relevancia social</a:t>
          </a:r>
          <a:endParaRPr lang="es-ES" sz="2700" kern="1200" dirty="0"/>
        </a:p>
      </dsp:txBody>
      <dsp:txXfrm>
        <a:off x="4598816" y="1881975"/>
        <a:ext cx="2880070" cy="982904"/>
      </dsp:txXfrm>
    </dsp:sp>
    <dsp:sp modelId="{A7408D22-48CA-478B-B13F-EAB18A51C1AA}">
      <dsp:nvSpPr>
        <dsp:cNvPr id="0" name=""/>
        <dsp:cNvSpPr/>
      </dsp:nvSpPr>
      <dsp:spPr>
        <a:xfrm>
          <a:off x="2919620" y="3454825"/>
          <a:ext cx="2986416" cy="1089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dirty="0"/>
            <a:t>Implicación práctica</a:t>
          </a:r>
          <a:endParaRPr lang="es-ES" sz="2700" kern="1200" dirty="0"/>
        </a:p>
      </dsp:txBody>
      <dsp:txXfrm>
        <a:off x="2972793" y="3507998"/>
        <a:ext cx="2880070" cy="982904"/>
      </dsp:txXfrm>
    </dsp:sp>
    <dsp:sp modelId="{AD473DD4-FD6D-4A4C-96BF-60A76FE51A3A}">
      <dsp:nvSpPr>
        <dsp:cNvPr id="0" name=""/>
        <dsp:cNvSpPr/>
      </dsp:nvSpPr>
      <dsp:spPr>
        <a:xfrm>
          <a:off x="1293596" y="1828802"/>
          <a:ext cx="2986416" cy="1089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dirty="0"/>
            <a:t>Valor teórico </a:t>
          </a:r>
          <a:endParaRPr lang="es-ES" sz="2700" kern="1200" dirty="0"/>
        </a:p>
      </dsp:txBody>
      <dsp:txXfrm>
        <a:off x="1346769" y="1881975"/>
        <a:ext cx="2880070" cy="9829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76273-A3F4-4AF8-AB49-9A75AC4EF7B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51E9421-3A48-4E83-931E-F67E0BE69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6FE4A49-7AF6-4896-AEAD-57A6CAAD39C1}"/>
              </a:ext>
            </a:extLst>
          </p:cNvPr>
          <p:cNvSpPr>
            <a:spLocks noGrp="1"/>
          </p:cNvSpPr>
          <p:nvPr>
            <p:ph type="dt" sz="half" idx="10"/>
          </p:nvPr>
        </p:nvSpPr>
        <p:spPr/>
        <p:txBody>
          <a:bodyPr/>
          <a:lstStyle/>
          <a:p>
            <a:fld id="{825132C1-1D87-4505-93B2-A9EED0A16177}" type="datetimeFigureOut">
              <a:rPr lang="es-ES" smtClean="0"/>
              <a:t>08/04/2021</a:t>
            </a:fld>
            <a:endParaRPr lang="es-ES"/>
          </a:p>
        </p:txBody>
      </p:sp>
      <p:sp>
        <p:nvSpPr>
          <p:cNvPr id="5" name="Marcador de pie de página 4">
            <a:extLst>
              <a:ext uri="{FF2B5EF4-FFF2-40B4-BE49-F238E27FC236}">
                <a16:creationId xmlns:a16="http://schemas.microsoft.com/office/drawing/2014/main" id="{40F9F280-2126-444E-B774-5F1E4E1959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7DD4E0-C8EC-47F9-AFDC-0A47AC25B2F2}"/>
              </a:ext>
            </a:extLst>
          </p:cNvPr>
          <p:cNvSpPr>
            <a:spLocks noGrp="1"/>
          </p:cNvSpPr>
          <p:nvPr>
            <p:ph type="sldNum" sz="quarter" idx="12"/>
          </p:nvPr>
        </p:nvSpPr>
        <p:spPr/>
        <p:txBody>
          <a:bodyPr/>
          <a:lstStyle/>
          <a:p>
            <a:fld id="{4F6CADDB-D09F-48E6-9AB9-4E63FBF04BD7}" type="slidenum">
              <a:rPr lang="es-ES" smtClean="0"/>
              <a:t>‹Nº›</a:t>
            </a:fld>
            <a:endParaRPr lang="es-ES"/>
          </a:p>
        </p:txBody>
      </p:sp>
    </p:spTree>
    <p:extLst>
      <p:ext uri="{BB962C8B-B14F-4D97-AF65-F5344CB8AC3E}">
        <p14:creationId xmlns:p14="http://schemas.microsoft.com/office/powerpoint/2010/main" val="305333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51C54-3B98-4899-B383-B6BDF8068C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FB90A3-222C-4212-9EF9-BF57616E8EA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2C94FD-B631-4E6B-8348-2052D96F83DC}"/>
              </a:ext>
            </a:extLst>
          </p:cNvPr>
          <p:cNvSpPr>
            <a:spLocks noGrp="1"/>
          </p:cNvSpPr>
          <p:nvPr>
            <p:ph type="dt" sz="half" idx="10"/>
          </p:nvPr>
        </p:nvSpPr>
        <p:spPr/>
        <p:txBody>
          <a:bodyPr/>
          <a:lstStyle/>
          <a:p>
            <a:fld id="{825132C1-1D87-4505-93B2-A9EED0A16177}" type="datetimeFigureOut">
              <a:rPr lang="es-ES" smtClean="0"/>
              <a:t>08/04/2021</a:t>
            </a:fld>
            <a:endParaRPr lang="es-ES"/>
          </a:p>
        </p:txBody>
      </p:sp>
      <p:sp>
        <p:nvSpPr>
          <p:cNvPr id="5" name="Marcador de pie de página 4">
            <a:extLst>
              <a:ext uri="{FF2B5EF4-FFF2-40B4-BE49-F238E27FC236}">
                <a16:creationId xmlns:a16="http://schemas.microsoft.com/office/drawing/2014/main" id="{BBC24D2D-2786-4583-A694-E1F0D6645F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730CA0-E571-4E1C-B2F3-6A6781DCFB45}"/>
              </a:ext>
            </a:extLst>
          </p:cNvPr>
          <p:cNvSpPr>
            <a:spLocks noGrp="1"/>
          </p:cNvSpPr>
          <p:nvPr>
            <p:ph type="sldNum" sz="quarter" idx="12"/>
          </p:nvPr>
        </p:nvSpPr>
        <p:spPr/>
        <p:txBody>
          <a:bodyPr/>
          <a:lstStyle/>
          <a:p>
            <a:fld id="{4F6CADDB-D09F-48E6-9AB9-4E63FBF04BD7}" type="slidenum">
              <a:rPr lang="es-ES" smtClean="0"/>
              <a:t>‹Nº›</a:t>
            </a:fld>
            <a:endParaRPr lang="es-ES"/>
          </a:p>
        </p:txBody>
      </p:sp>
    </p:spTree>
    <p:extLst>
      <p:ext uri="{BB962C8B-B14F-4D97-AF65-F5344CB8AC3E}">
        <p14:creationId xmlns:p14="http://schemas.microsoft.com/office/powerpoint/2010/main" val="130947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63C122D-7E2A-4C7F-8F70-71B530A7D6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4CCAE0B-A31C-425F-B0A0-04B2CEF7E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E0C19F-E800-4172-8375-9DD63ACBC66F}"/>
              </a:ext>
            </a:extLst>
          </p:cNvPr>
          <p:cNvSpPr>
            <a:spLocks noGrp="1"/>
          </p:cNvSpPr>
          <p:nvPr>
            <p:ph type="dt" sz="half" idx="10"/>
          </p:nvPr>
        </p:nvSpPr>
        <p:spPr/>
        <p:txBody>
          <a:bodyPr/>
          <a:lstStyle/>
          <a:p>
            <a:fld id="{825132C1-1D87-4505-93B2-A9EED0A16177}" type="datetimeFigureOut">
              <a:rPr lang="es-ES" smtClean="0"/>
              <a:t>08/04/2021</a:t>
            </a:fld>
            <a:endParaRPr lang="es-ES"/>
          </a:p>
        </p:txBody>
      </p:sp>
      <p:sp>
        <p:nvSpPr>
          <p:cNvPr id="5" name="Marcador de pie de página 4">
            <a:extLst>
              <a:ext uri="{FF2B5EF4-FFF2-40B4-BE49-F238E27FC236}">
                <a16:creationId xmlns:a16="http://schemas.microsoft.com/office/drawing/2014/main" id="{F0345B45-BA62-4807-9D36-D19E367E7F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F62B0C8-8FFE-4E6F-B6F0-DE499E208BF4}"/>
              </a:ext>
            </a:extLst>
          </p:cNvPr>
          <p:cNvSpPr>
            <a:spLocks noGrp="1"/>
          </p:cNvSpPr>
          <p:nvPr>
            <p:ph type="sldNum" sz="quarter" idx="12"/>
          </p:nvPr>
        </p:nvSpPr>
        <p:spPr/>
        <p:txBody>
          <a:bodyPr/>
          <a:lstStyle/>
          <a:p>
            <a:fld id="{4F6CADDB-D09F-48E6-9AB9-4E63FBF04BD7}" type="slidenum">
              <a:rPr lang="es-ES" smtClean="0"/>
              <a:t>‹Nº›</a:t>
            </a:fld>
            <a:endParaRPr lang="es-ES"/>
          </a:p>
        </p:txBody>
      </p:sp>
    </p:spTree>
    <p:extLst>
      <p:ext uri="{BB962C8B-B14F-4D97-AF65-F5344CB8AC3E}">
        <p14:creationId xmlns:p14="http://schemas.microsoft.com/office/powerpoint/2010/main" val="1149895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3"/>
          <p:cNvSpPr>
            <a:spLocks noGrp="1"/>
          </p:cNvSpPr>
          <p:nvPr>
            <p:ph type="dt" sz="half" idx="10"/>
          </p:nvPr>
        </p:nvSpPr>
        <p:spPr/>
        <p:txBody>
          <a:bodyPr/>
          <a:lstStyle/>
          <a:p>
            <a:fld id="{825132C1-1D87-4505-93B2-A9EED0A16177}" type="datetimeFigureOut">
              <a:rPr lang="es-ES" smtClean="0"/>
              <a:t>08/04/2021</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6CADDB-D09F-48E6-9AB9-4E63FBF04BD7}" type="slidenum">
              <a:rPr lang="es-ES" smtClean="0"/>
              <a:t>‹Nº›</a:t>
            </a:fld>
            <a:endParaRPr lang="es-ES"/>
          </a:p>
        </p:txBody>
      </p:sp>
    </p:spTree>
    <p:extLst>
      <p:ext uri="{BB962C8B-B14F-4D97-AF65-F5344CB8AC3E}">
        <p14:creationId xmlns:p14="http://schemas.microsoft.com/office/powerpoint/2010/main" val="85964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5E13D-9824-4C29-B412-51C9BF650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782A10-BF2D-4EBA-BA4F-EC86F32CF86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70AE57-B7EF-4156-A7BE-94EA4F2314E8}"/>
              </a:ext>
            </a:extLst>
          </p:cNvPr>
          <p:cNvSpPr>
            <a:spLocks noGrp="1"/>
          </p:cNvSpPr>
          <p:nvPr>
            <p:ph type="dt" sz="half" idx="10"/>
          </p:nvPr>
        </p:nvSpPr>
        <p:spPr/>
        <p:txBody>
          <a:bodyPr/>
          <a:lstStyle/>
          <a:p>
            <a:fld id="{825132C1-1D87-4505-93B2-A9EED0A16177}" type="datetimeFigureOut">
              <a:rPr lang="es-ES" smtClean="0"/>
              <a:t>08/04/2021</a:t>
            </a:fld>
            <a:endParaRPr lang="es-ES"/>
          </a:p>
        </p:txBody>
      </p:sp>
      <p:sp>
        <p:nvSpPr>
          <p:cNvPr id="5" name="Marcador de pie de página 4">
            <a:extLst>
              <a:ext uri="{FF2B5EF4-FFF2-40B4-BE49-F238E27FC236}">
                <a16:creationId xmlns:a16="http://schemas.microsoft.com/office/drawing/2014/main" id="{27D9A314-F993-4A0F-9EE5-AFE6246704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43E385-0D69-437B-935F-86842470D962}"/>
              </a:ext>
            </a:extLst>
          </p:cNvPr>
          <p:cNvSpPr>
            <a:spLocks noGrp="1"/>
          </p:cNvSpPr>
          <p:nvPr>
            <p:ph type="sldNum" sz="quarter" idx="12"/>
          </p:nvPr>
        </p:nvSpPr>
        <p:spPr/>
        <p:txBody>
          <a:bodyPr/>
          <a:lstStyle/>
          <a:p>
            <a:fld id="{4F6CADDB-D09F-48E6-9AB9-4E63FBF04BD7}" type="slidenum">
              <a:rPr lang="es-ES" smtClean="0"/>
              <a:t>‹Nº›</a:t>
            </a:fld>
            <a:endParaRPr lang="es-ES"/>
          </a:p>
        </p:txBody>
      </p:sp>
    </p:spTree>
    <p:extLst>
      <p:ext uri="{BB962C8B-B14F-4D97-AF65-F5344CB8AC3E}">
        <p14:creationId xmlns:p14="http://schemas.microsoft.com/office/powerpoint/2010/main" val="315316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74FD8-9D45-41C5-9567-07C4124307D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0C45DEA-651E-46D7-BFB2-50616561F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B00AC63-690E-44E7-BAD6-6BFE4F3D51BE}"/>
              </a:ext>
            </a:extLst>
          </p:cNvPr>
          <p:cNvSpPr>
            <a:spLocks noGrp="1"/>
          </p:cNvSpPr>
          <p:nvPr>
            <p:ph type="dt" sz="half" idx="10"/>
          </p:nvPr>
        </p:nvSpPr>
        <p:spPr/>
        <p:txBody>
          <a:bodyPr/>
          <a:lstStyle/>
          <a:p>
            <a:fld id="{825132C1-1D87-4505-93B2-A9EED0A16177}" type="datetimeFigureOut">
              <a:rPr lang="es-ES" smtClean="0"/>
              <a:t>08/04/2021</a:t>
            </a:fld>
            <a:endParaRPr lang="es-ES"/>
          </a:p>
        </p:txBody>
      </p:sp>
      <p:sp>
        <p:nvSpPr>
          <p:cNvPr id="5" name="Marcador de pie de página 4">
            <a:extLst>
              <a:ext uri="{FF2B5EF4-FFF2-40B4-BE49-F238E27FC236}">
                <a16:creationId xmlns:a16="http://schemas.microsoft.com/office/drawing/2014/main" id="{40676538-BA4F-4F94-BFB8-0F89C6427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75EFB7-1D21-4C38-B907-C46D655834C4}"/>
              </a:ext>
            </a:extLst>
          </p:cNvPr>
          <p:cNvSpPr>
            <a:spLocks noGrp="1"/>
          </p:cNvSpPr>
          <p:nvPr>
            <p:ph type="sldNum" sz="quarter" idx="12"/>
          </p:nvPr>
        </p:nvSpPr>
        <p:spPr/>
        <p:txBody>
          <a:bodyPr/>
          <a:lstStyle/>
          <a:p>
            <a:fld id="{4F6CADDB-D09F-48E6-9AB9-4E63FBF04BD7}" type="slidenum">
              <a:rPr lang="es-ES" smtClean="0"/>
              <a:t>‹Nº›</a:t>
            </a:fld>
            <a:endParaRPr lang="es-ES"/>
          </a:p>
        </p:txBody>
      </p:sp>
    </p:spTree>
    <p:extLst>
      <p:ext uri="{BB962C8B-B14F-4D97-AF65-F5344CB8AC3E}">
        <p14:creationId xmlns:p14="http://schemas.microsoft.com/office/powerpoint/2010/main" val="340018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6A58D0-C889-44FC-BCA3-3AF5565D3D2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F1F1C1E-6298-431B-BBF2-462C242DF27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DC99D5E-601B-4257-83BD-5A0719A2E95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17DBCF5-7C25-4ECC-B06D-506C37B6AD3D}"/>
              </a:ext>
            </a:extLst>
          </p:cNvPr>
          <p:cNvSpPr>
            <a:spLocks noGrp="1"/>
          </p:cNvSpPr>
          <p:nvPr>
            <p:ph type="dt" sz="half" idx="10"/>
          </p:nvPr>
        </p:nvSpPr>
        <p:spPr/>
        <p:txBody>
          <a:bodyPr/>
          <a:lstStyle/>
          <a:p>
            <a:fld id="{825132C1-1D87-4505-93B2-A9EED0A16177}" type="datetimeFigureOut">
              <a:rPr lang="es-ES" smtClean="0"/>
              <a:t>08/04/2021</a:t>
            </a:fld>
            <a:endParaRPr lang="es-ES"/>
          </a:p>
        </p:txBody>
      </p:sp>
      <p:sp>
        <p:nvSpPr>
          <p:cNvPr id="6" name="Marcador de pie de página 5">
            <a:extLst>
              <a:ext uri="{FF2B5EF4-FFF2-40B4-BE49-F238E27FC236}">
                <a16:creationId xmlns:a16="http://schemas.microsoft.com/office/drawing/2014/main" id="{15428A7D-8F92-4DB7-A723-9D27F1D3F7A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60FC5D-A6DA-48D4-A9D6-21A7CFC63F1B}"/>
              </a:ext>
            </a:extLst>
          </p:cNvPr>
          <p:cNvSpPr>
            <a:spLocks noGrp="1"/>
          </p:cNvSpPr>
          <p:nvPr>
            <p:ph type="sldNum" sz="quarter" idx="12"/>
          </p:nvPr>
        </p:nvSpPr>
        <p:spPr/>
        <p:txBody>
          <a:bodyPr/>
          <a:lstStyle/>
          <a:p>
            <a:fld id="{4F6CADDB-D09F-48E6-9AB9-4E63FBF04BD7}" type="slidenum">
              <a:rPr lang="es-ES" smtClean="0"/>
              <a:t>‹Nº›</a:t>
            </a:fld>
            <a:endParaRPr lang="es-ES"/>
          </a:p>
        </p:txBody>
      </p:sp>
    </p:spTree>
    <p:extLst>
      <p:ext uri="{BB962C8B-B14F-4D97-AF65-F5344CB8AC3E}">
        <p14:creationId xmlns:p14="http://schemas.microsoft.com/office/powerpoint/2010/main" val="290458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927AE-8789-4511-A331-E2F77FC47FB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21C142-8DB7-441E-AD1E-10FFC26E55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66D62B5-7522-491C-8A56-95502E43E0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BD7A7D4-8700-472F-B4F4-C12FA0FB2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864F98D-FE21-4F2D-97FD-53E6EF79B1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4802BC8-0E2C-4BDE-9675-07D8AC3E1A87}"/>
              </a:ext>
            </a:extLst>
          </p:cNvPr>
          <p:cNvSpPr>
            <a:spLocks noGrp="1"/>
          </p:cNvSpPr>
          <p:nvPr>
            <p:ph type="dt" sz="half" idx="10"/>
          </p:nvPr>
        </p:nvSpPr>
        <p:spPr/>
        <p:txBody>
          <a:bodyPr/>
          <a:lstStyle/>
          <a:p>
            <a:fld id="{825132C1-1D87-4505-93B2-A9EED0A16177}" type="datetimeFigureOut">
              <a:rPr lang="es-ES" smtClean="0"/>
              <a:t>08/04/2021</a:t>
            </a:fld>
            <a:endParaRPr lang="es-ES"/>
          </a:p>
        </p:txBody>
      </p:sp>
      <p:sp>
        <p:nvSpPr>
          <p:cNvPr id="8" name="Marcador de pie de página 7">
            <a:extLst>
              <a:ext uri="{FF2B5EF4-FFF2-40B4-BE49-F238E27FC236}">
                <a16:creationId xmlns:a16="http://schemas.microsoft.com/office/drawing/2014/main" id="{0769B42E-E99B-4028-A4BF-DF7F12C02A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3D7F197-AED3-43C7-90BB-55C49274D720}"/>
              </a:ext>
            </a:extLst>
          </p:cNvPr>
          <p:cNvSpPr>
            <a:spLocks noGrp="1"/>
          </p:cNvSpPr>
          <p:nvPr>
            <p:ph type="sldNum" sz="quarter" idx="12"/>
          </p:nvPr>
        </p:nvSpPr>
        <p:spPr/>
        <p:txBody>
          <a:bodyPr/>
          <a:lstStyle/>
          <a:p>
            <a:fld id="{4F6CADDB-D09F-48E6-9AB9-4E63FBF04BD7}" type="slidenum">
              <a:rPr lang="es-ES" smtClean="0"/>
              <a:t>‹Nº›</a:t>
            </a:fld>
            <a:endParaRPr lang="es-ES"/>
          </a:p>
        </p:txBody>
      </p:sp>
    </p:spTree>
    <p:extLst>
      <p:ext uri="{BB962C8B-B14F-4D97-AF65-F5344CB8AC3E}">
        <p14:creationId xmlns:p14="http://schemas.microsoft.com/office/powerpoint/2010/main" val="362572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25A439-D7C1-47D2-A0BA-4A54FC58F5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5A1B34-3433-4DE7-B1D7-C99981EE657E}"/>
              </a:ext>
            </a:extLst>
          </p:cNvPr>
          <p:cNvSpPr>
            <a:spLocks noGrp="1"/>
          </p:cNvSpPr>
          <p:nvPr>
            <p:ph type="dt" sz="half" idx="10"/>
          </p:nvPr>
        </p:nvSpPr>
        <p:spPr/>
        <p:txBody>
          <a:bodyPr/>
          <a:lstStyle/>
          <a:p>
            <a:fld id="{825132C1-1D87-4505-93B2-A9EED0A16177}" type="datetimeFigureOut">
              <a:rPr lang="es-ES" smtClean="0"/>
              <a:t>08/04/2021</a:t>
            </a:fld>
            <a:endParaRPr lang="es-ES"/>
          </a:p>
        </p:txBody>
      </p:sp>
      <p:sp>
        <p:nvSpPr>
          <p:cNvPr id="4" name="Marcador de pie de página 3">
            <a:extLst>
              <a:ext uri="{FF2B5EF4-FFF2-40B4-BE49-F238E27FC236}">
                <a16:creationId xmlns:a16="http://schemas.microsoft.com/office/drawing/2014/main" id="{7AB0836F-A563-403C-B844-A47719B3E73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0A5F5CA-DDC7-46D4-83EC-6BE71C036DE2}"/>
              </a:ext>
            </a:extLst>
          </p:cNvPr>
          <p:cNvSpPr>
            <a:spLocks noGrp="1"/>
          </p:cNvSpPr>
          <p:nvPr>
            <p:ph type="sldNum" sz="quarter" idx="12"/>
          </p:nvPr>
        </p:nvSpPr>
        <p:spPr/>
        <p:txBody>
          <a:bodyPr/>
          <a:lstStyle/>
          <a:p>
            <a:fld id="{4F6CADDB-D09F-48E6-9AB9-4E63FBF04BD7}" type="slidenum">
              <a:rPr lang="es-ES" smtClean="0"/>
              <a:t>‹Nº›</a:t>
            </a:fld>
            <a:endParaRPr lang="es-ES"/>
          </a:p>
        </p:txBody>
      </p:sp>
    </p:spTree>
    <p:extLst>
      <p:ext uri="{BB962C8B-B14F-4D97-AF65-F5344CB8AC3E}">
        <p14:creationId xmlns:p14="http://schemas.microsoft.com/office/powerpoint/2010/main" val="121843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950E7-73BF-4141-8ABB-88C8F19E003F}"/>
              </a:ext>
            </a:extLst>
          </p:cNvPr>
          <p:cNvSpPr>
            <a:spLocks noGrp="1"/>
          </p:cNvSpPr>
          <p:nvPr>
            <p:ph type="dt" sz="half" idx="10"/>
          </p:nvPr>
        </p:nvSpPr>
        <p:spPr/>
        <p:txBody>
          <a:bodyPr/>
          <a:lstStyle/>
          <a:p>
            <a:fld id="{825132C1-1D87-4505-93B2-A9EED0A16177}" type="datetimeFigureOut">
              <a:rPr lang="es-ES" smtClean="0"/>
              <a:t>08/04/2021</a:t>
            </a:fld>
            <a:endParaRPr lang="es-ES"/>
          </a:p>
        </p:txBody>
      </p:sp>
      <p:sp>
        <p:nvSpPr>
          <p:cNvPr id="3" name="Marcador de pie de página 2">
            <a:extLst>
              <a:ext uri="{FF2B5EF4-FFF2-40B4-BE49-F238E27FC236}">
                <a16:creationId xmlns:a16="http://schemas.microsoft.com/office/drawing/2014/main" id="{D79A4A13-E5EE-4695-9267-2A183472CD2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14DBEC8-9185-40F2-9D8B-974CA0A095F8}"/>
              </a:ext>
            </a:extLst>
          </p:cNvPr>
          <p:cNvSpPr>
            <a:spLocks noGrp="1"/>
          </p:cNvSpPr>
          <p:nvPr>
            <p:ph type="sldNum" sz="quarter" idx="12"/>
          </p:nvPr>
        </p:nvSpPr>
        <p:spPr/>
        <p:txBody>
          <a:bodyPr/>
          <a:lstStyle/>
          <a:p>
            <a:fld id="{4F6CADDB-D09F-48E6-9AB9-4E63FBF04BD7}" type="slidenum">
              <a:rPr lang="es-ES" smtClean="0"/>
              <a:t>‹Nº›</a:t>
            </a:fld>
            <a:endParaRPr lang="es-ES"/>
          </a:p>
        </p:txBody>
      </p:sp>
    </p:spTree>
    <p:extLst>
      <p:ext uri="{BB962C8B-B14F-4D97-AF65-F5344CB8AC3E}">
        <p14:creationId xmlns:p14="http://schemas.microsoft.com/office/powerpoint/2010/main" val="224887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50F5DF-2873-46F7-A22D-1934734037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2FD107-D517-4116-BF2D-8CEA879FC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9CC6DA7-B685-4E96-B326-7F62E23FC9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66AD1-10E2-4FA5-8B58-BEFE650915C7}"/>
              </a:ext>
            </a:extLst>
          </p:cNvPr>
          <p:cNvSpPr>
            <a:spLocks noGrp="1"/>
          </p:cNvSpPr>
          <p:nvPr>
            <p:ph type="dt" sz="half" idx="10"/>
          </p:nvPr>
        </p:nvSpPr>
        <p:spPr/>
        <p:txBody>
          <a:bodyPr/>
          <a:lstStyle/>
          <a:p>
            <a:fld id="{825132C1-1D87-4505-93B2-A9EED0A16177}" type="datetimeFigureOut">
              <a:rPr lang="es-ES" smtClean="0"/>
              <a:t>08/04/2021</a:t>
            </a:fld>
            <a:endParaRPr lang="es-ES"/>
          </a:p>
        </p:txBody>
      </p:sp>
      <p:sp>
        <p:nvSpPr>
          <p:cNvPr id="6" name="Marcador de pie de página 5">
            <a:extLst>
              <a:ext uri="{FF2B5EF4-FFF2-40B4-BE49-F238E27FC236}">
                <a16:creationId xmlns:a16="http://schemas.microsoft.com/office/drawing/2014/main" id="{3A58B004-77CB-44CE-ADBF-20B5DBE1B6A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D9A7DE-706C-4450-B591-5D79950BF924}"/>
              </a:ext>
            </a:extLst>
          </p:cNvPr>
          <p:cNvSpPr>
            <a:spLocks noGrp="1"/>
          </p:cNvSpPr>
          <p:nvPr>
            <p:ph type="sldNum" sz="quarter" idx="12"/>
          </p:nvPr>
        </p:nvSpPr>
        <p:spPr/>
        <p:txBody>
          <a:bodyPr/>
          <a:lstStyle/>
          <a:p>
            <a:fld id="{4F6CADDB-D09F-48E6-9AB9-4E63FBF04BD7}" type="slidenum">
              <a:rPr lang="es-ES" smtClean="0"/>
              <a:t>‹Nº›</a:t>
            </a:fld>
            <a:endParaRPr lang="es-ES"/>
          </a:p>
        </p:txBody>
      </p:sp>
    </p:spTree>
    <p:extLst>
      <p:ext uri="{BB962C8B-B14F-4D97-AF65-F5344CB8AC3E}">
        <p14:creationId xmlns:p14="http://schemas.microsoft.com/office/powerpoint/2010/main" val="390665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CF16B-55DF-4EF3-A3B2-819F72DD65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C6A0A45-A6B2-43BB-9130-FB0BBE5D0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E1190E3-2E51-4A50-BBA6-88903E5CD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033834-226A-4C91-AD91-B4CAFFBDD042}"/>
              </a:ext>
            </a:extLst>
          </p:cNvPr>
          <p:cNvSpPr>
            <a:spLocks noGrp="1"/>
          </p:cNvSpPr>
          <p:nvPr>
            <p:ph type="dt" sz="half" idx="10"/>
          </p:nvPr>
        </p:nvSpPr>
        <p:spPr/>
        <p:txBody>
          <a:bodyPr/>
          <a:lstStyle/>
          <a:p>
            <a:fld id="{825132C1-1D87-4505-93B2-A9EED0A16177}" type="datetimeFigureOut">
              <a:rPr lang="es-ES" smtClean="0"/>
              <a:t>08/04/2021</a:t>
            </a:fld>
            <a:endParaRPr lang="es-ES"/>
          </a:p>
        </p:txBody>
      </p:sp>
      <p:sp>
        <p:nvSpPr>
          <p:cNvPr id="6" name="Marcador de pie de página 5">
            <a:extLst>
              <a:ext uri="{FF2B5EF4-FFF2-40B4-BE49-F238E27FC236}">
                <a16:creationId xmlns:a16="http://schemas.microsoft.com/office/drawing/2014/main" id="{E524BB71-3D28-40A9-9B5F-A1D2DBE1E0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0FB2E72-47EA-4E6A-87C7-7BCC36581321}"/>
              </a:ext>
            </a:extLst>
          </p:cNvPr>
          <p:cNvSpPr>
            <a:spLocks noGrp="1"/>
          </p:cNvSpPr>
          <p:nvPr>
            <p:ph type="sldNum" sz="quarter" idx="12"/>
          </p:nvPr>
        </p:nvSpPr>
        <p:spPr/>
        <p:txBody>
          <a:bodyPr/>
          <a:lstStyle/>
          <a:p>
            <a:fld id="{4F6CADDB-D09F-48E6-9AB9-4E63FBF04BD7}" type="slidenum">
              <a:rPr lang="es-ES" smtClean="0"/>
              <a:t>‹Nº›</a:t>
            </a:fld>
            <a:endParaRPr lang="es-ES"/>
          </a:p>
        </p:txBody>
      </p:sp>
    </p:spTree>
    <p:extLst>
      <p:ext uri="{BB962C8B-B14F-4D97-AF65-F5344CB8AC3E}">
        <p14:creationId xmlns:p14="http://schemas.microsoft.com/office/powerpoint/2010/main" val="356374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63F3E8-852E-4351-8BEF-26CD5C8C28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688B71-A89C-4EB9-876F-83E3BD728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3900475-DA66-44E1-BE29-DCCE42BEA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132C1-1D87-4505-93B2-A9EED0A16177}" type="datetimeFigureOut">
              <a:rPr lang="es-ES" smtClean="0"/>
              <a:t>08/04/2021</a:t>
            </a:fld>
            <a:endParaRPr lang="es-ES"/>
          </a:p>
        </p:txBody>
      </p:sp>
      <p:sp>
        <p:nvSpPr>
          <p:cNvPr id="5" name="Marcador de pie de página 4">
            <a:extLst>
              <a:ext uri="{FF2B5EF4-FFF2-40B4-BE49-F238E27FC236}">
                <a16:creationId xmlns:a16="http://schemas.microsoft.com/office/drawing/2014/main" id="{4760B3D7-CE75-4637-84A4-A6B569E0E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CFC3272-E463-4887-899C-8D41B2AD0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CADDB-D09F-48E6-9AB9-4E63FBF04BD7}" type="slidenum">
              <a:rPr lang="es-ES" smtClean="0"/>
              <a:t>‹Nº›</a:t>
            </a:fld>
            <a:endParaRPr lang="es-ES"/>
          </a:p>
        </p:txBody>
      </p:sp>
    </p:spTree>
    <p:extLst>
      <p:ext uri="{BB962C8B-B14F-4D97-AF65-F5344CB8AC3E}">
        <p14:creationId xmlns:p14="http://schemas.microsoft.com/office/powerpoint/2010/main" val="31112675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02DDD-D309-4E0D-9433-0C6425CE83EC}"/>
              </a:ext>
            </a:extLst>
          </p:cNvPr>
          <p:cNvSpPr>
            <a:spLocks noGrp="1"/>
          </p:cNvSpPr>
          <p:nvPr>
            <p:ph type="ctrTitle"/>
          </p:nvPr>
        </p:nvSpPr>
        <p:spPr>
          <a:xfrm>
            <a:off x="145775" y="463825"/>
            <a:ext cx="6347789" cy="3763617"/>
          </a:xfrm>
        </p:spPr>
        <p:txBody>
          <a:bodyPr>
            <a:normAutofit/>
          </a:bodyPr>
          <a:lstStyle/>
          <a:p>
            <a:pPr algn="ctr"/>
            <a:r>
              <a:rPr lang="es-EC" sz="2800" b="1" i="1" dirty="0">
                <a:effectLst/>
                <a:latin typeface="Arial" panose="020B0604020202020204" pitchFamily="34" charset="0"/>
                <a:ea typeface="Calibri" panose="020F0502020204030204" pitchFamily="34" charset="0"/>
                <a:cs typeface="Arial" panose="020B0604020202020204" pitchFamily="34" charset="0"/>
              </a:rPr>
              <a:t>Análisis de los factores determinantes para la exportación de café de altura subpartida 0901.11.90.10 hacia la Unión </a:t>
            </a:r>
            <a:r>
              <a:rPr lang="es-EC" sz="2800" b="1" i="1" dirty="0">
                <a:latin typeface="Arial" panose="020B0604020202020204" pitchFamily="34" charset="0"/>
                <a:ea typeface="Calibri" panose="020F0502020204030204" pitchFamily="34" charset="0"/>
                <a:cs typeface="Arial" panose="020B0604020202020204" pitchFamily="34" charset="0"/>
              </a:rPr>
              <a:t>E</a:t>
            </a:r>
            <a:r>
              <a:rPr lang="es-EC" sz="2800" b="1" i="1" dirty="0">
                <a:effectLst/>
                <a:latin typeface="Arial" panose="020B0604020202020204" pitchFamily="34" charset="0"/>
                <a:ea typeface="Calibri" panose="020F0502020204030204" pitchFamily="34" charset="0"/>
                <a:cs typeface="Arial" panose="020B0604020202020204" pitchFamily="34" charset="0"/>
              </a:rPr>
              <a:t>uropea periodo 2009-2019. </a:t>
            </a:r>
            <a:endParaRPr lang="es-ES" sz="28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7661AD0B-CA67-4CB1-8C40-89B29E211379}"/>
              </a:ext>
            </a:extLst>
          </p:cNvPr>
          <p:cNvPicPr>
            <a:picLocks noChangeAspect="1"/>
          </p:cNvPicPr>
          <p:nvPr/>
        </p:nvPicPr>
        <p:blipFill>
          <a:blip r:embed="rId2"/>
          <a:stretch>
            <a:fillRect/>
          </a:stretch>
        </p:blipFill>
        <p:spPr>
          <a:xfrm>
            <a:off x="6652591" y="0"/>
            <a:ext cx="5539409" cy="5611601"/>
          </a:xfrm>
          <a:prstGeom prst="rect">
            <a:avLst/>
          </a:prstGeom>
        </p:spPr>
      </p:pic>
      <p:pic>
        <p:nvPicPr>
          <p:cNvPr id="1026" name="Picture 2" descr="Estación de Calidad de Aire | Laboratorio de Análisis Abientales">
            <a:extLst>
              <a:ext uri="{FF2B5EF4-FFF2-40B4-BE49-F238E27FC236}">
                <a16:creationId xmlns:a16="http://schemas.microsoft.com/office/drawing/2014/main" id="{554695AB-579C-40E7-8B8F-5BCF63D63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565" y="5611601"/>
            <a:ext cx="5698435" cy="124639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6CAA55A-68B4-4C8E-8DB4-0266F4D3DC4F}"/>
              </a:ext>
            </a:extLst>
          </p:cNvPr>
          <p:cNvSpPr txBox="1"/>
          <p:nvPr/>
        </p:nvSpPr>
        <p:spPr>
          <a:xfrm>
            <a:off x="145775" y="6211669"/>
            <a:ext cx="3591337" cy="646331"/>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Autor: </a:t>
            </a:r>
            <a:r>
              <a:rPr lang="es-ES" dirty="0">
                <a:latin typeface="Arial" panose="020B0604020202020204" pitchFamily="34" charset="0"/>
                <a:cs typeface="Arial" panose="020B0604020202020204" pitchFamily="34" charset="0"/>
              </a:rPr>
              <a:t>Eduardo Tapia G.</a:t>
            </a:r>
          </a:p>
          <a:p>
            <a:r>
              <a:rPr lang="es-ES" b="1" dirty="0">
                <a:latin typeface="Arial" panose="020B0604020202020204" pitchFamily="34" charset="0"/>
                <a:cs typeface="Arial" panose="020B0604020202020204" pitchFamily="34" charset="0"/>
              </a:rPr>
              <a:t>Tutora</a:t>
            </a:r>
            <a:r>
              <a:rPr lang="es-EC" b="1" dirty="0">
                <a:latin typeface="Arial" panose="020B0604020202020204" pitchFamily="34" charset="0"/>
                <a:cs typeface="Arial" panose="020B0604020202020204" pitchFamily="34" charset="0"/>
              </a:rPr>
              <a:t>:</a:t>
            </a:r>
            <a:r>
              <a:rPr lang="es-EC" dirty="0">
                <a:latin typeface="Arial" panose="020B0604020202020204" pitchFamily="34" charset="0"/>
                <a:cs typeface="Arial" panose="020B0604020202020204" pitchFamily="34" charset="0"/>
              </a:rPr>
              <a:t>Ing. Jenny Vinueza Ph.D </a:t>
            </a:r>
            <a:endParaRPr lang="es-ES" dirty="0">
              <a:latin typeface="Arial" panose="020B0604020202020204" pitchFamily="34" charset="0"/>
              <a:cs typeface="Arial" panose="020B0604020202020204" pitchFamily="34" charset="0"/>
            </a:endParaRPr>
          </a:p>
        </p:txBody>
      </p:sp>
      <p:sp>
        <p:nvSpPr>
          <p:cNvPr id="9" name="object 8">
            <a:extLst>
              <a:ext uri="{FF2B5EF4-FFF2-40B4-BE49-F238E27FC236}">
                <a16:creationId xmlns:a16="http://schemas.microsoft.com/office/drawing/2014/main" id="{6366A10A-1582-4931-88FB-9F066462829E}"/>
              </a:ext>
            </a:extLst>
          </p:cNvPr>
          <p:cNvSpPr txBox="1"/>
          <p:nvPr/>
        </p:nvSpPr>
        <p:spPr>
          <a:xfrm>
            <a:off x="4380285" y="6211669"/>
            <a:ext cx="2113280" cy="574675"/>
          </a:xfrm>
          <a:prstGeom prst="rect">
            <a:avLst/>
          </a:prstGeom>
        </p:spPr>
        <p:txBody>
          <a:bodyPr vert="horz" wrap="square" lIns="0" tIns="12700" rIns="0" bIns="0" rtlCol="0">
            <a:spAutoFit/>
          </a:bodyPr>
          <a:lstStyle/>
          <a:p>
            <a:pPr marL="12700" marR="5080" indent="1112520" algn="r">
              <a:lnSpc>
                <a:spcPct val="100000"/>
              </a:lnSpc>
              <a:spcBef>
                <a:spcPts val="100"/>
              </a:spcBef>
            </a:pPr>
            <a:r>
              <a:rPr sz="1800" b="1" spc="-160" dirty="0">
                <a:latin typeface="Arial"/>
                <a:cs typeface="Arial"/>
              </a:rPr>
              <a:t>Sangolquí</a:t>
            </a:r>
            <a:r>
              <a:rPr sz="1800" spc="-160" dirty="0">
                <a:latin typeface="Arial"/>
                <a:cs typeface="Arial"/>
              </a:rPr>
              <a:t>  </a:t>
            </a:r>
            <a:r>
              <a:rPr lang="es-EC" spc="-90" dirty="0">
                <a:latin typeface="Arial"/>
                <a:cs typeface="Arial"/>
              </a:rPr>
              <a:t>    7 </a:t>
            </a:r>
            <a:r>
              <a:rPr sz="1800" spc="-120" dirty="0">
                <a:latin typeface="Arial"/>
                <a:cs typeface="Arial"/>
              </a:rPr>
              <a:t>de </a:t>
            </a:r>
            <a:r>
              <a:rPr lang="es-EC" spc="-175" dirty="0">
                <a:latin typeface="Arial"/>
                <a:cs typeface="Arial"/>
              </a:rPr>
              <a:t>Abril</a:t>
            </a:r>
            <a:r>
              <a:rPr sz="1800" spc="-175" dirty="0">
                <a:latin typeface="Arial"/>
                <a:cs typeface="Arial"/>
              </a:rPr>
              <a:t> </a:t>
            </a:r>
            <a:r>
              <a:rPr sz="1800" spc="-105" dirty="0">
                <a:latin typeface="Arial"/>
                <a:cs typeface="Arial"/>
              </a:rPr>
              <a:t>del</a:t>
            </a:r>
            <a:r>
              <a:rPr sz="1800" spc="-90" dirty="0">
                <a:latin typeface="Arial"/>
                <a:cs typeface="Arial"/>
              </a:rPr>
              <a:t> </a:t>
            </a:r>
            <a:r>
              <a:rPr sz="1800" spc="-85" dirty="0">
                <a:latin typeface="Arial"/>
                <a:cs typeface="Arial"/>
              </a:rPr>
              <a:t>202</a:t>
            </a:r>
            <a:r>
              <a:rPr lang="es-EC" sz="1800" spc="-85" dirty="0">
                <a:latin typeface="Arial"/>
                <a:cs typeface="Arial"/>
              </a:rPr>
              <a:t>1</a:t>
            </a:r>
            <a:endParaRPr sz="1800" dirty="0">
              <a:latin typeface="Arial"/>
              <a:cs typeface="Arial"/>
            </a:endParaRPr>
          </a:p>
        </p:txBody>
      </p:sp>
      <p:sp>
        <p:nvSpPr>
          <p:cNvPr id="8" name="CuadroTexto 7">
            <a:extLst>
              <a:ext uri="{FF2B5EF4-FFF2-40B4-BE49-F238E27FC236}">
                <a16:creationId xmlns:a16="http://schemas.microsoft.com/office/drawing/2014/main" id="{FE1D5D3F-58CC-4D4A-931A-EE165B0B653E}"/>
              </a:ext>
            </a:extLst>
          </p:cNvPr>
          <p:cNvSpPr txBox="1"/>
          <p:nvPr/>
        </p:nvSpPr>
        <p:spPr>
          <a:xfrm>
            <a:off x="735495" y="269627"/>
            <a:ext cx="10721009"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400" b="0" i="0" u="none" strike="noStrike" dirty="0">
                <a:solidFill>
                  <a:srgbClr val="000000"/>
                </a:solidFill>
                <a:effectLst/>
                <a:latin typeface="Calibri" panose="020F0502020204030204" pitchFamily="34" charset="0"/>
              </a:rPr>
              <a:t>TRABAJO DE TITULACIÓN, PREVIO A LA OBTENCIÓN DEL TÍTULO DE LICENCIATURA EN COMERCIO EXTERIOR Y NEGOCIACIÓN INTERNACIONAL</a:t>
            </a:r>
            <a:endParaRPr lang="es-ES" dirty="0"/>
          </a:p>
        </p:txBody>
      </p:sp>
    </p:spTree>
    <p:extLst>
      <p:ext uri="{BB962C8B-B14F-4D97-AF65-F5344CB8AC3E}">
        <p14:creationId xmlns:p14="http://schemas.microsoft.com/office/powerpoint/2010/main" val="115865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BE430B4-4C60-4C8D-8F0C-AA2339D4A863}"/>
              </a:ext>
            </a:extLst>
          </p:cNvPr>
          <p:cNvPicPr>
            <a:picLocks noChangeAspect="1"/>
          </p:cNvPicPr>
          <p:nvPr/>
        </p:nvPicPr>
        <p:blipFill>
          <a:blip r:embed="rId2"/>
          <a:stretch>
            <a:fillRect/>
          </a:stretch>
        </p:blipFill>
        <p:spPr>
          <a:xfrm>
            <a:off x="5172762" y="708297"/>
            <a:ext cx="7019236" cy="4903304"/>
          </a:xfrm>
          <a:prstGeom prst="rect">
            <a:avLst/>
          </a:prstGeom>
        </p:spPr>
      </p:pic>
      <p:sp>
        <p:nvSpPr>
          <p:cNvPr id="2" name="Título 1">
            <a:extLst>
              <a:ext uri="{FF2B5EF4-FFF2-40B4-BE49-F238E27FC236}">
                <a16:creationId xmlns:a16="http://schemas.microsoft.com/office/drawing/2014/main" id="{B2F0559C-DDFC-4F54-860F-07D69692EB75}"/>
              </a:ext>
            </a:extLst>
          </p:cNvPr>
          <p:cNvSpPr>
            <a:spLocks noGrp="1"/>
          </p:cNvSpPr>
          <p:nvPr>
            <p:ph type="title"/>
          </p:nvPr>
        </p:nvSpPr>
        <p:spPr>
          <a:xfrm>
            <a:off x="280691" y="1987826"/>
            <a:ext cx="4741884" cy="2181639"/>
          </a:xfrm>
        </p:spPr>
        <p:txBody>
          <a:bodyPr>
            <a:noAutofit/>
          </a:bodyPr>
          <a:lstStyle/>
          <a:p>
            <a:pPr algn="ctr"/>
            <a:r>
              <a:rPr lang="es-ES" sz="2800" dirty="0">
                <a:latin typeface="Arial" panose="020B0604020202020204" pitchFamily="34" charset="0"/>
                <a:cs typeface="Arial" panose="020B0604020202020204" pitchFamily="34" charset="0"/>
              </a:rPr>
              <a:t>Competitividad del sector productor y exportador de café ecuatoriano con respecto a los principales productores a nivel regional.</a:t>
            </a:r>
            <a:endParaRPr lang="es-ES" sz="2800" dirty="0"/>
          </a:p>
        </p:txBody>
      </p:sp>
      <p:sp>
        <p:nvSpPr>
          <p:cNvPr id="6" name="object 7">
            <a:extLst>
              <a:ext uri="{FF2B5EF4-FFF2-40B4-BE49-F238E27FC236}">
                <a16:creationId xmlns:a16="http://schemas.microsoft.com/office/drawing/2014/main" id="{09A7A7A6-78D4-40BC-B276-A25B123010D3}"/>
              </a:ext>
            </a:extLst>
          </p:cNvPr>
          <p:cNvSpPr txBox="1"/>
          <p:nvPr/>
        </p:nvSpPr>
        <p:spPr>
          <a:xfrm>
            <a:off x="5514558" y="1879671"/>
            <a:ext cx="6677440" cy="2289794"/>
          </a:xfrm>
          <a:prstGeom prst="rect">
            <a:avLst/>
          </a:prstGeom>
        </p:spPr>
        <p:txBody>
          <a:bodyPr vert="horz" wrap="square" lIns="0" tIns="12700" rIns="0" bIns="0" rtlCol="0">
            <a:spAutoFit/>
          </a:bodyPr>
          <a:lstStyle/>
          <a:p>
            <a:pPr marL="528320" indent="-515620">
              <a:lnSpc>
                <a:spcPct val="150000"/>
              </a:lnSpc>
              <a:spcBef>
                <a:spcPts val="100"/>
              </a:spcBef>
              <a:buAutoNum type="arabicPeriod"/>
              <a:tabLst>
                <a:tab pos="527685" algn="l"/>
                <a:tab pos="528320" algn="l"/>
              </a:tabLst>
            </a:pPr>
            <a:r>
              <a:rPr lang="es-ES" sz="2000" spc="-85" dirty="0">
                <a:solidFill>
                  <a:schemeClr val="bg1"/>
                </a:solidFill>
                <a:latin typeface="Arial"/>
                <a:cs typeface="Arial"/>
              </a:rPr>
              <a:t>Entorno general del sector cafetalero ecuatoriano.</a:t>
            </a:r>
          </a:p>
          <a:p>
            <a:pPr marL="12700">
              <a:lnSpc>
                <a:spcPct val="150000"/>
              </a:lnSpc>
              <a:spcBef>
                <a:spcPts val="100"/>
              </a:spcBef>
              <a:tabLst>
                <a:tab pos="527685" algn="l"/>
                <a:tab pos="528320" algn="l"/>
              </a:tabLst>
            </a:pPr>
            <a:r>
              <a:rPr lang="es-EC" sz="2000" spc="-95" dirty="0">
                <a:solidFill>
                  <a:schemeClr val="bg1"/>
                </a:solidFill>
                <a:latin typeface="Arial"/>
                <a:cs typeface="Arial"/>
              </a:rPr>
              <a:t>2.	Índice de la Ventaja Comparativa Revelada de Vollrath</a:t>
            </a:r>
          </a:p>
          <a:p>
            <a:pPr marL="12700">
              <a:lnSpc>
                <a:spcPct val="150000"/>
              </a:lnSpc>
              <a:spcBef>
                <a:spcPts val="100"/>
              </a:spcBef>
              <a:tabLst>
                <a:tab pos="527685" algn="l"/>
                <a:tab pos="528320" algn="l"/>
              </a:tabLst>
            </a:pPr>
            <a:r>
              <a:rPr lang="es-ES" sz="2000" dirty="0">
                <a:solidFill>
                  <a:schemeClr val="bg1"/>
                </a:solidFill>
                <a:latin typeface="Arial"/>
                <a:cs typeface="Arial"/>
              </a:rPr>
              <a:t>3.	Escenario histórico de las exportaciones de Ecuador 	para la subpartida 0901.11.90.10  café sin tostar ni 	descafeinar arábigo </a:t>
            </a:r>
            <a:endParaRPr sz="2000" dirty="0">
              <a:solidFill>
                <a:schemeClr val="bg1"/>
              </a:solidFill>
              <a:latin typeface="Arial"/>
              <a:cs typeface="Arial"/>
            </a:endParaRPr>
          </a:p>
        </p:txBody>
      </p:sp>
      <p:pic>
        <p:nvPicPr>
          <p:cNvPr id="7" name="Picture 2" descr="Estación de Calidad de Aire | Laboratorio de Análisis Abientales">
            <a:extLst>
              <a:ext uri="{FF2B5EF4-FFF2-40B4-BE49-F238E27FC236}">
                <a16:creationId xmlns:a16="http://schemas.microsoft.com/office/drawing/2014/main" id="{C022B1E9-1C37-4254-9307-C89FA0762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565" y="5611601"/>
            <a:ext cx="5698435" cy="124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37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DB31A7-8570-4313-BB4F-28FA906F9424}"/>
              </a:ext>
            </a:extLst>
          </p:cNvPr>
          <p:cNvSpPr>
            <a:spLocks noGrp="1"/>
          </p:cNvSpPr>
          <p:nvPr>
            <p:ph type="title"/>
          </p:nvPr>
        </p:nvSpPr>
        <p:spPr>
          <a:xfrm>
            <a:off x="1209497" y="514643"/>
            <a:ext cx="7924800" cy="1152940"/>
          </a:xfrm>
        </p:spPr>
        <p:txBody>
          <a:bodyPr>
            <a:normAutofit fontScale="90000"/>
          </a:bodyPr>
          <a:lstStyle/>
          <a:p>
            <a:pPr algn="ctr"/>
            <a:r>
              <a:rPr lang="es-ES" sz="3600" spc="-85" dirty="0">
                <a:latin typeface="Arial"/>
                <a:cs typeface="Arial"/>
              </a:rPr>
              <a:t>Entorno general del sector cafetalero ecuatoriano.</a:t>
            </a:r>
            <a:br>
              <a:rPr lang="es-ES" sz="3600" spc="-85" dirty="0">
                <a:latin typeface="Arial"/>
                <a:cs typeface="Arial"/>
              </a:rPr>
            </a:br>
            <a:endParaRPr lang="es-ES" dirty="0"/>
          </a:p>
        </p:txBody>
      </p:sp>
      <p:graphicFrame>
        <p:nvGraphicFramePr>
          <p:cNvPr id="11" name="Tabla 10">
            <a:extLst>
              <a:ext uri="{FF2B5EF4-FFF2-40B4-BE49-F238E27FC236}">
                <a16:creationId xmlns:a16="http://schemas.microsoft.com/office/drawing/2014/main" id="{38D65218-AC77-4004-BC81-529A3F57BDC3}"/>
              </a:ext>
            </a:extLst>
          </p:cNvPr>
          <p:cNvGraphicFramePr>
            <a:graphicFrameLocks noGrp="1"/>
          </p:cNvGraphicFramePr>
          <p:nvPr>
            <p:extLst>
              <p:ext uri="{D42A27DB-BD31-4B8C-83A1-F6EECF244321}">
                <p14:modId xmlns:p14="http://schemas.microsoft.com/office/powerpoint/2010/main" val="4073511117"/>
              </p:ext>
            </p:extLst>
          </p:nvPr>
        </p:nvGraphicFramePr>
        <p:xfrm>
          <a:off x="1661559" y="1788057"/>
          <a:ext cx="9112457" cy="3783644"/>
        </p:xfrm>
        <a:graphic>
          <a:graphicData uri="http://schemas.openxmlformats.org/drawingml/2006/table">
            <a:tbl>
              <a:tblPr firstRow="1" firstCol="1" bandRow="1">
                <a:tableStyleId>{5FD0F851-EC5A-4D38-B0AD-8093EC10F338}</a:tableStyleId>
              </a:tblPr>
              <a:tblGrid>
                <a:gridCol w="810416">
                  <a:extLst>
                    <a:ext uri="{9D8B030D-6E8A-4147-A177-3AD203B41FA5}">
                      <a16:colId xmlns:a16="http://schemas.microsoft.com/office/drawing/2014/main" val="3234220130"/>
                    </a:ext>
                  </a:extLst>
                </a:gridCol>
                <a:gridCol w="1562292">
                  <a:extLst>
                    <a:ext uri="{9D8B030D-6E8A-4147-A177-3AD203B41FA5}">
                      <a16:colId xmlns:a16="http://schemas.microsoft.com/office/drawing/2014/main" val="3682136667"/>
                    </a:ext>
                  </a:extLst>
                </a:gridCol>
                <a:gridCol w="1026105">
                  <a:extLst>
                    <a:ext uri="{9D8B030D-6E8A-4147-A177-3AD203B41FA5}">
                      <a16:colId xmlns:a16="http://schemas.microsoft.com/office/drawing/2014/main" val="1361516661"/>
                    </a:ext>
                  </a:extLst>
                </a:gridCol>
                <a:gridCol w="1514692">
                  <a:extLst>
                    <a:ext uri="{9D8B030D-6E8A-4147-A177-3AD203B41FA5}">
                      <a16:colId xmlns:a16="http://schemas.microsoft.com/office/drawing/2014/main" val="137279935"/>
                    </a:ext>
                  </a:extLst>
                </a:gridCol>
                <a:gridCol w="1201747">
                  <a:extLst>
                    <a:ext uri="{9D8B030D-6E8A-4147-A177-3AD203B41FA5}">
                      <a16:colId xmlns:a16="http://schemas.microsoft.com/office/drawing/2014/main" val="493540456"/>
                    </a:ext>
                  </a:extLst>
                </a:gridCol>
                <a:gridCol w="1597554">
                  <a:extLst>
                    <a:ext uri="{9D8B030D-6E8A-4147-A177-3AD203B41FA5}">
                      <a16:colId xmlns:a16="http://schemas.microsoft.com/office/drawing/2014/main" val="1375521099"/>
                    </a:ext>
                  </a:extLst>
                </a:gridCol>
                <a:gridCol w="1399651">
                  <a:extLst>
                    <a:ext uri="{9D8B030D-6E8A-4147-A177-3AD203B41FA5}">
                      <a16:colId xmlns:a16="http://schemas.microsoft.com/office/drawing/2014/main" val="3117406985"/>
                    </a:ext>
                  </a:extLst>
                </a:gridCol>
              </a:tblGrid>
              <a:tr h="513290">
                <a:tc>
                  <a:txBody>
                    <a:bodyPr/>
                    <a:lstStyle/>
                    <a:p>
                      <a:pPr indent="180340" algn="ctr">
                        <a:lnSpc>
                          <a:spcPct val="150000"/>
                        </a:lnSpc>
                        <a:spcAft>
                          <a:spcPts val="800"/>
                        </a:spcAft>
                      </a:pPr>
                      <a:r>
                        <a:rPr lang="es-ES" sz="1400" dirty="0">
                          <a:effectLst/>
                        </a:rPr>
                        <a:t>Año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ctr">
                        <a:lnSpc>
                          <a:spcPct val="150000"/>
                        </a:lnSpc>
                        <a:spcAft>
                          <a:spcPts val="800"/>
                        </a:spcAft>
                      </a:pPr>
                      <a:r>
                        <a:rPr lang="es-ES" sz="1200" dirty="0">
                          <a:effectLst/>
                        </a:rPr>
                        <a:t>Exportaciones Totales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ctr">
                        <a:lnSpc>
                          <a:spcPct val="150000"/>
                        </a:lnSpc>
                        <a:spcAft>
                          <a:spcPts val="800"/>
                        </a:spcAft>
                      </a:pPr>
                      <a:r>
                        <a:rPr lang="es-ES" sz="1200" dirty="0">
                          <a:effectLst/>
                        </a:rPr>
                        <a:t>Variación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ctr">
                        <a:lnSpc>
                          <a:spcPct val="150000"/>
                        </a:lnSpc>
                        <a:spcAft>
                          <a:spcPts val="800"/>
                        </a:spcAft>
                      </a:pPr>
                      <a:r>
                        <a:rPr lang="es-ES" sz="1200" dirty="0">
                          <a:effectLst/>
                        </a:rPr>
                        <a:t>Exportaciones petroleras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ctr">
                        <a:lnSpc>
                          <a:spcPct val="150000"/>
                        </a:lnSpc>
                        <a:spcAft>
                          <a:spcPts val="800"/>
                        </a:spcAft>
                      </a:pPr>
                      <a:r>
                        <a:rPr lang="es-ES" sz="1200" dirty="0">
                          <a:effectLst/>
                        </a:rPr>
                        <a:t>Participación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ctr">
                        <a:lnSpc>
                          <a:spcPct val="150000"/>
                        </a:lnSpc>
                        <a:spcAft>
                          <a:spcPts val="800"/>
                        </a:spcAft>
                      </a:pPr>
                      <a:r>
                        <a:rPr lang="es-ES" sz="1200" dirty="0">
                          <a:effectLst/>
                        </a:rPr>
                        <a:t>Exportaciones no petroleras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ctr">
                        <a:lnSpc>
                          <a:spcPct val="150000"/>
                        </a:lnSpc>
                        <a:spcAft>
                          <a:spcPts val="800"/>
                        </a:spcAft>
                      </a:pPr>
                      <a:r>
                        <a:rPr lang="es-ES" sz="1200" dirty="0">
                          <a:effectLst/>
                        </a:rPr>
                        <a:t>Participación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extLst>
                  <a:ext uri="{0D108BD9-81ED-4DB2-BD59-A6C34878D82A}">
                    <a16:rowId xmlns:a16="http://schemas.microsoft.com/office/drawing/2014/main" val="2520323030"/>
                  </a:ext>
                </a:extLst>
              </a:tr>
              <a:tr h="0">
                <a:tc>
                  <a:txBody>
                    <a:bodyPr/>
                    <a:lstStyle/>
                    <a:p>
                      <a:pPr indent="180340" algn="ctr">
                        <a:lnSpc>
                          <a:spcPct val="150000"/>
                        </a:lnSpc>
                        <a:spcAft>
                          <a:spcPts val="800"/>
                        </a:spcAft>
                      </a:pPr>
                      <a:r>
                        <a:rPr lang="es-ES" sz="1400">
                          <a:effectLst/>
                        </a:rPr>
                        <a:t>2009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$13.863.054,23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just">
                        <a:lnSpc>
                          <a:spcPct val="150000"/>
                        </a:lnSpc>
                        <a:spcAft>
                          <a:spcPts val="800"/>
                        </a:spcAft>
                      </a:pPr>
                      <a:r>
                        <a:rPr lang="es-ES" sz="1400">
                          <a:effectLst/>
                        </a:rPr>
                        <a:t>              -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$6.964.601,71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$6.898.452,52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extLst>
                  <a:ext uri="{0D108BD9-81ED-4DB2-BD59-A6C34878D82A}">
                    <a16:rowId xmlns:a16="http://schemas.microsoft.com/office/drawing/2014/main" val="3268525487"/>
                  </a:ext>
                </a:extLst>
              </a:tr>
              <a:tr h="226970">
                <a:tc>
                  <a:txBody>
                    <a:bodyPr/>
                    <a:lstStyle/>
                    <a:p>
                      <a:pPr indent="180340" algn="ctr">
                        <a:lnSpc>
                          <a:spcPct val="150000"/>
                        </a:lnSpc>
                        <a:spcAft>
                          <a:spcPts val="800"/>
                        </a:spcAft>
                      </a:pPr>
                      <a:r>
                        <a:rPr lang="es-ES" sz="1400">
                          <a:effectLst/>
                        </a:rPr>
                        <a:t>2010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$17.489.922,12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26%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$9.673.176,63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$7.816.745,49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dirty="0">
                          <a:effectLst/>
                        </a:rPr>
                        <a:t>45%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extLst>
                  <a:ext uri="{0D108BD9-81ED-4DB2-BD59-A6C34878D82A}">
                    <a16:rowId xmlns:a16="http://schemas.microsoft.com/office/drawing/2014/main" val="2077519051"/>
                  </a:ext>
                </a:extLst>
              </a:tr>
              <a:tr h="182702">
                <a:tc>
                  <a:txBody>
                    <a:bodyPr/>
                    <a:lstStyle/>
                    <a:p>
                      <a:pPr indent="180340" algn="ctr">
                        <a:lnSpc>
                          <a:spcPct val="150000"/>
                        </a:lnSpc>
                        <a:spcAft>
                          <a:spcPts val="800"/>
                        </a:spcAft>
                      </a:pPr>
                      <a:r>
                        <a:rPr lang="es-ES" sz="1400">
                          <a:effectLst/>
                        </a:rPr>
                        <a:t>2011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$22.322.347,90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28%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$12.944.715,42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58%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$9.377.632,47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42%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extLst>
                  <a:ext uri="{0D108BD9-81ED-4DB2-BD59-A6C34878D82A}">
                    <a16:rowId xmlns:a16="http://schemas.microsoft.com/office/drawing/2014/main" val="1282037000"/>
                  </a:ext>
                </a:extLst>
              </a:tr>
              <a:tr h="178190">
                <a:tc>
                  <a:txBody>
                    <a:bodyPr/>
                    <a:lstStyle/>
                    <a:p>
                      <a:pPr indent="180340" algn="ctr">
                        <a:lnSpc>
                          <a:spcPct val="150000"/>
                        </a:lnSpc>
                        <a:spcAft>
                          <a:spcPts val="800"/>
                        </a:spcAft>
                      </a:pPr>
                      <a:r>
                        <a:rPr lang="es-ES" sz="1400">
                          <a:effectLst/>
                        </a:rPr>
                        <a:t>2012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$23.764.755,92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$13.791.957,37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58%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$9.972.798,55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42%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extLst>
                  <a:ext uri="{0D108BD9-81ED-4DB2-BD59-A6C34878D82A}">
                    <a16:rowId xmlns:a16="http://schemas.microsoft.com/office/drawing/2014/main" val="4255008011"/>
                  </a:ext>
                </a:extLst>
              </a:tr>
              <a:tr h="253191">
                <a:tc>
                  <a:txBody>
                    <a:bodyPr/>
                    <a:lstStyle/>
                    <a:p>
                      <a:pPr indent="180340" algn="ctr">
                        <a:lnSpc>
                          <a:spcPct val="150000"/>
                        </a:lnSpc>
                        <a:spcAft>
                          <a:spcPts val="800"/>
                        </a:spcAft>
                      </a:pPr>
                      <a:r>
                        <a:rPr lang="es-ES" sz="1400">
                          <a:effectLst/>
                        </a:rPr>
                        <a:t>2013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$24.750.933,18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$14.107.399,48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57%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$10.643.533,70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dirty="0">
                          <a:effectLst/>
                        </a:rPr>
                        <a:t>43%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extLst>
                  <a:ext uri="{0D108BD9-81ED-4DB2-BD59-A6C34878D82A}">
                    <a16:rowId xmlns:a16="http://schemas.microsoft.com/office/drawing/2014/main" val="1198400365"/>
                  </a:ext>
                </a:extLst>
              </a:tr>
              <a:tr h="283506">
                <a:tc>
                  <a:txBody>
                    <a:bodyPr/>
                    <a:lstStyle/>
                    <a:p>
                      <a:pPr indent="180340" algn="ctr">
                        <a:lnSpc>
                          <a:spcPct val="150000"/>
                        </a:lnSpc>
                        <a:spcAft>
                          <a:spcPts val="800"/>
                        </a:spcAft>
                      </a:pPr>
                      <a:r>
                        <a:rPr lang="es-ES" sz="1400">
                          <a:effectLst/>
                        </a:rPr>
                        <a:t>2014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$25.724.432,49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$13.275.851,19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52%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$12.448.581,30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48%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extLst>
                  <a:ext uri="{0D108BD9-81ED-4DB2-BD59-A6C34878D82A}">
                    <a16:rowId xmlns:a16="http://schemas.microsoft.com/office/drawing/2014/main" val="866171699"/>
                  </a:ext>
                </a:extLst>
              </a:tr>
              <a:tr h="274064">
                <a:tc>
                  <a:txBody>
                    <a:bodyPr/>
                    <a:lstStyle/>
                    <a:p>
                      <a:pPr indent="180340" algn="ctr">
                        <a:lnSpc>
                          <a:spcPct val="150000"/>
                        </a:lnSpc>
                        <a:spcAft>
                          <a:spcPts val="800"/>
                        </a:spcAft>
                      </a:pPr>
                      <a:r>
                        <a:rPr lang="es-ES" sz="1400">
                          <a:effectLst/>
                        </a:rPr>
                        <a:t>2015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$18.330.652,16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-29%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$6.660.319,45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36%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dirty="0">
                          <a:effectLst/>
                        </a:rPr>
                        <a:t>$11.670.332,71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64%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extLst>
                  <a:ext uri="{0D108BD9-81ED-4DB2-BD59-A6C34878D82A}">
                    <a16:rowId xmlns:a16="http://schemas.microsoft.com/office/drawing/2014/main" val="3502202986"/>
                  </a:ext>
                </a:extLst>
              </a:tr>
              <a:tr h="251370">
                <a:tc>
                  <a:txBody>
                    <a:bodyPr/>
                    <a:lstStyle/>
                    <a:p>
                      <a:pPr indent="180340" algn="ctr">
                        <a:lnSpc>
                          <a:spcPct val="150000"/>
                        </a:lnSpc>
                        <a:spcAft>
                          <a:spcPts val="800"/>
                        </a:spcAft>
                      </a:pPr>
                      <a:r>
                        <a:rPr lang="es-ES" sz="1400">
                          <a:effectLst/>
                        </a:rPr>
                        <a:t>2016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$16.797.666,33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$5.459.169,34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32%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dirty="0">
                          <a:effectLst/>
                        </a:rPr>
                        <a:t>$11.338.497,00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68%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extLst>
                  <a:ext uri="{0D108BD9-81ED-4DB2-BD59-A6C34878D82A}">
                    <a16:rowId xmlns:a16="http://schemas.microsoft.com/office/drawing/2014/main" val="538620574"/>
                  </a:ext>
                </a:extLst>
              </a:tr>
              <a:tr h="188919">
                <a:tc>
                  <a:txBody>
                    <a:bodyPr/>
                    <a:lstStyle/>
                    <a:p>
                      <a:pPr indent="180340" algn="ctr">
                        <a:lnSpc>
                          <a:spcPct val="150000"/>
                        </a:lnSpc>
                        <a:spcAft>
                          <a:spcPts val="800"/>
                        </a:spcAft>
                      </a:pPr>
                      <a:r>
                        <a:rPr lang="es-ES" sz="1400">
                          <a:effectLst/>
                        </a:rPr>
                        <a:t>2017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$19.092.352,25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$6.919.815,69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36%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dirty="0">
                          <a:effectLst/>
                        </a:rPr>
                        <a:t>$12.172.536,56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64%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extLst>
                  <a:ext uri="{0D108BD9-81ED-4DB2-BD59-A6C34878D82A}">
                    <a16:rowId xmlns:a16="http://schemas.microsoft.com/office/drawing/2014/main" val="865124322"/>
                  </a:ext>
                </a:extLst>
              </a:tr>
              <a:tr h="232486">
                <a:tc>
                  <a:txBody>
                    <a:bodyPr/>
                    <a:lstStyle/>
                    <a:p>
                      <a:pPr indent="180340" algn="ctr">
                        <a:lnSpc>
                          <a:spcPct val="150000"/>
                        </a:lnSpc>
                        <a:spcAft>
                          <a:spcPts val="800"/>
                        </a:spcAft>
                      </a:pPr>
                      <a:r>
                        <a:rPr lang="es-ES" sz="1400">
                          <a:effectLst/>
                        </a:rPr>
                        <a:t>2018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dirty="0">
                          <a:effectLst/>
                        </a:rPr>
                        <a:t>$21.627.977,66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$8.801.786,04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41%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$12.826.191,62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59%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extLst>
                  <a:ext uri="{0D108BD9-81ED-4DB2-BD59-A6C34878D82A}">
                    <a16:rowId xmlns:a16="http://schemas.microsoft.com/office/drawing/2014/main" val="2861158340"/>
                  </a:ext>
                </a:extLst>
              </a:tr>
              <a:tr h="393755">
                <a:tc>
                  <a:txBody>
                    <a:bodyPr/>
                    <a:lstStyle/>
                    <a:p>
                      <a:pPr indent="180340" algn="ctr">
                        <a:lnSpc>
                          <a:spcPct val="150000"/>
                        </a:lnSpc>
                        <a:spcAft>
                          <a:spcPts val="800"/>
                        </a:spcAft>
                      </a:pPr>
                      <a:r>
                        <a:rPr lang="es-ES" sz="1400">
                          <a:effectLst/>
                        </a:rPr>
                        <a:t>2019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dirty="0">
                          <a:effectLst/>
                        </a:rPr>
                        <a:t>$22.329.379,22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ctr"/>
                </a:tc>
                <a:tc>
                  <a:txBody>
                    <a:bodyPr/>
                    <a:lstStyle/>
                    <a:p>
                      <a:pPr indent="180340" algn="r">
                        <a:lnSpc>
                          <a:spcPct val="150000"/>
                        </a:lnSpc>
                        <a:spcAft>
                          <a:spcPts val="800"/>
                        </a:spcAft>
                      </a:pPr>
                      <a:r>
                        <a:rPr lang="es-ES" sz="1400">
                          <a:effectLst/>
                        </a:rPr>
                        <a:t>$8.679.564,86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39%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a:effectLst/>
                        </a:rPr>
                        <a:t>$13.649.814,36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tc>
                  <a:txBody>
                    <a:bodyPr/>
                    <a:lstStyle/>
                    <a:p>
                      <a:pPr indent="180340" algn="r">
                        <a:lnSpc>
                          <a:spcPct val="150000"/>
                        </a:lnSpc>
                        <a:spcAft>
                          <a:spcPts val="800"/>
                        </a:spcAft>
                      </a:pPr>
                      <a:r>
                        <a:rPr lang="es-ES" sz="1400" dirty="0">
                          <a:effectLst/>
                        </a:rPr>
                        <a:t>61%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400" marR="34400" marT="0" marB="0" anchor="b"/>
                </a:tc>
                <a:extLst>
                  <a:ext uri="{0D108BD9-81ED-4DB2-BD59-A6C34878D82A}">
                    <a16:rowId xmlns:a16="http://schemas.microsoft.com/office/drawing/2014/main" val="432269320"/>
                  </a:ext>
                </a:extLst>
              </a:tr>
            </a:tbl>
          </a:graphicData>
        </a:graphic>
      </p:graphicFrame>
      <p:sp>
        <p:nvSpPr>
          <p:cNvPr id="8" name="CuadroTexto 7">
            <a:extLst>
              <a:ext uri="{FF2B5EF4-FFF2-40B4-BE49-F238E27FC236}">
                <a16:creationId xmlns:a16="http://schemas.microsoft.com/office/drawing/2014/main" id="{CB598990-E613-4A6F-98F1-CAC4C2B08142}"/>
              </a:ext>
            </a:extLst>
          </p:cNvPr>
          <p:cNvSpPr txBox="1"/>
          <p:nvPr/>
        </p:nvSpPr>
        <p:spPr>
          <a:xfrm>
            <a:off x="1792592" y="5724467"/>
            <a:ext cx="6758609" cy="261610"/>
          </a:xfrm>
          <a:prstGeom prst="rect">
            <a:avLst/>
          </a:prstGeom>
          <a:noFill/>
        </p:spPr>
        <p:txBody>
          <a:bodyPr wrap="square">
            <a:spAutoFit/>
          </a:bodyPr>
          <a:lstStyle/>
          <a:p>
            <a:r>
              <a:rPr lang="es-ES" sz="1100" dirty="0">
                <a:effectLst/>
                <a:latin typeface="Times New Roman" panose="02020603050405020304" pitchFamily="18" charset="0"/>
                <a:ea typeface="Calibri" panose="020F0502020204030204" pitchFamily="34" charset="0"/>
                <a:cs typeface="Times New Roman" panose="02020603050405020304" pitchFamily="18" charset="0"/>
              </a:rPr>
              <a:t>Nota, Elaboración en </a:t>
            </a:r>
            <a:r>
              <a:rPr lang="es-ES" sz="1100" dirty="0"/>
              <a:t>base a datos recolectados del Banco Central del Ecuador (2009-2019).</a:t>
            </a:r>
          </a:p>
        </p:txBody>
      </p:sp>
    </p:spTree>
    <p:extLst>
      <p:ext uri="{BB962C8B-B14F-4D97-AF65-F5344CB8AC3E}">
        <p14:creationId xmlns:p14="http://schemas.microsoft.com/office/powerpoint/2010/main" val="247401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2962CA-B547-424C-83CF-E6EBCBEE9A4C}"/>
              </a:ext>
            </a:extLst>
          </p:cNvPr>
          <p:cNvSpPr>
            <a:spLocks noGrp="1"/>
          </p:cNvSpPr>
          <p:nvPr>
            <p:ph type="title"/>
          </p:nvPr>
        </p:nvSpPr>
        <p:spPr>
          <a:xfrm>
            <a:off x="-301798" y="6630"/>
            <a:ext cx="6594740" cy="1574808"/>
          </a:xfrm>
        </p:spPr>
        <p:txBody>
          <a:bodyPr/>
          <a:lstStyle/>
          <a:p>
            <a:pPr algn="ctr"/>
            <a:r>
              <a:rPr lang="es-ES" dirty="0"/>
              <a:t>Ventaja Comparativa Revelada de Vollrath </a:t>
            </a:r>
          </a:p>
        </p:txBody>
      </p:sp>
      <p:sp>
        <p:nvSpPr>
          <p:cNvPr id="4" name="Marcador de texto 3">
            <a:extLst>
              <a:ext uri="{FF2B5EF4-FFF2-40B4-BE49-F238E27FC236}">
                <a16:creationId xmlns:a16="http://schemas.microsoft.com/office/drawing/2014/main" id="{225454A8-4FF0-4A56-BE58-DB557B98FEF8}"/>
              </a:ext>
            </a:extLst>
          </p:cNvPr>
          <p:cNvSpPr>
            <a:spLocks noGrp="1"/>
          </p:cNvSpPr>
          <p:nvPr>
            <p:ph type="body" sz="half" idx="2"/>
          </p:nvPr>
        </p:nvSpPr>
        <p:spPr>
          <a:xfrm>
            <a:off x="1300728" y="1619581"/>
            <a:ext cx="5084979" cy="652670"/>
          </a:xfrm>
        </p:spPr>
        <p:txBody>
          <a:bodyPr/>
          <a:lstStyle/>
          <a:p>
            <a:r>
              <a:rPr lang="es-EC" b="1" dirty="0"/>
              <a:t>Preselección de los principales productores de café sin tostar ni descafeinar subpartida 0901.11</a:t>
            </a:r>
            <a:endParaRPr lang="es-ES" b="1" dirty="0"/>
          </a:p>
        </p:txBody>
      </p:sp>
      <p:graphicFrame>
        <p:nvGraphicFramePr>
          <p:cNvPr id="5" name="Tabla 4">
            <a:extLst>
              <a:ext uri="{FF2B5EF4-FFF2-40B4-BE49-F238E27FC236}">
                <a16:creationId xmlns:a16="http://schemas.microsoft.com/office/drawing/2014/main" id="{8559EE6A-1A6B-4046-AC44-1B353ABEFBEF}"/>
              </a:ext>
            </a:extLst>
          </p:cNvPr>
          <p:cNvGraphicFramePr>
            <a:graphicFrameLocks noGrp="1"/>
          </p:cNvGraphicFramePr>
          <p:nvPr>
            <p:extLst>
              <p:ext uri="{D42A27DB-BD31-4B8C-83A1-F6EECF244321}">
                <p14:modId xmlns:p14="http://schemas.microsoft.com/office/powerpoint/2010/main" val="2806609006"/>
              </p:ext>
            </p:extLst>
          </p:nvPr>
        </p:nvGraphicFramePr>
        <p:xfrm>
          <a:off x="289707" y="2272251"/>
          <a:ext cx="6627928" cy="4005264"/>
        </p:xfrm>
        <a:graphic>
          <a:graphicData uri="http://schemas.openxmlformats.org/drawingml/2006/table">
            <a:tbl>
              <a:tblPr firstRow="1" firstCol="1" bandRow="1">
                <a:tableStyleId>{ED083AE6-46FA-4A59-8FB0-9F97EB10719F}</a:tableStyleId>
              </a:tblPr>
              <a:tblGrid>
                <a:gridCol w="600053">
                  <a:extLst>
                    <a:ext uri="{9D8B030D-6E8A-4147-A177-3AD203B41FA5}">
                      <a16:colId xmlns:a16="http://schemas.microsoft.com/office/drawing/2014/main" val="2131200443"/>
                    </a:ext>
                  </a:extLst>
                </a:gridCol>
                <a:gridCol w="912991">
                  <a:extLst>
                    <a:ext uri="{9D8B030D-6E8A-4147-A177-3AD203B41FA5}">
                      <a16:colId xmlns:a16="http://schemas.microsoft.com/office/drawing/2014/main" val="286445933"/>
                    </a:ext>
                  </a:extLst>
                </a:gridCol>
                <a:gridCol w="962363">
                  <a:extLst>
                    <a:ext uri="{9D8B030D-6E8A-4147-A177-3AD203B41FA5}">
                      <a16:colId xmlns:a16="http://schemas.microsoft.com/office/drawing/2014/main" val="4056294205"/>
                    </a:ext>
                  </a:extLst>
                </a:gridCol>
                <a:gridCol w="849949">
                  <a:extLst>
                    <a:ext uri="{9D8B030D-6E8A-4147-A177-3AD203B41FA5}">
                      <a16:colId xmlns:a16="http://schemas.microsoft.com/office/drawing/2014/main" val="3974072094"/>
                    </a:ext>
                  </a:extLst>
                </a:gridCol>
                <a:gridCol w="849949">
                  <a:extLst>
                    <a:ext uri="{9D8B030D-6E8A-4147-A177-3AD203B41FA5}">
                      <a16:colId xmlns:a16="http://schemas.microsoft.com/office/drawing/2014/main" val="2644186189"/>
                    </a:ext>
                  </a:extLst>
                </a:gridCol>
                <a:gridCol w="849949">
                  <a:extLst>
                    <a:ext uri="{9D8B030D-6E8A-4147-A177-3AD203B41FA5}">
                      <a16:colId xmlns:a16="http://schemas.microsoft.com/office/drawing/2014/main" val="2851761775"/>
                    </a:ext>
                  </a:extLst>
                </a:gridCol>
                <a:gridCol w="849949">
                  <a:extLst>
                    <a:ext uri="{9D8B030D-6E8A-4147-A177-3AD203B41FA5}">
                      <a16:colId xmlns:a16="http://schemas.microsoft.com/office/drawing/2014/main" val="694084942"/>
                    </a:ext>
                  </a:extLst>
                </a:gridCol>
                <a:gridCol w="752725">
                  <a:extLst>
                    <a:ext uri="{9D8B030D-6E8A-4147-A177-3AD203B41FA5}">
                      <a16:colId xmlns:a16="http://schemas.microsoft.com/office/drawing/2014/main" val="2232568105"/>
                    </a:ext>
                  </a:extLst>
                </a:gridCol>
              </a:tblGrid>
              <a:tr h="346162">
                <a:tc>
                  <a:txBody>
                    <a:bodyPr/>
                    <a:lstStyle/>
                    <a:p>
                      <a:pPr indent="180340" algn="just">
                        <a:lnSpc>
                          <a:spcPct val="150000"/>
                        </a:lnSpc>
                        <a:spcAft>
                          <a:spcPts val="800"/>
                        </a:spcAft>
                      </a:pPr>
                      <a:r>
                        <a:rPr lang="es-ES"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gridSpan="7">
                  <a:txBody>
                    <a:bodyPr/>
                    <a:lstStyle/>
                    <a:p>
                      <a:pPr indent="180340" algn="ctr">
                        <a:lnSpc>
                          <a:spcPct val="150000"/>
                        </a:lnSpc>
                        <a:spcAft>
                          <a:spcPts val="800"/>
                        </a:spcAft>
                      </a:pPr>
                      <a:r>
                        <a:rPr lang="es-ES" sz="1000" dirty="0">
                          <a:effectLst/>
                        </a:rPr>
                        <a:t>Valor FOB de exportaciones de la subpartida 0901.11</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369992219"/>
                  </a:ext>
                </a:extLst>
              </a:tr>
              <a:tr h="363326">
                <a:tc>
                  <a:txBody>
                    <a:bodyPr/>
                    <a:lstStyle/>
                    <a:p>
                      <a:pPr indent="180340" algn="ctr">
                        <a:lnSpc>
                          <a:spcPct val="150000"/>
                        </a:lnSpc>
                        <a:spcAft>
                          <a:spcPts val="800"/>
                        </a:spcAft>
                      </a:pPr>
                      <a:r>
                        <a:rPr lang="es-ES" sz="1000">
                          <a:effectLst/>
                        </a:rPr>
                        <a:t>Año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ctr">
                        <a:lnSpc>
                          <a:spcPct val="150000"/>
                        </a:lnSpc>
                        <a:spcAft>
                          <a:spcPts val="800"/>
                        </a:spcAft>
                      </a:pPr>
                      <a:r>
                        <a:rPr lang="es-ES" sz="1000" dirty="0">
                          <a:effectLst/>
                        </a:rPr>
                        <a:t>Mundo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ctr">
                        <a:lnSpc>
                          <a:spcPct val="150000"/>
                        </a:lnSpc>
                        <a:spcAft>
                          <a:spcPts val="800"/>
                        </a:spcAft>
                      </a:pPr>
                      <a:r>
                        <a:rPr lang="es-ES" sz="1000">
                          <a:effectLst/>
                        </a:rPr>
                        <a:t>América Latina y el Caribe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ctr">
                        <a:lnSpc>
                          <a:spcPct val="150000"/>
                        </a:lnSpc>
                        <a:spcAft>
                          <a:spcPts val="800"/>
                        </a:spcAft>
                      </a:pPr>
                      <a:r>
                        <a:rPr lang="es-ES" sz="1000">
                          <a:effectLst/>
                        </a:rPr>
                        <a:t>Brasil</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ctr">
                        <a:lnSpc>
                          <a:spcPct val="150000"/>
                        </a:lnSpc>
                        <a:spcAft>
                          <a:spcPts val="800"/>
                        </a:spcAft>
                      </a:pPr>
                      <a:r>
                        <a:rPr lang="es-ES" sz="1000">
                          <a:effectLst/>
                        </a:rPr>
                        <a:t>Colombia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ctr">
                        <a:lnSpc>
                          <a:spcPct val="150000"/>
                        </a:lnSpc>
                        <a:spcAft>
                          <a:spcPts val="800"/>
                        </a:spcAft>
                      </a:pPr>
                      <a:r>
                        <a:rPr lang="es-ES" sz="1000">
                          <a:effectLst/>
                        </a:rPr>
                        <a:t>Honduras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ctr">
                        <a:lnSpc>
                          <a:spcPct val="150000"/>
                        </a:lnSpc>
                        <a:spcAft>
                          <a:spcPts val="800"/>
                        </a:spcAft>
                      </a:pPr>
                      <a:r>
                        <a:rPr lang="es-ES" sz="1000">
                          <a:effectLst/>
                        </a:rPr>
                        <a:t>Guatemala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ctr">
                        <a:lnSpc>
                          <a:spcPct val="150000"/>
                        </a:lnSpc>
                        <a:spcAft>
                          <a:spcPts val="800"/>
                        </a:spcAft>
                      </a:pPr>
                      <a:r>
                        <a:rPr lang="es-ES" sz="1000">
                          <a:effectLst/>
                        </a:rPr>
                        <a:t>Ecuador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extLst>
                  <a:ext uri="{0D108BD9-81ED-4DB2-BD59-A6C34878D82A}">
                    <a16:rowId xmlns:a16="http://schemas.microsoft.com/office/drawing/2014/main" val="1635696821"/>
                  </a:ext>
                </a:extLst>
              </a:tr>
              <a:tr h="364667">
                <a:tc>
                  <a:txBody>
                    <a:bodyPr/>
                    <a:lstStyle/>
                    <a:p>
                      <a:pPr indent="180340" algn="just">
                        <a:lnSpc>
                          <a:spcPct val="150000"/>
                        </a:lnSpc>
                        <a:spcAft>
                          <a:spcPts val="800"/>
                        </a:spcAft>
                      </a:pPr>
                      <a:r>
                        <a:rPr lang="es-ES" sz="1000">
                          <a:effectLst/>
                        </a:rPr>
                        <a:t>2009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just">
                        <a:lnSpc>
                          <a:spcPct val="150000"/>
                        </a:lnSpc>
                        <a:spcAft>
                          <a:spcPts val="800"/>
                        </a:spcAft>
                      </a:pPr>
                      <a:r>
                        <a:rPr lang="es-ES" sz="1000">
                          <a:effectLst/>
                        </a:rPr>
                        <a:t>$13.656.556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$8.092.271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$3.761.283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$1.542.697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$516.007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$582.281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$46.744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extLst>
                  <a:ext uri="{0D108BD9-81ED-4DB2-BD59-A6C34878D82A}">
                    <a16:rowId xmlns:a16="http://schemas.microsoft.com/office/drawing/2014/main" val="3449620167"/>
                  </a:ext>
                </a:extLst>
              </a:tr>
              <a:tr h="261934">
                <a:tc>
                  <a:txBody>
                    <a:bodyPr/>
                    <a:lstStyle/>
                    <a:p>
                      <a:pPr indent="180340" algn="just">
                        <a:lnSpc>
                          <a:spcPct val="150000"/>
                        </a:lnSpc>
                        <a:spcAft>
                          <a:spcPts val="800"/>
                        </a:spcAft>
                      </a:pPr>
                      <a:r>
                        <a:rPr lang="es-ES" sz="1000">
                          <a:effectLst/>
                        </a:rPr>
                        <a:t>2010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just">
                        <a:lnSpc>
                          <a:spcPct val="150000"/>
                        </a:lnSpc>
                        <a:spcAft>
                          <a:spcPts val="800"/>
                        </a:spcAft>
                      </a:pPr>
                      <a:r>
                        <a:rPr lang="es-ES" sz="1000">
                          <a:effectLst/>
                        </a:rPr>
                        <a:t>$16.999.424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$10.580.662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$5.181.640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$1.883.557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$680.939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$713.882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$55.911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extLst>
                  <a:ext uri="{0D108BD9-81ED-4DB2-BD59-A6C34878D82A}">
                    <a16:rowId xmlns:a16="http://schemas.microsoft.com/office/drawing/2014/main" val="2705787354"/>
                  </a:ext>
                </a:extLst>
              </a:tr>
              <a:tr h="318226">
                <a:tc>
                  <a:txBody>
                    <a:bodyPr/>
                    <a:lstStyle/>
                    <a:p>
                      <a:pPr indent="180340" algn="just">
                        <a:lnSpc>
                          <a:spcPct val="150000"/>
                        </a:lnSpc>
                        <a:spcAft>
                          <a:spcPts val="800"/>
                        </a:spcAft>
                      </a:pPr>
                      <a:r>
                        <a:rPr lang="es-ES" sz="1000">
                          <a:effectLst/>
                        </a:rPr>
                        <a:t>2011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just">
                        <a:lnSpc>
                          <a:spcPct val="150000"/>
                        </a:lnSpc>
                        <a:spcAft>
                          <a:spcPts val="800"/>
                        </a:spcAft>
                      </a:pPr>
                      <a:r>
                        <a:rPr lang="es-ES" sz="1000">
                          <a:effectLst/>
                        </a:rPr>
                        <a:t>$25.783.133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$16.540.134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$8.000.105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$2.608.365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$1.265.476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$1.062.969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$115.165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extLst>
                  <a:ext uri="{0D108BD9-81ED-4DB2-BD59-A6C34878D82A}">
                    <a16:rowId xmlns:a16="http://schemas.microsoft.com/office/drawing/2014/main" val="538470460"/>
                  </a:ext>
                </a:extLst>
              </a:tr>
              <a:tr h="241997">
                <a:tc>
                  <a:txBody>
                    <a:bodyPr/>
                    <a:lstStyle/>
                    <a:p>
                      <a:pPr indent="180340" algn="just">
                        <a:lnSpc>
                          <a:spcPct val="150000"/>
                        </a:lnSpc>
                        <a:spcAft>
                          <a:spcPts val="800"/>
                        </a:spcAft>
                      </a:pPr>
                      <a:r>
                        <a:rPr lang="es-ES" sz="1000">
                          <a:effectLst/>
                        </a:rPr>
                        <a:t>2012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just">
                        <a:lnSpc>
                          <a:spcPct val="150000"/>
                        </a:lnSpc>
                        <a:spcAft>
                          <a:spcPts val="800"/>
                        </a:spcAft>
                      </a:pPr>
                      <a:r>
                        <a:rPr lang="es-ES" sz="1000">
                          <a:effectLst/>
                        </a:rPr>
                        <a:t>$23.047.484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$12.948.689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$5.721.722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$1.909.997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$1.338.206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$958.107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$74.830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extLst>
                  <a:ext uri="{0D108BD9-81ED-4DB2-BD59-A6C34878D82A}">
                    <a16:rowId xmlns:a16="http://schemas.microsoft.com/office/drawing/2014/main" val="3280359119"/>
                  </a:ext>
                </a:extLst>
              </a:tr>
              <a:tr h="311541">
                <a:tc>
                  <a:txBody>
                    <a:bodyPr/>
                    <a:lstStyle/>
                    <a:p>
                      <a:pPr indent="180340" algn="just">
                        <a:lnSpc>
                          <a:spcPct val="150000"/>
                        </a:lnSpc>
                        <a:spcAft>
                          <a:spcPts val="800"/>
                        </a:spcAft>
                      </a:pPr>
                      <a:r>
                        <a:rPr lang="es-ES" sz="1000">
                          <a:effectLst/>
                        </a:rPr>
                        <a:t>2013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just">
                        <a:lnSpc>
                          <a:spcPct val="150000"/>
                        </a:lnSpc>
                        <a:spcAft>
                          <a:spcPts val="800"/>
                        </a:spcAft>
                      </a:pPr>
                      <a:r>
                        <a:rPr lang="es-ES" sz="1000">
                          <a:effectLst/>
                        </a:rPr>
                        <a:t>$17.855.045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$10.084.651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$4.582.227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$1.883.906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$835.208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$714.969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$28.065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extLst>
                  <a:ext uri="{0D108BD9-81ED-4DB2-BD59-A6C34878D82A}">
                    <a16:rowId xmlns:a16="http://schemas.microsoft.com/office/drawing/2014/main" val="2961785385"/>
                  </a:ext>
                </a:extLst>
              </a:tr>
              <a:tr h="261816">
                <a:tc>
                  <a:txBody>
                    <a:bodyPr/>
                    <a:lstStyle/>
                    <a:p>
                      <a:pPr indent="180340" algn="just">
                        <a:lnSpc>
                          <a:spcPct val="150000"/>
                        </a:lnSpc>
                        <a:spcAft>
                          <a:spcPts val="800"/>
                        </a:spcAft>
                      </a:pPr>
                      <a:r>
                        <a:rPr lang="es-ES" sz="1000">
                          <a:effectLst/>
                        </a:rPr>
                        <a:t>2014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just">
                        <a:lnSpc>
                          <a:spcPct val="150000"/>
                        </a:lnSpc>
                        <a:spcAft>
                          <a:spcPts val="800"/>
                        </a:spcAft>
                      </a:pPr>
                      <a:r>
                        <a:rPr lang="es-ES" sz="1000">
                          <a:effectLst/>
                        </a:rPr>
                        <a:t>$20.669.636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$11.865.682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$6.041.067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$2.473.248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$782.762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$667.233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$24.250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extLst>
                  <a:ext uri="{0D108BD9-81ED-4DB2-BD59-A6C34878D82A}">
                    <a16:rowId xmlns:a16="http://schemas.microsoft.com/office/drawing/2014/main" val="3167371395"/>
                  </a:ext>
                </a:extLst>
              </a:tr>
              <a:tr h="291605">
                <a:tc>
                  <a:txBody>
                    <a:bodyPr/>
                    <a:lstStyle/>
                    <a:p>
                      <a:pPr indent="180340" algn="just">
                        <a:lnSpc>
                          <a:spcPct val="150000"/>
                        </a:lnSpc>
                        <a:spcAft>
                          <a:spcPts val="800"/>
                        </a:spcAft>
                      </a:pPr>
                      <a:r>
                        <a:rPr lang="es-ES" sz="1000">
                          <a:effectLst/>
                        </a:rPr>
                        <a:t>2015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just">
                        <a:lnSpc>
                          <a:spcPct val="150000"/>
                        </a:lnSpc>
                        <a:spcAft>
                          <a:spcPts val="800"/>
                        </a:spcAft>
                      </a:pPr>
                      <a:r>
                        <a:rPr lang="es-ES" sz="1000">
                          <a:effectLst/>
                        </a:rPr>
                        <a:t>$19.448.683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$11.494.324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$5.555.374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$2.526.532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$931.667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$663.032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$18.085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extLst>
                  <a:ext uri="{0D108BD9-81ED-4DB2-BD59-A6C34878D82A}">
                    <a16:rowId xmlns:a16="http://schemas.microsoft.com/office/drawing/2014/main" val="1129795914"/>
                  </a:ext>
                </a:extLst>
              </a:tr>
              <a:tr h="300707">
                <a:tc>
                  <a:txBody>
                    <a:bodyPr/>
                    <a:lstStyle/>
                    <a:p>
                      <a:pPr indent="180340" algn="just">
                        <a:lnSpc>
                          <a:spcPct val="150000"/>
                        </a:lnSpc>
                        <a:spcAft>
                          <a:spcPts val="800"/>
                        </a:spcAft>
                      </a:pPr>
                      <a:r>
                        <a:rPr lang="es-ES" sz="1000">
                          <a:effectLst/>
                        </a:rPr>
                        <a:t>2016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just">
                        <a:lnSpc>
                          <a:spcPct val="150000"/>
                        </a:lnSpc>
                        <a:spcAft>
                          <a:spcPts val="800"/>
                        </a:spcAft>
                      </a:pPr>
                      <a:r>
                        <a:rPr lang="es-ES" sz="1000">
                          <a:effectLst/>
                        </a:rPr>
                        <a:t>$19.030.191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$10.646.191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$4.842.977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$2.417.692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$858.424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$650.224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$17.853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extLst>
                  <a:ext uri="{0D108BD9-81ED-4DB2-BD59-A6C34878D82A}">
                    <a16:rowId xmlns:a16="http://schemas.microsoft.com/office/drawing/2014/main" val="3817086516"/>
                  </a:ext>
                </a:extLst>
              </a:tr>
              <a:tr h="318053">
                <a:tc>
                  <a:txBody>
                    <a:bodyPr/>
                    <a:lstStyle/>
                    <a:p>
                      <a:pPr indent="180340" algn="just">
                        <a:lnSpc>
                          <a:spcPct val="150000"/>
                        </a:lnSpc>
                        <a:spcAft>
                          <a:spcPts val="800"/>
                        </a:spcAft>
                      </a:pPr>
                      <a:r>
                        <a:rPr lang="es-ES" sz="1000">
                          <a:effectLst/>
                        </a:rPr>
                        <a:t>2017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just">
                        <a:lnSpc>
                          <a:spcPct val="150000"/>
                        </a:lnSpc>
                        <a:spcAft>
                          <a:spcPts val="800"/>
                        </a:spcAft>
                      </a:pPr>
                      <a:r>
                        <a:rPr lang="es-ES" sz="1000">
                          <a:effectLst/>
                        </a:rPr>
                        <a:t>$20.381.722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$11.204.605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$4.600.238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$2.513.780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$1.290.077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$747.968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$16.882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extLst>
                  <a:ext uri="{0D108BD9-81ED-4DB2-BD59-A6C34878D82A}">
                    <a16:rowId xmlns:a16="http://schemas.microsoft.com/office/drawing/2014/main" val="3374531066"/>
                  </a:ext>
                </a:extLst>
              </a:tr>
              <a:tr h="304800">
                <a:tc>
                  <a:txBody>
                    <a:bodyPr/>
                    <a:lstStyle/>
                    <a:p>
                      <a:pPr indent="180340" algn="just">
                        <a:lnSpc>
                          <a:spcPct val="150000"/>
                        </a:lnSpc>
                        <a:spcAft>
                          <a:spcPts val="800"/>
                        </a:spcAft>
                      </a:pPr>
                      <a:r>
                        <a:rPr lang="es-ES" sz="1000">
                          <a:effectLst/>
                        </a:rPr>
                        <a:t>2018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just">
                        <a:lnSpc>
                          <a:spcPct val="150000"/>
                        </a:lnSpc>
                        <a:spcAft>
                          <a:spcPts val="800"/>
                        </a:spcAft>
                      </a:pPr>
                      <a:r>
                        <a:rPr lang="es-ES" sz="1000">
                          <a:effectLst/>
                        </a:rPr>
                        <a:t>$18.124.921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$10.316.164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$4.359.508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$2.267.511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$1.111.140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$679.971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$12.579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extLst>
                  <a:ext uri="{0D108BD9-81ED-4DB2-BD59-A6C34878D82A}">
                    <a16:rowId xmlns:a16="http://schemas.microsoft.com/office/drawing/2014/main" val="2954582838"/>
                  </a:ext>
                </a:extLst>
              </a:tr>
              <a:tr h="250178">
                <a:tc>
                  <a:txBody>
                    <a:bodyPr/>
                    <a:lstStyle/>
                    <a:p>
                      <a:pPr indent="180340" algn="just">
                        <a:lnSpc>
                          <a:spcPct val="150000"/>
                        </a:lnSpc>
                        <a:spcAft>
                          <a:spcPts val="800"/>
                        </a:spcAft>
                      </a:pPr>
                      <a:r>
                        <a:rPr lang="es-ES" sz="1000">
                          <a:effectLst/>
                        </a:rPr>
                        <a:t>2019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b"/>
                </a:tc>
                <a:tc>
                  <a:txBody>
                    <a:bodyPr/>
                    <a:lstStyle/>
                    <a:p>
                      <a:pPr indent="180340" algn="just">
                        <a:lnSpc>
                          <a:spcPct val="150000"/>
                        </a:lnSpc>
                        <a:spcAft>
                          <a:spcPts val="800"/>
                        </a:spcAft>
                      </a:pPr>
                      <a:r>
                        <a:rPr lang="es-ES" sz="1000">
                          <a:effectLst/>
                        </a:rPr>
                        <a:t>$17.623.038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$10.170.026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$4.543.771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$2.272.874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$954.728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a:effectLst/>
                        </a:rPr>
                        <a:t>$662.546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tc>
                  <a:txBody>
                    <a:bodyPr/>
                    <a:lstStyle/>
                    <a:p>
                      <a:pPr indent="180340" algn="just">
                        <a:lnSpc>
                          <a:spcPct val="150000"/>
                        </a:lnSpc>
                        <a:spcAft>
                          <a:spcPts val="800"/>
                        </a:spcAft>
                      </a:pPr>
                      <a:r>
                        <a:rPr lang="es-ES" sz="1000" dirty="0">
                          <a:effectLst/>
                        </a:rPr>
                        <a:t>$7.876</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986" marR="32986" marT="0" marB="0" anchor="ctr"/>
                </a:tc>
                <a:extLst>
                  <a:ext uri="{0D108BD9-81ED-4DB2-BD59-A6C34878D82A}">
                    <a16:rowId xmlns:a16="http://schemas.microsoft.com/office/drawing/2014/main" val="4117709010"/>
                  </a:ext>
                </a:extLst>
              </a:tr>
            </a:tbl>
          </a:graphicData>
        </a:graphic>
      </p:graphicFrame>
      <p:graphicFrame>
        <p:nvGraphicFramePr>
          <p:cNvPr id="9" name="Gráfico 8">
            <a:extLst>
              <a:ext uri="{FF2B5EF4-FFF2-40B4-BE49-F238E27FC236}">
                <a16:creationId xmlns:a16="http://schemas.microsoft.com/office/drawing/2014/main" id="{40E4F22D-5766-45C5-A133-D5948353A717}"/>
              </a:ext>
            </a:extLst>
          </p:cNvPr>
          <p:cNvGraphicFramePr/>
          <p:nvPr>
            <p:extLst>
              <p:ext uri="{D42A27DB-BD31-4B8C-83A1-F6EECF244321}">
                <p14:modId xmlns:p14="http://schemas.microsoft.com/office/powerpoint/2010/main" val="1811963066"/>
              </p:ext>
            </p:extLst>
          </p:nvPr>
        </p:nvGraphicFramePr>
        <p:xfrm>
          <a:off x="6917635" y="2752525"/>
          <a:ext cx="5080202" cy="3128645"/>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a:extLst>
              <a:ext uri="{FF2B5EF4-FFF2-40B4-BE49-F238E27FC236}">
                <a16:creationId xmlns:a16="http://schemas.microsoft.com/office/drawing/2014/main" id="{2707C359-9E89-4D8E-9A46-963FDAA7EF22}"/>
              </a:ext>
            </a:extLst>
          </p:cNvPr>
          <p:cNvSpPr txBox="1"/>
          <p:nvPr/>
        </p:nvSpPr>
        <p:spPr>
          <a:xfrm>
            <a:off x="2791016" y="6401601"/>
            <a:ext cx="7189382" cy="356188"/>
          </a:xfrm>
          <a:prstGeom prst="rect">
            <a:avLst/>
          </a:prstGeom>
          <a:noFill/>
        </p:spPr>
        <p:txBody>
          <a:bodyPr wrap="square">
            <a:spAutoFit/>
          </a:bodyPr>
          <a:lstStyle/>
          <a:p>
            <a:pPr indent="270510" algn="ctr">
              <a:lnSpc>
                <a:spcPct val="200000"/>
              </a:lnSpc>
              <a:spcBef>
                <a:spcPts val="1200"/>
              </a:spcBef>
              <a:spcAft>
                <a:spcPts val="800"/>
              </a:spcAft>
            </a:pPr>
            <a:r>
              <a:rPr lang="es-ES" sz="1000" dirty="0">
                <a:effectLst/>
                <a:latin typeface="Times New Roman" panose="02020603050405020304" pitchFamily="18" charset="0"/>
                <a:ea typeface="Calibri" panose="020F0502020204030204" pitchFamily="34" charset="0"/>
                <a:cs typeface="Times New Roman" panose="02020603050405020304" pitchFamily="18" charset="0"/>
              </a:rPr>
              <a:t>Nota, Elaboración en </a:t>
            </a: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base a datos obtenidos del Banco Central del Ecuador (2009-2019) y </a:t>
            </a:r>
            <a:r>
              <a:rPr lang="es-EC" sz="1000" i="1" dirty="0">
                <a:effectLst/>
                <a:latin typeface="Times New Roman" panose="02020603050405020304" pitchFamily="18" charset="0"/>
                <a:ea typeface="Calibri" panose="020F0502020204030204" pitchFamily="34" charset="0"/>
                <a:cs typeface="Times New Roman" panose="02020603050405020304" pitchFamily="18" charset="0"/>
              </a:rPr>
              <a:t>Trade Map</a:t>
            </a: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 (2009-2019).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432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4F39820F-44C2-4A12-BCF5-28040C8B2882}"/>
              </a:ext>
            </a:extLst>
          </p:cNvPr>
          <p:cNvSpPr>
            <a:spLocks noGrp="1"/>
          </p:cNvSpPr>
          <p:nvPr>
            <p:ph type="body" sz="half" idx="2"/>
          </p:nvPr>
        </p:nvSpPr>
        <p:spPr>
          <a:xfrm>
            <a:off x="366362" y="1934816"/>
            <a:ext cx="5084979" cy="410818"/>
          </a:xfrm>
        </p:spPr>
        <p:txBody>
          <a:bodyPr/>
          <a:lstStyle/>
          <a:p>
            <a:pPr algn="ctr"/>
            <a:r>
              <a:rPr lang="es-EC" b="1" dirty="0"/>
              <a:t>Ventaja Comparativa de las exportaciones </a:t>
            </a:r>
            <a:endParaRPr lang="es-ES" b="1" dirty="0"/>
          </a:p>
        </p:txBody>
      </p:sp>
      <p:sp>
        <p:nvSpPr>
          <p:cNvPr id="5" name="Título 1">
            <a:extLst>
              <a:ext uri="{FF2B5EF4-FFF2-40B4-BE49-F238E27FC236}">
                <a16:creationId xmlns:a16="http://schemas.microsoft.com/office/drawing/2014/main" id="{0A61521A-3E1E-4433-9769-A870E6612F7B}"/>
              </a:ext>
            </a:extLst>
          </p:cNvPr>
          <p:cNvSpPr txBox="1">
            <a:spLocks/>
          </p:cNvSpPr>
          <p:nvPr/>
        </p:nvSpPr>
        <p:spPr>
          <a:xfrm>
            <a:off x="-301798" y="6630"/>
            <a:ext cx="6594740" cy="157480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Ventaja Comparativa Revelada de Vollrath </a:t>
            </a:r>
          </a:p>
        </p:txBody>
      </p:sp>
      <p:graphicFrame>
        <p:nvGraphicFramePr>
          <p:cNvPr id="6" name="Tabla 5">
            <a:extLst>
              <a:ext uri="{FF2B5EF4-FFF2-40B4-BE49-F238E27FC236}">
                <a16:creationId xmlns:a16="http://schemas.microsoft.com/office/drawing/2014/main" id="{D0D7539B-C4FD-4977-BDE7-F2E90BE0BC14}"/>
              </a:ext>
            </a:extLst>
          </p:cNvPr>
          <p:cNvGraphicFramePr>
            <a:graphicFrameLocks noGrp="1"/>
          </p:cNvGraphicFramePr>
          <p:nvPr>
            <p:extLst>
              <p:ext uri="{D42A27DB-BD31-4B8C-83A1-F6EECF244321}">
                <p14:modId xmlns:p14="http://schemas.microsoft.com/office/powerpoint/2010/main" val="398542266"/>
              </p:ext>
            </p:extLst>
          </p:nvPr>
        </p:nvGraphicFramePr>
        <p:xfrm>
          <a:off x="198783" y="2345634"/>
          <a:ext cx="5420139" cy="3790126"/>
        </p:xfrm>
        <a:graphic>
          <a:graphicData uri="http://schemas.openxmlformats.org/drawingml/2006/table">
            <a:tbl>
              <a:tblPr firstRow="1" firstCol="1" bandRow="1">
                <a:tableStyleId>{ED083AE6-46FA-4A59-8FB0-9F97EB10719F}</a:tableStyleId>
              </a:tblPr>
              <a:tblGrid>
                <a:gridCol w="556591">
                  <a:extLst>
                    <a:ext uri="{9D8B030D-6E8A-4147-A177-3AD203B41FA5}">
                      <a16:colId xmlns:a16="http://schemas.microsoft.com/office/drawing/2014/main" val="1651990735"/>
                    </a:ext>
                  </a:extLst>
                </a:gridCol>
                <a:gridCol w="715617">
                  <a:extLst>
                    <a:ext uri="{9D8B030D-6E8A-4147-A177-3AD203B41FA5}">
                      <a16:colId xmlns:a16="http://schemas.microsoft.com/office/drawing/2014/main" val="3123979400"/>
                    </a:ext>
                  </a:extLst>
                </a:gridCol>
                <a:gridCol w="878038">
                  <a:extLst>
                    <a:ext uri="{9D8B030D-6E8A-4147-A177-3AD203B41FA5}">
                      <a16:colId xmlns:a16="http://schemas.microsoft.com/office/drawing/2014/main" val="3023227933"/>
                    </a:ext>
                  </a:extLst>
                </a:gridCol>
                <a:gridCol w="1086340">
                  <a:extLst>
                    <a:ext uri="{9D8B030D-6E8A-4147-A177-3AD203B41FA5}">
                      <a16:colId xmlns:a16="http://schemas.microsoft.com/office/drawing/2014/main" val="3974332724"/>
                    </a:ext>
                  </a:extLst>
                </a:gridCol>
                <a:gridCol w="1238616">
                  <a:extLst>
                    <a:ext uri="{9D8B030D-6E8A-4147-A177-3AD203B41FA5}">
                      <a16:colId xmlns:a16="http://schemas.microsoft.com/office/drawing/2014/main" val="3833800891"/>
                    </a:ext>
                  </a:extLst>
                </a:gridCol>
                <a:gridCol w="944937">
                  <a:extLst>
                    <a:ext uri="{9D8B030D-6E8A-4147-A177-3AD203B41FA5}">
                      <a16:colId xmlns:a16="http://schemas.microsoft.com/office/drawing/2014/main" val="2223821643"/>
                    </a:ext>
                  </a:extLst>
                </a:gridCol>
              </a:tblGrid>
              <a:tr h="290778">
                <a:tc gridSpan="6">
                  <a:txBody>
                    <a:bodyPr/>
                    <a:lstStyle/>
                    <a:p>
                      <a:pPr indent="180340" algn="ctr">
                        <a:lnSpc>
                          <a:spcPct val="150000"/>
                        </a:lnSpc>
                        <a:spcAft>
                          <a:spcPts val="800"/>
                        </a:spcAft>
                      </a:pPr>
                      <a:r>
                        <a:rPr lang="es-ES" sz="1000" dirty="0">
                          <a:effectLst/>
                        </a:rPr>
                        <a:t>Ventaja comparativa de las exportaciones subpartida 0901,11 café sin tostar ni descafeinar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503686840"/>
                  </a:ext>
                </a:extLst>
              </a:tr>
              <a:tr h="300790">
                <a:tc>
                  <a:txBody>
                    <a:bodyPr/>
                    <a:lstStyle/>
                    <a:p>
                      <a:pPr indent="180340" algn="just">
                        <a:lnSpc>
                          <a:spcPct val="150000"/>
                        </a:lnSpc>
                        <a:spcAft>
                          <a:spcPts val="800"/>
                        </a:spcAft>
                      </a:pPr>
                      <a:r>
                        <a:rPr lang="es-ES" sz="1000">
                          <a:effectLst/>
                        </a:rPr>
                        <a:t>Años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just">
                        <a:lnSpc>
                          <a:spcPct val="150000"/>
                        </a:lnSpc>
                        <a:spcAft>
                          <a:spcPts val="800"/>
                        </a:spcAft>
                      </a:pPr>
                      <a:r>
                        <a:rPr lang="es-ES" sz="1000">
                          <a:effectLst/>
                        </a:rPr>
                        <a:t>BRASIL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just">
                        <a:lnSpc>
                          <a:spcPct val="150000"/>
                        </a:lnSpc>
                        <a:spcAft>
                          <a:spcPts val="800"/>
                        </a:spcAft>
                      </a:pPr>
                      <a:r>
                        <a:rPr lang="es-ES" sz="1000">
                          <a:effectLst/>
                        </a:rPr>
                        <a:t>COLOMBIA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just">
                        <a:lnSpc>
                          <a:spcPct val="150000"/>
                        </a:lnSpc>
                        <a:spcAft>
                          <a:spcPts val="800"/>
                        </a:spcAft>
                      </a:pPr>
                      <a:r>
                        <a:rPr lang="es-ES" sz="1000">
                          <a:effectLst/>
                        </a:rPr>
                        <a:t>HONDURAS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just">
                        <a:lnSpc>
                          <a:spcPct val="150000"/>
                        </a:lnSpc>
                        <a:spcAft>
                          <a:spcPts val="800"/>
                        </a:spcAft>
                      </a:pPr>
                      <a:r>
                        <a:rPr lang="es-ES" sz="1000">
                          <a:effectLst/>
                        </a:rPr>
                        <a:t>GUATEMALA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just">
                        <a:lnSpc>
                          <a:spcPct val="150000"/>
                        </a:lnSpc>
                        <a:spcAft>
                          <a:spcPts val="800"/>
                        </a:spcAft>
                      </a:pPr>
                      <a:r>
                        <a:rPr lang="es-ES" sz="1000">
                          <a:effectLst/>
                        </a:rPr>
                        <a:t>ECUADOR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extLst>
                  <a:ext uri="{0D108BD9-81ED-4DB2-BD59-A6C34878D82A}">
                    <a16:rowId xmlns:a16="http://schemas.microsoft.com/office/drawing/2014/main" val="2299656480"/>
                  </a:ext>
                </a:extLst>
              </a:tr>
              <a:tr h="290778">
                <a:tc>
                  <a:txBody>
                    <a:bodyPr/>
                    <a:lstStyle/>
                    <a:p>
                      <a:pPr indent="180340" algn="r">
                        <a:lnSpc>
                          <a:spcPct val="150000"/>
                        </a:lnSpc>
                        <a:spcAft>
                          <a:spcPts val="800"/>
                        </a:spcAft>
                      </a:pPr>
                      <a:r>
                        <a:rPr lang="es-ES" sz="1000">
                          <a:effectLst/>
                        </a:rPr>
                        <a:t>2009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3,43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3,91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5,45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4,42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1,12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extLst>
                  <a:ext uri="{0D108BD9-81ED-4DB2-BD59-A6C34878D82A}">
                    <a16:rowId xmlns:a16="http://schemas.microsoft.com/office/drawing/2014/main" val="3817073326"/>
                  </a:ext>
                </a:extLst>
              </a:tr>
              <a:tr h="290778">
                <a:tc>
                  <a:txBody>
                    <a:bodyPr/>
                    <a:lstStyle/>
                    <a:p>
                      <a:pPr indent="180340" algn="r">
                        <a:lnSpc>
                          <a:spcPct val="150000"/>
                        </a:lnSpc>
                        <a:spcAft>
                          <a:spcPts val="800"/>
                        </a:spcAft>
                      </a:pPr>
                      <a:r>
                        <a:rPr lang="es-ES" sz="1000">
                          <a:effectLst/>
                        </a:rPr>
                        <a:t>2010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3,90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5,56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4,45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1,05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extLst>
                  <a:ext uri="{0D108BD9-81ED-4DB2-BD59-A6C34878D82A}">
                    <a16:rowId xmlns:a16="http://schemas.microsoft.com/office/drawing/2014/main" val="3088247615"/>
                  </a:ext>
                </a:extLst>
              </a:tr>
              <a:tr h="290778">
                <a:tc>
                  <a:txBody>
                    <a:bodyPr/>
                    <a:lstStyle/>
                    <a:p>
                      <a:pPr indent="180340" algn="r">
                        <a:lnSpc>
                          <a:spcPct val="150000"/>
                        </a:lnSpc>
                        <a:spcAft>
                          <a:spcPts val="800"/>
                        </a:spcAft>
                      </a:pPr>
                      <a:r>
                        <a:rPr lang="es-ES" sz="1000">
                          <a:effectLst/>
                        </a:rPr>
                        <a:t>2011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3,48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3,62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6,02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4,45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1,29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extLst>
                  <a:ext uri="{0D108BD9-81ED-4DB2-BD59-A6C34878D82A}">
                    <a16:rowId xmlns:a16="http://schemas.microsoft.com/office/drawing/2014/main" val="2458950807"/>
                  </a:ext>
                </a:extLst>
              </a:tr>
              <a:tr h="290778">
                <a:tc>
                  <a:txBody>
                    <a:bodyPr/>
                    <a:lstStyle/>
                    <a:p>
                      <a:pPr indent="180340" algn="r">
                        <a:lnSpc>
                          <a:spcPct val="150000"/>
                        </a:lnSpc>
                        <a:spcAft>
                          <a:spcPts val="800"/>
                        </a:spcAft>
                      </a:pPr>
                      <a:r>
                        <a:rPr lang="es-ES" sz="1000">
                          <a:effectLst/>
                        </a:rPr>
                        <a:t>2012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3,23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3,34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5,82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4,46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0,92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extLst>
                  <a:ext uri="{0D108BD9-81ED-4DB2-BD59-A6C34878D82A}">
                    <a16:rowId xmlns:a16="http://schemas.microsoft.com/office/drawing/2014/main" val="3407304217"/>
                  </a:ext>
                </a:extLst>
              </a:tr>
              <a:tr h="290778">
                <a:tc>
                  <a:txBody>
                    <a:bodyPr/>
                    <a:lstStyle/>
                    <a:p>
                      <a:pPr indent="180340" algn="r">
                        <a:lnSpc>
                          <a:spcPct val="150000"/>
                        </a:lnSpc>
                        <a:spcAft>
                          <a:spcPts val="800"/>
                        </a:spcAft>
                      </a:pPr>
                      <a:r>
                        <a:rPr lang="es-ES" sz="1000">
                          <a:effectLst/>
                        </a:rPr>
                        <a:t>2013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3,66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5,71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4,43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0,17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extLst>
                  <a:ext uri="{0D108BD9-81ED-4DB2-BD59-A6C34878D82A}">
                    <a16:rowId xmlns:a16="http://schemas.microsoft.com/office/drawing/2014/main" val="980230686"/>
                  </a:ext>
                </a:extLst>
              </a:tr>
              <a:tr h="290778">
                <a:tc>
                  <a:txBody>
                    <a:bodyPr/>
                    <a:lstStyle/>
                    <a:p>
                      <a:pPr indent="180340" algn="r">
                        <a:lnSpc>
                          <a:spcPct val="150000"/>
                        </a:lnSpc>
                        <a:spcAft>
                          <a:spcPts val="800"/>
                        </a:spcAft>
                      </a:pPr>
                      <a:r>
                        <a:rPr lang="es-ES" sz="1000">
                          <a:effectLst/>
                        </a:rPr>
                        <a:t>2014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3,56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3,89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5,29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4,12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-0,15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extLst>
                  <a:ext uri="{0D108BD9-81ED-4DB2-BD59-A6C34878D82A}">
                    <a16:rowId xmlns:a16="http://schemas.microsoft.com/office/drawing/2014/main" val="1702043507"/>
                  </a:ext>
                </a:extLst>
              </a:tr>
              <a:tr h="290778">
                <a:tc>
                  <a:txBody>
                    <a:bodyPr/>
                    <a:lstStyle/>
                    <a:p>
                      <a:pPr indent="180340" algn="r">
                        <a:lnSpc>
                          <a:spcPct val="150000"/>
                        </a:lnSpc>
                        <a:spcAft>
                          <a:spcPts val="800"/>
                        </a:spcAft>
                      </a:pPr>
                      <a:r>
                        <a:rPr lang="es-ES" sz="1000">
                          <a:effectLst/>
                        </a:rPr>
                        <a:t>2015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3,55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5,51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-0,18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extLst>
                  <a:ext uri="{0D108BD9-81ED-4DB2-BD59-A6C34878D82A}">
                    <a16:rowId xmlns:a16="http://schemas.microsoft.com/office/drawing/2014/main" val="435920018"/>
                  </a:ext>
                </a:extLst>
              </a:tr>
              <a:tr h="290778">
                <a:tc>
                  <a:txBody>
                    <a:bodyPr/>
                    <a:lstStyle/>
                    <a:p>
                      <a:pPr indent="180340" algn="r">
                        <a:lnSpc>
                          <a:spcPct val="150000"/>
                        </a:lnSpc>
                        <a:spcAft>
                          <a:spcPts val="800"/>
                        </a:spcAft>
                      </a:pPr>
                      <a:r>
                        <a:rPr lang="es-ES" sz="1000">
                          <a:effectLst/>
                        </a:rPr>
                        <a:t>2016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3,39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4,39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5,45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-0,12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extLst>
                  <a:ext uri="{0D108BD9-81ED-4DB2-BD59-A6C34878D82A}">
                    <a16:rowId xmlns:a16="http://schemas.microsoft.com/office/drawing/2014/main" val="1016536304"/>
                  </a:ext>
                </a:extLst>
              </a:tr>
              <a:tr h="290778">
                <a:tc>
                  <a:txBody>
                    <a:bodyPr/>
                    <a:lstStyle/>
                    <a:p>
                      <a:pPr indent="180340" algn="r">
                        <a:lnSpc>
                          <a:spcPct val="150000"/>
                        </a:lnSpc>
                        <a:spcAft>
                          <a:spcPts val="800"/>
                        </a:spcAft>
                      </a:pPr>
                      <a:r>
                        <a:rPr lang="es-ES" sz="1000">
                          <a:effectLst/>
                        </a:rPr>
                        <a:t>2017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3,17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4,25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5,69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4,18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-0,27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extLst>
                  <a:ext uri="{0D108BD9-81ED-4DB2-BD59-A6C34878D82A}">
                    <a16:rowId xmlns:a16="http://schemas.microsoft.com/office/drawing/2014/main" val="1942055864"/>
                  </a:ext>
                </a:extLst>
              </a:tr>
              <a:tr h="290778">
                <a:tc>
                  <a:txBody>
                    <a:bodyPr/>
                    <a:lstStyle/>
                    <a:p>
                      <a:pPr indent="180340" algn="r">
                        <a:lnSpc>
                          <a:spcPct val="150000"/>
                        </a:lnSpc>
                        <a:spcAft>
                          <a:spcPts val="800"/>
                        </a:spcAft>
                      </a:pPr>
                      <a:r>
                        <a:rPr lang="es-ES" sz="1000">
                          <a:effectLst/>
                        </a:rPr>
                        <a:t>2018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3,24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4,24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5,92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-0,48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extLst>
                  <a:ext uri="{0D108BD9-81ED-4DB2-BD59-A6C34878D82A}">
                    <a16:rowId xmlns:a16="http://schemas.microsoft.com/office/drawing/2014/main" val="3590827337"/>
                  </a:ext>
                </a:extLst>
              </a:tr>
              <a:tr h="290778">
                <a:tc>
                  <a:txBody>
                    <a:bodyPr/>
                    <a:lstStyle/>
                    <a:p>
                      <a:pPr indent="180340" algn="r">
                        <a:lnSpc>
                          <a:spcPct val="150000"/>
                        </a:lnSpc>
                        <a:spcAft>
                          <a:spcPts val="800"/>
                        </a:spcAft>
                      </a:pPr>
                      <a:r>
                        <a:rPr lang="es-ES" sz="1000">
                          <a:effectLst/>
                        </a:rPr>
                        <a:t>2019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3,38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4,31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6,22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a:effectLst/>
                        </a:rPr>
                        <a:t>4,24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tc>
                  <a:txBody>
                    <a:bodyPr/>
                    <a:lstStyle/>
                    <a:p>
                      <a:pPr indent="180340" algn="r">
                        <a:lnSpc>
                          <a:spcPct val="150000"/>
                        </a:lnSpc>
                        <a:spcAft>
                          <a:spcPts val="800"/>
                        </a:spcAft>
                      </a:pPr>
                      <a:r>
                        <a:rPr lang="es-ES" sz="1000" dirty="0">
                          <a:effectLst/>
                        </a:rPr>
                        <a:t>-0,98</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151" marR="33151" marT="0" marB="0" anchor="b"/>
                </a:tc>
                <a:extLst>
                  <a:ext uri="{0D108BD9-81ED-4DB2-BD59-A6C34878D82A}">
                    <a16:rowId xmlns:a16="http://schemas.microsoft.com/office/drawing/2014/main" val="2189039137"/>
                  </a:ext>
                </a:extLst>
              </a:tr>
            </a:tbl>
          </a:graphicData>
        </a:graphic>
      </p:graphicFrame>
      <p:graphicFrame>
        <p:nvGraphicFramePr>
          <p:cNvPr id="7" name="Gráfico 6">
            <a:extLst>
              <a:ext uri="{FF2B5EF4-FFF2-40B4-BE49-F238E27FC236}">
                <a16:creationId xmlns:a16="http://schemas.microsoft.com/office/drawing/2014/main" id="{00000000-0008-0000-0100-00002D000000}"/>
              </a:ext>
            </a:extLst>
          </p:cNvPr>
          <p:cNvGraphicFramePr/>
          <p:nvPr>
            <p:extLst>
              <p:ext uri="{D42A27DB-BD31-4B8C-83A1-F6EECF244321}">
                <p14:modId xmlns:p14="http://schemas.microsoft.com/office/powerpoint/2010/main" val="2869627093"/>
              </p:ext>
            </p:extLst>
          </p:nvPr>
        </p:nvGraphicFramePr>
        <p:xfrm>
          <a:off x="5940370" y="1365691"/>
          <a:ext cx="5612130" cy="5001260"/>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3280BA3A-EE11-4A5D-AD11-0DFCD592E251}"/>
              </a:ext>
            </a:extLst>
          </p:cNvPr>
          <p:cNvSpPr txBox="1"/>
          <p:nvPr/>
        </p:nvSpPr>
        <p:spPr>
          <a:xfrm>
            <a:off x="2643042" y="6368484"/>
            <a:ext cx="6273208" cy="356188"/>
          </a:xfrm>
          <a:prstGeom prst="rect">
            <a:avLst/>
          </a:prstGeom>
          <a:noFill/>
        </p:spPr>
        <p:txBody>
          <a:bodyPr wrap="square">
            <a:spAutoFit/>
          </a:bodyPr>
          <a:lstStyle/>
          <a:p>
            <a:pPr indent="270510" algn="ctr">
              <a:lnSpc>
                <a:spcPct val="200000"/>
              </a:lnSpc>
              <a:spcBef>
                <a:spcPts val="1200"/>
              </a:spcBef>
              <a:spcAft>
                <a:spcPts val="800"/>
              </a:spcAft>
            </a:pPr>
            <a:r>
              <a:rPr lang="es-ES" sz="1000" dirty="0">
                <a:effectLst/>
                <a:latin typeface="Times New Roman" panose="02020603050405020304" pitchFamily="18" charset="0"/>
                <a:ea typeface="Calibri" panose="020F0502020204030204" pitchFamily="34" charset="0"/>
                <a:cs typeface="Times New Roman" panose="02020603050405020304" pitchFamily="18" charset="0"/>
              </a:rPr>
              <a:t>Nota, Elaboración en </a:t>
            </a: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base a datos obtenidos de </a:t>
            </a:r>
            <a:r>
              <a:rPr lang="es-EC" sz="1000" i="1" dirty="0">
                <a:effectLst/>
                <a:latin typeface="Times New Roman" panose="02020603050405020304" pitchFamily="18" charset="0"/>
                <a:ea typeface="Calibri" panose="020F0502020204030204" pitchFamily="34" charset="0"/>
                <a:cs typeface="Times New Roman" panose="02020603050405020304" pitchFamily="18" charset="0"/>
              </a:rPr>
              <a:t>Trade Map</a:t>
            </a: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 (2009-2019).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253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92CC4112-DBB1-4B76-BE53-51D884D2B428}"/>
              </a:ext>
            </a:extLst>
          </p:cNvPr>
          <p:cNvSpPr>
            <a:spLocks noGrp="1"/>
          </p:cNvSpPr>
          <p:nvPr>
            <p:ph type="body" sz="half" idx="2"/>
          </p:nvPr>
        </p:nvSpPr>
        <p:spPr>
          <a:xfrm>
            <a:off x="716585" y="1722782"/>
            <a:ext cx="5084979" cy="1371600"/>
          </a:xfrm>
        </p:spPr>
        <p:txBody>
          <a:bodyPr>
            <a:normAutofit/>
          </a:bodyPr>
          <a:lstStyle/>
          <a:p>
            <a:r>
              <a:rPr lang="es-EC" sz="1600" b="1" dirty="0">
                <a:effectLst/>
                <a:latin typeface="Times New Roman" panose="02020603050405020304" pitchFamily="18" charset="0"/>
                <a:ea typeface="Calibri" panose="020F0502020204030204" pitchFamily="34" charset="0"/>
              </a:rPr>
              <a:t>Ventaja comparativa de las importaciones </a:t>
            </a:r>
            <a:endParaRPr lang="es-ES" sz="1200" dirty="0"/>
          </a:p>
        </p:txBody>
      </p:sp>
      <p:sp>
        <p:nvSpPr>
          <p:cNvPr id="5" name="Título 1">
            <a:extLst>
              <a:ext uri="{FF2B5EF4-FFF2-40B4-BE49-F238E27FC236}">
                <a16:creationId xmlns:a16="http://schemas.microsoft.com/office/drawing/2014/main" id="{EAF7ED34-09A0-469E-8987-370C25595C1C}"/>
              </a:ext>
            </a:extLst>
          </p:cNvPr>
          <p:cNvSpPr txBox="1">
            <a:spLocks/>
          </p:cNvSpPr>
          <p:nvPr/>
        </p:nvSpPr>
        <p:spPr>
          <a:xfrm>
            <a:off x="-301798" y="6630"/>
            <a:ext cx="6594740" cy="157480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Ventaja Comparativa Revelada de Vollrath </a:t>
            </a:r>
          </a:p>
        </p:txBody>
      </p:sp>
      <p:graphicFrame>
        <p:nvGraphicFramePr>
          <p:cNvPr id="6" name="Tabla 5">
            <a:extLst>
              <a:ext uri="{FF2B5EF4-FFF2-40B4-BE49-F238E27FC236}">
                <a16:creationId xmlns:a16="http://schemas.microsoft.com/office/drawing/2014/main" id="{B53ECFEE-82FA-419B-A011-F629BA9B0014}"/>
              </a:ext>
            </a:extLst>
          </p:cNvPr>
          <p:cNvGraphicFramePr>
            <a:graphicFrameLocks noGrp="1"/>
          </p:cNvGraphicFramePr>
          <p:nvPr>
            <p:extLst>
              <p:ext uri="{D42A27DB-BD31-4B8C-83A1-F6EECF244321}">
                <p14:modId xmlns:p14="http://schemas.microsoft.com/office/powerpoint/2010/main" val="3360314856"/>
              </p:ext>
            </p:extLst>
          </p:nvPr>
        </p:nvGraphicFramePr>
        <p:xfrm>
          <a:off x="245996" y="2151582"/>
          <a:ext cx="5831284" cy="4196211"/>
        </p:xfrm>
        <a:graphic>
          <a:graphicData uri="http://schemas.openxmlformats.org/drawingml/2006/table">
            <a:tbl>
              <a:tblPr firstRow="1" firstCol="1" bandRow="1">
                <a:tableStyleId>{ED083AE6-46FA-4A59-8FB0-9F97EB10719F}</a:tableStyleId>
              </a:tblPr>
              <a:tblGrid>
                <a:gridCol w="578948">
                  <a:extLst>
                    <a:ext uri="{9D8B030D-6E8A-4147-A177-3AD203B41FA5}">
                      <a16:colId xmlns:a16="http://schemas.microsoft.com/office/drawing/2014/main" val="1925789290"/>
                    </a:ext>
                  </a:extLst>
                </a:gridCol>
                <a:gridCol w="622604">
                  <a:extLst>
                    <a:ext uri="{9D8B030D-6E8A-4147-A177-3AD203B41FA5}">
                      <a16:colId xmlns:a16="http://schemas.microsoft.com/office/drawing/2014/main" val="1121674542"/>
                    </a:ext>
                  </a:extLst>
                </a:gridCol>
                <a:gridCol w="1119292">
                  <a:extLst>
                    <a:ext uri="{9D8B030D-6E8A-4147-A177-3AD203B41FA5}">
                      <a16:colId xmlns:a16="http://schemas.microsoft.com/office/drawing/2014/main" val="3538775710"/>
                    </a:ext>
                  </a:extLst>
                </a:gridCol>
                <a:gridCol w="1166397">
                  <a:extLst>
                    <a:ext uri="{9D8B030D-6E8A-4147-A177-3AD203B41FA5}">
                      <a16:colId xmlns:a16="http://schemas.microsoft.com/office/drawing/2014/main" val="161555731"/>
                    </a:ext>
                  </a:extLst>
                </a:gridCol>
                <a:gridCol w="1329509">
                  <a:extLst>
                    <a:ext uri="{9D8B030D-6E8A-4147-A177-3AD203B41FA5}">
                      <a16:colId xmlns:a16="http://schemas.microsoft.com/office/drawing/2014/main" val="3298359324"/>
                    </a:ext>
                  </a:extLst>
                </a:gridCol>
                <a:gridCol w="1014534">
                  <a:extLst>
                    <a:ext uri="{9D8B030D-6E8A-4147-A177-3AD203B41FA5}">
                      <a16:colId xmlns:a16="http://schemas.microsoft.com/office/drawing/2014/main" val="1354756477"/>
                    </a:ext>
                  </a:extLst>
                </a:gridCol>
              </a:tblGrid>
              <a:tr h="318615">
                <a:tc gridSpan="6">
                  <a:txBody>
                    <a:bodyPr/>
                    <a:lstStyle/>
                    <a:p>
                      <a:pPr indent="180340" algn="ctr">
                        <a:lnSpc>
                          <a:spcPct val="150000"/>
                        </a:lnSpc>
                        <a:spcAft>
                          <a:spcPts val="800"/>
                        </a:spcAft>
                      </a:pPr>
                      <a:r>
                        <a:rPr lang="es-ES" sz="1000" dirty="0">
                          <a:effectLst/>
                        </a:rPr>
                        <a:t>Ventaja comparativa de las importaciones subpartida 0901,11 café sin tostar ni descafeinar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234477485"/>
                  </a:ext>
                </a:extLst>
              </a:tr>
              <a:tr h="323133">
                <a:tc>
                  <a:txBody>
                    <a:bodyPr/>
                    <a:lstStyle/>
                    <a:p>
                      <a:pPr indent="180340" algn="just">
                        <a:lnSpc>
                          <a:spcPct val="150000"/>
                        </a:lnSpc>
                        <a:spcAft>
                          <a:spcPts val="800"/>
                        </a:spcAft>
                      </a:pPr>
                      <a:r>
                        <a:rPr lang="es-ES" sz="1000">
                          <a:effectLst/>
                        </a:rPr>
                        <a:t>Años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just">
                        <a:lnSpc>
                          <a:spcPct val="150000"/>
                        </a:lnSpc>
                        <a:spcAft>
                          <a:spcPts val="800"/>
                        </a:spcAft>
                      </a:pPr>
                      <a:r>
                        <a:rPr lang="es-ES" sz="1000">
                          <a:effectLst/>
                        </a:rPr>
                        <a:t>BRASIL</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just">
                        <a:lnSpc>
                          <a:spcPct val="150000"/>
                        </a:lnSpc>
                        <a:spcAft>
                          <a:spcPts val="800"/>
                        </a:spcAft>
                      </a:pPr>
                      <a:r>
                        <a:rPr lang="es-ES" sz="1000" dirty="0">
                          <a:effectLst/>
                        </a:rPr>
                        <a:t>COLOMBIA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just">
                        <a:lnSpc>
                          <a:spcPct val="150000"/>
                        </a:lnSpc>
                        <a:spcAft>
                          <a:spcPts val="800"/>
                        </a:spcAft>
                      </a:pPr>
                      <a:r>
                        <a:rPr lang="es-ES" sz="1000">
                          <a:effectLst/>
                        </a:rPr>
                        <a:t>HONDURAS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just">
                        <a:lnSpc>
                          <a:spcPct val="150000"/>
                        </a:lnSpc>
                        <a:spcAft>
                          <a:spcPts val="800"/>
                        </a:spcAft>
                      </a:pPr>
                      <a:r>
                        <a:rPr lang="es-ES" sz="1000">
                          <a:effectLst/>
                        </a:rPr>
                        <a:t>GUATEMALA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just">
                        <a:lnSpc>
                          <a:spcPct val="150000"/>
                        </a:lnSpc>
                        <a:spcAft>
                          <a:spcPts val="800"/>
                        </a:spcAft>
                      </a:pPr>
                      <a:r>
                        <a:rPr lang="es-ES" sz="1000">
                          <a:effectLst/>
                        </a:rPr>
                        <a:t>ECUADOR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extLst>
                  <a:ext uri="{0D108BD9-81ED-4DB2-BD59-A6C34878D82A}">
                    <a16:rowId xmlns:a16="http://schemas.microsoft.com/office/drawing/2014/main" val="967787980"/>
                  </a:ext>
                </a:extLst>
              </a:tr>
              <a:tr h="323133">
                <a:tc>
                  <a:txBody>
                    <a:bodyPr/>
                    <a:lstStyle/>
                    <a:p>
                      <a:pPr indent="180340" algn="r">
                        <a:lnSpc>
                          <a:spcPct val="150000"/>
                        </a:lnSpc>
                        <a:spcAft>
                          <a:spcPts val="800"/>
                        </a:spcAft>
                      </a:pPr>
                      <a:r>
                        <a:rPr lang="es-ES" sz="1000">
                          <a:effectLst/>
                        </a:rPr>
                        <a:t>2009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-11,90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0,72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-4,83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-7,09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-1,04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extLst>
                  <a:ext uri="{0D108BD9-81ED-4DB2-BD59-A6C34878D82A}">
                    <a16:rowId xmlns:a16="http://schemas.microsoft.com/office/drawing/2014/main" val="12964850"/>
                  </a:ext>
                </a:extLst>
              </a:tr>
              <a:tr h="323133">
                <a:tc>
                  <a:txBody>
                    <a:bodyPr/>
                    <a:lstStyle/>
                    <a:p>
                      <a:pPr indent="180340" algn="r">
                        <a:lnSpc>
                          <a:spcPct val="150000"/>
                        </a:lnSpc>
                        <a:spcAft>
                          <a:spcPts val="800"/>
                        </a:spcAft>
                      </a:pPr>
                      <a:r>
                        <a:rPr lang="es-ES" sz="1000">
                          <a:effectLst/>
                        </a:rPr>
                        <a:t>2010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-12,25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dirty="0">
                          <a:effectLst/>
                        </a:rPr>
                        <a:t>0,47</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-6,77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-5,66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-1,67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extLst>
                  <a:ext uri="{0D108BD9-81ED-4DB2-BD59-A6C34878D82A}">
                    <a16:rowId xmlns:a16="http://schemas.microsoft.com/office/drawing/2014/main" val="3391984741"/>
                  </a:ext>
                </a:extLst>
              </a:tr>
              <a:tr h="323133">
                <a:tc>
                  <a:txBody>
                    <a:bodyPr/>
                    <a:lstStyle/>
                    <a:p>
                      <a:pPr indent="180340" algn="r">
                        <a:lnSpc>
                          <a:spcPct val="150000"/>
                        </a:lnSpc>
                        <a:spcAft>
                          <a:spcPts val="800"/>
                        </a:spcAft>
                      </a:pPr>
                      <a:r>
                        <a:rPr lang="es-ES" sz="1000">
                          <a:effectLst/>
                        </a:rPr>
                        <a:t>2011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-12,73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0,70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-5,04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-5,00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-0,81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extLst>
                  <a:ext uri="{0D108BD9-81ED-4DB2-BD59-A6C34878D82A}">
                    <a16:rowId xmlns:a16="http://schemas.microsoft.com/office/drawing/2014/main" val="3007179971"/>
                  </a:ext>
                </a:extLst>
              </a:tr>
              <a:tr h="323133">
                <a:tc>
                  <a:txBody>
                    <a:bodyPr/>
                    <a:lstStyle/>
                    <a:p>
                      <a:pPr indent="180340" algn="r">
                        <a:lnSpc>
                          <a:spcPct val="150000"/>
                        </a:lnSpc>
                        <a:spcAft>
                          <a:spcPts val="800"/>
                        </a:spcAft>
                      </a:pPr>
                      <a:r>
                        <a:rPr lang="es-ES" sz="1000">
                          <a:effectLst/>
                        </a:rPr>
                        <a:t>2012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-12,59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0,83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-5,01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-5,70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-1,55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extLst>
                  <a:ext uri="{0D108BD9-81ED-4DB2-BD59-A6C34878D82A}">
                    <a16:rowId xmlns:a16="http://schemas.microsoft.com/office/drawing/2014/main" val="2686198521"/>
                  </a:ext>
                </a:extLst>
              </a:tr>
              <a:tr h="323133">
                <a:tc>
                  <a:txBody>
                    <a:bodyPr/>
                    <a:lstStyle/>
                    <a:p>
                      <a:pPr indent="180340" algn="r">
                        <a:lnSpc>
                          <a:spcPct val="150000"/>
                        </a:lnSpc>
                        <a:spcAft>
                          <a:spcPts val="800"/>
                        </a:spcAft>
                      </a:pPr>
                      <a:r>
                        <a:rPr lang="es-ES" sz="1000">
                          <a:effectLst/>
                        </a:rPr>
                        <a:t>2013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-10,63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-0,18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-7,14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-7,50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-2,64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extLst>
                  <a:ext uri="{0D108BD9-81ED-4DB2-BD59-A6C34878D82A}">
                    <a16:rowId xmlns:a16="http://schemas.microsoft.com/office/drawing/2014/main" val="3306633138"/>
                  </a:ext>
                </a:extLst>
              </a:tr>
              <a:tr h="323133">
                <a:tc>
                  <a:txBody>
                    <a:bodyPr/>
                    <a:lstStyle/>
                    <a:p>
                      <a:pPr indent="180340" algn="r">
                        <a:lnSpc>
                          <a:spcPct val="150000"/>
                        </a:lnSpc>
                        <a:spcAft>
                          <a:spcPts val="800"/>
                        </a:spcAft>
                      </a:pPr>
                      <a:r>
                        <a:rPr lang="es-ES" sz="1000">
                          <a:effectLst/>
                        </a:rPr>
                        <a:t>2014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-12,44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-0,68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-6,77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-8,51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-10,31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extLst>
                  <a:ext uri="{0D108BD9-81ED-4DB2-BD59-A6C34878D82A}">
                    <a16:rowId xmlns:a16="http://schemas.microsoft.com/office/drawing/2014/main" val="506407424"/>
                  </a:ext>
                </a:extLst>
              </a:tr>
              <a:tr h="323133">
                <a:tc>
                  <a:txBody>
                    <a:bodyPr/>
                    <a:lstStyle/>
                    <a:p>
                      <a:pPr indent="180340" algn="r">
                        <a:lnSpc>
                          <a:spcPct val="150000"/>
                        </a:lnSpc>
                        <a:spcAft>
                          <a:spcPts val="800"/>
                        </a:spcAft>
                      </a:pPr>
                      <a:r>
                        <a:rPr lang="es-ES" sz="1000">
                          <a:effectLst/>
                        </a:rPr>
                        <a:t>2015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-8,93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-1,61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-6,32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-6,39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-4,68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extLst>
                  <a:ext uri="{0D108BD9-81ED-4DB2-BD59-A6C34878D82A}">
                    <a16:rowId xmlns:a16="http://schemas.microsoft.com/office/drawing/2014/main" val="514013736"/>
                  </a:ext>
                </a:extLst>
              </a:tr>
              <a:tr h="323133">
                <a:tc>
                  <a:txBody>
                    <a:bodyPr/>
                    <a:lstStyle/>
                    <a:p>
                      <a:pPr indent="180340" algn="r">
                        <a:lnSpc>
                          <a:spcPct val="150000"/>
                        </a:lnSpc>
                        <a:spcAft>
                          <a:spcPts val="800"/>
                        </a:spcAft>
                      </a:pPr>
                      <a:r>
                        <a:rPr lang="es-ES" sz="1000">
                          <a:effectLst/>
                        </a:rPr>
                        <a:t>2016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-11,35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-1,29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-7,57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-9,94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-3,21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extLst>
                  <a:ext uri="{0D108BD9-81ED-4DB2-BD59-A6C34878D82A}">
                    <a16:rowId xmlns:a16="http://schemas.microsoft.com/office/drawing/2014/main" val="2097720296"/>
                  </a:ext>
                </a:extLst>
              </a:tr>
              <a:tr h="323133">
                <a:tc>
                  <a:txBody>
                    <a:bodyPr/>
                    <a:lstStyle/>
                    <a:p>
                      <a:pPr indent="180340" algn="r">
                        <a:lnSpc>
                          <a:spcPct val="150000"/>
                        </a:lnSpc>
                        <a:spcAft>
                          <a:spcPts val="800"/>
                        </a:spcAft>
                      </a:pPr>
                      <a:r>
                        <a:rPr lang="es-ES" sz="1000">
                          <a:effectLst/>
                        </a:rPr>
                        <a:t>2017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-5,46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-0,69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-6,02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-5,78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-5,20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extLst>
                  <a:ext uri="{0D108BD9-81ED-4DB2-BD59-A6C34878D82A}">
                    <a16:rowId xmlns:a16="http://schemas.microsoft.com/office/drawing/2014/main" val="4286086310"/>
                  </a:ext>
                </a:extLst>
              </a:tr>
              <a:tr h="323133">
                <a:tc>
                  <a:txBody>
                    <a:bodyPr/>
                    <a:lstStyle/>
                    <a:p>
                      <a:pPr indent="180340" algn="r">
                        <a:lnSpc>
                          <a:spcPct val="150000"/>
                        </a:lnSpc>
                        <a:spcAft>
                          <a:spcPts val="800"/>
                        </a:spcAft>
                      </a:pPr>
                      <a:r>
                        <a:rPr lang="es-ES" sz="1000">
                          <a:effectLst/>
                        </a:rPr>
                        <a:t>2018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-9,73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0,59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-4,53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-5,14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-2,15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extLst>
                  <a:ext uri="{0D108BD9-81ED-4DB2-BD59-A6C34878D82A}">
                    <a16:rowId xmlns:a16="http://schemas.microsoft.com/office/drawing/2014/main" val="3431618910"/>
                  </a:ext>
                </a:extLst>
              </a:tr>
              <a:tr h="323133">
                <a:tc>
                  <a:txBody>
                    <a:bodyPr/>
                    <a:lstStyle/>
                    <a:p>
                      <a:pPr indent="180340" algn="r">
                        <a:lnSpc>
                          <a:spcPct val="150000"/>
                        </a:lnSpc>
                        <a:spcAft>
                          <a:spcPts val="800"/>
                        </a:spcAft>
                      </a:pPr>
                      <a:r>
                        <a:rPr lang="es-ES" sz="1000">
                          <a:effectLst/>
                        </a:rPr>
                        <a:t>2019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-10,47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0,36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-5,45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a:effectLst/>
                        </a:rPr>
                        <a:t>-5,86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tc>
                  <a:txBody>
                    <a:bodyPr/>
                    <a:lstStyle/>
                    <a:p>
                      <a:pPr indent="180340" algn="r">
                        <a:lnSpc>
                          <a:spcPct val="150000"/>
                        </a:lnSpc>
                        <a:spcAft>
                          <a:spcPts val="800"/>
                        </a:spcAft>
                      </a:pPr>
                      <a:r>
                        <a:rPr lang="es-ES" sz="1000" dirty="0">
                          <a:effectLst/>
                        </a:rPr>
                        <a:t>-9,90</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95" marR="34295" marT="0" marB="0" anchor="b"/>
                </a:tc>
                <a:extLst>
                  <a:ext uri="{0D108BD9-81ED-4DB2-BD59-A6C34878D82A}">
                    <a16:rowId xmlns:a16="http://schemas.microsoft.com/office/drawing/2014/main" val="2798689839"/>
                  </a:ext>
                </a:extLst>
              </a:tr>
            </a:tbl>
          </a:graphicData>
        </a:graphic>
      </p:graphicFrame>
      <p:graphicFrame>
        <p:nvGraphicFramePr>
          <p:cNvPr id="7" name="Gráfico 6">
            <a:extLst>
              <a:ext uri="{FF2B5EF4-FFF2-40B4-BE49-F238E27FC236}">
                <a16:creationId xmlns:a16="http://schemas.microsoft.com/office/drawing/2014/main" id="{00000000-0008-0000-0100-000054000000}"/>
              </a:ext>
            </a:extLst>
          </p:cNvPr>
          <p:cNvGraphicFramePr/>
          <p:nvPr>
            <p:extLst>
              <p:ext uri="{D42A27DB-BD31-4B8C-83A1-F6EECF244321}">
                <p14:modId xmlns:p14="http://schemas.microsoft.com/office/powerpoint/2010/main" val="2393807918"/>
              </p:ext>
            </p:extLst>
          </p:nvPr>
        </p:nvGraphicFramePr>
        <p:xfrm>
          <a:off x="6390438" y="1437973"/>
          <a:ext cx="5398135" cy="4909820"/>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a:extLst>
              <a:ext uri="{FF2B5EF4-FFF2-40B4-BE49-F238E27FC236}">
                <a16:creationId xmlns:a16="http://schemas.microsoft.com/office/drawing/2014/main" id="{5B4C8ECF-025A-49E6-9D6A-F8AE4E1B2F03}"/>
              </a:ext>
            </a:extLst>
          </p:cNvPr>
          <p:cNvSpPr txBox="1"/>
          <p:nvPr/>
        </p:nvSpPr>
        <p:spPr>
          <a:xfrm rot="10800000" flipV="1">
            <a:off x="4474775" y="6489137"/>
            <a:ext cx="4328983" cy="246221"/>
          </a:xfrm>
          <a:prstGeom prst="rect">
            <a:avLst/>
          </a:prstGeom>
          <a:noFill/>
        </p:spPr>
        <p:txBody>
          <a:bodyPr wrap="square">
            <a:spAutoFit/>
          </a:bodyPr>
          <a:lstStyle/>
          <a:p>
            <a:r>
              <a:rPr lang="es-ES" sz="1000" dirty="0">
                <a:effectLst/>
                <a:latin typeface="Times New Roman" panose="02020603050405020304" pitchFamily="18" charset="0"/>
                <a:ea typeface="Calibri" panose="020F0502020204030204" pitchFamily="34" charset="0"/>
                <a:cs typeface="Times New Roman" panose="02020603050405020304" pitchFamily="18" charset="0"/>
              </a:rPr>
              <a:t>Nota, Elaboración en </a:t>
            </a:r>
            <a:r>
              <a:rPr lang="es-ES" sz="1000" dirty="0"/>
              <a:t>base a datos obtenidos de Trade Map (2009-2019).</a:t>
            </a:r>
          </a:p>
        </p:txBody>
      </p:sp>
    </p:spTree>
    <p:extLst>
      <p:ext uri="{BB962C8B-B14F-4D97-AF65-F5344CB8AC3E}">
        <p14:creationId xmlns:p14="http://schemas.microsoft.com/office/powerpoint/2010/main" val="149096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EE44584C-AF93-40E7-82A2-AF77F1BABC21}"/>
              </a:ext>
            </a:extLst>
          </p:cNvPr>
          <p:cNvGraphicFramePr>
            <a:graphicFrameLocks noGrp="1"/>
          </p:cNvGraphicFramePr>
          <p:nvPr>
            <p:extLst>
              <p:ext uri="{D42A27DB-BD31-4B8C-83A1-F6EECF244321}">
                <p14:modId xmlns:p14="http://schemas.microsoft.com/office/powerpoint/2010/main" val="2799397766"/>
              </p:ext>
            </p:extLst>
          </p:nvPr>
        </p:nvGraphicFramePr>
        <p:xfrm>
          <a:off x="293388" y="2191340"/>
          <a:ext cx="5508175" cy="4050436"/>
        </p:xfrm>
        <a:graphic>
          <a:graphicData uri="http://schemas.openxmlformats.org/drawingml/2006/table">
            <a:tbl>
              <a:tblPr firstRow="1" firstCol="1" bandRow="1">
                <a:tableStyleId>{ED083AE6-46FA-4A59-8FB0-9F97EB10719F}</a:tableStyleId>
              </a:tblPr>
              <a:tblGrid>
                <a:gridCol w="535698">
                  <a:extLst>
                    <a:ext uri="{9D8B030D-6E8A-4147-A177-3AD203B41FA5}">
                      <a16:colId xmlns:a16="http://schemas.microsoft.com/office/drawing/2014/main" val="319556984"/>
                    </a:ext>
                  </a:extLst>
                </a:gridCol>
                <a:gridCol w="599514">
                  <a:extLst>
                    <a:ext uri="{9D8B030D-6E8A-4147-A177-3AD203B41FA5}">
                      <a16:colId xmlns:a16="http://schemas.microsoft.com/office/drawing/2014/main" val="492140823"/>
                    </a:ext>
                  </a:extLst>
                </a:gridCol>
                <a:gridCol w="1057171">
                  <a:extLst>
                    <a:ext uri="{9D8B030D-6E8A-4147-A177-3AD203B41FA5}">
                      <a16:colId xmlns:a16="http://schemas.microsoft.com/office/drawing/2014/main" val="294582983"/>
                    </a:ext>
                  </a:extLst>
                </a:gridCol>
                <a:gridCol w="1101767">
                  <a:extLst>
                    <a:ext uri="{9D8B030D-6E8A-4147-A177-3AD203B41FA5}">
                      <a16:colId xmlns:a16="http://schemas.microsoft.com/office/drawing/2014/main" val="704000381"/>
                    </a:ext>
                  </a:extLst>
                </a:gridCol>
                <a:gridCol w="1255882">
                  <a:extLst>
                    <a:ext uri="{9D8B030D-6E8A-4147-A177-3AD203B41FA5}">
                      <a16:colId xmlns:a16="http://schemas.microsoft.com/office/drawing/2014/main" val="397391576"/>
                    </a:ext>
                  </a:extLst>
                </a:gridCol>
                <a:gridCol w="958143">
                  <a:extLst>
                    <a:ext uri="{9D8B030D-6E8A-4147-A177-3AD203B41FA5}">
                      <a16:colId xmlns:a16="http://schemas.microsoft.com/office/drawing/2014/main" val="1175877172"/>
                    </a:ext>
                  </a:extLst>
                </a:gridCol>
              </a:tblGrid>
              <a:tr h="311572">
                <a:tc gridSpan="6">
                  <a:txBody>
                    <a:bodyPr/>
                    <a:lstStyle/>
                    <a:p>
                      <a:pPr indent="180340" algn="ctr">
                        <a:lnSpc>
                          <a:spcPct val="150000"/>
                        </a:lnSpc>
                        <a:spcAft>
                          <a:spcPts val="800"/>
                        </a:spcAft>
                      </a:pPr>
                      <a:r>
                        <a:rPr lang="es-ES" sz="1000">
                          <a:effectLst/>
                        </a:rPr>
                        <a:t>Índice de la ventaja comparativa revelada subpartida 0901,11 café sin tostar ni descafeinar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654693699"/>
                  </a:ext>
                </a:extLst>
              </a:tr>
              <a:tr h="311572">
                <a:tc>
                  <a:txBody>
                    <a:bodyPr/>
                    <a:lstStyle/>
                    <a:p>
                      <a:pPr indent="180340" algn="just">
                        <a:lnSpc>
                          <a:spcPct val="150000"/>
                        </a:lnSpc>
                        <a:spcAft>
                          <a:spcPts val="800"/>
                        </a:spcAft>
                      </a:pPr>
                      <a:r>
                        <a:rPr lang="es-ES" sz="1000">
                          <a:effectLst/>
                        </a:rPr>
                        <a:t>Años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just">
                        <a:lnSpc>
                          <a:spcPct val="150000"/>
                        </a:lnSpc>
                        <a:spcAft>
                          <a:spcPts val="800"/>
                        </a:spcAft>
                      </a:pPr>
                      <a:r>
                        <a:rPr lang="es-ES" sz="1000" dirty="0">
                          <a:effectLst/>
                        </a:rPr>
                        <a:t>Brasil</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just">
                        <a:lnSpc>
                          <a:spcPct val="150000"/>
                        </a:lnSpc>
                        <a:spcAft>
                          <a:spcPts val="800"/>
                        </a:spcAft>
                      </a:pPr>
                      <a:r>
                        <a:rPr lang="es-ES" sz="1000">
                          <a:effectLst/>
                        </a:rPr>
                        <a:t>Colombia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just">
                        <a:lnSpc>
                          <a:spcPct val="150000"/>
                        </a:lnSpc>
                        <a:spcAft>
                          <a:spcPts val="800"/>
                        </a:spcAft>
                      </a:pPr>
                      <a:r>
                        <a:rPr lang="es-ES" sz="1000">
                          <a:effectLst/>
                        </a:rPr>
                        <a:t>Honduras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just">
                        <a:lnSpc>
                          <a:spcPct val="150000"/>
                        </a:lnSpc>
                        <a:spcAft>
                          <a:spcPts val="800"/>
                        </a:spcAft>
                      </a:pPr>
                      <a:r>
                        <a:rPr lang="es-ES" sz="1000">
                          <a:effectLst/>
                        </a:rPr>
                        <a:t>Guatemala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just">
                        <a:lnSpc>
                          <a:spcPct val="150000"/>
                        </a:lnSpc>
                        <a:spcAft>
                          <a:spcPts val="800"/>
                        </a:spcAft>
                      </a:pPr>
                      <a:r>
                        <a:rPr lang="es-ES" sz="1000">
                          <a:effectLst/>
                        </a:rPr>
                        <a:t>Ecuador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extLst>
                  <a:ext uri="{0D108BD9-81ED-4DB2-BD59-A6C34878D82A}">
                    <a16:rowId xmlns:a16="http://schemas.microsoft.com/office/drawing/2014/main" val="816526658"/>
                  </a:ext>
                </a:extLst>
              </a:tr>
              <a:tr h="311572">
                <a:tc>
                  <a:txBody>
                    <a:bodyPr/>
                    <a:lstStyle/>
                    <a:p>
                      <a:pPr indent="180340" algn="r">
                        <a:lnSpc>
                          <a:spcPct val="150000"/>
                        </a:lnSpc>
                        <a:spcAft>
                          <a:spcPts val="800"/>
                        </a:spcAft>
                      </a:pPr>
                      <a:r>
                        <a:rPr lang="es-ES" sz="1000">
                          <a:effectLst/>
                        </a:rPr>
                        <a:t>2009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15,34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3,20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10,28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11,51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2,15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extLst>
                  <a:ext uri="{0D108BD9-81ED-4DB2-BD59-A6C34878D82A}">
                    <a16:rowId xmlns:a16="http://schemas.microsoft.com/office/drawing/2014/main" val="4056732451"/>
                  </a:ext>
                </a:extLst>
              </a:tr>
              <a:tr h="311572">
                <a:tc>
                  <a:txBody>
                    <a:bodyPr/>
                    <a:lstStyle/>
                    <a:p>
                      <a:pPr indent="180340" algn="r">
                        <a:lnSpc>
                          <a:spcPct val="150000"/>
                        </a:lnSpc>
                        <a:spcAft>
                          <a:spcPts val="800"/>
                        </a:spcAft>
                      </a:pPr>
                      <a:r>
                        <a:rPr lang="es-ES" sz="1000">
                          <a:effectLst/>
                        </a:rPr>
                        <a:t>2010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15,75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3,43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12,33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dirty="0">
                          <a:effectLst/>
                        </a:rPr>
                        <a:t>10,10</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2,72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extLst>
                  <a:ext uri="{0D108BD9-81ED-4DB2-BD59-A6C34878D82A}">
                    <a16:rowId xmlns:a16="http://schemas.microsoft.com/office/drawing/2014/main" val="2573489407"/>
                  </a:ext>
                </a:extLst>
              </a:tr>
              <a:tr h="311572">
                <a:tc>
                  <a:txBody>
                    <a:bodyPr/>
                    <a:lstStyle/>
                    <a:p>
                      <a:pPr indent="180340" algn="r">
                        <a:lnSpc>
                          <a:spcPct val="150000"/>
                        </a:lnSpc>
                        <a:spcAft>
                          <a:spcPts val="800"/>
                        </a:spcAft>
                      </a:pPr>
                      <a:r>
                        <a:rPr lang="es-ES" sz="1000">
                          <a:effectLst/>
                        </a:rPr>
                        <a:t>2011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16,21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2,92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11,06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9,45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2,10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extLst>
                  <a:ext uri="{0D108BD9-81ED-4DB2-BD59-A6C34878D82A}">
                    <a16:rowId xmlns:a16="http://schemas.microsoft.com/office/drawing/2014/main" val="2654515281"/>
                  </a:ext>
                </a:extLst>
              </a:tr>
              <a:tr h="311572">
                <a:tc>
                  <a:txBody>
                    <a:bodyPr/>
                    <a:lstStyle/>
                    <a:p>
                      <a:pPr indent="180340" algn="r">
                        <a:lnSpc>
                          <a:spcPct val="150000"/>
                        </a:lnSpc>
                        <a:spcAft>
                          <a:spcPts val="800"/>
                        </a:spcAft>
                      </a:pPr>
                      <a:r>
                        <a:rPr lang="es-ES" sz="1000">
                          <a:effectLst/>
                        </a:rPr>
                        <a:t>2012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15,82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2,51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10,83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10,16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2,47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extLst>
                  <a:ext uri="{0D108BD9-81ED-4DB2-BD59-A6C34878D82A}">
                    <a16:rowId xmlns:a16="http://schemas.microsoft.com/office/drawing/2014/main" val="1168388468"/>
                  </a:ext>
                </a:extLst>
              </a:tr>
              <a:tr h="311572">
                <a:tc>
                  <a:txBody>
                    <a:bodyPr/>
                    <a:lstStyle/>
                    <a:p>
                      <a:pPr indent="180340" algn="r">
                        <a:lnSpc>
                          <a:spcPct val="150000"/>
                        </a:lnSpc>
                        <a:spcAft>
                          <a:spcPts val="800"/>
                        </a:spcAft>
                      </a:pPr>
                      <a:r>
                        <a:rPr lang="es-ES" sz="1000">
                          <a:effectLst/>
                        </a:rPr>
                        <a:t>2013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13,93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3,84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12,85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11,93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2,82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extLst>
                  <a:ext uri="{0D108BD9-81ED-4DB2-BD59-A6C34878D82A}">
                    <a16:rowId xmlns:a16="http://schemas.microsoft.com/office/drawing/2014/main" val="859386572"/>
                  </a:ext>
                </a:extLst>
              </a:tr>
              <a:tr h="311572">
                <a:tc>
                  <a:txBody>
                    <a:bodyPr/>
                    <a:lstStyle/>
                    <a:p>
                      <a:pPr indent="180340" algn="r">
                        <a:lnSpc>
                          <a:spcPct val="150000"/>
                        </a:lnSpc>
                        <a:spcAft>
                          <a:spcPts val="800"/>
                        </a:spcAft>
                      </a:pPr>
                      <a:r>
                        <a:rPr lang="es-ES" sz="1000">
                          <a:effectLst/>
                        </a:rPr>
                        <a:t>2014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16,00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4,57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12,06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12,63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10,16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extLst>
                  <a:ext uri="{0D108BD9-81ED-4DB2-BD59-A6C34878D82A}">
                    <a16:rowId xmlns:a16="http://schemas.microsoft.com/office/drawing/2014/main" val="2823682532"/>
                  </a:ext>
                </a:extLst>
              </a:tr>
              <a:tr h="311572">
                <a:tc>
                  <a:txBody>
                    <a:bodyPr/>
                    <a:lstStyle/>
                    <a:p>
                      <a:pPr indent="180340" algn="r">
                        <a:lnSpc>
                          <a:spcPct val="150000"/>
                        </a:lnSpc>
                        <a:spcAft>
                          <a:spcPts val="800"/>
                        </a:spcAft>
                      </a:pPr>
                      <a:r>
                        <a:rPr lang="es-ES" sz="1000">
                          <a:effectLst/>
                        </a:rPr>
                        <a:t>2015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12,48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5,91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11,83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10,43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4,50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extLst>
                  <a:ext uri="{0D108BD9-81ED-4DB2-BD59-A6C34878D82A}">
                    <a16:rowId xmlns:a16="http://schemas.microsoft.com/office/drawing/2014/main" val="523045553"/>
                  </a:ext>
                </a:extLst>
              </a:tr>
              <a:tr h="311572">
                <a:tc>
                  <a:txBody>
                    <a:bodyPr/>
                    <a:lstStyle/>
                    <a:p>
                      <a:pPr indent="180340" algn="r">
                        <a:lnSpc>
                          <a:spcPct val="150000"/>
                        </a:lnSpc>
                        <a:spcAft>
                          <a:spcPts val="800"/>
                        </a:spcAft>
                      </a:pPr>
                      <a:r>
                        <a:rPr lang="es-ES" sz="1000">
                          <a:effectLst/>
                        </a:rPr>
                        <a:t>2016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14,74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5,67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13,02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13,99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3,10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extLst>
                  <a:ext uri="{0D108BD9-81ED-4DB2-BD59-A6C34878D82A}">
                    <a16:rowId xmlns:a16="http://schemas.microsoft.com/office/drawing/2014/main" val="4072956945"/>
                  </a:ext>
                </a:extLst>
              </a:tr>
              <a:tr h="311572">
                <a:tc>
                  <a:txBody>
                    <a:bodyPr/>
                    <a:lstStyle/>
                    <a:p>
                      <a:pPr indent="180340" algn="r">
                        <a:lnSpc>
                          <a:spcPct val="150000"/>
                        </a:lnSpc>
                        <a:spcAft>
                          <a:spcPts val="800"/>
                        </a:spcAft>
                      </a:pPr>
                      <a:r>
                        <a:rPr lang="es-ES" sz="1000">
                          <a:effectLst/>
                        </a:rPr>
                        <a:t>2017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8,63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4,93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11,71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9,96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4,93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extLst>
                  <a:ext uri="{0D108BD9-81ED-4DB2-BD59-A6C34878D82A}">
                    <a16:rowId xmlns:a16="http://schemas.microsoft.com/office/drawing/2014/main" val="237022633"/>
                  </a:ext>
                </a:extLst>
              </a:tr>
              <a:tr h="311572">
                <a:tc>
                  <a:txBody>
                    <a:bodyPr/>
                    <a:lstStyle/>
                    <a:p>
                      <a:pPr indent="180340" algn="r">
                        <a:lnSpc>
                          <a:spcPct val="150000"/>
                        </a:lnSpc>
                        <a:spcAft>
                          <a:spcPts val="800"/>
                        </a:spcAft>
                      </a:pPr>
                      <a:r>
                        <a:rPr lang="es-ES" sz="1000">
                          <a:effectLst/>
                        </a:rPr>
                        <a:t>2018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12,97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3,65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10,45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9,44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1,67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extLst>
                  <a:ext uri="{0D108BD9-81ED-4DB2-BD59-A6C34878D82A}">
                    <a16:rowId xmlns:a16="http://schemas.microsoft.com/office/drawing/2014/main" val="3096509565"/>
                  </a:ext>
                </a:extLst>
              </a:tr>
              <a:tr h="311572">
                <a:tc>
                  <a:txBody>
                    <a:bodyPr/>
                    <a:lstStyle/>
                    <a:p>
                      <a:pPr indent="180340" algn="r">
                        <a:lnSpc>
                          <a:spcPct val="150000"/>
                        </a:lnSpc>
                        <a:spcAft>
                          <a:spcPts val="800"/>
                        </a:spcAft>
                      </a:pPr>
                      <a:r>
                        <a:rPr lang="es-ES" sz="1000">
                          <a:effectLst/>
                        </a:rPr>
                        <a:t>2019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13,85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3,95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11,66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a:effectLst/>
                        </a:rPr>
                        <a:t>10,10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tc>
                  <a:txBody>
                    <a:bodyPr/>
                    <a:lstStyle/>
                    <a:p>
                      <a:pPr indent="180340" algn="r">
                        <a:lnSpc>
                          <a:spcPct val="150000"/>
                        </a:lnSpc>
                        <a:spcAft>
                          <a:spcPts val="800"/>
                        </a:spcAft>
                      </a:pPr>
                      <a:r>
                        <a:rPr lang="es-ES" sz="1000" dirty="0">
                          <a:effectLst/>
                        </a:rPr>
                        <a:t>8,92</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13" marR="34013" marT="0" marB="0" anchor="b"/>
                </a:tc>
                <a:extLst>
                  <a:ext uri="{0D108BD9-81ED-4DB2-BD59-A6C34878D82A}">
                    <a16:rowId xmlns:a16="http://schemas.microsoft.com/office/drawing/2014/main" val="700489219"/>
                  </a:ext>
                </a:extLst>
              </a:tr>
            </a:tbl>
          </a:graphicData>
        </a:graphic>
      </p:graphicFrame>
      <p:sp>
        <p:nvSpPr>
          <p:cNvPr id="6" name="Título 1">
            <a:extLst>
              <a:ext uri="{FF2B5EF4-FFF2-40B4-BE49-F238E27FC236}">
                <a16:creationId xmlns:a16="http://schemas.microsoft.com/office/drawing/2014/main" id="{47D57903-3F08-4649-BDB1-6F45B2278FC8}"/>
              </a:ext>
            </a:extLst>
          </p:cNvPr>
          <p:cNvSpPr txBox="1">
            <a:spLocks/>
          </p:cNvSpPr>
          <p:nvPr/>
        </p:nvSpPr>
        <p:spPr>
          <a:xfrm>
            <a:off x="-301798" y="6630"/>
            <a:ext cx="6594740" cy="157480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Ventaja Comparativa Revelada de Vollrath </a:t>
            </a:r>
          </a:p>
        </p:txBody>
      </p:sp>
      <p:sp>
        <p:nvSpPr>
          <p:cNvPr id="7" name="Marcador de texto 3">
            <a:extLst>
              <a:ext uri="{FF2B5EF4-FFF2-40B4-BE49-F238E27FC236}">
                <a16:creationId xmlns:a16="http://schemas.microsoft.com/office/drawing/2014/main" id="{6E16A9A3-819A-45C9-8091-35DFF64357E1}"/>
              </a:ext>
            </a:extLst>
          </p:cNvPr>
          <p:cNvSpPr>
            <a:spLocks noGrp="1"/>
          </p:cNvSpPr>
          <p:nvPr>
            <p:ph type="body" sz="half" idx="2"/>
          </p:nvPr>
        </p:nvSpPr>
        <p:spPr>
          <a:xfrm>
            <a:off x="716585" y="1683025"/>
            <a:ext cx="5084979" cy="1371600"/>
          </a:xfrm>
        </p:spPr>
        <p:txBody>
          <a:bodyPr>
            <a:normAutofit/>
          </a:bodyPr>
          <a:lstStyle/>
          <a:p>
            <a:r>
              <a:rPr lang="es-EC" sz="1600" b="1" dirty="0">
                <a:effectLst/>
                <a:latin typeface="Times New Roman" panose="02020603050405020304" pitchFamily="18" charset="0"/>
                <a:ea typeface="Calibri" panose="020F0502020204030204" pitchFamily="34" charset="0"/>
              </a:rPr>
              <a:t>Ventaja comparativa revelada</a:t>
            </a:r>
            <a:endParaRPr lang="es-ES" sz="1200" dirty="0"/>
          </a:p>
        </p:txBody>
      </p:sp>
      <p:graphicFrame>
        <p:nvGraphicFramePr>
          <p:cNvPr id="9" name="Gráfico 8">
            <a:extLst>
              <a:ext uri="{FF2B5EF4-FFF2-40B4-BE49-F238E27FC236}">
                <a16:creationId xmlns:a16="http://schemas.microsoft.com/office/drawing/2014/main" id="{00000000-0008-0000-0100-00004F000000}"/>
              </a:ext>
            </a:extLst>
          </p:cNvPr>
          <p:cNvGraphicFramePr/>
          <p:nvPr>
            <p:extLst>
              <p:ext uri="{D42A27DB-BD31-4B8C-83A1-F6EECF244321}">
                <p14:modId xmlns:p14="http://schemas.microsoft.com/office/powerpoint/2010/main" val="3844947579"/>
              </p:ext>
            </p:extLst>
          </p:nvPr>
        </p:nvGraphicFramePr>
        <p:xfrm>
          <a:off x="5801563" y="1581438"/>
          <a:ext cx="5822280" cy="4759960"/>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a:extLst>
              <a:ext uri="{FF2B5EF4-FFF2-40B4-BE49-F238E27FC236}">
                <a16:creationId xmlns:a16="http://schemas.microsoft.com/office/drawing/2014/main" id="{8F107285-BB67-4B3B-9AEE-0C5F0CA4F6FF}"/>
              </a:ext>
            </a:extLst>
          </p:cNvPr>
          <p:cNvSpPr txBox="1"/>
          <p:nvPr/>
        </p:nvSpPr>
        <p:spPr>
          <a:xfrm rot="10800000" flipV="1">
            <a:off x="4070498" y="6404739"/>
            <a:ext cx="4051004" cy="246221"/>
          </a:xfrm>
          <a:prstGeom prst="rect">
            <a:avLst/>
          </a:prstGeom>
          <a:noFill/>
        </p:spPr>
        <p:txBody>
          <a:bodyPr wrap="square">
            <a:spAutoFit/>
          </a:bodyPr>
          <a:lstStyle/>
          <a:p>
            <a:r>
              <a:rPr lang="es-ES" sz="1000" dirty="0">
                <a:effectLst/>
                <a:latin typeface="Times New Roman" panose="02020603050405020304" pitchFamily="18" charset="0"/>
                <a:ea typeface="Calibri" panose="020F0502020204030204" pitchFamily="34" charset="0"/>
                <a:cs typeface="Times New Roman" panose="02020603050405020304" pitchFamily="18" charset="0"/>
              </a:rPr>
              <a:t>Nota, Elaboración en </a:t>
            </a:r>
            <a:r>
              <a:rPr lang="es-ES" sz="1000" dirty="0"/>
              <a:t>base a datos obtenidos de Trade Map (2009-2019).</a:t>
            </a:r>
          </a:p>
        </p:txBody>
      </p:sp>
    </p:spTree>
    <p:extLst>
      <p:ext uri="{BB962C8B-B14F-4D97-AF65-F5344CB8AC3E}">
        <p14:creationId xmlns:p14="http://schemas.microsoft.com/office/powerpoint/2010/main" val="48662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7E573-9CCB-45B9-B9CE-858C2EB8CCC8}"/>
              </a:ext>
            </a:extLst>
          </p:cNvPr>
          <p:cNvSpPr>
            <a:spLocks noGrp="1"/>
          </p:cNvSpPr>
          <p:nvPr>
            <p:ph type="title"/>
          </p:nvPr>
        </p:nvSpPr>
        <p:spPr>
          <a:xfrm>
            <a:off x="276447" y="3436408"/>
            <a:ext cx="4370077" cy="412578"/>
          </a:xfrm>
        </p:spPr>
        <p:txBody>
          <a:bodyPr>
            <a:normAutofit/>
          </a:bodyPr>
          <a:lstStyle/>
          <a:p>
            <a:pPr algn="ctr">
              <a:lnSpc>
                <a:spcPct val="200000"/>
              </a:lnSpc>
              <a:spcAft>
                <a:spcPts val="1000"/>
              </a:spcAft>
            </a:pPr>
            <a:r>
              <a:rPr lang="es-EC" sz="1000" i="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Elaboración propia en base a datos obtenidos de </a:t>
            </a:r>
            <a:r>
              <a:rPr lang="es-EC" sz="10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Trade Map</a:t>
            </a:r>
            <a:r>
              <a:rPr lang="es-EC" sz="1000" i="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(2009-2019).</a:t>
            </a:r>
            <a:endParaRPr lang="es-ES" sz="1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áfico 4">
            <a:extLst>
              <a:ext uri="{FF2B5EF4-FFF2-40B4-BE49-F238E27FC236}">
                <a16:creationId xmlns:a16="http://schemas.microsoft.com/office/drawing/2014/main" id="{F57FBBA3-67EE-47F7-BEBA-B767C2481A8D}"/>
              </a:ext>
            </a:extLst>
          </p:cNvPr>
          <p:cNvGraphicFramePr/>
          <p:nvPr>
            <p:extLst>
              <p:ext uri="{D42A27DB-BD31-4B8C-83A1-F6EECF244321}">
                <p14:modId xmlns:p14="http://schemas.microsoft.com/office/powerpoint/2010/main" val="3297342532"/>
              </p:ext>
            </p:extLst>
          </p:nvPr>
        </p:nvGraphicFramePr>
        <p:xfrm>
          <a:off x="95789" y="725556"/>
          <a:ext cx="5499651" cy="28624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a 8">
            <a:extLst>
              <a:ext uri="{FF2B5EF4-FFF2-40B4-BE49-F238E27FC236}">
                <a16:creationId xmlns:a16="http://schemas.microsoft.com/office/drawing/2014/main" id="{4C59E00A-DAF1-4489-B52C-52A0D86FDA57}"/>
              </a:ext>
            </a:extLst>
          </p:cNvPr>
          <p:cNvGraphicFramePr>
            <a:graphicFrameLocks noGrp="1"/>
          </p:cNvGraphicFramePr>
          <p:nvPr>
            <p:extLst>
              <p:ext uri="{D42A27DB-BD31-4B8C-83A1-F6EECF244321}">
                <p14:modId xmlns:p14="http://schemas.microsoft.com/office/powerpoint/2010/main" val="669876114"/>
              </p:ext>
            </p:extLst>
          </p:nvPr>
        </p:nvGraphicFramePr>
        <p:xfrm>
          <a:off x="563217" y="4156241"/>
          <a:ext cx="11065563" cy="2304170"/>
        </p:xfrm>
        <a:graphic>
          <a:graphicData uri="http://schemas.openxmlformats.org/drawingml/2006/table">
            <a:tbl>
              <a:tblPr firstRow="1" firstCol="1" bandRow="1">
                <a:tableStyleId>{ED083AE6-46FA-4A59-8FB0-9F97EB10719F}</a:tableStyleId>
              </a:tblPr>
              <a:tblGrid>
                <a:gridCol w="887894">
                  <a:extLst>
                    <a:ext uri="{9D8B030D-6E8A-4147-A177-3AD203B41FA5}">
                      <a16:colId xmlns:a16="http://schemas.microsoft.com/office/drawing/2014/main" val="580532251"/>
                    </a:ext>
                  </a:extLst>
                </a:gridCol>
                <a:gridCol w="1736035">
                  <a:extLst>
                    <a:ext uri="{9D8B030D-6E8A-4147-A177-3AD203B41FA5}">
                      <a16:colId xmlns:a16="http://schemas.microsoft.com/office/drawing/2014/main" val="783774549"/>
                    </a:ext>
                  </a:extLst>
                </a:gridCol>
                <a:gridCol w="1205948">
                  <a:extLst>
                    <a:ext uri="{9D8B030D-6E8A-4147-A177-3AD203B41FA5}">
                      <a16:colId xmlns:a16="http://schemas.microsoft.com/office/drawing/2014/main" val="4265705334"/>
                    </a:ext>
                  </a:extLst>
                </a:gridCol>
                <a:gridCol w="886089">
                  <a:extLst>
                    <a:ext uri="{9D8B030D-6E8A-4147-A177-3AD203B41FA5}">
                      <a16:colId xmlns:a16="http://schemas.microsoft.com/office/drawing/2014/main" val="2173450678"/>
                    </a:ext>
                  </a:extLst>
                </a:gridCol>
                <a:gridCol w="992899">
                  <a:extLst>
                    <a:ext uri="{9D8B030D-6E8A-4147-A177-3AD203B41FA5}">
                      <a16:colId xmlns:a16="http://schemas.microsoft.com/office/drawing/2014/main" val="3697054483"/>
                    </a:ext>
                  </a:extLst>
                </a:gridCol>
                <a:gridCol w="1036490">
                  <a:extLst>
                    <a:ext uri="{9D8B030D-6E8A-4147-A177-3AD203B41FA5}">
                      <a16:colId xmlns:a16="http://schemas.microsoft.com/office/drawing/2014/main" val="1946591155"/>
                    </a:ext>
                  </a:extLst>
                </a:gridCol>
                <a:gridCol w="1298713">
                  <a:extLst>
                    <a:ext uri="{9D8B030D-6E8A-4147-A177-3AD203B41FA5}">
                      <a16:colId xmlns:a16="http://schemas.microsoft.com/office/drawing/2014/main" val="1910254513"/>
                    </a:ext>
                  </a:extLst>
                </a:gridCol>
                <a:gridCol w="1911995">
                  <a:extLst>
                    <a:ext uri="{9D8B030D-6E8A-4147-A177-3AD203B41FA5}">
                      <a16:colId xmlns:a16="http://schemas.microsoft.com/office/drawing/2014/main" val="1194556255"/>
                    </a:ext>
                  </a:extLst>
                </a:gridCol>
                <a:gridCol w="1109500">
                  <a:extLst>
                    <a:ext uri="{9D8B030D-6E8A-4147-A177-3AD203B41FA5}">
                      <a16:colId xmlns:a16="http://schemas.microsoft.com/office/drawing/2014/main" val="1046562412"/>
                    </a:ext>
                  </a:extLst>
                </a:gridCol>
              </a:tblGrid>
              <a:tr h="349139">
                <a:tc>
                  <a:txBody>
                    <a:bodyPr/>
                    <a:lstStyle/>
                    <a:p>
                      <a:pPr indent="180340" algn="just">
                        <a:lnSpc>
                          <a:spcPct val="150000"/>
                        </a:lnSpc>
                        <a:spcAft>
                          <a:spcPts val="800"/>
                        </a:spcAft>
                      </a:pPr>
                      <a:r>
                        <a:rPr lang="es-ES" sz="1000" dirty="0">
                          <a:effectLst/>
                        </a:rPr>
                        <a:t>País</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Marcas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dirty="0">
                          <a:effectLst/>
                        </a:rPr>
                        <a:t>Embalaje</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Cantidad disponible</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Precio USD / Lb</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Categoría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Proceso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ctr">
                        <a:lnSpc>
                          <a:spcPct val="150000"/>
                        </a:lnSpc>
                        <a:spcAft>
                          <a:spcPts val="800"/>
                        </a:spcAft>
                      </a:pPr>
                      <a:r>
                        <a:rPr lang="es-ES" sz="1000">
                          <a:effectLst/>
                        </a:rPr>
                        <a:t>Características de sabor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Altura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extLst>
                  <a:ext uri="{0D108BD9-81ED-4DB2-BD59-A6C34878D82A}">
                    <a16:rowId xmlns:a16="http://schemas.microsoft.com/office/drawing/2014/main" val="3949823203"/>
                  </a:ext>
                </a:extLst>
              </a:tr>
              <a:tr h="718507">
                <a:tc>
                  <a:txBody>
                    <a:bodyPr/>
                    <a:lstStyle/>
                    <a:p>
                      <a:pPr indent="180340" algn="just">
                        <a:lnSpc>
                          <a:spcPct val="150000"/>
                        </a:lnSpc>
                        <a:spcAft>
                          <a:spcPts val="800"/>
                        </a:spcAft>
                      </a:pPr>
                      <a:r>
                        <a:rPr lang="es-ES" sz="1000">
                          <a:effectLst/>
                        </a:rPr>
                        <a:t>Colombia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Jairo Humberto López Ospina ML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Bolsa GP de 35 kg</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ctr">
                        <a:lnSpc>
                          <a:spcPct val="150000"/>
                        </a:lnSpc>
                        <a:spcAft>
                          <a:spcPts val="800"/>
                        </a:spcAft>
                      </a:pPr>
                      <a:r>
                        <a:rPr lang="es-ES" sz="1000">
                          <a:effectLst/>
                        </a:rPr>
                        <a:t>13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6,2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Micro lote</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Totalmente lavado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cacao, frambuesa, brillante, dulce, cremoso, equilibrado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1700 msnm</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extLst>
                  <a:ext uri="{0D108BD9-81ED-4DB2-BD59-A6C34878D82A}">
                    <a16:rowId xmlns:a16="http://schemas.microsoft.com/office/drawing/2014/main" val="174271791"/>
                  </a:ext>
                </a:extLst>
              </a:tr>
              <a:tr h="64054">
                <a:tc>
                  <a:txBody>
                    <a:bodyPr/>
                    <a:lstStyle/>
                    <a:p>
                      <a:pPr indent="180340" algn="just">
                        <a:lnSpc>
                          <a:spcPct val="150000"/>
                        </a:lnSpc>
                        <a:spcAft>
                          <a:spcPts val="800"/>
                        </a:spcAft>
                      </a:pPr>
                      <a:r>
                        <a:rPr lang="es-ES" sz="1000">
                          <a:effectLst/>
                        </a:rPr>
                        <a:t>Ecuador</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Familia Abad</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Bolsa GP de 35 kg</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ctr">
                        <a:lnSpc>
                          <a:spcPct val="150000"/>
                        </a:lnSpc>
                        <a:spcAft>
                          <a:spcPts val="800"/>
                        </a:spcAft>
                      </a:pPr>
                      <a:r>
                        <a:rPr lang="es-ES" sz="1000">
                          <a:effectLst/>
                        </a:rPr>
                        <a:t>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6,1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Lote comunitario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Totalmente lavado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baya, cacao, sabroso, tabaco de pipa, chocolate negro, almibarado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1600-1700 msnm</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extLst>
                  <a:ext uri="{0D108BD9-81ED-4DB2-BD59-A6C34878D82A}">
                    <a16:rowId xmlns:a16="http://schemas.microsoft.com/office/drawing/2014/main" val="1708895033"/>
                  </a:ext>
                </a:extLst>
              </a:tr>
              <a:tr h="718507">
                <a:tc>
                  <a:txBody>
                    <a:bodyPr/>
                    <a:lstStyle/>
                    <a:p>
                      <a:pPr indent="180340" algn="just">
                        <a:lnSpc>
                          <a:spcPct val="150000"/>
                        </a:lnSpc>
                        <a:spcAft>
                          <a:spcPts val="800"/>
                        </a:spcAft>
                      </a:pPr>
                      <a:r>
                        <a:rPr lang="es-ES" sz="1000">
                          <a:effectLst/>
                        </a:rPr>
                        <a:t>Guatemala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La Hermosa Pacamara Natural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Bolsa GP de 69 kg</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ctr">
                        <a:lnSpc>
                          <a:spcPct val="150000"/>
                        </a:lnSpc>
                        <a:spcAft>
                          <a:spcPts val="800"/>
                        </a:spcAft>
                      </a:pPr>
                      <a:r>
                        <a:rPr lang="es-ES" sz="1000">
                          <a:effectLst/>
                        </a:rPr>
                        <a:t>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dirty="0">
                          <a:effectLst/>
                        </a:rPr>
                        <a:t>4,9</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dirty="0">
                          <a:effectLst/>
                        </a:rPr>
                        <a:t>Lote comunitario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Natural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a:effectLst/>
                        </a:rPr>
                        <a:t>vino, sabroso, chocolate negro, almibarado, jugoso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tc>
                  <a:txBody>
                    <a:bodyPr/>
                    <a:lstStyle/>
                    <a:p>
                      <a:pPr indent="180340" algn="just">
                        <a:lnSpc>
                          <a:spcPct val="150000"/>
                        </a:lnSpc>
                        <a:spcAft>
                          <a:spcPts val="800"/>
                        </a:spcAft>
                      </a:pPr>
                      <a:r>
                        <a:rPr lang="es-ES" sz="1000" dirty="0">
                          <a:effectLst/>
                        </a:rPr>
                        <a:t>1900 msnm</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ctr"/>
                </a:tc>
                <a:extLst>
                  <a:ext uri="{0D108BD9-81ED-4DB2-BD59-A6C34878D82A}">
                    <a16:rowId xmlns:a16="http://schemas.microsoft.com/office/drawing/2014/main" val="1468914872"/>
                  </a:ext>
                </a:extLst>
              </a:tr>
            </a:tbl>
          </a:graphicData>
        </a:graphic>
      </p:graphicFrame>
      <p:graphicFrame>
        <p:nvGraphicFramePr>
          <p:cNvPr id="11" name="Gráfico 10">
            <a:extLst>
              <a:ext uri="{FF2B5EF4-FFF2-40B4-BE49-F238E27FC236}">
                <a16:creationId xmlns:a16="http://schemas.microsoft.com/office/drawing/2014/main" id="{00000000-0008-0000-0400-000002000000}"/>
              </a:ext>
            </a:extLst>
          </p:cNvPr>
          <p:cNvGraphicFramePr/>
          <p:nvPr>
            <p:extLst>
              <p:ext uri="{D42A27DB-BD31-4B8C-83A1-F6EECF244321}">
                <p14:modId xmlns:p14="http://schemas.microsoft.com/office/powerpoint/2010/main" val="1885796148"/>
              </p:ext>
            </p:extLst>
          </p:nvPr>
        </p:nvGraphicFramePr>
        <p:xfrm>
          <a:off x="5473149" y="149501"/>
          <a:ext cx="6623062" cy="3438525"/>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8B7C381D-97B4-481B-ABB9-788C2CC9D86E}"/>
              </a:ext>
            </a:extLst>
          </p:cNvPr>
          <p:cNvSpPr txBox="1"/>
          <p:nvPr/>
        </p:nvSpPr>
        <p:spPr>
          <a:xfrm>
            <a:off x="6095999" y="3490370"/>
            <a:ext cx="4370077" cy="356188"/>
          </a:xfrm>
          <a:prstGeom prst="rect">
            <a:avLst/>
          </a:prstGeom>
          <a:noFill/>
        </p:spPr>
        <p:txBody>
          <a:bodyPr wrap="square">
            <a:spAutoFit/>
          </a:bodyPr>
          <a:lstStyle/>
          <a:p>
            <a:pPr algn="ctr">
              <a:lnSpc>
                <a:spcPct val="200000"/>
              </a:lnSpc>
              <a:spcAft>
                <a:spcPts val="1000"/>
              </a:spcAft>
            </a:pPr>
            <a:r>
              <a:rPr lang="es-EC" sz="1000" i="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Elaboración propia en base a datos obtenidos de Investing.com (2009-2019).</a:t>
            </a:r>
            <a:endParaRPr lang="es-ES" sz="1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8A06A689-E6D9-4986-97D6-26B545B0F890}"/>
              </a:ext>
            </a:extLst>
          </p:cNvPr>
          <p:cNvSpPr txBox="1"/>
          <p:nvPr/>
        </p:nvSpPr>
        <p:spPr>
          <a:xfrm>
            <a:off x="276447" y="6487986"/>
            <a:ext cx="4370077" cy="356188"/>
          </a:xfrm>
          <a:prstGeom prst="rect">
            <a:avLst/>
          </a:prstGeom>
          <a:noFill/>
        </p:spPr>
        <p:txBody>
          <a:bodyPr wrap="square">
            <a:spAutoFit/>
          </a:bodyPr>
          <a:lstStyle/>
          <a:p>
            <a:pPr indent="270510" algn="ctr">
              <a:lnSpc>
                <a:spcPct val="200000"/>
              </a:lnSpc>
              <a:spcBef>
                <a:spcPts val="1200"/>
              </a:spcBef>
              <a:spcAft>
                <a:spcPts val="800"/>
              </a:spcAft>
            </a:pPr>
            <a:r>
              <a:rPr lang="es-ES" sz="1000" dirty="0">
                <a:effectLst/>
                <a:latin typeface="Times New Roman" panose="02020603050405020304" pitchFamily="18" charset="0"/>
                <a:ea typeface="Calibri" panose="020F0502020204030204" pitchFamily="34" charset="0"/>
                <a:cs typeface="Times New Roman" panose="02020603050405020304" pitchFamily="18" charset="0"/>
              </a:rPr>
              <a:t>Nota, Elaboración en </a:t>
            </a: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base a datos obtenidos de Caravela </a:t>
            </a:r>
            <a:r>
              <a:rPr lang="es-EC" sz="1000" dirty="0" err="1">
                <a:effectLst/>
                <a:latin typeface="Times New Roman" panose="02020603050405020304" pitchFamily="18" charset="0"/>
                <a:ea typeface="Calibri" panose="020F0502020204030204" pitchFamily="34" charset="0"/>
                <a:cs typeface="Times New Roman" panose="02020603050405020304" pitchFamily="18" charset="0"/>
              </a:rPr>
              <a:t>Coffee</a:t>
            </a: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 (2019).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461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BE430B4-4C60-4C8D-8F0C-AA2339D4A863}"/>
              </a:ext>
            </a:extLst>
          </p:cNvPr>
          <p:cNvPicPr>
            <a:picLocks noChangeAspect="1"/>
          </p:cNvPicPr>
          <p:nvPr/>
        </p:nvPicPr>
        <p:blipFill>
          <a:blip r:embed="rId2"/>
          <a:stretch>
            <a:fillRect/>
          </a:stretch>
        </p:blipFill>
        <p:spPr>
          <a:xfrm>
            <a:off x="5172762" y="708297"/>
            <a:ext cx="7019236" cy="4903304"/>
          </a:xfrm>
          <a:prstGeom prst="rect">
            <a:avLst/>
          </a:prstGeom>
        </p:spPr>
      </p:pic>
      <p:sp>
        <p:nvSpPr>
          <p:cNvPr id="2" name="Título 1">
            <a:extLst>
              <a:ext uri="{FF2B5EF4-FFF2-40B4-BE49-F238E27FC236}">
                <a16:creationId xmlns:a16="http://schemas.microsoft.com/office/drawing/2014/main" id="{B2F0559C-DDFC-4F54-860F-07D69692EB75}"/>
              </a:ext>
            </a:extLst>
          </p:cNvPr>
          <p:cNvSpPr>
            <a:spLocks noGrp="1"/>
          </p:cNvSpPr>
          <p:nvPr>
            <p:ph type="title"/>
          </p:nvPr>
        </p:nvSpPr>
        <p:spPr>
          <a:xfrm>
            <a:off x="280691" y="1987826"/>
            <a:ext cx="4741884" cy="2181639"/>
          </a:xfrm>
        </p:spPr>
        <p:txBody>
          <a:bodyPr>
            <a:noAutofit/>
          </a:bodyPr>
          <a:lstStyle/>
          <a:p>
            <a:pPr algn="ctr"/>
            <a:r>
              <a:rPr lang="es-ES" sz="2800" dirty="0">
                <a:latin typeface="Arial" panose="020B0604020202020204" pitchFamily="34" charset="0"/>
                <a:cs typeface="Arial" panose="020B0604020202020204" pitchFamily="34" charset="0"/>
              </a:rPr>
              <a:t>Mercado óptimo para el café de altura ecuatoriano en la Unión Europea.</a:t>
            </a:r>
            <a:endParaRPr lang="es-ES" sz="2800" dirty="0"/>
          </a:p>
        </p:txBody>
      </p:sp>
      <p:sp>
        <p:nvSpPr>
          <p:cNvPr id="6" name="object 7">
            <a:extLst>
              <a:ext uri="{FF2B5EF4-FFF2-40B4-BE49-F238E27FC236}">
                <a16:creationId xmlns:a16="http://schemas.microsoft.com/office/drawing/2014/main" id="{09A7A7A6-78D4-40BC-B276-A25B123010D3}"/>
              </a:ext>
            </a:extLst>
          </p:cNvPr>
          <p:cNvSpPr txBox="1"/>
          <p:nvPr/>
        </p:nvSpPr>
        <p:spPr>
          <a:xfrm>
            <a:off x="5514560" y="1540563"/>
            <a:ext cx="6677440" cy="3238772"/>
          </a:xfrm>
          <a:prstGeom prst="rect">
            <a:avLst/>
          </a:prstGeom>
        </p:spPr>
        <p:txBody>
          <a:bodyPr vert="horz" wrap="square" lIns="0" tIns="12700" rIns="0" bIns="0" rtlCol="0">
            <a:spAutoFit/>
          </a:bodyPr>
          <a:lstStyle/>
          <a:p>
            <a:pPr marL="528320" indent="-515620">
              <a:lnSpc>
                <a:spcPct val="150000"/>
              </a:lnSpc>
              <a:spcBef>
                <a:spcPts val="100"/>
              </a:spcBef>
              <a:buAutoNum type="arabicPeriod"/>
              <a:tabLst>
                <a:tab pos="527685" algn="l"/>
                <a:tab pos="528320" algn="l"/>
              </a:tabLst>
            </a:pPr>
            <a:r>
              <a:rPr lang="es-ES" sz="2000" spc="-85" dirty="0">
                <a:solidFill>
                  <a:schemeClr val="bg1"/>
                </a:solidFill>
                <a:latin typeface="Arial"/>
                <a:cs typeface="Arial"/>
              </a:rPr>
              <a:t>Entorno general del sector cafetalero en la Unión Europea..</a:t>
            </a:r>
          </a:p>
          <a:p>
            <a:pPr marL="12700">
              <a:lnSpc>
                <a:spcPct val="150000"/>
              </a:lnSpc>
              <a:spcBef>
                <a:spcPts val="100"/>
              </a:spcBef>
              <a:tabLst>
                <a:tab pos="527685" algn="l"/>
                <a:tab pos="528320" algn="l"/>
              </a:tabLst>
            </a:pPr>
            <a:endParaRPr lang="es-ES" sz="2000" spc="-85" dirty="0">
              <a:solidFill>
                <a:schemeClr val="bg1"/>
              </a:solidFill>
              <a:latin typeface="Arial"/>
              <a:cs typeface="Arial"/>
            </a:endParaRPr>
          </a:p>
          <a:p>
            <a:pPr marL="12700">
              <a:lnSpc>
                <a:spcPct val="150000"/>
              </a:lnSpc>
              <a:spcBef>
                <a:spcPts val="100"/>
              </a:spcBef>
              <a:tabLst>
                <a:tab pos="527685" algn="l"/>
                <a:tab pos="528320" algn="l"/>
              </a:tabLst>
            </a:pPr>
            <a:r>
              <a:rPr lang="es-EC" sz="2000" spc="-95" dirty="0">
                <a:solidFill>
                  <a:schemeClr val="bg1"/>
                </a:solidFill>
                <a:latin typeface="Arial"/>
                <a:cs typeface="Arial"/>
              </a:rPr>
              <a:t>2.	</a:t>
            </a:r>
            <a:r>
              <a:rPr lang="es-ES" sz="2000" spc="-95" dirty="0">
                <a:solidFill>
                  <a:schemeClr val="bg1"/>
                </a:solidFill>
                <a:latin typeface="Arial"/>
                <a:cs typeface="Arial"/>
              </a:rPr>
              <a:t>Entorno exportador del sector cafetalero ecuatoriano en 	la 	Unión Europea para la subpartida nacional 0901.11.90.10 </a:t>
            </a:r>
            <a:endParaRPr lang="es-EC" sz="2000" spc="-95" dirty="0">
              <a:solidFill>
                <a:schemeClr val="bg1"/>
              </a:solidFill>
              <a:latin typeface="Arial"/>
              <a:cs typeface="Arial"/>
            </a:endParaRPr>
          </a:p>
          <a:p>
            <a:pPr marL="12700">
              <a:lnSpc>
                <a:spcPct val="150000"/>
              </a:lnSpc>
              <a:spcBef>
                <a:spcPts val="100"/>
              </a:spcBef>
              <a:tabLst>
                <a:tab pos="527685" algn="l"/>
                <a:tab pos="528320" algn="l"/>
              </a:tabLst>
            </a:pPr>
            <a:endParaRPr lang="es-EC" sz="2000" spc="-95" dirty="0">
              <a:solidFill>
                <a:schemeClr val="bg1"/>
              </a:solidFill>
              <a:latin typeface="Arial"/>
              <a:cs typeface="Arial"/>
            </a:endParaRPr>
          </a:p>
          <a:p>
            <a:pPr marL="12700">
              <a:lnSpc>
                <a:spcPct val="150000"/>
              </a:lnSpc>
              <a:spcBef>
                <a:spcPts val="100"/>
              </a:spcBef>
              <a:tabLst>
                <a:tab pos="527685" algn="l"/>
                <a:tab pos="528320" algn="l"/>
              </a:tabLst>
            </a:pPr>
            <a:r>
              <a:rPr lang="es-ES" sz="2000" dirty="0">
                <a:solidFill>
                  <a:schemeClr val="bg1"/>
                </a:solidFill>
                <a:latin typeface="Arial"/>
                <a:cs typeface="Arial"/>
              </a:rPr>
              <a:t>3.	Metodología Multicriterio para la Selección de 	Mercados Internacionales</a:t>
            </a:r>
            <a:endParaRPr sz="2000" dirty="0">
              <a:solidFill>
                <a:schemeClr val="bg1"/>
              </a:solidFill>
              <a:latin typeface="Arial"/>
              <a:cs typeface="Arial"/>
            </a:endParaRPr>
          </a:p>
        </p:txBody>
      </p:sp>
      <p:pic>
        <p:nvPicPr>
          <p:cNvPr id="7" name="Picture 2" descr="Estación de Calidad de Aire | Laboratorio de Análisis Abientales">
            <a:extLst>
              <a:ext uri="{FF2B5EF4-FFF2-40B4-BE49-F238E27FC236}">
                <a16:creationId xmlns:a16="http://schemas.microsoft.com/office/drawing/2014/main" id="{C022B1E9-1C37-4254-9307-C89FA0762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565" y="5611601"/>
            <a:ext cx="5698435" cy="124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88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619BE3-B721-4D64-A0F4-7EE4BB8DC867}"/>
              </a:ext>
            </a:extLst>
          </p:cNvPr>
          <p:cNvSpPr>
            <a:spLocks noGrp="1"/>
          </p:cNvSpPr>
          <p:nvPr>
            <p:ph type="title"/>
          </p:nvPr>
        </p:nvSpPr>
        <p:spPr>
          <a:xfrm>
            <a:off x="450574" y="-487922"/>
            <a:ext cx="7858540" cy="1574808"/>
          </a:xfrm>
        </p:spPr>
        <p:txBody>
          <a:bodyPr>
            <a:normAutofit/>
          </a:bodyPr>
          <a:lstStyle/>
          <a:p>
            <a:pPr algn="ctr"/>
            <a:r>
              <a:rPr lang="es-ES" dirty="0"/>
              <a:t>Entorno general del sector cafetalero ecuatoriano en la Unión Europea</a:t>
            </a:r>
          </a:p>
        </p:txBody>
      </p:sp>
      <p:graphicFrame>
        <p:nvGraphicFramePr>
          <p:cNvPr id="9" name="Marcador de posición de imagen 8">
            <a:extLst>
              <a:ext uri="{FF2B5EF4-FFF2-40B4-BE49-F238E27FC236}">
                <a16:creationId xmlns:a16="http://schemas.microsoft.com/office/drawing/2014/main" id="{000D2582-129C-45AE-9A2D-B1E6341A7A14}"/>
              </a:ext>
            </a:extLst>
          </p:cNvPr>
          <p:cNvGraphicFramePr>
            <a:graphicFrameLocks noGrp="1"/>
          </p:cNvGraphicFramePr>
          <p:nvPr>
            <p:ph type="pic" idx="1"/>
            <p:extLst>
              <p:ext uri="{D42A27DB-BD31-4B8C-83A1-F6EECF244321}">
                <p14:modId xmlns:p14="http://schemas.microsoft.com/office/powerpoint/2010/main" val="3037305251"/>
              </p:ext>
            </p:extLst>
          </p:nvPr>
        </p:nvGraphicFramePr>
        <p:xfrm>
          <a:off x="7515030" y="1298713"/>
          <a:ext cx="4569021" cy="4548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a:extLst>
              <a:ext uri="{FF2B5EF4-FFF2-40B4-BE49-F238E27FC236}">
                <a16:creationId xmlns:a16="http://schemas.microsoft.com/office/drawing/2014/main" id="{432B448D-8D67-4509-A570-4006A2A6F803}"/>
              </a:ext>
            </a:extLst>
          </p:cNvPr>
          <p:cNvGraphicFramePr>
            <a:graphicFrameLocks noGrp="1"/>
          </p:cNvGraphicFramePr>
          <p:nvPr>
            <p:extLst>
              <p:ext uri="{D42A27DB-BD31-4B8C-83A1-F6EECF244321}">
                <p14:modId xmlns:p14="http://schemas.microsoft.com/office/powerpoint/2010/main" val="658529847"/>
              </p:ext>
            </p:extLst>
          </p:nvPr>
        </p:nvGraphicFramePr>
        <p:xfrm>
          <a:off x="463826" y="1965070"/>
          <a:ext cx="6882614" cy="2711958"/>
        </p:xfrm>
        <a:graphic>
          <a:graphicData uri="http://schemas.openxmlformats.org/drawingml/2006/table">
            <a:tbl>
              <a:tblPr firstRow="1" firstCol="1" bandRow="1">
                <a:tableStyleId>{D27102A9-8310-4765-A935-A1911B00CA55}</a:tableStyleId>
              </a:tblPr>
              <a:tblGrid>
                <a:gridCol w="1589061">
                  <a:extLst>
                    <a:ext uri="{9D8B030D-6E8A-4147-A177-3AD203B41FA5}">
                      <a16:colId xmlns:a16="http://schemas.microsoft.com/office/drawing/2014/main" val="2768202887"/>
                    </a:ext>
                  </a:extLst>
                </a:gridCol>
                <a:gridCol w="1322049">
                  <a:extLst>
                    <a:ext uri="{9D8B030D-6E8A-4147-A177-3AD203B41FA5}">
                      <a16:colId xmlns:a16="http://schemas.microsoft.com/office/drawing/2014/main" val="906684382"/>
                    </a:ext>
                  </a:extLst>
                </a:gridCol>
                <a:gridCol w="1315164">
                  <a:extLst>
                    <a:ext uri="{9D8B030D-6E8A-4147-A177-3AD203B41FA5}">
                      <a16:colId xmlns:a16="http://schemas.microsoft.com/office/drawing/2014/main" val="3836420401"/>
                    </a:ext>
                  </a:extLst>
                </a:gridCol>
                <a:gridCol w="1167361">
                  <a:extLst>
                    <a:ext uri="{9D8B030D-6E8A-4147-A177-3AD203B41FA5}">
                      <a16:colId xmlns:a16="http://schemas.microsoft.com/office/drawing/2014/main" val="3677303106"/>
                    </a:ext>
                  </a:extLst>
                </a:gridCol>
                <a:gridCol w="1488979">
                  <a:extLst>
                    <a:ext uri="{9D8B030D-6E8A-4147-A177-3AD203B41FA5}">
                      <a16:colId xmlns:a16="http://schemas.microsoft.com/office/drawing/2014/main" val="2139168246"/>
                    </a:ext>
                  </a:extLst>
                </a:gridCol>
              </a:tblGrid>
              <a:tr h="190500">
                <a:tc gridSpan="5">
                  <a:txBody>
                    <a:bodyPr/>
                    <a:lstStyle/>
                    <a:p>
                      <a:pPr indent="180340" algn="ctr">
                        <a:lnSpc>
                          <a:spcPct val="150000"/>
                        </a:lnSpc>
                        <a:spcAft>
                          <a:spcPts val="800"/>
                        </a:spcAft>
                      </a:pPr>
                      <a:r>
                        <a:rPr lang="es-ES" sz="1000">
                          <a:effectLst/>
                        </a:rPr>
                        <a:t>Importaciones &amp; Exportaciones subpartida 0901.11 café sin tostar ni descafeinar 2019 contexto Unión Europea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273837818"/>
                  </a:ext>
                </a:extLst>
              </a:tr>
              <a:tr h="323850">
                <a:tc>
                  <a:txBody>
                    <a:bodyPr/>
                    <a:lstStyle/>
                    <a:p>
                      <a:pPr indent="180340" algn="just">
                        <a:lnSpc>
                          <a:spcPct val="150000"/>
                        </a:lnSpc>
                      </a:pPr>
                      <a:endParaRPr lang="es-ES"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150000"/>
                        </a:lnSpc>
                        <a:spcAft>
                          <a:spcPts val="800"/>
                        </a:spcAft>
                      </a:pPr>
                      <a:r>
                        <a:rPr lang="es-ES" sz="1000">
                          <a:effectLst/>
                        </a:rPr>
                        <a:t>Importaciones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150000"/>
                        </a:lnSpc>
                        <a:spcAft>
                          <a:spcPts val="800"/>
                        </a:spcAft>
                      </a:pPr>
                      <a:r>
                        <a:rPr lang="es-ES" sz="1000" dirty="0">
                          <a:effectLst/>
                        </a:rPr>
                        <a:t>% Participación mercado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150000"/>
                        </a:lnSpc>
                        <a:spcAft>
                          <a:spcPts val="800"/>
                        </a:spcAft>
                      </a:pPr>
                      <a:r>
                        <a:rPr lang="es-ES" sz="1000">
                          <a:effectLst/>
                        </a:rPr>
                        <a:t>Exportaciones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150000"/>
                        </a:lnSpc>
                        <a:spcAft>
                          <a:spcPts val="800"/>
                        </a:spcAft>
                      </a:pPr>
                      <a:r>
                        <a:rPr lang="es-ES" sz="1000" dirty="0">
                          <a:effectLst/>
                        </a:rPr>
                        <a:t>% Participación mercado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18891433"/>
                  </a:ext>
                </a:extLst>
              </a:tr>
              <a:tr h="190500">
                <a:tc>
                  <a:txBody>
                    <a:bodyPr/>
                    <a:lstStyle/>
                    <a:p>
                      <a:pPr indent="180340" algn="just">
                        <a:lnSpc>
                          <a:spcPct val="150000"/>
                        </a:lnSpc>
                        <a:spcAft>
                          <a:spcPts val="800"/>
                        </a:spcAft>
                      </a:pPr>
                      <a:r>
                        <a:rPr lang="es-ES" sz="1000">
                          <a:effectLst/>
                        </a:rPr>
                        <a:t>Mundo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$18.813.888,00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$17.623.038,00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000">
                          <a:effectLst/>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5319887"/>
                  </a:ext>
                </a:extLst>
              </a:tr>
              <a:tr h="333375">
                <a:tc>
                  <a:txBody>
                    <a:bodyPr/>
                    <a:lstStyle/>
                    <a:p>
                      <a:pPr indent="180340" algn="just">
                        <a:lnSpc>
                          <a:spcPct val="150000"/>
                        </a:lnSpc>
                        <a:spcAft>
                          <a:spcPts val="800"/>
                        </a:spcAft>
                      </a:pPr>
                      <a:r>
                        <a:rPr lang="es-ES" sz="1000">
                          <a:effectLst/>
                        </a:rPr>
                        <a:t>Unión Europea (UE 28) Agregación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000">
                          <a:effectLst/>
                        </a:rPr>
                        <a:t>$8.148.838,00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$1.364.283,00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000">
                          <a:effectLst/>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98169516"/>
                  </a:ext>
                </a:extLst>
              </a:tr>
              <a:tr h="190500">
                <a:tc>
                  <a:txBody>
                    <a:bodyPr/>
                    <a:lstStyle/>
                    <a:p>
                      <a:pPr indent="180340" algn="just">
                        <a:lnSpc>
                          <a:spcPct val="150000"/>
                        </a:lnSpc>
                        <a:spcAft>
                          <a:spcPts val="800"/>
                        </a:spcAft>
                      </a:pPr>
                      <a:r>
                        <a:rPr lang="es-ES" sz="1000">
                          <a:effectLst/>
                        </a:rPr>
                        <a:t>Alemania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$2.549.476,00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$495.388,00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000">
                          <a:effectLst/>
                        </a:rPr>
                        <a:t>36%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4765779"/>
                  </a:ext>
                </a:extLst>
              </a:tr>
              <a:tr h="190500">
                <a:tc>
                  <a:txBody>
                    <a:bodyPr/>
                    <a:lstStyle/>
                    <a:p>
                      <a:pPr indent="180340" algn="just">
                        <a:lnSpc>
                          <a:spcPct val="150000"/>
                        </a:lnSpc>
                        <a:spcAft>
                          <a:spcPts val="800"/>
                        </a:spcAft>
                      </a:pPr>
                      <a:r>
                        <a:rPr lang="es-ES" sz="1000">
                          <a:effectLst/>
                        </a:rPr>
                        <a:t>Italia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$1.360.022,00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$39.123,00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40143306"/>
                  </a:ext>
                </a:extLst>
              </a:tr>
              <a:tr h="190500">
                <a:tc>
                  <a:txBody>
                    <a:bodyPr/>
                    <a:lstStyle/>
                    <a:p>
                      <a:pPr indent="180340" algn="just">
                        <a:lnSpc>
                          <a:spcPct val="150000"/>
                        </a:lnSpc>
                        <a:spcAft>
                          <a:spcPts val="800"/>
                        </a:spcAft>
                      </a:pPr>
                      <a:r>
                        <a:rPr lang="es-ES" sz="1000">
                          <a:effectLst/>
                        </a:rPr>
                        <a:t>Bélgica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$720.714,00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$555.856,00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000">
                          <a:effectLst/>
                        </a:rPr>
                        <a:t>41%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48049066"/>
                  </a:ext>
                </a:extLst>
              </a:tr>
              <a:tr h="190500">
                <a:tc>
                  <a:txBody>
                    <a:bodyPr/>
                    <a:lstStyle/>
                    <a:p>
                      <a:pPr indent="180340" algn="just">
                        <a:lnSpc>
                          <a:spcPct val="150000"/>
                        </a:lnSpc>
                        <a:spcAft>
                          <a:spcPts val="800"/>
                        </a:spcAft>
                      </a:pPr>
                      <a:r>
                        <a:rPr lang="es-ES" sz="1000">
                          <a:effectLst/>
                        </a:rPr>
                        <a:t>Francia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$558.229,00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$22.726,00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0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68284001"/>
                  </a:ext>
                </a:extLst>
              </a:tr>
              <a:tr h="190500">
                <a:tc>
                  <a:txBody>
                    <a:bodyPr/>
                    <a:lstStyle/>
                    <a:p>
                      <a:pPr indent="180340" algn="just">
                        <a:lnSpc>
                          <a:spcPct val="150000"/>
                        </a:lnSpc>
                        <a:spcAft>
                          <a:spcPts val="800"/>
                        </a:spcAft>
                      </a:pPr>
                      <a:r>
                        <a:rPr lang="es-ES" sz="1000">
                          <a:effectLst/>
                        </a:rPr>
                        <a:t>España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$555.298,00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$28.665,00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0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74258555"/>
                  </a:ext>
                </a:extLst>
              </a:tr>
              <a:tr h="190500">
                <a:tc>
                  <a:txBody>
                    <a:bodyPr/>
                    <a:lstStyle/>
                    <a:p>
                      <a:pPr indent="180340" algn="just">
                        <a:lnSpc>
                          <a:spcPct val="150000"/>
                        </a:lnSpc>
                        <a:spcAft>
                          <a:spcPts val="800"/>
                        </a:spcAft>
                      </a:pPr>
                      <a:r>
                        <a:rPr lang="es-ES" sz="1000">
                          <a:effectLst/>
                        </a:rPr>
                        <a:t>Reino Unido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$485.586,00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$49.271,00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0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90272424"/>
                  </a:ext>
                </a:extLst>
              </a:tr>
              <a:tr h="190500">
                <a:tc>
                  <a:txBody>
                    <a:bodyPr/>
                    <a:lstStyle/>
                    <a:p>
                      <a:pPr indent="180340" algn="just">
                        <a:lnSpc>
                          <a:spcPct val="150000"/>
                        </a:lnSpc>
                        <a:spcAft>
                          <a:spcPts val="800"/>
                        </a:spcAft>
                      </a:pPr>
                      <a:r>
                        <a:rPr lang="es-ES" sz="1000">
                          <a:effectLst/>
                        </a:rPr>
                        <a:t>Países bajos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dirty="0">
                          <a:effectLst/>
                        </a:rPr>
                        <a:t>$482.937,00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Aft>
                          <a:spcPts val="800"/>
                        </a:spcAft>
                      </a:pPr>
                      <a:r>
                        <a:rPr lang="es-ES" sz="1000">
                          <a:effectLst/>
                        </a:rPr>
                        <a:t>$85.619,00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000" dirty="0">
                          <a:effectLst/>
                        </a:rPr>
                        <a:t>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31491407"/>
                  </a:ext>
                </a:extLst>
              </a:tr>
            </a:tbl>
          </a:graphicData>
        </a:graphic>
      </p:graphicFrame>
      <p:sp>
        <p:nvSpPr>
          <p:cNvPr id="7" name="CuadroTexto 6">
            <a:extLst>
              <a:ext uri="{FF2B5EF4-FFF2-40B4-BE49-F238E27FC236}">
                <a16:creationId xmlns:a16="http://schemas.microsoft.com/office/drawing/2014/main" id="{AF382FD3-4977-4BA2-ACC8-4CE32A607878}"/>
              </a:ext>
            </a:extLst>
          </p:cNvPr>
          <p:cNvSpPr txBox="1"/>
          <p:nvPr/>
        </p:nvSpPr>
        <p:spPr>
          <a:xfrm>
            <a:off x="3411279" y="6058590"/>
            <a:ext cx="6092456" cy="356188"/>
          </a:xfrm>
          <a:prstGeom prst="rect">
            <a:avLst/>
          </a:prstGeom>
          <a:noFill/>
        </p:spPr>
        <p:txBody>
          <a:bodyPr wrap="square">
            <a:spAutoFit/>
          </a:bodyPr>
          <a:lstStyle/>
          <a:p>
            <a:pPr indent="270510" algn="ctr">
              <a:lnSpc>
                <a:spcPct val="200000"/>
              </a:lnSpc>
              <a:spcBef>
                <a:spcPts val="1200"/>
              </a:spcBef>
              <a:spcAft>
                <a:spcPts val="800"/>
              </a:spcAft>
            </a:pPr>
            <a:r>
              <a:rPr lang="es-ES" sz="1000" dirty="0">
                <a:effectLst/>
                <a:latin typeface="Times New Roman" panose="02020603050405020304" pitchFamily="18" charset="0"/>
                <a:ea typeface="Calibri" panose="020F0502020204030204" pitchFamily="34" charset="0"/>
                <a:cs typeface="Times New Roman" panose="02020603050405020304" pitchFamily="18" charset="0"/>
              </a:rPr>
              <a:t>Nota, Elaboración en </a:t>
            </a: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base a datos obtenidos de </a:t>
            </a:r>
            <a:r>
              <a:rPr lang="es-EC" sz="1000" i="1" dirty="0">
                <a:effectLst/>
                <a:latin typeface="Times New Roman" panose="02020603050405020304" pitchFamily="18" charset="0"/>
                <a:ea typeface="Calibri" panose="020F0502020204030204" pitchFamily="34" charset="0"/>
                <a:cs typeface="Times New Roman" panose="02020603050405020304" pitchFamily="18" charset="0"/>
              </a:rPr>
              <a:t>Trade Map</a:t>
            </a: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 (2019).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214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85F02-7A64-4239-9B00-4F43B4563B16}"/>
              </a:ext>
            </a:extLst>
          </p:cNvPr>
          <p:cNvSpPr>
            <a:spLocks noGrp="1"/>
          </p:cNvSpPr>
          <p:nvPr>
            <p:ph type="title"/>
          </p:nvPr>
        </p:nvSpPr>
        <p:spPr>
          <a:xfrm>
            <a:off x="213002" y="-431808"/>
            <a:ext cx="7221467" cy="1574808"/>
          </a:xfrm>
        </p:spPr>
        <p:txBody>
          <a:bodyPr>
            <a:normAutofit/>
          </a:bodyPr>
          <a:lstStyle/>
          <a:p>
            <a:pPr algn="ctr"/>
            <a:r>
              <a:rPr lang="es-ES" dirty="0"/>
              <a:t>Metodología multicriterio SMI</a:t>
            </a:r>
          </a:p>
        </p:txBody>
      </p:sp>
      <p:pic>
        <p:nvPicPr>
          <p:cNvPr id="7" name="Marcador de posición de imagen 6">
            <a:extLst>
              <a:ext uri="{FF2B5EF4-FFF2-40B4-BE49-F238E27FC236}">
                <a16:creationId xmlns:a16="http://schemas.microsoft.com/office/drawing/2014/main" id="{4F0F10FC-0878-46CB-88DD-62F502FBDAB3}"/>
              </a:ext>
            </a:extLst>
          </p:cNvPr>
          <p:cNvPicPr>
            <a:picLocks noGrp="1" noChangeAspect="1"/>
          </p:cNvPicPr>
          <p:nvPr>
            <p:ph type="pic" idx="1"/>
          </p:nvPr>
        </p:nvPicPr>
        <p:blipFill>
          <a:blip r:embed="rId2"/>
          <a:srcRect l="9657" r="9657"/>
          <a:stretch>
            <a:fillRect/>
          </a:stretch>
        </p:blipFill>
        <p:spPr>
          <a:xfrm>
            <a:off x="8348580" y="2127112"/>
            <a:ext cx="3324571" cy="3584575"/>
          </a:xfrm>
          <a:prstGeom prst="rect">
            <a:avLst/>
          </a:prstGeom>
        </p:spPr>
      </p:pic>
      <p:sp>
        <p:nvSpPr>
          <p:cNvPr id="4" name="Marcador de texto 3">
            <a:extLst>
              <a:ext uri="{FF2B5EF4-FFF2-40B4-BE49-F238E27FC236}">
                <a16:creationId xmlns:a16="http://schemas.microsoft.com/office/drawing/2014/main" id="{8ED9D5EF-98BB-4FEB-880A-3523DB585372}"/>
              </a:ext>
            </a:extLst>
          </p:cNvPr>
          <p:cNvSpPr>
            <a:spLocks noGrp="1"/>
          </p:cNvSpPr>
          <p:nvPr>
            <p:ph type="body" sz="half" idx="2"/>
          </p:nvPr>
        </p:nvSpPr>
        <p:spPr>
          <a:xfrm>
            <a:off x="518849" y="1428115"/>
            <a:ext cx="3840500" cy="516834"/>
          </a:xfrm>
        </p:spPr>
        <p:txBody>
          <a:bodyPr>
            <a:normAutofit fontScale="85000" lnSpcReduction="10000"/>
          </a:bodyPr>
          <a:lstStyle/>
          <a:p>
            <a:r>
              <a:rPr lang="es-EC" sz="2400" dirty="0"/>
              <a:t>Preselección de mercados objetico </a:t>
            </a:r>
            <a:endParaRPr lang="es-ES" sz="2400" dirty="0"/>
          </a:p>
        </p:txBody>
      </p:sp>
      <p:graphicFrame>
        <p:nvGraphicFramePr>
          <p:cNvPr id="6" name="Gráfico 5">
            <a:extLst>
              <a:ext uri="{FF2B5EF4-FFF2-40B4-BE49-F238E27FC236}">
                <a16:creationId xmlns:a16="http://schemas.microsoft.com/office/drawing/2014/main" id="{6A01BC63-AFED-4B76-A7BC-D3EA22CB34AC}"/>
              </a:ext>
            </a:extLst>
          </p:cNvPr>
          <p:cNvGraphicFramePr/>
          <p:nvPr>
            <p:extLst>
              <p:ext uri="{D42A27DB-BD31-4B8C-83A1-F6EECF244321}">
                <p14:modId xmlns:p14="http://schemas.microsoft.com/office/powerpoint/2010/main" val="3635444619"/>
              </p:ext>
            </p:extLst>
          </p:nvPr>
        </p:nvGraphicFramePr>
        <p:xfrm>
          <a:off x="518849" y="1944949"/>
          <a:ext cx="7221467" cy="4326256"/>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5BA4EC82-98A8-4AC9-8465-F76F5436DB7D}"/>
              </a:ext>
            </a:extLst>
          </p:cNvPr>
          <p:cNvSpPr txBox="1"/>
          <p:nvPr/>
        </p:nvSpPr>
        <p:spPr>
          <a:xfrm>
            <a:off x="777507" y="6226670"/>
            <a:ext cx="4113470" cy="246221"/>
          </a:xfrm>
          <a:prstGeom prst="rect">
            <a:avLst/>
          </a:prstGeom>
          <a:noFill/>
        </p:spPr>
        <p:txBody>
          <a:bodyPr wrap="square">
            <a:spAutoFit/>
          </a:bodyPr>
          <a:lstStyle/>
          <a:p>
            <a:r>
              <a:rPr lang="es-ES" sz="1000" dirty="0">
                <a:effectLst/>
                <a:latin typeface="Times New Roman" panose="02020603050405020304" pitchFamily="18" charset="0"/>
                <a:ea typeface="Calibri" panose="020F0502020204030204" pitchFamily="34" charset="0"/>
                <a:cs typeface="Times New Roman" panose="02020603050405020304" pitchFamily="18" charset="0"/>
              </a:rPr>
              <a:t>Nota, Elaboración en </a:t>
            </a:r>
            <a:r>
              <a:rPr lang="es-ES" sz="1000" dirty="0"/>
              <a:t>base a datos obtenidos de Trade Map (2019).</a:t>
            </a:r>
          </a:p>
        </p:txBody>
      </p:sp>
    </p:spTree>
    <p:extLst>
      <p:ext uri="{BB962C8B-B14F-4D97-AF65-F5344CB8AC3E}">
        <p14:creationId xmlns:p14="http://schemas.microsoft.com/office/powerpoint/2010/main" val="43402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BE430B4-4C60-4C8D-8F0C-AA2339D4A863}"/>
              </a:ext>
            </a:extLst>
          </p:cNvPr>
          <p:cNvPicPr>
            <a:picLocks noChangeAspect="1"/>
          </p:cNvPicPr>
          <p:nvPr/>
        </p:nvPicPr>
        <p:blipFill>
          <a:blip r:embed="rId2"/>
          <a:stretch>
            <a:fillRect/>
          </a:stretch>
        </p:blipFill>
        <p:spPr>
          <a:xfrm>
            <a:off x="5172764" y="821635"/>
            <a:ext cx="7019236" cy="4903304"/>
          </a:xfrm>
          <a:prstGeom prst="rect">
            <a:avLst/>
          </a:prstGeom>
        </p:spPr>
      </p:pic>
      <p:sp>
        <p:nvSpPr>
          <p:cNvPr id="2" name="Título 1">
            <a:extLst>
              <a:ext uri="{FF2B5EF4-FFF2-40B4-BE49-F238E27FC236}">
                <a16:creationId xmlns:a16="http://schemas.microsoft.com/office/drawing/2014/main" id="{B2F0559C-DDFC-4F54-860F-07D69692EB75}"/>
              </a:ext>
            </a:extLst>
          </p:cNvPr>
          <p:cNvSpPr>
            <a:spLocks noGrp="1"/>
          </p:cNvSpPr>
          <p:nvPr>
            <p:ph type="title"/>
          </p:nvPr>
        </p:nvSpPr>
        <p:spPr>
          <a:xfrm>
            <a:off x="109793" y="2650435"/>
            <a:ext cx="4660990" cy="897834"/>
          </a:xfrm>
        </p:spPr>
        <p:txBody>
          <a:bodyPr>
            <a:normAutofit fontScale="90000"/>
          </a:bodyPr>
          <a:lstStyle/>
          <a:p>
            <a:r>
              <a:rPr lang="es-EC" sz="6000" b="1" dirty="0">
                <a:latin typeface="Arial" panose="020B0604020202020204" pitchFamily="34" charset="0"/>
                <a:cs typeface="Arial" panose="020B0604020202020204" pitchFamily="34" charset="0"/>
              </a:rPr>
              <a:t>Introducción</a:t>
            </a:r>
            <a:r>
              <a:rPr lang="es-EC" dirty="0"/>
              <a:t> </a:t>
            </a:r>
            <a:endParaRPr lang="es-ES" dirty="0"/>
          </a:p>
        </p:txBody>
      </p:sp>
      <p:sp>
        <p:nvSpPr>
          <p:cNvPr id="6" name="object 7">
            <a:extLst>
              <a:ext uri="{FF2B5EF4-FFF2-40B4-BE49-F238E27FC236}">
                <a16:creationId xmlns:a16="http://schemas.microsoft.com/office/drawing/2014/main" id="{09A7A7A6-78D4-40BC-B276-A25B123010D3}"/>
              </a:ext>
            </a:extLst>
          </p:cNvPr>
          <p:cNvSpPr txBox="1"/>
          <p:nvPr/>
        </p:nvSpPr>
        <p:spPr>
          <a:xfrm>
            <a:off x="5299764" y="1861833"/>
            <a:ext cx="5461001" cy="2475037"/>
          </a:xfrm>
          <a:prstGeom prst="rect">
            <a:avLst/>
          </a:prstGeom>
        </p:spPr>
        <p:txBody>
          <a:bodyPr vert="horz" wrap="square" lIns="0" tIns="12700" rIns="0" bIns="0" rtlCol="0">
            <a:spAutoFit/>
          </a:bodyPr>
          <a:lstStyle/>
          <a:p>
            <a:pPr marL="528320" indent="-515620">
              <a:lnSpc>
                <a:spcPct val="100000"/>
              </a:lnSpc>
              <a:spcBef>
                <a:spcPts val="100"/>
              </a:spcBef>
              <a:buAutoNum type="arabicPeriod"/>
              <a:tabLst>
                <a:tab pos="527685" algn="l"/>
                <a:tab pos="528320" algn="l"/>
              </a:tabLst>
            </a:pPr>
            <a:r>
              <a:rPr sz="3200" spc="-85" dirty="0">
                <a:solidFill>
                  <a:schemeClr val="bg1"/>
                </a:solidFill>
                <a:latin typeface="Arial"/>
                <a:cs typeface="Arial"/>
              </a:rPr>
              <a:t>Planteamiento </a:t>
            </a:r>
            <a:r>
              <a:rPr sz="3200" spc="-70" dirty="0">
                <a:solidFill>
                  <a:schemeClr val="bg1"/>
                </a:solidFill>
                <a:latin typeface="Arial"/>
                <a:cs typeface="Arial"/>
              </a:rPr>
              <a:t>del</a:t>
            </a:r>
            <a:r>
              <a:rPr sz="3200" spc="-245" dirty="0">
                <a:solidFill>
                  <a:schemeClr val="bg1"/>
                </a:solidFill>
                <a:latin typeface="Arial"/>
                <a:cs typeface="Arial"/>
              </a:rPr>
              <a:t> </a:t>
            </a:r>
            <a:r>
              <a:rPr sz="3200" spc="-80" dirty="0">
                <a:solidFill>
                  <a:schemeClr val="bg1"/>
                </a:solidFill>
                <a:latin typeface="Arial"/>
                <a:cs typeface="Arial"/>
              </a:rPr>
              <a:t>problema</a:t>
            </a:r>
            <a:endParaRPr sz="3200" dirty="0">
              <a:solidFill>
                <a:schemeClr val="bg1"/>
              </a:solidFill>
              <a:latin typeface="Arial"/>
              <a:cs typeface="Arial"/>
            </a:endParaRPr>
          </a:p>
          <a:p>
            <a:pPr marL="528320" indent="-515620">
              <a:lnSpc>
                <a:spcPct val="100000"/>
              </a:lnSpc>
              <a:spcBef>
                <a:spcPts val="5"/>
              </a:spcBef>
              <a:buAutoNum type="arabicPeriod"/>
              <a:tabLst>
                <a:tab pos="527685" algn="l"/>
                <a:tab pos="528320" algn="l"/>
              </a:tabLst>
            </a:pPr>
            <a:r>
              <a:rPr sz="3200" spc="-95" dirty="0">
                <a:solidFill>
                  <a:schemeClr val="bg1"/>
                </a:solidFill>
                <a:latin typeface="Arial"/>
                <a:cs typeface="Arial"/>
              </a:rPr>
              <a:t>Objetivos</a:t>
            </a:r>
            <a:endParaRPr sz="3200" dirty="0">
              <a:solidFill>
                <a:schemeClr val="bg1"/>
              </a:solidFill>
              <a:latin typeface="Arial"/>
              <a:cs typeface="Arial"/>
            </a:endParaRPr>
          </a:p>
          <a:p>
            <a:pPr marL="528320" indent="-515620">
              <a:lnSpc>
                <a:spcPct val="100000"/>
              </a:lnSpc>
              <a:buAutoNum type="arabicPeriod"/>
              <a:tabLst>
                <a:tab pos="527685" algn="l"/>
                <a:tab pos="528320" algn="l"/>
              </a:tabLst>
            </a:pPr>
            <a:r>
              <a:rPr sz="3200" spc="-105" dirty="0">
                <a:solidFill>
                  <a:schemeClr val="bg1"/>
                </a:solidFill>
                <a:latin typeface="Arial"/>
                <a:cs typeface="Arial"/>
              </a:rPr>
              <a:t>Proposición</a:t>
            </a:r>
            <a:endParaRPr sz="3200" dirty="0">
              <a:solidFill>
                <a:schemeClr val="bg1"/>
              </a:solidFill>
              <a:latin typeface="Arial"/>
              <a:cs typeface="Arial"/>
            </a:endParaRPr>
          </a:p>
          <a:p>
            <a:pPr marL="528320" indent="-515620">
              <a:lnSpc>
                <a:spcPct val="100000"/>
              </a:lnSpc>
              <a:buAutoNum type="arabicPeriod"/>
              <a:tabLst>
                <a:tab pos="527685" algn="l"/>
                <a:tab pos="528320" algn="l"/>
              </a:tabLst>
            </a:pPr>
            <a:r>
              <a:rPr sz="3200" spc="-75" dirty="0">
                <a:solidFill>
                  <a:schemeClr val="bg1"/>
                </a:solidFill>
                <a:latin typeface="Arial"/>
                <a:cs typeface="Arial"/>
              </a:rPr>
              <a:t>Metodologías</a:t>
            </a:r>
            <a:endParaRPr lang="es-EC" sz="3200" spc="-75" dirty="0">
              <a:solidFill>
                <a:schemeClr val="bg1"/>
              </a:solidFill>
              <a:latin typeface="Arial"/>
              <a:cs typeface="Arial"/>
            </a:endParaRPr>
          </a:p>
          <a:p>
            <a:pPr marL="528320" indent="-515620">
              <a:lnSpc>
                <a:spcPct val="100000"/>
              </a:lnSpc>
              <a:buAutoNum type="arabicPeriod"/>
              <a:tabLst>
                <a:tab pos="527685" algn="l"/>
                <a:tab pos="528320" algn="l"/>
              </a:tabLst>
            </a:pPr>
            <a:r>
              <a:rPr lang="es-EC" sz="3200" spc="-75" dirty="0">
                <a:solidFill>
                  <a:schemeClr val="bg1"/>
                </a:solidFill>
                <a:latin typeface="Arial"/>
                <a:cs typeface="Arial"/>
              </a:rPr>
              <a:t>Justificación </a:t>
            </a:r>
            <a:endParaRPr sz="3200" spc="-75" dirty="0">
              <a:solidFill>
                <a:schemeClr val="bg1"/>
              </a:solidFill>
              <a:latin typeface="Arial"/>
              <a:cs typeface="Arial"/>
            </a:endParaRPr>
          </a:p>
        </p:txBody>
      </p:sp>
      <p:pic>
        <p:nvPicPr>
          <p:cNvPr id="7" name="Picture 2" descr="Estación de Calidad de Aire | Laboratorio de Análisis Abientales">
            <a:extLst>
              <a:ext uri="{FF2B5EF4-FFF2-40B4-BE49-F238E27FC236}">
                <a16:creationId xmlns:a16="http://schemas.microsoft.com/office/drawing/2014/main" id="{C022B1E9-1C37-4254-9307-C89FA0762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565" y="5611601"/>
            <a:ext cx="5698435" cy="124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247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916FA5-6CE0-419B-8E70-5124037B485C}"/>
              </a:ext>
            </a:extLst>
          </p:cNvPr>
          <p:cNvSpPr>
            <a:spLocks noGrp="1"/>
          </p:cNvSpPr>
          <p:nvPr>
            <p:ph type="title"/>
          </p:nvPr>
        </p:nvSpPr>
        <p:spPr>
          <a:xfrm>
            <a:off x="213002" y="0"/>
            <a:ext cx="7221467" cy="622852"/>
          </a:xfrm>
        </p:spPr>
        <p:txBody>
          <a:bodyPr>
            <a:normAutofit/>
          </a:bodyPr>
          <a:lstStyle/>
          <a:p>
            <a:pPr algn="ctr"/>
            <a:r>
              <a:rPr lang="es-ES" dirty="0"/>
              <a:t>Metodología multicriterio SMI</a:t>
            </a:r>
          </a:p>
        </p:txBody>
      </p:sp>
      <p:sp>
        <p:nvSpPr>
          <p:cNvPr id="4" name="Marcador de texto 3">
            <a:extLst>
              <a:ext uri="{FF2B5EF4-FFF2-40B4-BE49-F238E27FC236}">
                <a16:creationId xmlns:a16="http://schemas.microsoft.com/office/drawing/2014/main" id="{D32E3D81-0106-4885-9B0A-AC78E851415F}"/>
              </a:ext>
            </a:extLst>
          </p:cNvPr>
          <p:cNvSpPr>
            <a:spLocks noGrp="1"/>
          </p:cNvSpPr>
          <p:nvPr>
            <p:ph type="body" sz="half" idx="2"/>
          </p:nvPr>
        </p:nvSpPr>
        <p:spPr>
          <a:xfrm>
            <a:off x="213002" y="831586"/>
            <a:ext cx="7458349" cy="523461"/>
          </a:xfrm>
        </p:spPr>
        <p:txBody>
          <a:bodyPr/>
          <a:lstStyle/>
          <a:p>
            <a:r>
              <a:rPr lang="es-ES" dirty="0"/>
              <a:t>Valores sin normalizar de las variables para cada país candidato, metodología SMI</a:t>
            </a:r>
          </a:p>
        </p:txBody>
      </p:sp>
      <p:graphicFrame>
        <p:nvGraphicFramePr>
          <p:cNvPr id="6" name="Tabla 5">
            <a:extLst>
              <a:ext uri="{FF2B5EF4-FFF2-40B4-BE49-F238E27FC236}">
                <a16:creationId xmlns:a16="http://schemas.microsoft.com/office/drawing/2014/main" id="{0909419E-7002-4EF2-95F1-E4A294E5B45D}"/>
              </a:ext>
            </a:extLst>
          </p:cNvPr>
          <p:cNvGraphicFramePr>
            <a:graphicFrameLocks noGrp="1"/>
          </p:cNvGraphicFramePr>
          <p:nvPr>
            <p:extLst>
              <p:ext uri="{D42A27DB-BD31-4B8C-83A1-F6EECF244321}">
                <p14:modId xmlns:p14="http://schemas.microsoft.com/office/powerpoint/2010/main" val="563643839"/>
              </p:ext>
            </p:extLst>
          </p:nvPr>
        </p:nvGraphicFramePr>
        <p:xfrm>
          <a:off x="213002" y="1183679"/>
          <a:ext cx="7458349" cy="4765065"/>
        </p:xfrm>
        <a:graphic>
          <a:graphicData uri="http://schemas.openxmlformats.org/drawingml/2006/table">
            <a:tbl>
              <a:tblPr firstRow="1" firstCol="1" bandRow="1">
                <a:tableStyleId>{ED083AE6-46FA-4A59-8FB0-9F97EB10719F}</a:tableStyleId>
              </a:tblPr>
              <a:tblGrid>
                <a:gridCol w="1429430">
                  <a:extLst>
                    <a:ext uri="{9D8B030D-6E8A-4147-A177-3AD203B41FA5}">
                      <a16:colId xmlns:a16="http://schemas.microsoft.com/office/drawing/2014/main" val="1731068999"/>
                    </a:ext>
                  </a:extLst>
                </a:gridCol>
                <a:gridCol w="1429430">
                  <a:extLst>
                    <a:ext uri="{9D8B030D-6E8A-4147-A177-3AD203B41FA5}">
                      <a16:colId xmlns:a16="http://schemas.microsoft.com/office/drawing/2014/main" val="3845194718"/>
                    </a:ext>
                  </a:extLst>
                </a:gridCol>
                <a:gridCol w="943139">
                  <a:extLst>
                    <a:ext uri="{9D8B030D-6E8A-4147-A177-3AD203B41FA5}">
                      <a16:colId xmlns:a16="http://schemas.microsoft.com/office/drawing/2014/main" val="1023310364"/>
                    </a:ext>
                  </a:extLst>
                </a:gridCol>
                <a:gridCol w="943139">
                  <a:extLst>
                    <a:ext uri="{9D8B030D-6E8A-4147-A177-3AD203B41FA5}">
                      <a16:colId xmlns:a16="http://schemas.microsoft.com/office/drawing/2014/main" val="3457100461"/>
                    </a:ext>
                  </a:extLst>
                </a:gridCol>
                <a:gridCol w="958260">
                  <a:extLst>
                    <a:ext uri="{9D8B030D-6E8A-4147-A177-3AD203B41FA5}">
                      <a16:colId xmlns:a16="http://schemas.microsoft.com/office/drawing/2014/main" val="543152822"/>
                    </a:ext>
                  </a:extLst>
                </a:gridCol>
                <a:gridCol w="958260">
                  <a:extLst>
                    <a:ext uri="{9D8B030D-6E8A-4147-A177-3AD203B41FA5}">
                      <a16:colId xmlns:a16="http://schemas.microsoft.com/office/drawing/2014/main" val="3836231225"/>
                    </a:ext>
                  </a:extLst>
                </a:gridCol>
                <a:gridCol w="796691">
                  <a:extLst>
                    <a:ext uri="{9D8B030D-6E8A-4147-A177-3AD203B41FA5}">
                      <a16:colId xmlns:a16="http://schemas.microsoft.com/office/drawing/2014/main" val="1109191904"/>
                    </a:ext>
                  </a:extLst>
                </a:gridCol>
              </a:tblGrid>
              <a:tr h="216419">
                <a:tc rowSpan="2">
                  <a:txBody>
                    <a:bodyPr/>
                    <a:lstStyle/>
                    <a:p>
                      <a:pPr indent="180340" algn="ctr">
                        <a:lnSpc>
                          <a:spcPct val="150000"/>
                        </a:lnSpc>
                        <a:spcAft>
                          <a:spcPts val="800"/>
                        </a:spcAft>
                      </a:pPr>
                      <a:r>
                        <a:rPr lang="es-ES" sz="1000" dirty="0">
                          <a:effectLst/>
                        </a:rPr>
                        <a:t>Variables Dependientes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rowSpan="2">
                  <a:txBody>
                    <a:bodyPr/>
                    <a:lstStyle/>
                    <a:p>
                      <a:pPr indent="180340" algn="ctr">
                        <a:lnSpc>
                          <a:spcPct val="150000"/>
                        </a:lnSpc>
                        <a:spcAft>
                          <a:spcPts val="800"/>
                        </a:spcAft>
                      </a:pPr>
                      <a:r>
                        <a:rPr lang="es-ES" sz="1000">
                          <a:effectLst/>
                        </a:rPr>
                        <a:t>variables Independiente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rowSpan="2">
                  <a:txBody>
                    <a:bodyPr/>
                    <a:lstStyle/>
                    <a:p>
                      <a:pPr indent="180340" algn="ctr">
                        <a:lnSpc>
                          <a:spcPct val="150000"/>
                        </a:lnSpc>
                        <a:spcAft>
                          <a:spcPts val="800"/>
                        </a:spcAft>
                      </a:pPr>
                      <a:r>
                        <a:rPr lang="es-ES" sz="1000">
                          <a:effectLst/>
                        </a:rPr>
                        <a:t>Tipo de Variable</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gridSpan="4">
                  <a:txBody>
                    <a:bodyPr/>
                    <a:lstStyle/>
                    <a:p>
                      <a:pPr indent="180340" algn="ctr">
                        <a:lnSpc>
                          <a:spcPct val="150000"/>
                        </a:lnSpc>
                        <a:spcAft>
                          <a:spcPts val="800"/>
                        </a:spcAft>
                      </a:pPr>
                      <a:r>
                        <a:rPr lang="es-ES" sz="1000">
                          <a:effectLst/>
                        </a:rPr>
                        <a:t>Países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243434134"/>
                  </a:ext>
                </a:extLst>
              </a:tr>
              <a:tr h="292039">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ctr">
                        <a:lnSpc>
                          <a:spcPct val="150000"/>
                        </a:lnSpc>
                        <a:spcAft>
                          <a:spcPts val="800"/>
                        </a:spcAft>
                      </a:pPr>
                      <a:r>
                        <a:rPr lang="es-ES" sz="1000">
                          <a:effectLst/>
                        </a:rPr>
                        <a:t>Alemania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Francia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Reino Unido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Italia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extLst>
                  <a:ext uri="{0D108BD9-81ED-4DB2-BD59-A6C34878D82A}">
                    <a16:rowId xmlns:a16="http://schemas.microsoft.com/office/drawing/2014/main" val="525158030"/>
                  </a:ext>
                </a:extLst>
              </a:tr>
              <a:tr h="318438">
                <a:tc rowSpan="3">
                  <a:txBody>
                    <a:bodyPr/>
                    <a:lstStyle/>
                    <a:p>
                      <a:pPr indent="180340" algn="ctr">
                        <a:lnSpc>
                          <a:spcPct val="150000"/>
                        </a:lnSpc>
                        <a:spcAft>
                          <a:spcPts val="800"/>
                        </a:spcAft>
                      </a:pPr>
                      <a:r>
                        <a:rPr lang="es-ES" sz="1000">
                          <a:effectLst/>
                        </a:rPr>
                        <a:t>Costo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Precio Destino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VDP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dirty="0">
                          <a:effectLst/>
                        </a:rPr>
                        <a:t> 26.25</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dirty="0">
                          <a:effectLst/>
                        </a:rPr>
                        <a:t> 17.32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dirty="0">
                          <a:effectLst/>
                        </a:rPr>
                        <a:t> 29.10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dirty="0">
                          <a:effectLst/>
                        </a:rPr>
                        <a:t> 14.33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extLst>
                  <a:ext uri="{0D108BD9-81ED-4DB2-BD59-A6C34878D82A}">
                    <a16:rowId xmlns:a16="http://schemas.microsoft.com/office/drawing/2014/main" val="3413532447"/>
                  </a:ext>
                </a:extLst>
              </a:tr>
              <a:tr h="446420">
                <a:tc vMerge="1">
                  <a:txBody>
                    <a:bodyPr/>
                    <a:lstStyle/>
                    <a:p>
                      <a:endParaRPr lang="es-ES"/>
                    </a:p>
                  </a:txBody>
                  <a:tcPr/>
                </a:tc>
                <a:tc>
                  <a:txBody>
                    <a:bodyPr/>
                    <a:lstStyle/>
                    <a:p>
                      <a:pPr indent="180340" algn="ctr">
                        <a:lnSpc>
                          <a:spcPct val="150000"/>
                        </a:lnSpc>
                        <a:spcAft>
                          <a:spcPts val="800"/>
                        </a:spcAft>
                      </a:pPr>
                      <a:r>
                        <a:rPr lang="es-ES" sz="1000">
                          <a:effectLst/>
                        </a:rPr>
                        <a:t>Costo Transporte Internacional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VIP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1612,6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1163,3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1712,31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1311,84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extLst>
                  <a:ext uri="{0D108BD9-81ED-4DB2-BD59-A6C34878D82A}">
                    <a16:rowId xmlns:a16="http://schemas.microsoft.com/office/drawing/2014/main" val="678413661"/>
                  </a:ext>
                </a:extLst>
              </a:tr>
              <a:tr h="292039">
                <a:tc vMerge="1">
                  <a:txBody>
                    <a:bodyPr/>
                    <a:lstStyle/>
                    <a:p>
                      <a:endParaRPr lang="es-ES"/>
                    </a:p>
                  </a:txBody>
                  <a:tcPr/>
                </a:tc>
                <a:tc>
                  <a:txBody>
                    <a:bodyPr/>
                    <a:lstStyle/>
                    <a:p>
                      <a:pPr indent="180340" algn="ctr">
                        <a:lnSpc>
                          <a:spcPct val="150000"/>
                        </a:lnSpc>
                        <a:spcAft>
                          <a:spcPts val="800"/>
                        </a:spcAft>
                      </a:pPr>
                      <a:r>
                        <a:rPr lang="es-ES" sz="1000">
                          <a:effectLst/>
                        </a:rPr>
                        <a:t>Costo para importar</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VIP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extLst>
                  <a:ext uri="{0D108BD9-81ED-4DB2-BD59-A6C34878D82A}">
                    <a16:rowId xmlns:a16="http://schemas.microsoft.com/office/drawing/2014/main" val="917593365"/>
                  </a:ext>
                </a:extLst>
              </a:tr>
              <a:tr h="446420">
                <a:tc rowSpan="2">
                  <a:txBody>
                    <a:bodyPr/>
                    <a:lstStyle/>
                    <a:p>
                      <a:pPr indent="180340" algn="ctr">
                        <a:lnSpc>
                          <a:spcPct val="150000"/>
                        </a:lnSpc>
                        <a:spcAft>
                          <a:spcPts val="800"/>
                        </a:spcAft>
                      </a:pPr>
                      <a:r>
                        <a:rPr lang="es-ES" sz="1000">
                          <a:effectLst/>
                        </a:rPr>
                        <a:t>Logística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Índice Desarrollo Logístico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VDP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4,20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3,84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3,99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3,74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extLst>
                  <a:ext uri="{0D108BD9-81ED-4DB2-BD59-A6C34878D82A}">
                    <a16:rowId xmlns:a16="http://schemas.microsoft.com/office/drawing/2014/main" val="44753355"/>
                  </a:ext>
                </a:extLst>
              </a:tr>
              <a:tr h="299227">
                <a:tc vMerge="1">
                  <a:txBody>
                    <a:bodyPr/>
                    <a:lstStyle/>
                    <a:p>
                      <a:endParaRPr lang="es-ES"/>
                    </a:p>
                  </a:txBody>
                  <a:tcPr/>
                </a:tc>
                <a:tc>
                  <a:txBody>
                    <a:bodyPr/>
                    <a:lstStyle/>
                    <a:p>
                      <a:pPr indent="180340" algn="ctr">
                        <a:lnSpc>
                          <a:spcPct val="150000"/>
                        </a:lnSpc>
                        <a:spcAft>
                          <a:spcPts val="800"/>
                        </a:spcAft>
                      </a:pPr>
                      <a:r>
                        <a:rPr lang="es-ES" sz="1000">
                          <a:effectLst/>
                        </a:rPr>
                        <a:t>Tiempo de Transito Horas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VIP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593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589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564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605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extLst>
                  <a:ext uri="{0D108BD9-81ED-4DB2-BD59-A6C34878D82A}">
                    <a16:rowId xmlns:a16="http://schemas.microsoft.com/office/drawing/2014/main" val="3466117793"/>
                  </a:ext>
                </a:extLst>
              </a:tr>
              <a:tr h="254835">
                <a:tc rowSpan="3">
                  <a:txBody>
                    <a:bodyPr/>
                    <a:lstStyle/>
                    <a:p>
                      <a:pPr indent="180340" algn="ctr">
                        <a:lnSpc>
                          <a:spcPct val="150000"/>
                        </a:lnSpc>
                        <a:spcAft>
                          <a:spcPts val="800"/>
                        </a:spcAft>
                      </a:pPr>
                      <a:r>
                        <a:rPr lang="es-ES" sz="1000">
                          <a:effectLst/>
                        </a:rPr>
                        <a:t>Barreras Comerciales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Aranceles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VIP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extLst>
                  <a:ext uri="{0D108BD9-81ED-4DB2-BD59-A6C34878D82A}">
                    <a16:rowId xmlns:a16="http://schemas.microsoft.com/office/drawing/2014/main" val="2163380453"/>
                  </a:ext>
                </a:extLst>
              </a:tr>
              <a:tr h="292039">
                <a:tc vMerge="1">
                  <a:txBody>
                    <a:bodyPr/>
                    <a:lstStyle/>
                    <a:p>
                      <a:endParaRPr lang="es-ES"/>
                    </a:p>
                  </a:txBody>
                  <a:tcPr/>
                </a:tc>
                <a:tc>
                  <a:txBody>
                    <a:bodyPr/>
                    <a:lstStyle/>
                    <a:p>
                      <a:pPr indent="180340" algn="ctr">
                        <a:lnSpc>
                          <a:spcPct val="150000"/>
                        </a:lnSpc>
                        <a:spcAft>
                          <a:spcPts val="800"/>
                        </a:spcAft>
                      </a:pPr>
                      <a:r>
                        <a:rPr lang="es-ES" sz="1000">
                          <a:effectLst/>
                        </a:rPr>
                        <a:t>Proteccionismo General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VIP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extLst>
                  <a:ext uri="{0D108BD9-81ED-4DB2-BD59-A6C34878D82A}">
                    <a16:rowId xmlns:a16="http://schemas.microsoft.com/office/drawing/2014/main" val="2802269705"/>
                  </a:ext>
                </a:extLst>
              </a:tr>
              <a:tr h="446420">
                <a:tc vMerge="1">
                  <a:txBody>
                    <a:bodyPr/>
                    <a:lstStyle/>
                    <a:p>
                      <a:endParaRPr lang="es-ES"/>
                    </a:p>
                  </a:txBody>
                  <a:tcPr/>
                </a:tc>
                <a:tc>
                  <a:txBody>
                    <a:bodyPr/>
                    <a:lstStyle/>
                    <a:p>
                      <a:pPr indent="180340" algn="ctr">
                        <a:lnSpc>
                          <a:spcPct val="150000"/>
                        </a:lnSpc>
                        <a:spcAft>
                          <a:spcPts val="800"/>
                        </a:spcAft>
                      </a:pPr>
                      <a:r>
                        <a:rPr lang="es-ES" sz="1000">
                          <a:effectLst/>
                        </a:rPr>
                        <a:t>Índice Libertad Económica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VDP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73,5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63,8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78,9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62,2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extLst>
                  <a:ext uri="{0D108BD9-81ED-4DB2-BD59-A6C34878D82A}">
                    <a16:rowId xmlns:a16="http://schemas.microsoft.com/office/drawing/2014/main" val="332686383"/>
                  </a:ext>
                </a:extLst>
              </a:tr>
              <a:tr h="292039">
                <a:tc rowSpan="3">
                  <a:txBody>
                    <a:bodyPr/>
                    <a:lstStyle/>
                    <a:p>
                      <a:pPr indent="180340" algn="ctr">
                        <a:lnSpc>
                          <a:spcPct val="150000"/>
                        </a:lnSpc>
                        <a:spcAft>
                          <a:spcPts val="800"/>
                        </a:spcAft>
                      </a:pPr>
                      <a:r>
                        <a:rPr lang="es-ES" sz="1000">
                          <a:effectLst/>
                        </a:rPr>
                        <a:t>Cultura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Doing business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VDP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79,3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76,8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83,6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73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extLst>
                  <a:ext uri="{0D108BD9-81ED-4DB2-BD59-A6C34878D82A}">
                    <a16:rowId xmlns:a16="http://schemas.microsoft.com/office/drawing/2014/main" val="3647748214"/>
                  </a:ext>
                </a:extLst>
              </a:tr>
              <a:tr h="446420">
                <a:tc vMerge="1">
                  <a:txBody>
                    <a:bodyPr/>
                    <a:lstStyle/>
                    <a:p>
                      <a:endParaRPr lang="es-ES"/>
                    </a:p>
                  </a:txBody>
                  <a:tcPr/>
                </a:tc>
                <a:tc>
                  <a:txBody>
                    <a:bodyPr/>
                    <a:lstStyle/>
                    <a:p>
                      <a:pPr indent="180340" algn="ctr">
                        <a:lnSpc>
                          <a:spcPct val="150000"/>
                        </a:lnSpc>
                        <a:spcAft>
                          <a:spcPts val="800"/>
                        </a:spcAft>
                      </a:pPr>
                      <a:r>
                        <a:rPr lang="es-ES" sz="1000">
                          <a:effectLst/>
                        </a:rPr>
                        <a:t>Índice Percepción Corrupción</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dirty="0">
                          <a:effectLst/>
                        </a:rPr>
                        <a:t>VDP</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80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69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77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53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extLst>
                  <a:ext uri="{0D108BD9-81ED-4DB2-BD59-A6C34878D82A}">
                    <a16:rowId xmlns:a16="http://schemas.microsoft.com/office/drawing/2014/main" val="1970946668"/>
                  </a:ext>
                </a:extLst>
              </a:tr>
              <a:tr h="446420">
                <a:tc vMerge="1">
                  <a:txBody>
                    <a:bodyPr/>
                    <a:lstStyle/>
                    <a:p>
                      <a:endParaRPr lang="es-ES"/>
                    </a:p>
                  </a:txBody>
                  <a:tcPr/>
                </a:tc>
                <a:tc>
                  <a:txBody>
                    <a:bodyPr/>
                    <a:lstStyle/>
                    <a:p>
                      <a:pPr indent="180340" algn="ctr">
                        <a:lnSpc>
                          <a:spcPct val="150000"/>
                        </a:lnSpc>
                        <a:spcAft>
                          <a:spcPts val="800"/>
                        </a:spcAft>
                      </a:pPr>
                      <a:r>
                        <a:rPr lang="es-ES" sz="1000">
                          <a:effectLst/>
                        </a:rPr>
                        <a:t>Des afinidad Cultural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ctr"/>
                </a:tc>
                <a:tc>
                  <a:txBody>
                    <a:bodyPr/>
                    <a:lstStyle/>
                    <a:p>
                      <a:pPr indent="180340" algn="ctr">
                        <a:lnSpc>
                          <a:spcPct val="150000"/>
                        </a:lnSpc>
                        <a:spcAft>
                          <a:spcPts val="800"/>
                        </a:spcAft>
                      </a:pPr>
                      <a:r>
                        <a:rPr lang="es-ES" sz="1000">
                          <a:effectLst/>
                        </a:rPr>
                        <a:t>VIP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356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a:effectLst/>
                        </a:rPr>
                        <a:t>379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dirty="0">
                          <a:effectLst/>
                        </a:rPr>
                        <a:t>345</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tc>
                  <a:txBody>
                    <a:bodyPr/>
                    <a:lstStyle/>
                    <a:p>
                      <a:pPr indent="180340" algn="ctr">
                        <a:lnSpc>
                          <a:spcPct val="150000"/>
                        </a:lnSpc>
                        <a:spcAft>
                          <a:spcPts val="800"/>
                        </a:spcAft>
                      </a:pPr>
                      <a:r>
                        <a:rPr lang="es-ES" sz="1000" dirty="0">
                          <a:effectLst/>
                        </a:rPr>
                        <a:t>362</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0972" marR="30972" marT="0" marB="0" anchor="b"/>
                </a:tc>
                <a:extLst>
                  <a:ext uri="{0D108BD9-81ED-4DB2-BD59-A6C34878D82A}">
                    <a16:rowId xmlns:a16="http://schemas.microsoft.com/office/drawing/2014/main" val="3830493624"/>
                  </a:ext>
                </a:extLst>
              </a:tr>
            </a:tbl>
          </a:graphicData>
        </a:graphic>
      </p:graphicFrame>
      <p:pic>
        <p:nvPicPr>
          <p:cNvPr id="8" name="Imagen 7">
            <a:extLst>
              <a:ext uri="{FF2B5EF4-FFF2-40B4-BE49-F238E27FC236}">
                <a16:creationId xmlns:a16="http://schemas.microsoft.com/office/drawing/2014/main" id="{67215F0C-C84C-40FA-B3BC-8BDC91496790}"/>
              </a:ext>
            </a:extLst>
          </p:cNvPr>
          <p:cNvPicPr>
            <a:picLocks noChangeAspect="1"/>
          </p:cNvPicPr>
          <p:nvPr/>
        </p:nvPicPr>
        <p:blipFill rotWithShape="1">
          <a:blip r:embed="rId2"/>
          <a:srcRect r="42909" b="15866"/>
          <a:stretch/>
        </p:blipFill>
        <p:spPr>
          <a:xfrm>
            <a:off x="7975782" y="2291321"/>
            <a:ext cx="4216217" cy="3234836"/>
          </a:xfrm>
          <a:prstGeom prst="rect">
            <a:avLst/>
          </a:prstGeom>
        </p:spPr>
      </p:pic>
      <p:sp>
        <p:nvSpPr>
          <p:cNvPr id="10" name="CuadroTexto 9">
            <a:extLst>
              <a:ext uri="{FF2B5EF4-FFF2-40B4-BE49-F238E27FC236}">
                <a16:creationId xmlns:a16="http://schemas.microsoft.com/office/drawing/2014/main" id="{E985507C-9E5C-45BA-930A-680E120F3270}"/>
              </a:ext>
            </a:extLst>
          </p:cNvPr>
          <p:cNvSpPr txBox="1"/>
          <p:nvPr/>
        </p:nvSpPr>
        <p:spPr>
          <a:xfrm>
            <a:off x="313972" y="6095526"/>
            <a:ext cx="6092456" cy="246221"/>
          </a:xfrm>
          <a:prstGeom prst="rect">
            <a:avLst/>
          </a:prstGeom>
          <a:noFill/>
        </p:spPr>
        <p:txBody>
          <a:bodyPr wrap="square">
            <a:spAutoFit/>
          </a:bodyPr>
          <a:lstStyle/>
          <a:p>
            <a:r>
              <a:rPr lang="es-ES" sz="1000" dirty="0">
                <a:effectLst/>
                <a:latin typeface="Times New Roman" panose="02020603050405020304" pitchFamily="18" charset="0"/>
                <a:ea typeface="Calibri" panose="020F0502020204030204" pitchFamily="34" charset="0"/>
                <a:cs typeface="Times New Roman" panose="02020603050405020304" pitchFamily="18" charset="0"/>
              </a:rPr>
              <a:t>Nota, Elaboración en </a:t>
            </a:r>
            <a:r>
              <a:rPr lang="es-ES" sz="1000" dirty="0"/>
              <a:t>base a datos obtenidos de las fuentes descriptas en la metodología para cada variable.</a:t>
            </a:r>
          </a:p>
        </p:txBody>
      </p:sp>
    </p:spTree>
    <p:extLst>
      <p:ext uri="{BB962C8B-B14F-4D97-AF65-F5344CB8AC3E}">
        <p14:creationId xmlns:p14="http://schemas.microsoft.com/office/powerpoint/2010/main" val="1015205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E0548-42B4-4588-ACAF-027109858499}"/>
              </a:ext>
            </a:extLst>
          </p:cNvPr>
          <p:cNvSpPr>
            <a:spLocks noGrp="1"/>
          </p:cNvSpPr>
          <p:nvPr>
            <p:ph type="title"/>
          </p:nvPr>
        </p:nvSpPr>
        <p:spPr>
          <a:xfrm>
            <a:off x="319020" y="92765"/>
            <a:ext cx="7168458" cy="472454"/>
          </a:xfrm>
        </p:spPr>
        <p:txBody>
          <a:bodyPr>
            <a:normAutofit fontScale="90000"/>
          </a:bodyPr>
          <a:lstStyle/>
          <a:p>
            <a:r>
              <a:rPr lang="es-ES" dirty="0"/>
              <a:t>Metodología multicriterio SMI</a:t>
            </a:r>
          </a:p>
        </p:txBody>
      </p:sp>
      <p:graphicFrame>
        <p:nvGraphicFramePr>
          <p:cNvPr id="5" name="Tabla 4">
            <a:extLst>
              <a:ext uri="{FF2B5EF4-FFF2-40B4-BE49-F238E27FC236}">
                <a16:creationId xmlns:a16="http://schemas.microsoft.com/office/drawing/2014/main" id="{5C570EF8-EDBF-4233-9B18-6F1E25F3598E}"/>
              </a:ext>
            </a:extLst>
          </p:cNvPr>
          <p:cNvGraphicFramePr>
            <a:graphicFrameLocks noGrp="1"/>
          </p:cNvGraphicFramePr>
          <p:nvPr>
            <p:extLst>
              <p:ext uri="{D42A27DB-BD31-4B8C-83A1-F6EECF244321}">
                <p14:modId xmlns:p14="http://schemas.microsoft.com/office/powerpoint/2010/main" val="441093801"/>
              </p:ext>
            </p:extLst>
          </p:nvPr>
        </p:nvGraphicFramePr>
        <p:xfrm>
          <a:off x="226255" y="1840438"/>
          <a:ext cx="10348981" cy="3645780"/>
        </p:xfrm>
        <a:graphic>
          <a:graphicData uri="http://schemas.openxmlformats.org/drawingml/2006/table">
            <a:tbl>
              <a:tblPr firstRow="1" firstCol="1" bandRow="1">
                <a:tableStyleId>{ED083AE6-46FA-4A59-8FB0-9F97EB10719F}</a:tableStyleId>
              </a:tblPr>
              <a:tblGrid>
                <a:gridCol w="1535828">
                  <a:extLst>
                    <a:ext uri="{9D8B030D-6E8A-4147-A177-3AD203B41FA5}">
                      <a16:colId xmlns:a16="http://schemas.microsoft.com/office/drawing/2014/main" val="1503326202"/>
                    </a:ext>
                  </a:extLst>
                </a:gridCol>
                <a:gridCol w="2014787">
                  <a:extLst>
                    <a:ext uri="{9D8B030D-6E8A-4147-A177-3AD203B41FA5}">
                      <a16:colId xmlns:a16="http://schemas.microsoft.com/office/drawing/2014/main" val="719496207"/>
                    </a:ext>
                  </a:extLst>
                </a:gridCol>
                <a:gridCol w="675861">
                  <a:extLst>
                    <a:ext uri="{9D8B030D-6E8A-4147-A177-3AD203B41FA5}">
                      <a16:colId xmlns:a16="http://schemas.microsoft.com/office/drawing/2014/main" val="441946868"/>
                    </a:ext>
                  </a:extLst>
                </a:gridCol>
                <a:gridCol w="897924">
                  <a:extLst>
                    <a:ext uri="{9D8B030D-6E8A-4147-A177-3AD203B41FA5}">
                      <a16:colId xmlns:a16="http://schemas.microsoft.com/office/drawing/2014/main" val="4076122967"/>
                    </a:ext>
                  </a:extLst>
                </a:gridCol>
                <a:gridCol w="864368">
                  <a:extLst>
                    <a:ext uri="{9D8B030D-6E8A-4147-A177-3AD203B41FA5}">
                      <a16:colId xmlns:a16="http://schemas.microsoft.com/office/drawing/2014/main" val="4138003568"/>
                    </a:ext>
                  </a:extLst>
                </a:gridCol>
                <a:gridCol w="864368">
                  <a:extLst>
                    <a:ext uri="{9D8B030D-6E8A-4147-A177-3AD203B41FA5}">
                      <a16:colId xmlns:a16="http://schemas.microsoft.com/office/drawing/2014/main" val="3748879807"/>
                    </a:ext>
                  </a:extLst>
                </a:gridCol>
                <a:gridCol w="1228875">
                  <a:extLst>
                    <a:ext uri="{9D8B030D-6E8A-4147-A177-3AD203B41FA5}">
                      <a16:colId xmlns:a16="http://schemas.microsoft.com/office/drawing/2014/main" val="3437942226"/>
                    </a:ext>
                  </a:extLst>
                </a:gridCol>
                <a:gridCol w="1228875">
                  <a:extLst>
                    <a:ext uri="{9D8B030D-6E8A-4147-A177-3AD203B41FA5}">
                      <a16:colId xmlns:a16="http://schemas.microsoft.com/office/drawing/2014/main" val="2397973773"/>
                    </a:ext>
                  </a:extLst>
                </a:gridCol>
                <a:gridCol w="1038095">
                  <a:extLst>
                    <a:ext uri="{9D8B030D-6E8A-4147-A177-3AD203B41FA5}">
                      <a16:colId xmlns:a16="http://schemas.microsoft.com/office/drawing/2014/main" val="4177911171"/>
                    </a:ext>
                  </a:extLst>
                </a:gridCol>
              </a:tblGrid>
              <a:tr h="100503">
                <a:tc rowSpan="2">
                  <a:txBody>
                    <a:bodyPr/>
                    <a:lstStyle/>
                    <a:p>
                      <a:pPr indent="180340" algn="ctr">
                        <a:lnSpc>
                          <a:spcPct val="150000"/>
                        </a:lnSpc>
                        <a:spcAft>
                          <a:spcPts val="800"/>
                        </a:spcAft>
                      </a:pPr>
                      <a:r>
                        <a:rPr lang="es-ES" sz="1000" dirty="0">
                          <a:effectLst/>
                        </a:rPr>
                        <a:t>Variables Dependientes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rowSpan="2">
                  <a:txBody>
                    <a:bodyPr/>
                    <a:lstStyle/>
                    <a:p>
                      <a:pPr indent="180340" algn="ctr">
                        <a:lnSpc>
                          <a:spcPct val="150000"/>
                        </a:lnSpc>
                        <a:spcAft>
                          <a:spcPts val="800"/>
                        </a:spcAft>
                      </a:pPr>
                      <a:r>
                        <a:rPr lang="es-ES" sz="1000">
                          <a:effectLst/>
                        </a:rPr>
                        <a:t>Variables Independientes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rowSpan="2">
                  <a:txBody>
                    <a:bodyPr/>
                    <a:lstStyle/>
                    <a:p>
                      <a:pPr indent="180340" algn="ctr">
                        <a:lnSpc>
                          <a:spcPct val="150000"/>
                        </a:lnSpc>
                        <a:spcAft>
                          <a:spcPts val="800"/>
                        </a:spcAft>
                      </a:pPr>
                      <a:r>
                        <a:rPr lang="es-ES" sz="1000">
                          <a:effectLst/>
                        </a:rPr>
                        <a:t>Tipo de Variable</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gridSpan="4">
                  <a:txBody>
                    <a:bodyPr/>
                    <a:lstStyle/>
                    <a:p>
                      <a:pPr indent="180340" algn="ctr">
                        <a:lnSpc>
                          <a:spcPct val="150000"/>
                        </a:lnSpc>
                        <a:spcAft>
                          <a:spcPts val="800"/>
                        </a:spcAft>
                      </a:pPr>
                      <a:r>
                        <a:rPr lang="es-ES" sz="1000">
                          <a:effectLst/>
                        </a:rPr>
                        <a:t>Países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indent="180340" algn="ctr">
                        <a:lnSpc>
                          <a:spcPct val="150000"/>
                        </a:lnSpc>
                        <a:spcAft>
                          <a:spcPts val="800"/>
                        </a:spcAft>
                      </a:pPr>
                      <a:r>
                        <a:rPr lang="es-ES" sz="1000">
                          <a:effectLst/>
                        </a:rPr>
                        <a:t>Desviación estándar</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rowSpan="2">
                  <a:txBody>
                    <a:bodyPr/>
                    <a:lstStyle/>
                    <a:p>
                      <a:pPr indent="180340" algn="ctr">
                        <a:lnSpc>
                          <a:spcPct val="150000"/>
                        </a:lnSpc>
                        <a:spcAft>
                          <a:spcPts val="800"/>
                        </a:spcAft>
                      </a:pPr>
                      <a:r>
                        <a:rPr lang="es-ES" sz="1000" dirty="0">
                          <a:effectLst/>
                        </a:rPr>
                        <a:t>Promedio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extLst>
                  <a:ext uri="{0D108BD9-81ED-4DB2-BD59-A6C34878D82A}">
                    <a16:rowId xmlns:a16="http://schemas.microsoft.com/office/drawing/2014/main" val="630451151"/>
                  </a:ext>
                </a:extLst>
              </a:tr>
              <a:tr h="255303">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180340" algn="just">
                        <a:lnSpc>
                          <a:spcPct val="150000"/>
                        </a:lnSpc>
                        <a:spcAft>
                          <a:spcPts val="800"/>
                        </a:spcAft>
                      </a:pPr>
                      <a:r>
                        <a:rPr lang="es-ES" sz="1000">
                          <a:effectLst/>
                        </a:rPr>
                        <a:t>Alemania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Francia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Reino Unido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Italia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57380861"/>
                  </a:ext>
                </a:extLst>
              </a:tr>
              <a:tr h="190536">
                <a:tc rowSpan="3">
                  <a:txBody>
                    <a:bodyPr/>
                    <a:lstStyle/>
                    <a:p>
                      <a:pPr indent="180340" algn="ctr">
                        <a:lnSpc>
                          <a:spcPct val="150000"/>
                        </a:lnSpc>
                        <a:spcAft>
                          <a:spcPts val="800"/>
                        </a:spcAft>
                      </a:pPr>
                      <a:r>
                        <a:rPr lang="es-ES" sz="1000">
                          <a:effectLst/>
                        </a:rPr>
                        <a:t>Costo 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Precio Destino 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VDP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2,5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1,2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50">
                          <a:effectLst/>
                        </a:rPr>
                        <a:t>3,7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extLst>
                  <a:ext uri="{0D108BD9-81ED-4DB2-BD59-A6C34878D82A}">
                    <a16:rowId xmlns:a16="http://schemas.microsoft.com/office/drawing/2014/main" val="1267755366"/>
                  </a:ext>
                </a:extLst>
              </a:tr>
              <a:tr h="343550">
                <a:tc vMerge="1">
                  <a:txBody>
                    <a:bodyPr/>
                    <a:lstStyle/>
                    <a:p>
                      <a:endParaRPr lang="es-ES"/>
                    </a:p>
                  </a:txBody>
                  <a:tcPr/>
                </a:tc>
                <a:tc>
                  <a:txBody>
                    <a:bodyPr/>
                    <a:lstStyle/>
                    <a:p>
                      <a:pPr indent="180340" algn="just">
                        <a:lnSpc>
                          <a:spcPct val="150000"/>
                        </a:lnSpc>
                        <a:spcAft>
                          <a:spcPts val="800"/>
                        </a:spcAft>
                      </a:pPr>
                      <a:r>
                        <a:rPr lang="es-ES" sz="1000">
                          <a:effectLst/>
                        </a:rPr>
                        <a:t>Costo Transporte Internacional 25%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VIP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3,6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dirty="0">
                          <a:effectLst/>
                        </a:rPr>
                        <a:t>5,0</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3,4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0,7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50">
                          <a:effectLst/>
                        </a:rPr>
                        <a:t>4,1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extLst>
                  <a:ext uri="{0D108BD9-81ED-4DB2-BD59-A6C34878D82A}">
                    <a16:rowId xmlns:a16="http://schemas.microsoft.com/office/drawing/2014/main" val="389863553"/>
                  </a:ext>
                </a:extLst>
              </a:tr>
              <a:tr h="326653">
                <a:tc vMerge="1">
                  <a:txBody>
                    <a:bodyPr/>
                    <a:lstStyle/>
                    <a:p>
                      <a:endParaRPr lang="es-ES"/>
                    </a:p>
                  </a:txBody>
                  <a:tcPr/>
                </a:tc>
                <a:tc>
                  <a:txBody>
                    <a:bodyPr/>
                    <a:lstStyle/>
                    <a:p>
                      <a:pPr indent="180340" algn="just">
                        <a:lnSpc>
                          <a:spcPct val="150000"/>
                        </a:lnSpc>
                        <a:spcAft>
                          <a:spcPts val="800"/>
                        </a:spcAft>
                      </a:pPr>
                      <a:r>
                        <a:rPr lang="es-ES" sz="1000">
                          <a:effectLst/>
                        </a:rPr>
                        <a:t>Costo para importar 25%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VIP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0,0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5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extLst>
                  <a:ext uri="{0D108BD9-81ED-4DB2-BD59-A6C34878D82A}">
                    <a16:rowId xmlns:a16="http://schemas.microsoft.com/office/drawing/2014/main" val="2759117150"/>
                  </a:ext>
                </a:extLst>
              </a:tr>
              <a:tr h="326653">
                <a:tc rowSpan="2">
                  <a:txBody>
                    <a:bodyPr/>
                    <a:lstStyle/>
                    <a:p>
                      <a:pPr indent="180340" algn="ctr">
                        <a:lnSpc>
                          <a:spcPct val="150000"/>
                        </a:lnSpc>
                        <a:spcAft>
                          <a:spcPts val="800"/>
                        </a:spcAft>
                      </a:pPr>
                      <a:r>
                        <a:rPr lang="es-ES" sz="1000">
                          <a:effectLst/>
                        </a:rPr>
                        <a:t>Logística 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Índice Desarrollo Logístico 70%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VDP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0,2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50">
                          <a:effectLst/>
                        </a:rPr>
                        <a:t>4,7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extLst>
                  <a:ext uri="{0D108BD9-81ED-4DB2-BD59-A6C34878D82A}">
                    <a16:rowId xmlns:a16="http://schemas.microsoft.com/office/drawing/2014/main" val="1927072338"/>
                  </a:ext>
                </a:extLst>
              </a:tr>
              <a:tr h="255303">
                <a:tc vMerge="1">
                  <a:txBody>
                    <a:bodyPr/>
                    <a:lstStyle/>
                    <a:p>
                      <a:endParaRPr lang="es-ES"/>
                    </a:p>
                  </a:txBody>
                  <a:tcPr/>
                </a:tc>
                <a:tc>
                  <a:txBody>
                    <a:bodyPr/>
                    <a:lstStyle/>
                    <a:p>
                      <a:pPr indent="180340" algn="just">
                        <a:lnSpc>
                          <a:spcPct val="150000"/>
                        </a:lnSpc>
                        <a:spcAft>
                          <a:spcPts val="800"/>
                        </a:spcAft>
                      </a:pPr>
                      <a:r>
                        <a:rPr lang="es-ES" sz="1000">
                          <a:effectLst/>
                        </a:rPr>
                        <a:t>Tiempo de Transito Horas 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VIP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4,76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4,79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0,1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50">
                          <a:effectLst/>
                        </a:rPr>
                        <a:t>4,8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extLst>
                  <a:ext uri="{0D108BD9-81ED-4DB2-BD59-A6C34878D82A}">
                    <a16:rowId xmlns:a16="http://schemas.microsoft.com/office/drawing/2014/main" val="1124286728"/>
                  </a:ext>
                </a:extLst>
              </a:tr>
              <a:tr h="190536">
                <a:tc rowSpan="3">
                  <a:txBody>
                    <a:bodyPr/>
                    <a:lstStyle/>
                    <a:p>
                      <a:pPr indent="180340" algn="ctr">
                        <a:lnSpc>
                          <a:spcPct val="150000"/>
                        </a:lnSpc>
                        <a:spcAft>
                          <a:spcPts val="800"/>
                        </a:spcAft>
                      </a:pPr>
                      <a:r>
                        <a:rPr lang="es-ES" sz="1000">
                          <a:effectLst/>
                        </a:rPr>
                        <a:t>Barreras Comerciales 20%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Aranceles 40%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VIP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0,0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5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extLst>
                  <a:ext uri="{0D108BD9-81ED-4DB2-BD59-A6C34878D82A}">
                    <a16:rowId xmlns:a16="http://schemas.microsoft.com/office/drawing/2014/main" val="345379238"/>
                  </a:ext>
                </a:extLst>
              </a:tr>
              <a:tr h="255303">
                <a:tc vMerge="1">
                  <a:txBody>
                    <a:bodyPr/>
                    <a:lstStyle/>
                    <a:p>
                      <a:endParaRPr lang="es-ES"/>
                    </a:p>
                  </a:txBody>
                  <a:tcPr/>
                </a:tc>
                <a:tc>
                  <a:txBody>
                    <a:bodyPr/>
                    <a:lstStyle/>
                    <a:p>
                      <a:pPr indent="180340" algn="just">
                        <a:lnSpc>
                          <a:spcPct val="150000"/>
                        </a:lnSpc>
                        <a:spcAft>
                          <a:spcPts val="800"/>
                        </a:spcAft>
                      </a:pPr>
                      <a:r>
                        <a:rPr lang="es-ES" sz="1000">
                          <a:effectLst/>
                        </a:rPr>
                        <a:t>Proteccionismo General 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VIP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3,3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2,5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1,3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50">
                          <a:effectLst/>
                        </a:rPr>
                        <a:t>4,0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extLst>
                  <a:ext uri="{0D108BD9-81ED-4DB2-BD59-A6C34878D82A}">
                    <a16:rowId xmlns:a16="http://schemas.microsoft.com/office/drawing/2014/main" val="378535309"/>
                  </a:ext>
                </a:extLst>
              </a:tr>
              <a:tr h="343550">
                <a:tc vMerge="1">
                  <a:txBody>
                    <a:bodyPr/>
                    <a:lstStyle/>
                    <a:p>
                      <a:endParaRPr lang="es-ES"/>
                    </a:p>
                  </a:txBody>
                  <a:tcPr/>
                </a:tc>
                <a:tc>
                  <a:txBody>
                    <a:bodyPr/>
                    <a:lstStyle/>
                    <a:p>
                      <a:pPr indent="180340" algn="just">
                        <a:lnSpc>
                          <a:spcPct val="150000"/>
                        </a:lnSpc>
                        <a:spcAft>
                          <a:spcPts val="800"/>
                        </a:spcAft>
                      </a:pPr>
                      <a:r>
                        <a:rPr lang="es-ES" sz="1000">
                          <a:effectLst/>
                        </a:rPr>
                        <a:t>Índice Libertad Económica 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VDP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3,9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50">
                          <a:effectLst/>
                        </a:rPr>
                        <a:t>4,4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extLst>
                  <a:ext uri="{0D108BD9-81ED-4DB2-BD59-A6C34878D82A}">
                    <a16:rowId xmlns:a16="http://schemas.microsoft.com/office/drawing/2014/main" val="2685627861"/>
                  </a:ext>
                </a:extLst>
              </a:tr>
              <a:tr h="190536">
                <a:tc rowSpan="3">
                  <a:txBody>
                    <a:bodyPr/>
                    <a:lstStyle/>
                    <a:p>
                      <a:pPr indent="180340" algn="ctr">
                        <a:lnSpc>
                          <a:spcPct val="150000"/>
                        </a:lnSpc>
                        <a:spcAft>
                          <a:spcPts val="800"/>
                        </a:spcAft>
                      </a:pPr>
                      <a:r>
                        <a:rPr lang="es-ES" sz="1000">
                          <a:effectLst/>
                        </a:rPr>
                        <a:t>Cultura 20%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Doing business 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VDP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0,3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50">
                          <a:effectLst/>
                        </a:rPr>
                        <a:t>4,7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extLst>
                  <a:ext uri="{0D108BD9-81ED-4DB2-BD59-A6C34878D82A}">
                    <a16:rowId xmlns:a16="http://schemas.microsoft.com/office/drawing/2014/main" val="4157659991"/>
                  </a:ext>
                </a:extLst>
              </a:tr>
              <a:tr h="343550">
                <a:tc vMerge="1">
                  <a:txBody>
                    <a:bodyPr/>
                    <a:lstStyle/>
                    <a:p>
                      <a:endParaRPr lang="es-ES"/>
                    </a:p>
                  </a:txBody>
                  <a:tcPr/>
                </a:tc>
                <a:tc>
                  <a:txBody>
                    <a:bodyPr/>
                    <a:lstStyle/>
                    <a:p>
                      <a:pPr indent="180340" algn="just">
                        <a:lnSpc>
                          <a:spcPct val="150000"/>
                        </a:lnSpc>
                        <a:spcAft>
                          <a:spcPts val="800"/>
                        </a:spcAft>
                      </a:pPr>
                      <a:r>
                        <a:rPr lang="es-ES" sz="1000">
                          <a:effectLst/>
                        </a:rPr>
                        <a:t>Índice Percepción Corrupción 30%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VDP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3,3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0,8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50">
                          <a:effectLst/>
                        </a:rPr>
                        <a:t>4,4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extLst>
                  <a:ext uri="{0D108BD9-81ED-4DB2-BD59-A6C34878D82A}">
                    <a16:rowId xmlns:a16="http://schemas.microsoft.com/office/drawing/2014/main" val="539092371"/>
                  </a:ext>
                </a:extLst>
              </a:tr>
              <a:tr h="255303">
                <a:tc vMerge="1">
                  <a:txBody>
                    <a:bodyPr/>
                    <a:lstStyle/>
                    <a:p>
                      <a:endParaRPr lang="es-ES"/>
                    </a:p>
                  </a:txBody>
                  <a:tcPr/>
                </a:tc>
                <a:tc>
                  <a:txBody>
                    <a:bodyPr/>
                    <a:lstStyle/>
                    <a:p>
                      <a:pPr indent="180340" algn="just">
                        <a:lnSpc>
                          <a:spcPct val="150000"/>
                        </a:lnSpc>
                        <a:spcAft>
                          <a:spcPts val="800"/>
                        </a:spcAft>
                      </a:pPr>
                      <a:r>
                        <a:rPr lang="es-ES" sz="1000">
                          <a:effectLst/>
                        </a:rPr>
                        <a:t>Desafinidad Cultural 40%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ctr"/>
                </a:tc>
                <a:tc>
                  <a:txBody>
                    <a:bodyPr/>
                    <a:lstStyle/>
                    <a:p>
                      <a:pPr indent="180340" algn="just">
                        <a:lnSpc>
                          <a:spcPct val="150000"/>
                        </a:lnSpc>
                        <a:spcAft>
                          <a:spcPts val="800"/>
                        </a:spcAft>
                      </a:pPr>
                      <a:r>
                        <a:rPr lang="es-ES" sz="1000">
                          <a:effectLst/>
                        </a:rPr>
                        <a:t>VIP</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dirty="0">
                          <a:effectLst/>
                        </a:rPr>
                        <a:t>5,0</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4,8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00">
                          <a:effectLst/>
                        </a:rPr>
                        <a:t>0,2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tc>
                  <a:txBody>
                    <a:bodyPr/>
                    <a:lstStyle/>
                    <a:p>
                      <a:pPr indent="180340" algn="r">
                        <a:lnSpc>
                          <a:spcPct val="150000"/>
                        </a:lnSpc>
                        <a:spcAft>
                          <a:spcPts val="800"/>
                        </a:spcAft>
                      </a:pPr>
                      <a:r>
                        <a:rPr lang="es-ES" sz="1050" dirty="0">
                          <a:effectLst/>
                        </a:rPr>
                        <a:t>4,8</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366" marR="23366" marT="0" marB="0" anchor="b"/>
                </a:tc>
                <a:extLst>
                  <a:ext uri="{0D108BD9-81ED-4DB2-BD59-A6C34878D82A}">
                    <a16:rowId xmlns:a16="http://schemas.microsoft.com/office/drawing/2014/main" val="3200595075"/>
                  </a:ext>
                </a:extLst>
              </a:tr>
            </a:tbl>
          </a:graphicData>
        </a:graphic>
      </p:graphicFrame>
      <p:sp>
        <p:nvSpPr>
          <p:cNvPr id="6" name="Marcador de texto 3">
            <a:extLst>
              <a:ext uri="{FF2B5EF4-FFF2-40B4-BE49-F238E27FC236}">
                <a16:creationId xmlns:a16="http://schemas.microsoft.com/office/drawing/2014/main" id="{7E8338D4-E4E8-469D-B19E-C7F5B2909F04}"/>
              </a:ext>
            </a:extLst>
          </p:cNvPr>
          <p:cNvSpPr txBox="1">
            <a:spLocks/>
          </p:cNvSpPr>
          <p:nvPr/>
        </p:nvSpPr>
        <p:spPr>
          <a:xfrm>
            <a:off x="319020" y="1191712"/>
            <a:ext cx="7458349" cy="523461"/>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r>
              <a:rPr lang="es-ES" dirty="0"/>
              <a:t>Valores normalizados de las variables para cada país candidato, metodología SMI</a:t>
            </a:r>
          </a:p>
        </p:txBody>
      </p:sp>
      <p:sp>
        <p:nvSpPr>
          <p:cNvPr id="7" name="CuadroTexto 6">
            <a:extLst>
              <a:ext uri="{FF2B5EF4-FFF2-40B4-BE49-F238E27FC236}">
                <a16:creationId xmlns:a16="http://schemas.microsoft.com/office/drawing/2014/main" id="{D5BC432B-5502-4206-AD24-93D8C4A01F88}"/>
              </a:ext>
            </a:extLst>
          </p:cNvPr>
          <p:cNvSpPr txBox="1"/>
          <p:nvPr/>
        </p:nvSpPr>
        <p:spPr>
          <a:xfrm>
            <a:off x="3544" y="5433389"/>
            <a:ext cx="6092456" cy="356188"/>
          </a:xfrm>
          <a:prstGeom prst="rect">
            <a:avLst/>
          </a:prstGeom>
          <a:noFill/>
        </p:spPr>
        <p:txBody>
          <a:bodyPr wrap="square">
            <a:spAutoFit/>
          </a:bodyPr>
          <a:lstStyle/>
          <a:p>
            <a:pPr indent="270510" algn="ctr">
              <a:lnSpc>
                <a:spcPct val="200000"/>
              </a:lnSpc>
              <a:spcBef>
                <a:spcPts val="1200"/>
              </a:spcBef>
              <a:spcAft>
                <a:spcPts val="800"/>
              </a:spcAft>
            </a:pPr>
            <a:r>
              <a:rPr lang="es-ES" sz="1000" dirty="0">
                <a:effectLst/>
                <a:latin typeface="Times New Roman" panose="02020603050405020304" pitchFamily="18" charset="0"/>
                <a:ea typeface="Calibri" panose="020F0502020204030204" pitchFamily="34" charset="0"/>
                <a:cs typeface="Times New Roman" panose="02020603050405020304" pitchFamily="18" charset="0"/>
              </a:rPr>
              <a:t>Nota, Elaboración en </a:t>
            </a: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base a datos obtenidos de las fuentes descriptas en la metodología para cada variable.</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1030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3BD33186-0A84-4413-A204-7C66FFCA3CBD}"/>
              </a:ext>
            </a:extLst>
          </p:cNvPr>
          <p:cNvGraphicFramePr>
            <a:graphicFrameLocks noGrp="1"/>
          </p:cNvGraphicFramePr>
          <p:nvPr>
            <p:extLst>
              <p:ext uri="{D42A27DB-BD31-4B8C-83A1-F6EECF244321}">
                <p14:modId xmlns:p14="http://schemas.microsoft.com/office/powerpoint/2010/main" val="256716057"/>
              </p:ext>
            </p:extLst>
          </p:nvPr>
        </p:nvGraphicFramePr>
        <p:xfrm>
          <a:off x="319020" y="1417983"/>
          <a:ext cx="10694505" cy="4491032"/>
        </p:xfrm>
        <a:graphic>
          <a:graphicData uri="http://schemas.openxmlformats.org/drawingml/2006/table">
            <a:tbl>
              <a:tblPr firstRow="1" firstCol="1" bandRow="1">
                <a:tableStyleId>{D27102A9-8310-4765-A935-A1911B00CA55}</a:tableStyleId>
              </a:tblPr>
              <a:tblGrid>
                <a:gridCol w="2470228">
                  <a:extLst>
                    <a:ext uri="{9D8B030D-6E8A-4147-A177-3AD203B41FA5}">
                      <a16:colId xmlns:a16="http://schemas.microsoft.com/office/drawing/2014/main" val="3523147057"/>
                    </a:ext>
                  </a:extLst>
                </a:gridCol>
                <a:gridCol w="2243207">
                  <a:extLst>
                    <a:ext uri="{9D8B030D-6E8A-4147-A177-3AD203B41FA5}">
                      <a16:colId xmlns:a16="http://schemas.microsoft.com/office/drawing/2014/main" val="3343138595"/>
                    </a:ext>
                  </a:extLst>
                </a:gridCol>
                <a:gridCol w="1472565">
                  <a:extLst>
                    <a:ext uri="{9D8B030D-6E8A-4147-A177-3AD203B41FA5}">
                      <a16:colId xmlns:a16="http://schemas.microsoft.com/office/drawing/2014/main" val="3975567301"/>
                    </a:ext>
                  </a:extLst>
                </a:gridCol>
                <a:gridCol w="1405072">
                  <a:extLst>
                    <a:ext uri="{9D8B030D-6E8A-4147-A177-3AD203B41FA5}">
                      <a16:colId xmlns:a16="http://schemas.microsoft.com/office/drawing/2014/main" val="2505060567"/>
                    </a:ext>
                  </a:extLst>
                </a:gridCol>
                <a:gridCol w="1178053">
                  <a:extLst>
                    <a:ext uri="{9D8B030D-6E8A-4147-A177-3AD203B41FA5}">
                      <a16:colId xmlns:a16="http://schemas.microsoft.com/office/drawing/2014/main" val="3244813457"/>
                    </a:ext>
                  </a:extLst>
                </a:gridCol>
                <a:gridCol w="1065155">
                  <a:extLst>
                    <a:ext uri="{9D8B030D-6E8A-4147-A177-3AD203B41FA5}">
                      <a16:colId xmlns:a16="http://schemas.microsoft.com/office/drawing/2014/main" val="3413494835"/>
                    </a:ext>
                  </a:extLst>
                </a:gridCol>
                <a:gridCol w="860225">
                  <a:extLst>
                    <a:ext uri="{9D8B030D-6E8A-4147-A177-3AD203B41FA5}">
                      <a16:colId xmlns:a16="http://schemas.microsoft.com/office/drawing/2014/main" val="2663470774"/>
                    </a:ext>
                  </a:extLst>
                </a:gridCol>
              </a:tblGrid>
              <a:tr h="348425">
                <a:tc>
                  <a:txBody>
                    <a:bodyPr/>
                    <a:lstStyle/>
                    <a:p>
                      <a:pPr indent="180340" algn="just">
                        <a:lnSpc>
                          <a:spcPct val="150000"/>
                        </a:lnSpc>
                        <a:spcAft>
                          <a:spcPts val="800"/>
                        </a:spcAft>
                      </a:pPr>
                      <a:r>
                        <a:rPr lang="es-ES" sz="1000">
                          <a:effectLst/>
                        </a:rPr>
                        <a:t>Variables Dependientes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variables Independiente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Tipo de Variable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Alemania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Francia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Reino Unido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Italia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1318443557"/>
                  </a:ext>
                </a:extLst>
              </a:tr>
              <a:tr h="227969">
                <a:tc rowSpan="3">
                  <a:txBody>
                    <a:bodyPr/>
                    <a:lstStyle/>
                    <a:p>
                      <a:pPr indent="180340" algn="just">
                        <a:lnSpc>
                          <a:spcPct val="150000"/>
                        </a:lnSpc>
                        <a:spcAft>
                          <a:spcPts val="800"/>
                        </a:spcAft>
                      </a:pPr>
                      <a:r>
                        <a:rPr lang="es-ES" sz="1000">
                          <a:effectLst/>
                        </a:rPr>
                        <a:t>Costo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Precio Destino 50%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VDP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2,3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2,5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550802385"/>
                  </a:ext>
                </a:extLst>
              </a:tr>
              <a:tr h="468993">
                <a:tc vMerge="1">
                  <a:txBody>
                    <a:bodyPr/>
                    <a:lstStyle/>
                    <a:p>
                      <a:endParaRPr lang="es-ES"/>
                    </a:p>
                  </a:txBody>
                  <a:tcPr/>
                </a:tc>
                <a:tc>
                  <a:txBody>
                    <a:bodyPr/>
                    <a:lstStyle/>
                    <a:p>
                      <a:pPr indent="180340" algn="just">
                        <a:lnSpc>
                          <a:spcPct val="150000"/>
                        </a:lnSpc>
                        <a:spcAft>
                          <a:spcPts val="800"/>
                        </a:spcAft>
                      </a:pPr>
                      <a:r>
                        <a:rPr lang="es-ES" sz="1000">
                          <a:effectLst/>
                        </a:rPr>
                        <a:t>Costo Transporte Internacional 25%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VIP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dirty="0">
                          <a:effectLst/>
                        </a:rPr>
                        <a:t>0,9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0,8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1570059126"/>
                  </a:ext>
                </a:extLst>
              </a:tr>
              <a:tr h="227969">
                <a:tc vMerge="1">
                  <a:txBody>
                    <a:bodyPr/>
                    <a:lstStyle/>
                    <a:p>
                      <a:endParaRPr lang="es-ES"/>
                    </a:p>
                  </a:txBody>
                  <a:tcPr/>
                </a:tc>
                <a:tc>
                  <a:txBody>
                    <a:bodyPr/>
                    <a:lstStyle/>
                    <a:p>
                      <a:pPr indent="180340" algn="just">
                        <a:lnSpc>
                          <a:spcPct val="150000"/>
                        </a:lnSpc>
                        <a:spcAft>
                          <a:spcPts val="800"/>
                        </a:spcAft>
                      </a:pPr>
                      <a:r>
                        <a:rPr lang="es-ES" sz="1000">
                          <a:effectLst/>
                        </a:rPr>
                        <a:t>Costo para importar 25%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VIP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dirty="0">
                          <a:effectLst/>
                        </a:rPr>
                        <a:t>1,3</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1181844316"/>
                  </a:ext>
                </a:extLst>
              </a:tr>
              <a:tr h="227969">
                <a:tc>
                  <a:txBody>
                    <a:bodyPr/>
                    <a:lstStyle/>
                    <a:p>
                      <a:pPr indent="180340" algn="just">
                        <a:lnSpc>
                          <a:spcPct val="150000"/>
                        </a:lnSpc>
                        <a:spcAft>
                          <a:spcPts val="800"/>
                        </a:spcAft>
                      </a:pPr>
                      <a:r>
                        <a:rPr lang="es-ES" sz="1000">
                          <a:effectLst/>
                        </a:rPr>
                        <a:t>Costo 30%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pPr>
                      <a:endParaRPr lang="es-ES" sz="1000">
                        <a:effectLst/>
                        <a:latin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pPr>
                      <a:endParaRPr lang="es-ES" sz="1000">
                        <a:effectLst/>
                        <a:latin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1,32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1,20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1,38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1,08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2288763293"/>
                  </a:ext>
                </a:extLst>
              </a:tr>
              <a:tr h="348481">
                <a:tc rowSpan="2">
                  <a:txBody>
                    <a:bodyPr/>
                    <a:lstStyle/>
                    <a:p>
                      <a:pPr indent="180340" algn="just">
                        <a:lnSpc>
                          <a:spcPct val="150000"/>
                        </a:lnSpc>
                        <a:spcAft>
                          <a:spcPts val="800"/>
                        </a:spcAft>
                      </a:pPr>
                      <a:r>
                        <a:rPr lang="es-ES" sz="1000">
                          <a:effectLst/>
                        </a:rPr>
                        <a:t>Logística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Índice Desarrollo Logístico 70%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VDP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3,5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3,2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3,3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3,1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707810888"/>
                  </a:ext>
                </a:extLst>
              </a:tr>
              <a:tr h="348481">
                <a:tc vMerge="1">
                  <a:txBody>
                    <a:bodyPr/>
                    <a:lstStyle/>
                    <a:p>
                      <a:endParaRPr lang="es-ES"/>
                    </a:p>
                  </a:txBody>
                  <a:tcPr/>
                </a:tc>
                <a:tc>
                  <a:txBody>
                    <a:bodyPr/>
                    <a:lstStyle/>
                    <a:p>
                      <a:pPr indent="180340" algn="just">
                        <a:lnSpc>
                          <a:spcPct val="150000"/>
                        </a:lnSpc>
                        <a:spcAft>
                          <a:spcPts val="800"/>
                        </a:spcAft>
                      </a:pPr>
                      <a:r>
                        <a:rPr lang="es-ES" sz="1000">
                          <a:effectLst/>
                        </a:rPr>
                        <a:t>Tiempo de Transito Horas 30%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VIP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2332049100"/>
                  </a:ext>
                </a:extLst>
              </a:tr>
              <a:tr h="227969">
                <a:tc>
                  <a:txBody>
                    <a:bodyPr/>
                    <a:lstStyle/>
                    <a:p>
                      <a:pPr indent="180340" algn="just">
                        <a:lnSpc>
                          <a:spcPct val="150000"/>
                        </a:lnSpc>
                        <a:spcAft>
                          <a:spcPts val="800"/>
                        </a:spcAft>
                      </a:pPr>
                      <a:r>
                        <a:rPr lang="es-ES" sz="1000">
                          <a:effectLst/>
                        </a:rPr>
                        <a:t>Logística 30%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pPr>
                      <a:endParaRPr lang="es-ES" sz="1000">
                        <a:effectLst/>
                        <a:latin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pPr>
                      <a:endParaRPr lang="es-ES" sz="1000">
                        <a:effectLst/>
                        <a:latin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1,48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1,45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1,35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2167095150"/>
                  </a:ext>
                </a:extLst>
              </a:tr>
              <a:tr h="227969">
                <a:tc rowSpan="3">
                  <a:txBody>
                    <a:bodyPr/>
                    <a:lstStyle/>
                    <a:p>
                      <a:pPr indent="180340" algn="just">
                        <a:lnSpc>
                          <a:spcPct val="150000"/>
                        </a:lnSpc>
                        <a:spcAft>
                          <a:spcPts val="800"/>
                        </a:spcAft>
                      </a:pPr>
                      <a:r>
                        <a:rPr lang="es-ES" sz="1000">
                          <a:effectLst/>
                        </a:rPr>
                        <a:t>Barreras Comerciales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Aranceles 40%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VIP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2,0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2,0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2,0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2,0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876564182"/>
                  </a:ext>
                </a:extLst>
              </a:tr>
              <a:tr h="227969">
                <a:tc vMerge="1">
                  <a:txBody>
                    <a:bodyPr/>
                    <a:lstStyle/>
                    <a:p>
                      <a:endParaRPr lang="es-ES"/>
                    </a:p>
                  </a:txBody>
                  <a:tcPr/>
                </a:tc>
                <a:tc>
                  <a:txBody>
                    <a:bodyPr/>
                    <a:lstStyle/>
                    <a:p>
                      <a:pPr indent="180340" algn="just">
                        <a:lnSpc>
                          <a:spcPct val="150000"/>
                        </a:lnSpc>
                        <a:spcAft>
                          <a:spcPts val="800"/>
                        </a:spcAft>
                      </a:pPr>
                      <a:r>
                        <a:rPr lang="es-ES" sz="1000">
                          <a:effectLst/>
                        </a:rPr>
                        <a:t>Proteccionismo General 30%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VIP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0,8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945200101"/>
                  </a:ext>
                </a:extLst>
              </a:tr>
              <a:tr h="348481">
                <a:tc vMerge="1">
                  <a:txBody>
                    <a:bodyPr/>
                    <a:lstStyle/>
                    <a:p>
                      <a:endParaRPr lang="es-ES"/>
                    </a:p>
                  </a:txBody>
                  <a:tcPr/>
                </a:tc>
                <a:tc>
                  <a:txBody>
                    <a:bodyPr/>
                    <a:lstStyle/>
                    <a:p>
                      <a:pPr indent="180340" algn="just">
                        <a:lnSpc>
                          <a:spcPct val="150000"/>
                        </a:lnSpc>
                        <a:spcAft>
                          <a:spcPts val="800"/>
                        </a:spcAft>
                      </a:pPr>
                      <a:r>
                        <a:rPr lang="es-ES" sz="1000">
                          <a:effectLst/>
                        </a:rPr>
                        <a:t>Índice Libertad Económica 30%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VDP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3267501666"/>
                  </a:ext>
                </a:extLst>
              </a:tr>
              <a:tr h="227969">
                <a:tc>
                  <a:txBody>
                    <a:bodyPr/>
                    <a:lstStyle/>
                    <a:p>
                      <a:pPr indent="180340" algn="just">
                        <a:lnSpc>
                          <a:spcPct val="150000"/>
                        </a:lnSpc>
                        <a:spcAft>
                          <a:spcPts val="800"/>
                        </a:spcAft>
                      </a:pPr>
                      <a:r>
                        <a:rPr lang="es-ES" sz="1000">
                          <a:effectLst/>
                        </a:rPr>
                        <a:t>Barreras Comerciales 20%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pPr>
                      <a:endParaRPr lang="es-ES" sz="1000">
                        <a:effectLst/>
                        <a:latin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pPr>
                      <a:endParaRPr lang="es-ES" sz="1000">
                        <a:effectLst/>
                        <a:latin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0,88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0,94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0,85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0,94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1011165778"/>
                  </a:ext>
                </a:extLst>
              </a:tr>
              <a:tr h="227969">
                <a:tc rowSpan="3">
                  <a:txBody>
                    <a:bodyPr/>
                    <a:lstStyle/>
                    <a:p>
                      <a:pPr indent="180340" algn="just">
                        <a:lnSpc>
                          <a:spcPct val="150000"/>
                        </a:lnSpc>
                        <a:spcAft>
                          <a:spcPts val="800"/>
                        </a:spcAft>
                      </a:pPr>
                      <a:r>
                        <a:rPr lang="es-ES" sz="1000">
                          <a:effectLst/>
                        </a:rPr>
                        <a:t>Cultura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Doing business 30%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VDP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341034223"/>
                  </a:ext>
                </a:extLst>
              </a:tr>
              <a:tr h="348481">
                <a:tc vMerge="1">
                  <a:txBody>
                    <a:bodyPr/>
                    <a:lstStyle/>
                    <a:p>
                      <a:endParaRPr lang="es-ES"/>
                    </a:p>
                  </a:txBody>
                  <a:tcPr/>
                </a:tc>
                <a:tc>
                  <a:txBody>
                    <a:bodyPr/>
                    <a:lstStyle/>
                    <a:p>
                      <a:pPr indent="180340" algn="just">
                        <a:lnSpc>
                          <a:spcPct val="150000"/>
                        </a:lnSpc>
                        <a:spcAft>
                          <a:spcPts val="800"/>
                        </a:spcAft>
                      </a:pPr>
                      <a:r>
                        <a:rPr lang="es-ES" sz="1000">
                          <a:effectLst/>
                        </a:rPr>
                        <a:t>Índice Percepción Corrupción 30%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VDP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720606929"/>
                  </a:ext>
                </a:extLst>
              </a:tr>
              <a:tr h="227969">
                <a:tc vMerge="1">
                  <a:txBody>
                    <a:bodyPr/>
                    <a:lstStyle/>
                    <a:p>
                      <a:endParaRPr lang="es-ES"/>
                    </a:p>
                  </a:txBody>
                  <a:tcPr/>
                </a:tc>
                <a:tc>
                  <a:txBody>
                    <a:bodyPr/>
                    <a:lstStyle/>
                    <a:p>
                      <a:pPr indent="180340" algn="just">
                        <a:lnSpc>
                          <a:spcPct val="150000"/>
                        </a:lnSpc>
                        <a:spcAft>
                          <a:spcPts val="800"/>
                        </a:spcAft>
                      </a:pPr>
                      <a:r>
                        <a:rPr lang="es-ES" sz="1000">
                          <a:effectLst/>
                        </a:rPr>
                        <a:t>Desafinidad Cultural 40%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ctr"/>
                </a:tc>
                <a:tc>
                  <a:txBody>
                    <a:bodyPr/>
                    <a:lstStyle/>
                    <a:p>
                      <a:pPr indent="180340" algn="just">
                        <a:lnSpc>
                          <a:spcPct val="150000"/>
                        </a:lnSpc>
                        <a:spcAft>
                          <a:spcPts val="800"/>
                        </a:spcAft>
                      </a:pPr>
                      <a:r>
                        <a:rPr lang="es-ES" sz="1000">
                          <a:effectLst/>
                        </a:rPr>
                        <a:t>VIP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2,0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1,9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1587768218"/>
                  </a:ext>
                </a:extLst>
              </a:tr>
              <a:tr h="227969">
                <a:tc>
                  <a:txBody>
                    <a:bodyPr/>
                    <a:lstStyle/>
                    <a:p>
                      <a:pPr indent="180340" algn="just">
                        <a:lnSpc>
                          <a:spcPct val="150000"/>
                        </a:lnSpc>
                        <a:spcAft>
                          <a:spcPts val="800"/>
                        </a:spcAft>
                      </a:pPr>
                      <a:r>
                        <a:rPr lang="es-ES" sz="1000" dirty="0">
                          <a:effectLst/>
                        </a:rPr>
                        <a:t>Cultura 20%</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pPr>
                      <a:endParaRPr lang="es-ES" sz="1000" dirty="0">
                        <a:effectLst/>
                        <a:latin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pPr>
                      <a:endParaRPr lang="es-ES" sz="1000">
                        <a:effectLst/>
                        <a:latin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dirty="0">
                          <a:effectLst/>
                        </a:rPr>
                        <a:t>0,97</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0,90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a:effectLst/>
                        </a:rPr>
                        <a:t>0,99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tc>
                  <a:txBody>
                    <a:bodyPr/>
                    <a:lstStyle/>
                    <a:p>
                      <a:pPr indent="180340" algn="just">
                        <a:lnSpc>
                          <a:spcPct val="150000"/>
                        </a:lnSpc>
                        <a:spcAft>
                          <a:spcPts val="800"/>
                        </a:spcAft>
                      </a:pPr>
                      <a:r>
                        <a:rPr lang="es-ES" sz="1000" dirty="0">
                          <a:effectLst/>
                        </a:rPr>
                        <a:t>0,84</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214" marR="26214" marT="0" marB="0" anchor="b"/>
                </a:tc>
                <a:extLst>
                  <a:ext uri="{0D108BD9-81ED-4DB2-BD59-A6C34878D82A}">
                    <a16:rowId xmlns:a16="http://schemas.microsoft.com/office/drawing/2014/main" val="2946205305"/>
                  </a:ext>
                </a:extLst>
              </a:tr>
            </a:tbl>
          </a:graphicData>
        </a:graphic>
      </p:graphicFrame>
      <p:sp>
        <p:nvSpPr>
          <p:cNvPr id="6" name="Título 1">
            <a:extLst>
              <a:ext uri="{FF2B5EF4-FFF2-40B4-BE49-F238E27FC236}">
                <a16:creationId xmlns:a16="http://schemas.microsoft.com/office/drawing/2014/main" id="{E1083485-5831-4D77-A849-616332C2DCBB}"/>
              </a:ext>
            </a:extLst>
          </p:cNvPr>
          <p:cNvSpPr>
            <a:spLocks noGrp="1"/>
          </p:cNvSpPr>
          <p:nvPr>
            <p:ph type="title"/>
          </p:nvPr>
        </p:nvSpPr>
        <p:spPr>
          <a:xfrm>
            <a:off x="319020" y="92765"/>
            <a:ext cx="7168458" cy="472454"/>
          </a:xfrm>
        </p:spPr>
        <p:txBody>
          <a:bodyPr>
            <a:normAutofit fontScale="90000"/>
          </a:bodyPr>
          <a:lstStyle/>
          <a:p>
            <a:r>
              <a:rPr lang="es-ES" dirty="0"/>
              <a:t>Metodología multicriterio SMI</a:t>
            </a:r>
          </a:p>
        </p:txBody>
      </p:sp>
      <p:sp>
        <p:nvSpPr>
          <p:cNvPr id="9" name="CuadroTexto 8">
            <a:extLst>
              <a:ext uri="{FF2B5EF4-FFF2-40B4-BE49-F238E27FC236}">
                <a16:creationId xmlns:a16="http://schemas.microsoft.com/office/drawing/2014/main" id="{7611FB23-3336-4DAA-940A-F022830AF379}"/>
              </a:ext>
            </a:extLst>
          </p:cNvPr>
          <p:cNvSpPr txBox="1"/>
          <p:nvPr/>
        </p:nvSpPr>
        <p:spPr>
          <a:xfrm>
            <a:off x="266494" y="948985"/>
            <a:ext cx="6916668" cy="307777"/>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bg2">
                  <a:lumMod val="40000"/>
                  <a:lumOff val="60000"/>
                </a:schemeClr>
              </a:buClr>
              <a:buSzPct val="80000"/>
              <a:buFont typeface="Wingdings 3" charset="2"/>
              <a:buNone/>
              <a:defRPr sz="1400" b="0" i="0">
                <a:latin typeface="+mj-lt"/>
                <a:ea typeface="+mj-ea"/>
                <a:cs typeface="+mj-cs"/>
              </a:defRPr>
            </a:lvl1pPr>
            <a:lvl2pPr indent="0">
              <a:spcBef>
                <a:spcPts val="1000"/>
              </a:spcBef>
              <a:spcAft>
                <a:spcPts val="0"/>
              </a:spcAft>
              <a:buClr>
                <a:schemeClr val="bg2">
                  <a:lumMod val="40000"/>
                  <a:lumOff val="60000"/>
                </a:schemeClr>
              </a:buClr>
              <a:buSzPct val="80000"/>
              <a:buFont typeface="Wingdings 3" charset="2"/>
              <a:buNone/>
              <a:defRPr sz="1200" b="0" i="0">
                <a:latin typeface="+mj-lt"/>
                <a:ea typeface="+mj-ea"/>
                <a:cs typeface="+mj-cs"/>
              </a:defRPr>
            </a:lvl2pPr>
            <a:lvl3pPr indent="0">
              <a:spcBef>
                <a:spcPts val="1000"/>
              </a:spcBef>
              <a:spcAft>
                <a:spcPts val="0"/>
              </a:spcAft>
              <a:buClr>
                <a:schemeClr val="bg2">
                  <a:lumMod val="40000"/>
                  <a:lumOff val="60000"/>
                </a:schemeClr>
              </a:buClr>
              <a:buSzPct val="80000"/>
              <a:buFont typeface="Wingdings 3" charset="2"/>
              <a:buNone/>
              <a:defRPr sz="1000" b="0" i="0">
                <a:latin typeface="+mj-lt"/>
                <a:ea typeface="+mj-ea"/>
                <a:cs typeface="+mj-cs"/>
              </a:defRPr>
            </a:lvl3pPr>
            <a:lvl4pPr indent="0">
              <a:spcBef>
                <a:spcPts val="1000"/>
              </a:spcBef>
              <a:spcAft>
                <a:spcPts val="0"/>
              </a:spcAft>
              <a:buClr>
                <a:schemeClr val="bg2">
                  <a:lumMod val="40000"/>
                  <a:lumOff val="60000"/>
                </a:schemeClr>
              </a:buClr>
              <a:buSzPct val="80000"/>
              <a:buFont typeface="Wingdings 3" charset="2"/>
              <a:buNone/>
              <a:defRPr sz="900" b="0" i="0">
                <a:latin typeface="+mj-lt"/>
                <a:ea typeface="+mj-ea"/>
                <a:cs typeface="+mj-cs"/>
              </a:defRPr>
            </a:lvl4pPr>
            <a:lvl5pPr indent="0">
              <a:spcBef>
                <a:spcPts val="1000"/>
              </a:spcBef>
              <a:spcAft>
                <a:spcPts val="0"/>
              </a:spcAft>
              <a:buClr>
                <a:schemeClr val="bg2">
                  <a:lumMod val="40000"/>
                  <a:lumOff val="60000"/>
                </a:schemeClr>
              </a:buClr>
              <a:buSzPct val="80000"/>
              <a:buFont typeface="Wingdings 3" charset="2"/>
              <a:buNone/>
              <a:defRPr sz="900" b="0" i="0">
                <a:latin typeface="+mj-lt"/>
                <a:ea typeface="+mj-ea"/>
                <a:cs typeface="+mj-cs"/>
              </a:defRPr>
            </a:lvl5pPr>
            <a:lvl6pPr indent="0">
              <a:spcBef>
                <a:spcPts val="1000"/>
              </a:spcBef>
              <a:spcAft>
                <a:spcPts val="0"/>
              </a:spcAft>
              <a:buClr>
                <a:schemeClr val="bg2">
                  <a:lumMod val="40000"/>
                  <a:lumOff val="60000"/>
                </a:schemeClr>
              </a:buClr>
              <a:buSzPct val="80000"/>
              <a:buFont typeface="Wingdings 3" charset="2"/>
              <a:buNone/>
              <a:defRPr sz="900" b="0" i="0">
                <a:latin typeface="+mj-lt"/>
                <a:ea typeface="+mj-ea"/>
                <a:cs typeface="+mj-cs"/>
              </a:defRPr>
            </a:lvl6pPr>
            <a:lvl7pPr indent="0">
              <a:spcBef>
                <a:spcPts val="1000"/>
              </a:spcBef>
              <a:spcAft>
                <a:spcPts val="0"/>
              </a:spcAft>
              <a:buClr>
                <a:schemeClr val="bg2">
                  <a:lumMod val="40000"/>
                  <a:lumOff val="60000"/>
                </a:schemeClr>
              </a:buClr>
              <a:buSzPct val="80000"/>
              <a:buFont typeface="Wingdings 3" charset="2"/>
              <a:buNone/>
              <a:defRPr sz="900" b="0" i="0">
                <a:latin typeface="+mj-lt"/>
                <a:ea typeface="+mj-ea"/>
                <a:cs typeface="+mj-cs"/>
              </a:defRPr>
            </a:lvl7pPr>
            <a:lvl8pPr indent="0">
              <a:spcBef>
                <a:spcPts val="1000"/>
              </a:spcBef>
              <a:spcAft>
                <a:spcPts val="0"/>
              </a:spcAft>
              <a:buClr>
                <a:schemeClr val="bg2">
                  <a:lumMod val="40000"/>
                  <a:lumOff val="60000"/>
                </a:schemeClr>
              </a:buClr>
              <a:buSzPct val="80000"/>
              <a:buFont typeface="Wingdings 3" charset="2"/>
              <a:buNone/>
              <a:defRPr sz="900" b="0" i="0">
                <a:latin typeface="+mj-lt"/>
                <a:ea typeface="+mj-ea"/>
                <a:cs typeface="+mj-cs"/>
              </a:defRPr>
            </a:lvl8pPr>
            <a:lvl9pPr indent="0">
              <a:spcBef>
                <a:spcPts val="1000"/>
              </a:spcBef>
              <a:spcAft>
                <a:spcPts val="0"/>
              </a:spcAft>
              <a:buClr>
                <a:schemeClr val="bg2">
                  <a:lumMod val="40000"/>
                  <a:lumOff val="60000"/>
                </a:schemeClr>
              </a:buClr>
              <a:buSzPct val="80000"/>
              <a:buFont typeface="Wingdings 3" charset="2"/>
              <a:buNone/>
              <a:defRPr sz="900" b="0" i="0">
                <a:latin typeface="+mj-lt"/>
                <a:ea typeface="+mj-ea"/>
                <a:cs typeface="+mj-cs"/>
              </a:defRPr>
            </a:lvl9pPr>
          </a:lstStyle>
          <a:p>
            <a:r>
              <a:rPr lang="es-EC" dirty="0"/>
              <a:t>Valores normalizados ponderados para cada variable &amp; país candidato, </a:t>
            </a:r>
            <a:endParaRPr lang="es-ES" dirty="0"/>
          </a:p>
        </p:txBody>
      </p:sp>
      <p:sp>
        <p:nvSpPr>
          <p:cNvPr id="8" name="CuadroTexto 7">
            <a:extLst>
              <a:ext uri="{FF2B5EF4-FFF2-40B4-BE49-F238E27FC236}">
                <a16:creationId xmlns:a16="http://schemas.microsoft.com/office/drawing/2014/main" id="{9471E0F5-21E5-4BE0-B37A-919D237C1CB8}"/>
              </a:ext>
            </a:extLst>
          </p:cNvPr>
          <p:cNvSpPr txBox="1"/>
          <p:nvPr/>
        </p:nvSpPr>
        <p:spPr>
          <a:xfrm>
            <a:off x="266494" y="6070236"/>
            <a:ext cx="6092456" cy="356188"/>
          </a:xfrm>
          <a:prstGeom prst="rect">
            <a:avLst/>
          </a:prstGeom>
          <a:noFill/>
        </p:spPr>
        <p:txBody>
          <a:bodyPr wrap="square">
            <a:spAutoFit/>
          </a:bodyPr>
          <a:lstStyle/>
          <a:p>
            <a:pPr indent="270510" algn="ctr">
              <a:lnSpc>
                <a:spcPct val="200000"/>
              </a:lnSpc>
              <a:spcBef>
                <a:spcPts val="1200"/>
              </a:spcBef>
              <a:spcAft>
                <a:spcPts val="800"/>
              </a:spcAft>
            </a:pPr>
            <a:r>
              <a:rPr lang="es-ES" sz="1000" dirty="0">
                <a:effectLst/>
                <a:latin typeface="Times New Roman" panose="02020603050405020304" pitchFamily="18" charset="0"/>
                <a:ea typeface="Calibri" panose="020F0502020204030204" pitchFamily="34" charset="0"/>
                <a:cs typeface="Times New Roman" panose="02020603050405020304" pitchFamily="18" charset="0"/>
              </a:rPr>
              <a:t>Nota, Elaboración en </a:t>
            </a: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base a datos obtenidos de las fuentes descriptas en la metodología para cada variable.</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6812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FF8AF8-862B-49FA-83F2-ECE22E458765}"/>
              </a:ext>
            </a:extLst>
          </p:cNvPr>
          <p:cNvSpPr>
            <a:spLocks noGrp="1"/>
          </p:cNvSpPr>
          <p:nvPr>
            <p:ph type="title"/>
          </p:nvPr>
        </p:nvSpPr>
        <p:spPr>
          <a:xfrm>
            <a:off x="159026" y="210922"/>
            <a:ext cx="6784145" cy="557705"/>
          </a:xfrm>
        </p:spPr>
        <p:txBody>
          <a:bodyPr>
            <a:normAutofit/>
          </a:bodyPr>
          <a:lstStyle/>
          <a:p>
            <a:r>
              <a:rPr lang="es-ES" dirty="0"/>
              <a:t>Metodología multicriterio SMI</a:t>
            </a:r>
          </a:p>
        </p:txBody>
      </p:sp>
      <p:graphicFrame>
        <p:nvGraphicFramePr>
          <p:cNvPr id="5" name="Tabla 4">
            <a:extLst>
              <a:ext uri="{FF2B5EF4-FFF2-40B4-BE49-F238E27FC236}">
                <a16:creationId xmlns:a16="http://schemas.microsoft.com/office/drawing/2014/main" id="{4E0DB7A6-1AE8-444A-8558-BAABB6ACA7FD}"/>
              </a:ext>
            </a:extLst>
          </p:cNvPr>
          <p:cNvGraphicFramePr>
            <a:graphicFrameLocks noGrp="1"/>
          </p:cNvGraphicFramePr>
          <p:nvPr>
            <p:extLst>
              <p:ext uri="{D42A27DB-BD31-4B8C-83A1-F6EECF244321}">
                <p14:modId xmlns:p14="http://schemas.microsoft.com/office/powerpoint/2010/main" val="839647271"/>
              </p:ext>
            </p:extLst>
          </p:nvPr>
        </p:nvGraphicFramePr>
        <p:xfrm>
          <a:off x="159026" y="2618638"/>
          <a:ext cx="6087787" cy="2274155"/>
        </p:xfrm>
        <a:graphic>
          <a:graphicData uri="http://schemas.openxmlformats.org/drawingml/2006/table">
            <a:tbl>
              <a:tblPr firstRow="1" firstCol="1" bandRow="1">
                <a:tableStyleId>{1FECB4D8-DB02-4DC6-A0A2-4F2EBAE1DC90}</a:tableStyleId>
              </a:tblPr>
              <a:tblGrid>
                <a:gridCol w="948681">
                  <a:extLst>
                    <a:ext uri="{9D8B030D-6E8A-4147-A177-3AD203B41FA5}">
                      <a16:colId xmlns:a16="http://schemas.microsoft.com/office/drawing/2014/main" val="3914754345"/>
                    </a:ext>
                  </a:extLst>
                </a:gridCol>
                <a:gridCol w="666141">
                  <a:extLst>
                    <a:ext uri="{9D8B030D-6E8A-4147-A177-3AD203B41FA5}">
                      <a16:colId xmlns:a16="http://schemas.microsoft.com/office/drawing/2014/main" val="4218195472"/>
                    </a:ext>
                  </a:extLst>
                </a:gridCol>
                <a:gridCol w="833388">
                  <a:extLst>
                    <a:ext uri="{9D8B030D-6E8A-4147-A177-3AD203B41FA5}">
                      <a16:colId xmlns:a16="http://schemas.microsoft.com/office/drawing/2014/main" val="4064845264"/>
                    </a:ext>
                  </a:extLst>
                </a:gridCol>
                <a:gridCol w="1230510">
                  <a:extLst>
                    <a:ext uri="{9D8B030D-6E8A-4147-A177-3AD203B41FA5}">
                      <a16:colId xmlns:a16="http://schemas.microsoft.com/office/drawing/2014/main" val="4006407062"/>
                    </a:ext>
                  </a:extLst>
                </a:gridCol>
                <a:gridCol w="704572">
                  <a:extLst>
                    <a:ext uri="{9D8B030D-6E8A-4147-A177-3AD203B41FA5}">
                      <a16:colId xmlns:a16="http://schemas.microsoft.com/office/drawing/2014/main" val="1288928656"/>
                    </a:ext>
                  </a:extLst>
                </a:gridCol>
                <a:gridCol w="944082">
                  <a:extLst>
                    <a:ext uri="{9D8B030D-6E8A-4147-A177-3AD203B41FA5}">
                      <a16:colId xmlns:a16="http://schemas.microsoft.com/office/drawing/2014/main" val="1187040414"/>
                    </a:ext>
                  </a:extLst>
                </a:gridCol>
                <a:gridCol w="760413">
                  <a:extLst>
                    <a:ext uri="{9D8B030D-6E8A-4147-A177-3AD203B41FA5}">
                      <a16:colId xmlns:a16="http://schemas.microsoft.com/office/drawing/2014/main" val="1540863400"/>
                    </a:ext>
                  </a:extLst>
                </a:gridCol>
              </a:tblGrid>
              <a:tr h="522127">
                <a:tc>
                  <a:txBody>
                    <a:bodyPr/>
                    <a:lstStyle/>
                    <a:p>
                      <a:pPr indent="180340" algn="ctr">
                        <a:lnSpc>
                          <a:spcPct val="150000"/>
                        </a:lnSpc>
                        <a:spcAft>
                          <a:spcPts val="800"/>
                        </a:spcAft>
                      </a:pPr>
                      <a:r>
                        <a:rPr lang="es-ES" sz="1000">
                          <a:effectLst/>
                        </a:rPr>
                        <a:t>País candidato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indent="180340" algn="ctr">
                        <a:lnSpc>
                          <a:spcPct val="150000"/>
                        </a:lnSpc>
                        <a:spcAft>
                          <a:spcPts val="800"/>
                        </a:spcAft>
                      </a:pPr>
                      <a:r>
                        <a:rPr lang="es-ES" sz="1000">
                          <a:effectLst/>
                        </a:rPr>
                        <a:t>Factor Costo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indent="180340" algn="ctr">
                        <a:lnSpc>
                          <a:spcPct val="150000"/>
                        </a:lnSpc>
                        <a:spcAft>
                          <a:spcPts val="800"/>
                        </a:spcAft>
                      </a:pPr>
                      <a:r>
                        <a:rPr lang="es-ES" sz="1000">
                          <a:effectLst/>
                        </a:rPr>
                        <a:t>Factor Logística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indent="180340" algn="ctr">
                        <a:lnSpc>
                          <a:spcPct val="150000"/>
                        </a:lnSpc>
                        <a:spcAft>
                          <a:spcPts val="800"/>
                        </a:spcAft>
                      </a:pPr>
                      <a:r>
                        <a:rPr lang="es-ES" sz="1000">
                          <a:effectLst/>
                        </a:rPr>
                        <a:t>Factor Barreras Comerciales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indent="180340" algn="ctr">
                        <a:lnSpc>
                          <a:spcPct val="150000"/>
                        </a:lnSpc>
                        <a:spcAft>
                          <a:spcPts val="800"/>
                        </a:spcAft>
                      </a:pPr>
                      <a:r>
                        <a:rPr lang="es-ES" sz="1000">
                          <a:effectLst/>
                        </a:rPr>
                        <a:t>Factor Cultura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indent="180340" algn="ctr">
                        <a:lnSpc>
                          <a:spcPct val="150000"/>
                        </a:lnSpc>
                        <a:spcAft>
                          <a:spcPts val="800"/>
                        </a:spcAft>
                      </a:pPr>
                      <a:r>
                        <a:rPr lang="es-ES" sz="1000">
                          <a:effectLst/>
                        </a:rPr>
                        <a:t>Puntaje 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indent="180340" algn="ctr">
                        <a:lnSpc>
                          <a:spcPct val="150000"/>
                        </a:lnSpc>
                        <a:spcAft>
                          <a:spcPts val="800"/>
                        </a:spcAft>
                      </a:pPr>
                      <a:r>
                        <a:rPr lang="es-ES" sz="1000" dirty="0">
                          <a:effectLst/>
                        </a:rPr>
                        <a:t>SMI Orden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626020316"/>
                  </a:ext>
                </a:extLst>
              </a:tr>
              <a:tr h="370156">
                <a:tc>
                  <a:txBody>
                    <a:bodyPr/>
                    <a:lstStyle/>
                    <a:p>
                      <a:pPr indent="180340" algn="just">
                        <a:lnSpc>
                          <a:spcPct val="150000"/>
                        </a:lnSpc>
                        <a:spcAft>
                          <a:spcPts val="800"/>
                        </a:spcAft>
                      </a:pPr>
                      <a:r>
                        <a:rPr lang="es-ES" sz="1000">
                          <a:effectLst/>
                        </a:rPr>
                        <a:t>Alemania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1,32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1,48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0,88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0,97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4,650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52616541"/>
                  </a:ext>
                </a:extLst>
              </a:tr>
              <a:tr h="470870">
                <a:tc>
                  <a:txBody>
                    <a:bodyPr/>
                    <a:lstStyle/>
                    <a:p>
                      <a:pPr indent="180340" algn="just">
                        <a:lnSpc>
                          <a:spcPct val="150000"/>
                        </a:lnSpc>
                        <a:spcAft>
                          <a:spcPts val="800"/>
                        </a:spcAft>
                      </a:pPr>
                      <a:r>
                        <a:rPr lang="es-ES" sz="1000">
                          <a:effectLst/>
                        </a:rPr>
                        <a:t>Francia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1,20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1,39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0,94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0,90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4,427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65275334"/>
                  </a:ext>
                </a:extLst>
              </a:tr>
              <a:tr h="460406">
                <a:tc>
                  <a:txBody>
                    <a:bodyPr/>
                    <a:lstStyle/>
                    <a:p>
                      <a:pPr indent="180340" algn="just">
                        <a:lnSpc>
                          <a:spcPct val="150000"/>
                        </a:lnSpc>
                        <a:spcAft>
                          <a:spcPts val="800"/>
                        </a:spcAft>
                      </a:pPr>
                      <a:r>
                        <a:rPr lang="es-ES" sz="1000">
                          <a:effectLst/>
                        </a:rPr>
                        <a:t>Reino Unido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1,38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1,45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0,85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0,99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4,666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15953218"/>
                  </a:ext>
                </a:extLst>
              </a:tr>
              <a:tr h="450596">
                <a:tc>
                  <a:txBody>
                    <a:bodyPr/>
                    <a:lstStyle/>
                    <a:p>
                      <a:pPr indent="180340" algn="just">
                        <a:lnSpc>
                          <a:spcPct val="150000"/>
                        </a:lnSpc>
                        <a:spcAft>
                          <a:spcPts val="800"/>
                        </a:spcAft>
                      </a:pPr>
                      <a:r>
                        <a:rPr lang="es-ES" sz="1000">
                          <a:effectLst/>
                        </a:rPr>
                        <a:t>Italia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1,08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1,35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0,94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0,84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a:effectLst/>
                        </a:rPr>
                        <a:t>4,209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Aft>
                          <a:spcPts val="800"/>
                        </a:spcAft>
                      </a:pPr>
                      <a:r>
                        <a:rPr lang="es-ES" sz="1100" dirty="0">
                          <a:effectLst/>
                        </a:rPr>
                        <a:t>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34630994"/>
                  </a:ext>
                </a:extLst>
              </a:tr>
            </a:tbl>
          </a:graphicData>
        </a:graphic>
      </p:graphicFrame>
      <p:graphicFrame>
        <p:nvGraphicFramePr>
          <p:cNvPr id="6" name="Gráfico 5">
            <a:extLst>
              <a:ext uri="{FF2B5EF4-FFF2-40B4-BE49-F238E27FC236}">
                <a16:creationId xmlns:a16="http://schemas.microsoft.com/office/drawing/2014/main" id="{00000000-0008-0000-0200-00001B000000}"/>
              </a:ext>
            </a:extLst>
          </p:cNvPr>
          <p:cNvGraphicFramePr/>
          <p:nvPr>
            <p:extLst>
              <p:ext uri="{D42A27DB-BD31-4B8C-83A1-F6EECF244321}">
                <p14:modId xmlns:p14="http://schemas.microsoft.com/office/powerpoint/2010/main" val="4239763741"/>
              </p:ext>
            </p:extLst>
          </p:nvPr>
        </p:nvGraphicFramePr>
        <p:xfrm>
          <a:off x="6427305" y="461645"/>
          <a:ext cx="5605669" cy="5934710"/>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a:extLst>
              <a:ext uri="{FF2B5EF4-FFF2-40B4-BE49-F238E27FC236}">
                <a16:creationId xmlns:a16="http://schemas.microsoft.com/office/drawing/2014/main" id="{1A1F7EBA-13AB-4A9B-8E88-9B9DFE5DECC2}"/>
              </a:ext>
            </a:extLst>
          </p:cNvPr>
          <p:cNvSpPr txBox="1"/>
          <p:nvPr/>
        </p:nvSpPr>
        <p:spPr>
          <a:xfrm>
            <a:off x="159026" y="1453515"/>
            <a:ext cx="1762539" cy="307777"/>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bg2">
                  <a:lumMod val="40000"/>
                  <a:lumOff val="60000"/>
                </a:schemeClr>
              </a:buClr>
              <a:buSzPct val="80000"/>
              <a:buFont typeface="Wingdings 3" charset="2"/>
              <a:buNone/>
              <a:defRPr sz="1400" b="0" i="0">
                <a:latin typeface="+mj-lt"/>
                <a:ea typeface="+mj-ea"/>
                <a:cs typeface="+mj-cs"/>
              </a:defRPr>
            </a:lvl1pPr>
            <a:lvl2pPr indent="0">
              <a:spcBef>
                <a:spcPts val="1000"/>
              </a:spcBef>
              <a:spcAft>
                <a:spcPts val="0"/>
              </a:spcAft>
              <a:buClr>
                <a:schemeClr val="bg2">
                  <a:lumMod val="40000"/>
                  <a:lumOff val="60000"/>
                </a:schemeClr>
              </a:buClr>
              <a:buSzPct val="80000"/>
              <a:buFont typeface="Wingdings 3" charset="2"/>
              <a:buNone/>
              <a:defRPr sz="1200" b="0" i="0">
                <a:latin typeface="+mj-lt"/>
                <a:ea typeface="+mj-ea"/>
                <a:cs typeface="+mj-cs"/>
              </a:defRPr>
            </a:lvl2pPr>
            <a:lvl3pPr indent="0">
              <a:spcBef>
                <a:spcPts val="1000"/>
              </a:spcBef>
              <a:spcAft>
                <a:spcPts val="0"/>
              </a:spcAft>
              <a:buClr>
                <a:schemeClr val="bg2">
                  <a:lumMod val="40000"/>
                  <a:lumOff val="60000"/>
                </a:schemeClr>
              </a:buClr>
              <a:buSzPct val="80000"/>
              <a:buFont typeface="Wingdings 3" charset="2"/>
              <a:buNone/>
              <a:defRPr sz="1000" b="0" i="0">
                <a:latin typeface="+mj-lt"/>
                <a:ea typeface="+mj-ea"/>
                <a:cs typeface="+mj-cs"/>
              </a:defRPr>
            </a:lvl3pPr>
            <a:lvl4pPr indent="0">
              <a:spcBef>
                <a:spcPts val="1000"/>
              </a:spcBef>
              <a:spcAft>
                <a:spcPts val="0"/>
              </a:spcAft>
              <a:buClr>
                <a:schemeClr val="bg2">
                  <a:lumMod val="40000"/>
                  <a:lumOff val="60000"/>
                </a:schemeClr>
              </a:buClr>
              <a:buSzPct val="80000"/>
              <a:buFont typeface="Wingdings 3" charset="2"/>
              <a:buNone/>
              <a:defRPr sz="900" b="0" i="0">
                <a:latin typeface="+mj-lt"/>
                <a:ea typeface="+mj-ea"/>
                <a:cs typeface="+mj-cs"/>
              </a:defRPr>
            </a:lvl4pPr>
            <a:lvl5pPr indent="0">
              <a:spcBef>
                <a:spcPts val="1000"/>
              </a:spcBef>
              <a:spcAft>
                <a:spcPts val="0"/>
              </a:spcAft>
              <a:buClr>
                <a:schemeClr val="bg2">
                  <a:lumMod val="40000"/>
                  <a:lumOff val="60000"/>
                </a:schemeClr>
              </a:buClr>
              <a:buSzPct val="80000"/>
              <a:buFont typeface="Wingdings 3" charset="2"/>
              <a:buNone/>
              <a:defRPr sz="900" b="0" i="0">
                <a:latin typeface="+mj-lt"/>
                <a:ea typeface="+mj-ea"/>
                <a:cs typeface="+mj-cs"/>
              </a:defRPr>
            </a:lvl5pPr>
            <a:lvl6pPr indent="0">
              <a:spcBef>
                <a:spcPts val="1000"/>
              </a:spcBef>
              <a:spcAft>
                <a:spcPts val="0"/>
              </a:spcAft>
              <a:buClr>
                <a:schemeClr val="bg2">
                  <a:lumMod val="40000"/>
                  <a:lumOff val="60000"/>
                </a:schemeClr>
              </a:buClr>
              <a:buSzPct val="80000"/>
              <a:buFont typeface="Wingdings 3" charset="2"/>
              <a:buNone/>
              <a:defRPr sz="900" b="0" i="0">
                <a:latin typeface="+mj-lt"/>
                <a:ea typeface="+mj-ea"/>
                <a:cs typeface="+mj-cs"/>
              </a:defRPr>
            </a:lvl6pPr>
            <a:lvl7pPr indent="0">
              <a:spcBef>
                <a:spcPts val="1000"/>
              </a:spcBef>
              <a:spcAft>
                <a:spcPts val="0"/>
              </a:spcAft>
              <a:buClr>
                <a:schemeClr val="bg2">
                  <a:lumMod val="40000"/>
                  <a:lumOff val="60000"/>
                </a:schemeClr>
              </a:buClr>
              <a:buSzPct val="80000"/>
              <a:buFont typeface="Wingdings 3" charset="2"/>
              <a:buNone/>
              <a:defRPr sz="900" b="0" i="0">
                <a:latin typeface="+mj-lt"/>
                <a:ea typeface="+mj-ea"/>
                <a:cs typeface="+mj-cs"/>
              </a:defRPr>
            </a:lvl7pPr>
            <a:lvl8pPr indent="0">
              <a:spcBef>
                <a:spcPts val="1000"/>
              </a:spcBef>
              <a:spcAft>
                <a:spcPts val="0"/>
              </a:spcAft>
              <a:buClr>
                <a:schemeClr val="bg2">
                  <a:lumMod val="40000"/>
                  <a:lumOff val="60000"/>
                </a:schemeClr>
              </a:buClr>
              <a:buSzPct val="80000"/>
              <a:buFont typeface="Wingdings 3" charset="2"/>
              <a:buNone/>
              <a:defRPr sz="900" b="0" i="0">
                <a:latin typeface="+mj-lt"/>
                <a:ea typeface="+mj-ea"/>
                <a:cs typeface="+mj-cs"/>
              </a:defRPr>
            </a:lvl8pPr>
            <a:lvl9pPr indent="0">
              <a:spcBef>
                <a:spcPts val="1000"/>
              </a:spcBef>
              <a:spcAft>
                <a:spcPts val="0"/>
              </a:spcAft>
              <a:buClr>
                <a:schemeClr val="bg2">
                  <a:lumMod val="40000"/>
                  <a:lumOff val="60000"/>
                </a:schemeClr>
              </a:buClr>
              <a:buSzPct val="80000"/>
              <a:buFont typeface="Wingdings 3" charset="2"/>
              <a:buNone/>
              <a:defRPr sz="900" b="0" i="0">
                <a:latin typeface="+mj-lt"/>
                <a:ea typeface="+mj-ea"/>
                <a:cs typeface="+mj-cs"/>
              </a:defRPr>
            </a:lvl9pPr>
          </a:lstStyle>
          <a:p>
            <a:r>
              <a:rPr lang="es-EC" dirty="0"/>
              <a:t>Resultados</a:t>
            </a:r>
            <a:endParaRPr lang="es-ES" dirty="0"/>
          </a:p>
        </p:txBody>
      </p:sp>
      <p:sp>
        <p:nvSpPr>
          <p:cNvPr id="8" name="CuadroTexto 7">
            <a:extLst>
              <a:ext uri="{FF2B5EF4-FFF2-40B4-BE49-F238E27FC236}">
                <a16:creationId xmlns:a16="http://schemas.microsoft.com/office/drawing/2014/main" id="{44AB2FA8-F1C3-457B-92CA-D38A3EC8142B}"/>
              </a:ext>
            </a:extLst>
          </p:cNvPr>
          <p:cNvSpPr txBox="1"/>
          <p:nvPr/>
        </p:nvSpPr>
        <p:spPr>
          <a:xfrm>
            <a:off x="3049772" y="6468984"/>
            <a:ext cx="6092456" cy="356188"/>
          </a:xfrm>
          <a:prstGeom prst="rect">
            <a:avLst/>
          </a:prstGeom>
          <a:noFill/>
        </p:spPr>
        <p:txBody>
          <a:bodyPr wrap="square">
            <a:spAutoFit/>
          </a:bodyPr>
          <a:lstStyle/>
          <a:p>
            <a:pPr algn="ctr">
              <a:lnSpc>
                <a:spcPct val="200000"/>
              </a:lnSpc>
              <a:spcAft>
                <a:spcPts val="1000"/>
              </a:spcAft>
            </a:pPr>
            <a:r>
              <a:rPr lang="es-ES" sz="1000" dirty="0">
                <a:solidFill>
                  <a:srgbClr val="44546A"/>
                </a:solidFill>
                <a:latin typeface="Times New Roman" panose="02020603050405020304" pitchFamily="18" charset="0"/>
                <a:cs typeface="Times New Roman" panose="02020603050405020304" pitchFamily="18" charset="0"/>
              </a:rPr>
              <a:t>Nota, Elaboración en </a:t>
            </a:r>
            <a:r>
              <a:rPr lang="es-EC" sz="1000" dirty="0">
                <a:solidFill>
                  <a:srgbClr val="44546A"/>
                </a:solidFill>
                <a:latin typeface="Times New Roman" panose="02020603050405020304" pitchFamily="18" charset="0"/>
                <a:cs typeface="Times New Roman" panose="02020603050405020304" pitchFamily="18" charset="0"/>
              </a:rPr>
              <a:t>base </a:t>
            </a:r>
            <a:r>
              <a:rPr lang="es-EC" sz="1000" i="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a datos obtenidos de </a:t>
            </a:r>
            <a:r>
              <a:rPr lang="es-EC" sz="10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Trade Map </a:t>
            </a:r>
            <a:r>
              <a:rPr lang="es-EC" sz="1000" i="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(2019).</a:t>
            </a:r>
            <a:endParaRPr lang="es-ES" sz="1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513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BE430B4-4C60-4C8D-8F0C-AA2339D4A863}"/>
              </a:ext>
            </a:extLst>
          </p:cNvPr>
          <p:cNvPicPr>
            <a:picLocks noChangeAspect="1"/>
          </p:cNvPicPr>
          <p:nvPr/>
        </p:nvPicPr>
        <p:blipFill>
          <a:blip r:embed="rId2"/>
          <a:stretch>
            <a:fillRect/>
          </a:stretch>
        </p:blipFill>
        <p:spPr>
          <a:xfrm>
            <a:off x="5172762" y="708297"/>
            <a:ext cx="7019236" cy="4903304"/>
          </a:xfrm>
          <a:prstGeom prst="rect">
            <a:avLst/>
          </a:prstGeom>
        </p:spPr>
      </p:pic>
      <p:sp>
        <p:nvSpPr>
          <p:cNvPr id="2" name="Título 1">
            <a:extLst>
              <a:ext uri="{FF2B5EF4-FFF2-40B4-BE49-F238E27FC236}">
                <a16:creationId xmlns:a16="http://schemas.microsoft.com/office/drawing/2014/main" id="{B2F0559C-DDFC-4F54-860F-07D69692EB75}"/>
              </a:ext>
            </a:extLst>
          </p:cNvPr>
          <p:cNvSpPr>
            <a:spLocks noGrp="1"/>
          </p:cNvSpPr>
          <p:nvPr>
            <p:ph type="title"/>
          </p:nvPr>
        </p:nvSpPr>
        <p:spPr>
          <a:xfrm>
            <a:off x="430878" y="2789716"/>
            <a:ext cx="4741884" cy="740465"/>
          </a:xfrm>
        </p:spPr>
        <p:txBody>
          <a:bodyPr>
            <a:noAutofit/>
          </a:bodyPr>
          <a:lstStyle/>
          <a:p>
            <a:pPr algn="ctr"/>
            <a:r>
              <a:rPr lang="es-ES" sz="2800" dirty="0">
                <a:latin typeface="Arial" panose="020B0604020202020204" pitchFamily="34" charset="0"/>
                <a:cs typeface="Arial" panose="020B0604020202020204" pitchFamily="34" charset="0"/>
              </a:rPr>
              <a:t>Conclusiones y recomendaciones </a:t>
            </a:r>
            <a:endParaRPr lang="es-ES" sz="2800" dirty="0"/>
          </a:p>
        </p:txBody>
      </p:sp>
      <p:sp>
        <p:nvSpPr>
          <p:cNvPr id="6" name="object 7">
            <a:extLst>
              <a:ext uri="{FF2B5EF4-FFF2-40B4-BE49-F238E27FC236}">
                <a16:creationId xmlns:a16="http://schemas.microsoft.com/office/drawing/2014/main" id="{09A7A7A6-78D4-40BC-B276-A25B123010D3}"/>
              </a:ext>
            </a:extLst>
          </p:cNvPr>
          <p:cNvSpPr txBox="1"/>
          <p:nvPr/>
        </p:nvSpPr>
        <p:spPr>
          <a:xfrm>
            <a:off x="5343660" y="1393087"/>
            <a:ext cx="6677440" cy="3533724"/>
          </a:xfrm>
          <a:prstGeom prst="rect">
            <a:avLst/>
          </a:prstGeom>
        </p:spPr>
        <p:txBody>
          <a:bodyPr vert="horz" wrap="square" lIns="0" tIns="12700" rIns="0" bIns="0" rtlCol="0">
            <a:spAutoFit/>
          </a:bodyPr>
          <a:lstStyle/>
          <a:p>
            <a:pPr marL="685800" lvl="1" indent="-228600" algn="just">
              <a:lnSpc>
                <a:spcPct val="200000"/>
              </a:lnSpc>
              <a:spcBef>
                <a:spcPts val="200"/>
              </a:spcBef>
              <a:buFont typeface="+mj-lt"/>
              <a:buAutoNum type="arabicPeriod"/>
            </a:pPr>
            <a:r>
              <a:rPr lang="es-EC" sz="2000" spc="-95" dirty="0">
                <a:solidFill>
                  <a:schemeClr val="bg1"/>
                </a:solidFill>
                <a:latin typeface="Arial"/>
                <a:cs typeface="Arial"/>
              </a:rPr>
              <a:t>Sobre competitividad del sector productor y exportador del café de altura ecuatoriano con respecto a los principales productores a nivel regional</a:t>
            </a:r>
          </a:p>
          <a:p>
            <a:pPr marL="685800" lvl="1" indent="-228600" algn="just">
              <a:lnSpc>
                <a:spcPct val="200000"/>
              </a:lnSpc>
              <a:spcBef>
                <a:spcPts val="200"/>
              </a:spcBef>
              <a:buFont typeface="+mj-lt"/>
              <a:buAutoNum type="arabicPeriod"/>
            </a:pPr>
            <a:r>
              <a:rPr lang="es-ES" sz="2000" spc="-95" dirty="0">
                <a:solidFill>
                  <a:schemeClr val="bg1"/>
                </a:solidFill>
                <a:latin typeface="Arial"/>
                <a:cs typeface="Arial"/>
              </a:rPr>
              <a:t>Sobre el mercado óptimo para el café de altura ecuatoriano en la Unión Europea</a:t>
            </a:r>
          </a:p>
          <a:p>
            <a:pPr marL="12700">
              <a:lnSpc>
                <a:spcPct val="150000"/>
              </a:lnSpc>
              <a:spcBef>
                <a:spcPts val="100"/>
              </a:spcBef>
              <a:tabLst>
                <a:tab pos="527685" algn="l"/>
                <a:tab pos="528320" algn="l"/>
              </a:tabLst>
            </a:pPr>
            <a:endParaRPr lang="es-ES" sz="2000" spc="-85" dirty="0">
              <a:solidFill>
                <a:schemeClr val="bg1"/>
              </a:solidFill>
              <a:latin typeface="Arial"/>
              <a:cs typeface="Arial"/>
            </a:endParaRPr>
          </a:p>
        </p:txBody>
      </p:sp>
      <p:pic>
        <p:nvPicPr>
          <p:cNvPr id="7" name="Picture 2" descr="Estación de Calidad de Aire | Laboratorio de Análisis Abientales">
            <a:extLst>
              <a:ext uri="{FF2B5EF4-FFF2-40B4-BE49-F238E27FC236}">
                <a16:creationId xmlns:a16="http://schemas.microsoft.com/office/drawing/2014/main" id="{C022B1E9-1C37-4254-9307-C89FA0762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565" y="5611601"/>
            <a:ext cx="5698435" cy="124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983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BE071-5617-41B0-9384-7D6DE6C1BADD}"/>
              </a:ext>
            </a:extLst>
          </p:cNvPr>
          <p:cNvSpPr>
            <a:spLocks noGrp="1"/>
          </p:cNvSpPr>
          <p:nvPr>
            <p:ph type="title"/>
          </p:nvPr>
        </p:nvSpPr>
        <p:spPr>
          <a:xfrm>
            <a:off x="562735" y="1572970"/>
            <a:ext cx="7445997" cy="631066"/>
          </a:xfrm>
        </p:spPr>
        <p:txBody>
          <a:bodyPr>
            <a:normAutofit fontScale="90000"/>
          </a:bodyPr>
          <a:lstStyle/>
          <a:p>
            <a:r>
              <a:rPr lang="es-ES" sz="2000" b="1" i="1" dirty="0"/>
              <a:t>Sobre competitividad del sector productor y exportador del café de altura ecuatoriano </a:t>
            </a:r>
          </a:p>
        </p:txBody>
      </p:sp>
      <p:sp>
        <p:nvSpPr>
          <p:cNvPr id="4" name="Marcador de texto 3">
            <a:extLst>
              <a:ext uri="{FF2B5EF4-FFF2-40B4-BE49-F238E27FC236}">
                <a16:creationId xmlns:a16="http://schemas.microsoft.com/office/drawing/2014/main" id="{2C49DE3A-8A10-4767-A668-9BF4C43522B8}"/>
              </a:ext>
            </a:extLst>
          </p:cNvPr>
          <p:cNvSpPr>
            <a:spLocks noGrp="1"/>
          </p:cNvSpPr>
          <p:nvPr>
            <p:ph type="body" sz="half" idx="2"/>
          </p:nvPr>
        </p:nvSpPr>
        <p:spPr>
          <a:xfrm>
            <a:off x="841029" y="2424354"/>
            <a:ext cx="6381405" cy="1339264"/>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285750" indent="-285750">
              <a:lnSpc>
                <a:spcPct val="100000"/>
              </a:lnSpc>
              <a:buFont typeface="Arial" panose="020B0604020202020204" pitchFamily="34" charset="0"/>
              <a:buChar char="•"/>
            </a:pPr>
            <a:r>
              <a:rPr lang="es-EC" dirty="0">
                <a:latin typeface="Times New Roman" panose="02020603050405020304" pitchFamily="18" charset="0"/>
                <a:ea typeface="Calibri" panose="020F0502020204030204" pitchFamily="34" charset="0"/>
              </a:rPr>
              <a:t>A</a:t>
            </a:r>
            <a:r>
              <a:rPr lang="es-EC" dirty="0">
                <a:effectLst/>
                <a:latin typeface="Times New Roman" panose="02020603050405020304" pitchFamily="18" charset="0"/>
                <a:ea typeface="Calibri" panose="020F0502020204030204" pitchFamily="34" charset="0"/>
              </a:rPr>
              <a:t>brupta pérdida de notoriedad en el mercado.</a:t>
            </a:r>
          </a:p>
          <a:p>
            <a:pPr marL="285750" indent="-285750">
              <a:lnSpc>
                <a:spcPct val="100000"/>
              </a:lnSpc>
              <a:buFont typeface="Arial" panose="020B0604020202020204" pitchFamily="34" charset="0"/>
              <a:buChar char="•"/>
            </a:pPr>
            <a:r>
              <a:rPr lang="es-EC" dirty="0">
                <a:latin typeface="Times New Roman" panose="02020603050405020304" pitchFamily="18" charset="0"/>
                <a:ea typeface="Calibri" panose="020F0502020204030204" pitchFamily="34" charset="0"/>
              </a:rPr>
              <a:t>N</a:t>
            </a:r>
            <a:r>
              <a:rPr lang="es-EC" dirty="0">
                <a:effectLst/>
                <a:latin typeface="Times New Roman" panose="02020603050405020304" pitchFamily="18" charset="0"/>
                <a:ea typeface="Calibri" panose="020F0502020204030204" pitchFamily="34" charset="0"/>
              </a:rPr>
              <a:t>o cuenta con una ventaja comparativa revelada sólida.</a:t>
            </a:r>
          </a:p>
          <a:p>
            <a:pPr marL="742950" lvl="1" indent="-285750">
              <a:lnSpc>
                <a:spcPct val="100000"/>
              </a:lnSpc>
              <a:buFont typeface="Arial" panose="020B0604020202020204" pitchFamily="34" charset="0"/>
              <a:buChar char="•"/>
            </a:pPr>
            <a:r>
              <a:rPr lang="es-ES" dirty="0">
                <a:latin typeface="Times New Roman" panose="02020603050405020304" pitchFamily="18" charset="0"/>
                <a:ea typeface="Calibri" panose="020F0502020204030204" pitchFamily="34" charset="0"/>
              </a:rPr>
              <a:t>E</a:t>
            </a:r>
            <a:r>
              <a:rPr lang="es-ES" dirty="0">
                <a:effectLst/>
                <a:latin typeface="Times New Roman" panose="02020603050405020304" pitchFamily="18" charset="0"/>
                <a:ea typeface="Calibri" panose="020F0502020204030204" pitchFamily="34" charset="0"/>
              </a:rPr>
              <a:t>sto se debe a factores de los cuales los productores no tienen el control</a:t>
            </a:r>
          </a:p>
          <a:p>
            <a:pPr marL="285750" indent="-285750">
              <a:lnSpc>
                <a:spcPct val="100000"/>
              </a:lnSpc>
              <a:buFont typeface="Arial" panose="020B0604020202020204" pitchFamily="34" charset="0"/>
              <a:buChar char="•"/>
            </a:pPr>
            <a:r>
              <a:rPr lang="es-EC" dirty="0">
                <a:effectLst/>
                <a:latin typeface="Times New Roman" panose="02020603050405020304" pitchFamily="18" charset="0"/>
                <a:ea typeface="Calibri" panose="020F0502020204030204" pitchFamily="34" charset="0"/>
              </a:rPr>
              <a:t> </a:t>
            </a:r>
            <a:r>
              <a:rPr lang="es-ES" dirty="0">
                <a:latin typeface="Times New Roman" panose="02020603050405020304" pitchFamily="18" charset="0"/>
                <a:ea typeface="Calibri" panose="020F0502020204030204" pitchFamily="34" charset="0"/>
              </a:rPr>
              <a:t>V</a:t>
            </a:r>
            <a:r>
              <a:rPr lang="es-ES" dirty="0">
                <a:effectLst/>
                <a:latin typeface="Times New Roman" panose="02020603050405020304" pitchFamily="18" charset="0"/>
                <a:ea typeface="Calibri" panose="020F0502020204030204" pitchFamily="34" charset="0"/>
              </a:rPr>
              <a:t>entaja natural para producir derivada del clima y la riqueza del suelo.</a:t>
            </a:r>
            <a:endParaRPr lang="es-ES" dirty="0"/>
          </a:p>
        </p:txBody>
      </p:sp>
      <p:sp>
        <p:nvSpPr>
          <p:cNvPr id="5" name="Título 1">
            <a:extLst>
              <a:ext uri="{FF2B5EF4-FFF2-40B4-BE49-F238E27FC236}">
                <a16:creationId xmlns:a16="http://schemas.microsoft.com/office/drawing/2014/main" id="{9FEE3525-7AC5-4F6A-931C-B7D3BC23AF84}"/>
              </a:ext>
            </a:extLst>
          </p:cNvPr>
          <p:cNvSpPr txBox="1">
            <a:spLocks/>
          </p:cNvSpPr>
          <p:nvPr/>
        </p:nvSpPr>
        <p:spPr>
          <a:xfrm>
            <a:off x="2373001" y="-182355"/>
            <a:ext cx="7445997" cy="9872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dirty="0"/>
              <a:t>Conclusiones</a:t>
            </a:r>
          </a:p>
        </p:txBody>
      </p:sp>
      <p:sp>
        <p:nvSpPr>
          <p:cNvPr id="6" name="Título 1">
            <a:extLst>
              <a:ext uri="{FF2B5EF4-FFF2-40B4-BE49-F238E27FC236}">
                <a16:creationId xmlns:a16="http://schemas.microsoft.com/office/drawing/2014/main" id="{FAEE49F3-0A09-4754-89FE-2F2AF2A60545}"/>
              </a:ext>
            </a:extLst>
          </p:cNvPr>
          <p:cNvSpPr txBox="1">
            <a:spLocks/>
          </p:cNvSpPr>
          <p:nvPr/>
        </p:nvSpPr>
        <p:spPr>
          <a:xfrm>
            <a:off x="0" y="3739566"/>
            <a:ext cx="6848890" cy="631066"/>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C" sz="1800" b="1" i="1" dirty="0">
                <a:effectLst/>
                <a:latin typeface="Times New Roman" panose="02020603050405020304" pitchFamily="18" charset="0"/>
                <a:ea typeface="Calibri" panose="020F0502020204030204" pitchFamily="34" charset="0"/>
              </a:rPr>
              <a:t>Sobre el </a:t>
            </a:r>
            <a:r>
              <a:rPr lang="es-ES" sz="1800" b="1" i="1" dirty="0">
                <a:effectLst/>
                <a:latin typeface="Times New Roman" panose="02020603050405020304" pitchFamily="18" charset="0"/>
                <a:ea typeface="Calibri" panose="020F0502020204030204" pitchFamily="34" charset="0"/>
              </a:rPr>
              <a:t>entorno general del sector cafetalero ecuatoriano </a:t>
            </a:r>
            <a:endParaRPr lang="es-ES" sz="2000" b="1" i="1" dirty="0"/>
          </a:p>
        </p:txBody>
      </p:sp>
      <p:sp>
        <p:nvSpPr>
          <p:cNvPr id="7" name="Marcador de texto 3">
            <a:extLst>
              <a:ext uri="{FF2B5EF4-FFF2-40B4-BE49-F238E27FC236}">
                <a16:creationId xmlns:a16="http://schemas.microsoft.com/office/drawing/2014/main" id="{B14C4C30-E0BA-48ED-B3C7-52EDADB650C4}"/>
              </a:ext>
            </a:extLst>
          </p:cNvPr>
          <p:cNvSpPr txBox="1">
            <a:spLocks/>
          </p:cNvSpPr>
          <p:nvPr/>
        </p:nvSpPr>
        <p:spPr>
          <a:xfrm>
            <a:off x="841029" y="4491492"/>
            <a:ext cx="6381405" cy="181654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pPr marL="285750" indent="-285750">
              <a:lnSpc>
                <a:spcPct val="100000"/>
              </a:lnSpc>
              <a:buFont typeface="Arial" panose="020B0604020202020204" pitchFamily="34" charset="0"/>
              <a:buChar char="•"/>
            </a:pPr>
            <a:r>
              <a:rPr lang="es-ES" dirty="0">
                <a:latin typeface="Times New Roman" panose="02020603050405020304" pitchFamily="18" charset="0"/>
              </a:rPr>
              <a:t>En el periodo analizado (2009-2019), mantiene una tendencia constante de decrecimiento.</a:t>
            </a:r>
          </a:p>
          <a:p>
            <a:pPr marL="285750" indent="-285750">
              <a:lnSpc>
                <a:spcPct val="100000"/>
              </a:lnSpc>
              <a:buFont typeface="Arial" panose="020B0604020202020204" pitchFamily="34" charset="0"/>
              <a:buChar char="•"/>
            </a:pPr>
            <a:r>
              <a:rPr lang="es-ES" dirty="0">
                <a:latin typeface="Times New Roman" panose="02020603050405020304" pitchFamily="18" charset="0"/>
              </a:rPr>
              <a:t>Los países con mayor volumen de exportación, ubican en primer lugar a Brasil, seguido de Colombia, Honduras y Guatemala.</a:t>
            </a:r>
          </a:p>
          <a:p>
            <a:pPr marL="285750" indent="-285750">
              <a:lnSpc>
                <a:spcPct val="100000"/>
              </a:lnSpc>
              <a:buFont typeface="Arial" panose="020B0604020202020204" pitchFamily="34" charset="0"/>
              <a:buChar char="•"/>
            </a:pPr>
            <a:r>
              <a:rPr lang="es-ES" dirty="0">
                <a:latin typeface="Times New Roman" panose="02020603050405020304" pitchFamily="18" charset="0"/>
              </a:rPr>
              <a:t>América Latina y el Caribe, representan entre el 50 % y el 60 % de las exportaciones totales a nivel mundial. </a:t>
            </a:r>
          </a:p>
        </p:txBody>
      </p:sp>
      <p:pic>
        <p:nvPicPr>
          <p:cNvPr id="8" name="Imagen 7">
            <a:extLst>
              <a:ext uri="{FF2B5EF4-FFF2-40B4-BE49-F238E27FC236}">
                <a16:creationId xmlns:a16="http://schemas.microsoft.com/office/drawing/2014/main" id="{6FEE0EA0-8C6E-4603-BCF0-EC9ACAD12558}"/>
              </a:ext>
            </a:extLst>
          </p:cNvPr>
          <p:cNvPicPr>
            <a:picLocks noChangeAspect="1"/>
          </p:cNvPicPr>
          <p:nvPr/>
        </p:nvPicPr>
        <p:blipFill rotWithShape="1">
          <a:blip r:embed="rId2"/>
          <a:srcRect l="14492" r="34552"/>
          <a:stretch/>
        </p:blipFill>
        <p:spPr>
          <a:xfrm>
            <a:off x="8306041" y="2143816"/>
            <a:ext cx="3025914" cy="4453632"/>
          </a:xfrm>
          <a:prstGeom prst="rect">
            <a:avLst/>
          </a:prstGeom>
        </p:spPr>
      </p:pic>
    </p:spTree>
    <p:extLst>
      <p:ext uri="{BB962C8B-B14F-4D97-AF65-F5344CB8AC3E}">
        <p14:creationId xmlns:p14="http://schemas.microsoft.com/office/powerpoint/2010/main" val="2811564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4FC92B-E163-4210-8CA7-8ED0FA3388D2}"/>
              </a:ext>
            </a:extLst>
          </p:cNvPr>
          <p:cNvSpPr>
            <a:spLocks noGrp="1"/>
          </p:cNvSpPr>
          <p:nvPr>
            <p:ph type="title"/>
          </p:nvPr>
        </p:nvSpPr>
        <p:spPr>
          <a:xfrm>
            <a:off x="680761" y="1463053"/>
            <a:ext cx="4765882" cy="586409"/>
          </a:xfrm>
        </p:spPr>
        <p:txBody>
          <a:bodyPr/>
          <a:lstStyle/>
          <a:p>
            <a:r>
              <a:rPr lang="es-EC" sz="1800" b="1" i="1" dirty="0"/>
              <a:t>Sobre el </a:t>
            </a:r>
            <a:r>
              <a:rPr lang="es-ES" sz="1800" b="1" i="1" dirty="0"/>
              <a:t>índice de la Ventaja Comparativa Revelada de Vollrath </a:t>
            </a:r>
          </a:p>
        </p:txBody>
      </p:sp>
      <p:sp>
        <p:nvSpPr>
          <p:cNvPr id="4" name="Marcador de texto 3">
            <a:extLst>
              <a:ext uri="{FF2B5EF4-FFF2-40B4-BE49-F238E27FC236}">
                <a16:creationId xmlns:a16="http://schemas.microsoft.com/office/drawing/2014/main" id="{25747D6D-B660-4BBC-8F1A-4EED88117FCB}"/>
              </a:ext>
            </a:extLst>
          </p:cNvPr>
          <p:cNvSpPr>
            <a:spLocks noGrp="1"/>
          </p:cNvSpPr>
          <p:nvPr>
            <p:ph type="body" sz="half" idx="2"/>
          </p:nvPr>
        </p:nvSpPr>
        <p:spPr>
          <a:xfrm>
            <a:off x="786777" y="2274749"/>
            <a:ext cx="10437813" cy="253379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285750" indent="-285750">
              <a:lnSpc>
                <a:spcPct val="100000"/>
              </a:lnSpc>
              <a:buFont typeface="Arial" panose="020B0604020202020204" pitchFamily="34" charset="0"/>
              <a:buChar char="•"/>
            </a:pPr>
            <a:r>
              <a:rPr lang="es-ES" dirty="0">
                <a:solidFill>
                  <a:schemeClr val="dk1"/>
                </a:solidFill>
                <a:latin typeface="Times New Roman" panose="02020603050405020304" pitchFamily="18" charset="0"/>
              </a:rPr>
              <a:t>VCE: La lidera Honduras, seguido de Guatemala, Colombia y Brasil, mientras que Ecuador experimenta una ventaja comparativa de las exportaciones negativa a partir de 2014.</a:t>
            </a:r>
          </a:p>
          <a:p>
            <a:pPr marL="285750" indent="-285750">
              <a:lnSpc>
                <a:spcPct val="100000"/>
              </a:lnSpc>
              <a:buFont typeface="Arial" panose="020B0604020202020204" pitchFamily="34" charset="0"/>
              <a:buChar char="•"/>
            </a:pPr>
            <a:r>
              <a:rPr lang="es-ES" dirty="0">
                <a:solidFill>
                  <a:schemeClr val="dk1"/>
                </a:solidFill>
                <a:latin typeface="Times New Roman" panose="02020603050405020304" pitchFamily="18" charset="0"/>
              </a:rPr>
              <a:t>En cuanto a la ventaja comparativa de las importaciones, todos los países denotan valores inferiores a cero, a excepción de Colombia que no solo es un productor y exportador.</a:t>
            </a:r>
          </a:p>
          <a:p>
            <a:pPr marL="285750" indent="-285750">
              <a:lnSpc>
                <a:spcPct val="100000"/>
              </a:lnSpc>
              <a:buFont typeface="Arial" panose="020B0604020202020204" pitchFamily="34" charset="0"/>
              <a:buChar char="•"/>
            </a:pPr>
            <a:r>
              <a:rPr lang="es-ES" dirty="0">
                <a:solidFill>
                  <a:schemeClr val="dk1"/>
                </a:solidFill>
                <a:latin typeface="Times New Roman" panose="02020603050405020304" pitchFamily="18" charset="0"/>
              </a:rPr>
              <a:t>VCI: Este indicador lo lidera con la desventaja más evidente en importaciones Brasil, seguido de Guatemala y Honduras que se mantienen a la par, Ecuador ocupa el cuarto puesto y Colombia</a:t>
            </a:r>
          </a:p>
          <a:p>
            <a:pPr marL="285750" indent="-285750">
              <a:lnSpc>
                <a:spcPct val="100000"/>
              </a:lnSpc>
              <a:buFont typeface="Arial" panose="020B0604020202020204" pitchFamily="34" charset="0"/>
              <a:buChar char="•"/>
            </a:pPr>
            <a:r>
              <a:rPr lang="es-ES" dirty="0">
                <a:effectLst/>
                <a:latin typeface="Times New Roman" panose="02020603050405020304" pitchFamily="18" charset="0"/>
                <a:ea typeface="Calibri" panose="020F0502020204030204" pitchFamily="34" charset="0"/>
              </a:rPr>
              <a:t>CVR: Brasil denota mayor ventaja comparativa con respecto a la exportación de la subpartida 0901.11 café sin tostar ni descafeinar, seguido de Guatemala y Honduras. Colombia, por su parte, aunque cuenta con una ventaja comparativa sólida, sus importaciones también son considerables.</a:t>
            </a:r>
            <a:endParaRPr lang="es-ES" dirty="0">
              <a:solidFill>
                <a:schemeClr val="dk1"/>
              </a:solidFill>
              <a:latin typeface="Times New Roman" panose="02020603050405020304" pitchFamily="18" charset="0"/>
            </a:endParaRPr>
          </a:p>
        </p:txBody>
      </p:sp>
      <p:sp>
        <p:nvSpPr>
          <p:cNvPr id="5" name="Título 1">
            <a:extLst>
              <a:ext uri="{FF2B5EF4-FFF2-40B4-BE49-F238E27FC236}">
                <a16:creationId xmlns:a16="http://schemas.microsoft.com/office/drawing/2014/main" id="{236BD294-167F-41AE-A250-36397F446A35}"/>
              </a:ext>
            </a:extLst>
          </p:cNvPr>
          <p:cNvSpPr txBox="1">
            <a:spLocks/>
          </p:cNvSpPr>
          <p:nvPr/>
        </p:nvSpPr>
        <p:spPr>
          <a:xfrm>
            <a:off x="2373001" y="-182355"/>
            <a:ext cx="7445997" cy="9872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dirty="0"/>
              <a:t>Conclusiones</a:t>
            </a:r>
          </a:p>
        </p:txBody>
      </p:sp>
      <p:sp>
        <p:nvSpPr>
          <p:cNvPr id="7" name="CuadroTexto 6">
            <a:extLst>
              <a:ext uri="{FF2B5EF4-FFF2-40B4-BE49-F238E27FC236}">
                <a16:creationId xmlns:a16="http://schemas.microsoft.com/office/drawing/2014/main" id="{700B2AE0-17A1-4EC3-B06D-D8C01F85A568}"/>
              </a:ext>
            </a:extLst>
          </p:cNvPr>
          <p:cNvSpPr txBox="1"/>
          <p:nvPr/>
        </p:nvSpPr>
        <p:spPr>
          <a:xfrm>
            <a:off x="786777" y="4874800"/>
            <a:ext cx="6096000" cy="590931"/>
          </a:xfrm>
          <a:prstGeom prst="rect">
            <a:avLst/>
          </a:prstGeom>
        </p:spPr>
        <p:txBody>
          <a:bodyPr vert="horz" lIns="91440" tIns="45720" rIns="91440" bIns="45720" rtlCol="0" anchor="b">
            <a:normAutofit/>
          </a:bodyPr>
          <a:lstStyle>
            <a:lvl1pPr>
              <a:lnSpc>
                <a:spcPct val="90000"/>
              </a:lnSpc>
              <a:spcBef>
                <a:spcPct val="0"/>
              </a:spcBef>
              <a:buNone/>
              <a:defRPr b="1" i="1">
                <a:latin typeface="+mj-lt"/>
                <a:ea typeface="+mj-ea"/>
                <a:cs typeface="+mj-cs"/>
              </a:defRPr>
            </a:lvl1pPr>
          </a:lstStyle>
          <a:p>
            <a:r>
              <a:rPr lang="es-EC" dirty="0"/>
              <a:t>Sobre el escenario histórico de las exportaciones de Ecuador para la subpartida 0901.11.90.10 café sin tostar ni descafeinar arábigo</a:t>
            </a:r>
            <a:endParaRPr lang="es-ES" dirty="0"/>
          </a:p>
        </p:txBody>
      </p:sp>
      <p:sp>
        <p:nvSpPr>
          <p:cNvPr id="8" name="Marcador de texto 3">
            <a:extLst>
              <a:ext uri="{FF2B5EF4-FFF2-40B4-BE49-F238E27FC236}">
                <a16:creationId xmlns:a16="http://schemas.microsoft.com/office/drawing/2014/main" id="{33386505-81C4-4716-9D3D-E8D2059BF3EC}"/>
              </a:ext>
            </a:extLst>
          </p:cNvPr>
          <p:cNvSpPr txBox="1">
            <a:spLocks/>
          </p:cNvSpPr>
          <p:nvPr/>
        </p:nvSpPr>
        <p:spPr>
          <a:xfrm>
            <a:off x="786777" y="5562917"/>
            <a:ext cx="10437813" cy="82463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pPr marL="285750" indent="-285750">
              <a:lnSpc>
                <a:spcPct val="100000"/>
              </a:lnSpc>
              <a:buFont typeface="Arial" panose="020B0604020202020204" pitchFamily="34" charset="0"/>
              <a:buChar char="•"/>
            </a:pPr>
            <a:r>
              <a:rPr lang="es-ES" dirty="0">
                <a:latin typeface="Times New Roman" panose="02020603050405020304" pitchFamily="18" charset="0"/>
              </a:rPr>
              <a:t>Sus exportaciones han ido disminuyendo con el pasar de los años.</a:t>
            </a:r>
          </a:p>
          <a:p>
            <a:pPr marL="285750" indent="-285750">
              <a:lnSpc>
                <a:spcPct val="100000"/>
              </a:lnSpc>
              <a:buFont typeface="Arial" panose="020B0604020202020204" pitchFamily="34" charset="0"/>
              <a:buChar char="•"/>
            </a:pPr>
            <a:r>
              <a:rPr lang="es-ES" dirty="0">
                <a:effectLst/>
                <a:latin typeface="Times New Roman" panose="02020603050405020304" pitchFamily="18" charset="0"/>
                <a:ea typeface="Calibri" panose="020F0502020204030204" pitchFamily="34" charset="0"/>
              </a:rPr>
              <a:t>Sin embargo, es un producto que, al ser diferenciado, tiene potencial en el mercado extranjero</a:t>
            </a:r>
          </a:p>
          <a:p>
            <a:pPr marL="285750" indent="-285750">
              <a:lnSpc>
                <a:spcPct val="100000"/>
              </a:lnSpc>
              <a:buFont typeface="Arial" panose="020B0604020202020204" pitchFamily="34" charset="0"/>
              <a:buChar char="•"/>
            </a:pPr>
            <a:endParaRPr lang="es-ES" dirty="0">
              <a:latin typeface="Times New Roman" panose="02020603050405020304" pitchFamily="18" charset="0"/>
            </a:endParaRPr>
          </a:p>
        </p:txBody>
      </p:sp>
    </p:spTree>
    <p:extLst>
      <p:ext uri="{BB962C8B-B14F-4D97-AF65-F5344CB8AC3E}">
        <p14:creationId xmlns:p14="http://schemas.microsoft.com/office/powerpoint/2010/main" val="861011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C663D-572C-4034-8B82-B166E183A62F}"/>
              </a:ext>
            </a:extLst>
          </p:cNvPr>
          <p:cNvSpPr>
            <a:spLocks noGrp="1"/>
          </p:cNvSpPr>
          <p:nvPr>
            <p:ph type="title"/>
          </p:nvPr>
        </p:nvSpPr>
        <p:spPr>
          <a:xfrm>
            <a:off x="839788" y="1210848"/>
            <a:ext cx="7445997" cy="440635"/>
          </a:xfrm>
        </p:spPr>
        <p:txBody>
          <a:bodyPr>
            <a:normAutofit/>
          </a:bodyPr>
          <a:lstStyle/>
          <a:p>
            <a:r>
              <a:rPr lang="es-ES" sz="1800" b="1" i="1" dirty="0"/>
              <a:t>Sobre el mercado óptimo para el café de altura ecuatoriano en la Unión Europea</a:t>
            </a:r>
          </a:p>
        </p:txBody>
      </p:sp>
      <p:sp>
        <p:nvSpPr>
          <p:cNvPr id="4" name="Marcador de texto 3">
            <a:extLst>
              <a:ext uri="{FF2B5EF4-FFF2-40B4-BE49-F238E27FC236}">
                <a16:creationId xmlns:a16="http://schemas.microsoft.com/office/drawing/2014/main" id="{320682EE-0865-4C47-9DD2-E09AE4493128}"/>
              </a:ext>
            </a:extLst>
          </p:cNvPr>
          <p:cNvSpPr>
            <a:spLocks noGrp="1"/>
          </p:cNvSpPr>
          <p:nvPr>
            <p:ph type="body" sz="half" idx="2"/>
          </p:nvPr>
        </p:nvSpPr>
        <p:spPr>
          <a:xfrm>
            <a:off x="839788" y="2057400"/>
            <a:ext cx="10358299" cy="1626704"/>
          </a:xfrm>
        </p:spPr>
        <p:style>
          <a:lnRef idx="2">
            <a:schemeClr val="accent1"/>
          </a:lnRef>
          <a:fillRef idx="1">
            <a:schemeClr val="lt1"/>
          </a:fillRef>
          <a:effectRef idx="0">
            <a:schemeClr val="accent1"/>
          </a:effectRef>
          <a:fontRef idx="minor">
            <a:schemeClr val="dk1"/>
          </a:fontRef>
        </p:style>
        <p:txBody>
          <a:bodyPr/>
          <a:lstStyle/>
          <a:p>
            <a:r>
              <a:rPr lang="es-EC" dirty="0">
                <a:effectLst/>
                <a:latin typeface="Times New Roman" panose="02020603050405020304" pitchFamily="18" charset="0"/>
                <a:ea typeface="Calibri" panose="020F0502020204030204" pitchFamily="34" charset="0"/>
              </a:rPr>
              <a:t>La Unión Europea es el bloque comercial más grande mundo y representa el 43 % del mercado de las exportaciones totales </a:t>
            </a:r>
          </a:p>
          <a:p>
            <a:r>
              <a:rPr lang="es-EC" dirty="0">
                <a:effectLst/>
                <a:latin typeface="Times New Roman" panose="02020603050405020304" pitchFamily="18" charset="0"/>
                <a:ea typeface="Calibri" panose="020F0502020204030204" pitchFamily="34" charset="0"/>
              </a:rPr>
              <a:t>Ecuador</a:t>
            </a:r>
            <a:r>
              <a:rPr lang="es-EC" dirty="0">
                <a:latin typeface="Times New Roman" panose="02020603050405020304" pitchFamily="18" charset="0"/>
                <a:ea typeface="Calibri" panose="020F0502020204030204" pitchFamily="34" charset="0"/>
              </a:rPr>
              <a:t> </a:t>
            </a:r>
            <a:r>
              <a:rPr lang="es-EC" dirty="0">
                <a:effectLst/>
                <a:latin typeface="Times New Roman" panose="02020603050405020304" pitchFamily="18" charset="0"/>
                <a:ea typeface="Calibri" panose="020F0502020204030204" pitchFamily="34" charset="0"/>
              </a:rPr>
              <a:t>al contar con un tratado multipartes que entró en vigencia el 1 de enero del 2017, tiene preferencias comerciales para exportación </a:t>
            </a:r>
            <a:endParaRPr lang="es-EC" dirty="0">
              <a:latin typeface="Times New Roman" panose="02020603050405020304" pitchFamily="18" charset="0"/>
              <a:ea typeface="Calibri" panose="020F0502020204030204" pitchFamily="34" charset="0"/>
            </a:endParaRPr>
          </a:p>
          <a:p>
            <a:r>
              <a:rPr lang="es-EC" dirty="0">
                <a:effectLst/>
                <a:latin typeface="Times New Roman" panose="02020603050405020304" pitchFamily="18" charset="0"/>
                <a:ea typeface="Calibri" panose="020F0502020204030204" pitchFamily="34" charset="0"/>
                <a:cs typeface="Times New Roman" panose="02020603050405020304" pitchFamily="18" charset="0"/>
              </a:rPr>
              <a:t>Los países que importan con mayor frecuencia y cantidad en la Unión Europea el producto son: Alemania, Italia, Bélgica, Francia, España, Reino Unido y Países Bajos.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s-ES" dirty="0"/>
          </a:p>
        </p:txBody>
      </p:sp>
      <p:sp>
        <p:nvSpPr>
          <p:cNvPr id="5" name="Título 1">
            <a:extLst>
              <a:ext uri="{FF2B5EF4-FFF2-40B4-BE49-F238E27FC236}">
                <a16:creationId xmlns:a16="http://schemas.microsoft.com/office/drawing/2014/main" id="{AB7BEB1C-FE06-4CEB-887B-053E894748C4}"/>
              </a:ext>
            </a:extLst>
          </p:cNvPr>
          <p:cNvSpPr txBox="1">
            <a:spLocks/>
          </p:cNvSpPr>
          <p:nvPr/>
        </p:nvSpPr>
        <p:spPr>
          <a:xfrm>
            <a:off x="2373001" y="-182355"/>
            <a:ext cx="7445997" cy="9872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dirty="0"/>
              <a:t>Conclusiones</a:t>
            </a:r>
          </a:p>
        </p:txBody>
      </p:sp>
      <p:sp>
        <p:nvSpPr>
          <p:cNvPr id="7" name="CuadroTexto 6">
            <a:extLst>
              <a:ext uri="{FF2B5EF4-FFF2-40B4-BE49-F238E27FC236}">
                <a16:creationId xmlns:a16="http://schemas.microsoft.com/office/drawing/2014/main" id="{77CE8E1E-E147-430E-8704-FB5277E11B2C}"/>
              </a:ext>
            </a:extLst>
          </p:cNvPr>
          <p:cNvSpPr txBox="1"/>
          <p:nvPr/>
        </p:nvSpPr>
        <p:spPr>
          <a:xfrm>
            <a:off x="839788" y="4361173"/>
            <a:ext cx="7885044" cy="341632"/>
          </a:xfrm>
          <a:prstGeom prst="rect">
            <a:avLst/>
          </a:prstGeom>
          <a:noFill/>
        </p:spPr>
        <p:txBody>
          <a:bodyPr wrap="square">
            <a:spAutoFit/>
          </a:bodyPr>
          <a:lstStyle/>
          <a:p>
            <a:pPr>
              <a:lnSpc>
                <a:spcPct val="90000"/>
              </a:lnSpc>
              <a:spcBef>
                <a:spcPct val="0"/>
              </a:spcBef>
            </a:pPr>
            <a:r>
              <a:rPr lang="es-ES" b="1" i="1" dirty="0">
                <a:latin typeface="+mj-lt"/>
                <a:ea typeface="+mj-ea"/>
                <a:cs typeface="+mj-cs"/>
              </a:rPr>
              <a:t>Sobre el entorno exportador del sector cafetalero ecuatoriano en la Unión Europea</a:t>
            </a:r>
          </a:p>
        </p:txBody>
      </p:sp>
      <p:sp>
        <p:nvSpPr>
          <p:cNvPr id="8" name="Marcador de texto 3">
            <a:extLst>
              <a:ext uri="{FF2B5EF4-FFF2-40B4-BE49-F238E27FC236}">
                <a16:creationId xmlns:a16="http://schemas.microsoft.com/office/drawing/2014/main" id="{299F033B-3183-4083-B01F-3C08AC21B4D6}"/>
              </a:ext>
            </a:extLst>
          </p:cNvPr>
          <p:cNvSpPr txBox="1">
            <a:spLocks/>
          </p:cNvSpPr>
          <p:nvPr/>
        </p:nvSpPr>
        <p:spPr>
          <a:xfrm>
            <a:off x="839788" y="4762741"/>
            <a:ext cx="10358299" cy="110483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s-EC" dirty="0">
                <a:effectLst/>
                <a:latin typeface="Times New Roman" panose="02020603050405020304" pitchFamily="18" charset="0"/>
                <a:ea typeface="Calibri" panose="020F0502020204030204" pitchFamily="34" charset="0"/>
                <a:cs typeface="Times New Roman" panose="02020603050405020304" pitchFamily="18" charset="0"/>
              </a:rPr>
              <a:t>Los cuatro principales importadores en la Unión Europea son: Alemania, Francia, Reino Unido e Italia.</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s-EC" dirty="0">
                <a:effectLst/>
                <a:latin typeface="Times New Roman" panose="02020603050405020304" pitchFamily="18" charset="0"/>
                <a:ea typeface="Calibri" panose="020F0502020204030204" pitchFamily="34" charset="0"/>
                <a:cs typeface="Times New Roman" panose="02020603050405020304" pitchFamily="18" charset="0"/>
              </a:rPr>
              <a:t>Estos mercados representan en su totalidad el </a:t>
            </a:r>
            <a:r>
              <a:rPr lang="es-ES" dirty="0">
                <a:effectLst/>
                <a:latin typeface="Times New Roman" panose="02020603050405020304" pitchFamily="18" charset="0"/>
                <a:ea typeface="Calibri" panose="020F0502020204030204" pitchFamily="34" charset="0"/>
                <a:cs typeface="Times New Roman" panose="02020603050405020304" pitchFamily="18" charset="0"/>
              </a:rPr>
              <a:t>99.18 % de los importadores para Ecuador de este producto en la Unión Europea, siendo Alemania el país que más importa, seguido de Francia y el Reino Unido</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866376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D074A-599E-42DC-8893-E91F55063D4D}"/>
              </a:ext>
            </a:extLst>
          </p:cNvPr>
          <p:cNvSpPr>
            <a:spLocks noGrp="1"/>
          </p:cNvSpPr>
          <p:nvPr>
            <p:ph type="title"/>
          </p:nvPr>
        </p:nvSpPr>
        <p:spPr>
          <a:xfrm>
            <a:off x="836613" y="195055"/>
            <a:ext cx="10515602" cy="801895"/>
          </a:xfrm>
        </p:spPr>
        <p:txBody>
          <a:bodyPr>
            <a:normAutofit fontScale="90000"/>
          </a:bodyPr>
          <a:lstStyle/>
          <a:p>
            <a:pPr algn="ctr"/>
            <a:r>
              <a:rPr lang="es-ES" dirty="0"/>
              <a:t>Conclusiones</a:t>
            </a:r>
            <a:br>
              <a:rPr lang="es-ES" dirty="0"/>
            </a:br>
            <a:endParaRPr lang="es-ES" dirty="0"/>
          </a:p>
        </p:txBody>
      </p:sp>
      <p:sp>
        <p:nvSpPr>
          <p:cNvPr id="4" name="Marcador de texto 3">
            <a:extLst>
              <a:ext uri="{FF2B5EF4-FFF2-40B4-BE49-F238E27FC236}">
                <a16:creationId xmlns:a16="http://schemas.microsoft.com/office/drawing/2014/main" id="{28634F89-FE09-4FE1-B522-C79A0C4969CC}"/>
              </a:ext>
            </a:extLst>
          </p:cNvPr>
          <p:cNvSpPr>
            <a:spLocks noGrp="1"/>
          </p:cNvSpPr>
          <p:nvPr>
            <p:ph type="body" sz="half" idx="2"/>
          </p:nvPr>
        </p:nvSpPr>
        <p:spPr>
          <a:xfrm>
            <a:off x="836613" y="996950"/>
            <a:ext cx="9417395" cy="513522"/>
          </a:xfrm>
        </p:spPr>
        <p:txBody>
          <a:bodyPr vert="horz" lIns="91440" tIns="45720" rIns="91440" bIns="45720" rtlCol="0" anchor="b">
            <a:normAutofit/>
          </a:bodyPr>
          <a:lstStyle/>
          <a:p>
            <a:pPr>
              <a:spcBef>
                <a:spcPct val="0"/>
              </a:spcBef>
            </a:pPr>
            <a:r>
              <a:rPr lang="es-ES" sz="1800" b="1" i="1" dirty="0">
                <a:latin typeface="+mj-lt"/>
                <a:ea typeface="+mj-ea"/>
                <a:cs typeface="+mj-cs"/>
              </a:rPr>
              <a:t>Sobre la metodología multicriterio para la</a:t>
            </a:r>
            <a:r>
              <a:rPr lang="es-EC" sz="1800" b="1" i="1" dirty="0">
                <a:latin typeface="+mj-lt"/>
                <a:ea typeface="+mj-ea"/>
                <a:cs typeface="+mj-cs"/>
              </a:rPr>
              <a:t> Selección de Mercados Internacionales</a:t>
            </a:r>
            <a:endParaRPr lang="es-ES" sz="1800" b="1" i="1" dirty="0">
              <a:latin typeface="+mj-lt"/>
              <a:ea typeface="+mj-ea"/>
              <a:cs typeface="+mj-cs"/>
            </a:endParaRPr>
          </a:p>
        </p:txBody>
      </p:sp>
      <p:sp>
        <p:nvSpPr>
          <p:cNvPr id="9" name="Marcador de texto 3">
            <a:extLst>
              <a:ext uri="{FF2B5EF4-FFF2-40B4-BE49-F238E27FC236}">
                <a16:creationId xmlns:a16="http://schemas.microsoft.com/office/drawing/2014/main" id="{4B765D37-E148-4469-8989-5F8004FA9735}"/>
              </a:ext>
            </a:extLst>
          </p:cNvPr>
          <p:cNvSpPr txBox="1">
            <a:spLocks/>
          </p:cNvSpPr>
          <p:nvPr/>
        </p:nvSpPr>
        <p:spPr>
          <a:xfrm>
            <a:off x="839788" y="2057400"/>
            <a:ext cx="10358299" cy="230256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pPr marL="285750" indent="-285750" algn="just">
              <a:lnSpc>
                <a:spcPct val="100000"/>
              </a:lnSpc>
              <a:spcAft>
                <a:spcPts val="800"/>
              </a:spcAft>
              <a:buFont typeface="Arial" panose="020B0604020202020204" pitchFamily="34" charset="0"/>
              <a:buChar char="•"/>
            </a:pPr>
            <a:r>
              <a:rPr lang="es-EC" dirty="0">
                <a:effectLst/>
                <a:latin typeface="Times New Roman" panose="02020603050405020304" pitchFamily="18" charset="0"/>
                <a:ea typeface="Calibri" panose="020F0502020204030204" pitchFamily="34" charset="0"/>
                <a:cs typeface="Times New Roman" panose="02020603050405020304" pitchFamily="18" charset="0"/>
              </a:rPr>
              <a:t>Teniendo en cuenta las cuatro variables dependientes –costo, logística, barreras comerciales y cultura consideradas de vital importancia para la selección de un mercado meta de exportación y aplicando la metodología multicriterio para la Selección de Mercados Internacionales–, se determina que el mercado más idóneo para la exportación de café sin tostar ni descafeinar arábigo en la Unión Europea es el Reino Unido, seguido de Alemania.</a:t>
            </a:r>
          </a:p>
          <a:p>
            <a:pPr marL="285750" indent="-285750" algn="just">
              <a:lnSpc>
                <a:spcPct val="100000"/>
              </a:lnSpc>
              <a:spcAft>
                <a:spcPts val="800"/>
              </a:spcAft>
              <a:buFont typeface="Arial" panose="020B0604020202020204" pitchFamily="34" charset="0"/>
              <a:buChar char="•"/>
            </a:pPr>
            <a:r>
              <a:rPr lang="es-EC" dirty="0">
                <a:effectLst/>
                <a:latin typeface="Times New Roman" panose="02020603050405020304" pitchFamily="18" charset="0"/>
                <a:ea typeface="Calibri" panose="020F0502020204030204" pitchFamily="34" charset="0"/>
              </a:rPr>
              <a:t>La aplicación práctica de la metodología SMI permitió seleccionar los mercados óptimos en la Unión Europea.</a:t>
            </a:r>
            <a:r>
              <a:rPr lang="es-EC" dirty="0">
                <a:latin typeface="Times New Roman" panose="02020603050405020304" pitchFamily="18" charset="0"/>
                <a:ea typeface="Calibri" panose="020F0502020204030204" pitchFamily="34" charset="0"/>
                <a:cs typeface="Times New Roman" panose="02020603050405020304" pitchFamily="18" charset="0"/>
              </a:rPr>
              <a:t> </a:t>
            </a:r>
            <a:r>
              <a:rPr lang="es-EC" dirty="0">
                <a:effectLst/>
                <a:latin typeface="Times New Roman" panose="02020603050405020304" pitchFamily="18" charset="0"/>
                <a:ea typeface="Calibri" panose="020F0502020204030204" pitchFamily="34" charset="0"/>
              </a:rPr>
              <a:t>Los resultados son confiables y tienen como finalidad dar soporte científico a la toma de decisiones para la internacionalización del café arábigo de altura ecuatoriano.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326653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1EE78A-BD1C-4E17-BB38-6597E10321DD}"/>
              </a:ext>
            </a:extLst>
          </p:cNvPr>
          <p:cNvSpPr>
            <a:spLocks noGrp="1"/>
          </p:cNvSpPr>
          <p:nvPr>
            <p:ph type="title"/>
          </p:nvPr>
        </p:nvSpPr>
        <p:spPr>
          <a:xfrm>
            <a:off x="839788" y="457200"/>
            <a:ext cx="10515600" cy="530225"/>
          </a:xfrm>
        </p:spPr>
        <p:txBody>
          <a:bodyPr>
            <a:normAutofit fontScale="90000"/>
          </a:bodyPr>
          <a:lstStyle/>
          <a:p>
            <a:pPr algn="ctr"/>
            <a:r>
              <a:rPr lang="es-EC" dirty="0"/>
              <a:t>Recomendaciones</a:t>
            </a:r>
            <a:endParaRPr lang="es-ES" dirty="0"/>
          </a:p>
        </p:txBody>
      </p:sp>
      <p:sp>
        <p:nvSpPr>
          <p:cNvPr id="4" name="Marcador de texto 3">
            <a:extLst>
              <a:ext uri="{FF2B5EF4-FFF2-40B4-BE49-F238E27FC236}">
                <a16:creationId xmlns:a16="http://schemas.microsoft.com/office/drawing/2014/main" id="{A7269E6E-2053-4E7D-A27E-A268F7CF4950}"/>
              </a:ext>
            </a:extLst>
          </p:cNvPr>
          <p:cNvSpPr>
            <a:spLocks noGrp="1"/>
          </p:cNvSpPr>
          <p:nvPr>
            <p:ph type="body" sz="half" idx="2"/>
          </p:nvPr>
        </p:nvSpPr>
        <p:spPr>
          <a:xfrm>
            <a:off x="839788" y="1394792"/>
            <a:ext cx="10515600" cy="4634948"/>
          </a:xfrm>
        </p:spPr>
        <p:style>
          <a:lnRef idx="2">
            <a:schemeClr val="dk1"/>
          </a:lnRef>
          <a:fillRef idx="1">
            <a:schemeClr val="lt1"/>
          </a:fillRef>
          <a:effectRef idx="0">
            <a:schemeClr val="dk1"/>
          </a:effectRef>
          <a:fontRef idx="minor">
            <a:schemeClr val="dk1"/>
          </a:fontRef>
        </p:style>
        <p:txBody>
          <a:bodyPr>
            <a:noAutofit/>
          </a:bodyPr>
          <a:lstStyle/>
          <a:p>
            <a:pPr marL="285750" indent="-285750" algn="just">
              <a:lnSpc>
                <a:spcPct val="100000"/>
              </a:lnSpc>
              <a:spcAft>
                <a:spcPts val="800"/>
              </a:spcAft>
              <a:buFont typeface="Arial" panose="020B0604020202020204" pitchFamily="34" charset="0"/>
              <a:buChar char="•"/>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Problemática 1: </a:t>
            </a:r>
            <a:r>
              <a:rPr lang="es-EC" dirty="0">
                <a:effectLst/>
                <a:latin typeface="Times New Roman" panose="02020603050405020304" pitchFamily="18" charset="0"/>
                <a:ea typeface="Calibri" panose="020F0502020204030204" pitchFamily="34" charset="0"/>
                <a:cs typeface="Times New Roman" panose="02020603050405020304" pitchFamily="18" charset="0"/>
              </a:rPr>
              <a:t>Falta de competitividad por parte de Ecuador en la producción y comercialización del café a nivel regional: América Latina y el Caribe.</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Aft>
                <a:spcPts val="800"/>
              </a:spcAft>
              <a:buFont typeface="Wingdings" panose="05000000000000000000" pitchFamily="2" charset="2"/>
              <a:buChar char="ü"/>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Recomendación 1.1:</a:t>
            </a:r>
            <a:r>
              <a:rPr lang="es-EC" dirty="0">
                <a:effectLst/>
                <a:latin typeface="Times New Roman" panose="02020603050405020304" pitchFamily="18" charset="0"/>
                <a:ea typeface="Calibri" panose="020F0502020204030204" pitchFamily="34" charset="0"/>
                <a:cs typeface="Times New Roman" panose="02020603050405020304" pitchFamily="18" charset="0"/>
              </a:rPr>
              <a:t> Centrar la producción a nivel nacional de cafés especiales, de acuerdo a sus zonas climáticas, actividad que debería ser gestionada y promovida por el MAGAP, quien debería brindar asesoría técnica y especialización que permita a los productores diferenciarse en el mercado en crecimiento enfocado a este tipo de productos con valor agregado, ofreciéndole al productor la posibilidad de eliminar las barreras convencionales como los precios bajos ofertados para productos considerados materias primas.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0000"/>
              </a:lnSpc>
              <a:spcAft>
                <a:spcPts val="800"/>
              </a:spcAft>
              <a:buFont typeface="Arial" panose="020B0604020202020204" pitchFamily="34" charset="0"/>
              <a:buChar char="•"/>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Problemática 2:</a:t>
            </a:r>
            <a:r>
              <a:rPr lang="es-EC" dirty="0">
                <a:effectLst/>
                <a:latin typeface="Times New Roman" panose="02020603050405020304" pitchFamily="18" charset="0"/>
                <a:ea typeface="Calibri" panose="020F0502020204030204" pitchFamily="34" charset="0"/>
                <a:cs typeface="Times New Roman" panose="02020603050405020304" pitchFamily="18" charset="0"/>
              </a:rPr>
              <a:t> Un sector cafetalero ecuatoriano que no consigue ofrecer un producto diferenciado al mercado.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Aft>
                <a:spcPts val="800"/>
              </a:spcAft>
              <a:buFont typeface="Wingdings" panose="05000000000000000000" pitchFamily="2" charset="2"/>
              <a:buChar char="ü"/>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Recomendación 2.1:</a:t>
            </a:r>
            <a:r>
              <a:rPr lang="es-EC" dirty="0">
                <a:effectLst/>
                <a:latin typeface="Times New Roman" panose="02020603050405020304" pitchFamily="18" charset="0"/>
                <a:ea typeface="Calibri" panose="020F0502020204030204" pitchFamily="34" charset="0"/>
                <a:cs typeface="Times New Roman" panose="02020603050405020304" pitchFamily="18" charset="0"/>
              </a:rPr>
              <a:t> Realizar campañas de reactivación del sector cafetalero ecuatoriano por parte de las entidades del Estado tales como MAGAP, MIPRO o PROECUADOR para incentivar la renovación e implementación de nuevos cafetales, ofreciendo asesoría en cuanto a cultivos y procesos </a:t>
            </a:r>
            <a:r>
              <a:rPr lang="es-EC" dirty="0" err="1">
                <a:effectLst/>
                <a:latin typeface="Times New Roman" panose="02020603050405020304" pitchFamily="18" charset="0"/>
                <a:ea typeface="Calibri" panose="020F0502020204030204" pitchFamily="34" charset="0"/>
                <a:cs typeface="Times New Roman" panose="02020603050405020304" pitchFamily="18" charset="0"/>
              </a:rPr>
              <a:t>pos-cosecha</a:t>
            </a:r>
            <a:r>
              <a:rPr lang="es-EC" dirty="0">
                <a:effectLst/>
                <a:latin typeface="Times New Roman" panose="02020603050405020304" pitchFamily="18" charset="0"/>
                <a:ea typeface="Calibri" panose="020F0502020204030204" pitchFamily="34" charset="0"/>
                <a:cs typeface="Times New Roman" panose="02020603050405020304" pitchFamily="18" charset="0"/>
              </a:rPr>
              <a:t> que mejoren la calidad del producto.</a:t>
            </a:r>
          </a:p>
          <a:p>
            <a:pPr marL="285750" indent="-285750" algn="just">
              <a:lnSpc>
                <a:spcPct val="100000"/>
              </a:lnSpc>
              <a:spcAft>
                <a:spcPts val="800"/>
              </a:spcAft>
              <a:buFont typeface="Arial" panose="020B0604020202020204" pitchFamily="34" charset="0"/>
              <a:buChar char="•"/>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Problemática 3:</a:t>
            </a:r>
            <a:r>
              <a:rPr lang="es-EC" dirty="0">
                <a:effectLst/>
                <a:latin typeface="Times New Roman" panose="02020603050405020304" pitchFamily="18" charset="0"/>
                <a:ea typeface="Calibri" panose="020F0502020204030204" pitchFamily="34" charset="0"/>
                <a:cs typeface="Times New Roman" panose="02020603050405020304" pitchFamily="18" charset="0"/>
              </a:rPr>
              <a:t> Deficiente agroindustria cafetalera en el territorio nacional ecuatoriano.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Aft>
                <a:spcPts val="800"/>
              </a:spcAft>
              <a:buFont typeface="Wingdings" panose="05000000000000000000" pitchFamily="2" charset="2"/>
              <a:buChar char="ü"/>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Recomendación 3.1:</a:t>
            </a:r>
            <a:r>
              <a:rPr lang="es-EC" dirty="0">
                <a:effectLst/>
                <a:latin typeface="Times New Roman" panose="02020603050405020304" pitchFamily="18" charset="0"/>
                <a:ea typeface="Calibri" panose="020F0502020204030204" pitchFamily="34" charset="0"/>
                <a:cs typeface="Times New Roman" panose="02020603050405020304" pitchFamily="18" charset="0"/>
              </a:rPr>
              <a:t> Promover, por parte del Estado, la asociación entre productores y, por parte de los gobiernos regionales, el acceso a créditos estatales como los otorgados por BANECUADOR que permitan innovar y fomentar la agroindustria cafetalera ecuatoriana, brindando productos terminados y acordes a la demanda a sus clientes.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0000"/>
              </a:lnSpc>
              <a:spcAft>
                <a:spcPts val="80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71440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F7AFA-AC33-44A1-8262-24B1B866482B}"/>
              </a:ext>
            </a:extLst>
          </p:cNvPr>
          <p:cNvSpPr>
            <a:spLocks noGrp="1"/>
          </p:cNvSpPr>
          <p:nvPr>
            <p:ph type="title"/>
          </p:nvPr>
        </p:nvSpPr>
        <p:spPr>
          <a:xfrm>
            <a:off x="805137" y="292121"/>
            <a:ext cx="9404723" cy="1400530"/>
          </a:xfrm>
        </p:spPr>
        <p:txBody>
          <a:bodyPr/>
          <a:lstStyle/>
          <a:p>
            <a:pPr algn="ctr"/>
            <a:r>
              <a:rPr lang="es-EC" dirty="0"/>
              <a:t>Planteamiento del problema </a:t>
            </a:r>
            <a:endParaRPr lang="es-ES" dirty="0"/>
          </a:p>
        </p:txBody>
      </p:sp>
      <p:sp>
        <p:nvSpPr>
          <p:cNvPr id="3" name="Marcador de texto 2">
            <a:extLst>
              <a:ext uri="{FF2B5EF4-FFF2-40B4-BE49-F238E27FC236}">
                <a16:creationId xmlns:a16="http://schemas.microsoft.com/office/drawing/2014/main" id="{DF92EFA2-1005-4B52-8DCB-C48F70D7AB2C}"/>
              </a:ext>
            </a:extLst>
          </p:cNvPr>
          <p:cNvSpPr>
            <a:spLocks noGrp="1"/>
          </p:cNvSpPr>
          <p:nvPr>
            <p:ph type="body" idx="1"/>
          </p:nvPr>
        </p:nvSpPr>
        <p:spPr/>
        <p:txBody>
          <a:bodyPr/>
          <a:lstStyle/>
          <a:p>
            <a:pPr algn="ctr"/>
            <a:r>
              <a:rPr lang="es-EC" dirty="0">
                <a:solidFill>
                  <a:schemeClr val="tx1"/>
                </a:solidFill>
              </a:rPr>
              <a:t>Falta de tecnificación </a:t>
            </a:r>
            <a:endParaRPr lang="es-ES" dirty="0">
              <a:solidFill>
                <a:schemeClr val="tx1"/>
              </a:solidFill>
            </a:endParaRPr>
          </a:p>
        </p:txBody>
      </p:sp>
      <p:pic>
        <p:nvPicPr>
          <p:cNvPr id="12" name="Marcador de posición de imagen 11">
            <a:extLst>
              <a:ext uri="{FF2B5EF4-FFF2-40B4-BE49-F238E27FC236}">
                <a16:creationId xmlns:a16="http://schemas.microsoft.com/office/drawing/2014/main" id="{A97654E3-553D-4086-A8C5-C508DA72CF5F}"/>
              </a:ext>
            </a:extLst>
          </p:cNvPr>
          <p:cNvPicPr>
            <a:picLocks noGrp="1" noChangeAspect="1"/>
          </p:cNvPicPr>
          <p:nvPr>
            <p:ph type="pic" idx="15"/>
          </p:nvPr>
        </p:nvPicPr>
        <p:blipFill>
          <a:blip r:embed="rId2"/>
          <a:srcRect t="11163" b="11163"/>
          <a:stretch>
            <a:fillRect/>
          </a:stretch>
        </p:blipFill>
        <p:spPr>
          <a:prstGeom prst="rect">
            <a:avLst/>
          </a:prstGeom>
        </p:spPr>
      </p:pic>
      <p:sp>
        <p:nvSpPr>
          <p:cNvPr id="6" name="Marcador de texto 5">
            <a:extLst>
              <a:ext uri="{FF2B5EF4-FFF2-40B4-BE49-F238E27FC236}">
                <a16:creationId xmlns:a16="http://schemas.microsoft.com/office/drawing/2014/main" id="{8728D123-D6B1-4609-B805-DFC5939E0EE0}"/>
              </a:ext>
            </a:extLst>
          </p:cNvPr>
          <p:cNvSpPr>
            <a:spLocks noGrp="1"/>
          </p:cNvSpPr>
          <p:nvPr>
            <p:ph type="body" sz="quarter" idx="3"/>
          </p:nvPr>
        </p:nvSpPr>
        <p:spPr>
          <a:xfrm>
            <a:off x="3889374" y="4489491"/>
            <a:ext cx="2930525" cy="576262"/>
          </a:xfrm>
        </p:spPr>
        <p:txBody>
          <a:bodyPr/>
          <a:lstStyle/>
          <a:p>
            <a:pPr algn="ctr"/>
            <a:r>
              <a:rPr lang="es-EC" dirty="0">
                <a:solidFill>
                  <a:schemeClr val="tx1"/>
                </a:solidFill>
              </a:rPr>
              <a:t>Comercializar productos sin valor agregado</a:t>
            </a:r>
            <a:endParaRPr lang="es-ES" dirty="0">
              <a:solidFill>
                <a:schemeClr val="tx1"/>
              </a:solidFill>
            </a:endParaRPr>
          </a:p>
        </p:txBody>
      </p:sp>
      <p:pic>
        <p:nvPicPr>
          <p:cNvPr id="13" name="Marcador de posición de imagen 12">
            <a:extLst>
              <a:ext uri="{FF2B5EF4-FFF2-40B4-BE49-F238E27FC236}">
                <a16:creationId xmlns:a16="http://schemas.microsoft.com/office/drawing/2014/main" id="{0062A47E-36C4-4C55-8C98-13908605AA54}"/>
              </a:ext>
            </a:extLst>
          </p:cNvPr>
          <p:cNvPicPr>
            <a:picLocks noGrp="1" noChangeAspect="1"/>
          </p:cNvPicPr>
          <p:nvPr>
            <p:ph type="pic" idx="21"/>
          </p:nvPr>
        </p:nvPicPr>
        <p:blipFill>
          <a:blip r:embed="rId3"/>
          <a:srcRect t="11075" b="11075"/>
          <a:stretch>
            <a:fillRect/>
          </a:stretch>
        </p:blipFill>
        <p:spPr>
          <a:prstGeom prst="rect">
            <a:avLst/>
          </a:prstGeom>
        </p:spPr>
      </p:pic>
      <p:sp>
        <p:nvSpPr>
          <p:cNvPr id="9" name="Marcador de texto 8">
            <a:extLst>
              <a:ext uri="{FF2B5EF4-FFF2-40B4-BE49-F238E27FC236}">
                <a16:creationId xmlns:a16="http://schemas.microsoft.com/office/drawing/2014/main" id="{EDF89FE3-80B7-4313-BA4B-3307BACEA59B}"/>
              </a:ext>
            </a:extLst>
          </p:cNvPr>
          <p:cNvSpPr>
            <a:spLocks noGrp="1"/>
          </p:cNvSpPr>
          <p:nvPr>
            <p:ph type="body" sz="quarter" idx="13"/>
          </p:nvPr>
        </p:nvSpPr>
        <p:spPr>
          <a:xfrm>
            <a:off x="7124699" y="4502743"/>
            <a:ext cx="4073387" cy="576262"/>
          </a:xfrm>
        </p:spPr>
        <p:txBody>
          <a:bodyPr/>
          <a:lstStyle/>
          <a:p>
            <a:pPr algn="ctr"/>
            <a:r>
              <a:rPr lang="es-EC" dirty="0">
                <a:solidFill>
                  <a:schemeClr val="tx1"/>
                </a:solidFill>
              </a:rPr>
              <a:t>Largos periodos de tiempo sin retribución de la inversión </a:t>
            </a:r>
            <a:endParaRPr lang="es-ES" dirty="0">
              <a:solidFill>
                <a:schemeClr val="tx1"/>
              </a:solidFill>
            </a:endParaRPr>
          </a:p>
        </p:txBody>
      </p:sp>
      <p:pic>
        <p:nvPicPr>
          <p:cNvPr id="14" name="Marcador de posición de imagen 13">
            <a:extLst>
              <a:ext uri="{FF2B5EF4-FFF2-40B4-BE49-F238E27FC236}">
                <a16:creationId xmlns:a16="http://schemas.microsoft.com/office/drawing/2014/main" id="{66A8767D-B8FA-441A-8EC5-1AB8824A4243}"/>
              </a:ext>
            </a:extLst>
          </p:cNvPr>
          <p:cNvPicPr>
            <a:picLocks noGrp="1" noChangeAspect="1"/>
          </p:cNvPicPr>
          <p:nvPr>
            <p:ph type="pic" idx="22"/>
          </p:nvPr>
        </p:nvPicPr>
        <p:blipFill>
          <a:blip r:embed="rId4"/>
          <a:srcRect l="3134" r="3134"/>
          <a:stretch>
            <a:fillRect/>
          </a:stretch>
        </p:blipFill>
        <p:spPr>
          <a:prstGeom prst="rect">
            <a:avLst/>
          </a:prstGeom>
        </p:spPr>
      </p:pic>
      <p:sp>
        <p:nvSpPr>
          <p:cNvPr id="16" name="CuadroTexto 15">
            <a:extLst>
              <a:ext uri="{FF2B5EF4-FFF2-40B4-BE49-F238E27FC236}">
                <a16:creationId xmlns:a16="http://schemas.microsoft.com/office/drawing/2014/main" id="{DA7E3E45-610A-4D8D-B21F-DE4E9B0CCE0D}"/>
              </a:ext>
            </a:extLst>
          </p:cNvPr>
          <p:cNvSpPr txBox="1"/>
          <p:nvPr/>
        </p:nvSpPr>
        <p:spPr>
          <a:xfrm>
            <a:off x="-376929" y="6065322"/>
            <a:ext cx="11463130" cy="646331"/>
          </a:xfrm>
          <a:prstGeom prst="rect">
            <a:avLst/>
          </a:prstGeom>
          <a:noFill/>
        </p:spPr>
        <p:txBody>
          <a:bodyPr wrap="square">
            <a:spAutoFit/>
          </a:bodyPr>
          <a:lstStyle/>
          <a:p>
            <a:pPr algn="ctr"/>
            <a:r>
              <a:rPr lang="es-ES" sz="1800" spc="-215" dirty="0">
                <a:latin typeface="Arial"/>
                <a:cs typeface="Arial"/>
              </a:rPr>
              <a:t>¿Cuál </a:t>
            </a:r>
            <a:r>
              <a:rPr lang="es-ES" sz="1800" spc="-204" dirty="0">
                <a:latin typeface="Arial"/>
                <a:cs typeface="Arial"/>
              </a:rPr>
              <a:t>es </a:t>
            </a:r>
            <a:r>
              <a:rPr lang="es-ES" sz="1800" spc="-80" dirty="0">
                <a:latin typeface="Arial"/>
                <a:cs typeface="Arial"/>
              </a:rPr>
              <a:t>la </a:t>
            </a:r>
            <a:r>
              <a:rPr lang="es-ES" sz="1800" spc="-55" dirty="0">
                <a:latin typeface="Arial"/>
                <a:cs typeface="Arial"/>
              </a:rPr>
              <a:t>contribución práctica </a:t>
            </a:r>
            <a:r>
              <a:rPr lang="es-ES" sz="1800" spc="-110" dirty="0">
                <a:latin typeface="Arial"/>
                <a:cs typeface="Arial"/>
              </a:rPr>
              <a:t>de </a:t>
            </a:r>
            <a:r>
              <a:rPr lang="es-ES" sz="1800" spc="-85" dirty="0">
                <a:latin typeface="Arial"/>
                <a:cs typeface="Arial"/>
              </a:rPr>
              <a:t>la determinación de la competitividad regional y la selección de mercados internacionales en la Unión Europea? </a:t>
            </a:r>
            <a:endParaRPr lang="es-ES" dirty="0"/>
          </a:p>
        </p:txBody>
      </p:sp>
    </p:spTree>
    <p:extLst>
      <p:ext uri="{BB962C8B-B14F-4D97-AF65-F5344CB8AC3E}">
        <p14:creationId xmlns:p14="http://schemas.microsoft.com/office/powerpoint/2010/main" val="3308012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6BF4688D-6824-45DE-9D2E-CD6EE403F85C}"/>
              </a:ext>
            </a:extLst>
          </p:cNvPr>
          <p:cNvSpPr>
            <a:spLocks noGrp="1"/>
          </p:cNvSpPr>
          <p:nvPr>
            <p:ph type="title"/>
          </p:nvPr>
        </p:nvSpPr>
        <p:spPr>
          <a:xfrm>
            <a:off x="839788" y="457200"/>
            <a:ext cx="10515600" cy="530225"/>
          </a:xfrm>
        </p:spPr>
        <p:txBody>
          <a:bodyPr>
            <a:normAutofit fontScale="90000"/>
          </a:bodyPr>
          <a:lstStyle/>
          <a:p>
            <a:pPr algn="ctr"/>
            <a:r>
              <a:rPr lang="es-EC" dirty="0"/>
              <a:t>Recomendaciones</a:t>
            </a:r>
            <a:endParaRPr lang="es-ES" dirty="0"/>
          </a:p>
        </p:txBody>
      </p:sp>
      <p:sp>
        <p:nvSpPr>
          <p:cNvPr id="8" name="Marcador de texto 3">
            <a:extLst>
              <a:ext uri="{FF2B5EF4-FFF2-40B4-BE49-F238E27FC236}">
                <a16:creationId xmlns:a16="http://schemas.microsoft.com/office/drawing/2014/main" id="{1C0E4677-619A-48C3-972B-E0734CFE0ADD}"/>
              </a:ext>
            </a:extLst>
          </p:cNvPr>
          <p:cNvSpPr>
            <a:spLocks noGrp="1"/>
          </p:cNvSpPr>
          <p:nvPr>
            <p:ph type="body" sz="half" idx="2"/>
          </p:nvPr>
        </p:nvSpPr>
        <p:spPr>
          <a:xfrm>
            <a:off x="839788" y="1394792"/>
            <a:ext cx="10515600" cy="2514599"/>
          </a:xfrm>
        </p:spPr>
        <p:style>
          <a:lnRef idx="2">
            <a:schemeClr val="dk1"/>
          </a:lnRef>
          <a:fillRef idx="1">
            <a:schemeClr val="lt1"/>
          </a:fillRef>
          <a:effectRef idx="0">
            <a:schemeClr val="dk1"/>
          </a:effectRef>
          <a:fontRef idx="minor">
            <a:schemeClr val="dk1"/>
          </a:fontRef>
        </p:style>
        <p:txBody>
          <a:bodyPr>
            <a:noAutofit/>
          </a:bodyPr>
          <a:lstStyle/>
          <a:p>
            <a:pPr marL="285750" indent="-285750" algn="just">
              <a:lnSpc>
                <a:spcPct val="100000"/>
              </a:lnSpc>
              <a:spcAft>
                <a:spcPts val="800"/>
              </a:spcAft>
              <a:buFont typeface="Arial" panose="020B0604020202020204" pitchFamily="34" charset="0"/>
              <a:buChar char="•"/>
            </a:pPr>
            <a:r>
              <a:rPr lang="es-ES" b="1" dirty="0">
                <a:effectLst/>
                <a:latin typeface="Times New Roman" panose="02020603050405020304" pitchFamily="18" charset="0"/>
                <a:ea typeface="Calibri" panose="020F0502020204030204" pitchFamily="34" charset="0"/>
                <a:cs typeface="Times New Roman" panose="02020603050405020304" pitchFamily="18" charset="0"/>
              </a:rPr>
              <a:t>Problemática 4: </a:t>
            </a:r>
            <a:r>
              <a:rPr lang="es-ES" dirty="0">
                <a:effectLst/>
                <a:latin typeface="Times New Roman" panose="02020603050405020304" pitchFamily="18" charset="0"/>
                <a:ea typeface="Calibri" panose="020F0502020204030204" pitchFamily="34" charset="0"/>
                <a:cs typeface="Times New Roman" panose="02020603050405020304" pitchFamily="18" charset="0"/>
              </a:rPr>
              <a:t>Cultura cafetalera ecuatoriana sin desarrollarse; poco consumo interno de café de calidad.</a:t>
            </a:r>
          </a:p>
          <a:p>
            <a:pPr marL="742950" lvl="1" indent="-285750" algn="just">
              <a:lnSpc>
                <a:spcPct val="100000"/>
              </a:lnSpc>
              <a:spcAft>
                <a:spcPts val="800"/>
              </a:spcAft>
              <a:buFont typeface="Arial" panose="020B0604020202020204" pitchFamily="34" charset="0"/>
              <a:buChar char="•"/>
            </a:pPr>
            <a:r>
              <a:rPr lang="es-ES" b="1" dirty="0">
                <a:effectLst/>
                <a:latin typeface="Times New Roman" panose="02020603050405020304" pitchFamily="18" charset="0"/>
                <a:ea typeface="Calibri" panose="020F0502020204030204" pitchFamily="34" charset="0"/>
                <a:cs typeface="Times New Roman" panose="02020603050405020304" pitchFamily="18" charset="0"/>
              </a:rPr>
              <a:t>Recomendación 4.1: </a:t>
            </a:r>
            <a:r>
              <a:rPr lang="es-ES" dirty="0">
                <a:effectLst/>
                <a:latin typeface="Times New Roman" panose="02020603050405020304" pitchFamily="18" charset="0"/>
                <a:ea typeface="Calibri" panose="020F0502020204030204" pitchFamily="34" charset="0"/>
                <a:cs typeface="Times New Roman" panose="02020603050405020304" pitchFamily="18" charset="0"/>
              </a:rPr>
              <a:t>Promocionar el consumo interno de café de calidad de exportación, por parte de los productores y las entidades estatales como el MIPRO y el MAGAP, mediante campañas de marketing y estudios de mercado que aseguren su aceptabilidad.</a:t>
            </a:r>
          </a:p>
          <a:p>
            <a:pPr marL="285750" indent="-285750" algn="just">
              <a:lnSpc>
                <a:spcPct val="100000"/>
              </a:lnSpc>
              <a:spcAft>
                <a:spcPts val="800"/>
              </a:spcAft>
              <a:buFont typeface="Arial" panose="020B0604020202020204" pitchFamily="34" charset="0"/>
              <a:buChar char="•"/>
            </a:pPr>
            <a:r>
              <a:rPr lang="es-EC" b="1" dirty="0">
                <a:latin typeface="Times New Roman" panose="02020603050405020304" pitchFamily="18" charset="0"/>
                <a:cs typeface="Times New Roman" panose="02020603050405020304" pitchFamily="18" charset="0"/>
              </a:rPr>
              <a:t>Problemática 5. </a:t>
            </a:r>
            <a:r>
              <a:rPr lang="es-EC" dirty="0">
                <a:latin typeface="Times New Roman" panose="02020603050405020304" pitchFamily="18" charset="0"/>
                <a:cs typeface="Times New Roman" panose="02020603050405020304" pitchFamily="18" charset="0"/>
              </a:rPr>
              <a:t>Desconocimiento de los productores para el acceso a nuevos mercados que oferten mejores precios.</a:t>
            </a:r>
            <a:endParaRPr lang="es-ES" dirty="0">
              <a:latin typeface="Times New Roman" panose="02020603050405020304" pitchFamily="18" charset="0"/>
              <a:cs typeface="Times New Roman" panose="02020603050405020304" pitchFamily="18" charset="0"/>
            </a:endParaRPr>
          </a:p>
          <a:p>
            <a:pPr marL="742950" lvl="1" indent="-285750" algn="just">
              <a:lnSpc>
                <a:spcPct val="100000"/>
              </a:lnSpc>
              <a:spcAft>
                <a:spcPts val="800"/>
              </a:spcAft>
              <a:buFont typeface="Arial" panose="020B0604020202020204" pitchFamily="34" charset="0"/>
              <a:buChar char="•"/>
            </a:pPr>
            <a:r>
              <a:rPr lang="es-EC" b="1" dirty="0">
                <a:latin typeface="Times New Roman" panose="02020603050405020304" pitchFamily="18" charset="0"/>
                <a:cs typeface="Times New Roman" panose="02020603050405020304" pitchFamily="18" charset="0"/>
              </a:rPr>
              <a:t>Recomendación 5.1: </a:t>
            </a:r>
            <a:r>
              <a:rPr lang="es-EC" dirty="0">
                <a:latin typeface="Times New Roman" panose="02020603050405020304" pitchFamily="18" charset="0"/>
                <a:cs typeface="Times New Roman" panose="02020603050405020304" pitchFamily="18" charset="0"/>
              </a:rPr>
              <a:t>Proponer a los estudiantes universitarios enfocados al agro y al comercio internacional la capacitación al productor como proyecto de vinculación a la sociedad para la internacionalización del café de altura ecuatoriano, dando charlas sobre cultivos, </a:t>
            </a:r>
            <a:r>
              <a:rPr lang="es-EC" dirty="0" err="1">
                <a:latin typeface="Times New Roman" panose="02020603050405020304" pitchFamily="18" charset="0"/>
                <a:cs typeface="Times New Roman" panose="02020603050405020304" pitchFamily="18" charset="0"/>
              </a:rPr>
              <a:t>fito</a:t>
            </a:r>
            <a:r>
              <a:rPr lang="es-EC" dirty="0">
                <a:latin typeface="Times New Roman" panose="02020603050405020304" pitchFamily="18" charset="0"/>
                <a:cs typeface="Times New Roman" panose="02020603050405020304" pitchFamily="18" charset="0"/>
              </a:rPr>
              <a:t> saneamiento, control de plagas además de ferias internacionales y estudios de mercado.</a:t>
            </a:r>
            <a:endParaRPr lang="es-ES" dirty="0">
              <a:latin typeface="Times New Roman" panose="02020603050405020304" pitchFamily="18" charset="0"/>
              <a:cs typeface="Times New Roman" panose="02020603050405020304" pitchFamily="18" charset="0"/>
            </a:endParaRPr>
          </a:p>
          <a:p>
            <a:pPr lvl="1" algn="just">
              <a:lnSpc>
                <a:spcPct val="100000"/>
              </a:lnSpc>
              <a:spcAft>
                <a:spcPts val="80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819634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1BAE39B6-E053-4788-AF79-C18B0F41064E}"/>
              </a:ext>
            </a:extLst>
          </p:cNvPr>
          <p:cNvSpPr>
            <a:spLocks noGrp="1"/>
          </p:cNvSpPr>
          <p:nvPr>
            <p:ph type="body" sz="half" idx="2"/>
          </p:nvPr>
        </p:nvSpPr>
        <p:spPr>
          <a:xfrm>
            <a:off x="0" y="2007264"/>
            <a:ext cx="11383616" cy="1642831"/>
          </a:xfrm>
        </p:spPr>
        <p:txBody>
          <a:bodyPr>
            <a:normAutofit lnSpcReduction="10000"/>
          </a:bodyPr>
          <a:lstStyle/>
          <a:p>
            <a:pPr algn="r">
              <a:lnSpc>
                <a:spcPct val="107000"/>
              </a:lnSpc>
              <a:spcAft>
                <a:spcPts val="800"/>
              </a:spcAft>
            </a:pPr>
            <a:r>
              <a:rPr lang="es-E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s-EC"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 vida es como una taza de café.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s-EC"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Todo está en cómo la preparas, pero sobre todo en cómo la tomas.”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Aft>
                <a:spcPts val="1200"/>
              </a:spcAft>
            </a:pPr>
            <a:r>
              <a:rPr lang="es-EC"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Anónimo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1026" name="Picture 2" descr="Gracias | El hexágono de Guadalajara">
            <a:extLst>
              <a:ext uri="{FF2B5EF4-FFF2-40B4-BE49-F238E27FC236}">
                <a16:creationId xmlns:a16="http://schemas.microsoft.com/office/drawing/2014/main" id="{11BF57E5-98FC-446A-9D40-C0E64F8F3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37483"/>
            <a:ext cx="7248939" cy="164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43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A2D6CB-1121-45F9-A8C2-F30CD8FF8604}"/>
              </a:ext>
            </a:extLst>
          </p:cNvPr>
          <p:cNvSpPr>
            <a:spLocks noGrp="1"/>
          </p:cNvSpPr>
          <p:nvPr>
            <p:ph type="title"/>
          </p:nvPr>
        </p:nvSpPr>
        <p:spPr>
          <a:xfrm>
            <a:off x="646111" y="452718"/>
            <a:ext cx="3241911" cy="1097893"/>
          </a:xfrm>
        </p:spPr>
        <p:txBody>
          <a:bodyPr/>
          <a:lstStyle/>
          <a:p>
            <a:r>
              <a:rPr lang="es-EC" dirty="0"/>
              <a:t>Objetivos </a:t>
            </a:r>
            <a:endParaRPr lang="es-ES" dirty="0"/>
          </a:p>
        </p:txBody>
      </p:sp>
      <p:sp>
        <p:nvSpPr>
          <p:cNvPr id="3" name="Marcador de texto 2">
            <a:extLst>
              <a:ext uri="{FF2B5EF4-FFF2-40B4-BE49-F238E27FC236}">
                <a16:creationId xmlns:a16="http://schemas.microsoft.com/office/drawing/2014/main" id="{A3820CCE-9913-4BAF-9C42-4CD5CCD0AEDB}"/>
              </a:ext>
            </a:extLst>
          </p:cNvPr>
          <p:cNvSpPr>
            <a:spLocks noGrp="1"/>
          </p:cNvSpPr>
          <p:nvPr>
            <p:ph type="body" idx="1"/>
          </p:nvPr>
        </p:nvSpPr>
        <p:spPr>
          <a:xfrm>
            <a:off x="495180" y="1559415"/>
            <a:ext cx="2940050" cy="576262"/>
          </a:xfrm>
        </p:spPr>
        <p:txBody>
          <a:bodyPr/>
          <a:lstStyle/>
          <a:p>
            <a:pPr algn="ctr"/>
            <a:r>
              <a:rPr lang="es-EC" b="1" dirty="0">
                <a:solidFill>
                  <a:schemeClr val="tx1"/>
                </a:solidFill>
              </a:rPr>
              <a:t>General</a:t>
            </a:r>
            <a:endParaRPr lang="es-ES" b="1" dirty="0">
              <a:solidFill>
                <a:schemeClr val="tx1"/>
              </a:solidFill>
            </a:endParaRPr>
          </a:p>
        </p:txBody>
      </p:sp>
      <p:sp>
        <p:nvSpPr>
          <p:cNvPr id="6" name="Marcador de texto 5">
            <a:extLst>
              <a:ext uri="{FF2B5EF4-FFF2-40B4-BE49-F238E27FC236}">
                <a16:creationId xmlns:a16="http://schemas.microsoft.com/office/drawing/2014/main" id="{DE5B6C62-6A8F-4E71-B6A6-A40860CBAC46}"/>
              </a:ext>
            </a:extLst>
          </p:cNvPr>
          <p:cNvSpPr>
            <a:spLocks noGrp="1"/>
          </p:cNvSpPr>
          <p:nvPr>
            <p:ph type="body" sz="quarter" idx="3"/>
          </p:nvPr>
        </p:nvSpPr>
        <p:spPr>
          <a:xfrm>
            <a:off x="4997300" y="780640"/>
            <a:ext cx="2930525" cy="576262"/>
          </a:xfrm>
        </p:spPr>
        <p:txBody>
          <a:bodyPr/>
          <a:lstStyle/>
          <a:p>
            <a:pPr algn="ctr"/>
            <a:r>
              <a:rPr lang="es-EC" dirty="0">
                <a:solidFill>
                  <a:schemeClr val="tx1"/>
                </a:solidFill>
              </a:rPr>
              <a:t>Específicos</a:t>
            </a:r>
            <a:endParaRPr lang="es-ES" dirty="0">
              <a:solidFill>
                <a:schemeClr val="tx1"/>
              </a:solidFill>
            </a:endParaRPr>
          </a:p>
        </p:txBody>
      </p:sp>
      <p:pic>
        <p:nvPicPr>
          <p:cNvPr id="12" name="Imagen 11">
            <a:extLst>
              <a:ext uri="{FF2B5EF4-FFF2-40B4-BE49-F238E27FC236}">
                <a16:creationId xmlns:a16="http://schemas.microsoft.com/office/drawing/2014/main" id="{1D96817B-93B0-459C-9601-A314F0A9AD15}"/>
              </a:ext>
            </a:extLst>
          </p:cNvPr>
          <p:cNvPicPr>
            <a:picLocks noChangeAspect="1"/>
          </p:cNvPicPr>
          <p:nvPr/>
        </p:nvPicPr>
        <p:blipFill rotWithShape="1">
          <a:blip r:embed="rId2"/>
          <a:srcRect l="10476" r="13967"/>
          <a:stretch/>
        </p:blipFill>
        <p:spPr>
          <a:xfrm>
            <a:off x="8244806" y="988433"/>
            <a:ext cx="2935997" cy="1969193"/>
          </a:xfrm>
          <a:prstGeom prst="rect">
            <a:avLst/>
          </a:prstGeom>
        </p:spPr>
      </p:pic>
      <p:pic>
        <p:nvPicPr>
          <p:cNvPr id="13" name="Imagen 12">
            <a:extLst>
              <a:ext uri="{FF2B5EF4-FFF2-40B4-BE49-F238E27FC236}">
                <a16:creationId xmlns:a16="http://schemas.microsoft.com/office/drawing/2014/main" id="{A92FD465-7F8E-4FB7-AC9E-91A68C580DDE}"/>
              </a:ext>
            </a:extLst>
          </p:cNvPr>
          <p:cNvPicPr>
            <a:picLocks noChangeAspect="1"/>
          </p:cNvPicPr>
          <p:nvPr/>
        </p:nvPicPr>
        <p:blipFill>
          <a:blip r:embed="rId3"/>
          <a:stretch>
            <a:fillRect/>
          </a:stretch>
        </p:blipFill>
        <p:spPr>
          <a:xfrm>
            <a:off x="8244806" y="3045832"/>
            <a:ext cx="2935998" cy="1969193"/>
          </a:xfrm>
          <a:prstGeom prst="rect">
            <a:avLst/>
          </a:prstGeom>
        </p:spPr>
      </p:pic>
      <p:graphicFrame>
        <p:nvGraphicFramePr>
          <p:cNvPr id="4" name="Diagrama 3">
            <a:extLst>
              <a:ext uri="{FF2B5EF4-FFF2-40B4-BE49-F238E27FC236}">
                <a16:creationId xmlns:a16="http://schemas.microsoft.com/office/drawing/2014/main" id="{7BE0DE30-829C-4742-A536-E6E593065EB2}"/>
              </a:ext>
            </a:extLst>
          </p:cNvPr>
          <p:cNvGraphicFramePr/>
          <p:nvPr>
            <p:extLst>
              <p:ext uri="{D42A27DB-BD31-4B8C-83A1-F6EECF244321}">
                <p14:modId xmlns:p14="http://schemas.microsoft.com/office/powerpoint/2010/main" val="3375046385"/>
              </p:ext>
            </p:extLst>
          </p:nvPr>
        </p:nvGraphicFramePr>
        <p:xfrm>
          <a:off x="495180" y="1559415"/>
          <a:ext cx="8128000" cy="2964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ítulo 1">
            <a:extLst>
              <a:ext uri="{FF2B5EF4-FFF2-40B4-BE49-F238E27FC236}">
                <a16:creationId xmlns:a16="http://schemas.microsoft.com/office/drawing/2014/main" id="{C1B7A254-5B26-4FEC-A1E2-32CA35A6EEDD}"/>
              </a:ext>
            </a:extLst>
          </p:cNvPr>
          <p:cNvSpPr txBox="1">
            <a:spLocks/>
          </p:cNvSpPr>
          <p:nvPr/>
        </p:nvSpPr>
        <p:spPr>
          <a:xfrm>
            <a:off x="765693" y="4466078"/>
            <a:ext cx="4145780" cy="109789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s-EC" dirty="0"/>
              <a:t>Proposición general </a:t>
            </a:r>
            <a:endParaRPr lang="es-ES" dirty="0"/>
          </a:p>
        </p:txBody>
      </p:sp>
      <p:graphicFrame>
        <p:nvGraphicFramePr>
          <p:cNvPr id="21" name="Diagrama 20">
            <a:extLst>
              <a:ext uri="{FF2B5EF4-FFF2-40B4-BE49-F238E27FC236}">
                <a16:creationId xmlns:a16="http://schemas.microsoft.com/office/drawing/2014/main" id="{FCC78A3F-DCDA-47D6-AD4D-9E673D9686FB}"/>
              </a:ext>
            </a:extLst>
          </p:cNvPr>
          <p:cNvGraphicFramePr/>
          <p:nvPr>
            <p:extLst>
              <p:ext uri="{D42A27DB-BD31-4B8C-83A1-F6EECF244321}">
                <p14:modId xmlns:p14="http://schemas.microsoft.com/office/powerpoint/2010/main" val="866699304"/>
              </p:ext>
            </p:extLst>
          </p:nvPr>
        </p:nvGraphicFramePr>
        <p:xfrm>
          <a:off x="5181986" y="3900375"/>
          <a:ext cx="5998817" cy="27093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6472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E6E1D-3D47-42DE-9FCD-0C20C3C5B965}"/>
              </a:ext>
            </a:extLst>
          </p:cNvPr>
          <p:cNvSpPr>
            <a:spLocks noGrp="1"/>
          </p:cNvSpPr>
          <p:nvPr>
            <p:ph type="title"/>
          </p:nvPr>
        </p:nvSpPr>
        <p:spPr>
          <a:xfrm>
            <a:off x="1154955" y="0"/>
            <a:ext cx="8825657" cy="1046922"/>
          </a:xfrm>
        </p:spPr>
        <p:txBody>
          <a:bodyPr/>
          <a:lstStyle/>
          <a:p>
            <a:r>
              <a:rPr lang="es-EC" dirty="0"/>
              <a:t>Metodología </a:t>
            </a:r>
            <a:endParaRPr lang="es-ES" dirty="0"/>
          </a:p>
        </p:txBody>
      </p:sp>
      <p:sp>
        <p:nvSpPr>
          <p:cNvPr id="4" name="object 5">
            <a:extLst>
              <a:ext uri="{FF2B5EF4-FFF2-40B4-BE49-F238E27FC236}">
                <a16:creationId xmlns:a16="http://schemas.microsoft.com/office/drawing/2014/main" id="{9CC30F6B-4178-4C85-A605-E26E983BC10C}"/>
              </a:ext>
            </a:extLst>
          </p:cNvPr>
          <p:cNvSpPr txBox="1"/>
          <p:nvPr/>
        </p:nvSpPr>
        <p:spPr>
          <a:xfrm>
            <a:off x="1154955" y="4065991"/>
            <a:ext cx="3200400" cy="1265090"/>
          </a:xfrm>
          <a:prstGeom prst="rect">
            <a:avLst/>
          </a:prstGeom>
          <a:solidFill>
            <a:srgbClr val="D6DCE5"/>
          </a:solidFill>
        </p:spPr>
        <p:txBody>
          <a:bodyPr vert="horz" wrap="square" lIns="0" tIns="33655" rIns="0" bIns="0" rtlCol="0">
            <a:spAutoFit/>
          </a:bodyPr>
          <a:lstStyle/>
          <a:p>
            <a:pPr marL="170180" marR="158750" indent="-1905" algn="ctr">
              <a:lnSpc>
                <a:spcPct val="100000"/>
              </a:lnSpc>
              <a:spcBef>
                <a:spcPts val="265"/>
              </a:spcBef>
            </a:pPr>
            <a:r>
              <a:rPr lang="es-ES" sz="1600" dirty="0">
                <a:latin typeface="Arial" panose="020B0604020202020204" pitchFamily="34" charset="0"/>
                <a:cs typeface="Arial" panose="020B0604020202020204" pitchFamily="34" charset="0"/>
              </a:rPr>
              <a:t>Determinar la competitividad del sector productor y exportador de café ecuatoriano con respecto a los principales productores a nivel regional</a:t>
            </a:r>
            <a:endParaRPr sz="1600" dirty="0">
              <a:latin typeface="Arial"/>
              <a:cs typeface="Arial"/>
            </a:endParaRPr>
          </a:p>
        </p:txBody>
      </p:sp>
      <p:sp>
        <p:nvSpPr>
          <p:cNvPr id="5" name="object 6">
            <a:extLst>
              <a:ext uri="{FF2B5EF4-FFF2-40B4-BE49-F238E27FC236}">
                <a16:creationId xmlns:a16="http://schemas.microsoft.com/office/drawing/2014/main" id="{DD1F64EF-28EF-498B-B419-1FD7AD154889}"/>
              </a:ext>
            </a:extLst>
          </p:cNvPr>
          <p:cNvSpPr txBox="1"/>
          <p:nvPr/>
        </p:nvSpPr>
        <p:spPr>
          <a:xfrm>
            <a:off x="6718684" y="5371269"/>
            <a:ext cx="4170679" cy="525785"/>
          </a:xfrm>
          <a:prstGeom prst="rect">
            <a:avLst/>
          </a:prstGeom>
          <a:solidFill>
            <a:srgbClr val="D6DCE5"/>
          </a:solidFill>
        </p:spPr>
        <p:txBody>
          <a:bodyPr vert="horz" wrap="square" lIns="0" tIns="33020" rIns="0" bIns="0" rtlCol="0">
            <a:spAutoFit/>
          </a:bodyPr>
          <a:lstStyle/>
          <a:p>
            <a:pPr algn="ctr"/>
            <a:r>
              <a:rPr lang="es-EC" sz="1600" dirty="0">
                <a:latin typeface="Arial" panose="020B0604020202020204" pitchFamily="34" charset="0"/>
                <a:cs typeface="Arial" panose="020B0604020202020204" pitchFamily="34" charset="0"/>
              </a:rPr>
              <a:t>Definir el mercado óptimo para el café de altura ecuatoriano en la Unión Europea.</a:t>
            </a:r>
            <a:endParaRPr lang="es-ES" sz="1600" dirty="0">
              <a:latin typeface="Arial" panose="020B0604020202020204" pitchFamily="34" charset="0"/>
              <a:cs typeface="Arial" panose="020B0604020202020204" pitchFamily="34" charset="0"/>
            </a:endParaRPr>
          </a:p>
        </p:txBody>
      </p:sp>
      <p:sp>
        <p:nvSpPr>
          <p:cNvPr id="6" name="object 8">
            <a:extLst>
              <a:ext uri="{FF2B5EF4-FFF2-40B4-BE49-F238E27FC236}">
                <a16:creationId xmlns:a16="http://schemas.microsoft.com/office/drawing/2014/main" id="{929C33AC-D405-40D1-9915-E6EBEC73B469}"/>
              </a:ext>
            </a:extLst>
          </p:cNvPr>
          <p:cNvSpPr txBox="1"/>
          <p:nvPr/>
        </p:nvSpPr>
        <p:spPr>
          <a:xfrm>
            <a:off x="2158324" y="5675449"/>
            <a:ext cx="1193662" cy="281487"/>
          </a:xfrm>
          <a:prstGeom prst="rect">
            <a:avLst/>
          </a:prstGeom>
          <a:solidFill>
            <a:srgbClr val="E7E6E6"/>
          </a:solidFill>
        </p:spPr>
        <p:txBody>
          <a:bodyPr vert="horz" wrap="square" lIns="0" tIns="34925" rIns="0" bIns="0" rtlCol="0">
            <a:spAutoFit/>
          </a:bodyPr>
          <a:lstStyle/>
          <a:p>
            <a:pPr marL="91440">
              <a:lnSpc>
                <a:spcPct val="100000"/>
              </a:lnSpc>
              <a:spcBef>
                <a:spcPts val="275"/>
              </a:spcBef>
            </a:pPr>
            <a:r>
              <a:rPr sz="1600" b="1" spc="-95" dirty="0">
                <a:latin typeface="Arial"/>
                <a:cs typeface="Arial"/>
              </a:rPr>
              <a:t>Objetivo</a:t>
            </a:r>
            <a:r>
              <a:rPr sz="1600" b="1" spc="-90" dirty="0">
                <a:latin typeface="Arial"/>
                <a:cs typeface="Arial"/>
              </a:rPr>
              <a:t> </a:t>
            </a:r>
            <a:r>
              <a:rPr sz="1600" b="1" spc="-80" dirty="0">
                <a:latin typeface="Arial"/>
                <a:cs typeface="Arial"/>
              </a:rPr>
              <a:t>1</a:t>
            </a:r>
            <a:endParaRPr sz="1600" dirty="0">
              <a:latin typeface="Arial"/>
              <a:cs typeface="Arial"/>
            </a:endParaRPr>
          </a:p>
        </p:txBody>
      </p:sp>
      <p:sp>
        <p:nvSpPr>
          <p:cNvPr id="7" name="object 9">
            <a:extLst>
              <a:ext uri="{FF2B5EF4-FFF2-40B4-BE49-F238E27FC236}">
                <a16:creationId xmlns:a16="http://schemas.microsoft.com/office/drawing/2014/main" id="{E2EAF09C-FAA1-4B00-BA42-360FC1F79C32}"/>
              </a:ext>
            </a:extLst>
          </p:cNvPr>
          <p:cNvSpPr txBox="1"/>
          <p:nvPr/>
        </p:nvSpPr>
        <p:spPr>
          <a:xfrm>
            <a:off x="8217616" y="6230674"/>
            <a:ext cx="1066800" cy="282770"/>
          </a:xfrm>
          <a:prstGeom prst="rect">
            <a:avLst/>
          </a:prstGeom>
          <a:solidFill>
            <a:srgbClr val="E7E6E6"/>
          </a:solidFill>
        </p:spPr>
        <p:txBody>
          <a:bodyPr vert="horz" wrap="square" lIns="0" tIns="36195" rIns="0" bIns="0" rtlCol="0">
            <a:spAutoFit/>
          </a:bodyPr>
          <a:lstStyle/>
          <a:p>
            <a:pPr marL="92075">
              <a:lnSpc>
                <a:spcPct val="100000"/>
              </a:lnSpc>
              <a:spcBef>
                <a:spcPts val="285"/>
              </a:spcBef>
            </a:pPr>
            <a:r>
              <a:rPr sz="1600" b="1" spc="-95" dirty="0">
                <a:latin typeface="Arial"/>
                <a:cs typeface="Arial"/>
              </a:rPr>
              <a:t>Objetivo</a:t>
            </a:r>
            <a:r>
              <a:rPr sz="1600" b="1" spc="-100" dirty="0">
                <a:latin typeface="Arial"/>
                <a:cs typeface="Arial"/>
              </a:rPr>
              <a:t> </a:t>
            </a:r>
            <a:r>
              <a:rPr sz="1600" b="1" spc="-80" dirty="0">
                <a:latin typeface="Arial"/>
                <a:cs typeface="Arial"/>
              </a:rPr>
              <a:t>2</a:t>
            </a:r>
            <a:endParaRPr sz="1600" dirty="0">
              <a:latin typeface="Arial"/>
              <a:cs typeface="Arial"/>
            </a:endParaRPr>
          </a:p>
        </p:txBody>
      </p:sp>
      <p:sp>
        <p:nvSpPr>
          <p:cNvPr id="8" name="object 11">
            <a:extLst>
              <a:ext uri="{FF2B5EF4-FFF2-40B4-BE49-F238E27FC236}">
                <a16:creationId xmlns:a16="http://schemas.microsoft.com/office/drawing/2014/main" id="{7198DB7A-434A-4332-8EDF-7556B758121B}"/>
              </a:ext>
            </a:extLst>
          </p:cNvPr>
          <p:cNvSpPr txBox="1"/>
          <p:nvPr/>
        </p:nvSpPr>
        <p:spPr>
          <a:xfrm>
            <a:off x="1233695" y="1941422"/>
            <a:ext cx="2918460" cy="269240"/>
          </a:xfrm>
          <a:prstGeom prst="rect">
            <a:avLst/>
          </a:prstGeom>
        </p:spPr>
        <p:txBody>
          <a:bodyPr vert="horz" wrap="square" lIns="0" tIns="12700" rIns="0" bIns="0" rtlCol="0">
            <a:spAutoFit/>
          </a:bodyPr>
          <a:lstStyle/>
          <a:p>
            <a:pPr marL="299720" indent="-287655">
              <a:lnSpc>
                <a:spcPct val="100000"/>
              </a:lnSpc>
              <a:spcBef>
                <a:spcPts val="100"/>
              </a:spcBef>
              <a:buFont typeface="Arial"/>
              <a:buChar char="•"/>
              <a:tabLst>
                <a:tab pos="299720" algn="l"/>
                <a:tab pos="300355" algn="l"/>
              </a:tabLst>
            </a:pPr>
            <a:r>
              <a:rPr sz="1600" b="1" spc="-114" dirty="0">
                <a:latin typeface="Arial"/>
                <a:cs typeface="Arial"/>
              </a:rPr>
              <a:t>Fuente </a:t>
            </a:r>
            <a:r>
              <a:rPr sz="1600" b="1" spc="-105" dirty="0">
                <a:latin typeface="Arial"/>
                <a:cs typeface="Arial"/>
              </a:rPr>
              <a:t>de </a:t>
            </a:r>
            <a:r>
              <a:rPr sz="1600" b="1" spc="-120" dirty="0">
                <a:latin typeface="Arial"/>
                <a:cs typeface="Arial"/>
              </a:rPr>
              <a:t>análisis</a:t>
            </a:r>
            <a:r>
              <a:rPr sz="1600" b="1" spc="-110" dirty="0">
                <a:latin typeface="Arial"/>
                <a:cs typeface="Arial"/>
              </a:rPr>
              <a:t> </a:t>
            </a:r>
            <a:r>
              <a:rPr sz="1600" b="1" spc="-135" dirty="0">
                <a:latin typeface="Arial"/>
                <a:cs typeface="Arial"/>
              </a:rPr>
              <a:t>secundarias:</a:t>
            </a:r>
            <a:endParaRPr sz="1600" dirty="0">
              <a:latin typeface="Arial"/>
              <a:cs typeface="Arial"/>
            </a:endParaRPr>
          </a:p>
        </p:txBody>
      </p:sp>
      <p:sp>
        <p:nvSpPr>
          <p:cNvPr id="9" name="object 12">
            <a:extLst>
              <a:ext uri="{FF2B5EF4-FFF2-40B4-BE49-F238E27FC236}">
                <a16:creationId xmlns:a16="http://schemas.microsoft.com/office/drawing/2014/main" id="{85D36E9E-A98B-468C-B673-60EF44B3029D}"/>
              </a:ext>
            </a:extLst>
          </p:cNvPr>
          <p:cNvSpPr txBox="1"/>
          <p:nvPr/>
        </p:nvSpPr>
        <p:spPr>
          <a:xfrm>
            <a:off x="1691211" y="2363967"/>
            <a:ext cx="4065197" cy="1028487"/>
          </a:xfrm>
          <a:prstGeom prst="rect">
            <a:avLst/>
          </a:prstGeom>
        </p:spPr>
        <p:txBody>
          <a:bodyPr vert="horz" wrap="square" lIns="0" tIns="12700" rIns="0" bIns="0" rtlCol="0">
            <a:spAutoFit/>
          </a:bodyPr>
          <a:lstStyle/>
          <a:p>
            <a:pPr marL="299720" indent="-287655">
              <a:lnSpc>
                <a:spcPct val="100000"/>
              </a:lnSpc>
              <a:spcBef>
                <a:spcPts val="100"/>
              </a:spcBef>
              <a:buChar char="-"/>
              <a:tabLst>
                <a:tab pos="299720" algn="l"/>
                <a:tab pos="300355" algn="l"/>
              </a:tabLst>
            </a:pPr>
            <a:r>
              <a:rPr lang="es-EC" sz="1800" dirty="0">
                <a:effectLst/>
                <a:latin typeface="Times New Roman" panose="02020603050405020304" pitchFamily="18" charset="0"/>
                <a:ea typeface="Calibri" panose="020F0502020204030204" pitchFamily="34" charset="0"/>
              </a:rPr>
              <a:t>CCI-Trade Map</a:t>
            </a:r>
            <a:endParaRPr sz="1600" dirty="0">
              <a:latin typeface="Arial"/>
              <a:cs typeface="Arial"/>
            </a:endParaRPr>
          </a:p>
          <a:p>
            <a:pPr marL="299720" indent="-287655">
              <a:lnSpc>
                <a:spcPct val="100000"/>
              </a:lnSpc>
              <a:buChar char="-"/>
              <a:tabLst>
                <a:tab pos="299720" algn="l"/>
                <a:tab pos="300355" algn="l"/>
              </a:tabLst>
            </a:pPr>
            <a:r>
              <a:rPr lang="es-ES" sz="1600" dirty="0">
                <a:latin typeface="Arial"/>
                <a:cs typeface="Arial"/>
              </a:rPr>
              <a:t>Banco Central del Ecuador (B.C.E)</a:t>
            </a:r>
            <a:endParaRPr sz="1600" dirty="0">
              <a:latin typeface="Arial"/>
              <a:cs typeface="Arial"/>
            </a:endParaRPr>
          </a:p>
          <a:p>
            <a:pPr marL="299720" indent="-287655">
              <a:lnSpc>
                <a:spcPct val="100000"/>
              </a:lnSpc>
              <a:buChar char="-"/>
              <a:tabLst>
                <a:tab pos="299720" algn="l"/>
                <a:tab pos="300355" algn="l"/>
              </a:tabLst>
            </a:pPr>
            <a:r>
              <a:rPr lang="en-US" sz="1600" dirty="0">
                <a:latin typeface="Arial"/>
                <a:cs typeface="Arial"/>
              </a:rPr>
              <a:t>International </a:t>
            </a:r>
            <a:r>
              <a:rPr lang="en-US" sz="1600" dirty="0" err="1">
                <a:latin typeface="Arial"/>
                <a:cs typeface="Arial"/>
              </a:rPr>
              <a:t>Coffe</a:t>
            </a:r>
            <a:r>
              <a:rPr lang="en-US" sz="1600" dirty="0">
                <a:latin typeface="Arial"/>
                <a:cs typeface="Arial"/>
              </a:rPr>
              <a:t> Organization (I.C.O)</a:t>
            </a:r>
            <a:endParaRPr sz="1600" dirty="0">
              <a:latin typeface="Arial"/>
              <a:cs typeface="Arial"/>
            </a:endParaRPr>
          </a:p>
          <a:p>
            <a:pPr marL="299720" indent="-287655">
              <a:lnSpc>
                <a:spcPct val="100000"/>
              </a:lnSpc>
              <a:buChar char="-"/>
              <a:tabLst>
                <a:tab pos="299720" algn="l"/>
                <a:tab pos="300355" algn="l"/>
              </a:tabLst>
            </a:pPr>
            <a:endParaRPr sz="1600" dirty="0">
              <a:latin typeface="Arial"/>
              <a:cs typeface="Arial"/>
            </a:endParaRPr>
          </a:p>
        </p:txBody>
      </p:sp>
      <p:sp>
        <p:nvSpPr>
          <p:cNvPr id="10" name="object 14">
            <a:extLst>
              <a:ext uri="{FF2B5EF4-FFF2-40B4-BE49-F238E27FC236}">
                <a16:creationId xmlns:a16="http://schemas.microsoft.com/office/drawing/2014/main" id="{E7887A3D-DD44-4AFB-A358-FDD13DB168B8}"/>
              </a:ext>
            </a:extLst>
          </p:cNvPr>
          <p:cNvSpPr txBox="1"/>
          <p:nvPr/>
        </p:nvSpPr>
        <p:spPr>
          <a:xfrm>
            <a:off x="6718684" y="2309496"/>
            <a:ext cx="2926080" cy="269240"/>
          </a:xfrm>
          <a:prstGeom prst="rect">
            <a:avLst/>
          </a:prstGeom>
        </p:spPr>
        <p:txBody>
          <a:bodyPr vert="horz" wrap="square" lIns="0" tIns="12700" rIns="0" bIns="0" rtlCol="0">
            <a:spAutoFit/>
          </a:bodyPr>
          <a:lstStyle/>
          <a:p>
            <a:pPr marL="299720" indent="-287020">
              <a:lnSpc>
                <a:spcPct val="100000"/>
              </a:lnSpc>
              <a:spcBef>
                <a:spcPts val="100"/>
              </a:spcBef>
              <a:buFont typeface="Arial"/>
              <a:buChar char="•"/>
              <a:tabLst>
                <a:tab pos="299085" algn="l"/>
                <a:tab pos="299720" algn="l"/>
              </a:tabLst>
            </a:pPr>
            <a:r>
              <a:rPr sz="1600" b="1" spc="-110" dirty="0">
                <a:latin typeface="Arial"/>
                <a:cs typeface="Arial"/>
              </a:rPr>
              <a:t>Fuente </a:t>
            </a:r>
            <a:r>
              <a:rPr sz="1600" b="1" spc="-105" dirty="0">
                <a:latin typeface="Arial"/>
                <a:cs typeface="Arial"/>
              </a:rPr>
              <a:t>de </a:t>
            </a:r>
            <a:r>
              <a:rPr sz="1600" b="1" spc="-120" dirty="0">
                <a:latin typeface="Arial"/>
                <a:cs typeface="Arial"/>
              </a:rPr>
              <a:t>análisis</a:t>
            </a:r>
            <a:r>
              <a:rPr sz="1600" b="1" spc="-145" dirty="0">
                <a:latin typeface="Arial"/>
                <a:cs typeface="Arial"/>
              </a:rPr>
              <a:t> </a:t>
            </a:r>
            <a:r>
              <a:rPr sz="1600" b="1" spc="-130" dirty="0">
                <a:latin typeface="Arial"/>
                <a:cs typeface="Arial"/>
              </a:rPr>
              <a:t>secundarias:</a:t>
            </a:r>
            <a:endParaRPr sz="1600">
              <a:latin typeface="Arial"/>
              <a:cs typeface="Arial"/>
            </a:endParaRPr>
          </a:p>
        </p:txBody>
      </p:sp>
      <p:sp>
        <p:nvSpPr>
          <p:cNvPr id="11" name="object 15">
            <a:extLst>
              <a:ext uri="{FF2B5EF4-FFF2-40B4-BE49-F238E27FC236}">
                <a16:creationId xmlns:a16="http://schemas.microsoft.com/office/drawing/2014/main" id="{DC48C2B8-9541-41CD-B2DE-FB5D2414BAA1}"/>
              </a:ext>
            </a:extLst>
          </p:cNvPr>
          <p:cNvSpPr txBox="1"/>
          <p:nvPr/>
        </p:nvSpPr>
        <p:spPr>
          <a:xfrm>
            <a:off x="7176136" y="2553336"/>
            <a:ext cx="3430904" cy="2590453"/>
          </a:xfrm>
          <a:prstGeom prst="rect">
            <a:avLst/>
          </a:prstGeom>
        </p:spPr>
        <p:txBody>
          <a:bodyPr vert="horz" wrap="square" lIns="0" tIns="12700" rIns="0" bIns="0" rtlCol="0">
            <a:spAutoFit/>
          </a:bodyPr>
          <a:lstStyle/>
          <a:p>
            <a:pPr marL="299720" indent="-287020">
              <a:lnSpc>
                <a:spcPct val="100000"/>
              </a:lnSpc>
              <a:spcBef>
                <a:spcPts val="100"/>
              </a:spcBef>
              <a:buChar char="-"/>
              <a:tabLst>
                <a:tab pos="299085" algn="l"/>
                <a:tab pos="299720" algn="l"/>
              </a:tabLst>
            </a:pPr>
            <a:r>
              <a:rPr lang="es-ES" sz="1600" dirty="0">
                <a:latin typeface="Arial"/>
                <a:cs typeface="Arial"/>
              </a:rPr>
              <a:t>World freigh trates</a:t>
            </a:r>
          </a:p>
          <a:p>
            <a:pPr marL="299720" indent="-287020">
              <a:lnSpc>
                <a:spcPct val="100000"/>
              </a:lnSpc>
              <a:spcBef>
                <a:spcPts val="100"/>
              </a:spcBef>
              <a:buChar char="-"/>
              <a:tabLst>
                <a:tab pos="299085" algn="l"/>
                <a:tab pos="299720" algn="l"/>
              </a:tabLst>
            </a:pPr>
            <a:r>
              <a:rPr lang="es-ES" sz="1600" dirty="0">
                <a:latin typeface="Arial"/>
                <a:cs typeface="Arial"/>
              </a:rPr>
              <a:t>Banco Mundial </a:t>
            </a:r>
          </a:p>
          <a:p>
            <a:pPr marL="299720" indent="-287020">
              <a:lnSpc>
                <a:spcPct val="100000"/>
              </a:lnSpc>
              <a:spcBef>
                <a:spcPts val="100"/>
              </a:spcBef>
              <a:buChar char="-"/>
              <a:tabLst>
                <a:tab pos="299085" algn="l"/>
                <a:tab pos="299720" algn="l"/>
              </a:tabLst>
            </a:pPr>
            <a:r>
              <a:rPr lang="es-ES" sz="1600" dirty="0">
                <a:latin typeface="Arial"/>
                <a:cs typeface="Arial"/>
              </a:rPr>
              <a:t>Sea-distances.org. </a:t>
            </a:r>
          </a:p>
          <a:p>
            <a:pPr marL="299720" indent="-287020">
              <a:lnSpc>
                <a:spcPct val="100000"/>
              </a:lnSpc>
              <a:spcBef>
                <a:spcPts val="100"/>
              </a:spcBef>
              <a:buChar char="-"/>
              <a:tabLst>
                <a:tab pos="299085" algn="l"/>
                <a:tab pos="299720" algn="l"/>
              </a:tabLst>
            </a:pPr>
            <a:r>
              <a:rPr lang="es-ES" sz="1600" dirty="0">
                <a:latin typeface="Arial"/>
                <a:cs typeface="Arial"/>
              </a:rPr>
              <a:t>World Trade Organization</a:t>
            </a:r>
          </a:p>
          <a:p>
            <a:pPr marL="299720" indent="-287020">
              <a:lnSpc>
                <a:spcPct val="100000"/>
              </a:lnSpc>
              <a:spcBef>
                <a:spcPts val="100"/>
              </a:spcBef>
              <a:buChar char="-"/>
              <a:tabLst>
                <a:tab pos="299085" algn="l"/>
                <a:tab pos="299720" algn="l"/>
              </a:tabLst>
            </a:pPr>
            <a:r>
              <a:rPr lang="es-ES" sz="1600" dirty="0">
                <a:latin typeface="Arial"/>
                <a:cs typeface="Arial"/>
              </a:rPr>
              <a:t>Global Trade Alert</a:t>
            </a:r>
          </a:p>
          <a:p>
            <a:pPr marL="299720" indent="-287020">
              <a:lnSpc>
                <a:spcPct val="100000"/>
              </a:lnSpc>
              <a:spcBef>
                <a:spcPts val="100"/>
              </a:spcBef>
              <a:buChar char="-"/>
              <a:tabLst>
                <a:tab pos="299085" algn="l"/>
                <a:tab pos="299720" algn="l"/>
              </a:tabLst>
            </a:pPr>
            <a:r>
              <a:rPr lang="es-ES" sz="1600" dirty="0">
                <a:latin typeface="Arial"/>
                <a:cs typeface="Arial"/>
              </a:rPr>
              <a:t>Heritage.org</a:t>
            </a:r>
          </a:p>
          <a:p>
            <a:pPr marL="299720" indent="-287020">
              <a:lnSpc>
                <a:spcPct val="100000"/>
              </a:lnSpc>
              <a:spcBef>
                <a:spcPts val="100"/>
              </a:spcBef>
              <a:buChar char="-"/>
              <a:tabLst>
                <a:tab pos="299085" algn="l"/>
                <a:tab pos="299720" algn="l"/>
              </a:tabLst>
            </a:pPr>
            <a:r>
              <a:rPr lang="es-ES" sz="1600" dirty="0">
                <a:latin typeface="Arial"/>
                <a:cs typeface="Arial"/>
              </a:rPr>
              <a:t>Transparency International </a:t>
            </a:r>
          </a:p>
          <a:p>
            <a:pPr marL="299720" indent="-287020">
              <a:lnSpc>
                <a:spcPct val="100000"/>
              </a:lnSpc>
              <a:spcBef>
                <a:spcPts val="100"/>
              </a:spcBef>
              <a:buChar char="-"/>
              <a:tabLst>
                <a:tab pos="299085" algn="l"/>
                <a:tab pos="299720" algn="l"/>
              </a:tabLst>
            </a:pPr>
            <a:r>
              <a:rPr lang="es-ES" sz="1600" dirty="0">
                <a:latin typeface="Arial"/>
                <a:cs typeface="Arial"/>
              </a:rPr>
              <a:t>Hofstede-</a:t>
            </a:r>
            <a:r>
              <a:rPr lang="es-ES" sz="1600" dirty="0" err="1">
                <a:latin typeface="Arial"/>
                <a:cs typeface="Arial"/>
              </a:rPr>
              <a:t>insights</a:t>
            </a:r>
            <a:r>
              <a:rPr lang="es-ES" sz="1600" dirty="0">
                <a:latin typeface="Arial"/>
                <a:cs typeface="Arial"/>
              </a:rPr>
              <a:t>.</a:t>
            </a:r>
          </a:p>
          <a:p>
            <a:pPr marL="299720" indent="-287020">
              <a:lnSpc>
                <a:spcPct val="100000"/>
              </a:lnSpc>
              <a:spcBef>
                <a:spcPts val="100"/>
              </a:spcBef>
              <a:buChar char="-"/>
              <a:tabLst>
                <a:tab pos="299085" algn="l"/>
                <a:tab pos="299720" algn="l"/>
              </a:tabLst>
            </a:pPr>
            <a:endParaRPr lang="es-ES" sz="1600" dirty="0">
              <a:latin typeface="Arial"/>
              <a:cs typeface="Arial"/>
            </a:endParaRPr>
          </a:p>
          <a:p>
            <a:pPr marL="299720" indent="-287020">
              <a:lnSpc>
                <a:spcPct val="100000"/>
              </a:lnSpc>
              <a:spcBef>
                <a:spcPts val="100"/>
              </a:spcBef>
              <a:buChar char="-"/>
              <a:tabLst>
                <a:tab pos="299085" algn="l"/>
                <a:tab pos="299720" algn="l"/>
              </a:tabLst>
            </a:pPr>
            <a:endParaRPr sz="1600" dirty="0">
              <a:latin typeface="Arial"/>
              <a:cs typeface="Arial"/>
            </a:endParaRPr>
          </a:p>
        </p:txBody>
      </p:sp>
      <p:graphicFrame>
        <p:nvGraphicFramePr>
          <p:cNvPr id="18" name="Diagrama 17">
            <a:extLst>
              <a:ext uri="{FF2B5EF4-FFF2-40B4-BE49-F238E27FC236}">
                <a16:creationId xmlns:a16="http://schemas.microsoft.com/office/drawing/2014/main" id="{00A4BB9C-B0D2-43AF-BF2D-1BF906C3E0B6}"/>
              </a:ext>
            </a:extLst>
          </p:cNvPr>
          <p:cNvGraphicFramePr/>
          <p:nvPr>
            <p:extLst>
              <p:ext uri="{D42A27DB-BD31-4B8C-83A1-F6EECF244321}">
                <p14:modId xmlns:p14="http://schemas.microsoft.com/office/powerpoint/2010/main" val="4278574347"/>
              </p:ext>
            </p:extLst>
          </p:nvPr>
        </p:nvGraphicFramePr>
        <p:xfrm>
          <a:off x="132521" y="826123"/>
          <a:ext cx="11926957" cy="1539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object 13">
            <a:extLst>
              <a:ext uri="{FF2B5EF4-FFF2-40B4-BE49-F238E27FC236}">
                <a16:creationId xmlns:a16="http://schemas.microsoft.com/office/drawing/2014/main" id="{350D54CD-6C6B-4150-8E47-13AC2C5E8230}"/>
              </a:ext>
            </a:extLst>
          </p:cNvPr>
          <p:cNvSpPr txBox="1"/>
          <p:nvPr/>
        </p:nvSpPr>
        <p:spPr>
          <a:xfrm>
            <a:off x="1233695" y="3578687"/>
            <a:ext cx="3934653" cy="259045"/>
          </a:xfrm>
          <a:prstGeom prst="rect">
            <a:avLst/>
          </a:prstGeom>
        </p:spPr>
        <p:txBody>
          <a:bodyPr vert="horz" wrap="square" lIns="0" tIns="12700" rIns="0" bIns="0" rtlCol="0">
            <a:spAutoFit/>
          </a:bodyPr>
          <a:lstStyle/>
          <a:p>
            <a:pPr marL="299720" indent="-287655">
              <a:lnSpc>
                <a:spcPct val="100000"/>
              </a:lnSpc>
              <a:spcBef>
                <a:spcPts val="100"/>
              </a:spcBef>
              <a:buFont typeface="Arial"/>
              <a:buChar char="•"/>
              <a:tabLst>
                <a:tab pos="299720" algn="l"/>
                <a:tab pos="300355" algn="l"/>
              </a:tabLst>
            </a:pPr>
            <a:r>
              <a:rPr lang="es-ES" sz="1600" b="1" spc="-114" dirty="0">
                <a:latin typeface="Arial"/>
                <a:cs typeface="Arial"/>
              </a:rPr>
              <a:t>Ventaja Comparativa Revelada de Vollrath </a:t>
            </a:r>
            <a:endParaRPr sz="1600" dirty="0">
              <a:latin typeface="Arial"/>
              <a:cs typeface="Arial"/>
            </a:endParaRPr>
          </a:p>
        </p:txBody>
      </p:sp>
      <p:sp>
        <p:nvSpPr>
          <p:cNvPr id="20" name="object 13">
            <a:extLst>
              <a:ext uri="{FF2B5EF4-FFF2-40B4-BE49-F238E27FC236}">
                <a16:creationId xmlns:a16="http://schemas.microsoft.com/office/drawing/2014/main" id="{1C29CB65-2D7C-4D36-8650-A1F845E6A9C9}"/>
              </a:ext>
            </a:extLst>
          </p:cNvPr>
          <p:cNvSpPr txBox="1"/>
          <p:nvPr/>
        </p:nvSpPr>
        <p:spPr>
          <a:xfrm>
            <a:off x="6718684" y="4843685"/>
            <a:ext cx="3934653" cy="259045"/>
          </a:xfrm>
          <a:prstGeom prst="rect">
            <a:avLst/>
          </a:prstGeom>
        </p:spPr>
        <p:txBody>
          <a:bodyPr vert="horz" wrap="square" lIns="0" tIns="12700" rIns="0" bIns="0" rtlCol="0">
            <a:spAutoFit/>
          </a:bodyPr>
          <a:lstStyle/>
          <a:p>
            <a:pPr marL="299720" indent="-287655">
              <a:lnSpc>
                <a:spcPct val="100000"/>
              </a:lnSpc>
              <a:spcBef>
                <a:spcPts val="100"/>
              </a:spcBef>
              <a:buFont typeface="Arial"/>
              <a:buChar char="•"/>
              <a:tabLst>
                <a:tab pos="299720" algn="l"/>
                <a:tab pos="300355" algn="l"/>
              </a:tabLst>
            </a:pPr>
            <a:r>
              <a:rPr lang="es-ES" sz="1600" b="1" spc="-114" dirty="0">
                <a:latin typeface="Arial"/>
                <a:cs typeface="Arial"/>
              </a:rPr>
              <a:t>Metodología</a:t>
            </a:r>
            <a:r>
              <a:rPr lang="es-EC" sz="1600" b="1" spc="-114" dirty="0">
                <a:latin typeface="Arial"/>
                <a:cs typeface="Arial"/>
              </a:rPr>
              <a:t> </a:t>
            </a:r>
            <a:r>
              <a:rPr lang="es-ES" sz="1600" b="1" spc="-114" dirty="0">
                <a:latin typeface="Arial"/>
                <a:cs typeface="Arial"/>
              </a:rPr>
              <a:t>Multicriterio SMI</a:t>
            </a:r>
            <a:endParaRPr sz="1600" dirty="0">
              <a:latin typeface="Arial"/>
              <a:cs typeface="Arial"/>
            </a:endParaRPr>
          </a:p>
        </p:txBody>
      </p:sp>
    </p:spTree>
    <p:extLst>
      <p:ext uri="{BB962C8B-B14F-4D97-AF65-F5344CB8AC3E}">
        <p14:creationId xmlns:p14="http://schemas.microsoft.com/office/powerpoint/2010/main" val="169647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EF483-0C71-49E0-B95B-8A063DC36E04}"/>
              </a:ext>
            </a:extLst>
          </p:cNvPr>
          <p:cNvSpPr>
            <a:spLocks noGrp="1"/>
          </p:cNvSpPr>
          <p:nvPr>
            <p:ph type="title"/>
          </p:nvPr>
        </p:nvSpPr>
        <p:spPr>
          <a:xfrm>
            <a:off x="1154956" y="0"/>
            <a:ext cx="8825657" cy="860401"/>
          </a:xfrm>
        </p:spPr>
        <p:txBody>
          <a:bodyPr>
            <a:normAutofit fontScale="90000"/>
          </a:bodyPr>
          <a:lstStyle/>
          <a:p>
            <a:r>
              <a:rPr lang="es-EC" dirty="0"/>
              <a:t>Justificación de la investigación </a:t>
            </a:r>
            <a:endParaRPr lang="es-ES" dirty="0"/>
          </a:p>
        </p:txBody>
      </p:sp>
      <p:graphicFrame>
        <p:nvGraphicFramePr>
          <p:cNvPr id="4" name="Diagrama 3">
            <a:extLst>
              <a:ext uri="{FF2B5EF4-FFF2-40B4-BE49-F238E27FC236}">
                <a16:creationId xmlns:a16="http://schemas.microsoft.com/office/drawing/2014/main" id="{7A914FAA-586B-4DBE-8A6E-D4806A9EFE57}"/>
              </a:ext>
            </a:extLst>
          </p:cNvPr>
          <p:cNvGraphicFramePr/>
          <p:nvPr>
            <p:extLst>
              <p:ext uri="{D42A27DB-BD31-4B8C-83A1-F6EECF244321}">
                <p14:modId xmlns:p14="http://schemas.microsoft.com/office/powerpoint/2010/main" val="1405549178"/>
              </p:ext>
            </p:extLst>
          </p:nvPr>
        </p:nvGraphicFramePr>
        <p:xfrm>
          <a:off x="1154956" y="1391478"/>
          <a:ext cx="8825657" cy="4746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566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BE430B4-4C60-4C8D-8F0C-AA2339D4A863}"/>
              </a:ext>
            </a:extLst>
          </p:cNvPr>
          <p:cNvPicPr>
            <a:picLocks noChangeAspect="1"/>
          </p:cNvPicPr>
          <p:nvPr/>
        </p:nvPicPr>
        <p:blipFill>
          <a:blip r:embed="rId2"/>
          <a:stretch>
            <a:fillRect/>
          </a:stretch>
        </p:blipFill>
        <p:spPr>
          <a:xfrm>
            <a:off x="5172764" y="821635"/>
            <a:ext cx="7019236" cy="4903304"/>
          </a:xfrm>
          <a:prstGeom prst="rect">
            <a:avLst/>
          </a:prstGeom>
        </p:spPr>
      </p:pic>
      <p:sp>
        <p:nvSpPr>
          <p:cNvPr id="2" name="Título 1">
            <a:extLst>
              <a:ext uri="{FF2B5EF4-FFF2-40B4-BE49-F238E27FC236}">
                <a16:creationId xmlns:a16="http://schemas.microsoft.com/office/drawing/2014/main" id="{B2F0559C-DDFC-4F54-860F-07D69692EB75}"/>
              </a:ext>
            </a:extLst>
          </p:cNvPr>
          <p:cNvSpPr>
            <a:spLocks noGrp="1"/>
          </p:cNvSpPr>
          <p:nvPr>
            <p:ph type="title"/>
          </p:nvPr>
        </p:nvSpPr>
        <p:spPr>
          <a:xfrm>
            <a:off x="109792" y="2650435"/>
            <a:ext cx="5062971" cy="897834"/>
          </a:xfrm>
        </p:spPr>
        <p:txBody>
          <a:bodyPr>
            <a:normAutofit fontScale="90000"/>
          </a:bodyPr>
          <a:lstStyle/>
          <a:p>
            <a:r>
              <a:rPr lang="es-EC" sz="6000" b="1" dirty="0">
                <a:latin typeface="Arial" panose="020B0604020202020204" pitchFamily="34" charset="0"/>
                <a:cs typeface="Arial" panose="020B0604020202020204" pitchFamily="34" charset="0"/>
              </a:rPr>
              <a:t>Marco teórico</a:t>
            </a:r>
            <a:r>
              <a:rPr lang="es-EC" dirty="0"/>
              <a:t> </a:t>
            </a:r>
            <a:endParaRPr lang="es-ES" dirty="0"/>
          </a:p>
        </p:txBody>
      </p:sp>
      <p:sp>
        <p:nvSpPr>
          <p:cNvPr id="6" name="object 7">
            <a:extLst>
              <a:ext uri="{FF2B5EF4-FFF2-40B4-BE49-F238E27FC236}">
                <a16:creationId xmlns:a16="http://schemas.microsoft.com/office/drawing/2014/main" id="{09A7A7A6-78D4-40BC-B276-A25B123010D3}"/>
              </a:ext>
            </a:extLst>
          </p:cNvPr>
          <p:cNvSpPr txBox="1"/>
          <p:nvPr/>
        </p:nvSpPr>
        <p:spPr>
          <a:xfrm>
            <a:off x="5299764" y="2354276"/>
            <a:ext cx="6335645" cy="1490152"/>
          </a:xfrm>
          <a:prstGeom prst="rect">
            <a:avLst/>
          </a:prstGeom>
        </p:spPr>
        <p:txBody>
          <a:bodyPr vert="horz" wrap="square" lIns="0" tIns="12700" rIns="0" bIns="0" rtlCol="0">
            <a:spAutoFit/>
          </a:bodyPr>
          <a:lstStyle/>
          <a:p>
            <a:pPr marL="528320" indent="-515620">
              <a:lnSpc>
                <a:spcPct val="100000"/>
              </a:lnSpc>
              <a:spcBef>
                <a:spcPts val="100"/>
              </a:spcBef>
              <a:buAutoNum type="arabicPeriod"/>
              <a:tabLst>
                <a:tab pos="527685" algn="l"/>
                <a:tab pos="528320" algn="l"/>
              </a:tabLst>
            </a:pPr>
            <a:r>
              <a:rPr lang="es-EC" sz="3200" spc="-85" dirty="0">
                <a:solidFill>
                  <a:schemeClr val="bg1"/>
                </a:solidFill>
                <a:latin typeface="Arial"/>
                <a:cs typeface="Arial"/>
              </a:rPr>
              <a:t>Teorías de soporte</a:t>
            </a:r>
            <a:endParaRPr sz="3200" dirty="0">
              <a:solidFill>
                <a:schemeClr val="bg1"/>
              </a:solidFill>
              <a:latin typeface="Arial"/>
              <a:cs typeface="Arial"/>
            </a:endParaRPr>
          </a:p>
          <a:p>
            <a:pPr marL="528320" indent="-515620">
              <a:lnSpc>
                <a:spcPct val="100000"/>
              </a:lnSpc>
              <a:spcBef>
                <a:spcPts val="5"/>
              </a:spcBef>
              <a:buAutoNum type="arabicPeriod"/>
              <a:tabLst>
                <a:tab pos="527685" algn="l"/>
                <a:tab pos="528320" algn="l"/>
              </a:tabLst>
            </a:pPr>
            <a:r>
              <a:rPr lang="es-EC" sz="3200" spc="-95" dirty="0">
                <a:solidFill>
                  <a:schemeClr val="bg1"/>
                </a:solidFill>
                <a:latin typeface="Arial"/>
                <a:cs typeface="Arial"/>
              </a:rPr>
              <a:t>Ventaja Comparativa </a:t>
            </a:r>
          </a:p>
          <a:p>
            <a:pPr marL="528320" indent="-515620">
              <a:lnSpc>
                <a:spcPct val="100000"/>
              </a:lnSpc>
              <a:spcBef>
                <a:spcPts val="5"/>
              </a:spcBef>
              <a:buAutoNum type="arabicPeriod"/>
              <a:tabLst>
                <a:tab pos="527685" algn="l"/>
                <a:tab pos="528320" algn="l"/>
              </a:tabLst>
            </a:pPr>
            <a:r>
              <a:rPr lang="es-EC" sz="3200" spc="-95" dirty="0">
                <a:solidFill>
                  <a:schemeClr val="bg1"/>
                </a:solidFill>
                <a:latin typeface="Arial"/>
                <a:cs typeface="Arial"/>
              </a:rPr>
              <a:t>Metodología multicriterio S.M.I </a:t>
            </a:r>
            <a:endParaRPr sz="3200" dirty="0">
              <a:solidFill>
                <a:schemeClr val="bg1"/>
              </a:solidFill>
              <a:latin typeface="Arial"/>
              <a:cs typeface="Arial"/>
            </a:endParaRPr>
          </a:p>
        </p:txBody>
      </p:sp>
      <p:pic>
        <p:nvPicPr>
          <p:cNvPr id="7" name="Picture 2" descr="Estación de Calidad de Aire | Laboratorio de Análisis Abientales">
            <a:extLst>
              <a:ext uri="{FF2B5EF4-FFF2-40B4-BE49-F238E27FC236}">
                <a16:creationId xmlns:a16="http://schemas.microsoft.com/office/drawing/2014/main" id="{C022B1E9-1C37-4254-9307-C89FA0762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565" y="5611601"/>
            <a:ext cx="5698435" cy="124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6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4482E-5FED-40C2-A364-0F691114706E}"/>
              </a:ext>
            </a:extLst>
          </p:cNvPr>
          <p:cNvSpPr>
            <a:spLocks noGrp="1"/>
          </p:cNvSpPr>
          <p:nvPr>
            <p:ph type="title"/>
          </p:nvPr>
        </p:nvSpPr>
        <p:spPr>
          <a:xfrm>
            <a:off x="1153907" y="642728"/>
            <a:ext cx="5092906" cy="531199"/>
          </a:xfrm>
        </p:spPr>
        <p:txBody>
          <a:bodyPr>
            <a:normAutofit/>
          </a:bodyPr>
          <a:lstStyle/>
          <a:p>
            <a:pPr algn="ctr"/>
            <a:r>
              <a:rPr lang="es-EC" dirty="0">
                <a:latin typeface="Arial" panose="020B0604020202020204" pitchFamily="34" charset="0"/>
                <a:cs typeface="Arial" panose="020B0604020202020204" pitchFamily="34" charset="0"/>
              </a:rPr>
              <a:t>Teorías de soporte </a:t>
            </a:r>
            <a:endParaRPr lang="es-ES" dirty="0">
              <a:latin typeface="Arial" panose="020B0604020202020204" pitchFamily="34" charset="0"/>
              <a:cs typeface="Arial" panose="020B0604020202020204" pitchFamily="34" charset="0"/>
            </a:endParaRPr>
          </a:p>
        </p:txBody>
      </p:sp>
      <p:pic>
        <p:nvPicPr>
          <p:cNvPr id="5" name="Marcador de posición de imagen 4">
            <a:extLst>
              <a:ext uri="{FF2B5EF4-FFF2-40B4-BE49-F238E27FC236}">
                <a16:creationId xmlns:a16="http://schemas.microsoft.com/office/drawing/2014/main" id="{9184D3FD-C07B-4ACE-AD5A-952F54E45452}"/>
              </a:ext>
            </a:extLst>
          </p:cNvPr>
          <p:cNvPicPr>
            <a:picLocks noGrp="1" noChangeAspect="1"/>
          </p:cNvPicPr>
          <p:nvPr>
            <p:ph type="pic" idx="1"/>
          </p:nvPr>
        </p:nvPicPr>
        <p:blipFill>
          <a:blip r:embed="rId2"/>
          <a:srcRect l="23789" r="23789"/>
          <a:stretch>
            <a:fillRect/>
          </a:stretch>
        </p:blipFill>
        <p:spPr>
          <a:xfrm>
            <a:off x="360511" y="4015409"/>
            <a:ext cx="2050736" cy="2597426"/>
          </a:xfrm>
          <a:prstGeom prst="rect">
            <a:avLst/>
          </a:prstGeom>
        </p:spPr>
      </p:pic>
      <p:sp>
        <p:nvSpPr>
          <p:cNvPr id="4" name="Marcador de texto 3">
            <a:extLst>
              <a:ext uri="{FF2B5EF4-FFF2-40B4-BE49-F238E27FC236}">
                <a16:creationId xmlns:a16="http://schemas.microsoft.com/office/drawing/2014/main" id="{B6830FF4-C358-46F1-BF0E-0A0BAEA125B1}"/>
              </a:ext>
            </a:extLst>
          </p:cNvPr>
          <p:cNvSpPr>
            <a:spLocks noGrp="1"/>
          </p:cNvSpPr>
          <p:nvPr>
            <p:ph type="body" sz="half" idx="2"/>
          </p:nvPr>
        </p:nvSpPr>
        <p:spPr>
          <a:xfrm>
            <a:off x="532102" y="1552951"/>
            <a:ext cx="5563898" cy="1636645"/>
          </a:xfrm>
        </p:spPr>
        <p:txBody>
          <a:bodyPr>
            <a:normAutofit fontScale="25000" lnSpcReduction="20000"/>
          </a:bodyPr>
          <a:lstStyle/>
          <a:p>
            <a:r>
              <a:rPr lang="es-EC" sz="8000" dirty="0">
                <a:latin typeface="Arial" panose="020B0604020202020204" pitchFamily="34" charset="0"/>
                <a:cs typeface="Arial" panose="020B0604020202020204" pitchFamily="34" charset="0"/>
              </a:rPr>
              <a:t>Teoría de la ventaja comparativa</a:t>
            </a:r>
          </a:p>
          <a:p>
            <a:endParaRPr lang="es-EC"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sz="6400" dirty="0">
                <a:effectLst/>
                <a:latin typeface="Arial" panose="020B0604020202020204" pitchFamily="34" charset="0"/>
                <a:ea typeface="Calibri" panose="020F0502020204030204" pitchFamily="34" charset="0"/>
                <a:cs typeface="Arial" panose="020B0604020202020204" pitchFamily="34" charset="0"/>
              </a:rPr>
              <a:t>Definir la ventaja comparativa, permite establecer que la nación con el costo de oportunidad más bajo es considerada más eficiente</a:t>
            </a:r>
          </a:p>
          <a:p>
            <a:pPr marL="742950" lvl="1" indent="-285750">
              <a:buFont typeface="Arial" panose="020B0604020202020204" pitchFamily="34" charset="0"/>
              <a:buChar char="•"/>
            </a:pPr>
            <a:r>
              <a:rPr lang="es-EC" sz="6400" dirty="0">
                <a:latin typeface="Arial" panose="020B0604020202020204" pitchFamily="34" charset="0"/>
                <a:ea typeface="Calibri" panose="020F0502020204030204" pitchFamily="34" charset="0"/>
                <a:cs typeface="Arial" panose="020B0604020202020204" pitchFamily="34" charset="0"/>
              </a:rPr>
              <a:t>Índice de la ventaja comparativa revelada de Vollrath </a:t>
            </a:r>
            <a:endParaRPr lang="es-EC" sz="6400" dirty="0">
              <a:effectLst/>
              <a:latin typeface="Arial" panose="020B0604020202020204" pitchFamily="34" charset="0"/>
              <a:ea typeface="Calibri" panose="020F0502020204030204" pitchFamily="34" charset="0"/>
              <a:cs typeface="Arial" panose="020B0604020202020204" pitchFamily="34" charset="0"/>
            </a:endParaRPr>
          </a:p>
          <a:p>
            <a:r>
              <a:rPr lang="es-EC" sz="2800" dirty="0">
                <a:latin typeface="Arial" panose="020B0604020202020204" pitchFamily="34" charset="0"/>
                <a:cs typeface="Arial" panose="020B0604020202020204" pitchFamily="34" charset="0"/>
              </a:rPr>
              <a:t> </a:t>
            </a:r>
            <a:endParaRPr lang="es-ES" sz="2800" dirty="0">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0E6BE0F6-0A9E-4387-865C-BC020FC78D20}"/>
              </a:ext>
            </a:extLst>
          </p:cNvPr>
          <p:cNvPicPr>
            <a:picLocks noChangeAspect="1"/>
          </p:cNvPicPr>
          <p:nvPr/>
        </p:nvPicPr>
        <p:blipFill>
          <a:blip r:embed="rId3"/>
          <a:stretch>
            <a:fillRect/>
          </a:stretch>
        </p:blipFill>
        <p:spPr>
          <a:xfrm>
            <a:off x="6199920" y="642728"/>
            <a:ext cx="5992080" cy="5851059"/>
          </a:xfrm>
          <a:prstGeom prst="rect">
            <a:avLst/>
          </a:prstGeom>
        </p:spPr>
      </p:pic>
      <p:sp>
        <p:nvSpPr>
          <p:cNvPr id="14" name="CuadroTexto 13">
            <a:extLst>
              <a:ext uri="{FF2B5EF4-FFF2-40B4-BE49-F238E27FC236}">
                <a16:creationId xmlns:a16="http://schemas.microsoft.com/office/drawing/2014/main" id="{E0FA806A-12FF-43A7-960C-8D7B8453CFBB}"/>
              </a:ext>
            </a:extLst>
          </p:cNvPr>
          <p:cNvSpPr txBox="1"/>
          <p:nvPr/>
        </p:nvSpPr>
        <p:spPr>
          <a:xfrm>
            <a:off x="5992081" y="6332786"/>
            <a:ext cx="6142382" cy="382605"/>
          </a:xfrm>
          <a:prstGeom prst="rect">
            <a:avLst/>
          </a:prstGeom>
          <a:noFill/>
        </p:spPr>
        <p:txBody>
          <a:bodyPr wrap="square">
            <a:spAutoFit/>
          </a:bodyPr>
          <a:lstStyle/>
          <a:p>
            <a:pPr algn="ctr">
              <a:lnSpc>
                <a:spcPct val="200000"/>
              </a:lnSpc>
              <a:spcAft>
                <a:spcPts val="800"/>
              </a:spcAft>
            </a:pPr>
            <a:r>
              <a:rPr lang="es-ES" sz="1100" dirty="0">
                <a:effectLst/>
                <a:latin typeface="Times New Roman" panose="02020603050405020304" pitchFamily="18" charset="0"/>
                <a:ea typeface="Calibri" panose="020F0502020204030204" pitchFamily="34" charset="0"/>
                <a:cs typeface="Times New Roman" panose="02020603050405020304" pitchFamily="18" charset="0"/>
              </a:rPr>
              <a:t>Nota, Elaboración en base a datos obtenidos de Arias Segura y Segura Ruiz (2004).</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15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FE7A43C-79C5-490E-B3F6-547C42032CC1}"/>
              </a:ext>
            </a:extLst>
          </p:cNvPr>
          <p:cNvSpPr txBox="1">
            <a:spLocks/>
          </p:cNvSpPr>
          <p:nvPr/>
        </p:nvSpPr>
        <p:spPr>
          <a:xfrm>
            <a:off x="1153907" y="642728"/>
            <a:ext cx="5092906" cy="531199"/>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a:latin typeface="Arial" panose="020B0604020202020204" pitchFamily="34" charset="0"/>
                <a:cs typeface="Arial" panose="020B0604020202020204" pitchFamily="34" charset="0"/>
              </a:rPr>
              <a:t>Teorías de soporte </a:t>
            </a:r>
            <a:endParaRPr lang="es-ES" dirty="0">
              <a:latin typeface="Arial" panose="020B0604020202020204" pitchFamily="34" charset="0"/>
              <a:cs typeface="Arial" panose="020B0604020202020204" pitchFamily="34" charset="0"/>
            </a:endParaRPr>
          </a:p>
        </p:txBody>
      </p:sp>
      <p:sp>
        <p:nvSpPr>
          <p:cNvPr id="6" name="Marcador de texto 3">
            <a:extLst>
              <a:ext uri="{FF2B5EF4-FFF2-40B4-BE49-F238E27FC236}">
                <a16:creationId xmlns:a16="http://schemas.microsoft.com/office/drawing/2014/main" id="{E7798B2C-ECAC-49C4-B084-C845BBFCA89F}"/>
              </a:ext>
            </a:extLst>
          </p:cNvPr>
          <p:cNvSpPr txBox="1">
            <a:spLocks/>
          </p:cNvSpPr>
          <p:nvPr/>
        </p:nvSpPr>
        <p:spPr>
          <a:xfrm>
            <a:off x="227989" y="1345097"/>
            <a:ext cx="5231907" cy="1636645"/>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lnSpc>
                <a:spcPct val="90000"/>
              </a:lnSpc>
            </a:pPr>
            <a:r>
              <a:rPr lang="es-ES" sz="2000" dirty="0">
                <a:latin typeface="Arial" panose="020B0604020202020204" pitchFamily="34" charset="0"/>
                <a:cs typeface="Arial" panose="020B0604020202020204" pitchFamily="34" charset="0"/>
              </a:rPr>
              <a:t>Metodología multicriterio para la selección de mercados internacionales </a:t>
            </a:r>
            <a:endParaRPr lang="es-EC" sz="2000" dirty="0">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r>
              <a:rPr lang="es-ES" sz="1600" dirty="0">
                <a:latin typeface="Arial" panose="020B0604020202020204" pitchFamily="34" charset="0"/>
                <a:cs typeface="Arial" panose="020B0604020202020204" pitchFamily="34" charset="0"/>
              </a:rPr>
              <a:t>Aplicarla permite elegir un mercado de exportación objetivo entre varias opciones</a:t>
            </a:r>
            <a:r>
              <a:rPr lang="es-EC" sz="1600" dirty="0">
                <a:latin typeface="Arial" panose="020B0604020202020204" pitchFamily="34" charset="0"/>
                <a:cs typeface="Arial" panose="020B0604020202020204" pitchFamily="34" charset="0"/>
              </a:rPr>
              <a:t> </a:t>
            </a:r>
          </a:p>
          <a:p>
            <a:pPr marL="742950" lvl="1" indent="-285750">
              <a:lnSpc>
                <a:spcPct val="80000"/>
              </a:lnSpc>
              <a:buFont typeface="Arial" panose="020B0604020202020204" pitchFamily="34" charset="0"/>
              <a:buChar char="•"/>
            </a:pPr>
            <a:r>
              <a:rPr lang="es-EC" sz="1600" dirty="0">
                <a:latin typeface="Arial" panose="020B0604020202020204" pitchFamily="34" charset="0"/>
                <a:cs typeface="Arial" panose="020B0604020202020204" pitchFamily="34" charset="0"/>
              </a:rPr>
              <a:t>Metodología S.M.I.</a:t>
            </a:r>
            <a:endParaRPr lang="es-ES" sz="16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F26C3408-F8A9-4737-97C0-AC10C654ECB7}"/>
              </a:ext>
            </a:extLst>
          </p:cNvPr>
          <p:cNvPicPr>
            <a:picLocks noChangeAspect="1"/>
          </p:cNvPicPr>
          <p:nvPr/>
        </p:nvPicPr>
        <p:blipFill rotWithShape="1">
          <a:blip r:embed="rId2"/>
          <a:srcRect l="32608" t="22359" r="12319" b="11973"/>
          <a:stretch/>
        </p:blipFill>
        <p:spPr>
          <a:xfrm>
            <a:off x="1553206" y="3152912"/>
            <a:ext cx="2050736" cy="2597426"/>
          </a:xfrm>
          <a:prstGeom prst="rect">
            <a:avLst/>
          </a:prstGeom>
        </p:spPr>
      </p:pic>
      <p:graphicFrame>
        <p:nvGraphicFramePr>
          <p:cNvPr id="8" name="Tabla 7">
            <a:extLst>
              <a:ext uri="{FF2B5EF4-FFF2-40B4-BE49-F238E27FC236}">
                <a16:creationId xmlns:a16="http://schemas.microsoft.com/office/drawing/2014/main" id="{92DF59D5-8BDA-4040-B30E-60634390CFF3}"/>
              </a:ext>
            </a:extLst>
          </p:cNvPr>
          <p:cNvGraphicFramePr>
            <a:graphicFrameLocks noGrp="1"/>
          </p:cNvGraphicFramePr>
          <p:nvPr>
            <p:extLst>
              <p:ext uri="{D42A27DB-BD31-4B8C-83A1-F6EECF244321}">
                <p14:modId xmlns:p14="http://schemas.microsoft.com/office/powerpoint/2010/main" val="3789354579"/>
              </p:ext>
            </p:extLst>
          </p:nvPr>
        </p:nvGraphicFramePr>
        <p:xfrm>
          <a:off x="5791887" y="1345097"/>
          <a:ext cx="6172125" cy="4977190"/>
        </p:xfrm>
        <a:graphic>
          <a:graphicData uri="http://schemas.openxmlformats.org/drawingml/2006/table">
            <a:tbl>
              <a:tblPr firstRow="1" firstCol="1" bandRow="1">
                <a:tableStyleId>{5FD0F851-EC5A-4D38-B0AD-8093EC10F338}</a:tableStyleId>
              </a:tblPr>
              <a:tblGrid>
                <a:gridCol w="1271522">
                  <a:extLst>
                    <a:ext uri="{9D8B030D-6E8A-4147-A177-3AD203B41FA5}">
                      <a16:colId xmlns:a16="http://schemas.microsoft.com/office/drawing/2014/main" val="461174007"/>
                    </a:ext>
                  </a:extLst>
                </a:gridCol>
                <a:gridCol w="3087756">
                  <a:extLst>
                    <a:ext uri="{9D8B030D-6E8A-4147-A177-3AD203B41FA5}">
                      <a16:colId xmlns:a16="http://schemas.microsoft.com/office/drawing/2014/main" val="274836916"/>
                    </a:ext>
                  </a:extLst>
                </a:gridCol>
                <a:gridCol w="1812847">
                  <a:extLst>
                    <a:ext uri="{9D8B030D-6E8A-4147-A177-3AD203B41FA5}">
                      <a16:colId xmlns:a16="http://schemas.microsoft.com/office/drawing/2014/main" val="2211494714"/>
                    </a:ext>
                  </a:extLst>
                </a:gridCol>
              </a:tblGrid>
              <a:tr h="299921">
                <a:tc>
                  <a:txBody>
                    <a:bodyPr/>
                    <a:lstStyle/>
                    <a:p>
                      <a:pPr indent="180340" algn="ctr">
                        <a:lnSpc>
                          <a:spcPct val="150000"/>
                        </a:lnSpc>
                        <a:spcAft>
                          <a:spcPts val="800"/>
                        </a:spcAft>
                      </a:pPr>
                      <a:r>
                        <a:rPr lang="es-EC" sz="1400" dirty="0">
                          <a:solidFill>
                            <a:srgbClr val="00B0F0"/>
                          </a:solidFill>
                          <a:effectLst/>
                        </a:rPr>
                        <a:t>Objetivos</a:t>
                      </a:r>
                      <a:endParaRPr lang="es-ES"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Aft>
                          <a:spcPts val="800"/>
                        </a:spcAft>
                      </a:pPr>
                      <a:r>
                        <a:rPr lang="es-EC" sz="1400" dirty="0">
                          <a:solidFill>
                            <a:srgbClr val="00B0F0"/>
                          </a:solidFill>
                          <a:effectLst/>
                        </a:rPr>
                        <a:t>Variables independientes</a:t>
                      </a:r>
                      <a:endParaRPr lang="es-ES"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Aft>
                          <a:spcPts val="800"/>
                        </a:spcAft>
                      </a:pPr>
                      <a:r>
                        <a:rPr lang="es-EC" sz="1400" dirty="0">
                          <a:solidFill>
                            <a:srgbClr val="00B0F0"/>
                          </a:solidFill>
                          <a:effectLst/>
                        </a:rPr>
                        <a:t>Variables dependientes</a:t>
                      </a:r>
                      <a:endParaRPr lang="es-ES"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929356"/>
                  </a:ext>
                </a:extLst>
              </a:tr>
              <a:tr h="385421">
                <a:tc rowSpan="11">
                  <a:txBody>
                    <a:bodyPr/>
                    <a:lstStyle/>
                    <a:p>
                      <a:pPr indent="180340" algn="ctr">
                        <a:lnSpc>
                          <a:spcPct val="107000"/>
                        </a:lnSpc>
                        <a:spcAft>
                          <a:spcPts val="800"/>
                        </a:spcAft>
                      </a:pPr>
                      <a:r>
                        <a:rPr lang="es-EC" sz="1000">
                          <a:effectLst/>
                        </a:rPr>
                        <a:t>Selección de mercados internacionales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80340" algn="ctr">
                        <a:lnSpc>
                          <a:spcPct val="107000"/>
                        </a:lnSpc>
                        <a:spcBef>
                          <a:spcPts val="1200"/>
                        </a:spcBef>
                        <a:spcAft>
                          <a:spcPts val="800"/>
                        </a:spcAft>
                      </a:pPr>
                      <a:r>
                        <a:rPr lang="es-EC" sz="1000">
                          <a:effectLst/>
                        </a:rPr>
                        <a:t>50 % precio de destino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8600" indent="180340" algn="ctr">
                        <a:lnSpc>
                          <a:spcPct val="107000"/>
                        </a:lnSpc>
                        <a:spcBef>
                          <a:spcPts val="1200"/>
                        </a:spcBef>
                        <a:spcAft>
                          <a:spcPts val="800"/>
                        </a:spcAft>
                      </a:pPr>
                      <a:r>
                        <a:rPr lang="es-EC" sz="1000">
                          <a:effectLst/>
                        </a:rPr>
                        <a:t>30 % costos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021888"/>
                  </a:ext>
                </a:extLst>
              </a:tr>
              <a:tr h="385421">
                <a:tc vMerge="1">
                  <a:txBody>
                    <a:bodyPr/>
                    <a:lstStyle/>
                    <a:p>
                      <a:endParaRPr lang="es-ES"/>
                    </a:p>
                  </a:txBody>
                  <a:tcPr/>
                </a:tc>
                <a:tc>
                  <a:txBody>
                    <a:bodyPr/>
                    <a:lstStyle/>
                    <a:p>
                      <a:pPr marL="228600" indent="180340" algn="ctr">
                        <a:lnSpc>
                          <a:spcPct val="107000"/>
                        </a:lnSpc>
                        <a:spcBef>
                          <a:spcPts val="1200"/>
                        </a:spcBef>
                        <a:spcAft>
                          <a:spcPts val="800"/>
                        </a:spcAft>
                      </a:pPr>
                      <a:r>
                        <a:rPr lang="es-EC" sz="1000">
                          <a:effectLst/>
                        </a:rPr>
                        <a:t>25 % costo de trasporte internacional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val="1407174548"/>
                  </a:ext>
                </a:extLst>
              </a:tr>
              <a:tr h="489661">
                <a:tc vMerge="1">
                  <a:txBody>
                    <a:bodyPr/>
                    <a:lstStyle/>
                    <a:p>
                      <a:endParaRPr lang="es-ES"/>
                    </a:p>
                  </a:txBody>
                  <a:tcPr/>
                </a:tc>
                <a:tc>
                  <a:txBody>
                    <a:bodyPr/>
                    <a:lstStyle/>
                    <a:p>
                      <a:pPr marL="228600" indent="180340" algn="ctr">
                        <a:lnSpc>
                          <a:spcPct val="107000"/>
                        </a:lnSpc>
                        <a:spcBef>
                          <a:spcPts val="1200"/>
                        </a:spcBef>
                        <a:spcAft>
                          <a:spcPts val="800"/>
                        </a:spcAft>
                      </a:pPr>
                      <a:r>
                        <a:rPr lang="es-EC" sz="1000">
                          <a:effectLst/>
                        </a:rPr>
                        <a:t>25 % costo de importación por contenedor</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val="2607718624"/>
                  </a:ext>
                </a:extLst>
              </a:tr>
              <a:tr h="560636">
                <a:tc vMerge="1">
                  <a:txBody>
                    <a:bodyPr/>
                    <a:lstStyle/>
                    <a:p>
                      <a:endParaRPr lang="es-ES"/>
                    </a:p>
                  </a:txBody>
                  <a:tcPr/>
                </a:tc>
                <a:tc>
                  <a:txBody>
                    <a:bodyPr/>
                    <a:lstStyle/>
                    <a:p>
                      <a:pPr marL="228600" indent="180340" algn="ctr">
                        <a:lnSpc>
                          <a:spcPct val="107000"/>
                        </a:lnSpc>
                        <a:spcBef>
                          <a:spcPts val="1200"/>
                        </a:spcBef>
                        <a:spcAft>
                          <a:spcPts val="800"/>
                        </a:spcAft>
                      </a:pPr>
                      <a:r>
                        <a:rPr lang="es-EC" sz="1000">
                          <a:effectLst/>
                        </a:rPr>
                        <a:t>70 % índice de desempeño logístico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28600" indent="180340" algn="ctr">
                        <a:lnSpc>
                          <a:spcPct val="107000"/>
                        </a:lnSpc>
                        <a:spcBef>
                          <a:spcPts val="1200"/>
                        </a:spcBef>
                        <a:spcAft>
                          <a:spcPts val="800"/>
                        </a:spcAft>
                      </a:pPr>
                      <a:r>
                        <a:rPr lang="es-EC" sz="1000">
                          <a:effectLst/>
                        </a:rPr>
                        <a:t>30 % logística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0447673"/>
                  </a:ext>
                </a:extLst>
              </a:tr>
              <a:tr h="348346">
                <a:tc vMerge="1">
                  <a:txBody>
                    <a:bodyPr/>
                    <a:lstStyle/>
                    <a:p>
                      <a:endParaRPr lang="es-ES"/>
                    </a:p>
                  </a:txBody>
                  <a:tcPr/>
                </a:tc>
                <a:tc>
                  <a:txBody>
                    <a:bodyPr/>
                    <a:lstStyle/>
                    <a:p>
                      <a:pPr marL="228600" indent="180340" algn="ctr">
                        <a:lnSpc>
                          <a:spcPct val="107000"/>
                        </a:lnSpc>
                        <a:spcBef>
                          <a:spcPts val="1200"/>
                        </a:spcBef>
                        <a:spcAft>
                          <a:spcPts val="800"/>
                        </a:spcAft>
                      </a:pPr>
                      <a:r>
                        <a:rPr lang="es-EC" sz="1000">
                          <a:effectLst/>
                        </a:rPr>
                        <a:t>30 % tiempo de transito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val="2984359425"/>
                  </a:ext>
                </a:extLst>
              </a:tr>
              <a:tr h="315021">
                <a:tc vMerge="1">
                  <a:txBody>
                    <a:bodyPr/>
                    <a:lstStyle/>
                    <a:p>
                      <a:endParaRPr lang="es-ES"/>
                    </a:p>
                  </a:txBody>
                  <a:tcPr/>
                </a:tc>
                <a:tc>
                  <a:txBody>
                    <a:bodyPr/>
                    <a:lstStyle/>
                    <a:p>
                      <a:pPr marL="228600" indent="180340" algn="ctr">
                        <a:lnSpc>
                          <a:spcPct val="107000"/>
                        </a:lnSpc>
                        <a:spcBef>
                          <a:spcPts val="1200"/>
                        </a:spcBef>
                        <a:spcAft>
                          <a:spcPts val="800"/>
                        </a:spcAft>
                      </a:pPr>
                      <a:r>
                        <a:rPr lang="es-EC" sz="1000">
                          <a:effectLst/>
                        </a:rPr>
                        <a:t>40 % aranceles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8600" indent="180340" algn="ctr">
                        <a:lnSpc>
                          <a:spcPct val="107000"/>
                        </a:lnSpc>
                        <a:spcBef>
                          <a:spcPts val="1200"/>
                        </a:spcBef>
                        <a:spcAft>
                          <a:spcPts val="800"/>
                        </a:spcAft>
                      </a:pPr>
                      <a:r>
                        <a:rPr lang="es-EC" sz="1000">
                          <a:effectLst/>
                        </a:rPr>
                        <a:t>20 % barreras comerciales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7095612"/>
                  </a:ext>
                </a:extLst>
              </a:tr>
              <a:tr h="357718">
                <a:tc vMerge="1">
                  <a:txBody>
                    <a:bodyPr/>
                    <a:lstStyle/>
                    <a:p>
                      <a:endParaRPr lang="es-ES"/>
                    </a:p>
                  </a:txBody>
                  <a:tcPr/>
                </a:tc>
                <a:tc>
                  <a:txBody>
                    <a:bodyPr/>
                    <a:lstStyle/>
                    <a:p>
                      <a:pPr marL="228600" indent="180340" algn="ctr">
                        <a:lnSpc>
                          <a:spcPct val="107000"/>
                        </a:lnSpc>
                        <a:spcBef>
                          <a:spcPts val="1200"/>
                        </a:spcBef>
                        <a:spcAft>
                          <a:spcPts val="800"/>
                        </a:spcAft>
                      </a:pPr>
                      <a:r>
                        <a:rPr lang="es-EC" sz="1000">
                          <a:effectLst/>
                        </a:rPr>
                        <a:t>30 % proteccionismo general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val="3892583466"/>
                  </a:ext>
                </a:extLst>
              </a:tr>
              <a:tr h="378026">
                <a:tc vMerge="1">
                  <a:txBody>
                    <a:bodyPr/>
                    <a:lstStyle/>
                    <a:p>
                      <a:endParaRPr lang="es-ES"/>
                    </a:p>
                  </a:txBody>
                  <a:tcPr/>
                </a:tc>
                <a:tc>
                  <a:txBody>
                    <a:bodyPr/>
                    <a:lstStyle/>
                    <a:p>
                      <a:pPr marL="228600" indent="180340" algn="ctr">
                        <a:lnSpc>
                          <a:spcPct val="107000"/>
                        </a:lnSpc>
                        <a:spcBef>
                          <a:spcPts val="1200"/>
                        </a:spcBef>
                        <a:spcAft>
                          <a:spcPts val="800"/>
                        </a:spcAft>
                      </a:pPr>
                      <a:r>
                        <a:rPr lang="es-EC" sz="1000">
                          <a:effectLst/>
                        </a:rPr>
                        <a:t>30 % índice de libertad económica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val="1756031435"/>
                  </a:ext>
                </a:extLst>
              </a:tr>
              <a:tr h="326244">
                <a:tc vMerge="1">
                  <a:txBody>
                    <a:bodyPr/>
                    <a:lstStyle/>
                    <a:p>
                      <a:endParaRPr lang="es-ES"/>
                    </a:p>
                  </a:txBody>
                  <a:tcPr/>
                </a:tc>
                <a:tc>
                  <a:txBody>
                    <a:bodyPr/>
                    <a:lstStyle/>
                    <a:p>
                      <a:pPr marL="228600" indent="180340" algn="ctr">
                        <a:lnSpc>
                          <a:spcPct val="107000"/>
                        </a:lnSpc>
                        <a:spcBef>
                          <a:spcPts val="1200"/>
                        </a:spcBef>
                        <a:spcAft>
                          <a:spcPts val="800"/>
                        </a:spcAft>
                      </a:pPr>
                      <a:r>
                        <a:rPr lang="es-EC" sz="1000">
                          <a:effectLst/>
                        </a:rPr>
                        <a:t>30 % facilidad para hacer negocios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8600" indent="180340" algn="ctr">
                        <a:lnSpc>
                          <a:spcPct val="107000"/>
                        </a:lnSpc>
                        <a:spcBef>
                          <a:spcPts val="1200"/>
                        </a:spcBef>
                        <a:spcAft>
                          <a:spcPts val="800"/>
                        </a:spcAft>
                      </a:pPr>
                      <a:r>
                        <a:rPr lang="es-EC" sz="1000">
                          <a:effectLst/>
                        </a:rPr>
                        <a:t>20 % cultura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988170"/>
                  </a:ext>
                </a:extLst>
              </a:tr>
              <a:tr h="489661">
                <a:tc vMerge="1">
                  <a:txBody>
                    <a:bodyPr/>
                    <a:lstStyle/>
                    <a:p>
                      <a:endParaRPr lang="es-ES"/>
                    </a:p>
                  </a:txBody>
                  <a:tcPr/>
                </a:tc>
                <a:tc>
                  <a:txBody>
                    <a:bodyPr/>
                    <a:lstStyle/>
                    <a:p>
                      <a:pPr marL="228600" indent="180340" algn="ctr">
                        <a:lnSpc>
                          <a:spcPct val="107000"/>
                        </a:lnSpc>
                        <a:spcBef>
                          <a:spcPts val="1200"/>
                        </a:spcBef>
                        <a:spcAft>
                          <a:spcPts val="800"/>
                        </a:spcAft>
                      </a:pPr>
                      <a:r>
                        <a:rPr lang="es-EC" sz="1000">
                          <a:effectLst/>
                        </a:rPr>
                        <a:t>30 % índice de percepción de corrupción</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val="4045099009"/>
                  </a:ext>
                </a:extLst>
              </a:tr>
              <a:tr h="326244">
                <a:tc vMerge="1">
                  <a:txBody>
                    <a:bodyPr/>
                    <a:lstStyle/>
                    <a:p>
                      <a:endParaRPr lang="es-ES"/>
                    </a:p>
                  </a:txBody>
                  <a:tcPr/>
                </a:tc>
                <a:tc>
                  <a:txBody>
                    <a:bodyPr/>
                    <a:lstStyle/>
                    <a:p>
                      <a:pPr marL="228600" indent="180340" algn="ctr">
                        <a:lnSpc>
                          <a:spcPct val="107000"/>
                        </a:lnSpc>
                        <a:spcBef>
                          <a:spcPts val="1200"/>
                        </a:spcBef>
                        <a:spcAft>
                          <a:spcPts val="800"/>
                        </a:spcAft>
                      </a:pPr>
                      <a:r>
                        <a:rPr lang="es-EC" sz="1000" dirty="0">
                          <a:effectLst/>
                        </a:rPr>
                        <a:t>40 % Desafinidad cultural</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371" marR="36371" marT="77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val="1160938356"/>
                  </a:ext>
                </a:extLst>
              </a:tr>
            </a:tbl>
          </a:graphicData>
        </a:graphic>
      </p:graphicFrame>
      <p:sp>
        <p:nvSpPr>
          <p:cNvPr id="10" name="CuadroTexto 9">
            <a:extLst>
              <a:ext uri="{FF2B5EF4-FFF2-40B4-BE49-F238E27FC236}">
                <a16:creationId xmlns:a16="http://schemas.microsoft.com/office/drawing/2014/main" id="{78FC9410-E3BF-4EC6-8FC5-96D3CEFEAF83}"/>
              </a:ext>
            </a:extLst>
          </p:cNvPr>
          <p:cNvSpPr txBox="1"/>
          <p:nvPr/>
        </p:nvSpPr>
        <p:spPr>
          <a:xfrm>
            <a:off x="5868012" y="6333823"/>
            <a:ext cx="6096000" cy="409023"/>
          </a:xfrm>
          <a:prstGeom prst="rect">
            <a:avLst/>
          </a:prstGeom>
          <a:noFill/>
        </p:spPr>
        <p:txBody>
          <a:bodyPr wrap="square">
            <a:spAutoFit/>
          </a:bodyPr>
          <a:lstStyle/>
          <a:p>
            <a:pPr algn="ctr">
              <a:lnSpc>
                <a:spcPct val="200000"/>
              </a:lnSpc>
              <a:spcBef>
                <a:spcPts val="1200"/>
              </a:spcBef>
              <a:spcAft>
                <a:spcPts val="8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Elaboración propia en base a datos obtenidos de Baena, Cano &amp; Campo (2018).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59374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961</TotalTime>
  <Words>3496</Words>
  <Application>Microsoft Office PowerPoint</Application>
  <PresentationFormat>Panorámica</PresentationFormat>
  <Paragraphs>989</Paragraphs>
  <Slides>31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Arial</vt:lpstr>
      <vt:lpstr>Calibri</vt:lpstr>
      <vt:lpstr>Calibri Light</vt:lpstr>
      <vt:lpstr>Times New Roman</vt:lpstr>
      <vt:lpstr>Wingdings</vt:lpstr>
      <vt:lpstr>Wingdings 3</vt:lpstr>
      <vt:lpstr>Tema de Office</vt:lpstr>
      <vt:lpstr>Análisis de los factores determinantes para la exportación de café de altura subpartida 0901.11.90.10 hacia la Unión Europea periodo 2009-2019. </vt:lpstr>
      <vt:lpstr>Introducción </vt:lpstr>
      <vt:lpstr>Planteamiento del problema </vt:lpstr>
      <vt:lpstr>Objetivos </vt:lpstr>
      <vt:lpstr>Metodología </vt:lpstr>
      <vt:lpstr>Justificación de la investigación </vt:lpstr>
      <vt:lpstr>Marco teórico </vt:lpstr>
      <vt:lpstr>Teorías de soporte </vt:lpstr>
      <vt:lpstr>Presentación de PowerPoint</vt:lpstr>
      <vt:lpstr>Competitividad del sector productor y exportador de café ecuatoriano con respecto a los principales productores a nivel regional.</vt:lpstr>
      <vt:lpstr>Entorno general del sector cafetalero ecuatoriano. </vt:lpstr>
      <vt:lpstr>Ventaja Comparativa Revelada de Vollrath </vt:lpstr>
      <vt:lpstr>Presentación de PowerPoint</vt:lpstr>
      <vt:lpstr>Presentación de PowerPoint</vt:lpstr>
      <vt:lpstr>Presentación de PowerPoint</vt:lpstr>
      <vt:lpstr>Elaboración propia en base a datos obtenidos de Trade Map (2009-2019).</vt:lpstr>
      <vt:lpstr>Mercado óptimo para el café de altura ecuatoriano en la Unión Europea.</vt:lpstr>
      <vt:lpstr>Entorno general del sector cafetalero ecuatoriano en la Unión Europea</vt:lpstr>
      <vt:lpstr>Metodología multicriterio SMI</vt:lpstr>
      <vt:lpstr>Metodología multicriterio SMI</vt:lpstr>
      <vt:lpstr>Metodología multicriterio SMI</vt:lpstr>
      <vt:lpstr>Metodología multicriterio SMI</vt:lpstr>
      <vt:lpstr>Metodología multicriterio SMI</vt:lpstr>
      <vt:lpstr>Conclusiones y recomendaciones </vt:lpstr>
      <vt:lpstr>Sobre competitividad del sector productor y exportador del café de altura ecuatoriano </vt:lpstr>
      <vt:lpstr>Sobre el índice de la Ventaja Comparativa Revelada de Vollrath </vt:lpstr>
      <vt:lpstr>Sobre el mercado óptimo para el café de altura ecuatoriano en la Unión Europea</vt:lpstr>
      <vt:lpstr>Conclusiones </vt:lpstr>
      <vt:lpstr>Recomendaciones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LOS FACTORES DETERMINANTES PARA LA EXPORTACIÓN DE CAFÉ DE ALTURA SUBPARTIDA 0901.11.90.10 HACIA LA UNIÓN EUROPEA PERIODO 2009-2019.</dc:title>
  <dc:creator>edward garcia</dc:creator>
  <cp:lastModifiedBy>Tapia Garcia, Eduardo</cp:lastModifiedBy>
  <cp:revision>48</cp:revision>
  <dcterms:created xsi:type="dcterms:W3CDTF">2021-04-04T18:08:04Z</dcterms:created>
  <dcterms:modified xsi:type="dcterms:W3CDTF">2021-04-08T17:19:50Z</dcterms:modified>
</cp:coreProperties>
</file>